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0"/>
  </p:notesMasterIdLst>
  <p:sldIdLst>
    <p:sldId id="256" r:id="rId3"/>
    <p:sldId id="257" r:id="rId4"/>
    <p:sldId id="258" r:id="rId5"/>
    <p:sldId id="259" r:id="rId6"/>
    <p:sldId id="261" r:id="rId7"/>
    <p:sldId id="297" r:id="rId8"/>
    <p:sldId id="299"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4EFA1D-3819-492B-B502-BBF68EF48838}">
  <a:tblStyle styleId="{E94EFA1D-3819-492B-B502-BBF68EF488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3" autoAdjust="0"/>
    <p:restoredTop sz="94660"/>
  </p:normalViewPr>
  <p:slideViewPr>
    <p:cSldViewPr snapToGrid="0">
      <p:cViewPr varScale="1">
        <p:scale>
          <a:sx n="96" d="100"/>
          <a:sy n="96" d="100"/>
        </p:scale>
        <p:origin x="5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143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5094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195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9" r:id="rId4"/>
    <p:sldLayoutId id="2147483663" r:id="rId5"/>
    <p:sldLayoutId id="2147483666"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26"/>
        <p:cNvGrpSpPr/>
        <p:nvPr/>
      </p:nvGrpSpPr>
      <p:grpSpPr>
        <a:xfrm>
          <a:off x="0" y="0"/>
          <a:ext cx="0" cy="0"/>
          <a:chOff x="0" y="0"/>
          <a:chExt cx="0" cy="0"/>
        </a:xfrm>
      </p:grpSpPr>
      <p:sp>
        <p:nvSpPr>
          <p:cNvPr id="427" name="Google Shape;427;p2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8" name="Google Shape;428;p2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1917281" y="1873457"/>
            <a:ext cx="5231525"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PREDIKSI PENJUALAN </a:t>
            </a:r>
            <a:r>
              <a:rPr lang="en" sz="2400" dirty="0">
                <a:solidFill>
                  <a:schemeClr val="accent2"/>
                </a:solidFill>
              </a:rPr>
              <a:t>SUPERMARKET </a:t>
            </a:r>
            <a:r>
              <a:rPr lang="en" sz="2400" dirty="0"/>
              <a:t>MENGGUNAKAN </a:t>
            </a:r>
            <a:r>
              <a:rPr lang="en" sz="2400" dirty="0">
                <a:solidFill>
                  <a:schemeClr val="accent2"/>
                </a:solidFill>
              </a:rPr>
              <a:t>METODE SVM</a:t>
            </a:r>
            <a:endParaRPr sz="2400" dirty="0">
              <a:solidFill>
                <a:schemeClr val="accent2"/>
              </a:solidFill>
            </a:endParaRPr>
          </a:p>
        </p:txBody>
      </p:sp>
      <p:sp>
        <p:nvSpPr>
          <p:cNvPr id="435" name="Google Shape;435;p25"/>
          <p:cNvSpPr txBox="1">
            <a:spLocks noGrp="1"/>
          </p:cNvSpPr>
          <p:nvPr>
            <p:ph type="ctrTitle"/>
          </p:nvPr>
        </p:nvSpPr>
        <p:spPr>
          <a:xfrm>
            <a:off x="1561650" y="805047"/>
            <a:ext cx="6020700" cy="8372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KELOMPOK </a:t>
            </a:r>
            <a:r>
              <a:rPr lang="en" sz="4400" dirty="0">
                <a:solidFill>
                  <a:schemeClr val="accent2"/>
                </a:solidFill>
              </a:rPr>
              <a:t>2</a:t>
            </a:r>
            <a:endParaRPr sz="4400" dirty="0">
              <a:solidFill>
                <a:schemeClr val="accent2"/>
              </a:solidFill>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1132364" y="2246761"/>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7047944" y="2796764"/>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83592" y="671811"/>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7521633" y="1382720"/>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8655754" y="2293288"/>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1211482" y="2838512"/>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632645" y="2728452"/>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34;p25">
            <a:extLst>
              <a:ext uri="{FF2B5EF4-FFF2-40B4-BE49-F238E27FC236}">
                <a16:creationId xmlns:a16="http://schemas.microsoft.com/office/drawing/2014/main" id="{09223D1D-6779-4D09-8467-44F74A109B87}"/>
              </a:ext>
            </a:extLst>
          </p:cNvPr>
          <p:cNvSpPr txBox="1">
            <a:spLocks/>
          </p:cNvSpPr>
          <p:nvPr/>
        </p:nvSpPr>
        <p:spPr>
          <a:xfrm>
            <a:off x="1931528" y="3170433"/>
            <a:ext cx="5231525"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r>
              <a:rPr lang="sv-SE" sz="2400" dirty="0">
                <a:solidFill>
                  <a:schemeClr val="bg1"/>
                </a:solidFill>
              </a:rPr>
              <a:t>REZA</a:t>
            </a:r>
          </a:p>
          <a:p>
            <a:pPr marL="0" indent="0"/>
            <a:r>
              <a:rPr lang="sv-SE" sz="2400" dirty="0">
                <a:solidFill>
                  <a:schemeClr val="accent2"/>
                </a:solidFill>
              </a:rPr>
              <a:t>SHERLY</a:t>
            </a:r>
          </a:p>
          <a:p>
            <a:pPr marL="0" indent="0"/>
            <a:r>
              <a:rPr lang="sv-SE" sz="2400" dirty="0">
                <a:solidFill>
                  <a:schemeClr val="bg1"/>
                </a:solidFill>
              </a:rPr>
              <a:t>WILLY</a:t>
            </a:r>
          </a:p>
          <a:p>
            <a:pPr marL="0" indent="0"/>
            <a:r>
              <a:rPr lang="sv-SE" sz="2400" dirty="0">
                <a:solidFill>
                  <a:schemeClr val="accent2"/>
                </a:solidFill>
              </a:rPr>
              <a:t>PERWIRA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dirty="0"/>
              <a:t>Latar belakang dari pengambilan judul “Prediksi Penjualan Supermarket menggunakan Metode SVM” adalah sebagai berikut :</a:t>
            </a:r>
            <a:endParaRPr sz="1800" dirty="0"/>
          </a:p>
          <a:p>
            <a:pPr marL="0" lvl="0" indent="0" algn="l" rtl="0">
              <a:lnSpc>
                <a:spcPct val="100000"/>
              </a:lnSpc>
              <a:spcBef>
                <a:spcPts val="1600"/>
              </a:spcBef>
              <a:spcAft>
                <a:spcPts val="0"/>
              </a:spcAft>
              <a:buNone/>
            </a:pPr>
            <a:endParaRPr sz="1800" dirty="0"/>
          </a:p>
          <a:p>
            <a:pPr marL="457200" lvl="0" indent="-304800" algn="l" rtl="0">
              <a:lnSpc>
                <a:spcPct val="100000"/>
              </a:lnSpc>
              <a:spcBef>
                <a:spcPts val="0"/>
              </a:spcBef>
              <a:spcAft>
                <a:spcPts val="0"/>
              </a:spcAft>
              <a:buClr>
                <a:schemeClr val="lt1"/>
              </a:buClr>
              <a:buSzPts val="1200"/>
              <a:buFont typeface="Maven Pro"/>
              <a:buAutoNum type="arabicPeriod"/>
            </a:pPr>
            <a:r>
              <a:rPr lang="en" sz="1800" dirty="0">
                <a:solidFill>
                  <a:schemeClr val="bg1"/>
                </a:solidFill>
              </a:rPr>
              <a:t>Profit supermarket </a:t>
            </a:r>
            <a:r>
              <a:rPr lang="en" sz="1800" dirty="0">
                <a:solidFill>
                  <a:schemeClr val="accent2"/>
                </a:solidFill>
              </a:rPr>
              <a:t>kurang maksimal.</a:t>
            </a:r>
            <a:endParaRPr sz="1800" dirty="0">
              <a:solidFill>
                <a:schemeClr val="accent2"/>
              </a:solidFill>
            </a:endParaRPr>
          </a:p>
          <a:p>
            <a:pPr marL="457200" lvl="0" indent="-304800" algn="l" rtl="0">
              <a:lnSpc>
                <a:spcPct val="100000"/>
              </a:lnSpc>
              <a:spcBef>
                <a:spcPts val="0"/>
              </a:spcBef>
              <a:spcAft>
                <a:spcPts val="0"/>
              </a:spcAft>
              <a:buClr>
                <a:schemeClr val="lt1"/>
              </a:buClr>
              <a:buSzPts val="1200"/>
              <a:buFont typeface="Maven Pro"/>
              <a:buAutoNum type="arabicPeriod"/>
            </a:pPr>
            <a:r>
              <a:rPr lang="en-US" sz="1800" dirty="0"/>
              <a:t>Beban </a:t>
            </a:r>
            <a:r>
              <a:rPr lang="en-US" sz="1800" dirty="0" err="1"/>
              <a:t>biaya</a:t>
            </a:r>
            <a:r>
              <a:rPr lang="en-US" sz="1800" dirty="0"/>
              <a:t> </a:t>
            </a:r>
            <a:r>
              <a:rPr lang="en-US" sz="1800" dirty="0" err="1"/>
              <a:t>operasional</a:t>
            </a:r>
            <a:r>
              <a:rPr lang="en-US" sz="1800" dirty="0"/>
              <a:t> </a:t>
            </a:r>
            <a:r>
              <a:rPr lang="en-US" sz="1800" dirty="0" err="1">
                <a:solidFill>
                  <a:schemeClr val="accent2"/>
                </a:solidFill>
              </a:rPr>
              <a:t>tinggi</a:t>
            </a:r>
            <a:r>
              <a:rPr lang="en-US" sz="1800" dirty="0"/>
              <a:t>.</a:t>
            </a:r>
          </a:p>
          <a:p>
            <a:pPr marL="0" lvl="0" indent="0" algn="l" rtl="0">
              <a:lnSpc>
                <a:spcPct val="100000"/>
              </a:lnSpc>
              <a:spcBef>
                <a:spcPts val="1600"/>
              </a:spcBef>
              <a:spcAft>
                <a:spcPts val="1600"/>
              </a:spcAft>
              <a:buNone/>
            </a:pPr>
            <a:endParaRPr sz="18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Latar Belakang Masalah</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1223300" y="3747175"/>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Barang apa yang harus dijual pada periode tertentu ?</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Ruang Lingkup Masalah</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74;p27">
            <a:extLst>
              <a:ext uri="{FF2B5EF4-FFF2-40B4-BE49-F238E27FC236}">
                <a16:creationId xmlns:a16="http://schemas.microsoft.com/office/drawing/2014/main" id="{7F6762FE-16FF-4AF7-9E4E-919CDAAA8C34}"/>
              </a:ext>
            </a:extLst>
          </p:cNvPr>
          <p:cNvSpPr txBox="1">
            <a:spLocks/>
          </p:cNvSpPr>
          <p:nvPr/>
        </p:nvSpPr>
        <p:spPr>
          <a:xfrm>
            <a:off x="3606536" y="4062013"/>
            <a:ext cx="21525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dirty="0"/>
              <a:t>Beban </a:t>
            </a:r>
            <a:r>
              <a:rPr lang="en-US" dirty="0" err="1"/>
              <a:t>operasional</a:t>
            </a:r>
            <a:r>
              <a:rPr lang="en-US" dirty="0"/>
              <a:t> yang </a:t>
            </a:r>
            <a:r>
              <a:rPr lang="en-US" dirty="0" err="1"/>
              <a:t>bisa</a:t>
            </a:r>
            <a:r>
              <a:rPr lang="en-US" dirty="0"/>
              <a:t> </a:t>
            </a:r>
            <a:r>
              <a:rPr lang="en-US" dirty="0" err="1"/>
              <a:t>dipangkas</a:t>
            </a:r>
            <a:r>
              <a:rPr lang="en-US" dirty="0"/>
              <a:t> pada </a:t>
            </a:r>
            <a:r>
              <a:rPr lang="en-US" dirty="0" err="1"/>
              <a:t>periode</a:t>
            </a:r>
            <a:r>
              <a:rPr lang="en-US" dirty="0"/>
              <a:t> </a:t>
            </a:r>
            <a:r>
              <a:rPr lang="en-US" dirty="0" err="1"/>
              <a:t>tertentu</a:t>
            </a:r>
            <a:r>
              <a:rPr lang="en-US" dirty="0"/>
              <a:t> ?</a:t>
            </a:r>
          </a:p>
        </p:txBody>
      </p:sp>
      <p:sp>
        <p:nvSpPr>
          <p:cNvPr id="44" name="Google Shape;474;p27">
            <a:extLst>
              <a:ext uri="{FF2B5EF4-FFF2-40B4-BE49-F238E27FC236}">
                <a16:creationId xmlns:a16="http://schemas.microsoft.com/office/drawing/2014/main" id="{7B16B528-179A-4B13-9483-12DA66ACFB47}"/>
              </a:ext>
            </a:extLst>
          </p:cNvPr>
          <p:cNvSpPr txBox="1">
            <a:spLocks/>
          </p:cNvSpPr>
          <p:nvPr/>
        </p:nvSpPr>
        <p:spPr>
          <a:xfrm>
            <a:off x="6199842" y="4062013"/>
            <a:ext cx="21525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dirty="0" err="1"/>
              <a:t>Apakah</a:t>
            </a:r>
            <a:r>
              <a:rPr lang="en-US" dirty="0"/>
              <a:t> </a:t>
            </a:r>
            <a:r>
              <a:rPr lang="en-US" dirty="0" err="1"/>
              <a:t>perlu</a:t>
            </a:r>
            <a:r>
              <a:rPr lang="en-US" dirty="0"/>
              <a:t> </a:t>
            </a:r>
            <a:r>
              <a:rPr lang="en-US" dirty="0" err="1"/>
              <a:t>membuka</a:t>
            </a:r>
            <a:r>
              <a:rPr lang="en-US" dirty="0"/>
              <a:t> </a:t>
            </a:r>
            <a:r>
              <a:rPr lang="en-US" dirty="0" err="1"/>
              <a:t>cabang</a:t>
            </a:r>
            <a:r>
              <a:rPr lang="en-US" dirty="0"/>
              <a:t> </a:t>
            </a:r>
            <a:r>
              <a:rPr lang="en-US" dirty="0" err="1"/>
              <a:t>baru</a:t>
            </a:r>
            <a:r>
              <a:rPr lang="en-US" dirty="0"/>
              <a:t> di wilayah </a:t>
            </a:r>
            <a:r>
              <a:rPr lang="en-US" dirty="0" err="1"/>
              <a:t>tertentu</a:t>
            </a:r>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85880" y="1084838"/>
            <a:ext cx="3534300" cy="23413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Support Vector Machine (SVM) adalah salah satu metode yang biasa digunakan untuk klasifikasi dan regresi. Berdasarkan jurnal Agustina mengenai Impementasi metode SVM untuk klasifikasi rumah layak huni tingkat akurasi tinggi mencapat 0.9777, sehingga baik digunakan untuk penelitian ini. Adapun teknik klasifikasi selain SVM antara lain decision tree, bayesian classifier, KNN dan lainnya.</a:t>
            </a:r>
            <a:endParaRPr sz="1400"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Metode SVM</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Perancangan dan Implementasi</a:t>
            </a:r>
            <a:endParaRPr sz="3000" dirty="0"/>
          </a:p>
        </p:txBody>
      </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Rectangle: Rounded Corners 17">
            <a:extLst>
              <a:ext uri="{FF2B5EF4-FFF2-40B4-BE49-F238E27FC236}">
                <a16:creationId xmlns:a16="http://schemas.microsoft.com/office/drawing/2014/main" id="{F2E445CB-9674-4D12-8FEF-AF47DD39D585}"/>
              </a:ext>
            </a:extLst>
          </p:cNvPr>
          <p:cNvSpPr/>
          <p:nvPr/>
        </p:nvSpPr>
        <p:spPr>
          <a:xfrm>
            <a:off x="1179320" y="1222049"/>
            <a:ext cx="863125" cy="316194"/>
          </a:xfrm>
          <a:prstGeom prst="roundRect">
            <a:avLst/>
          </a:prstGeom>
          <a:solidFill>
            <a:schemeClr val="accent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Mulai</a:t>
            </a:r>
            <a:endParaRPr lang="en-US" sz="1000" dirty="0"/>
          </a:p>
        </p:txBody>
      </p:sp>
      <p:sp>
        <p:nvSpPr>
          <p:cNvPr id="19" name="Flowchart: Data 18">
            <a:extLst>
              <a:ext uri="{FF2B5EF4-FFF2-40B4-BE49-F238E27FC236}">
                <a16:creationId xmlns:a16="http://schemas.microsoft.com/office/drawing/2014/main" id="{EC7A833D-D3B7-42E4-9C24-320000C9F278}"/>
              </a:ext>
            </a:extLst>
          </p:cNvPr>
          <p:cNvSpPr/>
          <p:nvPr/>
        </p:nvSpPr>
        <p:spPr>
          <a:xfrm>
            <a:off x="760641" y="2090000"/>
            <a:ext cx="1639311" cy="426470"/>
          </a:xfrm>
          <a:prstGeom prst="flowChartInputOutput">
            <a:avLst/>
          </a:prstGeom>
          <a:solidFill>
            <a:schemeClr val="accent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Dataset </a:t>
            </a:r>
            <a:r>
              <a:rPr lang="en-US" sz="1000" dirty="0" err="1"/>
              <a:t>dari</a:t>
            </a:r>
            <a:r>
              <a:rPr lang="en-US" sz="1000" dirty="0"/>
              <a:t> Kaggle</a:t>
            </a:r>
          </a:p>
        </p:txBody>
      </p:sp>
      <p:sp>
        <p:nvSpPr>
          <p:cNvPr id="20" name="Flowchart: Predefined Process 19">
            <a:extLst>
              <a:ext uri="{FF2B5EF4-FFF2-40B4-BE49-F238E27FC236}">
                <a16:creationId xmlns:a16="http://schemas.microsoft.com/office/drawing/2014/main" id="{99F0DC3C-1B7E-4136-9EC6-7F951DE816DA}"/>
              </a:ext>
            </a:extLst>
          </p:cNvPr>
          <p:cNvSpPr/>
          <p:nvPr/>
        </p:nvSpPr>
        <p:spPr>
          <a:xfrm>
            <a:off x="971745" y="3071805"/>
            <a:ext cx="1278272" cy="484405"/>
          </a:xfrm>
          <a:prstGeom prst="flowChartPredefinedProcess">
            <a:avLst/>
          </a:prstGeom>
          <a:solidFill>
            <a:schemeClr val="accent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Normalisasi</a:t>
            </a:r>
            <a:r>
              <a:rPr lang="en-US" sz="1000" dirty="0"/>
              <a:t> Dataset</a:t>
            </a:r>
          </a:p>
        </p:txBody>
      </p:sp>
      <p:sp>
        <p:nvSpPr>
          <p:cNvPr id="21" name="Arrow: Down 20">
            <a:extLst>
              <a:ext uri="{FF2B5EF4-FFF2-40B4-BE49-F238E27FC236}">
                <a16:creationId xmlns:a16="http://schemas.microsoft.com/office/drawing/2014/main" id="{07530688-6652-4821-ADF5-42F6B701C7A0}"/>
              </a:ext>
            </a:extLst>
          </p:cNvPr>
          <p:cNvSpPr/>
          <p:nvPr/>
        </p:nvSpPr>
        <p:spPr>
          <a:xfrm>
            <a:off x="1537723" y="1567862"/>
            <a:ext cx="146317" cy="491133"/>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0648674D-8C34-495E-AF7C-208E56F7982F}"/>
              </a:ext>
            </a:extLst>
          </p:cNvPr>
          <p:cNvSpPr/>
          <p:nvPr/>
        </p:nvSpPr>
        <p:spPr>
          <a:xfrm>
            <a:off x="1507137" y="2547606"/>
            <a:ext cx="146317" cy="491133"/>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1" name="Flowchart: Predefined Process 40">
            <a:extLst>
              <a:ext uri="{FF2B5EF4-FFF2-40B4-BE49-F238E27FC236}">
                <a16:creationId xmlns:a16="http://schemas.microsoft.com/office/drawing/2014/main" id="{599601B1-58D6-451B-B4DA-23948CBA8406}"/>
              </a:ext>
            </a:extLst>
          </p:cNvPr>
          <p:cNvSpPr/>
          <p:nvPr/>
        </p:nvSpPr>
        <p:spPr>
          <a:xfrm>
            <a:off x="2837832" y="3060390"/>
            <a:ext cx="1278272" cy="484405"/>
          </a:xfrm>
          <a:prstGeom prst="flowChartPredefinedProcess">
            <a:avLst/>
          </a:prstGeom>
          <a:solidFill>
            <a:schemeClr val="accent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Proses Testing</a:t>
            </a:r>
          </a:p>
        </p:txBody>
      </p:sp>
      <p:sp>
        <p:nvSpPr>
          <p:cNvPr id="42" name="Arrow: Down 41">
            <a:extLst>
              <a:ext uri="{FF2B5EF4-FFF2-40B4-BE49-F238E27FC236}">
                <a16:creationId xmlns:a16="http://schemas.microsoft.com/office/drawing/2014/main" id="{EE91D0AB-CE2A-4E99-AEB2-F38B1D0FE9DF}"/>
              </a:ext>
            </a:extLst>
          </p:cNvPr>
          <p:cNvSpPr/>
          <p:nvPr/>
        </p:nvSpPr>
        <p:spPr>
          <a:xfrm rot="16200000">
            <a:off x="2463098" y="3057025"/>
            <a:ext cx="146317" cy="491133"/>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3" name="Flowchart: Data 42">
            <a:extLst>
              <a:ext uri="{FF2B5EF4-FFF2-40B4-BE49-F238E27FC236}">
                <a16:creationId xmlns:a16="http://schemas.microsoft.com/office/drawing/2014/main" id="{E9652471-9955-4D6F-B674-53F3A012BADC}"/>
              </a:ext>
            </a:extLst>
          </p:cNvPr>
          <p:cNvSpPr/>
          <p:nvPr/>
        </p:nvSpPr>
        <p:spPr>
          <a:xfrm>
            <a:off x="4542079" y="3071805"/>
            <a:ext cx="1639311" cy="426470"/>
          </a:xfrm>
          <a:prstGeom prst="flowChartInputOutput">
            <a:avLst/>
          </a:prstGeom>
          <a:solidFill>
            <a:schemeClr val="accent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Hasil </a:t>
            </a:r>
            <a:r>
              <a:rPr lang="en-US" sz="1000" dirty="0" err="1"/>
              <a:t>Klasifikasi</a:t>
            </a:r>
            <a:endParaRPr lang="en-US" sz="1000" dirty="0"/>
          </a:p>
        </p:txBody>
      </p:sp>
      <p:sp>
        <p:nvSpPr>
          <p:cNvPr id="44" name="Arrow: Down 43">
            <a:extLst>
              <a:ext uri="{FF2B5EF4-FFF2-40B4-BE49-F238E27FC236}">
                <a16:creationId xmlns:a16="http://schemas.microsoft.com/office/drawing/2014/main" id="{BC9DB84D-B11D-495B-A98E-DA970EE33734}"/>
              </a:ext>
            </a:extLst>
          </p:cNvPr>
          <p:cNvSpPr/>
          <p:nvPr/>
        </p:nvSpPr>
        <p:spPr>
          <a:xfrm rot="16200000">
            <a:off x="4341744" y="3021113"/>
            <a:ext cx="146317" cy="491133"/>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6111898-1973-42DA-926D-A8E365C8A9E3}"/>
              </a:ext>
            </a:extLst>
          </p:cNvPr>
          <p:cNvSpPr/>
          <p:nvPr/>
        </p:nvSpPr>
        <p:spPr>
          <a:xfrm>
            <a:off x="6664372" y="3108582"/>
            <a:ext cx="863125" cy="316194"/>
          </a:xfrm>
          <a:prstGeom prst="roundRect">
            <a:avLst/>
          </a:prstGeom>
          <a:solidFill>
            <a:schemeClr val="accent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Selesai</a:t>
            </a:r>
            <a:endParaRPr lang="en-US" sz="1000" dirty="0"/>
          </a:p>
        </p:txBody>
      </p:sp>
      <p:sp>
        <p:nvSpPr>
          <p:cNvPr id="46" name="Arrow: Down 45">
            <a:extLst>
              <a:ext uri="{FF2B5EF4-FFF2-40B4-BE49-F238E27FC236}">
                <a16:creationId xmlns:a16="http://schemas.microsoft.com/office/drawing/2014/main" id="{D119725B-F4BE-49CF-BA49-4464B0EEB3CA}"/>
              </a:ext>
            </a:extLst>
          </p:cNvPr>
          <p:cNvSpPr/>
          <p:nvPr/>
        </p:nvSpPr>
        <p:spPr>
          <a:xfrm rot="16200000">
            <a:off x="6291086" y="3022958"/>
            <a:ext cx="146317" cy="491133"/>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Pe</a:t>
            </a:r>
            <a:r>
              <a:rPr lang="en-ID" sz="3000" dirty="0" err="1"/>
              <a:t>nutup</a:t>
            </a:r>
            <a:endParaRPr sz="3000" dirty="0"/>
          </a:p>
        </p:txBody>
      </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4A4F6ABA-8318-42B8-98C3-AF8917EB0407}"/>
              </a:ext>
            </a:extLst>
          </p:cNvPr>
          <p:cNvSpPr/>
          <p:nvPr/>
        </p:nvSpPr>
        <p:spPr>
          <a:xfrm>
            <a:off x="735496" y="1004802"/>
            <a:ext cx="6122504" cy="1815882"/>
          </a:xfrm>
          <a:prstGeom prst="rect">
            <a:avLst/>
          </a:prstGeom>
        </p:spPr>
        <p:txBody>
          <a:bodyPr wrap="square">
            <a:spAutoFit/>
          </a:bodyPr>
          <a:lstStyle/>
          <a:p>
            <a:pPr lvl="0"/>
            <a:r>
              <a:rPr lang="en-ID" dirty="0">
                <a:solidFill>
                  <a:schemeClr val="bg1"/>
                </a:solidFill>
              </a:rPr>
              <a:t>Kesimpulan</a:t>
            </a:r>
          </a:p>
          <a:p>
            <a:pPr lvl="0" algn="just"/>
            <a:r>
              <a:rPr lang="en-ID" dirty="0" err="1">
                <a:solidFill>
                  <a:schemeClr val="bg1"/>
                </a:solidFill>
              </a:rPr>
              <a:t>Dalam</a:t>
            </a:r>
            <a:r>
              <a:rPr lang="en-ID" dirty="0">
                <a:solidFill>
                  <a:schemeClr val="bg1"/>
                </a:solidFill>
              </a:rPr>
              <a:t> </a:t>
            </a:r>
            <a:r>
              <a:rPr lang="en-ID" dirty="0" err="1">
                <a:solidFill>
                  <a:schemeClr val="bg1"/>
                </a:solidFill>
              </a:rPr>
              <a:t>ujicoba</a:t>
            </a:r>
            <a:r>
              <a:rPr lang="en-ID" dirty="0">
                <a:solidFill>
                  <a:schemeClr val="bg1"/>
                </a:solidFill>
              </a:rPr>
              <a:t> </a:t>
            </a:r>
            <a:r>
              <a:rPr lang="en-ID" dirty="0" err="1">
                <a:solidFill>
                  <a:schemeClr val="bg1"/>
                </a:solidFill>
              </a:rPr>
              <a:t>metode</a:t>
            </a:r>
            <a:r>
              <a:rPr lang="en-ID" dirty="0">
                <a:solidFill>
                  <a:schemeClr val="bg1"/>
                </a:solidFill>
              </a:rPr>
              <a:t> Cross-validation, </a:t>
            </a:r>
            <a:r>
              <a:rPr lang="en-ID" dirty="0" err="1">
                <a:solidFill>
                  <a:schemeClr val="bg1"/>
                </a:solidFill>
              </a:rPr>
              <a:t>bahwa</a:t>
            </a:r>
            <a:r>
              <a:rPr lang="en-ID" dirty="0">
                <a:solidFill>
                  <a:schemeClr val="bg1"/>
                </a:solidFill>
              </a:rPr>
              <a:t> </a:t>
            </a:r>
            <a:r>
              <a:rPr lang="en-ID" dirty="0" err="1">
                <a:solidFill>
                  <a:schemeClr val="bg1"/>
                </a:solidFill>
              </a:rPr>
              <a:t>metode</a:t>
            </a:r>
            <a:r>
              <a:rPr lang="en-ID" dirty="0">
                <a:solidFill>
                  <a:schemeClr val="bg1"/>
                </a:solidFill>
              </a:rPr>
              <a:t> Support Vector Machine (SVM) </a:t>
            </a:r>
            <a:r>
              <a:rPr lang="en-ID" dirty="0" err="1">
                <a:solidFill>
                  <a:schemeClr val="bg1"/>
                </a:solidFill>
              </a:rPr>
              <a:t>menghasilkan</a:t>
            </a:r>
            <a:r>
              <a:rPr lang="en-ID" dirty="0">
                <a:solidFill>
                  <a:schemeClr val="bg1"/>
                </a:solidFill>
              </a:rPr>
              <a:t> </a:t>
            </a:r>
            <a:r>
              <a:rPr lang="en-ID" dirty="0" err="1">
                <a:solidFill>
                  <a:schemeClr val="bg1"/>
                </a:solidFill>
              </a:rPr>
              <a:t>akurat</a:t>
            </a:r>
            <a:r>
              <a:rPr lang="en-ID" dirty="0">
                <a:solidFill>
                  <a:schemeClr val="bg1"/>
                </a:solidFill>
              </a:rPr>
              <a:t> </a:t>
            </a:r>
            <a:r>
              <a:rPr lang="en-ID" dirty="0" err="1">
                <a:solidFill>
                  <a:schemeClr val="bg1"/>
                </a:solidFill>
              </a:rPr>
              <a:t>sebanyak</a:t>
            </a:r>
            <a:r>
              <a:rPr lang="en-ID" dirty="0">
                <a:solidFill>
                  <a:schemeClr val="bg1"/>
                </a:solidFill>
              </a:rPr>
              <a:t> 100%. </a:t>
            </a:r>
            <a:r>
              <a:rPr lang="en-ID" dirty="0" err="1">
                <a:solidFill>
                  <a:schemeClr val="bg1"/>
                </a:solidFill>
              </a:rPr>
              <a:t>Artinya</a:t>
            </a:r>
            <a:r>
              <a:rPr lang="en-ID" dirty="0">
                <a:solidFill>
                  <a:schemeClr val="bg1"/>
                </a:solidFill>
              </a:rPr>
              <a:t>, </a:t>
            </a:r>
            <a:r>
              <a:rPr lang="en-ID" dirty="0" err="1">
                <a:solidFill>
                  <a:schemeClr val="bg1"/>
                </a:solidFill>
              </a:rPr>
              <a:t>metode</a:t>
            </a:r>
            <a:r>
              <a:rPr lang="en-ID" dirty="0">
                <a:solidFill>
                  <a:schemeClr val="bg1"/>
                </a:solidFill>
              </a:rPr>
              <a:t> SVM </a:t>
            </a:r>
            <a:r>
              <a:rPr lang="en-ID" dirty="0" err="1">
                <a:solidFill>
                  <a:schemeClr val="bg1"/>
                </a:solidFill>
              </a:rPr>
              <a:t>lebih</a:t>
            </a:r>
            <a:r>
              <a:rPr lang="en-ID" dirty="0">
                <a:solidFill>
                  <a:schemeClr val="bg1"/>
                </a:solidFill>
              </a:rPr>
              <a:t> </a:t>
            </a:r>
            <a:r>
              <a:rPr lang="en-ID" dirty="0" err="1">
                <a:solidFill>
                  <a:schemeClr val="bg1"/>
                </a:solidFill>
              </a:rPr>
              <a:t>baik</a:t>
            </a:r>
            <a:r>
              <a:rPr lang="en-ID" dirty="0">
                <a:solidFill>
                  <a:schemeClr val="bg1"/>
                </a:solidFill>
              </a:rPr>
              <a:t> </a:t>
            </a:r>
            <a:r>
              <a:rPr lang="en-ID" dirty="0" err="1">
                <a:solidFill>
                  <a:schemeClr val="bg1"/>
                </a:solidFill>
              </a:rPr>
              <a:t>dibandingkan</a:t>
            </a:r>
            <a:r>
              <a:rPr lang="en-ID" dirty="0">
                <a:solidFill>
                  <a:schemeClr val="bg1"/>
                </a:solidFill>
              </a:rPr>
              <a:t> </a:t>
            </a:r>
            <a:r>
              <a:rPr lang="en-ID" dirty="0" err="1">
                <a:solidFill>
                  <a:schemeClr val="bg1"/>
                </a:solidFill>
              </a:rPr>
              <a:t>metode-metode</a:t>
            </a:r>
            <a:r>
              <a:rPr lang="en-ID" dirty="0">
                <a:solidFill>
                  <a:schemeClr val="bg1"/>
                </a:solidFill>
              </a:rPr>
              <a:t> lain.</a:t>
            </a:r>
          </a:p>
          <a:p>
            <a:pPr lvl="0" algn="just"/>
            <a:endParaRPr lang="en-ID" dirty="0">
              <a:solidFill>
                <a:schemeClr val="bg1"/>
              </a:solidFill>
            </a:endParaRPr>
          </a:p>
          <a:p>
            <a:pPr lvl="0"/>
            <a:r>
              <a:rPr lang="en-ID" dirty="0">
                <a:solidFill>
                  <a:schemeClr val="bg1"/>
                </a:solidFill>
              </a:rPr>
              <a:t>Batasan </a:t>
            </a:r>
            <a:r>
              <a:rPr lang="en-ID" dirty="0" err="1">
                <a:solidFill>
                  <a:schemeClr val="bg1"/>
                </a:solidFill>
              </a:rPr>
              <a:t>Masalah</a:t>
            </a:r>
            <a:endParaRPr lang="en-ID" dirty="0">
              <a:solidFill>
                <a:schemeClr val="bg1"/>
              </a:solidFill>
            </a:endParaRPr>
          </a:p>
          <a:p>
            <a:pPr lvl="0"/>
            <a:endParaRPr lang="en-ID" dirty="0">
              <a:solidFill>
                <a:schemeClr val="bg1"/>
              </a:solidFill>
            </a:endParaRPr>
          </a:p>
          <a:p>
            <a:pPr lvl="0"/>
            <a:r>
              <a:rPr lang="en-ID" dirty="0">
                <a:solidFill>
                  <a:schemeClr val="bg1"/>
                </a:solidFill>
              </a:rPr>
              <a:t>Saran</a:t>
            </a:r>
          </a:p>
        </p:txBody>
      </p:sp>
    </p:spTree>
    <p:extLst>
      <p:ext uri="{BB962C8B-B14F-4D97-AF65-F5344CB8AC3E}">
        <p14:creationId xmlns:p14="http://schemas.microsoft.com/office/powerpoint/2010/main" val="2518348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sz="3000" dirty="0"/>
              <a:t>Daftar </a:t>
            </a:r>
            <a:r>
              <a:rPr lang="en-ID" sz="3000" dirty="0" err="1"/>
              <a:t>Pustaka</a:t>
            </a:r>
            <a:endParaRPr sz="3000" dirty="0"/>
          </a:p>
        </p:txBody>
      </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Rectangle 39">
            <a:extLst>
              <a:ext uri="{FF2B5EF4-FFF2-40B4-BE49-F238E27FC236}">
                <a16:creationId xmlns:a16="http://schemas.microsoft.com/office/drawing/2014/main" id="{8EDBD0D3-D795-430F-9024-BA8059ACD70C}"/>
              </a:ext>
            </a:extLst>
          </p:cNvPr>
          <p:cNvSpPr/>
          <p:nvPr/>
        </p:nvSpPr>
        <p:spPr>
          <a:xfrm>
            <a:off x="735496" y="1004802"/>
            <a:ext cx="6122504" cy="3108543"/>
          </a:xfrm>
          <a:prstGeom prst="rect">
            <a:avLst/>
          </a:prstGeom>
        </p:spPr>
        <p:txBody>
          <a:bodyPr wrap="square">
            <a:spAutoFit/>
          </a:bodyPr>
          <a:lstStyle/>
          <a:p>
            <a:pPr lvl="0" algn="just"/>
            <a:r>
              <a:rPr lang="en-ID" dirty="0">
                <a:solidFill>
                  <a:schemeClr val="bg1"/>
                </a:solidFill>
              </a:rPr>
              <a:t>Kaggle</a:t>
            </a:r>
          </a:p>
          <a:p>
            <a:pPr lvl="0" algn="just"/>
            <a:r>
              <a:rPr lang="en-ID" u="sng" dirty="0">
                <a:solidFill>
                  <a:srgbClr val="0070C0"/>
                </a:solidFill>
              </a:rPr>
              <a:t>https://www.kaggle.com/datasets/aungpyaeap/supermarket-sales</a:t>
            </a:r>
          </a:p>
          <a:p>
            <a:pPr lvl="0" algn="just"/>
            <a:endParaRPr lang="en-ID" dirty="0">
              <a:solidFill>
                <a:schemeClr val="bg1"/>
              </a:solidFill>
            </a:endParaRPr>
          </a:p>
          <a:p>
            <a:pPr lvl="0" algn="just"/>
            <a:r>
              <a:rPr lang="en-ID" dirty="0" err="1">
                <a:solidFill>
                  <a:schemeClr val="bg1"/>
                </a:solidFill>
              </a:rPr>
              <a:t>Buku</a:t>
            </a:r>
            <a:endParaRPr lang="en-ID" dirty="0">
              <a:solidFill>
                <a:schemeClr val="bg1"/>
              </a:solidFill>
            </a:endParaRPr>
          </a:p>
          <a:p>
            <a:pPr algn="just"/>
            <a:r>
              <a:rPr lang="en-US" dirty="0">
                <a:solidFill>
                  <a:schemeClr val="bg1"/>
                </a:solidFill>
              </a:rPr>
              <a:t>Brownlee, Jason. (2017). Deep Learning for Natural Language Process, 1(1).</a:t>
            </a:r>
          </a:p>
          <a:p>
            <a:pPr algn="just"/>
            <a:endParaRPr lang="en-ID" dirty="0">
              <a:solidFill>
                <a:schemeClr val="bg1"/>
              </a:solidFill>
            </a:endParaRPr>
          </a:p>
          <a:p>
            <a:pPr lvl="0" algn="just"/>
            <a:r>
              <a:rPr lang="en-ID" dirty="0" err="1">
                <a:solidFill>
                  <a:schemeClr val="bg1"/>
                </a:solidFill>
              </a:rPr>
              <a:t>Jurnal</a:t>
            </a:r>
            <a:endParaRPr lang="en-ID" dirty="0">
              <a:solidFill>
                <a:schemeClr val="bg1"/>
              </a:solidFill>
            </a:endParaRPr>
          </a:p>
          <a:p>
            <a:pPr lvl="0" algn="just"/>
            <a:r>
              <a:rPr lang="en-ID" dirty="0" err="1">
                <a:solidFill>
                  <a:schemeClr val="bg1"/>
                </a:solidFill>
              </a:rPr>
              <a:t>Octaviani</a:t>
            </a:r>
            <a:r>
              <a:rPr lang="en-ID" dirty="0">
                <a:solidFill>
                  <a:schemeClr val="bg1"/>
                </a:solidFill>
              </a:rPr>
              <a:t>, P., </a:t>
            </a:r>
            <a:r>
              <a:rPr lang="en-ID" dirty="0" err="1">
                <a:solidFill>
                  <a:schemeClr val="bg1"/>
                </a:solidFill>
              </a:rPr>
              <a:t>Wilandari</a:t>
            </a:r>
            <a:r>
              <a:rPr lang="en-ID" dirty="0">
                <a:solidFill>
                  <a:schemeClr val="bg1"/>
                </a:solidFill>
              </a:rPr>
              <a:t>, Y. &amp; </a:t>
            </a:r>
            <a:r>
              <a:rPr lang="en-ID" dirty="0" err="1">
                <a:solidFill>
                  <a:schemeClr val="bg1"/>
                </a:solidFill>
              </a:rPr>
              <a:t>Ispriyanti</a:t>
            </a:r>
            <a:r>
              <a:rPr lang="en-ID" dirty="0">
                <a:solidFill>
                  <a:schemeClr val="bg1"/>
                </a:solidFill>
              </a:rPr>
              <a:t>, D. (2014). </a:t>
            </a:r>
            <a:r>
              <a:rPr lang="en-ID" dirty="0" err="1">
                <a:solidFill>
                  <a:schemeClr val="bg1"/>
                </a:solidFill>
              </a:rPr>
              <a:t>Penerapan</a:t>
            </a:r>
            <a:r>
              <a:rPr lang="en-ID" dirty="0">
                <a:solidFill>
                  <a:schemeClr val="bg1"/>
                </a:solidFill>
              </a:rPr>
              <a:t> </a:t>
            </a:r>
            <a:r>
              <a:rPr lang="en-ID" dirty="0" err="1">
                <a:solidFill>
                  <a:schemeClr val="bg1"/>
                </a:solidFill>
              </a:rPr>
              <a:t>Metode</a:t>
            </a:r>
            <a:r>
              <a:rPr lang="en-ID" dirty="0">
                <a:solidFill>
                  <a:schemeClr val="bg1"/>
                </a:solidFill>
              </a:rPr>
              <a:t> </a:t>
            </a:r>
            <a:r>
              <a:rPr lang="en-ID" dirty="0" err="1">
                <a:solidFill>
                  <a:schemeClr val="bg1"/>
                </a:solidFill>
              </a:rPr>
              <a:t>Klasifikasi</a:t>
            </a:r>
            <a:r>
              <a:rPr lang="en-ID" dirty="0">
                <a:solidFill>
                  <a:schemeClr val="bg1"/>
                </a:solidFill>
              </a:rPr>
              <a:t> Support Vector Machine (SVM) Pada Data </a:t>
            </a:r>
            <a:r>
              <a:rPr lang="en-ID" dirty="0" err="1">
                <a:solidFill>
                  <a:schemeClr val="bg1"/>
                </a:solidFill>
              </a:rPr>
              <a:t>Akreditasi</a:t>
            </a:r>
            <a:r>
              <a:rPr lang="en-ID" dirty="0">
                <a:solidFill>
                  <a:schemeClr val="bg1"/>
                </a:solidFill>
              </a:rPr>
              <a:t> </a:t>
            </a:r>
            <a:r>
              <a:rPr lang="en-ID" dirty="0" err="1">
                <a:solidFill>
                  <a:schemeClr val="bg1"/>
                </a:solidFill>
              </a:rPr>
              <a:t>Sekolah</a:t>
            </a:r>
            <a:r>
              <a:rPr lang="en-ID" dirty="0">
                <a:solidFill>
                  <a:schemeClr val="bg1"/>
                </a:solidFill>
              </a:rPr>
              <a:t> Dasar (SD) Di </a:t>
            </a:r>
            <a:r>
              <a:rPr lang="en-ID" dirty="0" err="1">
                <a:solidFill>
                  <a:schemeClr val="bg1"/>
                </a:solidFill>
              </a:rPr>
              <a:t>Kabupaten</a:t>
            </a:r>
            <a:r>
              <a:rPr lang="en-ID" dirty="0">
                <a:solidFill>
                  <a:schemeClr val="bg1"/>
                </a:solidFill>
              </a:rPr>
              <a:t> </a:t>
            </a:r>
            <a:r>
              <a:rPr lang="en-ID" dirty="0" err="1">
                <a:solidFill>
                  <a:schemeClr val="bg1"/>
                </a:solidFill>
              </a:rPr>
              <a:t>Magelang</a:t>
            </a:r>
            <a:r>
              <a:rPr lang="en-ID" dirty="0">
                <a:solidFill>
                  <a:schemeClr val="bg1"/>
                </a:solidFill>
              </a:rPr>
              <a:t>. </a:t>
            </a:r>
            <a:r>
              <a:rPr lang="en-ID" dirty="0" err="1">
                <a:solidFill>
                  <a:schemeClr val="bg1"/>
                </a:solidFill>
              </a:rPr>
              <a:t>Jurnal</a:t>
            </a:r>
            <a:r>
              <a:rPr lang="en-ID" dirty="0">
                <a:solidFill>
                  <a:schemeClr val="bg1"/>
                </a:solidFill>
              </a:rPr>
              <a:t> Gaussian, 3(4), 811 - 820.</a:t>
            </a:r>
          </a:p>
          <a:p>
            <a:pPr lvl="0" algn="just"/>
            <a:r>
              <a:rPr lang="en-ID" dirty="0" err="1">
                <a:solidFill>
                  <a:schemeClr val="bg1"/>
                </a:solidFill>
              </a:rPr>
              <a:t>Munawarah</a:t>
            </a:r>
            <a:r>
              <a:rPr lang="en-ID" dirty="0">
                <a:solidFill>
                  <a:schemeClr val="bg1"/>
                </a:solidFill>
              </a:rPr>
              <a:t>, R., </a:t>
            </a:r>
            <a:r>
              <a:rPr lang="en-ID" dirty="0" err="1">
                <a:solidFill>
                  <a:schemeClr val="bg1"/>
                </a:solidFill>
              </a:rPr>
              <a:t>Soesanto</a:t>
            </a:r>
            <a:r>
              <a:rPr lang="en-ID" dirty="0">
                <a:solidFill>
                  <a:schemeClr val="bg1"/>
                </a:solidFill>
              </a:rPr>
              <a:t>, O. &amp; Faisal, M. (2016). </a:t>
            </a:r>
            <a:r>
              <a:rPr lang="en-ID" dirty="0" err="1">
                <a:solidFill>
                  <a:schemeClr val="bg1"/>
                </a:solidFill>
              </a:rPr>
              <a:t>Penerapan</a:t>
            </a:r>
            <a:r>
              <a:rPr lang="en-ID" dirty="0">
                <a:solidFill>
                  <a:schemeClr val="bg1"/>
                </a:solidFill>
              </a:rPr>
              <a:t> </a:t>
            </a:r>
            <a:r>
              <a:rPr lang="en-ID" dirty="0" err="1">
                <a:solidFill>
                  <a:schemeClr val="bg1"/>
                </a:solidFill>
              </a:rPr>
              <a:t>Metode</a:t>
            </a:r>
            <a:r>
              <a:rPr lang="en-ID" dirty="0">
                <a:solidFill>
                  <a:schemeClr val="bg1"/>
                </a:solidFill>
              </a:rPr>
              <a:t> Support Vector Machine Pada </a:t>
            </a:r>
            <a:r>
              <a:rPr lang="en-ID" dirty="0" err="1">
                <a:solidFill>
                  <a:schemeClr val="bg1"/>
                </a:solidFill>
              </a:rPr>
              <a:t>Diagnosa</a:t>
            </a:r>
            <a:r>
              <a:rPr lang="en-ID" dirty="0">
                <a:solidFill>
                  <a:schemeClr val="bg1"/>
                </a:solidFill>
              </a:rPr>
              <a:t> Hepatitis. Kumpulan </a:t>
            </a:r>
            <a:r>
              <a:rPr lang="en-ID" dirty="0" err="1">
                <a:solidFill>
                  <a:schemeClr val="bg1"/>
                </a:solidFill>
              </a:rPr>
              <a:t>jurnaL</a:t>
            </a:r>
            <a:r>
              <a:rPr lang="en-ID" dirty="0">
                <a:solidFill>
                  <a:schemeClr val="bg1"/>
                </a:solidFill>
              </a:rPr>
              <a:t> </a:t>
            </a:r>
            <a:r>
              <a:rPr lang="en-ID" dirty="0" err="1">
                <a:solidFill>
                  <a:schemeClr val="bg1"/>
                </a:solidFill>
              </a:rPr>
              <a:t>Ilmu</a:t>
            </a:r>
            <a:r>
              <a:rPr lang="en-ID" dirty="0">
                <a:solidFill>
                  <a:schemeClr val="bg1"/>
                </a:solidFill>
              </a:rPr>
              <a:t> </a:t>
            </a:r>
            <a:r>
              <a:rPr lang="en-ID" dirty="0" err="1">
                <a:solidFill>
                  <a:schemeClr val="bg1"/>
                </a:solidFill>
              </a:rPr>
              <a:t>Komputer</a:t>
            </a:r>
            <a:r>
              <a:rPr lang="en-ID">
                <a:solidFill>
                  <a:schemeClr val="bg1"/>
                </a:solidFill>
              </a:rPr>
              <a:t> (KLIK), 4(1).</a:t>
            </a:r>
            <a:endParaRPr lang="en-ID" dirty="0">
              <a:solidFill>
                <a:schemeClr val="bg1"/>
              </a:solidFill>
            </a:endParaRPr>
          </a:p>
        </p:txBody>
      </p:sp>
    </p:spTree>
    <p:extLst>
      <p:ext uri="{BB962C8B-B14F-4D97-AF65-F5344CB8AC3E}">
        <p14:creationId xmlns:p14="http://schemas.microsoft.com/office/powerpoint/2010/main" val="4289426289"/>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299</Words>
  <Application>Microsoft Office PowerPoint</Application>
  <PresentationFormat>On-screen Show (16:9)</PresentationFormat>
  <Paragraphs>44</Paragraphs>
  <Slides>7</Slides>
  <Notes>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7</vt:i4>
      </vt:variant>
    </vt:vector>
  </HeadingPairs>
  <TitlesOfParts>
    <vt:vector size="19" baseType="lpstr">
      <vt:lpstr>Advent Pro SemiBold</vt:lpstr>
      <vt:lpstr>Arial</vt:lpstr>
      <vt:lpstr>Fira Sans Condensed Medium</vt:lpstr>
      <vt:lpstr>Fira Sans Extra Condensed Medium</vt:lpstr>
      <vt:lpstr>Livvic Light</vt:lpstr>
      <vt:lpstr>Maven Pro</vt:lpstr>
      <vt:lpstr>Nunito Light</vt:lpstr>
      <vt:lpstr>Proxima Nova</vt:lpstr>
      <vt:lpstr>Proxima Nova Semibold</vt:lpstr>
      <vt:lpstr>Share Tech</vt:lpstr>
      <vt:lpstr>Data Science Consulting by Slidesgo</vt:lpstr>
      <vt:lpstr>Slidesgo Final Pages</vt:lpstr>
      <vt:lpstr>KELOMPOK 2</vt:lpstr>
      <vt:lpstr>Latar Belakang Masalah</vt:lpstr>
      <vt:lpstr>Barang apa yang harus dijual pada periode tertentu ?</vt:lpstr>
      <vt:lpstr>Metode SVM</vt:lpstr>
      <vt:lpstr>Perancangan dan Implementasi</vt:lpstr>
      <vt:lpstr>Penutup</vt:lpstr>
      <vt:lpstr>Daftar Pustaka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2</dc:title>
  <dc:creator>Perwira Abrianto</dc:creator>
  <cp:lastModifiedBy>User</cp:lastModifiedBy>
  <cp:revision>16</cp:revision>
  <dcterms:modified xsi:type="dcterms:W3CDTF">2022-06-23T15:59:35Z</dcterms:modified>
</cp:coreProperties>
</file>