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9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3/27/2020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3308F-EAD9-4036-8E2C-194F92BE31E1}"/>
              </a:ext>
            </a:extLst>
          </p:cNvPr>
          <p:cNvSpPr>
            <a:spLocks noGrp="1"/>
          </p:cNvSpPr>
          <p:nvPr>
            <p:ph type="ctrTitle"/>
          </p:nvPr>
        </p:nvSpPr>
        <p:spPr/>
        <p:txBody>
          <a:bodyPr/>
          <a:lstStyle/>
          <a:p>
            <a:r>
              <a:rPr lang="ru-RU" dirty="0"/>
              <a:t>Нормализация БД</a:t>
            </a:r>
            <a:endParaRPr lang="en-US" dirty="0"/>
          </a:p>
        </p:txBody>
      </p:sp>
      <p:sp>
        <p:nvSpPr>
          <p:cNvPr id="3" name="Subtitle 2">
            <a:extLst>
              <a:ext uri="{FF2B5EF4-FFF2-40B4-BE49-F238E27FC236}">
                <a16:creationId xmlns:a16="http://schemas.microsoft.com/office/drawing/2014/main" id="{91C24764-31D1-48F0-98F1-988147C64A03}"/>
              </a:ext>
            </a:extLst>
          </p:cNvPr>
          <p:cNvSpPr>
            <a:spLocks noGrp="1"/>
          </p:cNvSpPr>
          <p:nvPr>
            <p:ph type="subTitle" idx="1"/>
          </p:nvPr>
        </p:nvSpPr>
        <p:spPr/>
        <p:txBody>
          <a:bodyPr/>
          <a:lstStyle/>
          <a:p>
            <a:r>
              <a:rPr lang="en-US" dirty="0"/>
              <a:t>SIARHEI KANDRASHEVICH</a:t>
            </a:r>
          </a:p>
        </p:txBody>
      </p:sp>
    </p:spTree>
    <p:extLst>
      <p:ext uri="{BB962C8B-B14F-4D97-AF65-F5344CB8AC3E}">
        <p14:creationId xmlns:p14="http://schemas.microsoft.com/office/powerpoint/2010/main" val="2322791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DF8EB-E710-42CF-A9FC-92196357A022}"/>
              </a:ext>
            </a:extLst>
          </p:cNvPr>
          <p:cNvSpPr txBox="1"/>
          <p:nvPr/>
        </p:nvSpPr>
        <p:spPr>
          <a:xfrm>
            <a:off x="1654279" y="1031609"/>
            <a:ext cx="10314537" cy="5016758"/>
          </a:xfrm>
          <a:prstGeom prst="rect">
            <a:avLst/>
          </a:prstGeom>
          <a:noFill/>
        </p:spPr>
        <p:txBody>
          <a:bodyPr wrap="square" rtlCol="0">
            <a:spAutoFit/>
          </a:bodyPr>
          <a:lstStyle/>
          <a:p>
            <a:r>
              <a:rPr lang="ru-RU" sz="4000" dirty="0"/>
              <a:t>Для поддержания БД в устойчивом состоянии используется ряд механизмов, которые получили обобщенное название средств </a:t>
            </a:r>
            <a:r>
              <a:rPr lang="ru-RU" sz="4000" b="1" i="1" dirty="0"/>
              <a:t>поддержки целостности</a:t>
            </a:r>
            <a:r>
              <a:rPr lang="ru-RU" sz="4000" dirty="0"/>
              <a:t>. Приведение структуры БД в соответствие этим ограничениям - это и есть</a:t>
            </a:r>
            <a:r>
              <a:rPr lang="en-US" sz="4000" dirty="0"/>
              <a:t> </a:t>
            </a:r>
            <a:r>
              <a:rPr lang="ru-RU" sz="4000" b="1" dirty="0"/>
              <a:t>нормализация</a:t>
            </a:r>
            <a:r>
              <a:rPr lang="ru-RU" sz="4000" dirty="0"/>
              <a:t>.</a:t>
            </a:r>
            <a:endParaRPr lang="en-US" sz="4000" dirty="0"/>
          </a:p>
        </p:txBody>
      </p:sp>
    </p:spTree>
    <p:extLst>
      <p:ext uri="{BB962C8B-B14F-4D97-AF65-F5344CB8AC3E}">
        <p14:creationId xmlns:p14="http://schemas.microsoft.com/office/powerpoint/2010/main" val="3926819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DF8EB-E710-42CF-A9FC-92196357A022}"/>
              </a:ext>
            </a:extLst>
          </p:cNvPr>
          <p:cNvSpPr txBox="1"/>
          <p:nvPr/>
        </p:nvSpPr>
        <p:spPr>
          <a:xfrm>
            <a:off x="1377438" y="1284431"/>
            <a:ext cx="10314537" cy="1569660"/>
          </a:xfrm>
          <a:prstGeom prst="rect">
            <a:avLst/>
          </a:prstGeom>
          <a:noFill/>
        </p:spPr>
        <p:txBody>
          <a:bodyPr wrap="square" rtlCol="0">
            <a:spAutoFit/>
          </a:bodyPr>
          <a:lstStyle/>
          <a:p>
            <a:r>
              <a:rPr lang="ru-RU" sz="2400" dirty="0"/>
              <a:t>Первая нормальная форма </a:t>
            </a:r>
            <a:r>
              <a:rPr lang="ru-RU" sz="2400" b="1" dirty="0"/>
              <a:t>(1NF) </a:t>
            </a:r>
            <a:r>
              <a:rPr lang="ru-RU" sz="2400" dirty="0"/>
              <a:t>предполагает, что сохраняемые данные на пересечении строк и столбцов должны представлять скалярное значение, а таблицы не должны содержать повторяющихся строк.</a:t>
            </a:r>
            <a:endParaRPr lang="en-US" sz="2400" dirty="0"/>
          </a:p>
        </p:txBody>
      </p:sp>
      <p:sp>
        <p:nvSpPr>
          <p:cNvPr id="3" name="TextBox 2">
            <a:extLst>
              <a:ext uri="{FF2B5EF4-FFF2-40B4-BE49-F238E27FC236}">
                <a16:creationId xmlns:a16="http://schemas.microsoft.com/office/drawing/2014/main" id="{A47590C7-D997-448A-89FB-83BBAB2136FF}"/>
              </a:ext>
            </a:extLst>
          </p:cNvPr>
          <p:cNvSpPr txBox="1"/>
          <p:nvPr/>
        </p:nvSpPr>
        <p:spPr>
          <a:xfrm>
            <a:off x="1377439" y="3050718"/>
            <a:ext cx="10314537" cy="1200329"/>
          </a:xfrm>
          <a:prstGeom prst="rect">
            <a:avLst/>
          </a:prstGeom>
          <a:noFill/>
        </p:spPr>
        <p:txBody>
          <a:bodyPr wrap="square" rtlCol="0">
            <a:spAutoFit/>
          </a:bodyPr>
          <a:lstStyle/>
          <a:p>
            <a:r>
              <a:rPr lang="ru-RU" sz="2400" dirty="0"/>
              <a:t>Вторая нормальная форма </a:t>
            </a:r>
            <a:r>
              <a:rPr lang="ru-RU" sz="2400" b="1" dirty="0"/>
              <a:t>(2NF) </a:t>
            </a:r>
            <a:r>
              <a:rPr lang="ru-RU" sz="2400" dirty="0"/>
              <a:t>предполагает, что каждый столбец, не являющийся ключом, должен зависеть от первичного ключа.</a:t>
            </a:r>
            <a:endParaRPr lang="en-US" sz="2400" dirty="0"/>
          </a:p>
        </p:txBody>
      </p:sp>
      <p:sp>
        <p:nvSpPr>
          <p:cNvPr id="4" name="TextBox 3">
            <a:extLst>
              <a:ext uri="{FF2B5EF4-FFF2-40B4-BE49-F238E27FC236}">
                <a16:creationId xmlns:a16="http://schemas.microsoft.com/office/drawing/2014/main" id="{81E7DF03-7213-4B5B-B3CF-A0B4B09AA11E}"/>
              </a:ext>
            </a:extLst>
          </p:cNvPr>
          <p:cNvSpPr txBox="1"/>
          <p:nvPr/>
        </p:nvSpPr>
        <p:spPr>
          <a:xfrm>
            <a:off x="1377436" y="4447674"/>
            <a:ext cx="10314537" cy="1200329"/>
          </a:xfrm>
          <a:prstGeom prst="rect">
            <a:avLst/>
          </a:prstGeom>
          <a:noFill/>
        </p:spPr>
        <p:txBody>
          <a:bodyPr wrap="square" rtlCol="0">
            <a:spAutoFit/>
          </a:bodyPr>
          <a:lstStyle/>
          <a:p>
            <a:r>
              <a:rPr lang="ru-RU" sz="2400" dirty="0"/>
              <a:t>Третья нормальная форма </a:t>
            </a:r>
            <a:r>
              <a:rPr lang="ru-RU" sz="2400" b="1" dirty="0"/>
              <a:t>(3NF) </a:t>
            </a:r>
            <a:r>
              <a:rPr lang="ru-RU" sz="2400" dirty="0"/>
              <a:t>предполагает, что каждый столбец, не являющийся ключом, должен зависеть только от первичного ключа.</a:t>
            </a:r>
            <a:endParaRPr lang="en-US" sz="2400" dirty="0"/>
          </a:p>
        </p:txBody>
      </p:sp>
      <p:sp>
        <p:nvSpPr>
          <p:cNvPr id="5" name="TextBox 4">
            <a:extLst>
              <a:ext uri="{FF2B5EF4-FFF2-40B4-BE49-F238E27FC236}">
                <a16:creationId xmlns:a16="http://schemas.microsoft.com/office/drawing/2014/main" id="{24CFECDE-0AE0-4F2E-93BD-0B3145B0CF5E}"/>
              </a:ext>
            </a:extLst>
          </p:cNvPr>
          <p:cNvSpPr txBox="1"/>
          <p:nvPr/>
        </p:nvSpPr>
        <p:spPr>
          <a:xfrm>
            <a:off x="1377437" y="5844631"/>
            <a:ext cx="10314537" cy="830997"/>
          </a:xfrm>
          <a:prstGeom prst="rect">
            <a:avLst/>
          </a:prstGeom>
          <a:noFill/>
        </p:spPr>
        <p:txBody>
          <a:bodyPr wrap="square" rtlCol="0">
            <a:spAutoFit/>
          </a:bodyPr>
          <a:lstStyle/>
          <a:p>
            <a:r>
              <a:rPr lang="ru-RU" sz="2400" dirty="0"/>
              <a:t>Нормальная форма </a:t>
            </a:r>
            <a:r>
              <a:rPr lang="ru-RU" sz="2400" dirty="0" err="1"/>
              <a:t>Бойса</a:t>
            </a:r>
            <a:r>
              <a:rPr lang="ru-RU" sz="2400" dirty="0"/>
              <a:t>-Кодда </a:t>
            </a:r>
            <a:r>
              <a:rPr lang="ru-RU" sz="2400" b="1" dirty="0"/>
              <a:t>(BCNF) </a:t>
            </a:r>
            <a:r>
              <a:rPr lang="ru-RU" sz="2400" dirty="0"/>
              <a:t>является немного более строгой версией третьей нормальной формы.</a:t>
            </a:r>
            <a:endParaRPr lang="en-US" sz="2400" dirty="0"/>
          </a:p>
        </p:txBody>
      </p:sp>
    </p:spTree>
    <p:extLst>
      <p:ext uri="{BB962C8B-B14F-4D97-AF65-F5344CB8AC3E}">
        <p14:creationId xmlns:p14="http://schemas.microsoft.com/office/powerpoint/2010/main" val="87215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DF8EB-E710-42CF-A9FC-92196357A022}"/>
              </a:ext>
            </a:extLst>
          </p:cNvPr>
          <p:cNvSpPr txBox="1"/>
          <p:nvPr/>
        </p:nvSpPr>
        <p:spPr>
          <a:xfrm>
            <a:off x="1377438" y="1284431"/>
            <a:ext cx="10314537" cy="1477328"/>
          </a:xfrm>
          <a:prstGeom prst="rect">
            <a:avLst/>
          </a:prstGeom>
          <a:noFill/>
        </p:spPr>
        <p:txBody>
          <a:bodyPr wrap="square" rtlCol="0">
            <a:spAutoFit/>
          </a:bodyPr>
          <a:lstStyle/>
          <a:p>
            <a:r>
              <a:rPr lang="ru-RU" dirty="0"/>
              <a:t>Четвертая нормальная форма </a:t>
            </a:r>
            <a:r>
              <a:rPr lang="ru-RU" b="1" dirty="0"/>
              <a:t>(4NF) </a:t>
            </a:r>
            <a:r>
              <a:rPr lang="ru-RU" dirty="0"/>
              <a:t>применяется для устранения многозначных зависимостей (</a:t>
            </a:r>
            <a:r>
              <a:rPr lang="ru-RU" dirty="0" err="1"/>
              <a:t>multivalued</a:t>
            </a:r>
            <a:r>
              <a:rPr lang="ru-RU" dirty="0"/>
              <a:t> </a:t>
            </a:r>
            <a:r>
              <a:rPr lang="ru-RU" dirty="0" err="1"/>
              <a:t>dependencies</a:t>
            </a:r>
            <a:r>
              <a:rPr lang="ru-RU" dirty="0"/>
              <a:t>) - таких зависимостей, где столбец с первичным ключом имеет связь один-ко-многим со столбцом, который не является ключом. Эта нормальная форма устраняет некорректные отношения многие-ко-многим.</a:t>
            </a:r>
            <a:endParaRPr lang="en-US" sz="2400" dirty="0"/>
          </a:p>
        </p:txBody>
      </p:sp>
      <p:sp>
        <p:nvSpPr>
          <p:cNvPr id="3" name="TextBox 2">
            <a:extLst>
              <a:ext uri="{FF2B5EF4-FFF2-40B4-BE49-F238E27FC236}">
                <a16:creationId xmlns:a16="http://schemas.microsoft.com/office/drawing/2014/main" id="{A47590C7-D997-448A-89FB-83BBAB2136FF}"/>
              </a:ext>
            </a:extLst>
          </p:cNvPr>
          <p:cNvSpPr txBox="1"/>
          <p:nvPr/>
        </p:nvSpPr>
        <p:spPr>
          <a:xfrm>
            <a:off x="1377439" y="3050718"/>
            <a:ext cx="10314537" cy="923330"/>
          </a:xfrm>
          <a:prstGeom prst="rect">
            <a:avLst/>
          </a:prstGeom>
          <a:noFill/>
        </p:spPr>
        <p:txBody>
          <a:bodyPr wrap="square" rtlCol="0">
            <a:spAutoFit/>
          </a:bodyPr>
          <a:lstStyle/>
          <a:p>
            <a:r>
              <a:rPr lang="ru-RU" dirty="0"/>
              <a:t>Пятая нормальная форма </a:t>
            </a:r>
            <a:r>
              <a:rPr lang="ru-RU" b="1" dirty="0"/>
              <a:t>(5NF) </a:t>
            </a:r>
            <a:r>
              <a:rPr lang="ru-RU" dirty="0"/>
              <a:t>разделяет таблицы на более малые таблицы для устранения избыточности данных. Разбиение идет до тех пор, пока нельзя будет воссоздать оригинальную таблицу путем объединения малых таблиц.</a:t>
            </a:r>
            <a:endParaRPr lang="en-US" sz="2400" dirty="0"/>
          </a:p>
        </p:txBody>
      </p:sp>
      <p:sp>
        <p:nvSpPr>
          <p:cNvPr id="4" name="TextBox 3">
            <a:extLst>
              <a:ext uri="{FF2B5EF4-FFF2-40B4-BE49-F238E27FC236}">
                <a16:creationId xmlns:a16="http://schemas.microsoft.com/office/drawing/2014/main" id="{81E7DF03-7213-4B5B-B3CF-A0B4B09AA11E}"/>
              </a:ext>
            </a:extLst>
          </p:cNvPr>
          <p:cNvSpPr txBox="1"/>
          <p:nvPr/>
        </p:nvSpPr>
        <p:spPr>
          <a:xfrm>
            <a:off x="1377436" y="4447674"/>
            <a:ext cx="10314537" cy="1754326"/>
          </a:xfrm>
          <a:prstGeom prst="rect">
            <a:avLst/>
          </a:prstGeom>
          <a:noFill/>
        </p:spPr>
        <p:txBody>
          <a:bodyPr wrap="square" rtlCol="0">
            <a:spAutoFit/>
          </a:bodyPr>
          <a:lstStyle/>
          <a:p>
            <a:r>
              <a:rPr lang="ru-RU" dirty="0"/>
              <a:t>Шестая нормальная форма (</a:t>
            </a:r>
            <a:r>
              <a:rPr lang="ru-RU" dirty="0" err="1"/>
              <a:t>domain</a:t>
            </a:r>
            <a:r>
              <a:rPr lang="ru-RU" dirty="0"/>
              <a:t> </a:t>
            </a:r>
            <a:r>
              <a:rPr lang="ru-RU" dirty="0" err="1"/>
              <a:t>key</a:t>
            </a:r>
            <a:r>
              <a:rPr lang="ru-RU" dirty="0"/>
              <a:t> </a:t>
            </a:r>
            <a:r>
              <a:rPr lang="ru-RU" dirty="0" err="1"/>
              <a:t>normal</a:t>
            </a:r>
            <a:r>
              <a:rPr lang="ru-RU" dirty="0"/>
              <a:t> </a:t>
            </a:r>
            <a:r>
              <a:rPr lang="ru-RU" dirty="0" err="1"/>
              <a:t>form</a:t>
            </a:r>
            <a:r>
              <a:rPr lang="ru-RU" dirty="0"/>
              <a:t> / </a:t>
            </a:r>
            <a:r>
              <a:rPr lang="ru-RU" b="1" dirty="0"/>
              <a:t>6NF</a:t>
            </a:r>
            <a:r>
              <a:rPr lang="ru-RU" dirty="0"/>
              <a:t>). Каждое ограничение в связях между таблицами должно зависеть только от ограничений ключа и ограничений домена, где домен представляет набор допустимых значений для столбца. Эта форма предотвращает добавление недопустимых данных путем установки ограничения на уровне отношений между таблицами, но не на уровне таблиц или столбцов.</a:t>
            </a:r>
            <a:endParaRPr lang="en-US" sz="2400" dirty="0"/>
          </a:p>
        </p:txBody>
      </p:sp>
    </p:spTree>
    <p:extLst>
      <p:ext uri="{BB962C8B-B14F-4D97-AF65-F5344CB8AC3E}">
        <p14:creationId xmlns:p14="http://schemas.microsoft.com/office/powerpoint/2010/main" val="4222941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9C33EED2-476F-4FC8-888E-E1DEBD751D37}"/>
              </a:ext>
            </a:extLst>
          </p:cNvPr>
          <p:cNvGraphicFramePr>
            <a:graphicFrameLocks noGrp="1"/>
          </p:cNvGraphicFramePr>
          <p:nvPr>
            <p:extLst>
              <p:ext uri="{D42A27DB-BD31-4B8C-83A1-F6EECF244321}">
                <p14:modId xmlns:p14="http://schemas.microsoft.com/office/powerpoint/2010/main" val="2901571524"/>
              </p:ext>
            </p:extLst>
          </p:nvPr>
        </p:nvGraphicFramePr>
        <p:xfrm>
          <a:off x="763397" y="1476461"/>
          <a:ext cx="10821799" cy="4328717"/>
        </p:xfrm>
        <a:graphic>
          <a:graphicData uri="http://schemas.openxmlformats.org/drawingml/2006/table">
            <a:tbl>
              <a:tblPr firstRow="1" bandRow="1">
                <a:tableStyleId>{0505E3EF-67EA-436B-97B2-0124C06EBD24}</a:tableStyleId>
              </a:tblPr>
              <a:tblGrid>
                <a:gridCol w="762433">
                  <a:extLst>
                    <a:ext uri="{9D8B030D-6E8A-4147-A177-3AD203B41FA5}">
                      <a16:colId xmlns:a16="http://schemas.microsoft.com/office/drawing/2014/main" val="2879985334"/>
                    </a:ext>
                  </a:extLst>
                </a:gridCol>
                <a:gridCol w="1921377">
                  <a:extLst>
                    <a:ext uri="{9D8B030D-6E8A-4147-A177-3AD203B41FA5}">
                      <a16:colId xmlns:a16="http://schemas.microsoft.com/office/drawing/2014/main" val="1876603774"/>
                    </a:ext>
                  </a:extLst>
                </a:gridCol>
                <a:gridCol w="1854635">
                  <a:extLst>
                    <a:ext uri="{9D8B030D-6E8A-4147-A177-3AD203B41FA5}">
                      <a16:colId xmlns:a16="http://schemas.microsoft.com/office/drawing/2014/main" val="2018744210"/>
                    </a:ext>
                  </a:extLst>
                </a:gridCol>
                <a:gridCol w="1870745">
                  <a:extLst>
                    <a:ext uri="{9D8B030D-6E8A-4147-A177-3AD203B41FA5}">
                      <a16:colId xmlns:a16="http://schemas.microsoft.com/office/drawing/2014/main" val="2544298022"/>
                    </a:ext>
                  </a:extLst>
                </a:gridCol>
                <a:gridCol w="2105637">
                  <a:extLst>
                    <a:ext uri="{9D8B030D-6E8A-4147-A177-3AD203B41FA5}">
                      <a16:colId xmlns:a16="http://schemas.microsoft.com/office/drawing/2014/main" val="858442010"/>
                    </a:ext>
                  </a:extLst>
                </a:gridCol>
                <a:gridCol w="2306972">
                  <a:extLst>
                    <a:ext uri="{9D8B030D-6E8A-4147-A177-3AD203B41FA5}">
                      <a16:colId xmlns:a16="http://schemas.microsoft.com/office/drawing/2014/main" val="1021445397"/>
                    </a:ext>
                  </a:extLst>
                </a:gridCol>
              </a:tblGrid>
              <a:tr h="1158001">
                <a:tc>
                  <a:txBody>
                    <a:bodyPr/>
                    <a:lstStyle/>
                    <a:p>
                      <a:r>
                        <a:rPr lang="ru-RU" dirty="0"/>
                        <a:t>Код</a:t>
                      </a:r>
                      <a:endParaRPr lang="en-US" dirty="0"/>
                    </a:p>
                  </a:txBody>
                  <a:tcPr/>
                </a:tc>
                <a:tc>
                  <a:txBody>
                    <a:bodyPr/>
                    <a:lstStyle/>
                    <a:p>
                      <a:r>
                        <a:rPr lang="ru-RU" dirty="0"/>
                        <a:t>ФИО</a:t>
                      </a:r>
                      <a:endParaRPr lang="en-US" dirty="0"/>
                    </a:p>
                  </a:txBody>
                  <a:tcPr/>
                </a:tc>
                <a:tc>
                  <a:txBody>
                    <a:bodyPr/>
                    <a:lstStyle/>
                    <a:p>
                      <a:r>
                        <a:rPr lang="ru-RU" dirty="0"/>
                        <a:t>Должность</a:t>
                      </a:r>
                      <a:endParaRPr lang="en-US" dirty="0"/>
                    </a:p>
                  </a:txBody>
                  <a:tcPr/>
                </a:tc>
                <a:tc>
                  <a:txBody>
                    <a:bodyPr/>
                    <a:lstStyle/>
                    <a:p>
                      <a:r>
                        <a:rPr lang="ru-RU" dirty="0"/>
                        <a:t>Номер отдела</a:t>
                      </a:r>
                      <a:endParaRPr lang="en-US" dirty="0"/>
                    </a:p>
                  </a:txBody>
                  <a:tcPr/>
                </a:tc>
                <a:tc>
                  <a:txBody>
                    <a:bodyPr/>
                    <a:lstStyle/>
                    <a:p>
                      <a:r>
                        <a:rPr lang="ru-RU" sz="1800" dirty="0"/>
                        <a:t>Наименование</a:t>
                      </a:r>
                      <a:endParaRPr lang="en-US" sz="1800" dirty="0"/>
                    </a:p>
                  </a:txBody>
                  <a:tcPr/>
                </a:tc>
                <a:tc>
                  <a:txBody>
                    <a:bodyPr/>
                    <a:lstStyle/>
                    <a:p>
                      <a:r>
                        <a:rPr lang="ru-RU" dirty="0"/>
                        <a:t>Квалификация</a:t>
                      </a:r>
                      <a:endParaRPr lang="en-US" dirty="0"/>
                    </a:p>
                  </a:txBody>
                  <a:tcPr/>
                </a:tc>
                <a:extLst>
                  <a:ext uri="{0D108BD9-81ED-4DB2-BD59-A6C34878D82A}">
                    <a16:rowId xmlns:a16="http://schemas.microsoft.com/office/drawing/2014/main" val="698942704"/>
                  </a:ext>
                </a:extLst>
              </a:tr>
              <a:tr h="1158001">
                <a:tc>
                  <a:txBody>
                    <a:bodyPr/>
                    <a:lstStyle/>
                    <a:p>
                      <a:r>
                        <a:rPr lang="en-US" dirty="0"/>
                        <a:t>122</a:t>
                      </a:r>
                    </a:p>
                  </a:txBody>
                  <a:tcPr/>
                </a:tc>
                <a:tc>
                  <a:txBody>
                    <a:bodyPr/>
                    <a:lstStyle/>
                    <a:p>
                      <a:r>
                        <a:rPr lang="ru-RU" sz="1800" b="0" i="0" kern="1200" dirty="0">
                          <a:solidFill>
                            <a:schemeClr val="dk1"/>
                          </a:solidFill>
                          <a:effectLst/>
                          <a:latin typeface="+mn-lt"/>
                          <a:ea typeface="+mn-ea"/>
                          <a:cs typeface="+mn-cs"/>
                        </a:rPr>
                        <a:t>Бабурин Владислав</a:t>
                      </a:r>
                      <a:endParaRPr lang="en-US" dirty="0"/>
                    </a:p>
                  </a:txBody>
                  <a:tcPr/>
                </a:tc>
                <a:tc>
                  <a:txBody>
                    <a:bodyPr/>
                    <a:lstStyle/>
                    <a:p>
                      <a:r>
                        <a:rPr lang="en-US" dirty="0"/>
                        <a:t>HR Manager</a:t>
                      </a:r>
                    </a:p>
                  </a:txBody>
                  <a:tcPr/>
                </a:tc>
                <a:tc>
                  <a:txBody>
                    <a:bodyPr/>
                    <a:lstStyle/>
                    <a:p>
                      <a:r>
                        <a:rPr lang="ru-RU" dirty="0"/>
                        <a:t>4561</a:t>
                      </a:r>
                      <a:endParaRPr lang="en-US" dirty="0"/>
                    </a:p>
                  </a:txBody>
                  <a:tcPr/>
                </a:tc>
                <a:tc>
                  <a:txBody>
                    <a:bodyPr/>
                    <a:lstStyle/>
                    <a:p>
                      <a:r>
                        <a:rPr lang="en-US" dirty="0" err="1"/>
                        <a:t>iTravel</a:t>
                      </a:r>
                      <a:endParaRPr lang="en-US" dirty="0"/>
                    </a:p>
                  </a:txBody>
                  <a:tcPr/>
                </a:tc>
                <a:tc>
                  <a:txBody>
                    <a:bodyPr/>
                    <a:lstStyle/>
                    <a:p>
                      <a:r>
                        <a:rPr lang="en-US" dirty="0"/>
                        <a:t>C, Oracle</a:t>
                      </a:r>
                    </a:p>
                  </a:txBody>
                  <a:tcPr/>
                </a:tc>
                <a:extLst>
                  <a:ext uri="{0D108BD9-81ED-4DB2-BD59-A6C34878D82A}">
                    <a16:rowId xmlns:a16="http://schemas.microsoft.com/office/drawing/2014/main" val="3900189613"/>
                  </a:ext>
                </a:extLst>
              </a:tr>
              <a:tr h="670905">
                <a:tc>
                  <a:txBody>
                    <a:bodyPr/>
                    <a:lstStyle/>
                    <a:p>
                      <a:r>
                        <a:rPr lang="en-US" dirty="0"/>
                        <a:t>007</a:t>
                      </a:r>
                    </a:p>
                  </a:txBody>
                  <a:tcPr/>
                </a:tc>
                <a:tc>
                  <a:txBody>
                    <a:bodyPr/>
                    <a:lstStyle/>
                    <a:p>
                      <a:r>
                        <a:rPr lang="ru-RU" sz="1800" b="0" i="0" kern="1200" dirty="0">
                          <a:solidFill>
                            <a:schemeClr val="dk1"/>
                          </a:solidFill>
                          <a:effectLst/>
                          <a:latin typeface="+mn-lt"/>
                          <a:ea typeface="+mn-ea"/>
                          <a:cs typeface="+mn-cs"/>
                        </a:rPr>
                        <a:t>Петрушина Ева</a:t>
                      </a:r>
                      <a:endParaRPr lang="en-US" dirty="0"/>
                    </a:p>
                  </a:txBody>
                  <a:tcPr/>
                </a:tc>
                <a:tc>
                  <a:txBody>
                    <a:bodyPr/>
                    <a:lstStyle/>
                    <a:p>
                      <a:r>
                        <a:rPr lang="en-US" dirty="0"/>
                        <a:t>Developer</a:t>
                      </a:r>
                    </a:p>
                  </a:txBody>
                  <a:tcPr/>
                </a:tc>
                <a:tc>
                  <a:txBody>
                    <a:bodyPr/>
                    <a:lstStyle/>
                    <a:p>
                      <a:r>
                        <a:rPr lang="ru-RU" dirty="0"/>
                        <a:t>4561</a:t>
                      </a:r>
                      <a:endParaRPr lang="en-US" dirty="0"/>
                    </a:p>
                  </a:txBody>
                  <a:tcPr/>
                </a:tc>
                <a:tc>
                  <a:txBody>
                    <a:bodyPr/>
                    <a:lstStyle/>
                    <a:p>
                      <a:r>
                        <a:rPr lang="en-US" dirty="0" err="1"/>
                        <a:t>iTravel</a:t>
                      </a:r>
                      <a:endParaRPr lang="en-US" dirty="0"/>
                    </a:p>
                  </a:txBody>
                  <a:tcPr/>
                </a:tc>
                <a:tc>
                  <a:txBody>
                    <a:bodyPr/>
                    <a:lstStyle/>
                    <a:p>
                      <a:r>
                        <a:rPr lang="en-US" dirty="0"/>
                        <a:t>Java, C</a:t>
                      </a:r>
                    </a:p>
                  </a:txBody>
                  <a:tcPr/>
                </a:tc>
                <a:extLst>
                  <a:ext uri="{0D108BD9-81ED-4DB2-BD59-A6C34878D82A}">
                    <a16:rowId xmlns:a16="http://schemas.microsoft.com/office/drawing/2014/main" val="1808049300"/>
                  </a:ext>
                </a:extLst>
              </a:tr>
              <a:tr h="670905">
                <a:tc>
                  <a:txBody>
                    <a:bodyPr/>
                    <a:lstStyle/>
                    <a:p>
                      <a:r>
                        <a:rPr lang="en-US" dirty="0"/>
                        <a:t>777</a:t>
                      </a:r>
                    </a:p>
                  </a:txBody>
                  <a:tcPr/>
                </a:tc>
                <a:tc>
                  <a:txBody>
                    <a:bodyPr/>
                    <a:lstStyle/>
                    <a:p>
                      <a:r>
                        <a:rPr lang="ru-RU" sz="1800" b="0" i="0" kern="1200" dirty="0" err="1">
                          <a:solidFill>
                            <a:schemeClr val="dk1"/>
                          </a:solidFill>
                          <a:effectLst/>
                          <a:latin typeface="+mn-lt"/>
                          <a:ea typeface="+mn-ea"/>
                          <a:cs typeface="+mn-cs"/>
                        </a:rPr>
                        <a:t>Мялик</a:t>
                      </a:r>
                      <a:r>
                        <a:rPr lang="ru-RU" sz="1800" b="0" i="0" kern="1200" dirty="0">
                          <a:solidFill>
                            <a:schemeClr val="dk1"/>
                          </a:solidFill>
                          <a:effectLst/>
                          <a:latin typeface="+mn-lt"/>
                          <a:ea typeface="+mn-ea"/>
                          <a:cs typeface="+mn-cs"/>
                        </a:rPr>
                        <a:t> Антон</a:t>
                      </a:r>
                      <a:endParaRPr lang="en-US" dirty="0"/>
                    </a:p>
                  </a:txBody>
                  <a:tcPr/>
                </a:tc>
                <a:tc>
                  <a:txBody>
                    <a:bodyPr/>
                    <a:lstStyle/>
                    <a:p>
                      <a:r>
                        <a:rPr lang="en-US" dirty="0"/>
                        <a:t>Junior</a:t>
                      </a:r>
                    </a:p>
                  </a:txBody>
                  <a:tcPr/>
                </a:tc>
                <a:tc>
                  <a:txBody>
                    <a:bodyPr/>
                    <a:lstStyle/>
                    <a:p>
                      <a:r>
                        <a:rPr lang="ru-RU" dirty="0"/>
                        <a:t>3214</a:t>
                      </a:r>
                      <a:endParaRPr lang="en-US" dirty="0"/>
                    </a:p>
                  </a:txBody>
                  <a:tcPr/>
                </a:tc>
                <a:tc>
                  <a:txBody>
                    <a:bodyPr/>
                    <a:lstStyle/>
                    <a:p>
                      <a:r>
                        <a:rPr lang="en-US" dirty="0"/>
                        <a:t>Design</a:t>
                      </a:r>
                    </a:p>
                  </a:txBody>
                  <a:tcPr/>
                </a:tc>
                <a:tc>
                  <a:txBody>
                    <a:bodyPr/>
                    <a:lstStyle/>
                    <a:p>
                      <a:r>
                        <a:rPr lang="en-US" dirty="0"/>
                        <a:t>Python, Java</a:t>
                      </a:r>
                    </a:p>
                  </a:txBody>
                  <a:tcPr/>
                </a:tc>
                <a:extLst>
                  <a:ext uri="{0D108BD9-81ED-4DB2-BD59-A6C34878D82A}">
                    <a16:rowId xmlns:a16="http://schemas.microsoft.com/office/drawing/2014/main" val="87924195"/>
                  </a:ext>
                </a:extLst>
              </a:tr>
              <a:tr h="670905">
                <a:tc>
                  <a:txBody>
                    <a:bodyPr/>
                    <a:lstStyle/>
                    <a:p>
                      <a:r>
                        <a:rPr lang="en-US" dirty="0"/>
                        <a:t>911</a:t>
                      </a:r>
                    </a:p>
                  </a:txBody>
                  <a:tcPr/>
                </a:tc>
                <a:tc>
                  <a:txBody>
                    <a:bodyPr/>
                    <a:lstStyle/>
                    <a:p>
                      <a:r>
                        <a:rPr lang="ru-RU" sz="1800" b="0" i="0" kern="1200" dirty="0">
                          <a:solidFill>
                            <a:schemeClr val="dk1"/>
                          </a:solidFill>
                          <a:effectLst/>
                          <a:latin typeface="+mn-lt"/>
                          <a:ea typeface="+mn-ea"/>
                          <a:cs typeface="+mn-cs"/>
                        </a:rPr>
                        <a:t>Жилко Роман</a:t>
                      </a:r>
                      <a:endParaRPr lang="en-US" dirty="0"/>
                    </a:p>
                  </a:txBody>
                  <a:tcPr/>
                </a:tc>
                <a:tc>
                  <a:txBody>
                    <a:bodyPr/>
                    <a:lstStyle/>
                    <a:p>
                      <a:r>
                        <a:rPr lang="en-US" dirty="0"/>
                        <a:t>Junior</a:t>
                      </a:r>
                    </a:p>
                  </a:txBody>
                  <a:tcPr/>
                </a:tc>
                <a:tc>
                  <a:txBody>
                    <a:bodyPr/>
                    <a:lstStyle/>
                    <a:p>
                      <a:r>
                        <a:rPr lang="ru-RU" dirty="0"/>
                        <a:t>4561</a:t>
                      </a:r>
                      <a:endParaRPr lang="en-US" dirty="0"/>
                    </a:p>
                  </a:txBody>
                  <a:tcPr/>
                </a:tc>
                <a:tc>
                  <a:txBody>
                    <a:bodyPr/>
                    <a:lstStyle/>
                    <a:p>
                      <a:r>
                        <a:rPr lang="en-US" dirty="0" err="1"/>
                        <a:t>iTravel</a:t>
                      </a:r>
                      <a:endParaRPr lang="en-US" dirty="0"/>
                    </a:p>
                  </a:txBody>
                  <a:tcPr/>
                </a:tc>
                <a:tc>
                  <a:txBody>
                    <a:bodyPr/>
                    <a:lstStyle/>
                    <a:p>
                      <a:r>
                        <a:rPr lang="en-US" dirty="0"/>
                        <a:t>Oracle, Linux</a:t>
                      </a:r>
                    </a:p>
                  </a:txBody>
                  <a:tcPr/>
                </a:tc>
                <a:extLst>
                  <a:ext uri="{0D108BD9-81ED-4DB2-BD59-A6C34878D82A}">
                    <a16:rowId xmlns:a16="http://schemas.microsoft.com/office/drawing/2014/main" val="3795800304"/>
                  </a:ext>
                </a:extLst>
              </a:tr>
            </a:tbl>
          </a:graphicData>
        </a:graphic>
      </p:graphicFrame>
    </p:spTree>
    <p:extLst>
      <p:ext uri="{BB962C8B-B14F-4D97-AF65-F5344CB8AC3E}">
        <p14:creationId xmlns:p14="http://schemas.microsoft.com/office/powerpoint/2010/main" val="114524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4F70D55-87BE-42B0-A578-9E51DCD223D5}"/>
              </a:ext>
            </a:extLst>
          </p:cNvPr>
          <p:cNvSpPr txBox="1"/>
          <p:nvPr/>
        </p:nvSpPr>
        <p:spPr>
          <a:xfrm>
            <a:off x="2692866" y="687897"/>
            <a:ext cx="8372805" cy="461665"/>
          </a:xfrm>
          <a:prstGeom prst="rect">
            <a:avLst/>
          </a:prstGeom>
          <a:noFill/>
        </p:spPr>
        <p:txBody>
          <a:bodyPr wrap="none" rtlCol="0">
            <a:spAutoFit/>
          </a:bodyPr>
          <a:lstStyle/>
          <a:p>
            <a:r>
              <a:rPr lang="en-US" sz="2400" dirty="0"/>
              <a:t>1NF – </a:t>
            </a:r>
            <a:r>
              <a:rPr lang="ru-RU" sz="2400" dirty="0"/>
              <a:t>атомарность, удаление повторяющихся строк </a:t>
            </a:r>
            <a:endParaRPr lang="en-US" sz="2400" dirty="0"/>
          </a:p>
        </p:txBody>
      </p:sp>
      <p:graphicFrame>
        <p:nvGraphicFramePr>
          <p:cNvPr id="8" name="Table 5">
            <a:extLst>
              <a:ext uri="{FF2B5EF4-FFF2-40B4-BE49-F238E27FC236}">
                <a16:creationId xmlns:a16="http://schemas.microsoft.com/office/drawing/2014/main" id="{162239B1-50A2-4CC8-B208-99C00A0DC117}"/>
              </a:ext>
            </a:extLst>
          </p:cNvPr>
          <p:cNvGraphicFramePr>
            <a:graphicFrameLocks noGrp="1"/>
          </p:cNvGraphicFramePr>
          <p:nvPr>
            <p:extLst>
              <p:ext uri="{D42A27DB-BD31-4B8C-83A1-F6EECF244321}">
                <p14:modId xmlns:p14="http://schemas.microsoft.com/office/powerpoint/2010/main" val="2343856570"/>
              </p:ext>
            </p:extLst>
          </p:nvPr>
        </p:nvGraphicFramePr>
        <p:xfrm>
          <a:off x="768743" y="1011504"/>
          <a:ext cx="10719300" cy="5895541"/>
        </p:xfrm>
        <a:graphic>
          <a:graphicData uri="http://schemas.openxmlformats.org/drawingml/2006/table">
            <a:tbl>
              <a:tblPr firstRow="1" bandRow="1">
                <a:tableStyleId>{0505E3EF-67EA-436B-97B2-0124C06EBD24}</a:tableStyleId>
              </a:tblPr>
              <a:tblGrid>
                <a:gridCol w="558351">
                  <a:extLst>
                    <a:ext uri="{9D8B030D-6E8A-4147-A177-3AD203B41FA5}">
                      <a16:colId xmlns:a16="http://schemas.microsoft.com/office/drawing/2014/main" val="2835183290"/>
                    </a:ext>
                  </a:extLst>
                </a:gridCol>
                <a:gridCol w="606902">
                  <a:extLst>
                    <a:ext uri="{9D8B030D-6E8A-4147-A177-3AD203B41FA5}">
                      <a16:colId xmlns:a16="http://schemas.microsoft.com/office/drawing/2014/main" val="2879985334"/>
                    </a:ext>
                  </a:extLst>
                </a:gridCol>
                <a:gridCol w="1196377">
                  <a:extLst>
                    <a:ext uri="{9D8B030D-6E8A-4147-A177-3AD203B41FA5}">
                      <a16:colId xmlns:a16="http://schemas.microsoft.com/office/drawing/2014/main" val="1876603774"/>
                    </a:ext>
                  </a:extLst>
                </a:gridCol>
                <a:gridCol w="1596347">
                  <a:extLst>
                    <a:ext uri="{9D8B030D-6E8A-4147-A177-3AD203B41FA5}">
                      <a16:colId xmlns:a16="http://schemas.microsoft.com/office/drawing/2014/main" val="1041394895"/>
                    </a:ext>
                  </a:extLst>
                </a:gridCol>
                <a:gridCol w="1540895">
                  <a:extLst>
                    <a:ext uri="{9D8B030D-6E8A-4147-A177-3AD203B41FA5}">
                      <a16:colId xmlns:a16="http://schemas.microsoft.com/office/drawing/2014/main" val="2018744210"/>
                    </a:ext>
                  </a:extLst>
                </a:gridCol>
                <a:gridCol w="1095117">
                  <a:extLst>
                    <a:ext uri="{9D8B030D-6E8A-4147-A177-3AD203B41FA5}">
                      <a16:colId xmlns:a16="http://schemas.microsoft.com/office/drawing/2014/main" val="2544298022"/>
                    </a:ext>
                  </a:extLst>
                </a:gridCol>
                <a:gridCol w="2092842">
                  <a:extLst>
                    <a:ext uri="{9D8B030D-6E8A-4147-A177-3AD203B41FA5}">
                      <a16:colId xmlns:a16="http://schemas.microsoft.com/office/drawing/2014/main" val="858442010"/>
                    </a:ext>
                  </a:extLst>
                </a:gridCol>
                <a:gridCol w="2032469">
                  <a:extLst>
                    <a:ext uri="{9D8B030D-6E8A-4147-A177-3AD203B41FA5}">
                      <a16:colId xmlns:a16="http://schemas.microsoft.com/office/drawing/2014/main" val="1021445397"/>
                    </a:ext>
                  </a:extLst>
                </a:gridCol>
              </a:tblGrid>
              <a:tr h="1159973">
                <a:tc>
                  <a:txBody>
                    <a:bodyPr/>
                    <a:lstStyle/>
                    <a:p>
                      <a:r>
                        <a:rPr lang="en-US" dirty="0"/>
                        <a:t>ID</a:t>
                      </a:r>
                    </a:p>
                  </a:txBody>
                  <a:tcPr/>
                </a:tc>
                <a:tc>
                  <a:txBody>
                    <a:bodyPr/>
                    <a:lstStyle/>
                    <a:p>
                      <a:r>
                        <a:rPr lang="ru-RU" dirty="0"/>
                        <a:t>Код</a:t>
                      </a:r>
                      <a:endParaRPr lang="en-US" dirty="0"/>
                    </a:p>
                  </a:txBody>
                  <a:tcPr/>
                </a:tc>
                <a:tc>
                  <a:txBody>
                    <a:bodyPr/>
                    <a:lstStyle/>
                    <a:p>
                      <a:r>
                        <a:rPr lang="ru-RU" dirty="0"/>
                        <a:t>Фамилия</a:t>
                      </a:r>
                      <a:endParaRPr lang="en-US" dirty="0"/>
                    </a:p>
                  </a:txBody>
                  <a:tcPr/>
                </a:tc>
                <a:tc>
                  <a:txBody>
                    <a:bodyPr/>
                    <a:lstStyle/>
                    <a:p>
                      <a:r>
                        <a:rPr lang="ru-RU" dirty="0"/>
                        <a:t>Имя</a:t>
                      </a:r>
                      <a:endParaRPr lang="en-US" dirty="0"/>
                    </a:p>
                  </a:txBody>
                  <a:tcPr/>
                </a:tc>
                <a:tc>
                  <a:txBody>
                    <a:bodyPr/>
                    <a:lstStyle/>
                    <a:p>
                      <a:r>
                        <a:rPr lang="ru-RU" dirty="0"/>
                        <a:t>Должность</a:t>
                      </a:r>
                      <a:endParaRPr lang="en-US" dirty="0"/>
                    </a:p>
                  </a:txBody>
                  <a:tcPr/>
                </a:tc>
                <a:tc>
                  <a:txBody>
                    <a:bodyPr/>
                    <a:lstStyle/>
                    <a:p>
                      <a:r>
                        <a:rPr lang="ru-RU" dirty="0"/>
                        <a:t>Номер отдела</a:t>
                      </a:r>
                      <a:endParaRPr lang="en-US" dirty="0"/>
                    </a:p>
                  </a:txBody>
                  <a:tcPr/>
                </a:tc>
                <a:tc>
                  <a:txBody>
                    <a:bodyPr/>
                    <a:lstStyle/>
                    <a:p>
                      <a:r>
                        <a:rPr lang="ru-RU" sz="1800" dirty="0"/>
                        <a:t>Наименование</a:t>
                      </a:r>
                      <a:endParaRPr lang="en-US" sz="1800" dirty="0"/>
                    </a:p>
                  </a:txBody>
                  <a:tcPr/>
                </a:tc>
                <a:tc>
                  <a:txBody>
                    <a:bodyPr/>
                    <a:lstStyle/>
                    <a:p>
                      <a:r>
                        <a:rPr lang="ru-RU" dirty="0"/>
                        <a:t>Квалификация</a:t>
                      </a:r>
                      <a:endParaRPr lang="en-US" dirty="0"/>
                    </a:p>
                  </a:txBody>
                  <a:tcPr/>
                </a:tc>
                <a:extLst>
                  <a:ext uri="{0D108BD9-81ED-4DB2-BD59-A6C34878D82A}">
                    <a16:rowId xmlns:a16="http://schemas.microsoft.com/office/drawing/2014/main" val="698942704"/>
                  </a:ext>
                </a:extLst>
              </a:tr>
              <a:tr h="641170">
                <a:tc>
                  <a:txBody>
                    <a:bodyPr/>
                    <a:lstStyle/>
                    <a:p>
                      <a:r>
                        <a:rPr lang="en-US" dirty="0"/>
                        <a:t>1</a:t>
                      </a:r>
                    </a:p>
                  </a:txBody>
                  <a:tcPr/>
                </a:tc>
                <a:tc>
                  <a:txBody>
                    <a:bodyPr/>
                    <a:lstStyle/>
                    <a:p>
                      <a:r>
                        <a:rPr lang="en-US" dirty="0"/>
                        <a:t>122</a:t>
                      </a:r>
                    </a:p>
                  </a:txBody>
                  <a:tcPr/>
                </a:tc>
                <a:tc>
                  <a:txBody>
                    <a:bodyPr/>
                    <a:lstStyle/>
                    <a:p>
                      <a:r>
                        <a:rPr lang="ru-RU" sz="1800" b="0" i="0" kern="1200" dirty="0">
                          <a:solidFill>
                            <a:schemeClr val="dk1"/>
                          </a:solidFill>
                          <a:effectLst/>
                          <a:latin typeface="+mn-lt"/>
                          <a:ea typeface="+mn-ea"/>
                          <a:cs typeface="+mn-cs"/>
                        </a:rPr>
                        <a:t>Бабурин</a:t>
                      </a:r>
                      <a:endParaRPr lang="en-US" dirty="0"/>
                    </a:p>
                  </a:txBody>
                  <a:tcPr/>
                </a:tc>
                <a:tc>
                  <a:txBody>
                    <a:bodyPr/>
                    <a:lstStyle/>
                    <a:p>
                      <a:r>
                        <a:rPr lang="ru-RU" sz="1800" b="0" i="0" kern="1200" dirty="0">
                          <a:solidFill>
                            <a:schemeClr val="dk1"/>
                          </a:solidFill>
                          <a:effectLst/>
                          <a:latin typeface="+mn-lt"/>
                          <a:ea typeface="+mn-ea"/>
                          <a:cs typeface="+mn-cs"/>
                        </a:rPr>
                        <a:t>Владислав</a:t>
                      </a:r>
                      <a:endParaRPr lang="en-US" dirty="0"/>
                    </a:p>
                  </a:txBody>
                  <a:tcPr/>
                </a:tc>
                <a:tc>
                  <a:txBody>
                    <a:bodyPr/>
                    <a:lstStyle/>
                    <a:p>
                      <a:r>
                        <a:rPr lang="en-US" dirty="0"/>
                        <a:t>HR Manager</a:t>
                      </a:r>
                    </a:p>
                  </a:txBody>
                  <a:tcPr/>
                </a:tc>
                <a:tc>
                  <a:txBody>
                    <a:bodyPr/>
                    <a:lstStyle/>
                    <a:p>
                      <a:r>
                        <a:rPr lang="ru-RU" dirty="0"/>
                        <a:t>4561</a:t>
                      </a:r>
                      <a:endParaRPr lang="en-US" dirty="0"/>
                    </a:p>
                  </a:txBody>
                  <a:tcPr/>
                </a:tc>
                <a:tc>
                  <a:txBody>
                    <a:bodyPr/>
                    <a:lstStyle/>
                    <a:p>
                      <a:r>
                        <a:rPr lang="en-US" dirty="0" err="1"/>
                        <a:t>iTravel</a:t>
                      </a:r>
                      <a:endParaRPr lang="en-US" dirty="0"/>
                    </a:p>
                  </a:txBody>
                  <a:tcPr/>
                </a:tc>
                <a:tc>
                  <a:txBody>
                    <a:bodyPr/>
                    <a:lstStyle/>
                    <a:p>
                      <a:r>
                        <a:rPr lang="ru-RU" dirty="0"/>
                        <a:t>С</a:t>
                      </a:r>
                      <a:endParaRPr lang="en-US" dirty="0"/>
                    </a:p>
                  </a:txBody>
                  <a:tcPr/>
                </a:tc>
                <a:extLst>
                  <a:ext uri="{0D108BD9-81ED-4DB2-BD59-A6C34878D82A}">
                    <a16:rowId xmlns:a16="http://schemas.microsoft.com/office/drawing/2014/main" val="3659766118"/>
                  </a:ext>
                </a:extLst>
              </a:tr>
              <a:tr h="641170">
                <a:tc>
                  <a:txBody>
                    <a:bodyPr/>
                    <a:lstStyle/>
                    <a:p>
                      <a:r>
                        <a:rPr lang="en-US" dirty="0"/>
                        <a:t>2</a:t>
                      </a:r>
                    </a:p>
                  </a:txBody>
                  <a:tcPr/>
                </a:tc>
                <a:tc>
                  <a:txBody>
                    <a:bodyPr/>
                    <a:lstStyle/>
                    <a:p>
                      <a:r>
                        <a:rPr lang="en-US" dirty="0"/>
                        <a:t>122</a:t>
                      </a:r>
                    </a:p>
                  </a:txBody>
                  <a:tcPr/>
                </a:tc>
                <a:tc>
                  <a:txBody>
                    <a:bodyPr/>
                    <a:lstStyle/>
                    <a:p>
                      <a:r>
                        <a:rPr lang="ru-RU" sz="1800" b="0" i="0" kern="1200" dirty="0">
                          <a:solidFill>
                            <a:schemeClr val="dk1"/>
                          </a:solidFill>
                          <a:effectLst/>
                          <a:latin typeface="+mn-lt"/>
                          <a:ea typeface="+mn-ea"/>
                          <a:cs typeface="+mn-cs"/>
                        </a:rPr>
                        <a:t>Бабурин</a:t>
                      </a:r>
                      <a:endParaRPr lang="en-US" dirty="0"/>
                    </a:p>
                  </a:txBody>
                  <a:tcPr/>
                </a:tc>
                <a:tc>
                  <a:txBody>
                    <a:bodyPr/>
                    <a:lstStyle/>
                    <a:p>
                      <a:r>
                        <a:rPr lang="ru-RU" sz="1800" b="0" i="0" kern="1200" dirty="0">
                          <a:solidFill>
                            <a:schemeClr val="dk1"/>
                          </a:solidFill>
                          <a:effectLst/>
                          <a:latin typeface="+mn-lt"/>
                          <a:ea typeface="+mn-ea"/>
                          <a:cs typeface="+mn-cs"/>
                        </a:rPr>
                        <a:t>Владислав</a:t>
                      </a:r>
                      <a:endParaRPr lang="en-US" dirty="0"/>
                    </a:p>
                  </a:txBody>
                  <a:tcPr/>
                </a:tc>
                <a:tc>
                  <a:txBody>
                    <a:bodyPr/>
                    <a:lstStyle/>
                    <a:p>
                      <a:r>
                        <a:rPr lang="en-US" dirty="0"/>
                        <a:t>HR Manager</a:t>
                      </a:r>
                    </a:p>
                  </a:txBody>
                  <a:tcPr/>
                </a:tc>
                <a:tc>
                  <a:txBody>
                    <a:bodyPr/>
                    <a:lstStyle/>
                    <a:p>
                      <a:r>
                        <a:rPr lang="ru-RU" dirty="0"/>
                        <a:t>4561</a:t>
                      </a:r>
                      <a:endParaRPr lang="en-US" dirty="0"/>
                    </a:p>
                  </a:txBody>
                  <a:tcPr/>
                </a:tc>
                <a:tc>
                  <a:txBody>
                    <a:bodyPr/>
                    <a:lstStyle/>
                    <a:p>
                      <a:r>
                        <a:rPr lang="en-US" dirty="0" err="1"/>
                        <a:t>iTravel</a:t>
                      </a:r>
                      <a:endParaRPr lang="en-US" dirty="0"/>
                    </a:p>
                  </a:txBody>
                  <a:tcPr/>
                </a:tc>
                <a:tc>
                  <a:txBody>
                    <a:bodyPr/>
                    <a:lstStyle/>
                    <a:p>
                      <a:r>
                        <a:rPr lang="en-US" dirty="0"/>
                        <a:t>Oracle</a:t>
                      </a:r>
                    </a:p>
                  </a:txBody>
                  <a:tcPr/>
                </a:tc>
                <a:extLst>
                  <a:ext uri="{0D108BD9-81ED-4DB2-BD59-A6C34878D82A}">
                    <a16:rowId xmlns:a16="http://schemas.microsoft.com/office/drawing/2014/main" val="3900189613"/>
                  </a:ext>
                </a:extLst>
              </a:tr>
              <a:tr h="641170">
                <a:tc>
                  <a:txBody>
                    <a:bodyPr/>
                    <a:lstStyle/>
                    <a:p>
                      <a:r>
                        <a:rPr lang="en-US" dirty="0"/>
                        <a:t>3</a:t>
                      </a:r>
                    </a:p>
                  </a:txBody>
                  <a:tcPr/>
                </a:tc>
                <a:tc>
                  <a:txBody>
                    <a:bodyPr/>
                    <a:lstStyle/>
                    <a:p>
                      <a:r>
                        <a:rPr lang="en-US" dirty="0"/>
                        <a:t>007</a:t>
                      </a:r>
                    </a:p>
                  </a:txBody>
                  <a:tcPr/>
                </a:tc>
                <a:tc>
                  <a:txBody>
                    <a:bodyPr/>
                    <a:lstStyle/>
                    <a:p>
                      <a:r>
                        <a:rPr lang="ru-RU" sz="1800" b="0" i="0" kern="1200" dirty="0">
                          <a:solidFill>
                            <a:schemeClr val="dk1"/>
                          </a:solidFill>
                          <a:effectLst/>
                          <a:latin typeface="+mn-lt"/>
                          <a:ea typeface="+mn-ea"/>
                          <a:cs typeface="+mn-cs"/>
                        </a:rPr>
                        <a:t>Петрушина</a:t>
                      </a:r>
                      <a:endParaRPr lang="en-US" dirty="0"/>
                    </a:p>
                  </a:txBody>
                  <a:tcPr/>
                </a:tc>
                <a:tc>
                  <a:txBody>
                    <a:bodyPr/>
                    <a:lstStyle/>
                    <a:p>
                      <a:r>
                        <a:rPr lang="ru-RU" sz="1800" b="0" i="0" kern="1200" dirty="0">
                          <a:solidFill>
                            <a:schemeClr val="dk1"/>
                          </a:solidFill>
                          <a:effectLst/>
                          <a:latin typeface="+mn-lt"/>
                          <a:ea typeface="+mn-ea"/>
                          <a:cs typeface="+mn-cs"/>
                        </a:rPr>
                        <a:t>Ева</a:t>
                      </a:r>
                      <a:endParaRPr lang="en-US" dirty="0"/>
                    </a:p>
                  </a:txBody>
                  <a:tcPr/>
                </a:tc>
                <a:tc>
                  <a:txBody>
                    <a:bodyPr/>
                    <a:lstStyle/>
                    <a:p>
                      <a:r>
                        <a:rPr lang="en-US" dirty="0"/>
                        <a:t>Developer</a:t>
                      </a:r>
                    </a:p>
                  </a:txBody>
                  <a:tcPr/>
                </a:tc>
                <a:tc>
                  <a:txBody>
                    <a:bodyPr/>
                    <a:lstStyle/>
                    <a:p>
                      <a:r>
                        <a:rPr lang="ru-RU" dirty="0"/>
                        <a:t>4561</a:t>
                      </a:r>
                      <a:endParaRPr lang="en-US" dirty="0"/>
                    </a:p>
                  </a:txBody>
                  <a:tcPr/>
                </a:tc>
                <a:tc>
                  <a:txBody>
                    <a:bodyPr/>
                    <a:lstStyle/>
                    <a:p>
                      <a:r>
                        <a:rPr lang="en-US" dirty="0" err="1"/>
                        <a:t>iTravel</a:t>
                      </a:r>
                      <a:endParaRPr lang="en-US" dirty="0"/>
                    </a:p>
                  </a:txBody>
                  <a:tcPr/>
                </a:tc>
                <a:tc>
                  <a:txBody>
                    <a:bodyPr/>
                    <a:lstStyle/>
                    <a:p>
                      <a:r>
                        <a:rPr lang="en-US" dirty="0"/>
                        <a:t>Java</a:t>
                      </a:r>
                    </a:p>
                  </a:txBody>
                  <a:tcPr/>
                </a:tc>
                <a:extLst>
                  <a:ext uri="{0D108BD9-81ED-4DB2-BD59-A6C34878D82A}">
                    <a16:rowId xmlns:a16="http://schemas.microsoft.com/office/drawing/2014/main" val="3319245407"/>
                  </a:ext>
                </a:extLst>
              </a:tr>
              <a:tr h="641170">
                <a:tc>
                  <a:txBody>
                    <a:bodyPr/>
                    <a:lstStyle/>
                    <a:p>
                      <a:r>
                        <a:rPr lang="en-US" dirty="0"/>
                        <a:t>4</a:t>
                      </a:r>
                    </a:p>
                  </a:txBody>
                  <a:tcPr/>
                </a:tc>
                <a:tc>
                  <a:txBody>
                    <a:bodyPr/>
                    <a:lstStyle/>
                    <a:p>
                      <a:r>
                        <a:rPr lang="en-US" dirty="0"/>
                        <a:t>007</a:t>
                      </a:r>
                    </a:p>
                  </a:txBody>
                  <a:tcPr/>
                </a:tc>
                <a:tc>
                  <a:txBody>
                    <a:bodyPr/>
                    <a:lstStyle/>
                    <a:p>
                      <a:r>
                        <a:rPr lang="ru-RU" sz="1800" b="0" i="0" kern="1200" dirty="0">
                          <a:solidFill>
                            <a:schemeClr val="dk1"/>
                          </a:solidFill>
                          <a:effectLst/>
                          <a:latin typeface="+mn-lt"/>
                          <a:ea typeface="+mn-ea"/>
                          <a:cs typeface="+mn-cs"/>
                        </a:rPr>
                        <a:t>Петрушина</a:t>
                      </a:r>
                      <a:endParaRPr lang="en-US" dirty="0"/>
                    </a:p>
                  </a:txBody>
                  <a:tcPr/>
                </a:tc>
                <a:tc>
                  <a:txBody>
                    <a:bodyPr/>
                    <a:lstStyle/>
                    <a:p>
                      <a:r>
                        <a:rPr lang="ru-RU" sz="1800" b="0" i="0" kern="1200" dirty="0">
                          <a:solidFill>
                            <a:schemeClr val="dk1"/>
                          </a:solidFill>
                          <a:effectLst/>
                          <a:latin typeface="+mn-lt"/>
                          <a:ea typeface="+mn-ea"/>
                          <a:cs typeface="+mn-cs"/>
                        </a:rPr>
                        <a:t>Ева</a:t>
                      </a:r>
                      <a:endParaRPr lang="en-US" dirty="0"/>
                    </a:p>
                  </a:txBody>
                  <a:tcPr/>
                </a:tc>
                <a:tc>
                  <a:txBody>
                    <a:bodyPr/>
                    <a:lstStyle/>
                    <a:p>
                      <a:r>
                        <a:rPr lang="en-US" dirty="0"/>
                        <a:t>Developer</a:t>
                      </a:r>
                    </a:p>
                  </a:txBody>
                  <a:tcPr/>
                </a:tc>
                <a:tc>
                  <a:txBody>
                    <a:bodyPr/>
                    <a:lstStyle/>
                    <a:p>
                      <a:r>
                        <a:rPr lang="ru-RU" dirty="0"/>
                        <a:t>4561</a:t>
                      </a:r>
                      <a:endParaRPr lang="en-US" dirty="0"/>
                    </a:p>
                  </a:txBody>
                  <a:tcPr/>
                </a:tc>
                <a:tc>
                  <a:txBody>
                    <a:bodyPr/>
                    <a:lstStyle/>
                    <a:p>
                      <a:r>
                        <a:rPr lang="en-US" dirty="0" err="1"/>
                        <a:t>iTravel</a:t>
                      </a:r>
                      <a:endParaRPr lang="en-US" dirty="0"/>
                    </a:p>
                  </a:txBody>
                  <a:tcPr/>
                </a:tc>
                <a:tc>
                  <a:txBody>
                    <a:bodyPr/>
                    <a:lstStyle/>
                    <a:p>
                      <a:r>
                        <a:rPr lang="en-US" dirty="0"/>
                        <a:t>C</a:t>
                      </a:r>
                    </a:p>
                  </a:txBody>
                  <a:tcPr/>
                </a:tc>
                <a:extLst>
                  <a:ext uri="{0D108BD9-81ED-4DB2-BD59-A6C34878D82A}">
                    <a16:rowId xmlns:a16="http://schemas.microsoft.com/office/drawing/2014/main" val="1808049300"/>
                  </a:ext>
                </a:extLst>
              </a:tr>
              <a:tr h="413396">
                <a:tc>
                  <a:txBody>
                    <a:bodyPr/>
                    <a:lstStyle/>
                    <a:p>
                      <a:r>
                        <a:rPr lang="en-US" dirty="0"/>
                        <a:t>5</a:t>
                      </a:r>
                    </a:p>
                  </a:txBody>
                  <a:tcPr/>
                </a:tc>
                <a:tc>
                  <a:txBody>
                    <a:bodyPr/>
                    <a:lstStyle/>
                    <a:p>
                      <a:r>
                        <a:rPr lang="en-US" dirty="0"/>
                        <a:t>777</a:t>
                      </a:r>
                    </a:p>
                  </a:txBody>
                  <a:tcPr/>
                </a:tc>
                <a:tc>
                  <a:txBody>
                    <a:bodyPr/>
                    <a:lstStyle/>
                    <a:p>
                      <a:r>
                        <a:rPr lang="ru-RU" sz="1800" b="0" i="0" kern="1200" dirty="0" err="1">
                          <a:solidFill>
                            <a:schemeClr val="dk1"/>
                          </a:solidFill>
                          <a:effectLst/>
                          <a:latin typeface="+mn-lt"/>
                          <a:ea typeface="+mn-ea"/>
                          <a:cs typeface="+mn-cs"/>
                        </a:rPr>
                        <a:t>Мялик</a:t>
                      </a:r>
                      <a:endParaRPr lang="en-US" dirty="0"/>
                    </a:p>
                  </a:txBody>
                  <a:tcPr/>
                </a:tc>
                <a:tc>
                  <a:txBody>
                    <a:bodyPr/>
                    <a:lstStyle/>
                    <a:p>
                      <a:r>
                        <a:rPr lang="ru-RU" sz="1800" b="0" i="0" kern="1200" dirty="0">
                          <a:solidFill>
                            <a:schemeClr val="dk1"/>
                          </a:solidFill>
                          <a:effectLst/>
                          <a:latin typeface="+mn-lt"/>
                          <a:ea typeface="+mn-ea"/>
                          <a:cs typeface="+mn-cs"/>
                        </a:rPr>
                        <a:t>Антон</a:t>
                      </a:r>
                      <a:endParaRPr lang="en-US" dirty="0"/>
                    </a:p>
                  </a:txBody>
                  <a:tcPr/>
                </a:tc>
                <a:tc>
                  <a:txBody>
                    <a:bodyPr/>
                    <a:lstStyle/>
                    <a:p>
                      <a:r>
                        <a:rPr lang="en-US" dirty="0"/>
                        <a:t>Junior</a:t>
                      </a:r>
                    </a:p>
                  </a:txBody>
                  <a:tcPr/>
                </a:tc>
                <a:tc>
                  <a:txBody>
                    <a:bodyPr/>
                    <a:lstStyle/>
                    <a:p>
                      <a:r>
                        <a:rPr lang="ru-RU" dirty="0"/>
                        <a:t>3214</a:t>
                      </a:r>
                      <a:endParaRPr lang="en-US" dirty="0"/>
                    </a:p>
                  </a:txBody>
                  <a:tcPr/>
                </a:tc>
                <a:tc>
                  <a:txBody>
                    <a:bodyPr/>
                    <a:lstStyle/>
                    <a:p>
                      <a:r>
                        <a:rPr lang="en-US" dirty="0"/>
                        <a:t>Design</a:t>
                      </a:r>
                    </a:p>
                  </a:txBody>
                  <a:tcPr/>
                </a:tc>
                <a:tc>
                  <a:txBody>
                    <a:bodyPr/>
                    <a:lstStyle/>
                    <a:p>
                      <a:r>
                        <a:rPr lang="en-US" dirty="0"/>
                        <a:t>Python</a:t>
                      </a:r>
                    </a:p>
                  </a:txBody>
                  <a:tcPr/>
                </a:tc>
                <a:extLst>
                  <a:ext uri="{0D108BD9-81ED-4DB2-BD59-A6C34878D82A}">
                    <a16:rowId xmlns:a16="http://schemas.microsoft.com/office/drawing/2014/main" val="1362427648"/>
                  </a:ext>
                </a:extLst>
              </a:tr>
              <a:tr h="413396">
                <a:tc>
                  <a:txBody>
                    <a:bodyPr/>
                    <a:lstStyle/>
                    <a:p>
                      <a:r>
                        <a:rPr lang="en-US" dirty="0"/>
                        <a:t>6</a:t>
                      </a:r>
                    </a:p>
                  </a:txBody>
                  <a:tcPr/>
                </a:tc>
                <a:tc>
                  <a:txBody>
                    <a:bodyPr/>
                    <a:lstStyle/>
                    <a:p>
                      <a:r>
                        <a:rPr lang="en-US" dirty="0"/>
                        <a:t>777</a:t>
                      </a:r>
                    </a:p>
                  </a:txBody>
                  <a:tcPr/>
                </a:tc>
                <a:tc>
                  <a:txBody>
                    <a:bodyPr/>
                    <a:lstStyle/>
                    <a:p>
                      <a:r>
                        <a:rPr lang="ru-RU" sz="1800" b="0" i="0" kern="1200" dirty="0" err="1">
                          <a:solidFill>
                            <a:schemeClr val="dk1"/>
                          </a:solidFill>
                          <a:effectLst/>
                          <a:latin typeface="+mn-lt"/>
                          <a:ea typeface="+mn-ea"/>
                          <a:cs typeface="+mn-cs"/>
                        </a:rPr>
                        <a:t>Мялик</a:t>
                      </a:r>
                      <a:endParaRPr lang="en-US" dirty="0"/>
                    </a:p>
                  </a:txBody>
                  <a:tcPr/>
                </a:tc>
                <a:tc>
                  <a:txBody>
                    <a:bodyPr/>
                    <a:lstStyle/>
                    <a:p>
                      <a:r>
                        <a:rPr lang="ru-RU" sz="1800" b="0" i="0" kern="1200" dirty="0">
                          <a:solidFill>
                            <a:schemeClr val="dk1"/>
                          </a:solidFill>
                          <a:effectLst/>
                          <a:latin typeface="+mn-lt"/>
                          <a:ea typeface="+mn-ea"/>
                          <a:cs typeface="+mn-cs"/>
                        </a:rPr>
                        <a:t>Антон</a:t>
                      </a:r>
                      <a:endParaRPr lang="en-US" dirty="0"/>
                    </a:p>
                  </a:txBody>
                  <a:tcPr/>
                </a:tc>
                <a:tc>
                  <a:txBody>
                    <a:bodyPr/>
                    <a:lstStyle/>
                    <a:p>
                      <a:r>
                        <a:rPr lang="en-US" dirty="0"/>
                        <a:t>Junior</a:t>
                      </a:r>
                    </a:p>
                  </a:txBody>
                  <a:tcPr/>
                </a:tc>
                <a:tc>
                  <a:txBody>
                    <a:bodyPr/>
                    <a:lstStyle/>
                    <a:p>
                      <a:r>
                        <a:rPr lang="ru-RU" dirty="0"/>
                        <a:t>3214</a:t>
                      </a:r>
                      <a:endParaRPr lang="en-US" dirty="0"/>
                    </a:p>
                  </a:txBody>
                  <a:tcPr/>
                </a:tc>
                <a:tc>
                  <a:txBody>
                    <a:bodyPr/>
                    <a:lstStyle/>
                    <a:p>
                      <a:r>
                        <a:rPr lang="en-US" dirty="0"/>
                        <a:t>Design</a:t>
                      </a:r>
                    </a:p>
                  </a:txBody>
                  <a:tcPr/>
                </a:tc>
                <a:tc>
                  <a:txBody>
                    <a:bodyPr/>
                    <a:lstStyle/>
                    <a:p>
                      <a:r>
                        <a:rPr lang="en-US" dirty="0"/>
                        <a:t>Java</a:t>
                      </a:r>
                    </a:p>
                  </a:txBody>
                  <a:tcPr/>
                </a:tc>
                <a:extLst>
                  <a:ext uri="{0D108BD9-81ED-4DB2-BD59-A6C34878D82A}">
                    <a16:rowId xmlns:a16="http://schemas.microsoft.com/office/drawing/2014/main" val="87924195"/>
                  </a:ext>
                </a:extLst>
              </a:tr>
              <a:tr h="672048">
                <a:tc>
                  <a:txBody>
                    <a:bodyPr/>
                    <a:lstStyle/>
                    <a:p>
                      <a:r>
                        <a:rPr lang="en-US" dirty="0"/>
                        <a:t>7</a:t>
                      </a:r>
                    </a:p>
                  </a:txBody>
                  <a:tcPr/>
                </a:tc>
                <a:tc>
                  <a:txBody>
                    <a:bodyPr/>
                    <a:lstStyle/>
                    <a:p>
                      <a:r>
                        <a:rPr lang="en-US" dirty="0"/>
                        <a:t>911</a:t>
                      </a:r>
                    </a:p>
                  </a:txBody>
                  <a:tcPr/>
                </a:tc>
                <a:tc>
                  <a:txBody>
                    <a:bodyPr/>
                    <a:lstStyle/>
                    <a:p>
                      <a:r>
                        <a:rPr lang="ru-RU" sz="1800" b="0" i="0" kern="1200" dirty="0">
                          <a:solidFill>
                            <a:schemeClr val="dk1"/>
                          </a:solidFill>
                          <a:effectLst/>
                          <a:latin typeface="+mn-lt"/>
                          <a:ea typeface="+mn-ea"/>
                          <a:cs typeface="+mn-cs"/>
                        </a:rPr>
                        <a:t>Жилко</a:t>
                      </a:r>
                      <a:endParaRPr lang="en-US" dirty="0"/>
                    </a:p>
                  </a:txBody>
                  <a:tcPr/>
                </a:tc>
                <a:tc>
                  <a:txBody>
                    <a:bodyPr/>
                    <a:lstStyle/>
                    <a:p>
                      <a:r>
                        <a:rPr lang="ru-RU" sz="1800" b="0" i="0" kern="1200" dirty="0">
                          <a:solidFill>
                            <a:schemeClr val="dk1"/>
                          </a:solidFill>
                          <a:effectLst/>
                          <a:latin typeface="+mn-lt"/>
                          <a:ea typeface="+mn-ea"/>
                          <a:cs typeface="+mn-cs"/>
                        </a:rPr>
                        <a:t>Роман</a:t>
                      </a:r>
                      <a:endParaRPr lang="en-US" dirty="0"/>
                    </a:p>
                  </a:txBody>
                  <a:tcPr/>
                </a:tc>
                <a:tc>
                  <a:txBody>
                    <a:bodyPr/>
                    <a:lstStyle/>
                    <a:p>
                      <a:r>
                        <a:rPr lang="en-US" dirty="0"/>
                        <a:t>Junior</a:t>
                      </a:r>
                    </a:p>
                  </a:txBody>
                  <a:tcPr/>
                </a:tc>
                <a:tc>
                  <a:txBody>
                    <a:bodyPr/>
                    <a:lstStyle/>
                    <a:p>
                      <a:r>
                        <a:rPr lang="ru-RU" dirty="0"/>
                        <a:t>4561</a:t>
                      </a:r>
                      <a:endParaRPr lang="en-US" dirty="0"/>
                    </a:p>
                  </a:txBody>
                  <a:tcPr/>
                </a:tc>
                <a:tc>
                  <a:txBody>
                    <a:bodyPr/>
                    <a:lstStyle/>
                    <a:p>
                      <a:r>
                        <a:rPr lang="en-US" dirty="0" err="1"/>
                        <a:t>iTravel</a:t>
                      </a:r>
                      <a:endParaRPr lang="en-US" dirty="0"/>
                    </a:p>
                  </a:txBody>
                  <a:tcPr/>
                </a:tc>
                <a:tc>
                  <a:txBody>
                    <a:bodyPr/>
                    <a:lstStyle/>
                    <a:p>
                      <a:r>
                        <a:rPr lang="en-US" dirty="0"/>
                        <a:t>Oracle</a:t>
                      </a:r>
                    </a:p>
                  </a:txBody>
                  <a:tcPr/>
                </a:tc>
                <a:extLst>
                  <a:ext uri="{0D108BD9-81ED-4DB2-BD59-A6C34878D82A}">
                    <a16:rowId xmlns:a16="http://schemas.microsoft.com/office/drawing/2014/main" val="3594773929"/>
                  </a:ext>
                </a:extLst>
              </a:tr>
              <a:tr h="672048">
                <a:tc>
                  <a:txBody>
                    <a:bodyPr/>
                    <a:lstStyle/>
                    <a:p>
                      <a:r>
                        <a:rPr lang="en-US" dirty="0"/>
                        <a:t>8</a:t>
                      </a:r>
                    </a:p>
                  </a:txBody>
                  <a:tcPr/>
                </a:tc>
                <a:tc>
                  <a:txBody>
                    <a:bodyPr/>
                    <a:lstStyle/>
                    <a:p>
                      <a:r>
                        <a:rPr lang="en-US" dirty="0"/>
                        <a:t>911</a:t>
                      </a:r>
                    </a:p>
                  </a:txBody>
                  <a:tcPr/>
                </a:tc>
                <a:tc>
                  <a:txBody>
                    <a:bodyPr/>
                    <a:lstStyle/>
                    <a:p>
                      <a:r>
                        <a:rPr lang="ru-RU" sz="1800" b="0" i="0" kern="1200" dirty="0">
                          <a:solidFill>
                            <a:schemeClr val="dk1"/>
                          </a:solidFill>
                          <a:effectLst/>
                          <a:latin typeface="+mn-lt"/>
                          <a:ea typeface="+mn-ea"/>
                          <a:cs typeface="+mn-cs"/>
                        </a:rPr>
                        <a:t>Жилко</a:t>
                      </a:r>
                      <a:endParaRPr lang="en-US" dirty="0"/>
                    </a:p>
                  </a:txBody>
                  <a:tcPr/>
                </a:tc>
                <a:tc>
                  <a:txBody>
                    <a:bodyPr/>
                    <a:lstStyle/>
                    <a:p>
                      <a:r>
                        <a:rPr lang="ru-RU" sz="1800" b="0" i="0" kern="1200" dirty="0">
                          <a:solidFill>
                            <a:schemeClr val="dk1"/>
                          </a:solidFill>
                          <a:effectLst/>
                          <a:latin typeface="+mn-lt"/>
                          <a:ea typeface="+mn-ea"/>
                          <a:cs typeface="+mn-cs"/>
                        </a:rPr>
                        <a:t>Роман</a:t>
                      </a:r>
                      <a:endParaRPr lang="en-US" dirty="0"/>
                    </a:p>
                  </a:txBody>
                  <a:tcPr/>
                </a:tc>
                <a:tc>
                  <a:txBody>
                    <a:bodyPr/>
                    <a:lstStyle/>
                    <a:p>
                      <a:r>
                        <a:rPr lang="en-US" dirty="0"/>
                        <a:t>Junior</a:t>
                      </a:r>
                    </a:p>
                  </a:txBody>
                  <a:tcPr/>
                </a:tc>
                <a:tc>
                  <a:txBody>
                    <a:bodyPr/>
                    <a:lstStyle/>
                    <a:p>
                      <a:r>
                        <a:rPr lang="ru-RU" dirty="0"/>
                        <a:t>4561</a:t>
                      </a:r>
                      <a:endParaRPr lang="en-US" dirty="0"/>
                    </a:p>
                  </a:txBody>
                  <a:tcPr/>
                </a:tc>
                <a:tc>
                  <a:txBody>
                    <a:bodyPr/>
                    <a:lstStyle/>
                    <a:p>
                      <a:r>
                        <a:rPr lang="en-US" dirty="0" err="1"/>
                        <a:t>iTravel</a:t>
                      </a:r>
                      <a:endParaRPr lang="en-US" dirty="0"/>
                    </a:p>
                  </a:txBody>
                  <a:tcPr/>
                </a:tc>
                <a:tc>
                  <a:txBody>
                    <a:bodyPr/>
                    <a:lstStyle/>
                    <a:p>
                      <a:r>
                        <a:rPr lang="en-US" dirty="0"/>
                        <a:t>Linux</a:t>
                      </a:r>
                    </a:p>
                  </a:txBody>
                  <a:tcPr/>
                </a:tc>
                <a:extLst>
                  <a:ext uri="{0D108BD9-81ED-4DB2-BD59-A6C34878D82A}">
                    <a16:rowId xmlns:a16="http://schemas.microsoft.com/office/drawing/2014/main" val="3795800304"/>
                  </a:ext>
                </a:extLst>
              </a:tr>
            </a:tbl>
          </a:graphicData>
        </a:graphic>
      </p:graphicFrame>
    </p:spTree>
    <p:extLst>
      <p:ext uri="{BB962C8B-B14F-4D97-AF65-F5344CB8AC3E}">
        <p14:creationId xmlns:p14="http://schemas.microsoft.com/office/powerpoint/2010/main" val="66428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4F70D55-87BE-42B0-A578-9E51DCD223D5}"/>
              </a:ext>
            </a:extLst>
          </p:cNvPr>
          <p:cNvSpPr txBox="1"/>
          <p:nvPr/>
        </p:nvSpPr>
        <p:spPr>
          <a:xfrm>
            <a:off x="2806154" y="356124"/>
            <a:ext cx="8475877" cy="830997"/>
          </a:xfrm>
          <a:prstGeom prst="rect">
            <a:avLst/>
          </a:prstGeom>
          <a:noFill/>
        </p:spPr>
        <p:txBody>
          <a:bodyPr wrap="square" rtlCol="0">
            <a:spAutoFit/>
          </a:bodyPr>
          <a:lstStyle/>
          <a:p>
            <a:r>
              <a:rPr lang="ru-RU" sz="2400" dirty="0"/>
              <a:t>2</a:t>
            </a:r>
            <a:r>
              <a:rPr lang="en-US" sz="2400" dirty="0"/>
              <a:t>NF – </a:t>
            </a:r>
            <a:r>
              <a:rPr lang="ru-RU" sz="2400" dirty="0"/>
              <a:t>каждый столбец, не являющийся ключом, должен зависеть от первичного ключа</a:t>
            </a:r>
            <a:endParaRPr lang="en-US" sz="2400" dirty="0"/>
          </a:p>
        </p:txBody>
      </p:sp>
      <p:graphicFrame>
        <p:nvGraphicFramePr>
          <p:cNvPr id="3" name="Table 5">
            <a:extLst>
              <a:ext uri="{FF2B5EF4-FFF2-40B4-BE49-F238E27FC236}">
                <a16:creationId xmlns:a16="http://schemas.microsoft.com/office/drawing/2014/main" id="{5C6B4737-6D60-4767-A867-930808CC89D6}"/>
              </a:ext>
            </a:extLst>
          </p:cNvPr>
          <p:cNvGraphicFramePr>
            <a:graphicFrameLocks noGrp="1"/>
          </p:cNvGraphicFramePr>
          <p:nvPr>
            <p:extLst>
              <p:ext uri="{D42A27DB-BD31-4B8C-83A1-F6EECF244321}">
                <p14:modId xmlns:p14="http://schemas.microsoft.com/office/powerpoint/2010/main" val="4236882527"/>
              </p:ext>
            </p:extLst>
          </p:nvPr>
        </p:nvGraphicFramePr>
        <p:xfrm>
          <a:off x="399256" y="1371266"/>
          <a:ext cx="8396786" cy="4997165"/>
        </p:xfrm>
        <a:graphic>
          <a:graphicData uri="http://schemas.openxmlformats.org/drawingml/2006/table">
            <a:tbl>
              <a:tblPr firstRow="1" bandRow="1">
                <a:tableStyleId>{0505E3EF-67EA-436B-97B2-0124C06EBD24}</a:tableStyleId>
              </a:tblPr>
              <a:tblGrid>
                <a:gridCol w="765997">
                  <a:extLst>
                    <a:ext uri="{9D8B030D-6E8A-4147-A177-3AD203B41FA5}">
                      <a16:colId xmlns:a16="http://schemas.microsoft.com/office/drawing/2014/main" val="2879985334"/>
                    </a:ext>
                  </a:extLst>
                </a:gridCol>
                <a:gridCol w="1393349">
                  <a:extLst>
                    <a:ext uri="{9D8B030D-6E8A-4147-A177-3AD203B41FA5}">
                      <a16:colId xmlns:a16="http://schemas.microsoft.com/office/drawing/2014/main" val="1876603774"/>
                    </a:ext>
                  </a:extLst>
                </a:gridCol>
                <a:gridCol w="1545906">
                  <a:extLst>
                    <a:ext uri="{9D8B030D-6E8A-4147-A177-3AD203B41FA5}">
                      <a16:colId xmlns:a16="http://schemas.microsoft.com/office/drawing/2014/main" val="2230081525"/>
                    </a:ext>
                  </a:extLst>
                </a:gridCol>
                <a:gridCol w="1492207">
                  <a:extLst>
                    <a:ext uri="{9D8B030D-6E8A-4147-A177-3AD203B41FA5}">
                      <a16:colId xmlns:a16="http://schemas.microsoft.com/office/drawing/2014/main" val="2018744210"/>
                    </a:ext>
                  </a:extLst>
                </a:gridCol>
                <a:gridCol w="1156496">
                  <a:extLst>
                    <a:ext uri="{9D8B030D-6E8A-4147-A177-3AD203B41FA5}">
                      <a16:colId xmlns:a16="http://schemas.microsoft.com/office/drawing/2014/main" val="2544298022"/>
                    </a:ext>
                  </a:extLst>
                </a:gridCol>
                <a:gridCol w="2042831">
                  <a:extLst>
                    <a:ext uri="{9D8B030D-6E8A-4147-A177-3AD203B41FA5}">
                      <a16:colId xmlns:a16="http://schemas.microsoft.com/office/drawing/2014/main" val="858442010"/>
                    </a:ext>
                  </a:extLst>
                </a:gridCol>
              </a:tblGrid>
              <a:tr h="1336822">
                <a:tc>
                  <a:txBody>
                    <a:bodyPr/>
                    <a:lstStyle/>
                    <a:p>
                      <a:r>
                        <a:rPr lang="ru-RU" dirty="0"/>
                        <a:t>Код</a:t>
                      </a:r>
                      <a:endParaRPr lang="en-US" dirty="0"/>
                    </a:p>
                  </a:txBody>
                  <a:tcPr/>
                </a:tc>
                <a:tc>
                  <a:txBody>
                    <a:bodyPr/>
                    <a:lstStyle/>
                    <a:p>
                      <a:r>
                        <a:rPr lang="ru-RU" dirty="0"/>
                        <a:t>Фамилия</a:t>
                      </a:r>
                      <a:endParaRPr lang="en-US" dirty="0"/>
                    </a:p>
                  </a:txBody>
                  <a:tcPr/>
                </a:tc>
                <a:tc>
                  <a:txBody>
                    <a:bodyPr/>
                    <a:lstStyle/>
                    <a:p>
                      <a:r>
                        <a:rPr lang="ru-RU" dirty="0"/>
                        <a:t>Имя</a:t>
                      </a:r>
                      <a:endParaRPr lang="en-US" dirty="0"/>
                    </a:p>
                  </a:txBody>
                  <a:tcPr/>
                </a:tc>
                <a:tc>
                  <a:txBody>
                    <a:bodyPr/>
                    <a:lstStyle/>
                    <a:p>
                      <a:r>
                        <a:rPr lang="ru-RU" dirty="0"/>
                        <a:t>Должность</a:t>
                      </a:r>
                      <a:endParaRPr lang="en-US" dirty="0"/>
                    </a:p>
                  </a:txBody>
                  <a:tcPr/>
                </a:tc>
                <a:tc>
                  <a:txBody>
                    <a:bodyPr/>
                    <a:lstStyle/>
                    <a:p>
                      <a:r>
                        <a:rPr lang="ru-RU" dirty="0"/>
                        <a:t>Номер отдела</a:t>
                      </a:r>
                      <a:endParaRPr lang="en-US" dirty="0"/>
                    </a:p>
                  </a:txBody>
                  <a:tcPr/>
                </a:tc>
                <a:tc>
                  <a:txBody>
                    <a:bodyPr/>
                    <a:lstStyle/>
                    <a:p>
                      <a:r>
                        <a:rPr lang="ru-RU" sz="1800" dirty="0"/>
                        <a:t>Наименование</a:t>
                      </a:r>
                      <a:endParaRPr lang="en-US" sz="1800" dirty="0"/>
                    </a:p>
                  </a:txBody>
                  <a:tcPr/>
                </a:tc>
                <a:extLst>
                  <a:ext uri="{0D108BD9-81ED-4DB2-BD59-A6C34878D82A}">
                    <a16:rowId xmlns:a16="http://schemas.microsoft.com/office/drawing/2014/main" val="698942704"/>
                  </a:ext>
                </a:extLst>
              </a:tr>
              <a:tr h="1336822">
                <a:tc>
                  <a:txBody>
                    <a:bodyPr/>
                    <a:lstStyle/>
                    <a:p>
                      <a:r>
                        <a:rPr lang="en-US" dirty="0"/>
                        <a:t>122</a:t>
                      </a:r>
                    </a:p>
                  </a:txBody>
                  <a:tcPr/>
                </a:tc>
                <a:tc>
                  <a:txBody>
                    <a:bodyPr/>
                    <a:lstStyle/>
                    <a:p>
                      <a:r>
                        <a:rPr lang="ru-RU" sz="1800" b="0" i="0" kern="1200" dirty="0">
                          <a:solidFill>
                            <a:schemeClr val="dk1"/>
                          </a:solidFill>
                          <a:effectLst/>
                          <a:latin typeface="+mn-lt"/>
                          <a:ea typeface="+mn-ea"/>
                          <a:cs typeface="+mn-cs"/>
                        </a:rPr>
                        <a:t>Бабурин</a:t>
                      </a:r>
                      <a:endParaRPr lang="en-US" dirty="0"/>
                    </a:p>
                  </a:txBody>
                  <a:tcPr/>
                </a:tc>
                <a:tc>
                  <a:txBody>
                    <a:bodyPr/>
                    <a:lstStyle/>
                    <a:p>
                      <a:r>
                        <a:rPr lang="ru-RU" sz="1800" b="0" i="0" kern="1200" dirty="0">
                          <a:solidFill>
                            <a:schemeClr val="dk1"/>
                          </a:solidFill>
                          <a:effectLst/>
                          <a:latin typeface="+mn-lt"/>
                          <a:ea typeface="+mn-ea"/>
                          <a:cs typeface="+mn-cs"/>
                        </a:rPr>
                        <a:t>Владислав</a:t>
                      </a:r>
                      <a:endParaRPr lang="en-US" dirty="0"/>
                    </a:p>
                  </a:txBody>
                  <a:tcPr/>
                </a:tc>
                <a:tc>
                  <a:txBody>
                    <a:bodyPr/>
                    <a:lstStyle/>
                    <a:p>
                      <a:r>
                        <a:rPr lang="en-US" dirty="0"/>
                        <a:t>HR Manager</a:t>
                      </a:r>
                    </a:p>
                  </a:txBody>
                  <a:tcPr/>
                </a:tc>
                <a:tc>
                  <a:txBody>
                    <a:bodyPr/>
                    <a:lstStyle/>
                    <a:p>
                      <a:r>
                        <a:rPr lang="ru-RU" dirty="0"/>
                        <a:t>4561</a:t>
                      </a:r>
                      <a:endParaRPr lang="en-US" dirty="0"/>
                    </a:p>
                  </a:txBody>
                  <a:tcPr/>
                </a:tc>
                <a:tc>
                  <a:txBody>
                    <a:bodyPr/>
                    <a:lstStyle/>
                    <a:p>
                      <a:r>
                        <a:rPr lang="en-US" dirty="0" err="1"/>
                        <a:t>iTravel</a:t>
                      </a:r>
                      <a:endParaRPr lang="en-US" dirty="0"/>
                    </a:p>
                  </a:txBody>
                  <a:tcPr/>
                </a:tc>
                <a:extLst>
                  <a:ext uri="{0D108BD9-81ED-4DB2-BD59-A6C34878D82A}">
                    <a16:rowId xmlns:a16="http://schemas.microsoft.com/office/drawing/2014/main" val="3900189613"/>
                  </a:ext>
                </a:extLst>
              </a:tr>
              <a:tr h="774507">
                <a:tc>
                  <a:txBody>
                    <a:bodyPr/>
                    <a:lstStyle/>
                    <a:p>
                      <a:r>
                        <a:rPr lang="en-US" dirty="0"/>
                        <a:t>007</a:t>
                      </a:r>
                    </a:p>
                  </a:txBody>
                  <a:tcPr/>
                </a:tc>
                <a:tc>
                  <a:txBody>
                    <a:bodyPr/>
                    <a:lstStyle/>
                    <a:p>
                      <a:r>
                        <a:rPr lang="ru-RU" sz="1800" b="0" i="0" kern="1200" dirty="0">
                          <a:solidFill>
                            <a:schemeClr val="dk1"/>
                          </a:solidFill>
                          <a:effectLst/>
                          <a:latin typeface="+mn-lt"/>
                          <a:ea typeface="+mn-ea"/>
                          <a:cs typeface="+mn-cs"/>
                        </a:rPr>
                        <a:t>Петрушина</a:t>
                      </a:r>
                      <a:endParaRPr lang="en-US" dirty="0"/>
                    </a:p>
                  </a:txBody>
                  <a:tcPr/>
                </a:tc>
                <a:tc>
                  <a:txBody>
                    <a:bodyPr/>
                    <a:lstStyle/>
                    <a:p>
                      <a:r>
                        <a:rPr lang="ru-RU" sz="1800" b="0" i="0" kern="1200" dirty="0">
                          <a:solidFill>
                            <a:schemeClr val="dk1"/>
                          </a:solidFill>
                          <a:effectLst/>
                          <a:latin typeface="+mn-lt"/>
                          <a:ea typeface="+mn-ea"/>
                          <a:cs typeface="+mn-cs"/>
                        </a:rPr>
                        <a:t>Ева</a:t>
                      </a:r>
                      <a:endParaRPr lang="en-US" dirty="0"/>
                    </a:p>
                  </a:txBody>
                  <a:tcPr/>
                </a:tc>
                <a:tc>
                  <a:txBody>
                    <a:bodyPr/>
                    <a:lstStyle/>
                    <a:p>
                      <a:r>
                        <a:rPr lang="en-US" dirty="0"/>
                        <a:t>Developer</a:t>
                      </a:r>
                    </a:p>
                  </a:txBody>
                  <a:tcPr/>
                </a:tc>
                <a:tc>
                  <a:txBody>
                    <a:bodyPr/>
                    <a:lstStyle/>
                    <a:p>
                      <a:r>
                        <a:rPr lang="ru-RU" dirty="0"/>
                        <a:t>4561</a:t>
                      </a:r>
                      <a:endParaRPr lang="en-US" dirty="0"/>
                    </a:p>
                  </a:txBody>
                  <a:tcPr/>
                </a:tc>
                <a:tc>
                  <a:txBody>
                    <a:bodyPr/>
                    <a:lstStyle/>
                    <a:p>
                      <a:r>
                        <a:rPr lang="en-US" dirty="0" err="1"/>
                        <a:t>iTravel</a:t>
                      </a:r>
                      <a:endParaRPr lang="en-US" dirty="0"/>
                    </a:p>
                  </a:txBody>
                  <a:tcPr/>
                </a:tc>
                <a:extLst>
                  <a:ext uri="{0D108BD9-81ED-4DB2-BD59-A6C34878D82A}">
                    <a16:rowId xmlns:a16="http://schemas.microsoft.com/office/drawing/2014/main" val="1808049300"/>
                  </a:ext>
                </a:extLst>
              </a:tr>
              <a:tr h="774507">
                <a:tc>
                  <a:txBody>
                    <a:bodyPr/>
                    <a:lstStyle/>
                    <a:p>
                      <a:r>
                        <a:rPr lang="en-US" dirty="0"/>
                        <a:t>777</a:t>
                      </a:r>
                    </a:p>
                  </a:txBody>
                  <a:tcPr/>
                </a:tc>
                <a:tc>
                  <a:txBody>
                    <a:bodyPr/>
                    <a:lstStyle/>
                    <a:p>
                      <a:r>
                        <a:rPr lang="ru-RU" sz="1800" b="0" i="0" kern="1200" dirty="0" err="1">
                          <a:solidFill>
                            <a:schemeClr val="dk1"/>
                          </a:solidFill>
                          <a:effectLst/>
                          <a:latin typeface="+mn-lt"/>
                          <a:ea typeface="+mn-ea"/>
                          <a:cs typeface="+mn-cs"/>
                        </a:rPr>
                        <a:t>Мялик</a:t>
                      </a:r>
                      <a:endParaRPr lang="en-US" dirty="0"/>
                    </a:p>
                  </a:txBody>
                  <a:tcPr/>
                </a:tc>
                <a:tc>
                  <a:txBody>
                    <a:bodyPr/>
                    <a:lstStyle/>
                    <a:p>
                      <a:r>
                        <a:rPr lang="ru-RU" sz="1800" b="0" i="0" kern="1200" dirty="0">
                          <a:solidFill>
                            <a:schemeClr val="dk1"/>
                          </a:solidFill>
                          <a:effectLst/>
                          <a:latin typeface="+mn-lt"/>
                          <a:ea typeface="+mn-ea"/>
                          <a:cs typeface="+mn-cs"/>
                        </a:rPr>
                        <a:t>Антон</a:t>
                      </a:r>
                      <a:endParaRPr lang="en-US" dirty="0"/>
                    </a:p>
                  </a:txBody>
                  <a:tcPr/>
                </a:tc>
                <a:tc>
                  <a:txBody>
                    <a:bodyPr/>
                    <a:lstStyle/>
                    <a:p>
                      <a:r>
                        <a:rPr lang="en-US" dirty="0"/>
                        <a:t>Junior</a:t>
                      </a:r>
                    </a:p>
                  </a:txBody>
                  <a:tcPr/>
                </a:tc>
                <a:tc>
                  <a:txBody>
                    <a:bodyPr/>
                    <a:lstStyle/>
                    <a:p>
                      <a:r>
                        <a:rPr lang="ru-RU" dirty="0"/>
                        <a:t>3214</a:t>
                      </a:r>
                      <a:endParaRPr lang="en-US" dirty="0"/>
                    </a:p>
                  </a:txBody>
                  <a:tcPr/>
                </a:tc>
                <a:tc>
                  <a:txBody>
                    <a:bodyPr/>
                    <a:lstStyle/>
                    <a:p>
                      <a:r>
                        <a:rPr lang="en-US" dirty="0"/>
                        <a:t>Design</a:t>
                      </a:r>
                    </a:p>
                  </a:txBody>
                  <a:tcPr/>
                </a:tc>
                <a:extLst>
                  <a:ext uri="{0D108BD9-81ED-4DB2-BD59-A6C34878D82A}">
                    <a16:rowId xmlns:a16="http://schemas.microsoft.com/office/drawing/2014/main" val="87924195"/>
                  </a:ext>
                </a:extLst>
              </a:tr>
              <a:tr h="774507">
                <a:tc>
                  <a:txBody>
                    <a:bodyPr/>
                    <a:lstStyle/>
                    <a:p>
                      <a:r>
                        <a:rPr lang="en-US" dirty="0"/>
                        <a:t>911</a:t>
                      </a:r>
                    </a:p>
                  </a:txBody>
                  <a:tcPr/>
                </a:tc>
                <a:tc>
                  <a:txBody>
                    <a:bodyPr/>
                    <a:lstStyle/>
                    <a:p>
                      <a:r>
                        <a:rPr lang="ru-RU" sz="1800" b="0" i="0" kern="1200" dirty="0">
                          <a:solidFill>
                            <a:schemeClr val="dk1"/>
                          </a:solidFill>
                          <a:effectLst/>
                          <a:latin typeface="+mn-lt"/>
                          <a:ea typeface="+mn-ea"/>
                          <a:cs typeface="+mn-cs"/>
                        </a:rPr>
                        <a:t>Жилко</a:t>
                      </a:r>
                      <a:endParaRPr lang="en-US" dirty="0"/>
                    </a:p>
                  </a:txBody>
                  <a:tcPr/>
                </a:tc>
                <a:tc>
                  <a:txBody>
                    <a:bodyPr/>
                    <a:lstStyle/>
                    <a:p>
                      <a:r>
                        <a:rPr lang="ru-RU" sz="1800" b="0" i="0" kern="1200" dirty="0">
                          <a:solidFill>
                            <a:schemeClr val="dk1"/>
                          </a:solidFill>
                          <a:effectLst/>
                          <a:latin typeface="+mn-lt"/>
                          <a:ea typeface="+mn-ea"/>
                          <a:cs typeface="+mn-cs"/>
                        </a:rPr>
                        <a:t>Роман</a:t>
                      </a:r>
                      <a:endParaRPr lang="en-US" dirty="0"/>
                    </a:p>
                  </a:txBody>
                  <a:tcPr/>
                </a:tc>
                <a:tc>
                  <a:txBody>
                    <a:bodyPr/>
                    <a:lstStyle/>
                    <a:p>
                      <a:r>
                        <a:rPr lang="en-US" dirty="0"/>
                        <a:t>Junior</a:t>
                      </a:r>
                    </a:p>
                  </a:txBody>
                  <a:tcPr/>
                </a:tc>
                <a:tc>
                  <a:txBody>
                    <a:bodyPr/>
                    <a:lstStyle/>
                    <a:p>
                      <a:r>
                        <a:rPr lang="ru-RU" dirty="0"/>
                        <a:t>4561</a:t>
                      </a:r>
                      <a:endParaRPr lang="en-US" dirty="0"/>
                    </a:p>
                  </a:txBody>
                  <a:tcPr/>
                </a:tc>
                <a:tc>
                  <a:txBody>
                    <a:bodyPr/>
                    <a:lstStyle/>
                    <a:p>
                      <a:r>
                        <a:rPr lang="en-US" dirty="0" err="1"/>
                        <a:t>iTravel</a:t>
                      </a:r>
                      <a:endParaRPr lang="en-US" dirty="0"/>
                    </a:p>
                  </a:txBody>
                  <a:tcPr/>
                </a:tc>
                <a:extLst>
                  <a:ext uri="{0D108BD9-81ED-4DB2-BD59-A6C34878D82A}">
                    <a16:rowId xmlns:a16="http://schemas.microsoft.com/office/drawing/2014/main" val="3795800304"/>
                  </a:ext>
                </a:extLst>
              </a:tr>
            </a:tbl>
          </a:graphicData>
        </a:graphic>
      </p:graphicFrame>
      <p:graphicFrame>
        <p:nvGraphicFramePr>
          <p:cNvPr id="2" name="Table 3">
            <a:extLst>
              <a:ext uri="{FF2B5EF4-FFF2-40B4-BE49-F238E27FC236}">
                <a16:creationId xmlns:a16="http://schemas.microsoft.com/office/drawing/2014/main" id="{16557CAC-8AD2-43D5-9872-4B961A363374}"/>
              </a:ext>
            </a:extLst>
          </p:cNvPr>
          <p:cNvGraphicFramePr>
            <a:graphicFrameLocks noGrp="1"/>
          </p:cNvGraphicFramePr>
          <p:nvPr>
            <p:extLst>
              <p:ext uri="{D42A27DB-BD31-4B8C-83A1-F6EECF244321}">
                <p14:modId xmlns:p14="http://schemas.microsoft.com/office/powerpoint/2010/main" val="1999886842"/>
              </p:ext>
            </p:extLst>
          </p:nvPr>
        </p:nvGraphicFramePr>
        <p:xfrm>
          <a:off x="9152091" y="1371266"/>
          <a:ext cx="2913134" cy="4509617"/>
        </p:xfrm>
        <a:graphic>
          <a:graphicData uri="http://schemas.openxmlformats.org/drawingml/2006/table">
            <a:tbl>
              <a:tblPr firstRow="1" bandRow="1">
                <a:tableStyleId>{5C22544A-7EE6-4342-B048-85BDC9FD1C3A}</a:tableStyleId>
              </a:tblPr>
              <a:tblGrid>
                <a:gridCol w="1456567">
                  <a:extLst>
                    <a:ext uri="{9D8B030D-6E8A-4147-A177-3AD203B41FA5}">
                      <a16:colId xmlns:a16="http://schemas.microsoft.com/office/drawing/2014/main" val="3806915734"/>
                    </a:ext>
                  </a:extLst>
                </a:gridCol>
                <a:gridCol w="1456567">
                  <a:extLst>
                    <a:ext uri="{9D8B030D-6E8A-4147-A177-3AD203B41FA5}">
                      <a16:colId xmlns:a16="http://schemas.microsoft.com/office/drawing/2014/main" val="437720532"/>
                    </a:ext>
                  </a:extLst>
                </a:gridCol>
              </a:tblGrid>
              <a:tr h="461351">
                <a:tc>
                  <a:txBody>
                    <a:bodyPr/>
                    <a:lstStyle/>
                    <a:p>
                      <a:r>
                        <a:rPr lang="ru-RU" dirty="0"/>
                        <a:t>Код</a:t>
                      </a:r>
                      <a:endParaRPr lang="en-US" dirty="0"/>
                    </a:p>
                  </a:txBody>
                  <a:tcPr/>
                </a:tc>
                <a:tc>
                  <a:txBody>
                    <a:bodyPr/>
                    <a:lstStyle/>
                    <a:p>
                      <a:r>
                        <a:rPr lang="ru-RU" dirty="0"/>
                        <a:t>Квалификация</a:t>
                      </a:r>
                      <a:endParaRPr lang="en-US" dirty="0"/>
                    </a:p>
                  </a:txBody>
                  <a:tcPr/>
                </a:tc>
                <a:extLst>
                  <a:ext uri="{0D108BD9-81ED-4DB2-BD59-A6C34878D82A}">
                    <a16:rowId xmlns:a16="http://schemas.microsoft.com/office/drawing/2014/main" val="790030975"/>
                  </a:ext>
                </a:extLst>
              </a:tr>
              <a:tr h="461351">
                <a:tc>
                  <a:txBody>
                    <a:bodyPr/>
                    <a:lstStyle/>
                    <a:p>
                      <a:r>
                        <a:rPr lang="ru-RU" dirty="0"/>
                        <a:t>122</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a:t>
                      </a:r>
                    </a:p>
                    <a:p>
                      <a:endParaRPr lang="en-US" dirty="0"/>
                    </a:p>
                  </a:txBody>
                  <a:tcPr/>
                </a:tc>
                <a:extLst>
                  <a:ext uri="{0D108BD9-81ED-4DB2-BD59-A6C34878D82A}">
                    <a16:rowId xmlns:a16="http://schemas.microsoft.com/office/drawing/2014/main" val="612130285"/>
                  </a:ext>
                </a:extLst>
              </a:tr>
              <a:tr h="461351">
                <a:tc>
                  <a:txBody>
                    <a:bodyPr/>
                    <a:lstStyle/>
                    <a:p>
                      <a:r>
                        <a:rPr lang="ru-RU" dirty="0"/>
                        <a:t>122</a:t>
                      </a:r>
                      <a:endParaRPr lang="en-US" dirty="0"/>
                    </a:p>
                  </a:txBody>
                  <a:tcPr/>
                </a:tc>
                <a:tc>
                  <a:txBody>
                    <a:bodyPr/>
                    <a:lstStyle/>
                    <a:p>
                      <a:r>
                        <a:rPr lang="en-US" dirty="0"/>
                        <a:t>Oracle</a:t>
                      </a:r>
                    </a:p>
                  </a:txBody>
                  <a:tcPr/>
                </a:tc>
                <a:extLst>
                  <a:ext uri="{0D108BD9-81ED-4DB2-BD59-A6C34878D82A}">
                    <a16:rowId xmlns:a16="http://schemas.microsoft.com/office/drawing/2014/main" val="975682547"/>
                  </a:ext>
                </a:extLst>
              </a:tr>
              <a:tr h="461351">
                <a:tc>
                  <a:txBody>
                    <a:bodyPr/>
                    <a:lstStyle/>
                    <a:p>
                      <a:r>
                        <a:rPr lang="ru-RU" dirty="0"/>
                        <a:t>007</a:t>
                      </a:r>
                      <a:endParaRPr lang="en-US" dirty="0"/>
                    </a:p>
                  </a:txBody>
                  <a:tcPr/>
                </a:tc>
                <a:tc>
                  <a:txBody>
                    <a:bodyPr/>
                    <a:lstStyle/>
                    <a:p>
                      <a:r>
                        <a:rPr lang="en-US" dirty="0"/>
                        <a:t>Java</a:t>
                      </a:r>
                    </a:p>
                  </a:txBody>
                  <a:tcPr/>
                </a:tc>
                <a:extLst>
                  <a:ext uri="{0D108BD9-81ED-4DB2-BD59-A6C34878D82A}">
                    <a16:rowId xmlns:a16="http://schemas.microsoft.com/office/drawing/2014/main" val="4253522173"/>
                  </a:ext>
                </a:extLst>
              </a:tr>
              <a:tr h="461351">
                <a:tc>
                  <a:txBody>
                    <a:bodyPr/>
                    <a:lstStyle/>
                    <a:p>
                      <a:r>
                        <a:rPr lang="ru-RU" dirty="0"/>
                        <a:t>007</a:t>
                      </a:r>
                      <a:endParaRPr lang="en-US" dirty="0"/>
                    </a:p>
                  </a:txBody>
                  <a:tcPr/>
                </a:tc>
                <a:tc>
                  <a:txBody>
                    <a:bodyPr/>
                    <a:lstStyle/>
                    <a:p>
                      <a:r>
                        <a:rPr lang="en-US" dirty="0"/>
                        <a:t>C</a:t>
                      </a:r>
                    </a:p>
                  </a:txBody>
                  <a:tcPr/>
                </a:tc>
                <a:extLst>
                  <a:ext uri="{0D108BD9-81ED-4DB2-BD59-A6C34878D82A}">
                    <a16:rowId xmlns:a16="http://schemas.microsoft.com/office/drawing/2014/main" val="2998418087"/>
                  </a:ext>
                </a:extLst>
              </a:tr>
              <a:tr h="461351">
                <a:tc>
                  <a:txBody>
                    <a:bodyPr/>
                    <a:lstStyle/>
                    <a:p>
                      <a:r>
                        <a:rPr lang="ru-RU" dirty="0"/>
                        <a:t>777</a:t>
                      </a:r>
                      <a:endParaRPr lang="en-US" dirty="0"/>
                    </a:p>
                  </a:txBody>
                  <a:tcPr/>
                </a:tc>
                <a:tc>
                  <a:txBody>
                    <a:bodyPr/>
                    <a:lstStyle/>
                    <a:p>
                      <a:r>
                        <a:rPr lang="en-US" dirty="0"/>
                        <a:t>Python</a:t>
                      </a:r>
                    </a:p>
                  </a:txBody>
                  <a:tcPr/>
                </a:tc>
                <a:extLst>
                  <a:ext uri="{0D108BD9-81ED-4DB2-BD59-A6C34878D82A}">
                    <a16:rowId xmlns:a16="http://schemas.microsoft.com/office/drawing/2014/main" val="2845370369"/>
                  </a:ext>
                </a:extLst>
              </a:tr>
              <a:tr h="461351">
                <a:tc>
                  <a:txBody>
                    <a:bodyPr/>
                    <a:lstStyle/>
                    <a:p>
                      <a:r>
                        <a:rPr lang="ru-RU" dirty="0"/>
                        <a:t>777</a:t>
                      </a:r>
                      <a:endParaRPr lang="en-US" dirty="0"/>
                    </a:p>
                  </a:txBody>
                  <a:tcPr/>
                </a:tc>
                <a:tc>
                  <a:txBody>
                    <a:bodyPr/>
                    <a:lstStyle/>
                    <a:p>
                      <a:r>
                        <a:rPr lang="en-US" dirty="0"/>
                        <a:t>Java</a:t>
                      </a:r>
                    </a:p>
                  </a:txBody>
                  <a:tcPr/>
                </a:tc>
                <a:extLst>
                  <a:ext uri="{0D108BD9-81ED-4DB2-BD59-A6C34878D82A}">
                    <a16:rowId xmlns:a16="http://schemas.microsoft.com/office/drawing/2014/main" val="3402599333"/>
                  </a:ext>
                </a:extLst>
              </a:tr>
              <a:tr h="461351">
                <a:tc>
                  <a:txBody>
                    <a:bodyPr/>
                    <a:lstStyle/>
                    <a:p>
                      <a:r>
                        <a:rPr lang="ru-RU" dirty="0"/>
                        <a:t>911</a:t>
                      </a:r>
                      <a:endParaRPr lang="en-US" dirty="0"/>
                    </a:p>
                  </a:txBody>
                  <a:tcPr/>
                </a:tc>
                <a:tc>
                  <a:txBody>
                    <a:bodyPr/>
                    <a:lstStyle/>
                    <a:p>
                      <a:r>
                        <a:rPr lang="en-US" dirty="0"/>
                        <a:t>Oracle</a:t>
                      </a:r>
                    </a:p>
                  </a:txBody>
                  <a:tcPr/>
                </a:tc>
                <a:extLst>
                  <a:ext uri="{0D108BD9-81ED-4DB2-BD59-A6C34878D82A}">
                    <a16:rowId xmlns:a16="http://schemas.microsoft.com/office/drawing/2014/main" val="1777875679"/>
                  </a:ext>
                </a:extLst>
              </a:tr>
              <a:tr h="461351">
                <a:tc>
                  <a:txBody>
                    <a:bodyPr/>
                    <a:lstStyle/>
                    <a:p>
                      <a:r>
                        <a:rPr lang="ru-RU" dirty="0"/>
                        <a:t>911</a:t>
                      </a:r>
                      <a:endParaRPr lang="en-US" dirty="0"/>
                    </a:p>
                  </a:txBody>
                  <a:tcPr/>
                </a:tc>
                <a:tc>
                  <a:txBody>
                    <a:bodyPr/>
                    <a:lstStyle/>
                    <a:p>
                      <a:r>
                        <a:rPr lang="en-US" dirty="0"/>
                        <a:t>Linux</a:t>
                      </a:r>
                    </a:p>
                  </a:txBody>
                  <a:tcPr/>
                </a:tc>
                <a:extLst>
                  <a:ext uri="{0D108BD9-81ED-4DB2-BD59-A6C34878D82A}">
                    <a16:rowId xmlns:a16="http://schemas.microsoft.com/office/drawing/2014/main" val="202742415"/>
                  </a:ext>
                </a:extLst>
              </a:tr>
            </a:tbl>
          </a:graphicData>
        </a:graphic>
      </p:graphicFrame>
    </p:spTree>
    <p:extLst>
      <p:ext uri="{BB962C8B-B14F-4D97-AF65-F5344CB8AC3E}">
        <p14:creationId xmlns:p14="http://schemas.microsoft.com/office/powerpoint/2010/main" val="63536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4F70D55-87BE-42B0-A578-9E51DCD223D5}"/>
              </a:ext>
            </a:extLst>
          </p:cNvPr>
          <p:cNvSpPr txBox="1"/>
          <p:nvPr/>
        </p:nvSpPr>
        <p:spPr>
          <a:xfrm>
            <a:off x="1851944" y="679733"/>
            <a:ext cx="8998392" cy="830997"/>
          </a:xfrm>
          <a:prstGeom prst="rect">
            <a:avLst/>
          </a:prstGeom>
          <a:noFill/>
        </p:spPr>
        <p:txBody>
          <a:bodyPr wrap="square" rtlCol="0">
            <a:spAutoFit/>
          </a:bodyPr>
          <a:lstStyle/>
          <a:p>
            <a:r>
              <a:rPr lang="ru-RU" sz="2400" dirty="0"/>
              <a:t>3</a:t>
            </a:r>
            <a:r>
              <a:rPr lang="en-US" sz="2400" dirty="0"/>
              <a:t>NF – </a:t>
            </a:r>
            <a:r>
              <a:rPr lang="ru-RU" sz="2400" dirty="0"/>
              <a:t>каждый столбец, не являющийся ключом, должен зависеть только от первичного ключа</a:t>
            </a:r>
            <a:endParaRPr lang="en-US" sz="2400" dirty="0"/>
          </a:p>
        </p:txBody>
      </p:sp>
      <p:graphicFrame>
        <p:nvGraphicFramePr>
          <p:cNvPr id="3" name="Table 5">
            <a:extLst>
              <a:ext uri="{FF2B5EF4-FFF2-40B4-BE49-F238E27FC236}">
                <a16:creationId xmlns:a16="http://schemas.microsoft.com/office/drawing/2014/main" id="{48C858CF-0CA5-408B-9436-EE307BB8A15F}"/>
              </a:ext>
            </a:extLst>
          </p:cNvPr>
          <p:cNvGraphicFramePr>
            <a:graphicFrameLocks noGrp="1"/>
          </p:cNvGraphicFramePr>
          <p:nvPr>
            <p:extLst>
              <p:ext uri="{D42A27DB-BD31-4B8C-83A1-F6EECF244321}">
                <p14:modId xmlns:p14="http://schemas.microsoft.com/office/powerpoint/2010/main" val="3828572835"/>
              </p:ext>
            </p:extLst>
          </p:nvPr>
        </p:nvGraphicFramePr>
        <p:xfrm>
          <a:off x="366887" y="1638303"/>
          <a:ext cx="6353955" cy="4997165"/>
        </p:xfrm>
        <a:graphic>
          <a:graphicData uri="http://schemas.openxmlformats.org/drawingml/2006/table">
            <a:tbl>
              <a:tblPr firstRow="1" bandRow="1">
                <a:tableStyleId>{0505E3EF-67EA-436B-97B2-0124C06EBD24}</a:tableStyleId>
              </a:tblPr>
              <a:tblGrid>
                <a:gridCol w="765997">
                  <a:extLst>
                    <a:ext uri="{9D8B030D-6E8A-4147-A177-3AD203B41FA5}">
                      <a16:colId xmlns:a16="http://schemas.microsoft.com/office/drawing/2014/main" val="2879985334"/>
                    </a:ext>
                  </a:extLst>
                </a:gridCol>
                <a:gridCol w="1393349">
                  <a:extLst>
                    <a:ext uri="{9D8B030D-6E8A-4147-A177-3AD203B41FA5}">
                      <a16:colId xmlns:a16="http://schemas.microsoft.com/office/drawing/2014/main" val="1876603774"/>
                    </a:ext>
                  </a:extLst>
                </a:gridCol>
                <a:gridCol w="1545906">
                  <a:extLst>
                    <a:ext uri="{9D8B030D-6E8A-4147-A177-3AD203B41FA5}">
                      <a16:colId xmlns:a16="http://schemas.microsoft.com/office/drawing/2014/main" val="2230081525"/>
                    </a:ext>
                  </a:extLst>
                </a:gridCol>
                <a:gridCol w="1492207">
                  <a:extLst>
                    <a:ext uri="{9D8B030D-6E8A-4147-A177-3AD203B41FA5}">
                      <a16:colId xmlns:a16="http://schemas.microsoft.com/office/drawing/2014/main" val="2018744210"/>
                    </a:ext>
                  </a:extLst>
                </a:gridCol>
                <a:gridCol w="1156496">
                  <a:extLst>
                    <a:ext uri="{9D8B030D-6E8A-4147-A177-3AD203B41FA5}">
                      <a16:colId xmlns:a16="http://schemas.microsoft.com/office/drawing/2014/main" val="2544298022"/>
                    </a:ext>
                  </a:extLst>
                </a:gridCol>
              </a:tblGrid>
              <a:tr h="1336822">
                <a:tc>
                  <a:txBody>
                    <a:bodyPr/>
                    <a:lstStyle/>
                    <a:p>
                      <a:r>
                        <a:rPr lang="ru-RU" dirty="0"/>
                        <a:t>Код</a:t>
                      </a:r>
                      <a:endParaRPr lang="en-US" dirty="0"/>
                    </a:p>
                  </a:txBody>
                  <a:tcPr/>
                </a:tc>
                <a:tc>
                  <a:txBody>
                    <a:bodyPr/>
                    <a:lstStyle/>
                    <a:p>
                      <a:r>
                        <a:rPr lang="ru-RU" dirty="0"/>
                        <a:t>Фамилия</a:t>
                      </a:r>
                      <a:endParaRPr lang="en-US" dirty="0"/>
                    </a:p>
                  </a:txBody>
                  <a:tcPr/>
                </a:tc>
                <a:tc>
                  <a:txBody>
                    <a:bodyPr/>
                    <a:lstStyle/>
                    <a:p>
                      <a:r>
                        <a:rPr lang="ru-RU" dirty="0"/>
                        <a:t>Имя</a:t>
                      </a:r>
                      <a:endParaRPr lang="en-US" dirty="0"/>
                    </a:p>
                  </a:txBody>
                  <a:tcPr/>
                </a:tc>
                <a:tc>
                  <a:txBody>
                    <a:bodyPr/>
                    <a:lstStyle/>
                    <a:p>
                      <a:r>
                        <a:rPr lang="ru-RU" dirty="0"/>
                        <a:t>Должность</a:t>
                      </a:r>
                      <a:endParaRPr lang="en-US" dirty="0"/>
                    </a:p>
                  </a:txBody>
                  <a:tcPr/>
                </a:tc>
                <a:tc>
                  <a:txBody>
                    <a:bodyPr/>
                    <a:lstStyle/>
                    <a:p>
                      <a:r>
                        <a:rPr lang="ru-RU" dirty="0"/>
                        <a:t>Номер отдела</a:t>
                      </a:r>
                      <a:endParaRPr lang="en-US" dirty="0"/>
                    </a:p>
                  </a:txBody>
                  <a:tcPr/>
                </a:tc>
                <a:extLst>
                  <a:ext uri="{0D108BD9-81ED-4DB2-BD59-A6C34878D82A}">
                    <a16:rowId xmlns:a16="http://schemas.microsoft.com/office/drawing/2014/main" val="698942704"/>
                  </a:ext>
                </a:extLst>
              </a:tr>
              <a:tr h="1336822">
                <a:tc>
                  <a:txBody>
                    <a:bodyPr/>
                    <a:lstStyle/>
                    <a:p>
                      <a:r>
                        <a:rPr lang="en-US" dirty="0"/>
                        <a:t>122</a:t>
                      </a:r>
                    </a:p>
                  </a:txBody>
                  <a:tcPr/>
                </a:tc>
                <a:tc>
                  <a:txBody>
                    <a:bodyPr/>
                    <a:lstStyle/>
                    <a:p>
                      <a:r>
                        <a:rPr lang="ru-RU" sz="1800" b="0" i="0" kern="1200" dirty="0">
                          <a:solidFill>
                            <a:schemeClr val="dk1"/>
                          </a:solidFill>
                          <a:effectLst/>
                          <a:latin typeface="+mn-lt"/>
                          <a:ea typeface="+mn-ea"/>
                          <a:cs typeface="+mn-cs"/>
                        </a:rPr>
                        <a:t>Бабурин</a:t>
                      </a:r>
                      <a:endParaRPr lang="en-US" dirty="0"/>
                    </a:p>
                  </a:txBody>
                  <a:tcPr/>
                </a:tc>
                <a:tc>
                  <a:txBody>
                    <a:bodyPr/>
                    <a:lstStyle/>
                    <a:p>
                      <a:r>
                        <a:rPr lang="ru-RU" sz="1800" b="0" i="0" kern="1200" dirty="0">
                          <a:solidFill>
                            <a:schemeClr val="dk1"/>
                          </a:solidFill>
                          <a:effectLst/>
                          <a:latin typeface="+mn-lt"/>
                          <a:ea typeface="+mn-ea"/>
                          <a:cs typeface="+mn-cs"/>
                        </a:rPr>
                        <a:t>Владислав</a:t>
                      </a:r>
                      <a:endParaRPr lang="en-US" dirty="0"/>
                    </a:p>
                  </a:txBody>
                  <a:tcPr/>
                </a:tc>
                <a:tc>
                  <a:txBody>
                    <a:bodyPr/>
                    <a:lstStyle/>
                    <a:p>
                      <a:r>
                        <a:rPr lang="en-US" dirty="0"/>
                        <a:t>HR Manager</a:t>
                      </a:r>
                    </a:p>
                  </a:txBody>
                  <a:tcPr/>
                </a:tc>
                <a:tc>
                  <a:txBody>
                    <a:bodyPr/>
                    <a:lstStyle/>
                    <a:p>
                      <a:r>
                        <a:rPr lang="ru-RU" dirty="0"/>
                        <a:t>4561</a:t>
                      </a:r>
                      <a:endParaRPr lang="en-US" dirty="0"/>
                    </a:p>
                  </a:txBody>
                  <a:tcPr/>
                </a:tc>
                <a:extLst>
                  <a:ext uri="{0D108BD9-81ED-4DB2-BD59-A6C34878D82A}">
                    <a16:rowId xmlns:a16="http://schemas.microsoft.com/office/drawing/2014/main" val="3900189613"/>
                  </a:ext>
                </a:extLst>
              </a:tr>
              <a:tr h="774507">
                <a:tc>
                  <a:txBody>
                    <a:bodyPr/>
                    <a:lstStyle/>
                    <a:p>
                      <a:r>
                        <a:rPr lang="en-US" dirty="0"/>
                        <a:t>007</a:t>
                      </a:r>
                    </a:p>
                  </a:txBody>
                  <a:tcPr/>
                </a:tc>
                <a:tc>
                  <a:txBody>
                    <a:bodyPr/>
                    <a:lstStyle/>
                    <a:p>
                      <a:r>
                        <a:rPr lang="ru-RU" sz="1800" b="0" i="0" kern="1200" dirty="0">
                          <a:solidFill>
                            <a:schemeClr val="dk1"/>
                          </a:solidFill>
                          <a:effectLst/>
                          <a:latin typeface="+mn-lt"/>
                          <a:ea typeface="+mn-ea"/>
                          <a:cs typeface="+mn-cs"/>
                        </a:rPr>
                        <a:t>Петрушина</a:t>
                      </a:r>
                      <a:endParaRPr lang="en-US" dirty="0"/>
                    </a:p>
                  </a:txBody>
                  <a:tcPr/>
                </a:tc>
                <a:tc>
                  <a:txBody>
                    <a:bodyPr/>
                    <a:lstStyle/>
                    <a:p>
                      <a:r>
                        <a:rPr lang="ru-RU" sz="1800" b="0" i="0" kern="1200" dirty="0">
                          <a:solidFill>
                            <a:schemeClr val="dk1"/>
                          </a:solidFill>
                          <a:effectLst/>
                          <a:latin typeface="+mn-lt"/>
                          <a:ea typeface="+mn-ea"/>
                          <a:cs typeface="+mn-cs"/>
                        </a:rPr>
                        <a:t>Ева</a:t>
                      </a:r>
                      <a:endParaRPr lang="en-US" dirty="0"/>
                    </a:p>
                  </a:txBody>
                  <a:tcPr/>
                </a:tc>
                <a:tc>
                  <a:txBody>
                    <a:bodyPr/>
                    <a:lstStyle/>
                    <a:p>
                      <a:r>
                        <a:rPr lang="en-US" dirty="0"/>
                        <a:t>Developer</a:t>
                      </a:r>
                    </a:p>
                  </a:txBody>
                  <a:tcPr/>
                </a:tc>
                <a:tc>
                  <a:txBody>
                    <a:bodyPr/>
                    <a:lstStyle/>
                    <a:p>
                      <a:r>
                        <a:rPr lang="ru-RU" dirty="0"/>
                        <a:t>4561</a:t>
                      </a:r>
                      <a:endParaRPr lang="en-US" dirty="0"/>
                    </a:p>
                  </a:txBody>
                  <a:tcPr/>
                </a:tc>
                <a:extLst>
                  <a:ext uri="{0D108BD9-81ED-4DB2-BD59-A6C34878D82A}">
                    <a16:rowId xmlns:a16="http://schemas.microsoft.com/office/drawing/2014/main" val="1808049300"/>
                  </a:ext>
                </a:extLst>
              </a:tr>
              <a:tr h="774507">
                <a:tc>
                  <a:txBody>
                    <a:bodyPr/>
                    <a:lstStyle/>
                    <a:p>
                      <a:r>
                        <a:rPr lang="en-US" dirty="0"/>
                        <a:t>777</a:t>
                      </a:r>
                    </a:p>
                  </a:txBody>
                  <a:tcPr/>
                </a:tc>
                <a:tc>
                  <a:txBody>
                    <a:bodyPr/>
                    <a:lstStyle/>
                    <a:p>
                      <a:r>
                        <a:rPr lang="ru-RU" sz="1800" b="0" i="0" kern="1200" dirty="0" err="1">
                          <a:solidFill>
                            <a:schemeClr val="dk1"/>
                          </a:solidFill>
                          <a:effectLst/>
                          <a:latin typeface="+mn-lt"/>
                          <a:ea typeface="+mn-ea"/>
                          <a:cs typeface="+mn-cs"/>
                        </a:rPr>
                        <a:t>Мялик</a:t>
                      </a:r>
                      <a:endParaRPr lang="en-US" dirty="0"/>
                    </a:p>
                  </a:txBody>
                  <a:tcPr/>
                </a:tc>
                <a:tc>
                  <a:txBody>
                    <a:bodyPr/>
                    <a:lstStyle/>
                    <a:p>
                      <a:r>
                        <a:rPr lang="ru-RU" sz="1800" b="0" i="0" kern="1200" dirty="0">
                          <a:solidFill>
                            <a:schemeClr val="dk1"/>
                          </a:solidFill>
                          <a:effectLst/>
                          <a:latin typeface="+mn-lt"/>
                          <a:ea typeface="+mn-ea"/>
                          <a:cs typeface="+mn-cs"/>
                        </a:rPr>
                        <a:t>Антон</a:t>
                      </a:r>
                      <a:endParaRPr lang="en-US" dirty="0"/>
                    </a:p>
                  </a:txBody>
                  <a:tcPr/>
                </a:tc>
                <a:tc>
                  <a:txBody>
                    <a:bodyPr/>
                    <a:lstStyle/>
                    <a:p>
                      <a:r>
                        <a:rPr lang="en-US" dirty="0"/>
                        <a:t>Junior</a:t>
                      </a:r>
                    </a:p>
                  </a:txBody>
                  <a:tcPr/>
                </a:tc>
                <a:tc>
                  <a:txBody>
                    <a:bodyPr/>
                    <a:lstStyle/>
                    <a:p>
                      <a:r>
                        <a:rPr lang="ru-RU" dirty="0"/>
                        <a:t>3214</a:t>
                      </a:r>
                      <a:endParaRPr lang="en-US" dirty="0"/>
                    </a:p>
                  </a:txBody>
                  <a:tcPr/>
                </a:tc>
                <a:extLst>
                  <a:ext uri="{0D108BD9-81ED-4DB2-BD59-A6C34878D82A}">
                    <a16:rowId xmlns:a16="http://schemas.microsoft.com/office/drawing/2014/main" val="87924195"/>
                  </a:ext>
                </a:extLst>
              </a:tr>
              <a:tr h="774507">
                <a:tc>
                  <a:txBody>
                    <a:bodyPr/>
                    <a:lstStyle/>
                    <a:p>
                      <a:r>
                        <a:rPr lang="en-US" dirty="0"/>
                        <a:t>911</a:t>
                      </a:r>
                    </a:p>
                  </a:txBody>
                  <a:tcPr/>
                </a:tc>
                <a:tc>
                  <a:txBody>
                    <a:bodyPr/>
                    <a:lstStyle/>
                    <a:p>
                      <a:r>
                        <a:rPr lang="ru-RU" sz="1800" b="0" i="0" kern="1200" dirty="0">
                          <a:solidFill>
                            <a:schemeClr val="dk1"/>
                          </a:solidFill>
                          <a:effectLst/>
                          <a:latin typeface="+mn-lt"/>
                          <a:ea typeface="+mn-ea"/>
                          <a:cs typeface="+mn-cs"/>
                        </a:rPr>
                        <a:t>Жилко</a:t>
                      </a:r>
                      <a:endParaRPr lang="en-US" dirty="0"/>
                    </a:p>
                  </a:txBody>
                  <a:tcPr/>
                </a:tc>
                <a:tc>
                  <a:txBody>
                    <a:bodyPr/>
                    <a:lstStyle/>
                    <a:p>
                      <a:r>
                        <a:rPr lang="ru-RU" sz="1800" b="0" i="0" kern="1200" dirty="0">
                          <a:solidFill>
                            <a:schemeClr val="dk1"/>
                          </a:solidFill>
                          <a:effectLst/>
                          <a:latin typeface="+mn-lt"/>
                          <a:ea typeface="+mn-ea"/>
                          <a:cs typeface="+mn-cs"/>
                        </a:rPr>
                        <a:t>Роман</a:t>
                      </a:r>
                      <a:endParaRPr lang="en-US" dirty="0"/>
                    </a:p>
                  </a:txBody>
                  <a:tcPr/>
                </a:tc>
                <a:tc>
                  <a:txBody>
                    <a:bodyPr/>
                    <a:lstStyle/>
                    <a:p>
                      <a:r>
                        <a:rPr lang="en-US" dirty="0"/>
                        <a:t>Junior</a:t>
                      </a:r>
                    </a:p>
                  </a:txBody>
                  <a:tcPr/>
                </a:tc>
                <a:tc>
                  <a:txBody>
                    <a:bodyPr/>
                    <a:lstStyle/>
                    <a:p>
                      <a:r>
                        <a:rPr lang="ru-RU" dirty="0"/>
                        <a:t>4561</a:t>
                      </a:r>
                      <a:endParaRPr lang="en-US" dirty="0"/>
                    </a:p>
                  </a:txBody>
                  <a:tcPr/>
                </a:tc>
                <a:extLst>
                  <a:ext uri="{0D108BD9-81ED-4DB2-BD59-A6C34878D82A}">
                    <a16:rowId xmlns:a16="http://schemas.microsoft.com/office/drawing/2014/main" val="3795800304"/>
                  </a:ext>
                </a:extLst>
              </a:tr>
            </a:tbl>
          </a:graphicData>
        </a:graphic>
      </p:graphicFrame>
      <p:graphicFrame>
        <p:nvGraphicFramePr>
          <p:cNvPr id="2" name="Table 3">
            <a:extLst>
              <a:ext uri="{FF2B5EF4-FFF2-40B4-BE49-F238E27FC236}">
                <a16:creationId xmlns:a16="http://schemas.microsoft.com/office/drawing/2014/main" id="{A9406E80-5859-4164-A6C8-FA2714CCD6F7}"/>
              </a:ext>
            </a:extLst>
          </p:cNvPr>
          <p:cNvGraphicFramePr>
            <a:graphicFrameLocks noGrp="1"/>
          </p:cNvGraphicFramePr>
          <p:nvPr>
            <p:extLst>
              <p:ext uri="{D42A27DB-BD31-4B8C-83A1-F6EECF244321}">
                <p14:modId xmlns:p14="http://schemas.microsoft.com/office/powerpoint/2010/main" val="1594668619"/>
              </p:ext>
            </p:extLst>
          </p:nvPr>
        </p:nvGraphicFramePr>
        <p:xfrm>
          <a:off x="7436828" y="1638303"/>
          <a:ext cx="4037676" cy="1704491"/>
        </p:xfrm>
        <a:graphic>
          <a:graphicData uri="http://schemas.openxmlformats.org/drawingml/2006/table">
            <a:tbl>
              <a:tblPr firstRow="1" bandRow="1">
                <a:tableStyleId>{5C22544A-7EE6-4342-B048-85BDC9FD1C3A}</a:tableStyleId>
              </a:tblPr>
              <a:tblGrid>
                <a:gridCol w="2018838">
                  <a:extLst>
                    <a:ext uri="{9D8B030D-6E8A-4147-A177-3AD203B41FA5}">
                      <a16:colId xmlns:a16="http://schemas.microsoft.com/office/drawing/2014/main" val="2160210632"/>
                    </a:ext>
                  </a:extLst>
                </a:gridCol>
                <a:gridCol w="2018838">
                  <a:extLst>
                    <a:ext uri="{9D8B030D-6E8A-4147-A177-3AD203B41FA5}">
                      <a16:colId xmlns:a16="http://schemas.microsoft.com/office/drawing/2014/main" val="1093941741"/>
                    </a:ext>
                  </a:extLst>
                </a:gridCol>
              </a:tblGrid>
              <a:tr h="78958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u-RU" dirty="0"/>
                        <a:t>Номер отдела</a:t>
                      </a:r>
                      <a:endParaRPr lang="en-US" dirty="0"/>
                    </a:p>
                    <a:p>
                      <a:endParaRPr lang="en-US" dirty="0"/>
                    </a:p>
                  </a:txBody>
                  <a:tcPr/>
                </a:tc>
                <a:tc>
                  <a:txBody>
                    <a:bodyPr/>
                    <a:lstStyle/>
                    <a:p>
                      <a:r>
                        <a:rPr lang="ru-RU" sz="1800" dirty="0"/>
                        <a:t>Наименование</a:t>
                      </a:r>
                      <a:endParaRPr lang="en-US" dirty="0"/>
                    </a:p>
                  </a:txBody>
                  <a:tcPr/>
                </a:tc>
                <a:extLst>
                  <a:ext uri="{0D108BD9-81ED-4DB2-BD59-A6C34878D82A}">
                    <a16:rowId xmlns:a16="http://schemas.microsoft.com/office/drawing/2014/main" val="57345311"/>
                  </a:ext>
                </a:extLst>
              </a:tr>
              <a:tr h="457455">
                <a:tc>
                  <a:txBody>
                    <a:bodyPr/>
                    <a:lstStyle/>
                    <a:p>
                      <a:r>
                        <a:rPr lang="en-US" dirty="0"/>
                        <a:t>4561</a:t>
                      </a:r>
                    </a:p>
                  </a:txBody>
                  <a:tcPr/>
                </a:tc>
                <a:tc>
                  <a:txBody>
                    <a:bodyPr/>
                    <a:lstStyle/>
                    <a:p>
                      <a:r>
                        <a:rPr lang="en-US" dirty="0" err="1"/>
                        <a:t>iTravel</a:t>
                      </a:r>
                      <a:endParaRPr lang="en-US" dirty="0"/>
                    </a:p>
                  </a:txBody>
                  <a:tcPr/>
                </a:tc>
                <a:extLst>
                  <a:ext uri="{0D108BD9-81ED-4DB2-BD59-A6C34878D82A}">
                    <a16:rowId xmlns:a16="http://schemas.microsoft.com/office/drawing/2014/main" val="379923131"/>
                  </a:ext>
                </a:extLst>
              </a:tr>
              <a:tr h="457455">
                <a:tc>
                  <a:txBody>
                    <a:bodyPr/>
                    <a:lstStyle/>
                    <a:p>
                      <a:r>
                        <a:rPr lang="en-US" dirty="0"/>
                        <a:t>3214</a:t>
                      </a:r>
                    </a:p>
                  </a:txBody>
                  <a:tcPr/>
                </a:tc>
                <a:tc>
                  <a:txBody>
                    <a:bodyPr/>
                    <a:lstStyle/>
                    <a:p>
                      <a:r>
                        <a:rPr lang="en-US" dirty="0"/>
                        <a:t>Design</a:t>
                      </a:r>
                    </a:p>
                  </a:txBody>
                  <a:tcPr/>
                </a:tc>
                <a:extLst>
                  <a:ext uri="{0D108BD9-81ED-4DB2-BD59-A6C34878D82A}">
                    <a16:rowId xmlns:a16="http://schemas.microsoft.com/office/drawing/2014/main" val="2258092902"/>
                  </a:ext>
                </a:extLst>
              </a:tr>
            </a:tbl>
          </a:graphicData>
        </a:graphic>
      </p:graphicFrame>
    </p:spTree>
    <p:extLst>
      <p:ext uri="{BB962C8B-B14F-4D97-AF65-F5344CB8AC3E}">
        <p14:creationId xmlns:p14="http://schemas.microsoft.com/office/powerpoint/2010/main" val="39308481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855</TotalTime>
  <Words>501</Words>
  <Application>Microsoft Office PowerPoint</Application>
  <PresentationFormat>Widescreen</PresentationFormat>
  <Paragraphs>194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Нормализация БД</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Нормализация БД</dc:title>
  <dc:creator>Siarhei Kandrashevich</dc:creator>
  <cp:lastModifiedBy>Siarhei Kandrashevich</cp:lastModifiedBy>
  <cp:revision>14</cp:revision>
  <dcterms:created xsi:type="dcterms:W3CDTF">2020-03-26T19:09:34Z</dcterms:created>
  <dcterms:modified xsi:type="dcterms:W3CDTF">2020-03-27T09:43:34Z</dcterms:modified>
</cp:coreProperties>
</file>