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77"/>
  </p:notesMasterIdLst>
  <p:sldIdLst>
    <p:sldId id="256" r:id="rId4"/>
    <p:sldId id="257" r:id="rId5"/>
    <p:sldId id="297" r:id="rId6"/>
    <p:sldId id="305" r:id="rId7"/>
    <p:sldId id="306" r:id="rId8"/>
    <p:sldId id="307" r:id="rId9"/>
    <p:sldId id="308" r:id="rId10"/>
    <p:sldId id="309" r:id="rId11"/>
    <p:sldId id="310" r:id="rId12"/>
    <p:sldId id="311" r:id="rId13"/>
    <p:sldId id="312" r:id="rId14"/>
    <p:sldId id="313" r:id="rId15"/>
    <p:sldId id="314" r:id="rId16"/>
    <p:sldId id="315" r:id="rId17"/>
    <p:sldId id="316" r:id="rId18"/>
    <p:sldId id="303" r:id="rId19"/>
    <p:sldId id="318" r:id="rId20"/>
    <p:sldId id="319" r:id="rId21"/>
    <p:sldId id="320" r:id="rId22"/>
    <p:sldId id="321" r:id="rId23"/>
    <p:sldId id="322" r:id="rId24"/>
    <p:sldId id="323" r:id="rId25"/>
    <p:sldId id="324" r:id="rId26"/>
    <p:sldId id="325" r:id="rId27"/>
    <p:sldId id="326" r:id="rId28"/>
    <p:sldId id="327" r:id="rId29"/>
    <p:sldId id="328" r:id="rId30"/>
    <p:sldId id="329" r:id="rId31"/>
    <p:sldId id="330" r:id="rId32"/>
    <p:sldId id="331" r:id="rId33"/>
    <p:sldId id="332" r:id="rId34"/>
    <p:sldId id="359" r:id="rId35"/>
    <p:sldId id="376" r:id="rId36"/>
    <p:sldId id="333" r:id="rId37"/>
    <p:sldId id="334" r:id="rId38"/>
    <p:sldId id="335" r:id="rId39"/>
    <p:sldId id="336" r:id="rId40"/>
    <p:sldId id="337" r:id="rId41"/>
    <p:sldId id="338" r:id="rId42"/>
    <p:sldId id="339" r:id="rId43"/>
    <p:sldId id="340" r:id="rId44"/>
    <p:sldId id="341" r:id="rId45"/>
    <p:sldId id="375" r:id="rId46"/>
    <p:sldId id="344" r:id="rId47"/>
    <p:sldId id="345" r:id="rId48"/>
    <p:sldId id="346" r:id="rId49"/>
    <p:sldId id="347" r:id="rId50"/>
    <p:sldId id="348" r:id="rId51"/>
    <p:sldId id="349" r:id="rId52"/>
    <p:sldId id="350" r:id="rId53"/>
    <p:sldId id="351" r:id="rId54"/>
    <p:sldId id="352" r:id="rId55"/>
    <p:sldId id="353" r:id="rId56"/>
    <p:sldId id="354" r:id="rId57"/>
    <p:sldId id="317" r:id="rId58"/>
    <p:sldId id="356" r:id="rId59"/>
    <p:sldId id="357" r:id="rId60"/>
    <p:sldId id="361" r:id="rId61"/>
    <p:sldId id="362" r:id="rId62"/>
    <p:sldId id="363" r:id="rId63"/>
    <p:sldId id="364" r:id="rId64"/>
    <p:sldId id="355" r:id="rId65"/>
    <p:sldId id="366" r:id="rId66"/>
    <p:sldId id="367" r:id="rId67"/>
    <p:sldId id="368" r:id="rId68"/>
    <p:sldId id="369" r:id="rId69"/>
    <p:sldId id="370" r:id="rId70"/>
    <p:sldId id="371" r:id="rId71"/>
    <p:sldId id="372" r:id="rId72"/>
    <p:sldId id="373" r:id="rId73"/>
    <p:sldId id="374" r:id="rId74"/>
    <p:sldId id="377" r:id="rId75"/>
    <p:sldId id="302"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face" id="{3C220101-5186-49CB-AC6D-3F51E0AF5D3F}">
          <p14:sldIdLst>
            <p14:sldId id="256"/>
            <p14:sldId id="257"/>
          </p14:sldIdLst>
        </p14:section>
        <p14:section name="RDBMS" id="{2AE59923-B656-4B8D-A204-E99B812F7C15}">
          <p14:sldIdLst>
            <p14:sldId id="297"/>
            <p14:sldId id="305"/>
            <p14:sldId id="306"/>
            <p14:sldId id="307"/>
            <p14:sldId id="308"/>
            <p14:sldId id="309"/>
            <p14:sldId id="310"/>
            <p14:sldId id="311"/>
            <p14:sldId id="312"/>
            <p14:sldId id="313"/>
            <p14:sldId id="314"/>
            <p14:sldId id="315"/>
            <p14:sldId id="316"/>
          </p14:sldIdLst>
        </p14:section>
        <p14:section name="Retrieving Data with SQL" id="{FEB7D6D1-D090-4AB5-8043-8A43B6E97353}">
          <p14:sldIdLst>
            <p14:sldId id="303"/>
            <p14:sldId id="318"/>
            <p14:sldId id="319"/>
            <p14:sldId id="320"/>
            <p14:sldId id="321"/>
            <p14:sldId id="322"/>
            <p14:sldId id="323"/>
            <p14:sldId id="324"/>
            <p14:sldId id="325"/>
            <p14:sldId id="326"/>
            <p14:sldId id="327"/>
            <p14:sldId id="328"/>
            <p14:sldId id="329"/>
            <p14:sldId id="330"/>
            <p14:sldId id="331"/>
            <p14:sldId id="332"/>
            <p14:sldId id="359"/>
            <p14:sldId id="376"/>
            <p14:sldId id="333"/>
            <p14:sldId id="334"/>
            <p14:sldId id="335"/>
            <p14:sldId id="336"/>
            <p14:sldId id="337"/>
            <p14:sldId id="338"/>
            <p14:sldId id="339"/>
            <p14:sldId id="340"/>
            <p14:sldId id="341"/>
            <p14:sldId id="375"/>
            <p14:sldId id="344"/>
            <p14:sldId id="345"/>
            <p14:sldId id="346"/>
            <p14:sldId id="347"/>
            <p14:sldId id="348"/>
            <p14:sldId id="349"/>
            <p14:sldId id="350"/>
            <p14:sldId id="351"/>
            <p14:sldId id="352"/>
            <p14:sldId id="353"/>
            <p14:sldId id="354"/>
          </p14:sldIdLst>
        </p14:section>
        <p14:section name="Set Operations" id="{7601139D-1574-41DC-833F-1E2050B0830F}">
          <p14:sldIdLst>
            <p14:sldId id="317"/>
            <p14:sldId id="356"/>
            <p14:sldId id="357"/>
            <p14:sldId id="361"/>
            <p14:sldId id="362"/>
            <p14:sldId id="363"/>
            <p14:sldId id="364"/>
          </p14:sldIdLst>
        </p14:section>
        <p14:section name="Subqueries" id="{5686C6A1-5343-473F-A48C-B3E695A3E8E4}">
          <p14:sldIdLst>
            <p14:sldId id="355"/>
            <p14:sldId id="366"/>
            <p14:sldId id="367"/>
            <p14:sldId id="368"/>
            <p14:sldId id="369"/>
            <p14:sldId id="370"/>
            <p14:sldId id="371"/>
            <p14:sldId id="372"/>
            <p14:sldId id="373"/>
            <p14:sldId id="374"/>
            <p14:sldId id="377"/>
          </p14:sldIdLst>
        </p14:section>
        <p14:section name="Epilog" id="{0FC3B19B-18B5-47F5-AF2A-27F947B697AD}">
          <p14:sldIdLst>
            <p14:sldId id="30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A0C"/>
    <a:srgbClr val="21FF3B"/>
    <a:srgbClr val="00B022"/>
    <a:srgbClr val="AF01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068" autoAdjust="0"/>
    <p:restoredTop sz="86391" autoAdjust="0"/>
  </p:normalViewPr>
  <p:slideViewPr>
    <p:cSldViewPr>
      <p:cViewPr varScale="1">
        <p:scale>
          <a:sx n="98" d="100"/>
          <a:sy n="98" d="100"/>
        </p:scale>
        <p:origin x="720"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4962C7-772B-4A3A-A0CD-08320B474F0B}" type="datetimeFigureOut">
              <a:rPr lang="en-US" smtClean="0"/>
              <a:pPr/>
              <a:t>3/5/2018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3CD35D-6881-4A4C-84E4-549046D711EA}" type="slidenum">
              <a:rPr lang="en-US" smtClean="0"/>
              <a:pPr/>
              <a:t>‹#›</a:t>
            </a:fld>
            <a:endParaRPr lang="en-US"/>
          </a:p>
        </p:txBody>
      </p:sp>
    </p:spTree>
    <p:extLst>
      <p:ext uri="{BB962C8B-B14F-4D97-AF65-F5344CB8AC3E}">
        <p14:creationId xmlns:p14="http://schemas.microsoft.com/office/powerpoint/2010/main" val="233429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3CD35D-6881-4A4C-84E4-549046D711EA}" type="slidenum">
              <a:rPr lang="en-US" smtClean="0"/>
              <a:pPr/>
              <a:t>1</a:t>
            </a:fld>
            <a:endParaRPr lang="en-US" dirty="0"/>
          </a:p>
        </p:txBody>
      </p:sp>
    </p:spTree>
    <p:extLst>
      <p:ext uri="{BB962C8B-B14F-4D97-AF65-F5344CB8AC3E}">
        <p14:creationId xmlns:p14="http://schemas.microsoft.com/office/powerpoint/2010/main" val="1453714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6629400"/>
            <a:ext cx="5715000" cy="1828800"/>
          </a:xfrm>
        </p:spPr>
        <p:txBody>
          <a:bodyPr/>
          <a:lstStyle/>
          <a:p>
            <a:pPr lvl="0"/>
            <a:r>
              <a:rPr lang="en-US" dirty="0"/>
              <a:t>A </a:t>
            </a:r>
            <a:r>
              <a:rPr lang="en-US" dirty="0">
                <a:latin typeface="Courier New" pitchFamily="49" charset="0"/>
              </a:rPr>
              <a:t>SELECT</a:t>
            </a:r>
            <a:r>
              <a:rPr lang="en-US" dirty="0"/>
              <a:t> statement retrieves information from the database. With a </a:t>
            </a:r>
            <a:r>
              <a:rPr lang="en-US" dirty="0">
                <a:latin typeface="Courier New" pitchFamily="49" charset="0"/>
              </a:rPr>
              <a:t>SELECT</a:t>
            </a:r>
            <a:r>
              <a:rPr lang="en-US" dirty="0"/>
              <a:t> statement, you can use the following capabilities:</a:t>
            </a:r>
          </a:p>
          <a:p>
            <a:pPr lvl="0">
              <a:buClr>
                <a:schemeClr val="tx1"/>
              </a:buClr>
              <a:buFont typeface="Arial" pitchFamily="34" charset="0"/>
              <a:buChar char="•"/>
            </a:pPr>
            <a:r>
              <a:rPr lang="en-US" b="1" dirty="0"/>
              <a:t>Projection:</a:t>
            </a:r>
            <a:r>
              <a:rPr lang="en-US" dirty="0"/>
              <a:t> Choose the columns in a table that are returned by a query. Choose as few or as many of the columns as needed</a:t>
            </a:r>
          </a:p>
          <a:p>
            <a:pPr lvl="0">
              <a:buClr>
                <a:schemeClr val="tx1"/>
              </a:buClr>
              <a:buFont typeface="Arial" pitchFamily="34" charset="0"/>
              <a:buChar char="•"/>
            </a:pPr>
            <a:r>
              <a:rPr lang="en-US" b="1" dirty="0"/>
              <a:t>Selection:</a:t>
            </a:r>
            <a:r>
              <a:rPr lang="en-US" dirty="0"/>
              <a:t> Choose the rows in a table that are returned by a query. Various criteria can be used to restrict the rows that are retrieved. </a:t>
            </a:r>
          </a:p>
          <a:p>
            <a:pPr lvl="0">
              <a:buClr>
                <a:schemeClr val="tx1"/>
              </a:buClr>
              <a:buFont typeface="Arial" pitchFamily="34" charset="0"/>
              <a:buChar char="•"/>
            </a:pPr>
            <a:r>
              <a:rPr lang="en-US" b="1" dirty="0"/>
              <a:t>Joining:</a:t>
            </a:r>
            <a:r>
              <a:rPr lang="en-US" dirty="0"/>
              <a:t> Bring together data that is stored in different tables by specifying the link between them. </a:t>
            </a:r>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18</a:t>
            </a:fld>
            <a:endParaRPr lang="en-US" dirty="0"/>
          </a:p>
        </p:txBody>
      </p:sp>
    </p:spTree>
    <p:extLst>
      <p:ext uri="{BB962C8B-B14F-4D97-AF65-F5344CB8AC3E}">
        <p14:creationId xmlns:p14="http://schemas.microsoft.com/office/powerpoint/2010/main" val="2056433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6629400"/>
            <a:ext cx="5715000" cy="1828800"/>
          </a:xfrm>
        </p:spPr>
        <p:txBody>
          <a:bodyPr/>
          <a:lstStyle/>
          <a:p>
            <a:r>
              <a:rPr lang="en-US" b="1" dirty="0"/>
              <a:t>Selecting All Columns of All Rows</a:t>
            </a:r>
          </a:p>
          <a:p>
            <a:pPr lvl="0"/>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in the slide, the department table contains four columns: </a:t>
            </a:r>
            <a:r>
              <a:rPr lang="en-US" dirty="0">
                <a:latin typeface="Courier New" pitchFamily="49" charset="0"/>
              </a:rPr>
              <a:t>DEPARTMENT_ID</a:t>
            </a:r>
            <a:r>
              <a:rPr lang="en-US" dirty="0"/>
              <a:t>, </a:t>
            </a:r>
            <a:r>
              <a:rPr lang="en-US" dirty="0">
                <a:latin typeface="Courier New" pitchFamily="49" charset="0"/>
              </a:rPr>
              <a:t>DEPARTMENT_NAME</a:t>
            </a:r>
            <a:r>
              <a:rPr lang="en-US" dirty="0"/>
              <a:t>, </a:t>
            </a:r>
            <a:r>
              <a:rPr lang="en-US" dirty="0">
                <a:latin typeface="Courier New" pitchFamily="49" charset="0"/>
              </a:rPr>
              <a:t>MANAGER_ID</a:t>
            </a:r>
            <a:r>
              <a:rPr lang="en-US" dirty="0"/>
              <a:t>, and </a:t>
            </a:r>
            <a:r>
              <a:rPr lang="en-US" dirty="0">
                <a:latin typeface="Courier New" pitchFamily="49" charset="0"/>
              </a:rPr>
              <a:t>LOCATION_ID</a:t>
            </a:r>
            <a:r>
              <a:rPr lang="en-US" dirty="0"/>
              <a:t>. The table contains seven rows, one for each department. </a:t>
            </a:r>
          </a:p>
          <a:p>
            <a:pPr lvl="0"/>
            <a:r>
              <a:rPr lang="en-US" dirty="0"/>
              <a:t>You can also display all columns in the table by listing all the columns after the </a:t>
            </a:r>
            <a:r>
              <a:rPr lang="en-US" dirty="0">
                <a:latin typeface="Courier New" pitchFamily="49" charset="0"/>
              </a:rPr>
              <a:t>SELECT</a:t>
            </a:r>
            <a:r>
              <a:rPr lang="en-US" dirty="0"/>
              <a:t> keyword. For example, the following SQL statement (like the example in the slide) displays all columns and all rows of the </a:t>
            </a:r>
            <a:r>
              <a:rPr lang="en-US" dirty="0">
                <a:latin typeface="Courier New" pitchFamily="49" charset="0"/>
              </a:rPr>
              <a:t>DEPARTMENTS</a:t>
            </a:r>
            <a:r>
              <a:rPr lang="en-US" dirty="0"/>
              <a:t> table:</a:t>
            </a:r>
          </a:p>
          <a:p>
            <a:pPr lvl="0"/>
            <a:r>
              <a:rPr lang="en-US" sz="1100" dirty="0">
                <a:latin typeface="Courier New" pitchFamily="49" charset="0"/>
              </a:rPr>
              <a:t>SELECT  </a:t>
            </a:r>
            <a:r>
              <a:rPr lang="en-US" sz="1100" dirty="0" err="1">
                <a:latin typeface="Courier New" pitchFamily="49" charset="0"/>
              </a:rPr>
              <a:t>department_id</a:t>
            </a:r>
            <a:r>
              <a:rPr lang="en-US" sz="1100" dirty="0">
                <a:latin typeface="Courier New" pitchFamily="49" charset="0"/>
              </a:rPr>
              <a:t>, </a:t>
            </a:r>
            <a:r>
              <a:rPr lang="en-US" sz="1100" dirty="0" err="1">
                <a:latin typeface="Courier New" pitchFamily="49" charset="0"/>
              </a:rPr>
              <a:t>department_name</a:t>
            </a:r>
            <a:r>
              <a:rPr lang="en-US" sz="1100" dirty="0">
                <a:latin typeface="Courier New" pitchFamily="49" charset="0"/>
              </a:rPr>
              <a:t>, </a:t>
            </a:r>
            <a:r>
              <a:rPr lang="en-US" sz="1100" dirty="0" err="1">
                <a:latin typeface="Courier New" pitchFamily="49" charset="0"/>
              </a:rPr>
              <a:t>manager_id</a:t>
            </a:r>
            <a:r>
              <a:rPr lang="en-US" sz="1100" dirty="0">
                <a:latin typeface="Courier New" pitchFamily="49" charset="0"/>
              </a:rPr>
              <a:t>, </a:t>
            </a:r>
            <a:r>
              <a:rPr lang="en-US" sz="1100" dirty="0" err="1">
                <a:latin typeface="Courier New" pitchFamily="49" charset="0"/>
              </a:rPr>
              <a:t>location_id</a:t>
            </a:r>
            <a:br>
              <a:rPr lang="en-US" sz="1100" dirty="0">
                <a:latin typeface="Courier New" pitchFamily="49" charset="0"/>
              </a:rPr>
            </a:br>
            <a:r>
              <a:rPr lang="en-US" sz="1100" dirty="0">
                <a:latin typeface="Courier New" pitchFamily="49" charset="0"/>
              </a:rPr>
              <a:t>FROM    departments</a:t>
            </a:r>
            <a:r>
              <a:rPr lang="en-US" sz="1100" b="1" dirty="0">
                <a:latin typeface="Courier New" pitchFamily="49" charset="0"/>
              </a:rPr>
              <a:t>;</a:t>
            </a:r>
          </a:p>
          <a:p>
            <a:pPr lvl="0"/>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19</a:t>
            </a:fld>
            <a:endParaRPr lang="en-US" dirty="0"/>
          </a:p>
        </p:txBody>
      </p:sp>
    </p:spTree>
    <p:extLst>
      <p:ext uri="{BB962C8B-B14F-4D97-AF65-F5344CB8AC3E}">
        <p14:creationId xmlns:p14="http://schemas.microsoft.com/office/powerpoint/2010/main" val="2056433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3CD35D-6881-4A4C-84E4-549046D711EA}" type="slidenum">
              <a:rPr lang="en-US" smtClean="0"/>
              <a:pPr/>
              <a:t>2</a:t>
            </a:fld>
            <a:endParaRPr lang="en-US" dirty="0"/>
          </a:p>
        </p:txBody>
      </p:sp>
    </p:spTree>
    <p:extLst>
      <p:ext uri="{BB962C8B-B14F-4D97-AF65-F5344CB8AC3E}">
        <p14:creationId xmlns:p14="http://schemas.microsoft.com/office/powerpoint/2010/main" val="1622137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6629400"/>
            <a:ext cx="5715000" cy="1828800"/>
          </a:xfrm>
        </p:spPr>
        <p:txBody>
          <a:bodyPr>
            <a:normAutofit/>
          </a:bodyPr>
          <a:lstStyle/>
          <a:p>
            <a:r>
              <a:rPr lang="en-US" b="1" dirty="0"/>
              <a:t>Column Aliases</a:t>
            </a:r>
          </a:p>
          <a:p>
            <a:pPr lvl="0"/>
            <a:r>
              <a:rPr lang="en-US" dirty="0"/>
              <a:t>Specify the alias after the column in the </a:t>
            </a:r>
            <a:r>
              <a:rPr lang="en-US" dirty="0">
                <a:latin typeface="Courier New" pitchFamily="49" charset="0"/>
              </a:rPr>
              <a:t>SELECT</a:t>
            </a:r>
            <a:r>
              <a:rPr lang="en-US" dirty="0"/>
              <a:t> list using a space or “AS” as a separator. </a:t>
            </a:r>
            <a:endParaRPr lang="ru-RU" dirty="0"/>
          </a:p>
          <a:p>
            <a:pPr lvl="0"/>
            <a:r>
              <a:rPr lang="en-US" dirty="0"/>
              <a:t>For</a:t>
            </a:r>
            <a:r>
              <a:rPr lang="en-US" baseline="0" dirty="0"/>
              <a:t> Oracle DB </a:t>
            </a:r>
            <a:r>
              <a:rPr lang="en-US" dirty="0"/>
              <a:t>by default, alias appears in uppercase. If the alias contains spaces or special characters (such as # or $), or if it is case-sensitive, enclose the alias in double quotation marks (" ").</a:t>
            </a:r>
          </a:p>
          <a:p>
            <a:pPr lvl="0"/>
            <a:r>
              <a:rPr lang="en-US" dirty="0">
                <a:solidFill>
                  <a:schemeClr val="tx1"/>
                </a:solidFill>
              </a:rPr>
              <a:t>The result of the query is the same whether the </a:t>
            </a:r>
            <a:r>
              <a:rPr lang="en-US" dirty="0">
                <a:solidFill>
                  <a:schemeClr val="tx1"/>
                </a:solidFill>
                <a:latin typeface="Courier New" pitchFamily="49" charset="0"/>
              </a:rPr>
              <a:t>AS</a:t>
            </a:r>
            <a:r>
              <a:rPr lang="en-US" dirty="0">
                <a:solidFill>
                  <a:schemeClr val="tx1"/>
                </a:solidFill>
              </a:rPr>
              <a:t> keyword is used or not. </a:t>
            </a:r>
            <a:endParaRPr lang="en-US" dirty="0"/>
          </a:p>
          <a:p>
            <a:pPr lvl="0"/>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20</a:t>
            </a:fld>
            <a:endParaRPr lang="en-US" dirty="0"/>
          </a:p>
        </p:txBody>
      </p:sp>
    </p:spTree>
    <p:extLst>
      <p:ext uri="{BB962C8B-B14F-4D97-AF65-F5344CB8AC3E}">
        <p14:creationId xmlns:p14="http://schemas.microsoft.com/office/powerpoint/2010/main" val="2056433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solidFill>
                  <a:schemeClr val="tx1"/>
                </a:solidFill>
              </a:rPr>
              <a:t>To eliminate duplicate rows in the result, include the </a:t>
            </a:r>
            <a:r>
              <a:rPr lang="en-US" dirty="0">
                <a:solidFill>
                  <a:schemeClr val="tx1"/>
                </a:solidFill>
                <a:latin typeface="Courier New" pitchFamily="49" charset="0"/>
              </a:rPr>
              <a:t>DISTINCT</a:t>
            </a:r>
            <a:r>
              <a:rPr lang="en-US" dirty="0">
                <a:solidFill>
                  <a:schemeClr val="tx1"/>
                </a:solidFill>
              </a:rPr>
              <a:t> keyword in the </a:t>
            </a:r>
            <a:r>
              <a:rPr lang="en-US" dirty="0">
                <a:solidFill>
                  <a:schemeClr val="tx1"/>
                </a:solidFill>
                <a:latin typeface="Courier New" pitchFamily="49" charset="0"/>
              </a:rPr>
              <a:t>SELECT</a:t>
            </a:r>
            <a:r>
              <a:rPr lang="en-US" dirty="0">
                <a:solidFill>
                  <a:schemeClr val="tx1"/>
                </a:solidFill>
              </a:rPr>
              <a:t> clause immediately after the </a:t>
            </a:r>
            <a:r>
              <a:rPr lang="en-US" dirty="0">
                <a:solidFill>
                  <a:schemeClr val="tx1"/>
                </a:solidFill>
                <a:latin typeface="Courier New" pitchFamily="49" charset="0"/>
              </a:rPr>
              <a:t>SELECT</a:t>
            </a:r>
            <a:r>
              <a:rPr lang="en-US" dirty="0">
                <a:solidFill>
                  <a:schemeClr val="tx1"/>
                </a:solidFill>
              </a:rPr>
              <a:t> keyword. In the second example in the slide, the </a:t>
            </a:r>
            <a:r>
              <a:rPr lang="en-US" dirty="0">
                <a:solidFill>
                  <a:schemeClr val="tx1"/>
                </a:solidFill>
                <a:latin typeface="Courier New" pitchFamily="49" charset="0"/>
              </a:rPr>
              <a:t>EMPLOYEES</a:t>
            </a:r>
            <a:r>
              <a:rPr lang="en-US" dirty="0">
                <a:solidFill>
                  <a:schemeClr val="tx1"/>
                </a:solidFill>
              </a:rPr>
              <a:t> table actually contains 107</a:t>
            </a:r>
            <a:r>
              <a:rPr lang="en-US" i="1" dirty="0">
                <a:solidFill>
                  <a:schemeClr val="tx1"/>
                </a:solidFill>
              </a:rPr>
              <a:t> </a:t>
            </a:r>
            <a:r>
              <a:rPr lang="en-US" dirty="0">
                <a:solidFill>
                  <a:schemeClr val="tx1"/>
                </a:solidFill>
              </a:rPr>
              <a:t>rows, but there are only</a:t>
            </a:r>
            <a:r>
              <a:rPr lang="en-US" dirty="0"/>
              <a:t> 12 unique department numbers in the table. </a:t>
            </a:r>
          </a:p>
          <a:p>
            <a:pPr lvl="1"/>
            <a:r>
              <a:rPr lang="en-US" dirty="0">
                <a:latin typeface="Courier New" pitchFamily="49" charset="0"/>
                <a:cs typeface="Courier New" pitchFamily="49" charset="0"/>
              </a:rPr>
              <a:t>SELECT  DISTINCT </a:t>
            </a:r>
            <a:r>
              <a:rPr lang="en-US" dirty="0" err="1">
                <a:latin typeface="Courier New" pitchFamily="49" charset="0"/>
                <a:cs typeface="Courier New" pitchFamily="49" charset="0"/>
              </a:rPr>
              <a:t>department_id</a:t>
            </a:r>
            <a:endParaRPr lang="en-US" dirty="0">
              <a:latin typeface="Courier New" pitchFamily="49" charset="0"/>
              <a:cs typeface="Courier New" pitchFamily="49" charset="0"/>
            </a:endParaRPr>
          </a:p>
          <a:p>
            <a:pPr lvl="1"/>
            <a:r>
              <a:rPr lang="en-US" dirty="0">
                <a:latin typeface="Courier New" pitchFamily="49" charset="0"/>
                <a:cs typeface="Courier New" pitchFamily="49" charset="0"/>
              </a:rPr>
              <a:t>FROM    employees;</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21</a:t>
            </a:fld>
            <a:endParaRPr lang="en-US" dirty="0"/>
          </a:p>
        </p:txBody>
      </p:sp>
    </p:spTree>
    <p:extLst>
      <p:ext uri="{BB962C8B-B14F-4D97-AF65-F5344CB8AC3E}">
        <p14:creationId xmlns:p14="http://schemas.microsoft.com/office/powerpoint/2010/main" val="38839144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solidFill>
                  <a:schemeClr val="tx1"/>
                </a:solidFill>
              </a:rPr>
              <a:t>To eliminate duplicate rows in the result, include the </a:t>
            </a:r>
            <a:r>
              <a:rPr lang="en-US" dirty="0">
                <a:solidFill>
                  <a:schemeClr val="tx1"/>
                </a:solidFill>
                <a:latin typeface="Courier New" pitchFamily="49" charset="0"/>
              </a:rPr>
              <a:t>DISTINCT</a:t>
            </a:r>
            <a:r>
              <a:rPr lang="en-US" dirty="0">
                <a:solidFill>
                  <a:schemeClr val="tx1"/>
                </a:solidFill>
              </a:rPr>
              <a:t> keyword in the </a:t>
            </a:r>
            <a:r>
              <a:rPr lang="en-US" dirty="0">
                <a:solidFill>
                  <a:schemeClr val="tx1"/>
                </a:solidFill>
                <a:latin typeface="Courier New" pitchFamily="49" charset="0"/>
              </a:rPr>
              <a:t>SELECT</a:t>
            </a:r>
            <a:r>
              <a:rPr lang="en-US" dirty="0">
                <a:solidFill>
                  <a:schemeClr val="tx1"/>
                </a:solidFill>
              </a:rPr>
              <a:t> clause immediately after the </a:t>
            </a:r>
            <a:r>
              <a:rPr lang="en-US" dirty="0">
                <a:solidFill>
                  <a:schemeClr val="tx1"/>
                </a:solidFill>
                <a:latin typeface="Courier New" pitchFamily="49" charset="0"/>
              </a:rPr>
              <a:t>SELECT</a:t>
            </a:r>
            <a:r>
              <a:rPr lang="en-US" dirty="0">
                <a:solidFill>
                  <a:schemeClr val="tx1"/>
                </a:solidFill>
              </a:rPr>
              <a:t> keyword. In the second example in the slide, the </a:t>
            </a:r>
            <a:r>
              <a:rPr lang="en-US" dirty="0">
                <a:solidFill>
                  <a:schemeClr val="tx1"/>
                </a:solidFill>
                <a:latin typeface="Courier New" pitchFamily="49" charset="0"/>
              </a:rPr>
              <a:t>EMPLOYEES</a:t>
            </a:r>
            <a:r>
              <a:rPr lang="en-US" dirty="0">
                <a:solidFill>
                  <a:schemeClr val="tx1"/>
                </a:solidFill>
              </a:rPr>
              <a:t> table actually contains 107</a:t>
            </a:r>
            <a:r>
              <a:rPr lang="en-US" i="1" dirty="0">
                <a:solidFill>
                  <a:schemeClr val="tx1"/>
                </a:solidFill>
              </a:rPr>
              <a:t> </a:t>
            </a:r>
            <a:r>
              <a:rPr lang="en-US" dirty="0">
                <a:solidFill>
                  <a:schemeClr val="tx1"/>
                </a:solidFill>
              </a:rPr>
              <a:t>rows, but there are only</a:t>
            </a:r>
            <a:r>
              <a:rPr lang="en-US" dirty="0"/>
              <a:t> 12 unique department numbers in the table. </a:t>
            </a:r>
            <a:endParaRPr lang="en-US" sz="500" dirty="0"/>
          </a:p>
          <a:p>
            <a:pPr lvl="1"/>
            <a:r>
              <a:rPr lang="en-US" dirty="0">
                <a:latin typeface="Courier New" pitchFamily="49" charset="0"/>
                <a:cs typeface="Courier New" pitchFamily="49" charset="0"/>
              </a:rPr>
              <a:t>SELECT  DISTINCT </a:t>
            </a:r>
            <a:r>
              <a:rPr lang="en-US" dirty="0" err="1">
                <a:latin typeface="Courier New" pitchFamily="49" charset="0"/>
                <a:cs typeface="Courier New" pitchFamily="49" charset="0"/>
              </a:rPr>
              <a:t>department_id</a:t>
            </a:r>
            <a:endParaRPr lang="en-US" dirty="0">
              <a:latin typeface="Courier New" pitchFamily="49" charset="0"/>
              <a:cs typeface="Courier New" pitchFamily="49" charset="0"/>
            </a:endParaRPr>
          </a:p>
          <a:p>
            <a:pPr lvl="1"/>
            <a:r>
              <a:rPr lang="en-US" dirty="0">
                <a:latin typeface="Courier New" pitchFamily="49" charset="0"/>
                <a:cs typeface="Courier New" pitchFamily="49" charset="0"/>
              </a:rPr>
              <a:t>FROM    employees;</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22</a:t>
            </a:fld>
            <a:endParaRPr lang="en-US" dirty="0"/>
          </a:p>
        </p:txBody>
      </p:sp>
    </p:spTree>
    <p:extLst>
      <p:ext uri="{BB962C8B-B14F-4D97-AF65-F5344CB8AC3E}">
        <p14:creationId xmlns:p14="http://schemas.microsoft.com/office/powerpoint/2010/main" val="38839144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You can specify multiple columns after the </a:t>
            </a:r>
            <a:r>
              <a:rPr lang="en-US" dirty="0">
                <a:latin typeface="Courier New" pitchFamily="49" charset="0"/>
              </a:rPr>
              <a:t>DISTINCT</a:t>
            </a:r>
            <a:r>
              <a:rPr lang="en-US" dirty="0"/>
              <a:t> qualifier. The </a:t>
            </a:r>
            <a:r>
              <a:rPr lang="en-US" dirty="0">
                <a:latin typeface="Courier New" pitchFamily="49" charset="0"/>
              </a:rPr>
              <a:t>DISTINCT</a:t>
            </a:r>
            <a:r>
              <a:rPr lang="en-US" dirty="0"/>
              <a:t> qualifier affects all the selected columns, and the result is every distinct combination of the columns.</a:t>
            </a:r>
            <a:endParaRPr lang="en-US" sz="500" dirty="0"/>
          </a:p>
          <a:p>
            <a:pPr lvl="1"/>
            <a:r>
              <a:rPr lang="en-US" dirty="0">
                <a:latin typeface="Courier New" pitchFamily="49" charset="0"/>
                <a:cs typeface="Courier New" pitchFamily="49" charset="0"/>
              </a:rPr>
              <a:t>SELECT  DISTINCT </a:t>
            </a:r>
            <a:r>
              <a:rPr lang="en-US" dirty="0" err="1">
                <a:latin typeface="Courier New" pitchFamily="49" charset="0"/>
                <a:cs typeface="Courier New" pitchFamily="49" charset="0"/>
              </a:rPr>
              <a:t>department_id</a:t>
            </a:r>
            <a:r>
              <a:rPr lang="en-US" dirty="0">
                <a:latin typeface="Courier New" pitchFamily="49" charset="0"/>
                <a:cs typeface="Courier New" pitchFamily="49" charset="0"/>
              </a:rPr>
              <a:t>, </a:t>
            </a:r>
            <a:r>
              <a:rPr lang="en-US" dirty="0" err="1">
                <a:latin typeface="Courier New" pitchFamily="49" charset="0"/>
                <a:cs typeface="Courier New" pitchFamily="49" charset="0"/>
              </a:rPr>
              <a:t>job_id</a:t>
            </a:r>
            <a:endParaRPr lang="en-US" dirty="0">
              <a:latin typeface="Courier New" pitchFamily="49" charset="0"/>
              <a:cs typeface="Courier New" pitchFamily="49" charset="0"/>
            </a:endParaRPr>
          </a:p>
          <a:p>
            <a:pPr lvl="1"/>
            <a:r>
              <a:rPr lang="en-US" dirty="0">
                <a:latin typeface="Courier New" pitchFamily="49" charset="0"/>
                <a:cs typeface="Courier New" pitchFamily="49" charset="0"/>
              </a:rPr>
              <a:t>FROM    employees;</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23</a:t>
            </a:fld>
            <a:endParaRPr lang="en-US" dirty="0"/>
          </a:p>
        </p:txBody>
      </p:sp>
    </p:spTree>
    <p:extLst>
      <p:ext uri="{BB962C8B-B14F-4D97-AF65-F5344CB8AC3E}">
        <p14:creationId xmlns:p14="http://schemas.microsoft.com/office/powerpoint/2010/main" val="38839144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Arithmetic Expressions</a:t>
            </a:r>
          </a:p>
          <a:p>
            <a:pPr lvl="0"/>
            <a:r>
              <a:rPr lang="en-US" dirty="0"/>
              <a:t>You may need to </a:t>
            </a:r>
            <a:r>
              <a:rPr lang="en-US" dirty="0">
                <a:solidFill>
                  <a:schemeClr val="tx1"/>
                </a:solidFill>
              </a:rPr>
              <a:t>modify the way in which data is displayed, or you may want to perform calculations or look at what-if scenarios. These are all possible using arithmetic expressions. An arithmetic expression can contain column names, constant numeric values, and the arithmetic operators.</a:t>
            </a:r>
          </a:p>
          <a:p>
            <a:pPr lvl="0"/>
            <a:r>
              <a:rPr lang="en-US" b="1" dirty="0"/>
              <a:t>Arithmetic Operators</a:t>
            </a:r>
          </a:p>
          <a:p>
            <a:pPr lvl="0"/>
            <a:r>
              <a:rPr lang="en-US" dirty="0">
                <a:solidFill>
                  <a:schemeClr val="tx1"/>
                </a:solidFill>
              </a:rPr>
              <a:t>The slide lists the arithmetic operators that are available in SQL. You can use arithmetic operators in any clause of a SQL statement (except the </a:t>
            </a:r>
            <a:r>
              <a:rPr lang="en-US" dirty="0">
                <a:solidFill>
                  <a:schemeClr val="tx1"/>
                </a:solidFill>
                <a:latin typeface="Courier New" pitchFamily="49" charset="0"/>
              </a:rPr>
              <a:t>FROM</a:t>
            </a:r>
            <a:r>
              <a:rPr lang="en-US" dirty="0">
                <a:solidFill>
                  <a:schemeClr val="tx1"/>
                </a:solidFill>
              </a:rPr>
              <a:t> clause).</a:t>
            </a:r>
          </a:p>
          <a:p>
            <a:pPr lvl="0"/>
            <a:r>
              <a:rPr lang="en-US" b="1" dirty="0">
                <a:solidFill>
                  <a:schemeClr val="tx1"/>
                </a:solidFill>
              </a:rPr>
              <a:t>Note:</a:t>
            </a:r>
            <a:r>
              <a:rPr lang="en-US" dirty="0">
                <a:solidFill>
                  <a:schemeClr val="tx1"/>
                </a:solidFill>
              </a:rPr>
              <a:t> With </a:t>
            </a:r>
            <a:r>
              <a:rPr lang="en-US" dirty="0">
                <a:solidFill>
                  <a:schemeClr val="tx1"/>
                </a:solidFill>
                <a:latin typeface="Courier New" pitchFamily="49" charset="0"/>
              </a:rPr>
              <a:t>DATE</a:t>
            </a:r>
            <a:r>
              <a:rPr lang="en-US" dirty="0">
                <a:solidFill>
                  <a:schemeClr val="tx1"/>
                </a:solidFill>
              </a:rPr>
              <a:t> and </a:t>
            </a:r>
            <a:r>
              <a:rPr lang="en-US" dirty="0">
                <a:solidFill>
                  <a:schemeClr val="tx1"/>
                </a:solidFill>
                <a:latin typeface="Courier New" pitchFamily="49" charset="0"/>
              </a:rPr>
              <a:t>TIMESTAMP</a:t>
            </a:r>
            <a:r>
              <a:rPr lang="en-US" dirty="0"/>
              <a:t> data types, you can use the addition and subtraction operators only.</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24</a:t>
            </a:fld>
            <a:endParaRPr lang="en-US" dirty="0"/>
          </a:p>
        </p:txBody>
      </p:sp>
    </p:spTree>
    <p:extLst>
      <p:ext uri="{BB962C8B-B14F-4D97-AF65-F5344CB8AC3E}">
        <p14:creationId xmlns:p14="http://schemas.microsoft.com/office/powerpoint/2010/main" val="58263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Using Arithmetic Operators</a:t>
            </a:r>
          </a:p>
          <a:p>
            <a:pPr lvl="0"/>
            <a:r>
              <a:rPr lang="en-US" dirty="0"/>
              <a:t>The example in the slide uses the addition operator to calculate a salary increase of $300 for all employees. The slide also displays a </a:t>
            </a:r>
            <a:r>
              <a:rPr lang="en-US" dirty="0">
                <a:latin typeface="Courier New" pitchFamily="49" charset="0"/>
              </a:rPr>
              <a:t>SALARY+300</a:t>
            </a:r>
            <a:r>
              <a:rPr lang="en-US" dirty="0"/>
              <a:t> column in the output.</a:t>
            </a:r>
          </a:p>
          <a:p>
            <a:pPr lvl="0"/>
            <a:r>
              <a:rPr lang="en-US" dirty="0"/>
              <a:t>Note that the resultant calculated column </a:t>
            </a:r>
            <a:r>
              <a:rPr lang="en-US" dirty="0">
                <a:latin typeface="Courier New" pitchFamily="49" charset="0"/>
              </a:rPr>
              <a:t>SALARY+300</a:t>
            </a:r>
            <a:r>
              <a:rPr lang="en-US" dirty="0"/>
              <a:t> is not a new column in the </a:t>
            </a:r>
            <a:r>
              <a:rPr lang="en-US" dirty="0">
                <a:latin typeface="Courier New" pitchFamily="49" charset="0"/>
              </a:rPr>
              <a:t>EMPLOYEES</a:t>
            </a:r>
            <a:r>
              <a:rPr lang="en-US" dirty="0"/>
              <a:t> table; it is for display only. By default, the name of a new column comes from the calculation that generated it—in this case, </a:t>
            </a:r>
            <a:r>
              <a:rPr lang="en-US" dirty="0">
                <a:latin typeface="Courier New" pitchFamily="49" charset="0"/>
              </a:rPr>
              <a:t>salary+300</a:t>
            </a:r>
            <a:r>
              <a:rPr lang="en-US" dirty="0"/>
              <a:t>.</a:t>
            </a:r>
          </a:p>
          <a:p>
            <a:pPr lvl="0"/>
            <a:r>
              <a:rPr lang="en-US" b="1" dirty="0"/>
              <a:t>Note:</a:t>
            </a:r>
            <a:r>
              <a:rPr lang="en-US" dirty="0"/>
              <a:t> The Oracle server ignores blank spaces before and after the arithmetic operator.</a:t>
            </a:r>
          </a:p>
          <a:p>
            <a:endParaRPr lang="en-US" b="1" dirty="0"/>
          </a:p>
          <a:p>
            <a:r>
              <a:rPr lang="en-US" b="1" dirty="0"/>
              <a:t>Operator Precedence</a:t>
            </a:r>
          </a:p>
          <a:p>
            <a:pPr lvl="0"/>
            <a:r>
              <a:rPr lang="en-US" dirty="0"/>
              <a:t>If an arithmetic expression contains more than one operator, multiplication and division are evaluated first. If operators in an expression are of the same priority, then evaluation is done from left to right.</a:t>
            </a:r>
          </a:p>
          <a:p>
            <a:pPr lvl="0"/>
            <a:r>
              <a:rPr lang="en-US" dirty="0"/>
              <a:t>You can use parentheses to force the expression that is enclosed by parentheses to be evaluated first.</a:t>
            </a:r>
            <a:endParaRPr lang="en-US" b="1" dirty="0"/>
          </a:p>
          <a:p>
            <a:pPr lvl="0"/>
            <a:endParaRPr lang="en-US" b="1" dirty="0"/>
          </a:p>
          <a:p>
            <a:pPr lvl="0"/>
            <a:r>
              <a:rPr lang="en-US" b="1" dirty="0"/>
              <a:t>Rules of Precedence:</a:t>
            </a:r>
          </a:p>
          <a:p>
            <a:pPr lvl="0">
              <a:buFont typeface="Arial" pitchFamily="34" charset="0"/>
              <a:buChar char="•"/>
            </a:pPr>
            <a:r>
              <a:rPr lang="en-US" dirty="0">
                <a:cs typeface="Arial" charset="0"/>
              </a:rPr>
              <a:t>Multiplication and division occur before addition and subtraction</a:t>
            </a:r>
            <a:r>
              <a:rPr lang="en-US" dirty="0"/>
              <a:t>.</a:t>
            </a:r>
          </a:p>
          <a:p>
            <a:pPr lvl="0">
              <a:buFont typeface="Arial" pitchFamily="34" charset="0"/>
              <a:buChar char="•"/>
            </a:pPr>
            <a:r>
              <a:rPr lang="en-US" dirty="0"/>
              <a:t>Operators of the same priority are evaluated from left to right.</a:t>
            </a:r>
          </a:p>
          <a:p>
            <a:pPr lvl="0">
              <a:buFont typeface="Arial" pitchFamily="34" charset="0"/>
              <a:buChar char="•"/>
            </a:pPr>
            <a:r>
              <a:rPr lang="en-US" dirty="0">
                <a:cs typeface="Arial" charset="0"/>
              </a:rPr>
              <a:t>Parentheses are used to override the default precedence or to clarify the statement</a:t>
            </a:r>
            <a:r>
              <a:rPr lang="en-US" dirty="0"/>
              <a:t>.</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25</a:t>
            </a:fld>
            <a:endParaRPr lang="en-US" dirty="0"/>
          </a:p>
        </p:txBody>
      </p:sp>
    </p:spTree>
    <p:extLst>
      <p:ext uri="{BB962C8B-B14F-4D97-AF65-F5344CB8AC3E}">
        <p14:creationId xmlns:p14="http://schemas.microsoft.com/office/powerpoint/2010/main" val="42098663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Operator Precedence -</a:t>
            </a:r>
            <a:r>
              <a:rPr lang="en-US" b="1" baseline="0" dirty="0"/>
              <a:t> example</a:t>
            </a:r>
            <a:endParaRPr lang="en-US" b="1" dirty="0"/>
          </a:p>
          <a:p>
            <a:pPr lvl="0"/>
            <a:r>
              <a:rPr lang="en-US" dirty="0">
                <a:solidFill>
                  <a:schemeClr val="tx1"/>
                </a:solidFill>
              </a:rPr>
              <a:t>The example in the slide displays the last name, salary, and annual compensation of employees. It calculates the annual compensation by multiplying the monthly salary by 12, plus a one-time bonus of $300. Notice that multiplication is performed before addition.</a:t>
            </a:r>
          </a:p>
          <a:p>
            <a:pPr lvl="0"/>
            <a:r>
              <a:rPr lang="en-US" b="1" dirty="0">
                <a:solidFill>
                  <a:schemeClr val="tx1"/>
                </a:solidFill>
              </a:rPr>
              <a:t>Note:</a:t>
            </a:r>
            <a:r>
              <a:rPr lang="en-US" dirty="0">
                <a:solidFill>
                  <a:schemeClr val="tx1"/>
                </a:solidFill>
              </a:rPr>
              <a:t> Use parentheses to reinforce the standard order of precedence and to improve clarity. For example, the expression in the slide can be written as </a:t>
            </a:r>
            <a:r>
              <a:rPr lang="en-US" dirty="0">
                <a:solidFill>
                  <a:schemeClr val="tx1"/>
                </a:solidFill>
                <a:latin typeface="Courier New" pitchFamily="49" charset="0"/>
              </a:rPr>
              <a:t>(12*salary)+300</a:t>
            </a:r>
            <a:r>
              <a:rPr lang="en-US" dirty="0">
                <a:solidFill>
                  <a:schemeClr val="tx1"/>
                </a:solidFill>
              </a:rPr>
              <a:t> with no change in the result.</a:t>
            </a:r>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26</a:t>
            </a:fld>
            <a:endParaRPr lang="en-US" dirty="0"/>
          </a:p>
        </p:txBody>
      </p:sp>
    </p:spTree>
    <p:extLst>
      <p:ext uri="{BB962C8B-B14F-4D97-AF65-F5344CB8AC3E}">
        <p14:creationId xmlns:p14="http://schemas.microsoft.com/office/powerpoint/2010/main" val="15458999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Using Parentheses - example</a:t>
            </a:r>
          </a:p>
          <a:p>
            <a:pPr lvl="0"/>
            <a:r>
              <a:rPr lang="en-US" dirty="0">
                <a:solidFill>
                  <a:schemeClr val="tx1"/>
                </a:solidFill>
              </a:rPr>
              <a:t>You can override the rules of precedence by using parentheses to specify the desired order in which operators are to be executed.</a:t>
            </a:r>
          </a:p>
          <a:p>
            <a:pPr lvl="0"/>
            <a:r>
              <a:rPr lang="en-US" dirty="0">
                <a:solidFill>
                  <a:schemeClr val="tx1"/>
                </a:solidFill>
              </a:rPr>
              <a:t>The second example in the slide displays the last name, salary, and annual compensation of employees. It calculates the annual compensation as follows: adding a monthly bonus of $300 to the monthly salary, and then multiplying that subtotal by 12. Because of the parentheses, addition takes priority over multiplication.</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27</a:t>
            </a:fld>
            <a:endParaRPr lang="en-US" dirty="0"/>
          </a:p>
        </p:txBody>
      </p:sp>
    </p:spTree>
    <p:extLst>
      <p:ext uri="{BB962C8B-B14F-4D97-AF65-F5344CB8AC3E}">
        <p14:creationId xmlns:p14="http://schemas.microsoft.com/office/powerpoint/2010/main" val="15458999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Literal Character Strings</a:t>
            </a:r>
          </a:p>
          <a:p>
            <a:pPr lvl="0"/>
            <a:r>
              <a:rPr lang="en-US" dirty="0">
                <a:solidFill>
                  <a:schemeClr val="tx1"/>
                </a:solidFill>
              </a:rPr>
              <a:t>A literal is a character, a number, or a date that is included in the </a:t>
            </a:r>
            <a:r>
              <a:rPr lang="en-US" dirty="0">
                <a:solidFill>
                  <a:schemeClr val="tx1"/>
                </a:solidFill>
                <a:latin typeface="Courier New" pitchFamily="49" charset="0"/>
              </a:rPr>
              <a:t>SELECT</a:t>
            </a:r>
            <a:r>
              <a:rPr lang="en-US" dirty="0">
                <a:solidFill>
                  <a:schemeClr val="tx1"/>
                </a:solidFill>
              </a:rPr>
              <a:t> list and that is not a column name or a column alias. It is printed for each row returned. Literal strings of free-format text can be included in the query result and are treated the same as a column in the </a:t>
            </a:r>
            <a:r>
              <a:rPr lang="en-US" dirty="0">
                <a:solidFill>
                  <a:schemeClr val="tx1"/>
                </a:solidFill>
                <a:latin typeface="Courier New" pitchFamily="49" charset="0"/>
              </a:rPr>
              <a:t>SELECT</a:t>
            </a:r>
            <a:r>
              <a:rPr lang="en-US" dirty="0">
                <a:solidFill>
                  <a:schemeClr val="tx1"/>
                </a:solidFill>
              </a:rPr>
              <a:t> list.</a:t>
            </a:r>
          </a:p>
          <a:p>
            <a:pPr lvl="0"/>
            <a:r>
              <a:rPr lang="en-US" dirty="0"/>
              <a:t>Date and character literals </a:t>
            </a:r>
            <a:r>
              <a:rPr lang="en-US" i="1" dirty="0"/>
              <a:t>must </a:t>
            </a:r>
            <a:r>
              <a:rPr lang="en-US" dirty="0"/>
              <a:t>be enclosed by single quotation marks (</a:t>
            </a:r>
            <a:r>
              <a:rPr lang="en-US" dirty="0">
                <a:latin typeface="Courier New" pitchFamily="49" charset="0"/>
              </a:rPr>
              <a:t>'</a:t>
            </a:r>
            <a:r>
              <a:rPr lang="en-US" dirty="0"/>
              <a:t> </a:t>
            </a:r>
            <a:r>
              <a:rPr lang="en-US" dirty="0">
                <a:latin typeface="Courier New" pitchFamily="49" charset="0"/>
              </a:rPr>
              <a:t>'</a:t>
            </a:r>
            <a:r>
              <a:rPr lang="en-US" dirty="0"/>
              <a:t>); number literals need not be so enclosed.</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28</a:t>
            </a:fld>
            <a:endParaRPr lang="en-US" dirty="0"/>
          </a:p>
        </p:txBody>
      </p:sp>
    </p:spTree>
    <p:extLst>
      <p:ext uri="{BB962C8B-B14F-4D97-AF65-F5344CB8AC3E}">
        <p14:creationId xmlns:p14="http://schemas.microsoft.com/office/powerpoint/2010/main" val="7877425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Concatenation Operator</a:t>
            </a:r>
          </a:p>
          <a:p>
            <a:pPr lvl="0"/>
            <a:r>
              <a:rPr lang="en-US" dirty="0"/>
              <a:t>You can link columns </a:t>
            </a:r>
            <a:r>
              <a:rPr lang="en-US" dirty="0">
                <a:solidFill>
                  <a:schemeClr val="tx1"/>
                </a:solidFill>
              </a:rPr>
              <a:t>to other columns, arithmetic expressions, or constant values to create a character expression by using the </a:t>
            </a:r>
            <a:r>
              <a:rPr lang="en-US" i="1" dirty="0">
                <a:solidFill>
                  <a:schemeClr val="tx1"/>
                </a:solidFill>
              </a:rPr>
              <a:t>concatenation operator</a:t>
            </a:r>
            <a:r>
              <a:rPr lang="en-US" dirty="0">
                <a:solidFill>
                  <a:schemeClr val="tx1"/>
                </a:solidFill>
              </a:rPr>
              <a:t> (||). Columns on either side of the operator are combined to make a single output column.</a:t>
            </a:r>
          </a:p>
          <a:p>
            <a:pPr lvl="0"/>
            <a:r>
              <a:rPr lang="en-US" dirty="0">
                <a:solidFill>
                  <a:schemeClr val="tx1"/>
                </a:solidFill>
              </a:rPr>
              <a:t>In the example, </a:t>
            </a:r>
            <a:r>
              <a:rPr lang="en-US" dirty="0">
                <a:solidFill>
                  <a:schemeClr val="tx1"/>
                </a:solidFill>
                <a:latin typeface="Courier New" pitchFamily="49" charset="0"/>
              </a:rPr>
              <a:t>LAST_NAME</a:t>
            </a:r>
            <a:r>
              <a:rPr lang="en-US" dirty="0">
                <a:solidFill>
                  <a:schemeClr val="tx1"/>
                </a:solidFill>
              </a:rPr>
              <a:t> and </a:t>
            </a:r>
            <a:r>
              <a:rPr lang="en-US" dirty="0">
                <a:solidFill>
                  <a:schemeClr val="tx1"/>
                </a:solidFill>
                <a:latin typeface="Courier New" pitchFamily="49" charset="0"/>
              </a:rPr>
              <a:t>JOB_ID</a:t>
            </a:r>
            <a:r>
              <a:rPr lang="en-US" dirty="0">
                <a:solidFill>
                  <a:schemeClr val="tx1"/>
                </a:solidFill>
              </a:rPr>
              <a:t> are concatenated, and they are given the alias </a:t>
            </a:r>
            <a:r>
              <a:rPr lang="en-US" dirty="0">
                <a:solidFill>
                  <a:schemeClr val="tx1"/>
                </a:solidFill>
                <a:latin typeface="Courier New" pitchFamily="49" charset="0"/>
              </a:rPr>
              <a:t>Employees</a:t>
            </a:r>
            <a:r>
              <a:rPr lang="en-US" dirty="0">
                <a:solidFill>
                  <a:schemeClr val="tx1"/>
                </a:solidFill>
              </a:rPr>
              <a:t>. Notice that the employee last name and job code are combined to make a single output column.</a:t>
            </a:r>
          </a:p>
          <a:p>
            <a:pPr lvl="0"/>
            <a:r>
              <a:rPr lang="en-US" dirty="0"/>
              <a:t>The </a:t>
            </a:r>
            <a:r>
              <a:rPr lang="en-US" dirty="0">
                <a:latin typeface="Courier New" pitchFamily="49" charset="0"/>
              </a:rPr>
              <a:t>AS</a:t>
            </a:r>
            <a:r>
              <a:rPr lang="en-US" dirty="0"/>
              <a:t> keyword before the alias name makes the </a:t>
            </a:r>
            <a:r>
              <a:rPr lang="en-US" dirty="0">
                <a:latin typeface="Courier New" pitchFamily="49" charset="0"/>
              </a:rPr>
              <a:t>SELECT</a:t>
            </a:r>
            <a:r>
              <a:rPr lang="en-US" dirty="0"/>
              <a:t> clause easier to read.</a:t>
            </a:r>
          </a:p>
          <a:p>
            <a:pPr lvl="0"/>
            <a:r>
              <a:rPr lang="en-US" b="1" dirty="0"/>
              <a:t>Null Values with the Concatenation Operator</a:t>
            </a:r>
          </a:p>
          <a:p>
            <a:pPr lvl="0"/>
            <a:r>
              <a:rPr lang="en-US" dirty="0"/>
              <a:t>If you concatenate a null value with a character string, the result is a character string. </a:t>
            </a:r>
            <a:r>
              <a:rPr lang="en-US" dirty="0">
                <a:latin typeface="Courier New" pitchFamily="49" charset="0"/>
              </a:rPr>
              <a:t>LAST_NAME || NULL</a:t>
            </a:r>
            <a:r>
              <a:rPr lang="en-US" dirty="0"/>
              <a:t> results in </a:t>
            </a:r>
            <a:r>
              <a:rPr lang="en-US" dirty="0">
                <a:latin typeface="Courier New" pitchFamily="49" charset="0"/>
              </a:rPr>
              <a:t>LAST_NAME</a:t>
            </a:r>
            <a:r>
              <a:rPr lang="en-US" dirty="0"/>
              <a:t>.</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29</a:t>
            </a:fld>
            <a:endParaRPr lang="en-US" dirty="0"/>
          </a:p>
        </p:txBody>
      </p:sp>
    </p:spTree>
    <p:extLst>
      <p:ext uri="{BB962C8B-B14F-4D97-AF65-F5344CB8AC3E}">
        <p14:creationId xmlns:p14="http://schemas.microsoft.com/office/powerpoint/2010/main" val="4236221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Null Values</a:t>
            </a:r>
          </a:p>
          <a:p>
            <a:pPr lvl="0"/>
            <a:r>
              <a:rPr lang="en-US" dirty="0"/>
              <a:t>If a row </a:t>
            </a:r>
            <a:r>
              <a:rPr lang="en-US" dirty="0">
                <a:solidFill>
                  <a:schemeClr val="tx1"/>
                </a:solidFill>
              </a:rPr>
              <a:t>lacks a data value for a particular column, that value is said to be </a:t>
            </a:r>
            <a:r>
              <a:rPr lang="en-US" i="1" dirty="0">
                <a:solidFill>
                  <a:schemeClr val="tx1"/>
                </a:solidFill>
              </a:rPr>
              <a:t>null</a:t>
            </a:r>
            <a:r>
              <a:rPr lang="en-US" dirty="0">
                <a:solidFill>
                  <a:schemeClr val="tx1"/>
                </a:solidFill>
              </a:rPr>
              <a:t> or to contain a null. </a:t>
            </a:r>
          </a:p>
          <a:p>
            <a:pPr lvl="0"/>
            <a:r>
              <a:rPr lang="en-US" dirty="0">
                <a:solidFill>
                  <a:schemeClr val="tx1"/>
                </a:solidFill>
              </a:rPr>
              <a:t>A null is a value that is unavailable, unassigned, unknown, or inapplicable. A null is not the same as a zero or a space. Zero is a number, and a space is a character. </a:t>
            </a:r>
          </a:p>
          <a:p>
            <a:pPr lvl="0"/>
            <a:r>
              <a:rPr lang="en-US" dirty="0">
                <a:solidFill>
                  <a:schemeClr val="tx1"/>
                </a:solidFill>
              </a:rPr>
              <a:t>Columns of any</a:t>
            </a:r>
            <a:r>
              <a:rPr lang="en-US" dirty="0"/>
              <a:t>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0"/>
            <a:r>
              <a:rPr lang="en-US" dirty="0"/>
              <a:t>In the </a:t>
            </a:r>
            <a:r>
              <a:rPr lang="en-US" dirty="0">
                <a:latin typeface="Courier New" pitchFamily="49" charset="0"/>
              </a:rPr>
              <a:t>COMMISSION_PCT</a:t>
            </a:r>
            <a:r>
              <a:rPr lang="en-US" dirty="0"/>
              <a:t> column in the </a:t>
            </a:r>
            <a:r>
              <a:rPr lang="en-US" dirty="0">
                <a:latin typeface="Courier New" pitchFamily="49" charset="0"/>
              </a:rPr>
              <a:t>EMPLOYEES</a:t>
            </a:r>
            <a:r>
              <a:rPr lang="en-US" dirty="0"/>
              <a:t> table, notice that only a sales manager or sales representative can earn a commission. Other employees are not entitled to earn commissions. A null represents that fact.</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30</a:t>
            </a:fld>
            <a:endParaRPr lang="en-US" dirty="0"/>
          </a:p>
        </p:txBody>
      </p:sp>
    </p:spTree>
    <p:extLst>
      <p:ext uri="{BB962C8B-B14F-4D97-AF65-F5344CB8AC3E}">
        <p14:creationId xmlns:p14="http://schemas.microsoft.com/office/powerpoint/2010/main" val="963049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Null Values in Arithmetic Expressions</a:t>
            </a:r>
          </a:p>
          <a:p>
            <a:pPr lvl="0"/>
            <a:r>
              <a:rPr lang="en-US" dirty="0"/>
              <a:t>If any column value in an arithmetic expression is null, the result </a:t>
            </a:r>
            <a:r>
              <a:rPr lang="en-US" dirty="0">
                <a:solidFill>
                  <a:schemeClr val="tx1"/>
                </a:solidFill>
              </a:rPr>
              <a:t>is null. For example, if you attempt to perform division by zero, you get an error. However, if you divide a number by null, the result is a null or unknown. </a:t>
            </a:r>
          </a:p>
          <a:p>
            <a:pPr lvl="0"/>
            <a:r>
              <a:rPr lang="en-US" dirty="0">
                <a:solidFill>
                  <a:schemeClr val="tx1"/>
                </a:solidFill>
              </a:rPr>
              <a:t>In the example in the slide, employee Vargas does not get any commission. Because the </a:t>
            </a:r>
            <a:r>
              <a:rPr lang="en-US" dirty="0">
                <a:solidFill>
                  <a:schemeClr val="tx1"/>
                </a:solidFill>
                <a:latin typeface="Courier New" pitchFamily="49" charset="0"/>
              </a:rPr>
              <a:t>COMMISSION_PCT</a:t>
            </a:r>
            <a:r>
              <a:rPr lang="en-US" dirty="0">
                <a:solidFill>
                  <a:schemeClr val="tx1"/>
                </a:solidFill>
              </a:rPr>
              <a:t> column in the arithmetic expression is null, the result is null. </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31</a:t>
            </a:fld>
            <a:endParaRPr lang="en-US" dirty="0"/>
          </a:p>
        </p:txBody>
      </p:sp>
    </p:spTree>
    <p:extLst>
      <p:ext uri="{BB962C8B-B14F-4D97-AF65-F5344CB8AC3E}">
        <p14:creationId xmlns:p14="http://schemas.microsoft.com/office/powerpoint/2010/main" val="3381590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5000"/>
              </a:lnSpc>
            </a:pPr>
            <a:r>
              <a:rPr lang="en-US" b="1" dirty="0"/>
              <a:t>Using the </a:t>
            </a:r>
            <a:r>
              <a:rPr lang="en-US" b="1" dirty="0">
                <a:latin typeface="Courier New" pitchFamily="49" charset="0"/>
              </a:rPr>
              <a:t>NULL</a:t>
            </a:r>
            <a:r>
              <a:rPr lang="en-US" b="1" dirty="0"/>
              <a:t> Conditions</a:t>
            </a:r>
          </a:p>
          <a:p>
            <a:pPr lvl="1"/>
            <a:r>
              <a:rPr lang="en-US" dirty="0">
                <a:solidFill>
                  <a:schemeClr val="tx1"/>
                </a:solidFill>
              </a:rPr>
              <a:t>The </a:t>
            </a:r>
            <a:r>
              <a:rPr lang="en-US" dirty="0">
                <a:solidFill>
                  <a:schemeClr val="tx1"/>
                </a:solidFill>
                <a:latin typeface="Courier New" pitchFamily="49" charset="0"/>
              </a:rPr>
              <a:t>NULL</a:t>
            </a:r>
            <a:r>
              <a:rPr lang="en-US" dirty="0">
                <a:solidFill>
                  <a:schemeClr val="tx1"/>
                </a:solidFill>
              </a:rPr>
              <a:t> conditions include the </a:t>
            </a:r>
            <a:r>
              <a:rPr lang="en-US" dirty="0">
                <a:solidFill>
                  <a:schemeClr val="tx1"/>
                </a:solidFill>
                <a:latin typeface="Courier New" pitchFamily="49" charset="0"/>
              </a:rPr>
              <a:t>IS NULL</a:t>
            </a:r>
            <a:r>
              <a:rPr lang="en-US" dirty="0">
                <a:solidFill>
                  <a:schemeClr val="tx1"/>
                </a:solidFill>
              </a:rPr>
              <a:t> condition and the </a:t>
            </a:r>
            <a:r>
              <a:rPr lang="en-US" dirty="0">
                <a:solidFill>
                  <a:schemeClr val="tx1"/>
                </a:solidFill>
                <a:latin typeface="Courier New" pitchFamily="49" charset="0"/>
              </a:rPr>
              <a:t>IS NOT NULL</a:t>
            </a:r>
            <a:r>
              <a:rPr lang="en-US" dirty="0">
                <a:solidFill>
                  <a:schemeClr val="tx1"/>
                </a:solidFill>
              </a:rPr>
              <a:t> condition.</a:t>
            </a:r>
          </a:p>
          <a:p>
            <a:pPr lvl="1"/>
            <a:r>
              <a:rPr lang="en-US" dirty="0">
                <a:solidFill>
                  <a:schemeClr val="tx1"/>
                </a:solidFill>
              </a:rPr>
              <a:t>The </a:t>
            </a:r>
            <a:r>
              <a:rPr lang="en-US" dirty="0">
                <a:solidFill>
                  <a:schemeClr val="tx1"/>
                </a:solidFill>
                <a:latin typeface="Courier New" pitchFamily="49" charset="0"/>
              </a:rPr>
              <a:t>IS NULL</a:t>
            </a:r>
            <a:r>
              <a:rPr lang="en-US" dirty="0">
                <a:solidFill>
                  <a:schemeClr val="tx1"/>
                </a:solidFill>
              </a:rPr>
              <a:t> condition tests for nulls. A null value means the value is unavailable, unassigned, unknown, or inapplicable. Therefore, you cannot</a:t>
            </a:r>
            <a:r>
              <a:rPr lang="en-US" dirty="0"/>
              <a:t> test with = because a null cannot be equal or unequal to any value. The slide example retrieves the last names and managers of all employees who do not have a manager.</a:t>
            </a:r>
          </a:p>
          <a:p>
            <a:pPr lvl="1"/>
            <a:r>
              <a:rPr lang="en-US" dirty="0"/>
              <a:t>Here is another example: To display last name, job ID, and commission for all employees who are </a:t>
            </a:r>
            <a:r>
              <a:rPr lang="en-US" i="1" dirty="0"/>
              <a:t>not</a:t>
            </a:r>
            <a:r>
              <a:rPr lang="en-US" dirty="0"/>
              <a:t> entitled to receive a commission, use the following SQL statement:</a:t>
            </a:r>
            <a:endParaRPr lang="en-US" sz="500" dirty="0"/>
          </a:p>
          <a:p>
            <a:pPr lvl="4"/>
            <a:r>
              <a:rPr lang="en-US" dirty="0"/>
              <a:t>SELECT </a:t>
            </a:r>
            <a:r>
              <a:rPr lang="en-US" dirty="0" err="1"/>
              <a:t>last_name</a:t>
            </a:r>
            <a:r>
              <a:rPr lang="en-US" dirty="0"/>
              <a:t>, </a:t>
            </a:r>
            <a:r>
              <a:rPr lang="en-US" dirty="0" err="1"/>
              <a:t>job_id</a:t>
            </a:r>
            <a:r>
              <a:rPr lang="en-US" dirty="0"/>
              <a:t>, </a:t>
            </a:r>
            <a:r>
              <a:rPr lang="en-US" dirty="0" err="1"/>
              <a:t>commission_pct</a:t>
            </a:r>
            <a:endParaRPr lang="en-US" dirty="0"/>
          </a:p>
          <a:p>
            <a:pPr lvl="4"/>
            <a:r>
              <a:rPr lang="en-US" dirty="0"/>
              <a:t>FROM   employees</a:t>
            </a:r>
          </a:p>
          <a:p>
            <a:pPr lvl="4"/>
            <a:r>
              <a:rPr lang="en-US" dirty="0"/>
              <a:t>WHERE  </a:t>
            </a:r>
            <a:r>
              <a:rPr lang="en-US" dirty="0" err="1"/>
              <a:t>commission_pct</a:t>
            </a:r>
            <a:r>
              <a:rPr lang="en-US" dirty="0"/>
              <a:t> IS NULL;</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33</a:t>
            </a:fld>
            <a:endParaRPr lang="en-US" dirty="0"/>
          </a:p>
        </p:txBody>
      </p:sp>
    </p:spTree>
    <p:extLst>
      <p:ext uri="{BB962C8B-B14F-4D97-AF65-F5344CB8AC3E}">
        <p14:creationId xmlns:p14="http://schemas.microsoft.com/office/powerpoint/2010/main" val="35430961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Limiting Rows Using a WHERE</a:t>
            </a:r>
          </a:p>
          <a:p>
            <a:pPr lvl="1"/>
            <a:r>
              <a:rPr lang="en-US" dirty="0"/>
              <a:t>In the example in the slide, suppose that you want to display all the employees in department 90. The rows with a value of 90 in the </a:t>
            </a:r>
            <a:r>
              <a:rPr lang="en-US" dirty="0">
                <a:latin typeface="Courier New" pitchFamily="49" charset="0"/>
              </a:rPr>
              <a:t>DEPARTMENT_ID</a:t>
            </a:r>
            <a:r>
              <a:rPr lang="en-US" dirty="0"/>
              <a:t> column are the only ones that are  returned. This method of restriction is the basis </a:t>
            </a:r>
            <a:r>
              <a:rPr lang="en-US" dirty="0">
                <a:solidFill>
                  <a:schemeClr val="tx1"/>
                </a:solidFill>
              </a:rPr>
              <a:t>of the </a:t>
            </a:r>
            <a:r>
              <a:rPr lang="en-US" dirty="0">
                <a:solidFill>
                  <a:schemeClr val="tx1"/>
                </a:solidFill>
                <a:latin typeface="Courier New" pitchFamily="49" charset="0"/>
              </a:rPr>
              <a:t>WHERE</a:t>
            </a:r>
            <a:r>
              <a:rPr lang="en-US" dirty="0">
                <a:solidFill>
                  <a:schemeClr val="tx1"/>
                </a:solidFill>
              </a:rPr>
              <a:t> clause in SQL</a:t>
            </a:r>
            <a:r>
              <a:rPr lang="en-US" dirty="0"/>
              <a:t>.</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34</a:t>
            </a:fld>
            <a:endParaRPr lang="en-US" dirty="0"/>
          </a:p>
        </p:txBody>
      </p:sp>
    </p:spTree>
    <p:extLst>
      <p:ext uri="{BB962C8B-B14F-4D97-AF65-F5344CB8AC3E}">
        <p14:creationId xmlns:p14="http://schemas.microsoft.com/office/powerpoint/2010/main" val="275378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restrict the rows that are returned from the query by using the WHERE clause. A WHERE clause contains a condition that must be met, and it directly follows the FROM clause. If the condition is true, the row meeting the condition is returned.</a:t>
            </a:r>
          </a:p>
          <a:p>
            <a:r>
              <a:rPr lang="en-US" dirty="0"/>
              <a:t>In the syntax:</a:t>
            </a:r>
          </a:p>
          <a:p>
            <a:pPr lvl="1"/>
            <a:r>
              <a:rPr lang="en-US" dirty="0"/>
              <a:t>WHERE - restricts the query to rows that meet a condition	</a:t>
            </a:r>
          </a:p>
          <a:p>
            <a:pPr lvl="1"/>
            <a:r>
              <a:rPr lang="en-US" dirty="0"/>
              <a:t>condition - is composed of column names, expressions,</a:t>
            </a:r>
            <a:r>
              <a:rPr lang="en-US" baseline="0" dirty="0"/>
              <a:t> </a:t>
            </a:r>
            <a:r>
              <a:rPr lang="en-US" dirty="0"/>
              <a:t>constants, and a comparison operator	</a:t>
            </a:r>
          </a:p>
          <a:p>
            <a:r>
              <a:rPr lang="en-US" dirty="0"/>
              <a:t>The WHERE clause can compare values in columns, literal values, arithmetic expressions, or functions. It consists of three elements:</a:t>
            </a:r>
          </a:p>
          <a:p>
            <a:pPr marL="171450" indent="-171450">
              <a:buFont typeface="Arial" pitchFamily="34" charset="0"/>
              <a:buChar char="•"/>
            </a:pPr>
            <a:r>
              <a:rPr lang="en-US" dirty="0"/>
              <a:t>Column name</a:t>
            </a:r>
          </a:p>
          <a:p>
            <a:pPr marL="171450" indent="-171450">
              <a:buFont typeface="Arial" pitchFamily="34" charset="0"/>
              <a:buChar char="•"/>
            </a:pPr>
            <a:r>
              <a:rPr lang="en-US" dirty="0"/>
              <a:t>Comparison condition</a:t>
            </a:r>
          </a:p>
          <a:p>
            <a:pPr marL="171450" indent="-171450">
              <a:buFont typeface="Arial" pitchFamily="34" charset="0"/>
              <a:buChar char="•"/>
            </a:pPr>
            <a:r>
              <a:rPr lang="en-US" dirty="0"/>
              <a:t>Column name, constant, or list of values</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35</a:t>
            </a:fld>
            <a:endParaRPr lang="en-US" dirty="0"/>
          </a:p>
        </p:txBody>
      </p:sp>
    </p:spTree>
    <p:extLst>
      <p:ext uri="{BB962C8B-B14F-4D97-AF65-F5344CB8AC3E}">
        <p14:creationId xmlns:p14="http://schemas.microsoft.com/office/powerpoint/2010/main" val="10686746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000000"/>
                </a:solidFill>
              </a:rPr>
              <a:t>Using the </a:t>
            </a:r>
            <a:r>
              <a:rPr lang="en-US" b="1" dirty="0">
                <a:solidFill>
                  <a:srgbClr val="000000"/>
                </a:solidFill>
                <a:latin typeface="Courier New" pitchFamily="49" charset="0"/>
              </a:rPr>
              <a:t>WHERE</a:t>
            </a:r>
            <a:r>
              <a:rPr lang="en-US" b="1" dirty="0">
                <a:solidFill>
                  <a:srgbClr val="000000"/>
                </a:solidFill>
              </a:rPr>
              <a:t> Clause</a:t>
            </a:r>
            <a:endParaRPr lang="en-US" b="1" dirty="0"/>
          </a:p>
          <a:p>
            <a:pPr lvl="1"/>
            <a:r>
              <a:rPr lang="en-US" dirty="0"/>
              <a:t>In the example, the </a:t>
            </a:r>
            <a:r>
              <a:rPr lang="en-US" dirty="0">
                <a:latin typeface="Courier New" pitchFamily="49" charset="0"/>
              </a:rPr>
              <a:t>SELECT</a:t>
            </a:r>
            <a:r>
              <a:rPr lang="en-US" dirty="0"/>
              <a:t> statement retrieves the employee ID, name, job ID, and department number of all employees who are in department 90.</a:t>
            </a:r>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36</a:t>
            </a:fld>
            <a:endParaRPr lang="en-US" dirty="0"/>
          </a:p>
        </p:txBody>
      </p:sp>
    </p:spTree>
    <p:extLst>
      <p:ext uri="{BB962C8B-B14F-4D97-AF65-F5344CB8AC3E}">
        <p14:creationId xmlns:p14="http://schemas.microsoft.com/office/powerpoint/2010/main" val="12595922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Character Strings</a:t>
            </a:r>
          </a:p>
          <a:p>
            <a:r>
              <a:rPr lang="en-US" dirty="0">
                <a:solidFill>
                  <a:schemeClr val="tx1"/>
                </a:solidFill>
              </a:rPr>
              <a:t>Character strings in the </a:t>
            </a:r>
            <a:r>
              <a:rPr lang="en-US" dirty="0">
                <a:solidFill>
                  <a:schemeClr val="tx1"/>
                </a:solidFill>
                <a:latin typeface="Courier New" pitchFamily="49" charset="0"/>
              </a:rPr>
              <a:t>WHERE</a:t>
            </a:r>
            <a:r>
              <a:rPr lang="en-US" dirty="0">
                <a:solidFill>
                  <a:schemeClr val="tx1"/>
                </a:solidFill>
              </a:rPr>
              <a:t> clause must be enclosed by single quotation marks (</a:t>
            </a:r>
            <a:r>
              <a:rPr lang="en-US" dirty="0">
                <a:solidFill>
                  <a:schemeClr val="tx1"/>
                </a:solidFill>
                <a:latin typeface="Courier New" pitchFamily="49" charset="0"/>
              </a:rPr>
              <a:t>''</a:t>
            </a:r>
            <a:r>
              <a:rPr lang="en-US" dirty="0">
                <a:solidFill>
                  <a:schemeClr val="tx1"/>
                </a:solidFill>
              </a:rPr>
              <a:t>). Number constants, however, should not be enclosed by single quotation marks.</a:t>
            </a:r>
            <a:r>
              <a:rPr lang="en-US" b="1" baseline="0" dirty="0">
                <a:solidFill>
                  <a:schemeClr val="tx1"/>
                </a:solidFill>
              </a:rPr>
              <a:t> </a:t>
            </a:r>
            <a:r>
              <a:rPr lang="en-US" dirty="0">
                <a:solidFill>
                  <a:schemeClr val="tx1"/>
                </a:solidFill>
              </a:rPr>
              <a:t>All character searches are case-sensitive. In the following example, no rows are returned because the </a:t>
            </a:r>
            <a:r>
              <a:rPr lang="en-US" dirty="0">
                <a:solidFill>
                  <a:schemeClr val="tx1"/>
                </a:solidFill>
                <a:latin typeface="Courier New" pitchFamily="49" charset="0"/>
              </a:rPr>
              <a:t>EMPLOYEES</a:t>
            </a:r>
            <a:r>
              <a:rPr lang="en-US" dirty="0">
                <a:solidFill>
                  <a:schemeClr val="tx1"/>
                </a:solidFill>
              </a:rPr>
              <a:t> table stores all the last names in mixed case:</a:t>
            </a:r>
          </a:p>
          <a:p>
            <a:r>
              <a:rPr lang="en-US" sz="1200" b="0" i="0" u="none" strike="noStrike" kern="1200" baseline="0" dirty="0">
                <a:solidFill>
                  <a:schemeClr val="tx1"/>
                </a:solidFill>
                <a:latin typeface="+mn-lt"/>
                <a:ea typeface="+mn-ea"/>
                <a:cs typeface="+mn-cs"/>
              </a:rPr>
              <a:t>SELECT </a:t>
            </a:r>
          </a:p>
          <a:p>
            <a:r>
              <a:rPr lang="en-US" sz="1200" b="0" i="0" u="none" strike="noStrike" kern="1200" baseline="0" dirty="0">
                <a:solidFill>
                  <a:schemeClr val="tx1"/>
                </a:solidFill>
                <a:latin typeface="+mn-lt"/>
                <a:ea typeface="+mn-ea"/>
                <a:cs typeface="+mn-cs"/>
              </a:rPr>
              <a:t>  EMPLOYEE_ID, LAST_NAME, JOB_ID, DEPARTMENT_ID </a:t>
            </a:r>
          </a:p>
          <a:p>
            <a:r>
              <a:rPr lang="en-US" sz="1200" b="0" i="0" u="none" strike="noStrike" kern="1200" baseline="0" dirty="0">
                <a:solidFill>
                  <a:schemeClr val="tx1"/>
                </a:solidFill>
                <a:latin typeface="+mn-lt"/>
                <a:ea typeface="+mn-ea"/>
                <a:cs typeface="+mn-cs"/>
              </a:rPr>
              <a:t>FROM EMPLOYEES </a:t>
            </a:r>
          </a:p>
          <a:p>
            <a:r>
              <a:rPr lang="en-US" sz="1200" b="0" i="0" u="none" strike="noStrike" kern="1200" baseline="0" dirty="0">
                <a:solidFill>
                  <a:schemeClr val="tx1"/>
                </a:solidFill>
                <a:latin typeface="+mn-lt"/>
                <a:ea typeface="+mn-ea"/>
                <a:cs typeface="+mn-cs"/>
              </a:rPr>
              <a:t>WHERE DEPARTMENT_ID = 90 AND LAST_NAME = 'KING';</a:t>
            </a:r>
          </a:p>
          <a:p>
            <a:endParaRPr lang="en-US" dirty="0">
              <a:solidFill>
                <a:schemeClr val="tx1"/>
              </a:solidFill>
            </a:endParaRPr>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37</a:t>
            </a:fld>
            <a:endParaRPr lang="en-US" dirty="0"/>
          </a:p>
        </p:txBody>
      </p:sp>
    </p:spTree>
    <p:extLst>
      <p:ext uri="{BB962C8B-B14F-4D97-AF65-F5344CB8AC3E}">
        <p14:creationId xmlns:p14="http://schemas.microsoft.com/office/powerpoint/2010/main" val="12595922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Comparison Conditions</a:t>
            </a:r>
          </a:p>
          <a:p>
            <a:pPr lvl="1"/>
            <a:r>
              <a:rPr lang="en-US" dirty="0"/>
              <a:t>Comparison conditions are used in conditions that compare one expression to another value or expression. They are used in the </a:t>
            </a:r>
            <a:r>
              <a:rPr lang="en-US" dirty="0">
                <a:latin typeface="Courier New" pitchFamily="49" charset="0"/>
              </a:rPr>
              <a:t>WHERE</a:t>
            </a:r>
            <a:r>
              <a:rPr lang="en-US" dirty="0"/>
              <a:t> clause in the following format:</a:t>
            </a:r>
          </a:p>
          <a:p>
            <a:pPr lvl="1"/>
            <a:r>
              <a:rPr lang="en-US" b="1" dirty="0"/>
              <a:t>Syntax</a:t>
            </a:r>
            <a:r>
              <a:rPr lang="en-US" dirty="0"/>
              <a:t> </a:t>
            </a:r>
          </a:p>
          <a:p>
            <a:pPr lvl="1">
              <a:lnSpc>
                <a:spcPct val="95000"/>
              </a:lnSpc>
            </a:pPr>
            <a:r>
              <a:rPr lang="en-US" b="1" dirty="0">
                <a:latin typeface="Courier New" pitchFamily="49" charset="0"/>
              </a:rPr>
              <a:t> </a:t>
            </a:r>
            <a:r>
              <a:rPr lang="en-US" sz="1100" b="1" dirty="0">
                <a:latin typeface="Courier New" pitchFamily="49" charset="0"/>
              </a:rPr>
              <a:t>	</a:t>
            </a:r>
            <a:r>
              <a:rPr lang="en-US" sz="1100" dirty="0">
                <a:latin typeface="Courier New" pitchFamily="49" charset="0"/>
              </a:rPr>
              <a:t>... WHERE </a:t>
            </a:r>
            <a:r>
              <a:rPr lang="en-US" sz="1100" i="1" dirty="0" err="1">
                <a:latin typeface="Courier New" pitchFamily="49" charset="0"/>
              </a:rPr>
              <a:t>expr</a:t>
            </a:r>
            <a:r>
              <a:rPr lang="en-US" sz="1100" i="1" dirty="0">
                <a:latin typeface="Courier New" pitchFamily="49" charset="0"/>
              </a:rPr>
              <a:t> operator value</a:t>
            </a:r>
            <a:endParaRPr lang="en-US" sz="500" i="1" dirty="0">
              <a:latin typeface="Courier New" pitchFamily="49" charset="0"/>
            </a:endParaRPr>
          </a:p>
          <a:p>
            <a:pPr lvl="1"/>
            <a:r>
              <a:rPr lang="en-US" b="1" dirty="0"/>
              <a:t>Example</a:t>
            </a:r>
            <a:endParaRPr lang="en-US" sz="400" i="1" dirty="0"/>
          </a:p>
          <a:p>
            <a:pPr lvl="1">
              <a:spcBef>
                <a:spcPct val="0"/>
              </a:spcBef>
            </a:pPr>
            <a:r>
              <a:rPr lang="en-US" sz="1100" dirty="0">
                <a:latin typeface="Courier New" pitchFamily="49" charset="0"/>
              </a:rPr>
              <a:t>	... WHERE salary &gt;= 6000</a:t>
            </a:r>
          </a:p>
          <a:p>
            <a:pPr lvl="1">
              <a:spcBef>
                <a:spcPct val="0"/>
              </a:spcBef>
            </a:pPr>
            <a:r>
              <a:rPr lang="en-US" sz="1100" dirty="0">
                <a:latin typeface="Courier New" pitchFamily="49" charset="0"/>
              </a:rPr>
              <a:t>	... WHERE </a:t>
            </a:r>
            <a:r>
              <a:rPr lang="en-US" sz="1100" dirty="0" err="1">
                <a:latin typeface="Courier New" pitchFamily="49" charset="0"/>
              </a:rPr>
              <a:t>last_name</a:t>
            </a:r>
            <a:r>
              <a:rPr lang="en-US" sz="1100" dirty="0">
                <a:latin typeface="Courier New" pitchFamily="49" charset="0"/>
              </a:rPr>
              <a:t> = 'Smith'</a:t>
            </a:r>
          </a:p>
          <a:p>
            <a:pPr lvl="1"/>
            <a:r>
              <a:rPr lang="en-US" dirty="0"/>
              <a:t>An </a:t>
            </a:r>
            <a:r>
              <a:rPr lang="en-US" dirty="0">
                <a:solidFill>
                  <a:schemeClr val="tx1"/>
                </a:solidFill>
              </a:rPr>
              <a:t>alias cannot be used in the </a:t>
            </a:r>
            <a:r>
              <a:rPr lang="en-US" dirty="0">
                <a:solidFill>
                  <a:schemeClr val="tx1"/>
                </a:solidFill>
                <a:latin typeface="Courier New" pitchFamily="49" charset="0"/>
              </a:rPr>
              <a:t>WHERE</a:t>
            </a:r>
            <a:r>
              <a:rPr lang="en-US" dirty="0">
                <a:solidFill>
                  <a:schemeClr val="tx1"/>
                </a:solidFill>
              </a:rPr>
              <a:t> clause.</a:t>
            </a:r>
            <a:endParaRPr lang="en-US" b="1" dirty="0">
              <a:solidFill>
                <a:schemeClr val="tx1"/>
              </a:solidFill>
              <a:latin typeface="Courier New" pitchFamily="49" charset="0"/>
            </a:endParaRPr>
          </a:p>
          <a:p>
            <a:pPr lvl="1"/>
            <a:r>
              <a:rPr lang="en-US" b="1" dirty="0">
                <a:solidFill>
                  <a:schemeClr val="tx1"/>
                </a:solidFill>
              </a:rPr>
              <a:t>Note:</a:t>
            </a:r>
            <a:r>
              <a:rPr lang="en-US" dirty="0">
                <a:solidFill>
                  <a:schemeClr val="tx1"/>
                </a:solidFill>
              </a:rPr>
              <a:t> The symbols </a:t>
            </a:r>
            <a:r>
              <a:rPr lang="en-US" dirty="0">
                <a:solidFill>
                  <a:schemeClr val="tx1"/>
                </a:solidFill>
                <a:latin typeface="Courier New" pitchFamily="49" charset="0"/>
              </a:rPr>
              <a:t>!=</a:t>
            </a:r>
            <a:r>
              <a:rPr lang="en-US" dirty="0">
                <a:solidFill>
                  <a:schemeClr val="tx1"/>
                </a:solidFill>
              </a:rPr>
              <a:t>  and </a:t>
            </a:r>
            <a:r>
              <a:rPr lang="en-US" dirty="0">
                <a:solidFill>
                  <a:schemeClr val="tx1"/>
                </a:solidFill>
                <a:latin typeface="Courier New" pitchFamily="49" charset="0"/>
              </a:rPr>
              <a:t>^=</a:t>
            </a:r>
            <a:r>
              <a:rPr lang="en-US" dirty="0">
                <a:solidFill>
                  <a:schemeClr val="tx1"/>
                </a:solidFill>
              </a:rPr>
              <a:t> can also represent the</a:t>
            </a:r>
            <a:r>
              <a:rPr lang="en-US" dirty="0"/>
              <a:t> </a:t>
            </a:r>
            <a:r>
              <a:rPr lang="en-US" i="1" dirty="0"/>
              <a:t>not equal to</a:t>
            </a:r>
            <a:r>
              <a:rPr lang="en-US" dirty="0"/>
              <a:t> condition.</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38</a:t>
            </a:fld>
            <a:endParaRPr lang="en-US" dirty="0"/>
          </a:p>
        </p:txBody>
      </p:sp>
    </p:spTree>
    <p:extLst>
      <p:ext uri="{BB962C8B-B14F-4D97-AF65-F5344CB8AC3E}">
        <p14:creationId xmlns:p14="http://schemas.microsoft.com/office/powerpoint/2010/main" val="7927198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Using Comparison Conditions</a:t>
            </a:r>
          </a:p>
          <a:p>
            <a:r>
              <a:rPr lang="en-US" dirty="0"/>
              <a:t>In the example, the </a:t>
            </a:r>
            <a:r>
              <a:rPr lang="en-US" dirty="0">
                <a:solidFill>
                  <a:schemeClr val="tx1"/>
                </a:solidFill>
                <a:latin typeface="Courier New" pitchFamily="49" charset="0"/>
              </a:rPr>
              <a:t>SELECT</a:t>
            </a:r>
            <a:r>
              <a:rPr lang="en-US" dirty="0">
                <a:solidFill>
                  <a:schemeClr val="tx1"/>
                </a:solidFill>
              </a:rPr>
              <a:t> statement retrieves the last name and salary from the </a:t>
            </a:r>
            <a:r>
              <a:rPr lang="en-US" dirty="0">
                <a:solidFill>
                  <a:schemeClr val="tx1"/>
                </a:solidFill>
                <a:latin typeface="Courier New" pitchFamily="49" charset="0"/>
              </a:rPr>
              <a:t>EMPLOYEES</a:t>
            </a:r>
            <a:r>
              <a:rPr lang="en-US" dirty="0">
                <a:solidFill>
                  <a:schemeClr val="tx1"/>
                </a:solidFill>
              </a:rPr>
              <a:t> table for any employee whose salary is less than $2,400. </a:t>
            </a:r>
          </a:p>
          <a:p>
            <a:endParaRPr lang="en-US" dirty="0">
              <a:solidFill>
                <a:schemeClr val="tx1"/>
              </a:solidFill>
            </a:endParaRPr>
          </a:p>
          <a:p>
            <a:r>
              <a:rPr lang="en-US" dirty="0">
                <a:solidFill>
                  <a:schemeClr val="tx1"/>
                </a:solidFill>
              </a:rPr>
              <a:t>Note that there is an explicit value supplied to the </a:t>
            </a:r>
            <a:r>
              <a:rPr lang="en-US" dirty="0">
                <a:solidFill>
                  <a:schemeClr val="tx1"/>
                </a:solidFill>
                <a:latin typeface="Courier New" pitchFamily="49" charset="0"/>
              </a:rPr>
              <a:t>WHERE</a:t>
            </a:r>
            <a:r>
              <a:rPr lang="en-US" dirty="0">
                <a:solidFill>
                  <a:schemeClr val="tx1"/>
                </a:solidFill>
              </a:rPr>
              <a:t> clause</a:t>
            </a:r>
            <a:r>
              <a:rPr lang="en-US" dirty="0"/>
              <a:t>. The explicit value of </a:t>
            </a:r>
            <a:r>
              <a:rPr lang="en-US" dirty="0">
                <a:latin typeface="Courier New" pitchFamily="49" charset="0"/>
              </a:rPr>
              <a:t>2400</a:t>
            </a:r>
            <a:r>
              <a:rPr lang="en-US" dirty="0"/>
              <a:t> is compared to the salary value in the </a:t>
            </a:r>
            <a:r>
              <a:rPr lang="en-US" dirty="0">
                <a:latin typeface="Courier New" pitchFamily="49" charset="0"/>
              </a:rPr>
              <a:t>SALARY</a:t>
            </a:r>
            <a:r>
              <a:rPr lang="en-US" dirty="0"/>
              <a:t> column of the </a:t>
            </a:r>
            <a:r>
              <a:rPr lang="en-US" dirty="0">
                <a:latin typeface="Courier New" pitchFamily="49" charset="0"/>
              </a:rPr>
              <a:t>EMPLOYEES</a:t>
            </a:r>
            <a:r>
              <a:rPr lang="en-US" dirty="0"/>
              <a:t> table.</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39</a:t>
            </a:fld>
            <a:endParaRPr lang="en-US" dirty="0"/>
          </a:p>
        </p:txBody>
      </p:sp>
    </p:spTree>
    <p:extLst>
      <p:ext uri="{BB962C8B-B14F-4D97-AF65-F5344CB8AC3E}">
        <p14:creationId xmlns:p14="http://schemas.microsoft.com/office/powerpoint/2010/main" val="2051444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Using the </a:t>
            </a:r>
            <a:r>
              <a:rPr lang="en-US" b="1" dirty="0">
                <a:latin typeface="Courier New" pitchFamily="49" charset="0"/>
              </a:rPr>
              <a:t>BETWEEN</a:t>
            </a:r>
            <a:r>
              <a:rPr lang="en-US" b="1" dirty="0"/>
              <a:t> Condition</a:t>
            </a:r>
          </a:p>
          <a:p>
            <a:pPr lvl="1"/>
            <a:r>
              <a:rPr lang="en-US" dirty="0">
                <a:solidFill>
                  <a:schemeClr val="tx1"/>
                </a:solidFill>
              </a:rPr>
              <a:t>You can display rows based on a range of values using the </a:t>
            </a:r>
            <a:r>
              <a:rPr lang="en-US" dirty="0">
                <a:solidFill>
                  <a:schemeClr val="tx1"/>
                </a:solidFill>
                <a:latin typeface="Courier New" pitchFamily="49" charset="0"/>
              </a:rPr>
              <a:t>BETWEEN</a:t>
            </a:r>
            <a:r>
              <a:rPr lang="en-US" dirty="0">
                <a:solidFill>
                  <a:schemeClr val="tx1"/>
                </a:solidFill>
              </a:rPr>
              <a:t> range condition. The range that you specify contains a lower limit and an upper limit.</a:t>
            </a:r>
          </a:p>
          <a:p>
            <a:pPr lvl="1">
              <a:lnSpc>
                <a:spcPct val="95000"/>
              </a:lnSpc>
              <a:spcBef>
                <a:spcPct val="35000"/>
              </a:spcBef>
            </a:pPr>
            <a:r>
              <a:rPr lang="en-US" dirty="0">
                <a:solidFill>
                  <a:schemeClr val="tx1"/>
                </a:solidFill>
              </a:rPr>
              <a:t>The </a:t>
            </a:r>
            <a:r>
              <a:rPr lang="en-US" dirty="0">
                <a:solidFill>
                  <a:schemeClr val="tx1"/>
                </a:solidFill>
                <a:latin typeface="Courier New" pitchFamily="49" charset="0"/>
              </a:rPr>
              <a:t>SELECT</a:t>
            </a:r>
            <a:r>
              <a:rPr lang="en-US" dirty="0">
                <a:solidFill>
                  <a:schemeClr val="tx1"/>
                </a:solidFill>
              </a:rPr>
              <a:t> statement in the slide returns rows from the </a:t>
            </a:r>
            <a:r>
              <a:rPr lang="en-US" dirty="0">
                <a:solidFill>
                  <a:schemeClr val="tx1"/>
                </a:solidFill>
                <a:latin typeface="Courier New" pitchFamily="49" charset="0"/>
              </a:rPr>
              <a:t>EMPLOYEES</a:t>
            </a:r>
            <a:r>
              <a:rPr lang="en-US" dirty="0">
                <a:solidFill>
                  <a:schemeClr val="tx1"/>
                </a:solidFill>
              </a:rPr>
              <a:t> table for any employee whose salary is between $3,100 and $3,200.</a:t>
            </a:r>
            <a:endParaRPr lang="en-US" sz="2500" b="1" dirty="0">
              <a:solidFill>
                <a:schemeClr val="tx1"/>
              </a:solidFill>
              <a:effectLst>
                <a:outerShdw blurRad="38100" dist="38100" dir="2700000" algn="tl">
                  <a:srgbClr val="C0C0C0"/>
                </a:outerShdw>
              </a:effectLst>
              <a:latin typeface="Arial" charset="0"/>
            </a:endParaRPr>
          </a:p>
          <a:p>
            <a:pPr lvl="1"/>
            <a:r>
              <a:rPr lang="en-US" dirty="0">
                <a:solidFill>
                  <a:schemeClr val="tx1"/>
                </a:solidFill>
              </a:rPr>
              <a:t>Values that are specified with the </a:t>
            </a:r>
            <a:r>
              <a:rPr lang="en-US" dirty="0">
                <a:solidFill>
                  <a:schemeClr val="tx1"/>
                </a:solidFill>
                <a:latin typeface="Courier New" pitchFamily="49" charset="0"/>
              </a:rPr>
              <a:t>BETWEEN</a:t>
            </a:r>
            <a:r>
              <a:rPr lang="en-US" dirty="0">
                <a:solidFill>
                  <a:schemeClr val="tx1"/>
                </a:solidFill>
              </a:rPr>
              <a:t> condition are inclusive. You must specify</a:t>
            </a:r>
            <a:r>
              <a:rPr lang="en-US" dirty="0"/>
              <a:t> the lower limit first.</a:t>
            </a:r>
          </a:p>
          <a:p>
            <a:pPr lvl="1"/>
            <a:r>
              <a:rPr lang="en-US" dirty="0"/>
              <a:t>You can also use the </a:t>
            </a:r>
            <a:r>
              <a:rPr lang="en-US" dirty="0">
                <a:latin typeface="Courier New" pitchFamily="49" charset="0"/>
              </a:rPr>
              <a:t>BETWEEN</a:t>
            </a:r>
            <a:r>
              <a:rPr lang="en-US" dirty="0"/>
              <a:t> condition on character values:</a:t>
            </a:r>
          </a:p>
          <a:p>
            <a:pPr lvl="4"/>
            <a:r>
              <a:rPr lang="en-US" dirty="0"/>
              <a:t>SELECT </a:t>
            </a:r>
            <a:r>
              <a:rPr lang="en-US" dirty="0" err="1"/>
              <a:t>last_name</a:t>
            </a:r>
            <a:r>
              <a:rPr lang="en-US" dirty="0"/>
              <a:t> </a:t>
            </a:r>
            <a:br>
              <a:rPr lang="en-US" dirty="0"/>
            </a:br>
            <a:r>
              <a:rPr lang="en-US" dirty="0"/>
              <a:t>FROM   employees </a:t>
            </a:r>
            <a:br>
              <a:rPr lang="en-US" dirty="0"/>
            </a:br>
            <a:r>
              <a:rPr lang="en-US" dirty="0"/>
              <a:t>WHERE  </a:t>
            </a:r>
            <a:r>
              <a:rPr lang="en-US" dirty="0" err="1"/>
              <a:t>last_name</a:t>
            </a:r>
            <a:r>
              <a:rPr lang="en-US" dirty="0"/>
              <a:t> BETWEEN 'King' AND 'Smith';</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40</a:t>
            </a:fld>
            <a:endParaRPr lang="en-US" dirty="0"/>
          </a:p>
        </p:txBody>
      </p:sp>
    </p:spTree>
    <p:extLst>
      <p:ext uri="{BB962C8B-B14F-4D97-AF65-F5344CB8AC3E}">
        <p14:creationId xmlns:p14="http://schemas.microsoft.com/office/powerpoint/2010/main" val="557339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Using the </a:t>
            </a:r>
            <a:r>
              <a:rPr lang="en-US" b="1" dirty="0">
                <a:latin typeface="Courier New" pitchFamily="49" charset="0"/>
              </a:rPr>
              <a:t>IN</a:t>
            </a:r>
            <a:r>
              <a:rPr lang="en-US" b="1" dirty="0"/>
              <a:t> Condition</a:t>
            </a:r>
          </a:p>
          <a:p>
            <a:pPr lvl="1"/>
            <a:r>
              <a:rPr lang="en-US" dirty="0"/>
              <a:t>To test for values in a specified set of values, use the </a:t>
            </a:r>
            <a:r>
              <a:rPr lang="en-US" dirty="0">
                <a:latin typeface="Courier New" pitchFamily="49" charset="0"/>
              </a:rPr>
              <a:t>IN</a:t>
            </a:r>
            <a:r>
              <a:rPr lang="en-US" dirty="0"/>
              <a:t> condition. The </a:t>
            </a:r>
            <a:r>
              <a:rPr lang="en-US" dirty="0">
                <a:latin typeface="Courier New" pitchFamily="49" charset="0"/>
              </a:rPr>
              <a:t>IN</a:t>
            </a:r>
            <a:r>
              <a:rPr lang="en-US" dirty="0"/>
              <a:t> condition is also known as the </a:t>
            </a:r>
            <a:r>
              <a:rPr lang="en-US" i="1" dirty="0"/>
              <a:t>membership condition.</a:t>
            </a:r>
          </a:p>
          <a:p>
            <a:pPr lvl="1"/>
            <a:r>
              <a:rPr lang="en-US" dirty="0"/>
              <a:t>The slide example displays employee numbers, last names, salaries, and manager’s employee numbers for all the employees whose manager’s employee number is 100, 101, or 201.</a:t>
            </a:r>
          </a:p>
          <a:p>
            <a:pPr lvl="1"/>
            <a:r>
              <a:rPr lang="en-US" dirty="0"/>
              <a:t>The </a:t>
            </a:r>
            <a:r>
              <a:rPr lang="en-US" dirty="0">
                <a:latin typeface="Courier New" pitchFamily="49" charset="0"/>
              </a:rPr>
              <a:t>IN</a:t>
            </a:r>
            <a:r>
              <a:rPr lang="en-US" dirty="0"/>
              <a:t> condition can be used with any data type. The following example returns a row from the </a:t>
            </a:r>
            <a:r>
              <a:rPr lang="en-US" dirty="0">
                <a:latin typeface="Courier New" pitchFamily="49" charset="0"/>
              </a:rPr>
              <a:t>EMPLOYEES</a:t>
            </a:r>
            <a:r>
              <a:rPr lang="en-US" dirty="0"/>
              <a:t> table for any employee whose last name is included in the list of names in the </a:t>
            </a:r>
            <a:r>
              <a:rPr lang="en-US" dirty="0">
                <a:latin typeface="Courier New" pitchFamily="49" charset="0"/>
              </a:rPr>
              <a:t>WHERE</a:t>
            </a:r>
            <a:r>
              <a:rPr lang="en-US" dirty="0"/>
              <a:t> clause:</a:t>
            </a:r>
          </a:p>
          <a:p>
            <a:pPr lvl="4"/>
            <a:r>
              <a:rPr lang="en-US" dirty="0"/>
              <a:t>SELECT </a:t>
            </a:r>
            <a:r>
              <a:rPr lang="en-US" dirty="0" err="1"/>
              <a:t>employee_id</a:t>
            </a:r>
            <a:r>
              <a:rPr lang="en-US" dirty="0"/>
              <a:t>, </a:t>
            </a:r>
            <a:r>
              <a:rPr lang="en-US" dirty="0" err="1"/>
              <a:t>manager_id</a:t>
            </a:r>
            <a:r>
              <a:rPr lang="en-US" dirty="0"/>
              <a:t>, </a:t>
            </a:r>
            <a:r>
              <a:rPr lang="en-US" dirty="0" err="1"/>
              <a:t>department_id</a:t>
            </a:r>
            <a:endParaRPr lang="en-US" dirty="0"/>
          </a:p>
          <a:p>
            <a:pPr lvl="4"/>
            <a:r>
              <a:rPr lang="en-US" dirty="0"/>
              <a:t>FROM   employees</a:t>
            </a:r>
          </a:p>
          <a:p>
            <a:pPr lvl="4"/>
            <a:r>
              <a:rPr lang="en-US" dirty="0"/>
              <a:t>WHERE  </a:t>
            </a:r>
            <a:r>
              <a:rPr lang="en-US" dirty="0" err="1"/>
              <a:t>last_name</a:t>
            </a:r>
            <a:r>
              <a:rPr lang="en-US" dirty="0"/>
              <a:t> IN ('</a:t>
            </a:r>
            <a:r>
              <a:rPr lang="en-US" dirty="0" err="1"/>
              <a:t>Hartstein</a:t>
            </a:r>
            <a:r>
              <a:rPr lang="en-US" dirty="0"/>
              <a:t>', 'Vargas');</a:t>
            </a:r>
          </a:p>
          <a:p>
            <a:pPr lvl="1"/>
            <a:r>
              <a:rPr lang="en-US" dirty="0"/>
              <a:t>If characters or dates are used in the list, they must be enclosed by single quotation marks (</a:t>
            </a:r>
            <a:r>
              <a:rPr lang="en-US" dirty="0">
                <a:latin typeface="Courier New" pitchFamily="49" charset="0"/>
              </a:rPr>
              <a:t>''</a:t>
            </a:r>
            <a:r>
              <a:rPr lang="en-US" dirty="0"/>
              <a:t>).</a:t>
            </a:r>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41</a:t>
            </a:fld>
            <a:endParaRPr lang="en-US" dirty="0"/>
          </a:p>
        </p:txBody>
      </p:sp>
    </p:spTree>
    <p:extLst>
      <p:ext uri="{BB962C8B-B14F-4D97-AF65-F5344CB8AC3E}">
        <p14:creationId xmlns:p14="http://schemas.microsoft.com/office/powerpoint/2010/main" val="41282480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Using the </a:t>
            </a:r>
            <a:r>
              <a:rPr lang="en-US" b="1" dirty="0">
                <a:latin typeface="Courier New" pitchFamily="49" charset="0"/>
              </a:rPr>
              <a:t>LIKE</a:t>
            </a:r>
            <a:r>
              <a:rPr lang="en-US" b="1" dirty="0"/>
              <a:t> Condition</a:t>
            </a:r>
          </a:p>
          <a:p>
            <a:r>
              <a:rPr lang="en-US" dirty="0"/>
              <a:t>You may not always know </a:t>
            </a:r>
            <a:r>
              <a:rPr lang="en-US" dirty="0">
                <a:solidFill>
                  <a:schemeClr val="tx1"/>
                </a:solidFill>
              </a:rPr>
              <a:t>the exact value to search for. You can select rows that match a character pattern by using the </a:t>
            </a:r>
            <a:r>
              <a:rPr lang="en-US" dirty="0">
                <a:solidFill>
                  <a:schemeClr val="tx1"/>
                </a:solidFill>
                <a:latin typeface="Courier New" pitchFamily="49" charset="0"/>
              </a:rPr>
              <a:t>LIKE</a:t>
            </a:r>
            <a:r>
              <a:rPr lang="en-US" dirty="0">
                <a:solidFill>
                  <a:schemeClr val="tx1"/>
                </a:solidFill>
              </a:rPr>
              <a:t> condition. The character pattern</a:t>
            </a:r>
            <a:r>
              <a:rPr lang="en-US" dirty="0">
                <a:solidFill>
                  <a:schemeClr val="tx1"/>
                </a:solidFill>
                <a:cs typeface="Times New Roman" pitchFamily="18" charset="0"/>
              </a:rPr>
              <a:t>–</a:t>
            </a:r>
            <a:r>
              <a:rPr lang="en-US" dirty="0">
                <a:solidFill>
                  <a:schemeClr val="tx1"/>
                </a:solidFill>
              </a:rPr>
              <a:t>matching operation is referred to as a </a:t>
            </a:r>
            <a:r>
              <a:rPr lang="en-US" i="1" dirty="0">
                <a:solidFill>
                  <a:schemeClr val="tx1"/>
                </a:solidFill>
              </a:rPr>
              <a:t>wildcard </a:t>
            </a:r>
            <a:r>
              <a:rPr lang="en-US" dirty="0">
                <a:solidFill>
                  <a:schemeClr val="tx1"/>
                </a:solidFill>
              </a:rPr>
              <a:t>search. Two symbols can be used to construct the search string. </a:t>
            </a:r>
          </a:p>
          <a:p>
            <a:pPr lvl="1"/>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42</a:t>
            </a:fld>
            <a:endParaRPr lang="en-US" dirty="0"/>
          </a:p>
        </p:txBody>
      </p:sp>
    </p:spTree>
    <p:extLst>
      <p:ext uri="{BB962C8B-B14F-4D97-AF65-F5344CB8AC3E}">
        <p14:creationId xmlns:p14="http://schemas.microsoft.com/office/powerpoint/2010/main" val="42450833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Logical Conditions</a:t>
            </a:r>
          </a:p>
          <a:p>
            <a:pPr lvl="1"/>
            <a:r>
              <a:rPr lang="en-US" dirty="0">
                <a:solidFill>
                  <a:schemeClr val="tx1"/>
                </a:solidFill>
              </a:rPr>
              <a:t>A logical condition combines the result of two component conditions to produce a single result based on those conditions, or it inverts the result of a single condition. A row is returned only if the overall result of the condition</a:t>
            </a:r>
            <a:r>
              <a:rPr lang="en-US" dirty="0"/>
              <a:t> is true. </a:t>
            </a:r>
          </a:p>
          <a:p>
            <a:pPr lvl="1"/>
            <a:r>
              <a:rPr lang="en-US" dirty="0"/>
              <a:t>Three logical operators are available in SQL:</a:t>
            </a:r>
          </a:p>
          <a:p>
            <a:pPr lvl="2">
              <a:buSzPct val="70000"/>
              <a:buFont typeface="Arial" pitchFamily="34" charset="0"/>
              <a:buChar char="•"/>
            </a:pPr>
            <a:r>
              <a:rPr lang="en-US" dirty="0">
                <a:latin typeface="Courier New" pitchFamily="49" charset="0"/>
              </a:rPr>
              <a:t>AND</a:t>
            </a:r>
          </a:p>
          <a:p>
            <a:pPr lvl="2">
              <a:buSzPct val="70000"/>
              <a:buFont typeface="Arial" pitchFamily="34" charset="0"/>
              <a:buChar char="•"/>
            </a:pPr>
            <a:r>
              <a:rPr lang="en-US" dirty="0">
                <a:latin typeface="Courier New" pitchFamily="49" charset="0"/>
              </a:rPr>
              <a:t>OR</a:t>
            </a:r>
          </a:p>
          <a:p>
            <a:pPr lvl="2">
              <a:buSzPct val="70000"/>
              <a:buFont typeface="Arial" pitchFamily="34" charset="0"/>
              <a:buChar char="•"/>
            </a:pPr>
            <a:r>
              <a:rPr lang="en-US" dirty="0">
                <a:latin typeface="Courier New" pitchFamily="49" charset="0"/>
              </a:rPr>
              <a:t>NOT</a:t>
            </a:r>
          </a:p>
          <a:p>
            <a:pPr lvl="1"/>
            <a:r>
              <a:rPr lang="en-US" dirty="0"/>
              <a:t>All the examples so far have specified only one condition in the </a:t>
            </a:r>
            <a:r>
              <a:rPr lang="en-US" dirty="0">
                <a:latin typeface="Courier New" pitchFamily="49" charset="0"/>
              </a:rPr>
              <a:t>WHERE</a:t>
            </a:r>
            <a:r>
              <a:rPr lang="en-US" dirty="0"/>
              <a:t> clause. You can use several conditions in one </a:t>
            </a:r>
            <a:r>
              <a:rPr lang="en-US" dirty="0">
                <a:latin typeface="Courier New" pitchFamily="49" charset="0"/>
              </a:rPr>
              <a:t>WHERE</a:t>
            </a:r>
            <a:r>
              <a:rPr lang="en-US" dirty="0"/>
              <a:t> clause using the </a:t>
            </a:r>
            <a:r>
              <a:rPr lang="en-US" dirty="0">
                <a:latin typeface="Courier New" pitchFamily="49" charset="0"/>
              </a:rPr>
              <a:t>AND</a:t>
            </a:r>
            <a:r>
              <a:rPr lang="en-US" dirty="0"/>
              <a:t> </a:t>
            </a:r>
            <a:r>
              <a:rPr lang="en-US" dirty="0" err="1"/>
              <a:t>and</a:t>
            </a:r>
            <a:r>
              <a:rPr lang="en-US" dirty="0"/>
              <a:t> </a:t>
            </a:r>
            <a:r>
              <a:rPr lang="en-US" dirty="0">
                <a:latin typeface="Courier New" pitchFamily="49" charset="0"/>
              </a:rPr>
              <a:t>OR</a:t>
            </a:r>
            <a:r>
              <a:rPr lang="en-US" dirty="0"/>
              <a:t> operators.</a:t>
            </a:r>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44</a:t>
            </a:fld>
            <a:endParaRPr lang="en-US" dirty="0"/>
          </a:p>
        </p:txBody>
      </p:sp>
    </p:spTree>
    <p:extLst>
      <p:ext uri="{BB962C8B-B14F-4D97-AF65-F5344CB8AC3E}">
        <p14:creationId xmlns:p14="http://schemas.microsoft.com/office/powerpoint/2010/main" val="32784565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Using the </a:t>
            </a:r>
            <a:r>
              <a:rPr lang="en-US" b="1" dirty="0">
                <a:latin typeface="Courier New" pitchFamily="49" charset="0"/>
              </a:rPr>
              <a:t>AND</a:t>
            </a:r>
            <a:r>
              <a:rPr lang="en-US" b="1" dirty="0"/>
              <a:t> Operator</a:t>
            </a:r>
          </a:p>
          <a:p>
            <a:pPr lvl="1"/>
            <a:r>
              <a:rPr lang="en-US" dirty="0"/>
              <a:t>In the example, both conditions must be true for any record to be selected. Therefore, only employees who have a job title that contains the string ‘MAN’ </a:t>
            </a:r>
            <a:r>
              <a:rPr lang="en-US" i="1" dirty="0"/>
              <a:t>and</a:t>
            </a:r>
            <a:r>
              <a:rPr lang="en-US" dirty="0"/>
              <a:t> earn $12,000 or more are selected.</a:t>
            </a:r>
          </a:p>
          <a:p>
            <a:pPr lvl="1"/>
            <a:r>
              <a:rPr lang="en-US" dirty="0"/>
              <a:t>All character searches are case-sensitive. No rows are returned if ‘MAN’ is not uppercase. Character strings must be enclosed by quotation marks.</a:t>
            </a:r>
          </a:p>
          <a:p>
            <a:pPr lvl="1"/>
            <a:r>
              <a:rPr lang="en-US" b="1" dirty="0">
                <a:latin typeface="Courier New" pitchFamily="49" charset="0"/>
              </a:rPr>
              <a:t>AND</a:t>
            </a:r>
            <a:r>
              <a:rPr lang="en-US" b="1" dirty="0"/>
              <a:t> Truth Table</a:t>
            </a:r>
            <a:endParaRPr lang="en-US" dirty="0"/>
          </a:p>
          <a:p>
            <a:pPr lvl="1"/>
            <a:r>
              <a:rPr lang="en-US" dirty="0"/>
              <a:t>The following table shows the results of combining two expressions with </a:t>
            </a:r>
            <a:r>
              <a:rPr lang="en-US" dirty="0">
                <a:latin typeface="Courier New" pitchFamily="49" charset="0"/>
              </a:rPr>
              <a:t>AND</a:t>
            </a:r>
            <a:r>
              <a:rPr lang="en-US" dirty="0"/>
              <a:t>:</a:t>
            </a:r>
          </a:p>
          <a:p>
            <a:r>
              <a:rPr lang="en-US" dirty="0"/>
              <a:t>A	B	A AND B</a:t>
            </a:r>
          </a:p>
          <a:p>
            <a:r>
              <a:rPr lang="en-US" dirty="0"/>
              <a:t>TRUE	FALSE	FALSE</a:t>
            </a:r>
          </a:p>
          <a:p>
            <a:r>
              <a:rPr lang="en-US" dirty="0"/>
              <a:t>FALSE	TRUE	FALSE</a:t>
            </a:r>
          </a:p>
          <a:p>
            <a:r>
              <a:rPr lang="en-US" dirty="0"/>
              <a:t>FALSE	FALSE	FALSE</a:t>
            </a:r>
          </a:p>
          <a:p>
            <a:r>
              <a:rPr lang="en-US" dirty="0"/>
              <a:t>TRUE	TRUE	TRUE</a:t>
            </a:r>
          </a:p>
          <a:p>
            <a:r>
              <a:rPr lang="en-US" dirty="0"/>
              <a:t>TRUE	NULL	NULL</a:t>
            </a:r>
          </a:p>
          <a:p>
            <a:r>
              <a:rPr lang="en-US" dirty="0"/>
              <a:t>NULL	TRUE	NULL</a:t>
            </a:r>
          </a:p>
          <a:p>
            <a:r>
              <a:rPr lang="en-US" dirty="0"/>
              <a:t>FALSE	NULL	NULL</a:t>
            </a:r>
          </a:p>
          <a:p>
            <a:r>
              <a:rPr lang="en-US" dirty="0"/>
              <a:t>NULL	FALSE	NULL</a:t>
            </a:r>
          </a:p>
          <a:p>
            <a:r>
              <a:rPr lang="en-US" dirty="0"/>
              <a:t>NULL	NULL	NULL</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45</a:t>
            </a:fld>
            <a:endParaRPr lang="en-US" dirty="0"/>
          </a:p>
        </p:txBody>
      </p:sp>
    </p:spTree>
    <p:extLst>
      <p:ext uri="{BB962C8B-B14F-4D97-AF65-F5344CB8AC3E}">
        <p14:creationId xmlns:p14="http://schemas.microsoft.com/office/powerpoint/2010/main" val="36730000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Using the </a:t>
            </a:r>
            <a:r>
              <a:rPr lang="en-US" b="1" dirty="0">
                <a:latin typeface="Courier New" pitchFamily="49" charset="0"/>
              </a:rPr>
              <a:t>OR</a:t>
            </a:r>
            <a:r>
              <a:rPr lang="en-US" b="1" dirty="0"/>
              <a:t> Operator</a:t>
            </a:r>
          </a:p>
          <a:p>
            <a:pPr lvl="1"/>
            <a:r>
              <a:rPr lang="en-US" dirty="0"/>
              <a:t>In the example, either condition can be true for any record to be selected. Therefore, any employee who has a job ID that contains the string ‘MAN’ </a:t>
            </a:r>
            <a:r>
              <a:rPr lang="en-US" i="1" dirty="0"/>
              <a:t>or</a:t>
            </a:r>
            <a:r>
              <a:rPr lang="en-US" b="1" dirty="0"/>
              <a:t> </a:t>
            </a:r>
            <a:r>
              <a:rPr lang="en-US" dirty="0"/>
              <a:t>earns $10,000 or more is selected.</a:t>
            </a:r>
          </a:p>
          <a:p>
            <a:pPr lvl="1"/>
            <a:r>
              <a:rPr lang="en-US" b="1" dirty="0">
                <a:latin typeface="Courier New" pitchFamily="49" charset="0"/>
              </a:rPr>
              <a:t>OR</a:t>
            </a:r>
            <a:r>
              <a:rPr lang="en-US" b="1" dirty="0"/>
              <a:t> Truth Table</a:t>
            </a:r>
          </a:p>
          <a:p>
            <a:pPr lvl="1"/>
            <a:r>
              <a:rPr lang="en-US" dirty="0"/>
              <a:t>The following table shows the results of combining two expressions with </a:t>
            </a:r>
            <a:r>
              <a:rPr lang="en-US" dirty="0">
                <a:latin typeface="Courier New" pitchFamily="49" charset="0"/>
              </a:rPr>
              <a:t>OR</a:t>
            </a:r>
            <a:r>
              <a:rPr lang="en-US" dirty="0"/>
              <a:t>:</a:t>
            </a:r>
          </a:p>
          <a:p>
            <a:r>
              <a:rPr lang="en-US" dirty="0"/>
              <a:t>A	B	A OR B</a:t>
            </a:r>
          </a:p>
          <a:p>
            <a:r>
              <a:rPr lang="en-US" dirty="0"/>
              <a:t>TRUE	FALSE	TRUE</a:t>
            </a:r>
          </a:p>
          <a:p>
            <a:r>
              <a:rPr lang="en-US" dirty="0"/>
              <a:t>FALSE	TRUE	TRUE</a:t>
            </a:r>
          </a:p>
          <a:p>
            <a:r>
              <a:rPr lang="en-US" dirty="0"/>
              <a:t>FALSE	FALSE	FALSE</a:t>
            </a:r>
          </a:p>
          <a:p>
            <a:r>
              <a:rPr lang="en-US" dirty="0"/>
              <a:t>TRUE	TRUE	TRUE</a:t>
            </a:r>
          </a:p>
          <a:p>
            <a:r>
              <a:rPr lang="en-US" dirty="0"/>
              <a:t>TRUE	NULL	TRUE</a:t>
            </a:r>
          </a:p>
          <a:p>
            <a:r>
              <a:rPr lang="en-US" dirty="0"/>
              <a:t>NULL	TRUE	TRUE</a:t>
            </a:r>
          </a:p>
          <a:p>
            <a:r>
              <a:rPr lang="en-US" dirty="0"/>
              <a:t>FALSE	NULL	NULL</a:t>
            </a:r>
          </a:p>
          <a:p>
            <a:r>
              <a:rPr lang="en-US" dirty="0"/>
              <a:t>NULL	FALSE	NULL</a:t>
            </a:r>
          </a:p>
          <a:p>
            <a:r>
              <a:rPr lang="en-US" dirty="0"/>
              <a:t>NULL	NULL	NULL</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46</a:t>
            </a:fld>
            <a:endParaRPr lang="en-US" dirty="0"/>
          </a:p>
        </p:txBody>
      </p:sp>
    </p:spTree>
    <p:extLst>
      <p:ext uri="{BB962C8B-B14F-4D97-AF65-F5344CB8AC3E}">
        <p14:creationId xmlns:p14="http://schemas.microsoft.com/office/powerpoint/2010/main" val="3344016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Using the </a:t>
            </a:r>
            <a:r>
              <a:rPr lang="en-US" dirty="0">
                <a:latin typeface="Courier New" pitchFamily="49" charset="0"/>
              </a:rPr>
              <a:t>NOT</a:t>
            </a:r>
            <a:r>
              <a:rPr lang="en-US" dirty="0"/>
              <a:t> Operator</a:t>
            </a:r>
          </a:p>
          <a:p>
            <a:pPr lvl="1"/>
            <a:r>
              <a:rPr lang="en-US" dirty="0"/>
              <a:t>The slide example displays the last name and job ID of all employees whose job ID </a:t>
            </a:r>
            <a:r>
              <a:rPr lang="en-US" i="1" dirty="0"/>
              <a:t>is not</a:t>
            </a:r>
            <a:r>
              <a:rPr lang="en-US" dirty="0"/>
              <a:t> </a:t>
            </a:r>
            <a:r>
              <a:rPr lang="en-US" dirty="0">
                <a:latin typeface="Courier New" pitchFamily="49" charset="0"/>
              </a:rPr>
              <a:t>IT_PROG</a:t>
            </a:r>
            <a:r>
              <a:rPr lang="en-US" dirty="0"/>
              <a:t>, </a:t>
            </a:r>
            <a:r>
              <a:rPr lang="en-US" dirty="0">
                <a:latin typeface="Courier New" pitchFamily="49" charset="0"/>
              </a:rPr>
              <a:t>ST_CLERK</a:t>
            </a:r>
            <a:r>
              <a:rPr lang="en-US" dirty="0"/>
              <a:t>, or </a:t>
            </a:r>
            <a:r>
              <a:rPr lang="en-US" dirty="0">
                <a:latin typeface="Courier New" pitchFamily="49" charset="0"/>
              </a:rPr>
              <a:t>SA_REP</a:t>
            </a:r>
            <a:r>
              <a:rPr lang="en-US" dirty="0"/>
              <a:t>.</a:t>
            </a:r>
          </a:p>
          <a:p>
            <a:pPr lvl="1"/>
            <a:r>
              <a:rPr lang="en-US" b="1" dirty="0">
                <a:latin typeface="Courier New" pitchFamily="49" charset="0"/>
              </a:rPr>
              <a:t>NOT</a:t>
            </a:r>
            <a:r>
              <a:rPr lang="en-US" b="1" dirty="0"/>
              <a:t> Truth Table</a:t>
            </a:r>
            <a:endParaRPr lang="en-US" dirty="0"/>
          </a:p>
          <a:p>
            <a:pPr lvl="1"/>
            <a:r>
              <a:rPr lang="en-US" dirty="0"/>
              <a:t>The following table shows the result of </a:t>
            </a:r>
            <a:r>
              <a:rPr lang="en-US" dirty="0">
                <a:solidFill>
                  <a:schemeClr val="tx1"/>
                </a:solidFill>
              </a:rPr>
              <a:t>applying the </a:t>
            </a:r>
            <a:r>
              <a:rPr lang="en-US" dirty="0">
                <a:solidFill>
                  <a:schemeClr val="tx1"/>
                </a:solidFill>
                <a:latin typeface="Courier New" pitchFamily="49" charset="0"/>
              </a:rPr>
              <a:t>NOT</a:t>
            </a:r>
            <a:r>
              <a:rPr lang="en-US" dirty="0">
                <a:solidFill>
                  <a:schemeClr val="tx1"/>
                </a:solidFill>
              </a:rPr>
              <a:t> operator to a condition:</a:t>
            </a:r>
          </a:p>
          <a:p>
            <a:r>
              <a:rPr lang="en-US" dirty="0"/>
              <a:t>A	NOT A</a:t>
            </a:r>
          </a:p>
          <a:p>
            <a:r>
              <a:rPr lang="en-US" dirty="0"/>
              <a:t>TRUE	FALSE</a:t>
            </a:r>
          </a:p>
          <a:p>
            <a:r>
              <a:rPr lang="en-US" dirty="0"/>
              <a:t>FALSE	TRUE</a:t>
            </a:r>
          </a:p>
          <a:p>
            <a:r>
              <a:rPr lang="en-US" dirty="0"/>
              <a:t>NULL	NULL</a:t>
            </a:r>
            <a:endParaRPr lang="en-US" dirty="0">
              <a:solidFill>
                <a:schemeClr val="tx1"/>
              </a:solidFill>
            </a:endParaRPr>
          </a:p>
          <a:p>
            <a:pPr lvl="1"/>
            <a:endParaRPr lang="en-US" sz="500" dirty="0"/>
          </a:p>
          <a:p>
            <a:pPr lvl="1"/>
            <a:r>
              <a:rPr lang="en-US" b="1" dirty="0"/>
              <a:t>Note: </a:t>
            </a:r>
            <a:r>
              <a:rPr lang="en-US" dirty="0"/>
              <a:t>The </a:t>
            </a:r>
            <a:r>
              <a:rPr lang="en-US" dirty="0">
                <a:latin typeface="Courier New" pitchFamily="49" charset="0"/>
              </a:rPr>
              <a:t>NOT</a:t>
            </a:r>
            <a:r>
              <a:rPr lang="en-US" dirty="0"/>
              <a:t> operator can also be used with other SQL operators, such as </a:t>
            </a:r>
            <a:r>
              <a:rPr lang="en-US" dirty="0">
                <a:latin typeface="Courier New" pitchFamily="49" charset="0"/>
              </a:rPr>
              <a:t>BETWEEN</a:t>
            </a:r>
            <a:r>
              <a:rPr lang="en-US" dirty="0"/>
              <a:t>, </a:t>
            </a:r>
            <a:r>
              <a:rPr lang="en-US" dirty="0">
                <a:latin typeface="Courier New" pitchFamily="49" charset="0"/>
              </a:rPr>
              <a:t>LIKE</a:t>
            </a:r>
            <a:r>
              <a:rPr lang="en-US" dirty="0"/>
              <a:t>, and </a:t>
            </a:r>
            <a:r>
              <a:rPr lang="en-US" dirty="0">
                <a:latin typeface="Courier New" pitchFamily="49" charset="0"/>
              </a:rPr>
              <a:t>NULL</a:t>
            </a:r>
            <a:r>
              <a:rPr lang="en-US" dirty="0"/>
              <a:t>.</a:t>
            </a:r>
          </a:p>
          <a:p>
            <a:pPr lvl="1"/>
            <a:endParaRPr lang="en-US" sz="500" dirty="0"/>
          </a:p>
          <a:p>
            <a:pPr lvl="1"/>
            <a:r>
              <a:rPr lang="en-US" dirty="0">
                <a:latin typeface="Courier New" pitchFamily="49" charset="0"/>
                <a:cs typeface="Courier New" pitchFamily="49" charset="0"/>
              </a:rPr>
              <a:t>... WHERE  </a:t>
            </a:r>
            <a:r>
              <a:rPr lang="en-US" dirty="0" err="1">
                <a:latin typeface="Courier New" pitchFamily="49" charset="0"/>
                <a:cs typeface="Courier New" pitchFamily="49" charset="0"/>
              </a:rPr>
              <a:t>job_id</a:t>
            </a:r>
            <a:r>
              <a:rPr lang="en-US" dirty="0">
                <a:latin typeface="Courier New" pitchFamily="49" charset="0"/>
                <a:cs typeface="Courier New" pitchFamily="49" charset="0"/>
              </a:rPr>
              <a:t>    NOT  IN ('AC_ACCOUNT', 'AD_VP')</a:t>
            </a:r>
          </a:p>
          <a:p>
            <a:pPr lvl="1"/>
            <a:r>
              <a:rPr lang="en-US" dirty="0">
                <a:latin typeface="Courier New" pitchFamily="49" charset="0"/>
                <a:cs typeface="Courier New" pitchFamily="49" charset="0"/>
              </a:rPr>
              <a:t>... WHERE  salary    NOT  BETWEEN  10000 AND  15000</a:t>
            </a:r>
          </a:p>
          <a:p>
            <a:pPr lvl="1"/>
            <a:r>
              <a:rPr lang="en-US" dirty="0">
                <a:latin typeface="Courier New" pitchFamily="49" charset="0"/>
                <a:cs typeface="Courier New" pitchFamily="49" charset="0"/>
              </a:rPr>
              <a:t>... WHERE  </a:t>
            </a:r>
            <a:r>
              <a:rPr lang="en-US" dirty="0" err="1">
                <a:latin typeface="Courier New" pitchFamily="49" charset="0"/>
                <a:cs typeface="Courier New" pitchFamily="49" charset="0"/>
              </a:rPr>
              <a:t>last_name</a:t>
            </a:r>
            <a:r>
              <a:rPr lang="en-US" dirty="0">
                <a:latin typeface="Courier New" pitchFamily="49" charset="0"/>
                <a:cs typeface="Courier New" pitchFamily="49" charset="0"/>
              </a:rPr>
              <a:t> NOT  LIKE '%A%'</a:t>
            </a:r>
          </a:p>
          <a:p>
            <a:pPr lvl="1"/>
            <a:r>
              <a:rPr lang="en-US" dirty="0">
                <a:latin typeface="Courier New" pitchFamily="49" charset="0"/>
                <a:cs typeface="Courier New" pitchFamily="49" charset="0"/>
              </a:rPr>
              <a:t>... WHERE  </a:t>
            </a:r>
            <a:r>
              <a:rPr lang="en-US" dirty="0" err="1">
                <a:latin typeface="Courier New" pitchFamily="49" charset="0"/>
                <a:cs typeface="Courier New" pitchFamily="49" charset="0"/>
              </a:rPr>
              <a:t>commission_pct</a:t>
            </a:r>
            <a:r>
              <a:rPr lang="en-US" dirty="0">
                <a:latin typeface="Courier New" pitchFamily="49" charset="0"/>
                <a:cs typeface="Courier New" pitchFamily="49" charset="0"/>
              </a:rPr>
              <a:t>  IS   NOT  NULL</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47</a:t>
            </a:fld>
            <a:endParaRPr lang="en-US" dirty="0"/>
          </a:p>
        </p:txBody>
      </p:sp>
    </p:spTree>
    <p:extLst>
      <p:ext uri="{BB962C8B-B14F-4D97-AF65-F5344CB8AC3E}">
        <p14:creationId xmlns:p14="http://schemas.microsoft.com/office/powerpoint/2010/main" val="19399565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Rules of Precedence</a:t>
            </a:r>
          </a:p>
          <a:p>
            <a:pPr lvl="1"/>
            <a:r>
              <a:rPr lang="en-US" dirty="0">
                <a:solidFill>
                  <a:schemeClr val="tx1"/>
                </a:solidFill>
              </a:rPr>
              <a:t>The rules of precedence determine the order in which expressions are evaluated and calculated. The table lists the default order of precedence. You can override the default order by using parentheses around the expressions that you</a:t>
            </a:r>
            <a:r>
              <a:rPr lang="en-US" dirty="0"/>
              <a:t> want to calculate first.</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48</a:t>
            </a:fld>
            <a:endParaRPr lang="en-US" dirty="0"/>
          </a:p>
        </p:txBody>
      </p:sp>
    </p:spTree>
    <p:extLst>
      <p:ext uri="{BB962C8B-B14F-4D97-AF65-F5344CB8AC3E}">
        <p14:creationId xmlns:p14="http://schemas.microsoft.com/office/powerpoint/2010/main" val="37123302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000000"/>
                </a:solidFill>
              </a:rPr>
              <a:t>1.</a:t>
            </a:r>
            <a:r>
              <a:rPr lang="en-US" b="1" dirty="0"/>
              <a:t>  </a:t>
            </a:r>
            <a:r>
              <a:rPr lang="en-US" b="1" dirty="0">
                <a:solidFill>
                  <a:srgbClr val="000000"/>
                </a:solidFill>
              </a:rPr>
              <a:t>Example of the Precedence of the </a:t>
            </a:r>
            <a:r>
              <a:rPr lang="en-US" b="1" dirty="0">
                <a:solidFill>
                  <a:srgbClr val="000000"/>
                </a:solidFill>
                <a:latin typeface="Courier New" pitchFamily="49" charset="0"/>
              </a:rPr>
              <a:t>AND</a:t>
            </a:r>
            <a:r>
              <a:rPr lang="en-US" b="1" dirty="0">
                <a:solidFill>
                  <a:srgbClr val="000000"/>
                </a:solidFill>
              </a:rPr>
              <a:t> Operator</a:t>
            </a:r>
          </a:p>
          <a:p>
            <a:pPr lvl="1"/>
            <a:r>
              <a:rPr lang="en-US" dirty="0"/>
              <a:t>In this example, there are two conditions:</a:t>
            </a:r>
          </a:p>
          <a:p>
            <a:pPr lvl="2"/>
            <a:r>
              <a:rPr lang="en-US" dirty="0"/>
              <a:t>The first condition is that the job ID is </a:t>
            </a:r>
            <a:r>
              <a:rPr lang="en-US" dirty="0">
                <a:latin typeface="Courier New" pitchFamily="49" charset="0"/>
              </a:rPr>
              <a:t>AD_PRES</a:t>
            </a:r>
            <a:r>
              <a:rPr lang="en-US" dirty="0"/>
              <a:t> </a:t>
            </a:r>
            <a:r>
              <a:rPr lang="en-US" i="1" dirty="0"/>
              <a:t>and</a:t>
            </a:r>
            <a:r>
              <a:rPr lang="en-US" dirty="0"/>
              <a:t> the salary is greater than $15,000.</a:t>
            </a:r>
          </a:p>
          <a:p>
            <a:pPr lvl="2"/>
            <a:r>
              <a:rPr lang="en-US" dirty="0"/>
              <a:t>The second condition is that the job ID is </a:t>
            </a:r>
            <a:r>
              <a:rPr lang="en-US" dirty="0">
                <a:latin typeface="Courier New" pitchFamily="49" charset="0"/>
              </a:rPr>
              <a:t>SA_REP</a:t>
            </a:r>
            <a:r>
              <a:rPr lang="en-US" dirty="0"/>
              <a:t>.</a:t>
            </a:r>
            <a:endParaRPr lang="en-US" b="1" dirty="0"/>
          </a:p>
          <a:p>
            <a:pPr lvl="1"/>
            <a:r>
              <a:rPr lang="en-US" dirty="0"/>
              <a:t>Therefore, the </a:t>
            </a:r>
            <a:r>
              <a:rPr lang="en-US" dirty="0">
                <a:latin typeface="Courier New" pitchFamily="49" charset="0"/>
              </a:rPr>
              <a:t>SELECT</a:t>
            </a:r>
            <a:r>
              <a:rPr lang="en-US" dirty="0"/>
              <a:t> statement reads as follows:</a:t>
            </a:r>
          </a:p>
          <a:p>
            <a:pPr lvl="1"/>
            <a:r>
              <a:rPr lang="en-US" dirty="0"/>
              <a:t>“Select the row if an employee is a president </a:t>
            </a:r>
            <a:r>
              <a:rPr lang="en-US" i="1" dirty="0"/>
              <a:t>and</a:t>
            </a:r>
            <a:r>
              <a:rPr lang="en-US" dirty="0"/>
              <a:t> earns more than $15,000, </a:t>
            </a:r>
            <a:r>
              <a:rPr lang="en-US" i="1" dirty="0"/>
              <a:t>or</a:t>
            </a:r>
            <a:r>
              <a:rPr lang="en-US" dirty="0"/>
              <a:t> if the employee is a sales representative.”</a:t>
            </a:r>
            <a:endParaRPr lang="en-US" dirty="0">
              <a:solidFill>
                <a:srgbClr val="0000FF"/>
              </a:solidFill>
            </a:endParaRP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49</a:t>
            </a:fld>
            <a:endParaRPr lang="en-US" dirty="0"/>
          </a:p>
        </p:txBody>
      </p:sp>
    </p:spTree>
    <p:extLst>
      <p:ext uri="{BB962C8B-B14F-4D97-AF65-F5344CB8AC3E}">
        <p14:creationId xmlns:p14="http://schemas.microsoft.com/office/powerpoint/2010/main" val="3712330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2.  Example of Using Parentheses</a:t>
            </a:r>
          </a:p>
          <a:p>
            <a:pPr lvl="1"/>
            <a:r>
              <a:rPr lang="en-US" dirty="0"/>
              <a:t>In this example, there are two conditions:</a:t>
            </a:r>
          </a:p>
          <a:p>
            <a:pPr lvl="2"/>
            <a:r>
              <a:rPr lang="en-US" dirty="0"/>
              <a:t>The first condition is that the job ID is </a:t>
            </a:r>
            <a:r>
              <a:rPr lang="en-US" dirty="0">
                <a:latin typeface="Courier New" pitchFamily="49" charset="0"/>
              </a:rPr>
              <a:t>AD_PRES</a:t>
            </a:r>
            <a:r>
              <a:rPr lang="en-US" dirty="0"/>
              <a:t> </a:t>
            </a:r>
            <a:r>
              <a:rPr lang="en-US" i="1" dirty="0"/>
              <a:t>or</a:t>
            </a:r>
            <a:r>
              <a:rPr lang="en-US" dirty="0"/>
              <a:t> </a:t>
            </a:r>
            <a:r>
              <a:rPr lang="en-US" dirty="0">
                <a:latin typeface="Courier New" pitchFamily="49" charset="0"/>
              </a:rPr>
              <a:t>SA_REP</a:t>
            </a:r>
            <a:r>
              <a:rPr lang="en-US" dirty="0"/>
              <a:t>. </a:t>
            </a:r>
          </a:p>
          <a:p>
            <a:pPr lvl="2"/>
            <a:r>
              <a:rPr lang="en-US" dirty="0"/>
              <a:t>The second condition is that salary is greater than $15,000. </a:t>
            </a:r>
            <a:endParaRPr lang="en-US" b="1" dirty="0"/>
          </a:p>
          <a:p>
            <a:pPr lvl="1"/>
            <a:r>
              <a:rPr lang="en-US" dirty="0"/>
              <a:t>Therefore, the </a:t>
            </a:r>
            <a:r>
              <a:rPr lang="en-US" dirty="0">
                <a:latin typeface="Courier New" pitchFamily="49" charset="0"/>
              </a:rPr>
              <a:t>SELECT</a:t>
            </a:r>
            <a:r>
              <a:rPr lang="en-US" dirty="0"/>
              <a:t> statement reads as follows:</a:t>
            </a:r>
          </a:p>
          <a:p>
            <a:pPr lvl="1"/>
            <a:r>
              <a:rPr lang="en-US" dirty="0"/>
              <a:t>“Select the row if an employee is a president </a:t>
            </a:r>
            <a:r>
              <a:rPr lang="en-US" i="1" dirty="0"/>
              <a:t>or</a:t>
            </a:r>
            <a:r>
              <a:rPr lang="en-US" dirty="0"/>
              <a:t> a sales representative, </a:t>
            </a:r>
            <a:r>
              <a:rPr lang="en-US" i="1" dirty="0"/>
              <a:t>and</a:t>
            </a:r>
            <a:r>
              <a:rPr lang="en-US" dirty="0"/>
              <a:t> if the employee earns more than $15,000.”</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50</a:t>
            </a:fld>
            <a:endParaRPr lang="en-US" dirty="0"/>
          </a:p>
        </p:txBody>
      </p:sp>
    </p:spTree>
    <p:extLst>
      <p:ext uri="{BB962C8B-B14F-4D97-AF65-F5344CB8AC3E}">
        <p14:creationId xmlns:p14="http://schemas.microsoft.com/office/powerpoint/2010/main" val="37123302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b="1" dirty="0"/>
              <a:t>Using the </a:t>
            </a:r>
            <a:r>
              <a:rPr lang="en-US" b="1" dirty="0">
                <a:latin typeface="Courier New" pitchFamily="49" charset="0"/>
              </a:rPr>
              <a:t>ORDER BY</a:t>
            </a:r>
            <a:r>
              <a:rPr lang="en-US" b="1" dirty="0"/>
              <a:t> Clause</a:t>
            </a:r>
          </a:p>
          <a:p>
            <a:pPr lvl="1">
              <a:lnSpc>
                <a:spcPct val="90000"/>
              </a:lnSpc>
            </a:pPr>
            <a:r>
              <a:rPr lang="en-US" dirty="0">
                <a:solidFill>
                  <a:schemeClr val="tx1"/>
                </a:solidFill>
              </a:rPr>
              <a:t>The order of rows that are returned in a query result is undefined. The </a:t>
            </a:r>
            <a:r>
              <a:rPr lang="en-US" dirty="0">
                <a:solidFill>
                  <a:schemeClr val="tx1"/>
                </a:solidFill>
                <a:latin typeface="Courier New" pitchFamily="49" charset="0"/>
              </a:rPr>
              <a:t>ORDER BY</a:t>
            </a:r>
            <a:r>
              <a:rPr lang="en-US" dirty="0">
                <a:solidFill>
                  <a:schemeClr val="tx1"/>
                </a:solidFill>
              </a:rPr>
              <a:t> clause can be used to sort the rows. If you use the </a:t>
            </a:r>
            <a:r>
              <a:rPr lang="en-US" dirty="0">
                <a:solidFill>
                  <a:schemeClr val="tx1"/>
                </a:solidFill>
                <a:latin typeface="Courier New" pitchFamily="49" charset="0"/>
              </a:rPr>
              <a:t>ORDER BY</a:t>
            </a:r>
            <a:r>
              <a:rPr lang="en-US" dirty="0">
                <a:solidFill>
                  <a:schemeClr val="tx1"/>
                </a:solidFill>
              </a:rPr>
              <a:t> clause, it must be the last clause of the SQL statement. You can specify an expression, an alias, or a column position as the sort condition.</a:t>
            </a:r>
          </a:p>
          <a:p>
            <a:pPr lvl="1">
              <a:lnSpc>
                <a:spcPct val="90000"/>
              </a:lnSpc>
            </a:pPr>
            <a:r>
              <a:rPr lang="en-US" b="1" dirty="0"/>
              <a:t>Syntax</a:t>
            </a:r>
            <a:endParaRPr lang="en-US" sz="500" dirty="0"/>
          </a:p>
          <a:p>
            <a:pPr algn="just">
              <a:spcBef>
                <a:spcPct val="0"/>
              </a:spcBef>
            </a:pPr>
            <a:r>
              <a:rPr lang="en-US" b="0" dirty="0">
                <a:latin typeface="Courier New" pitchFamily="49" charset="0"/>
              </a:rPr>
              <a:t> 	</a:t>
            </a:r>
            <a:r>
              <a:rPr lang="en-US" sz="1000" b="0" dirty="0">
                <a:latin typeface="Courier New" pitchFamily="49" charset="0"/>
              </a:rPr>
              <a:t>SELECT</a:t>
            </a:r>
            <a:r>
              <a:rPr lang="en-US" sz="1000" b="0" i="1" dirty="0">
                <a:latin typeface="Courier New" pitchFamily="49" charset="0"/>
              </a:rPr>
              <a:t>	  	</a:t>
            </a:r>
            <a:r>
              <a:rPr lang="en-US" sz="1000" b="0" i="1" dirty="0" err="1">
                <a:latin typeface="Courier New" pitchFamily="49" charset="0"/>
              </a:rPr>
              <a:t>expr</a:t>
            </a:r>
            <a:r>
              <a:rPr lang="en-US" sz="1000" b="0" dirty="0">
                <a:latin typeface="Courier New" pitchFamily="49" charset="0"/>
              </a:rPr>
              <a:t> </a:t>
            </a:r>
          </a:p>
          <a:p>
            <a:pPr>
              <a:spcBef>
                <a:spcPct val="0"/>
              </a:spcBef>
            </a:pPr>
            <a:r>
              <a:rPr lang="en-US" sz="1000" b="0" dirty="0">
                <a:latin typeface="Courier New" pitchFamily="49" charset="0"/>
              </a:rPr>
              <a:t> 	FROM 	  	</a:t>
            </a:r>
            <a:r>
              <a:rPr lang="en-US" sz="1000" b="0" i="1" dirty="0">
                <a:latin typeface="Courier New" pitchFamily="49" charset="0"/>
              </a:rPr>
              <a:t>table</a:t>
            </a:r>
            <a:endParaRPr lang="en-US" sz="1000" b="0" dirty="0">
              <a:latin typeface="Courier New" pitchFamily="49" charset="0"/>
            </a:endParaRPr>
          </a:p>
          <a:p>
            <a:pPr>
              <a:spcBef>
                <a:spcPct val="0"/>
              </a:spcBef>
            </a:pPr>
            <a:r>
              <a:rPr lang="en-US" sz="1000" b="0" dirty="0">
                <a:latin typeface="Courier New" pitchFamily="49" charset="0"/>
              </a:rPr>
              <a:t> 	[WHERE 	  	</a:t>
            </a:r>
            <a:r>
              <a:rPr lang="en-US" sz="1000" b="0" i="1" dirty="0">
                <a:latin typeface="Courier New" pitchFamily="49" charset="0"/>
              </a:rPr>
              <a:t>condition(s)</a:t>
            </a:r>
            <a:r>
              <a:rPr lang="en-US" sz="1000" b="0" dirty="0">
                <a:latin typeface="Courier New" pitchFamily="49" charset="0"/>
              </a:rPr>
              <a:t>]</a:t>
            </a:r>
          </a:p>
          <a:p>
            <a:pPr>
              <a:spcBef>
                <a:spcPct val="0"/>
              </a:spcBef>
            </a:pPr>
            <a:r>
              <a:rPr lang="en-US" sz="1000" b="0" dirty="0">
                <a:latin typeface="Courier New" pitchFamily="49" charset="0"/>
              </a:rPr>
              <a:t> 	[ORDER BY	{</a:t>
            </a:r>
            <a:r>
              <a:rPr lang="en-US" sz="1000" b="0" i="1" dirty="0">
                <a:latin typeface="Courier New" pitchFamily="49" charset="0"/>
              </a:rPr>
              <a:t>column</a:t>
            </a:r>
            <a:r>
              <a:rPr lang="en-US" sz="1000" b="0" dirty="0">
                <a:latin typeface="Courier New" pitchFamily="49" charset="0"/>
              </a:rPr>
              <a:t>, </a:t>
            </a:r>
            <a:r>
              <a:rPr lang="en-US" sz="1000" b="0" i="1" dirty="0" err="1">
                <a:latin typeface="Courier New" pitchFamily="49" charset="0"/>
              </a:rPr>
              <a:t>expr</a:t>
            </a:r>
            <a:r>
              <a:rPr lang="en-US" sz="1000" b="0" i="1" dirty="0">
                <a:latin typeface="Courier New" pitchFamily="49" charset="0"/>
              </a:rPr>
              <a:t>, </a:t>
            </a:r>
            <a:r>
              <a:rPr lang="en-US" sz="1000" b="0" i="1" dirty="0" err="1">
                <a:latin typeface="Courier New" pitchFamily="49" charset="0"/>
              </a:rPr>
              <a:t>numeric_position</a:t>
            </a:r>
            <a:r>
              <a:rPr lang="en-US" sz="1000" b="0" dirty="0">
                <a:latin typeface="Courier New" pitchFamily="49" charset="0"/>
              </a:rPr>
              <a:t>} [ASC|DESC]];</a:t>
            </a:r>
          </a:p>
          <a:p>
            <a:pPr lvl="1">
              <a:lnSpc>
                <a:spcPct val="90000"/>
              </a:lnSpc>
            </a:pPr>
            <a:r>
              <a:rPr lang="en-US" dirty="0"/>
              <a:t>In the syntax:</a:t>
            </a:r>
          </a:p>
          <a:p>
            <a:pPr lvl="1">
              <a:spcBef>
                <a:spcPct val="0"/>
              </a:spcBef>
            </a:pPr>
            <a:r>
              <a:rPr lang="en-US" dirty="0">
                <a:latin typeface="Courier New" pitchFamily="49" charset="0"/>
              </a:rPr>
              <a:t>	ORDER BY</a:t>
            </a:r>
            <a:r>
              <a:rPr lang="en-US" dirty="0"/>
              <a:t>		specifies the order in which the retrieved rows are displayed</a:t>
            </a:r>
            <a:endParaRPr lang="en-US" b="1" dirty="0"/>
          </a:p>
          <a:p>
            <a:pPr lvl="1">
              <a:spcBef>
                <a:spcPct val="0"/>
              </a:spcBef>
            </a:pPr>
            <a:r>
              <a:rPr lang="en-US" dirty="0">
                <a:latin typeface="Times" pitchFamily="18" charset="0"/>
              </a:rPr>
              <a:t>	</a:t>
            </a:r>
            <a:r>
              <a:rPr lang="en-US" dirty="0">
                <a:latin typeface="Courier New" pitchFamily="49" charset="0"/>
              </a:rPr>
              <a:t>ASC</a:t>
            </a:r>
            <a:r>
              <a:rPr lang="en-US" dirty="0"/>
              <a:t>			orders the rows in ascending order (this is the default order)</a:t>
            </a:r>
          </a:p>
          <a:p>
            <a:pPr lvl="1">
              <a:spcBef>
                <a:spcPct val="0"/>
              </a:spcBef>
            </a:pPr>
            <a:r>
              <a:rPr lang="en-US" dirty="0"/>
              <a:t>	</a:t>
            </a:r>
            <a:r>
              <a:rPr lang="en-US" dirty="0">
                <a:latin typeface="Courier New" pitchFamily="49" charset="0"/>
              </a:rPr>
              <a:t>DESC</a:t>
            </a:r>
            <a:r>
              <a:rPr lang="en-US" dirty="0"/>
              <a:t>	</a:t>
            </a:r>
            <a:r>
              <a:rPr lang="en-US" dirty="0">
                <a:latin typeface="Courier New" pitchFamily="49" charset="0"/>
              </a:rPr>
              <a:t>		</a:t>
            </a:r>
            <a:r>
              <a:rPr lang="en-US" dirty="0">
                <a:latin typeface="Times" pitchFamily="18" charset="0"/>
              </a:rPr>
              <a:t>orders the rows in descending order</a:t>
            </a:r>
            <a:endParaRPr lang="en-US" dirty="0"/>
          </a:p>
          <a:p>
            <a:pPr lvl="1">
              <a:lnSpc>
                <a:spcPct val="95000"/>
              </a:lnSpc>
              <a:spcBef>
                <a:spcPct val="20000"/>
              </a:spcBef>
            </a:pPr>
            <a:r>
              <a:rPr lang="en-US" dirty="0"/>
              <a:t>If the </a:t>
            </a:r>
            <a:r>
              <a:rPr lang="en-US" dirty="0">
                <a:latin typeface="Courier New" pitchFamily="49" charset="0"/>
              </a:rPr>
              <a:t>ORDER BY</a:t>
            </a:r>
            <a:r>
              <a:rPr lang="en-US" dirty="0"/>
              <a:t> clause is not used, the sort order is undefined, and the Oracle server may not fetch rows in the same order for the same query twice. Use the </a:t>
            </a:r>
            <a:r>
              <a:rPr lang="en-US" dirty="0">
                <a:latin typeface="Courier New" pitchFamily="49" charset="0"/>
              </a:rPr>
              <a:t>ORDER BY</a:t>
            </a:r>
            <a:r>
              <a:rPr lang="en-US" dirty="0"/>
              <a:t> clause to display the rows in a specific order.</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51</a:t>
            </a:fld>
            <a:endParaRPr lang="en-US" dirty="0"/>
          </a:p>
        </p:txBody>
      </p:sp>
    </p:spTree>
    <p:extLst>
      <p:ext uri="{BB962C8B-B14F-4D97-AF65-F5344CB8AC3E}">
        <p14:creationId xmlns:p14="http://schemas.microsoft.com/office/powerpoint/2010/main" val="5066890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r>
              <a:rPr lang="en-US" b="1" dirty="0"/>
              <a:t>Default Ordering of Data</a:t>
            </a:r>
          </a:p>
          <a:p>
            <a:pPr marL="342900" lvl="1" indent="-228600"/>
            <a:r>
              <a:rPr lang="en-US" dirty="0">
                <a:solidFill>
                  <a:schemeClr val="tx1"/>
                </a:solidFill>
              </a:rPr>
              <a:t>The default sort order is ascending:</a:t>
            </a:r>
          </a:p>
          <a:p>
            <a:pPr lvl="2"/>
            <a:r>
              <a:rPr lang="en-US" dirty="0">
                <a:solidFill>
                  <a:schemeClr val="tx1"/>
                </a:solidFill>
              </a:rPr>
              <a:t>Numeric values are displayed with the lowest values first (for example, 1</a:t>
            </a:r>
            <a:r>
              <a:rPr lang="en-US" dirty="0"/>
              <a:t> to </a:t>
            </a:r>
            <a:r>
              <a:rPr lang="en-US" dirty="0">
                <a:solidFill>
                  <a:schemeClr val="tx1"/>
                </a:solidFill>
              </a:rPr>
              <a:t>999).</a:t>
            </a:r>
          </a:p>
          <a:p>
            <a:pPr lvl="2"/>
            <a:r>
              <a:rPr lang="en-US" dirty="0">
                <a:solidFill>
                  <a:schemeClr val="tx1"/>
                </a:solidFill>
              </a:rPr>
              <a:t>Date values are displayed with the earliest value first (for example, 01-JAN-92 before </a:t>
            </a:r>
            <a:br>
              <a:rPr lang="en-US" dirty="0">
                <a:solidFill>
                  <a:schemeClr val="tx1"/>
                </a:solidFill>
              </a:rPr>
            </a:br>
            <a:r>
              <a:rPr lang="en-US" dirty="0">
                <a:solidFill>
                  <a:schemeClr val="tx1"/>
                </a:solidFill>
              </a:rPr>
              <a:t>01-JAN-95).</a:t>
            </a:r>
          </a:p>
          <a:p>
            <a:pPr lvl="2"/>
            <a:r>
              <a:rPr lang="en-US" dirty="0">
                <a:solidFill>
                  <a:schemeClr val="tx1"/>
                </a:solidFill>
              </a:rPr>
              <a:t>Character values are displayed in alphabetical order (for example, </a:t>
            </a:r>
            <a:r>
              <a:rPr lang="en-US" i="1" dirty="0">
                <a:solidFill>
                  <a:schemeClr val="tx1"/>
                </a:solidFill>
              </a:rPr>
              <a:t>A</a:t>
            </a:r>
            <a:r>
              <a:rPr lang="en-US" dirty="0">
                <a:solidFill>
                  <a:schemeClr val="tx1"/>
                </a:solidFill>
              </a:rPr>
              <a:t> first and </a:t>
            </a:r>
            <a:r>
              <a:rPr lang="en-US" i="1" dirty="0">
                <a:solidFill>
                  <a:schemeClr val="tx1"/>
                </a:solidFill>
              </a:rPr>
              <a:t>Z</a:t>
            </a:r>
            <a:r>
              <a:rPr lang="en-US" dirty="0">
                <a:solidFill>
                  <a:schemeClr val="tx1"/>
                </a:solidFill>
              </a:rPr>
              <a:t> last).</a:t>
            </a:r>
          </a:p>
          <a:p>
            <a:pPr lvl="2"/>
            <a:r>
              <a:rPr lang="en-US" dirty="0">
                <a:solidFill>
                  <a:schemeClr val="tx1"/>
                </a:solidFill>
              </a:rPr>
              <a:t>Null values are displayed last for ascending sequences and first for descending sequences.</a:t>
            </a:r>
          </a:p>
          <a:p>
            <a:pPr lvl="2"/>
            <a:r>
              <a:rPr lang="en-US" dirty="0">
                <a:solidFill>
                  <a:schemeClr val="tx1"/>
                </a:solidFill>
              </a:rPr>
              <a:t>You can sort by a column that is not in the </a:t>
            </a:r>
            <a:r>
              <a:rPr lang="en-US" dirty="0">
                <a:solidFill>
                  <a:schemeClr val="tx1"/>
                </a:solidFill>
                <a:latin typeface="Courier New" pitchFamily="49" charset="0"/>
              </a:rPr>
              <a:t>SELECT</a:t>
            </a:r>
            <a:r>
              <a:rPr lang="en-US" dirty="0">
                <a:solidFill>
                  <a:schemeClr val="tx1"/>
                </a:solidFill>
              </a:rPr>
              <a:t> list.</a:t>
            </a:r>
          </a:p>
          <a:p>
            <a:pPr marL="342900" lvl="1" indent="-228600"/>
            <a:r>
              <a:rPr lang="en-US" b="1" dirty="0">
                <a:solidFill>
                  <a:schemeClr val="tx1"/>
                </a:solidFill>
              </a:rPr>
              <a:t>Examples</a:t>
            </a:r>
          </a:p>
          <a:p>
            <a:pPr marL="342900" lvl="1" indent="-228600"/>
            <a:r>
              <a:rPr lang="en-US" dirty="0">
                <a:solidFill>
                  <a:schemeClr val="tx1"/>
                </a:solidFill>
              </a:rPr>
              <a:t>1.</a:t>
            </a:r>
            <a:r>
              <a:rPr lang="en-US" baseline="0" dirty="0">
                <a:solidFill>
                  <a:schemeClr val="tx1"/>
                </a:solidFill>
              </a:rPr>
              <a:t> </a:t>
            </a:r>
            <a:r>
              <a:rPr lang="en-US" dirty="0">
                <a:solidFill>
                  <a:schemeClr val="tx1"/>
                </a:solidFill>
              </a:rPr>
              <a:t>To reverse the order in which rows are displayed, specify the </a:t>
            </a:r>
            <a:r>
              <a:rPr lang="en-US" dirty="0">
                <a:solidFill>
                  <a:schemeClr val="tx1"/>
                </a:solidFill>
                <a:latin typeface="Courier New" pitchFamily="49" charset="0"/>
              </a:rPr>
              <a:t>DESC</a:t>
            </a:r>
            <a:r>
              <a:rPr lang="en-US" dirty="0">
                <a:solidFill>
                  <a:schemeClr val="tx1"/>
                </a:solidFill>
              </a:rPr>
              <a:t> keyword after the column name in the </a:t>
            </a:r>
            <a:r>
              <a:rPr lang="en-US" dirty="0">
                <a:solidFill>
                  <a:schemeClr val="tx1"/>
                </a:solidFill>
                <a:latin typeface="Courier New" pitchFamily="49" charset="0"/>
              </a:rPr>
              <a:t>ORDER BY</a:t>
            </a:r>
            <a:r>
              <a:rPr lang="en-US" dirty="0">
                <a:solidFill>
                  <a:schemeClr val="tx1"/>
                </a:solidFill>
              </a:rPr>
              <a:t> clause. The slide example sorts the result by the most recently hired employee.</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52</a:t>
            </a:fld>
            <a:endParaRPr lang="en-US" dirty="0"/>
          </a:p>
        </p:txBody>
      </p:sp>
    </p:spTree>
    <p:extLst>
      <p:ext uri="{BB962C8B-B14F-4D97-AF65-F5344CB8AC3E}">
        <p14:creationId xmlns:p14="http://schemas.microsoft.com/office/powerpoint/2010/main" val="35043117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lvl="1" indent="-228600"/>
            <a:r>
              <a:rPr lang="en-US" b="1" dirty="0">
                <a:solidFill>
                  <a:schemeClr val="tx1"/>
                </a:solidFill>
              </a:rPr>
              <a:t>Examples</a:t>
            </a:r>
          </a:p>
          <a:p>
            <a:pPr marL="342900" lvl="1" indent="-228600"/>
            <a:r>
              <a:rPr lang="en-US" dirty="0">
                <a:solidFill>
                  <a:schemeClr val="tx1"/>
                </a:solidFill>
              </a:rPr>
              <a:t>2.</a:t>
            </a:r>
            <a:r>
              <a:rPr lang="en-US" baseline="0" dirty="0">
                <a:solidFill>
                  <a:schemeClr val="tx1"/>
                </a:solidFill>
              </a:rPr>
              <a:t> </a:t>
            </a:r>
            <a:r>
              <a:rPr lang="en-US" dirty="0">
                <a:solidFill>
                  <a:schemeClr val="tx1"/>
                </a:solidFill>
              </a:rPr>
              <a:t>You can use a column alias in the </a:t>
            </a:r>
            <a:r>
              <a:rPr lang="en-US" dirty="0">
                <a:solidFill>
                  <a:schemeClr val="tx1"/>
                </a:solidFill>
                <a:latin typeface="Courier New" pitchFamily="49" charset="0"/>
              </a:rPr>
              <a:t>ORDER</a:t>
            </a:r>
            <a:r>
              <a:rPr lang="en-US" dirty="0">
                <a:solidFill>
                  <a:schemeClr val="tx1"/>
                </a:solidFill>
              </a:rPr>
              <a:t> </a:t>
            </a:r>
            <a:r>
              <a:rPr lang="en-US" dirty="0">
                <a:solidFill>
                  <a:schemeClr val="tx1"/>
                </a:solidFill>
                <a:latin typeface="Courier New" pitchFamily="49" charset="0"/>
              </a:rPr>
              <a:t>BY</a:t>
            </a:r>
            <a:r>
              <a:rPr lang="en-US" dirty="0">
                <a:solidFill>
                  <a:schemeClr val="tx1"/>
                </a:solidFill>
              </a:rPr>
              <a:t> clause. The slide example sorts the data by annual salary.</a:t>
            </a:r>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53</a:t>
            </a:fld>
            <a:endParaRPr lang="en-US" dirty="0"/>
          </a:p>
        </p:txBody>
      </p:sp>
    </p:spTree>
    <p:extLst>
      <p:ext uri="{BB962C8B-B14F-4D97-AF65-F5344CB8AC3E}">
        <p14:creationId xmlns:p14="http://schemas.microsoft.com/office/powerpoint/2010/main" val="35043117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lvl="1" indent="-228600"/>
            <a:r>
              <a:rPr lang="en-US" b="1" dirty="0">
                <a:solidFill>
                  <a:schemeClr val="tx1"/>
                </a:solidFill>
              </a:rPr>
              <a:t>Examples</a:t>
            </a:r>
          </a:p>
          <a:p>
            <a:pPr marL="342900" lvl="1" indent="-228600"/>
            <a:r>
              <a:rPr lang="en-US" dirty="0">
                <a:solidFill>
                  <a:schemeClr val="tx1"/>
                </a:solidFill>
              </a:rPr>
              <a:t>3.</a:t>
            </a:r>
            <a:r>
              <a:rPr lang="en-US" baseline="0" dirty="0">
                <a:solidFill>
                  <a:schemeClr val="tx1"/>
                </a:solidFill>
              </a:rPr>
              <a:t> </a:t>
            </a:r>
            <a:r>
              <a:rPr lang="en-US" dirty="0">
                <a:solidFill>
                  <a:schemeClr val="tx1"/>
                </a:solidFill>
              </a:rPr>
              <a:t>You can sort query results by more than one column. The sort limit is the number of columns in the given table. In the </a:t>
            </a:r>
            <a:r>
              <a:rPr lang="en-US" dirty="0">
                <a:solidFill>
                  <a:schemeClr val="tx1"/>
                </a:solidFill>
                <a:latin typeface="Courier New" pitchFamily="49" charset="0"/>
              </a:rPr>
              <a:t>ORDER</a:t>
            </a:r>
            <a:r>
              <a:rPr lang="en-US" dirty="0">
                <a:solidFill>
                  <a:schemeClr val="tx1"/>
                </a:solidFill>
              </a:rPr>
              <a:t> </a:t>
            </a:r>
            <a:r>
              <a:rPr lang="en-US" dirty="0">
                <a:solidFill>
                  <a:schemeClr val="tx1"/>
                </a:solidFill>
                <a:latin typeface="Courier New" pitchFamily="49" charset="0"/>
              </a:rPr>
              <a:t>BY</a:t>
            </a:r>
            <a:r>
              <a:rPr lang="en-US" dirty="0">
                <a:solidFill>
                  <a:schemeClr val="tx1"/>
                </a:solidFill>
              </a:rPr>
              <a:t> clause, specify the columns</a:t>
            </a:r>
            <a:r>
              <a:rPr lang="en-US" baseline="0" dirty="0">
                <a:solidFill>
                  <a:schemeClr val="tx1"/>
                </a:solidFill>
              </a:rPr>
              <a:t> </a:t>
            </a:r>
            <a:r>
              <a:rPr lang="en-US" dirty="0">
                <a:solidFill>
                  <a:schemeClr val="tx1"/>
                </a:solidFill>
              </a:rPr>
              <a:t>and separate the column names using commas. If you want to reverse the order of a column, specify </a:t>
            </a:r>
            <a:r>
              <a:rPr lang="en-US" dirty="0">
                <a:solidFill>
                  <a:schemeClr val="tx1"/>
                </a:solidFill>
                <a:latin typeface="Courier New" pitchFamily="49" charset="0"/>
              </a:rPr>
              <a:t>DESC</a:t>
            </a:r>
            <a:r>
              <a:rPr lang="en-US" dirty="0">
                <a:solidFill>
                  <a:schemeClr val="tx1"/>
                </a:solidFill>
              </a:rPr>
              <a:t> after its name. </a:t>
            </a:r>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54</a:t>
            </a:fld>
            <a:endParaRPr lang="en-US" dirty="0"/>
          </a:p>
        </p:txBody>
      </p:sp>
    </p:spTree>
    <p:extLst>
      <p:ext uri="{BB962C8B-B14F-4D97-AF65-F5344CB8AC3E}">
        <p14:creationId xmlns:p14="http://schemas.microsoft.com/office/powerpoint/2010/main" val="35043117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a:t>
            </a:r>
            <a:r>
              <a:rPr lang="en-US" sz="1200" kern="1200" baseline="0" dirty="0">
                <a:solidFill>
                  <a:schemeClr val="tx1"/>
                </a:solidFill>
                <a:effectLst/>
                <a:latin typeface="+mn-lt"/>
                <a:ea typeface="+mn-ea"/>
                <a:cs typeface="+mn-cs"/>
              </a:rPr>
              <a:t> first picture is UNION, the intersection of two circles is duplicated rows.</a:t>
            </a:r>
          </a:p>
          <a:p>
            <a:r>
              <a:rPr lang="en-US" sz="1200" kern="1200" baseline="0" dirty="0">
                <a:solidFill>
                  <a:schemeClr val="tx1"/>
                </a:solidFill>
                <a:effectLst/>
                <a:latin typeface="+mn-lt"/>
                <a:ea typeface="+mn-ea"/>
                <a:cs typeface="+mn-cs"/>
              </a:rPr>
              <a:t>UNION removes duplicates (do DISTINCT operation).</a:t>
            </a:r>
          </a:p>
          <a:p>
            <a:r>
              <a:rPr lang="en-US" sz="1200" kern="1200" baseline="0" dirty="0">
                <a:solidFill>
                  <a:schemeClr val="tx1"/>
                </a:solidFill>
                <a:effectLst/>
                <a:latin typeface="+mn-lt"/>
                <a:ea typeface="+mn-ea"/>
                <a:cs typeface="+mn-cs"/>
              </a:rPr>
              <a:t>UNION ALL do not removes duplicates.</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ANSI Standard declares next set operations:</a:t>
            </a:r>
          </a:p>
          <a:p>
            <a:pPr lvl="0"/>
            <a:r>
              <a:rPr lang="en-US" sz="1200" kern="1200" dirty="0">
                <a:solidFill>
                  <a:schemeClr val="tx1"/>
                </a:solidFill>
                <a:effectLst/>
                <a:latin typeface="+mn-lt"/>
                <a:ea typeface="+mn-ea"/>
                <a:cs typeface="+mn-cs"/>
              </a:rPr>
              <a:t>* UNION[ ALL| DISTINCT]</a:t>
            </a:r>
          </a:p>
          <a:p>
            <a:pPr lvl="0"/>
            <a:r>
              <a:rPr lang="en-US" sz="1200" kern="1200" dirty="0">
                <a:solidFill>
                  <a:schemeClr val="tx1"/>
                </a:solidFill>
                <a:effectLst/>
                <a:latin typeface="+mn-lt"/>
                <a:ea typeface="+mn-ea"/>
                <a:cs typeface="+mn-cs"/>
              </a:rPr>
              <a:t>* EXCEPT[ ALL| DISTINCT]</a:t>
            </a:r>
          </a:p>
          <a:p>
            <a:pPr lvl="0"/>
            <a:r>
              <a:rPr lang="en-US" sz="1200" kern="1200" dirty="0">
                <a:solidFill>
                  <a:schemeClr val="tx1"/>
                </a:solidFill>
                <a:effectLst/>
                <a:latin typeface="+mn-lt"/>
                <a:ea typeface="+mn-ea"/>
                <a:cs typeface="+mn-cs"/>
              </a:rPr>
              <a:t>* INTERSECT[ ALL| DISTINCT]</a:t>
            </a:r>
          </a:p>
          <a:p>
            <a:r>
              <a:rPr lang="en-US" dirty="0"/>
              <a:t>Oracle doesn’t support EXCEPT ALL and INTERSECT</a:t>
            </a:r>
            <a:r>
              <a:rPr lang="en-US" baseline="0" dirty="0"/>
              <a:t> ALL.</a:t>
            </a:r>
          </a:p>
          <a:p>
            <a:r>
              <a:rPr lang="en-US" sz="1200" kern="1200" dirty="0">
                <a:solidFill>
                  <a:schemeClr val="tx1"/>
                </a:solidFill>
                <a:effectLst/>
                <a:latin typeface="+mn-lt"/>
                <a:ea typeface="+mn-ea"/>
                <a:cs typeface="+mn-cs"/>
              </a:rPr>
              <a:t>In Oracle keyword MINUS is</a:t>
            </a:r>
            <a:r>
              <a:rPr lang="en-US" sz="1200" kern="1200" baseline="0" dirty="0">
                <a:solidFill>
                  <a:schemeClr val="tx1"/>
                </a:solidFill>
                <a:effectLst/>
                <a:latin typeface="+mn-lt"/>
                <a:ea typeface="+mn-ea"/>
                <a:cs typeface="+mn-cs"/>
              </a:rPr>
              <a:t> used </a:t>
            </a:r>
            <a:r>
              <a:rPr lang="en-US" sz="1200" kern="1200" dirty="0">
                <a:solidFill>
                  <a:schemeClr val="tx1"/>
                </a:solidFill>
                <a:effectLst/>
                <a:latin typeface="+mn-lt"/>
                <a:ea typeface="+mn-ea"/>
                <a:cs typeface="+mn-cs"/>
              </a:rPr>
              <a:t>instead of EXCEPT DISTINCT.</a:t>
            </a:r>
          </a:p>
          <a:p>
            <a:endParaRPr lang="en-US" dirty="0"/>
          </a:p>
          <a:p>
            <a:r>
              <a:rPr lang="en-US" dirty="0"/>
              <a:t>-----------------------------------------------------------------------------------------------</a:t>
            </a:r>
          </a:p>
          <a:p>
            <a:endParaRPr lang="en-US" dirty="0"/>
          </a:p>
          <a:p>
            <a:r>
              <a:rPr lang="en-US" dirty="0"/>
              <a:t>-- MINUS returns distinct values only</a:t>
            </a:r>
          </a:p>
          <a:p>
            <a:r>
              <a:rPr lang="en-US" dirty="0"/>
              <a:t>(</a:t>
            </a:r>
          </a:p>
          <a:p>
            <a:r>
              <a:rPr lang="en-US" dirty="0"/>
              <a:t>  SELECT 1 FROM dual</a:t>
            </a:r>
          </a:p>
          <a:p>
            <a:r>
              <a:rPr lang="en-US" dirty="0"/>
              <a:t>  UNION ALL</a:t>
            </a:r>
          </a:p>
          <a:p>
            <a:r>
              <a:rPr lang="en-US" dirty="0"/>
              <a:t>  SELECT 1 FROM dual</a:t>
            </a:r>
          </a:p>
          <a:p>
            <a:r>
              <a:rPr lang="en-US" dirty="0"/>
              <a:t>)</a:t>
            </a:r>
          </a:p>
          <a:p>
            <a:r>
              <a:rPr lang="en-US" dirty="0"/>
              <a:t>MINUS</a:t>
            </a:r>
          </a:p>
          <a:p>
            <a:r>
              <a:rPr lang="en-US" dirty="0"/>
              <a:t>  SELECT 2 FROM dual</a:t>
            </a:r>
          </a:p>
          <a:p>
            <a:r>
              <a:rPr lang="en-US" dirty="0"/>
              <a:t>;</a:t>
            </a:r>
          </a:p>
          <a:p>
            <a:endParaRPr lang="en-US" dirty="0"/>
          </a:p>
          <a:p>
            <a:r>
              <a:rPr lang="en-US" dirty="0"/>
              <a:t>-- INTERSECT returns distinct values only</a:t>
            </a:r>
          </a:p>
          <a:p>
            <a:r>
              <a:rPr lang="en-US" dirty="0"/>
              <a:t>(</a:t>
            </a:r>
          </a:p>
          <a:p>
            <a:r>
              <a:rPr lang="en-US" dirty="0"/>
              <a:t>  SELECT 1 FROM dual</a:t>
            </a:r>
          </a:p>
          <a:p>
            <a:r>
              <a:rPr lang="en-US" dirty="0"/>
              <a:t>  UNION ALL</a:t>
            </a:r>
          </a:p>
          <a:p>
            <a:r>
              <a:rPr lang="en-US" dirty="0"/>
              <a:t>  SELECT 1 FROM dual</a:t>
            </a:r>
          </a:p>
          <a:p>
            <a:r>
              <a:rPr lang="en-US" dirty="0"/>
              <a:t>  UNION ALL</a:t>
            </a:r>
          </a:p>
          <a:p>
            <a:r>
              <a:rPr lang="en-US" dirty="0"/>
              <a:t>  SELECT 1 FROM dual</a:t>
            </a:r>
          </a:p>
          <a:p>
            <a:r>
              <a:rPr lang="en-US" dirty="0"/>
              <a:t>)</a:t>
            </a:r>
          </a:p>
          <a:p>
            <a:r>
              <a:rPr lang="en-US" dirty="0"/>
              <a:t>INTERSECT</a:t>
            </a:r>
          </a:p>
          <a:p>
            <a:r>
              <a:rPr lang="en-US" dirty="0"/>
              <a:t>(</a:t>
            </a:r>
          </a:p>
          <a:p>
            <a:r>
              <a:rPr lang="en-US" dirty="0"/>
              <a:t>  SELECT 1 FROM dual</a:t>
            </a:r>
          </a:p>
          <a:p>
            <a:r>
              <a:rPr lang="en-US" dirty="0"/>
              <a:t>  UNION ALL</a:t>
            </a:r>
          </a:p>
          <a:p>
            <a:r>
              <a:rPr lang="en-US" dirty="0"/>
              <a:t>  SELECT 1 FROM dual</a:t>
            </a:r>
          </a:p>
          <a:p>
            <a:r>
              <a:rPr lang="en-US" dirty="0"/>
              <a:t>);</a:t>
            </a:r>
          </a:p>
        </p:txBody>
      </p:sp>
      <p:sp>
        <p:nvSpPr>
          <p:cNvPr id="4" name="Slide Number Placeholder 3"/>
          <p:cNvSpPr>
            <a:spLocks noGrp="1"/>
          </p:cNvSpPr>
          <p:nvPr>
            <p:ph type="sldNum" sz="quarter" idx="10"/>
          </p:nvPr>
        </p:nvSpPr>
        <p:spPr/>
        <p:txBody>
          <a:bodyPr/>
          <a:lstStyle/>
          <a:p>
            <a:fld id="{B13CD35D-6881-4A4C-84E4-549046D711EA}" type="slidenum">
              <a:rPr lang="en-US" smtClean="0"/>
              <a:pPr/>
              <a:t>56</a:t>
            </a:fld>
            <a:endParaRPr lang="en-US"/>
          </a:p>
        </p:txBody>
      </p:sp>
    </p:spTree>
    <p:extLst>
      <p:ext uri="{BB962C8B-B14F-4D97-AF65-F5344CB8AC3E}">
        <p14:creationId xmlns:p14="http://schemas.microsoft.com/office/powerpoint/2010/main" val="8583505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a:t>
            </a:r>
            <a:r>
              <a:rPr lang="en-US" sz="1200" kern="1200" baseline="0" dirty="0">
                <a:solidFill>
                  <a:schemeClr val="tx1"/>
                </a:solidFill>
                <a:effectLst/>
                <a:latin typeface="+mn-lt"/>
                <a:ea typeface="+mn-ea"/>
                <a:cs typeface="+mn-cs"/>
              </a:rPr>
              <a:t> first picture is UNION, the intersection of two circles is duplicated rows.</a:t>
            </a:r>
          </a:p>
          <a:p>
            <a:r>
              <a:rPr lang="en-US" sz="1200" kern="1200" baseline="0" dirty="0">
                <a:solidFill>
                  <a:schemeClr val="tx1"/>
                </a:solidFill>
                <a:effectLst/>
                <a:latin typeface="+mn-lt"/>
                <a:ea typeface="+mn-ea"/>
                <a:cs typeface="+mn-cs"/>
              </a:rPr>
              <a:t>UNION removes duplicates (do DISTINCT operation).</a:t>
            </a:r>
          </a:p>
          <a:p>
            <a:r>
              <a:rPr lang="en-US" sz="1200" kern="1200" baseline="0" dirty="0">
                <a:solidFill>
                  <a:schemeClr val="tx1"/>
                </a:solidFill>
                <a:effectLst/>
                <a:latin typeface="+mn-lt"/>
                <a:ea typeface="+mn-ea"/>
                <a:cs typeface="+mn-cs"/>
              </a:rPr>
              <a:t>UNION ALL do not removes duplicates.</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ANSI Standard declares next set operations:</a:t>
            </a:r>
          </a:p>
          <a:p>
            <a:pPr lvl="0"/>
            <a:r>
              <a:rPr lang="en-US" sz="1200" kern="1200" dirty="0">
                <a:solidFill>
                  <a:schemeClr val="tx1"/>
                </a:solidFill>
                <a:effectLst/>
                <a:latin typeface="+mn-lt"/>
                <a:ea typeface="+mn-ea"/>
                <a:cs typeface="+mn-cs"/>
              </a:rPr>
              <a:t>* UNION[ ALL| DISTINCT]</a:t>
            </a:r>
          </a:p>
          <a:p>
            <a:pPr lvl="0"/>
            <a:r>
              <a:rPr lang="en-US" sz="1200" kern="1200" dirty="0">
                <a:solidFill>
                  <a:schemeClr val="tx1"/>
                </a:solidFill>
                <a:effectLst/>
                <a:latin typeface="+mn-lt"/>
                <a:ea typeface="+mn-ea"/>
                <a:cs typeface="+mn-cs"/>
              </a:rPr>
              <a:t>* EXCEPT[ ALL| DISTINCT]</a:t>
            </a:r>
          </a:p>
          <a:p>
            <a:pPr lvl="0"/>
            <a:r>
              <a:rPr lang="en-US" sz="1200" kern="1200" dirty="0">
                <a:solidFill>
                  <a:schemeClr val="tx1"/>
                </a:solidFill>
                <a:effectLst/>
                <a:latin typeface="+mn-lt"/>
                <a:ea typeface="+mn-ea"/>
                <a:cs typeface="+mn-cs"/>
              </a:rPr>
              <a:t>* INTERSECT[ ALL| DISTINCT]</a:t>
            </a:r>
          </a:p>
          <a:p>
            <a:r>
              <a:rPr lang="en-US" dirty="0"/>
              <a:t>Oracle doesn’t support EXCEPT ALL and INTERSECT</a:t>
            </a:r>
            <a:r>
              <a:rPr lang="en-US" baseline="0" dirty="0"/>
              <a:t> ALL.</a:t>
            </a:r>
          </a:p>
          <a:p>
            <a:r>
              <a:rPr lang="en-US" sz="1200" kern="1200" dirty="0">
                <a:solidFill>
                  <a:schemeClr val="tx1"/>
                </a:solidFill>
                <a:effectLst/>
                <a:latin typeface="+mn-lt"/>
                <a:ea typeface="+mn-ea"/>
                <a:cs typeface="+mn-cs"/>
              </a:rPr>
              <a:t>In Oracle keyword MINUS is</a:t>
            </a:r>
            <a:r>
              <a:rPr lang="en-US" sz="1200" kern="1200" baseline="0" dirty="0">
                <a:solidFill>
                  <a:schemeClr val="tx1"/>
                </a:solidFill>
                <a:effectLst/>
                <a:latin typeface="+mn-lt"/>
                <a:ea typeface="+mn-ea"/>
                <a:cs typeface="+mn-cs"/>
              </a:rPr>
              <a:t> used </a:t>
            </a:r>
            <a:r>
              <a:rPr lang="en-US" sz="1200" kern="1200" dirty="0">
                <a:solidFill>
                  <a:schemeClr val="tx1"/>
                </a:solidFill>
                <a:effectLst/>
                <a:latin typeface="+mn-lt"/>
                <a:ea typeface="+mn-ea"/>
                <a:cs typeface="+mn-cs"/>
              </a:rPr>
              <a:t>instead of EXCEPT DISTINCT.</a:t>
            </a:r>
          </a:p>
          <a:p>
            <a:endParaRPr lang="en-US" dirty="0"/>
          </a:p>
          <a:p>
            <a:r>
              <a:rPr lang="en-US" dirty="0"/>
              <a:t>-----------------------------------------------------------------------------------------------</a:t>
            </a:r>
          </a:p>
          <a:p>
            <a:endParaRPr lang="en-US" dirty="0"/>
          </a:p>
          <a:p>
            <a:r>
              <a:rPr lang="en-US" dirty="0"/>
              <a:t>-- MINUS returns distinct values only</a:t>
            </a:r>
          </a:p>
          <a:p>
            <a:r>
              <a:rPr lang="en-US" dirty="0"/>
              <a:t>(</a:t>
            </a:r>
          </a:p>
          <a:p>
            <a:r>
              <a:rPr lang="en-US" dirty="0"/>
              <a:t>  SELECT 1 FROM dual</a:t>
            </a:r>
          </a:p>
          <a:p>
            <a:r>
              <a:rPr lang="en-US" dirty="0"/>
              <a:t>  UNION ALL</a:t>
            </a:r>
          </a:p>
          <a:p>
            <a:r>
              <a:rPr lang="en-US" dirty="0"/>
              <a:t>  SELECT 1 FROM dual</a:t>
            </a:r>
          </a:p>
          <a:p>
            <a:r>
              <a:rPr lang="en-US" dirty="0"/>
              <a:t>)</a:t>
            </a:r>
          </a:p>
          <a:p>
            <a:r>
              <a:rPr lang="en-US" dirty="0"/>
              <a:t>MINUS</a:t>
            </a:r>
          </a:p>
          <a:p>
            <a:r>
              <a:rPr lang="en-US" dirty="0"/>
              <a:t>  SELECT 2 FROM dual</a:t>
            </a:r>
          </a:p>
          <a:p>
            <a:r>
              <a:rPr lang="en-US" dirty="0"/>
              <a:t>;</a:t>
            </a:r>
          </a:p>
          <a:p>
            <a:endParaRPr lang="en-US" dirty="0"/>
          </a:p>
          <a:p>
            <a:r>
              <a:rPr lang="en-US" dirty="0"/>
              <a:t>-- INTERSECT returns distinct values only</a:t>
            </a:r>
          </a:p>
          <a:p>
            <a:r>
              <a:rPr lang="en-US" dirty="0"/>
              <a:t>(</a:t>
            </a:r>
          </a:p>
          <a:p>
            <a:r>
              <a:rPr lang="en-US" dirty="0"/>
              <a:t>  SELECT 1 FROM dual</a:t>
            </a:r>
          </a:p>
          <a:p>
            <a:r>
              <a:rPr lang="en-US" dirty="0"/>
              <a:t>  UNION ALL</a:t>
            </a:r>
          </a:p>
          <a:p>
            <a:r>
              <a:rPr lang="en-US" dirty="0"/>
              <a:t>  SELECT 1 FROM dual</a:t>
            </a:r>
          </a:p>
          <a:p>
            <a:r>
              <a:rPr lang="en-US" dirty="0"/>
              <a:t>  UNION ALL</a:t>
            </a:r>
          </a:p>
          <a:p>
            <a:r>
              <a:rPr lang="en-US" dirty="0"/>
              <a:t>  SELECT 1 FROM dual</a:t>
            </a:r>
          </a:p>
          <a:p>
            <a:r>
              <a:rPr lang="en-US" dirty="0"/>
              <a:t>)</a:t>
            </a:r>
          </a:p>
          <a:p>
            <a:r>
              <a:rPr lang="en-US" dirty="0"/>
              <a:t>INTERSECT</a:t>
            </a:r>
          </a:p>
          <a:p>
            <a:r>
              <a:rPr lang="en-US" dirty="0"/>
              <a:t>(</a:t>
            </a:r>
          </a:p>
          <a:p>
            <a:r>
              <a:rPr lang="en-US" dirty="0"/>
              <a:t>  SELECT 1 FROM dual</a:t>
            </a:r>
          </a:p>
          <a:p>
            <a:r>
              <a:rPr lang="en-US" dirty="0"/>
              <a:t>  UNION ALL</a:t>
            </a:r>
          </a:p>
          <a:p>
            <a:r>
              <a:rPr lang="en-US" dirty="0"/>
              <a:t>  SELECT 1 FROM dual</a:t>
            </a:r>
          </a:p>
          <a:p>
            <a:r>
              <a:rPr lang="en-US" dirty="0"/>
              <a:t>);</a:t>
            </a:r>
          </a:p>
        </p:txBody>
      </p:sp>
      <p:sp>
        <p:nvSpPr>
          <p:cNvPr id="4" name="Slide Number Placeholder 3"/>
          <p:cNvSpPr>
            <a:spLocks noGrp="1"/>
          </p:cNvSpPr>
          <p:nvPr>
            <p:ph type="sldNum" sz="quarter" idx="10"/>
          </p:nvPr>
        </p:nvSpPr>
        <p:spPr/>
        <p:txBody>
          <a:bodyPr/>
          <a:lstStyle/>
          <a:p>
            <a:fld id="{B13CD35D-6881-4A4C-84E4-549046D711EA}" type="slidenum">
              <a:rPr lang="en-US" smtClean="0"/>
              <a:pPr/>
              <a:t>57</a:t>
            </a:fld>
            <a:endParaRPr lang="en-US"/>
          </a:p>
        </p:txBody>
      </p:sp>
    </p:spTree>
    <p:extLst>
      <p:ext uri="{BB962C8B-B14F-4D97-AF65-F5344CB8AC3E}">
        <p14:creationId xmlns:p14="http://schemas.microsoft.com/office/powerpoint/2010/main" val="8583505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a:t>
            </a:r>
            <a:r>
              <a:rPr lang="en-US" sz="1200" kern="1200" baseline="0" dirty="0">
                <a:solidFill>
                  <a:schemeClr val="tx1"/>
                </a:solidFill>
                <a:effectLst/>
                <a:latin typeface="+mn-lt"/>
                <a:ea typeface="+mn-ea"/>
                <a:cs typeface="+mn-cs"/>
              </a:rPr>
              <a:t> first picture is UNION, the intersection of two circles is duplicated rows.</a:t>
            </a:r>
          </a:p>
          <a:p>
            <a:r>
              <a:rPr lang="en-US" sz="1200" kern="1200" baseline="0" dirty="0">
                <a:solidFill>
                  <a:schemeClr val="tx1"/>
                </a:solidFill>
                <a:effectLst/>
                <a:latin typeface="+mn-lt"/>
                <a:ea typeface="+mn-ea"/>
                <a:cs typeface="+mn-cs"/>
              </a:rPr>
              <a:t>UNION removes duplicates (do DISTINCT operation).</a:t>
            </a:r>
          </a:p>
          <a:p>
            <a:r>
              <a:rPr lang="en-US" sz="1200" kern="1200" baseline="0" dirty="0">
                <a:solidFill>
                  <a:schemeClr val="tx1"/>
                </a:solidFill>
                <a:effectLst/>
                <a:latin typeface="+mn-lt"/>
                <a:ea typeface="+mn-ea"/>
                <a:cs typeface="+mn-cs"/>
              </a:rPr>
              <a:t>UNION ALL do not removes duplicates.</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ANSI Standard declares next set operations:</a:t>
            </a:r>
          </a:p>
          <a:p>
            <a:pPr lvl="0"/>
            <a:r>
              <a:rPr lang="en-US" sz="1200" kern="1200" dirty="0">
                <a:solidFill>
                  <a:schemeClr val="tx1"/>
                </a:solidFill>
                <a:effectLst/>
                <a:latin typeface="+mn-lt"/>
                <a:ea typeface="+mn-ea"/>
                <a:cs typeface="+mn-cs"/>
              </a:rPr>
              <a:t>* UNION[ ALL| DISTINCT]</a:t>
            </a:r>
          </a:p>
          <a:p>
            <a:pPr lvl="0"/>
            <a:r>
              <a:rPr lang="en-US" sz="1200" kern="1200" dirty="0">
                <a:solidFill>
                  <a:schemeClr val="tx1"/>
                </a:solidFill>
                <a:effectLst/>
                <a:latin typeface="+mn-lt"/>
                <a:ea typeface="+mn-ea"/>
                <a:cs typeface="+mn-cs"/>
              </a:rPr>
              <a:t>* EXCEPT[ ALL| DISTINCT]</a:t>
            </a:r>
          </a:p>
          <a:p>
            <a:pPr lvl="0"/>
            <a:r>
              <a:rPr lang="en-US" sz="1200" kern="1200" dirty="0">
                <a:solidFill>
                  <a:schemeClr val="tx1"/>
                </a:solidFill>
                <a:effectLst/>
                <a:latin typeface="+mn-lt"/>
                <a:ea typeface="+mn-ea"/>
                <a:cs typeface="+mn-cs"/>
              </a:rPr>
              <a:t>* INTERSECT[ ALL| DISTINCT]</a:t>
            </a:r>
          </a:p>
          <a:p>
            <a:r>
              <a:rPr lang="en-US" dirty="0"/>
              <a:t>Oracle doesn’t support EXCEPT ALL and INTERSECT</a:t>
            </a:r>
            <a:r>
              <a:rPr lang="en-US" baseline="0" dirty="0"/>
              <a:t> ALL.</a:t>
            </a:r>
          </a:p>
          <a:p>
            <a:r>
              <a:rPr lang="en-US" sz="1200" kern="1200" dirty="0">
                <a:solidFill>
                  <a:schemeClr val="tx1"/>
                </a:solidFill>
                <a:effectLst/>
                <a:latin typeface="+mn-lt"/>
                <a:ea typeface="+mn-ea"/>
                <a:cs typeface="+mn-cs"/>
              </a:rPr>
              <a:t>In Oracle keyword MINUS is</a:t>
            </a:r>
            <a:r>
              <a:rPr lang="en-US" sz="1200" kern="1200" baseline="0" dirty="0">
                <a:solidFill>
                  <a:schemeClr val="tx1"/>
                </a:solidFill>
                <a:effectLst/>
                <a:latin typeface="+mn-lt"/>
                <a:ea typeface="+mn-ea"/>
                <a:cs typeface="+mn-cs"/>
              </a:rPr>
              <a:t> used </a:t>
            </a:r>
            <a:r>
              <a:rPr lang="en-US" sz="1200" kern="1200" dirty="0">
                <a:solidFill>
                  <a:schemeClr val="tx1"/>
                </a:solidFill>
                <a:effectLst/>
                <a:latin typeface="+mn-lt"/>
                <a:ea typeface="+mn-ea"/>
                <a:cs typeface="+mn-cs"/>
              </a:rPr>
              <a:t>instead of EXCEPT DISTINCT.</a:t>
            </a:r>
          </a:p>
          <a:p>
            <a:endParaRPr lang="en-US" dirty="0"/>
          </a:p>
          <a:p>
            <a:r>
              <a:rPr lang="en-US" dirty="0"/>
              <a:t>-----------------------------------------------------------------------------------------------</a:t>
            </a:r>
          </a:p>
          <a:p>
            <a:endParaRPr lang="en-US" dirty="0"/>
          </a:p>
          <a:p>
            <a:r>
              <a:rPr lang="en-US" dirty="0"/>
              <a:t>-- MINUS returns distinct values only</a:t>
            </a:r>
          </a:p>
          <a:p>
            <a:r>
              <a:rPr lang="en-US" dirty="0"/>
              <a:t>(</a:t>
            </a:r>
          </a:p>
          <a:p>
            <a:r>
              <a:rPr lang="en-US" dirty="0"/>
              <a:t>  SELECT 1 FROM dual</a:t>
            </a:r>
          </a:p>
          <a:p>
            <a:r>
              <a:rPr lang="en-US" dirty="0"/>
              <a:t>  UNION ALL</a:t>
            </a:r>
          </a:p>
          <a:p>
            <a:r>
              <a:rPr lang="en-US" dirty="0"/>
              <a:t>  SELECT 1 FROM dual</a:t>
            </a:r>
          </a:p>
          <a:p>
            <a:r>
              <a:rPr lang="en-US" dirty="0"/>
              <a:t>)</a:t>
            </a:r>
          </a:p>
          <a:p>
            <a:r>
              <a:rPr lang="en-US" dirty="0"/>
              <a:t>MINUS</a:t>
            </a:r>
          </a:p>
          <a:p>
            <a:r>
              <a:rPr lang="en-US" dirty="0"/>
              <a:t>  SELECT 2 FROM dual</a:t>
            </a:r>
          </a:p>
          <a:p>
            <a:r>
              <a:rPr lang="en-US" dirty="0"/>
              <a:t>;</a:t>
            </a:r>
          </a:p>
          <a:p>
            <a:endParaRPr lang="en-US" dirty="0"/>
          </a:p>
          <a:p>
            <a:r>
              <a:rPr lang="en-US" dirty="0"/>
              <a:t>-- INTERSECT returns distinct values only</a:t>
            </a:r>
          </a:p>
          <a:p>
            <a:r>
              <a:rPr lang="en-US" dirty="0"/>
              <a:t>(</a:t>
            </a:r>
          </a:p>
          <a:p>
            <a:r>
              <a:rPr lang="en-US" dirty="0"/>
              <a:t>  SELECT 1 FROM dual</a:t>
            </a:r>
          </a:p>
          <a:p>
            <a:r>
              <a:rPr lang="en-US" dirty="0"/>
              <a:t>  UNION ALL</a:t>
            </a:r>
          </a:p>
          <a:p>
            <a:r>
              <a:rPr lang="en-US" dirty="0"/>
              <a:t>  SELECT 1 FROM dual</a:t>
            </a:r>
          </a:p>
          <a:p>
            <a:r>
              <a:rPr lang="en-US" dirty="0"/>
              <a:t>  UNION ALL</a:t>
            </a:r>
          </a:p>
          <a:p>
            <a:r>
              <a:rPr lang="en-US" dirty="0"/>
              <a:t>  SELECT 1 FROM dual</a:t>
            </a:r>
          </a:p>
          <a:p>
            <a:r>
              <a:rPr lang="en-US" dirty="0"/>
              <a:t>)</a:t>
            </a:r>
          </a:p>
          <a:p>
            <a:r>
              <a:rPr lang="en-US" dirty="0"/>
              <a:t>INTERSECT</a:t>
            </a:r>
          </a:p>
          <a:p>
            <a:r>
              <a:rPr lang="en-US" dirty="0"/>
              <a:t>(</a:t>
            </a:r>
          </a:p>
          <a:p>
            <a:r>
              <a:rPr lang="en-US" dirty="0"/>
              <a:t>  SELECT 1 FROM dual</a:t>
            </a:r>
          </a:p>
          <a:p>
            <a:r>
              <a:rPr lang="en-US" dirty="0"/>
              <a:t>  UNION ALL</a:t>
            </a:r>
          </a:p>
          <a:p>
            <a:r>
              <a:rPr lang="en-US" dirty="0"/>
              <a:t>  SELECT 1 FROM dual</a:t>
            </a:r>
          </a:p>
          <a:p>
            <a:r>
              <a:rPr lang="en-US" dirty="0"/>
              <a:t>);</a:t>
            </a:r>
          </a:p>
        </p:txBody>
      </p:sp>
      <p:sp>
        <p:nvSpPr>
          <p:cNvPr id="4" name="Slide Number Placeholder 3"/>
          <p:cNvSpPr>
            <a:spLocks noGrp="1"/>
          </p:cNvSpPr>
          <p:nvPr>
            <p:ph type="sldNum" sz="quarter" idx="10"/>
          </p:nvPr>
        </p:nvSpPr>
        <p:spPr/>
        <p:txBody>
          <a:bodyPr/>
          <a:lstStyle/>
          <a:p>
            <a:fld id="{B13CD35D-6881-4A4C-84E4-549046D711EA}" type="slidenum">
              <a:rPr lang="en-US" smtClean="0"/>
              <a:pPr/>
              <a:t>58</a:t>
            </a:fld>
            <a:endParaRPr lang="en-US"/>
          </a:p>
        </p:txBody>
      </p:sp>
    </p:spTree>
    <p:extLst>
      <p:ext uri="{BB962C8B-B14F-4D97-AF65-F5344CB8AC3E}">
        <p14:creationId xmlns:p14="http://schemas.microsoft.com/office/powerpoint/2010/main" val="8583505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a:t>
            </a:r>
            <a:r>
              <a:rPr lang="en-US" sz="1200" kern="1200" baseline="0" dirty="0">
                <a:solidFill>
                  <a:schemeClr val="tx1"/>
                </a:solidFill>
                <a:effectLst/>
                <a:latin typeface="+mn-lt"/>
                <a:ea typeface="+mn-ea"/>
                <a:cs typeface="+mn-cs"/>
              </a:rPr>
              <a:t> first picture is UNION, the intersection of two circles is duplicated rows.</a:t>
            </a:r>
          </a:p>
          <a:p>
            <a:r>
              <a:rPr lang="en-US" sz="1200" kern="1200" baseline="0" dirty="0">
                <a:solidFill>
                  <a:schemeClr val="tx1"/>
                </a:solidFill>
                <a:effectLst/>
                <a:latin typeface="+mn-lt"/>
                <a:ea typeface="+mn-ea"/>
                <a:cs typeface="+mn-cs"/>
              </a:rPr>
              <a:t>UNION removes duplicates (do DISTINCT operation).</a:t>
            </a:r>
          </a:p>
          <a:p>
            <a:r>
              <a:rPr lang="en-US" sz="1200" kern="1200" baseline="0" dirty="0">
                <a:solidFill>
                  <a:schemeClr val="tx1"/>
                </a:solidFill>
                <a:effectLst/>
                <a:latin typeface="+mn-lt"/>
                <a:ea typeface="+mn-ea"/>
                <a:cs typeface="+mn-cs"/>
              </a:rPr>
              <a:t>UNION ALL do not removes duplicates.</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ANSI Standard declares next set operations:</a:t>
            </a:r>
          </a:p>
          <a:p>
            <a:pPr lvl="0"/>
            <a:r>
              <a:rPr lang="en-US" sz="1200" kern="1200" dirty="0">
                <a:solidFill>
                  <a:schemeClr val="tx1"/>
                </a:solidFill>
                <a:effectLst/>
                <a:latin typeface="+mn-lt"/>
                <a:ea typeface="+mn-ea"/>
                <a:cs typeface="+mn-cs"/>
              </a:rPr>
              <a:t>* UNION[ ALL| DISTINCT]</a:t>
            </a:r>
          </a:p>
          <a:p>
            <a:pPr lvl="0"/>
            <a:r>
              <a:rPr lang="en-US" sz="1200" kern="1200" dirty="0">
                <a:solidFill>
                  <a:schemeClr val="tx1"/>
                </a:solidFill>
                <a:effectLst/>
                <a:latin typeface="+mn-lt"/>
                <a:ea typeface="+mn-ea"/>
                <a:cs typeface="+mn-cs"/>
              </a:rPr>
              <a:t>* EXCEPT[ ALL| DISTINCT]</a:t>
            </a:r>
          </a:p>
          <a:p>
            <a:pPr lvl="0"/>
            <a:r>
              <a:rPr lang="en-US" sz="1200" kern="1200" dirty="0">
                <a:solidFill>
                  <a:schemeClr val="tx1"/>
                </a:solidFill>
                <a:effectLst/>
                <a:latin typeface="+mn-lt"/>
                <a:ea typeface="+mn-ea"/>
                <a:cs typeface="+mn-cs"/>
              </a:rPr>
              <a:t>* INTERSECT[ ALL| DISTINCT]</a:t>
            </a:r>
          </a:p>
          <a:p>
            <a:r>
              <a:rPr lang="en-US" dirty="0"/>
              <a:t>Oracle doesn’t support EXCEPT ALL and INTERSECT</a:t>
            </a:r>
            <a:r>
              <a:rPr lang="en-US" baseline="0" dirty="0"/>
              <a:t> ALL.</a:t>
            </a:r>
          </a:p>
          <a:p>
            <a:r>
              <a:rPr lang="en-US" sz="1200" kern="1200" dirty="0">
                <a:solidFill>
                  <a:schemeClr val="tx1"/>
                </a:solidFill>
                <a:effectLst/>
                <a:latin typeface="+mn-lt"/>
                <a:ea typeface="+mn-ea"/>
                <a:cs typeface="+mn-cs"/>
              </a:rPr>
              <a:t>In Oracle keyword MINUS is</a:t>
            </a:r>
            <a:r>
              <a:rPr lang="en-US" sz="1200" kern="1200" baseline="0" dirty="0">
                <a:solidFill>
                  <a:schemeClr val="tx1"/>
                </a:solidFill>
                <a:effectLst/>
                <a:latin typeface="+mn-lt"/>
                <a:ea typeface="+mn-ea"/>
                <a:cs typeface="+mn-cs"/>
              </a:rPr>
              <a:t> used </a:t>
            </a:r>
            <a:r>
              <a:rPr lang="en-US" sz="1200" kern="1200" dirty="0">
                <a:solidFill>
                  <a:schemeClr val="tx1"/>
                </a:solidFill>
                <a:effectLst/>
                <a:latin typeface="+mn-lt"/>
                <a:ea typeface="+mn-ea"/>
                <a:cs typeface="+mn-cs"/>
              </a:rPr>
              <a:t>instead of EXCEPT DISTINCT.</a:t>
            </a:r>
          </a:p>
          <a:p>
            <a:endParaRPr lang="en-US" dirty="0"/>
          </a:p>
          <a:p>
            <a:r>
              <a:rPr lang="en-US" dirty="0"/>
              <a:t>-----------------------------------------------------------------------------------------------</a:t>
            </a:r>
          </a:p>
          <a:p>
            <a:endParaRPr lang="en-US" dirty="0"/>
          </a:p>
          <a:p>
            <a:r>
              <a:rPr lang="en-US" dirty="0"/>
              <a:t>-- MINUS returns distinct values only</a:t>
            </a:r>
          </a:p>
          <a:p>
            <a:r>
              <a:rPr lang="en-US" dirty="0"/>
              <a:t>(</a:t>
            </a:r>
          </a:p>
          <a:p>
            <a:r>
              <a:rPr lang="en-US" dirty="0"/>
              <a:t>  SELECT 1 FROM dual</a:t>
            </a:r>
          </a:p>
          <a:p>
            <a:r>
              <a:rPr lang="en-US" dirty="0"/>
              <a:t>  UNION ALL</a:t>
            </a:r>
          </a:p>
          <a:p>
            <a:r>
              <a:rPr lang="en-US" dirty="0"/>
              <a:t>  SELECT 1 FROM dual</a:t>
            </a:r>
          </a:p>
          <a:p>
            <a:r>
              <a:rPr lang="en-US" dirty="0"/>
              <a:t>)</a:t>
            </a:r>
          </a:p>
          <a:p>
            <a:r>
              <a:rPr lang="en-US" dirty="0"/>
              <a:t>MINUS</a:t>
            </a:r>
          </a:p>
          <a:p>
            <a:r>
              <a:rPr lang="en-US" dirty="0"/>
              <a:t>  SELECT 2 FROM dual</a:t>
            </a:r>
          </a:p>
          <a:p>
            <a:r>
              <a:rPr lang="en-US" dirty="0"/>
              <a:t>;</a:t>
            </a:r>
          </a:p>
          <a:p>
            <a:endParaRPr lang="en-US" dirty="0"/>
          </a:p>
          <a:p>
            <a:r>
              <a:rPr lang="en-US" dirty="0"/>
              <a:t>-- INTERSECT returns distinct values only</a:t>
            </a:r>
          </a:p>
          <a:p>
            <a:r>
              <a:rPr lang="en-US" dirty="0"/>
              <a:t>(</a:t>
            </a:r>
          </a:p>
          <a:p>
            <a:r>
              <a:rPr lang="en-US" dirty="0"/>
              <a:t>  SELECT 1 FROM dual</a:t>
            </a:r>
          </a:p>
          <a:p>
            <a:r>
              <a:rPr lang="en-US" dirty="0"/>
              <a:t>  UNION ALL</a:t>
            </a:r>
          </a:p>
          <a:p>
            <a:r>
              <a:rPr lang="en-US" dirty="0"/>
              <a:t>  SELECT 1 FROM dual</a:t>
            </a:r>
          </a:p>
          <a:p>
            <a:r>
              <a:rPr lang="en-US" dirty="0"/>
              <a:t>  UNION ALL</a:t>
            </a:r>
          </a:p>
          <a:p>
            <a:r>
              <a:rPr lang="en-US" dirty="0"/>
              <a:t>  SELECT 1 FROM dual</a:t>
            </a:r>
          </a:p>
          <a:p>
            <a:r>
              <a:rPr lang="en-US" dirty="0"/>
              <a:t>)</a:t>
            </a:r>
          </a:p>
          <a:p>
            <a:r>
              <a:rPr lang="en-US" dirty="0"/>
              <a:t>INTERSECT</a:t>
            </a:r>
          </a:p>
          <a:p>
            <a:r>
              <a:rPr lang="en-US" dirty="0"/>
              <a:t>(</a:t>
            </a:r>
          </a:p>
          <a:p>
            <a:r>
              <a:rPr lang="en-US" dirty="0"/>
              <a:t>  SELECT 1 FROM dual</a:t>
            </a:r>
          </a:p>
          <a:p>
            <a:r>
              <a:rPr lang="en-US" dirty="0"/>
              <a:t>  UNION ALL</a:t>
            </a:r>
          </a:p>
          <a:p>
            <a:r>
              <a:rPr lang="en-US" dirty="0"/>
              <a:t>  SELECT 1 FROM dual</a:t>
            </a:r>
          </a:p>
          <a:p>
            <a:r>
              <a:rPr lang="en-US" dirty="0"/>
              <a:t>);</a:t>
            </a:r>
          </a:p>
        </p:txBody>
      </p:sp>
      <p:sp>
        <p:nvSpPr>
          <p:cNvPr id="4" name="Slide Number Placeholder 3"/>
          <p:cNvSpPr>
            <a:spLocks noGrp="1"/>
          </p:cNvSpPr>
          <p:nvPr>
            <p:ph type="sldNum" sz="quarter" idx="10"/>
          </p:nvPr>
        </p:nvSpPr>
        <p:spPr/>
        <p:txBody>
          <a:bodyPr/>
          <a:lstStyle/>
          <a:p>
            <a:fld id="{B13CD35D-6881-4A4C-84E4-549046D711EA}" type="slidenum">
              <a:rPr lang="en-US" smtClean="0"/>
              <a:pPr/>
              <a:t>59</a:t>
            </a:fld>
            <a:endParaRPr lang="en-US"/>
          </a:p>
        </p:txBody>
      </p:sp>
    </p:spTree>
    <p:extLst>
      <p:ext uri="{BB962C8B-B14F-4D97-AF65-F5344CB8AC3E}">
        <p14:creationId xmlns:p14="http://schemas.microsoft.com/office/powerpoint/2010/main" val="858350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a:t>
            </a:r>
            <a:r>
              <a:rPr lang="en-US" sz="1200" kern="1200" baseline="0" dirty="0">
                <a:solidFill>
                  <a:schemeClr val="tx1"/>
                </a:solidFill>
                <a:effectLst/>
                <a:latin typeface="+mn-lt"/>
                <a:ea typeface="+mn-ea"/>
                <a:cs typeface="+mn-cs"/>
              </a:rPr>
              <a:t> first picture is UNION, the intersection of two circles is duplicated rows.</a:t>
            </a:r>
          </a:p>
          <a:p>
            <a:r>
              <a:rPr lang="en-US" sz="1200" kern="1200" baseline="0" dirty="0">
                <a:solidFill>
                  <a:schemeClr val="tx1"/>
                </a:solidFill>
                <a:effectLst/>
                <a:latin typeface="+mn-lt"/>
                <a:ea typeface="+mn-ea"/>
                <a:cs typeface="+mn-cs"/>
              </a:rPr>
              <a:t>UNION removes duplicates (do DISTINCT operation).</a:t>
            </a:r>
          </a:p>
          <a:p>
            <a:r>
              <a:rPr lang="en-US" sz="1200" kern="1200" baseline="0" dirty="0">
                <a:solidFill>
                  <a:schemeClr val="tx1"/>
                </a:solidFill>
                <a:effectLst/>
                <a:latin typeface="+mn-lt"/>
                <a:ea typeface="+mn-ea"/>
                <a:cs typeface="+mn-cs"/>
              </a:rPr>
              <a:t>UNION ALL do not removes duplicates.</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ANSI Standard declares next set operations:</a:t>
            </a:r>
          </a:p>
          <a:p>
            <a:pPr lvl="0"/>
            <a:r>
              <a:rPr lang="en-US" sz="1200" kern="1200" dirty="0">
                <a:solidFill>
                  <a:schemeClr val="tx1"/>
                </a:solidFill>
                <a:effectLst/>
                <a:latin typeface="+mn-lt"/>
                <a:ea typeface="+mn-ea"/>
                <a:cs typeface="+mn-cs"/>
              </a:rPr>
              <a:t>* UNION[ ALL| DISTINCT]</a:t>
            </a:r>
          </a:p>
          <a:p>
            <a:pPr lvl="0"/>
            <a:r>
              <a:rPr lang="en-US" sz="1200" kern="1200" dirty="0">
                <a:solidFill>
                  <a:schemeClr val="tx1"/>
                </a:solidFill>
                <a:effectLst/>
                <a:latin typeface="+mn-lt"/>
                <a:ea typeface="+mn-ea"/>
                <a:cs typeface="+mn-cs"/>
              </a:rPr>
              <a:t>* EXCEPT[ ALL| DISTINCT]</a:t>
            </a:r>
          </a:p>
          <a:p>
            <a:pPr lvl="0"/>
            <a:r>
              <a:rPr lang="en-US" sz="1200" kern="1200" dirty="0">
                <a:solidFill>
                  <a:schemeClr val="tx1"/>
                </a:solidFill>
                <a:effectLst/>
                <a:latin typeface="+mn-lt"/>
                <a:ea typeface="+mn-ea"/>
                <a:cs typeface="+mn-cs"/>
              </a:rPr>
              <a:t>* INTERSECT[ ALL| DISTINCT]</a:t>
            </a:r>
          </a:p>
          <a:p>
            <a:r>
              <a:rPr lang="en-US" dirty="0"/>
              <a:t>Oracle doesn’t support EXCEPT ALL and INTERSECT</a:t>
            </a:r>
            <a:r>
              <a:rPr lang="en-US" baseline="0" dirty="0"/>
              <a:t> ALL.</a:t>
            </a:r>
          </a:p>
          <a:p>
            <a:r>
              <a:rPr lang="en-US" sz="1200" kern="1200" dirty="0">
                <a:solidFill>
                  <a:schemeClr val="tx1"/>
                </a:solidFill>
                <a:effectLst/>
                <a:latin typeface="+mn-lt"/>
                <a:ea typeface="+mn-ea"/>
                <a:cs typeface="+mn-cs"/>
              </a:rPr>
              <a:t>In Oracle keyword MINUS is</a:t>
            </a:r>
            <a:r>
              <a:rPr lang="en-US" sz="1200" kern="1200" baseline="0" dirty="0">
                <a:solidFill>
                  <a:schemeClr val="tx1"/>
                </a:solidFill>
                <a:effectLst/>
                <a:latin typeface="+mn-lt"/>
                <a:ea typeface="+mn-ea"/>
                <a:cs typeface="+mn-cs"/>
              </a:rPr>
              <a:t> used </a:t>
            </a:r>
            <a:r>
              <a:rPr lang="en-US" sz="1200" kern="1200" dirty="0">
                <a:solidFill>
                  <a:schemeClr val="tx1"/>
                </a:solidFill>
                <a:effectLst/>
                <a:latin typeface="+mn-lt"/>
                <a:ea typeface="+mn-ea"/>
                <a:cs typeface="+mn-cs"/>
              </a:rPr>
              <a:t>instead of EXCEPT DISTINCT.</a:t>
            </a:r>
          </a:p>
          <a:p>
            <a:endParaRPr lang="en-US" dirty="0"/>
          </a:p>
          <a:p>
            <a:r>
              <a:rPr lang="en-US" dirty="0"/>
              <a:t>-----------------------------------------------------------------------------------------------</a:t>
            </a:r>
          </a:p>
          <a:p>
            <a:endParaRPr lang="en-US" dirty="0"/>
          </a:p>
          <a:p>
            <a:r>
              <a:rPr lang="en-US" dirty="0"/>
              <a:t>-- MINUS returns distinct values only</a:t>
            </a:r>
          </a:p>
          <a:p>
            <a:r>
              <a:rPr lang="en-US" dirty="0"/>
              <a:t>(</a:t>
            </a:r>
          </a:p>
          <a:p>
            <a:r>
              <a:rPr lang="en-US" dirty="0"/>
              <a:t>  SELECT 1 FROM dual</a:t>
            </a:r>
          </a:p>
          <a:p>
            <a:r>
              <a:rPr lang="en-US" dirty="0"/>
              <a:t>  UNION ALL</a:t>
            </a:r>
          </a:p>
          <a:p>
            <a:r>
              <a:rPr lang="en-US" dirty="0"/>
              <a:t>  SELECT 1 FROM dual</a:t>
            </a:r>
          </a:p>
          <a:p>
            <a:r>
              <a:rPr lang="en-US" dirty="0"/>
              <a:t>)</a:t>
            </a:r>
          </a:p>
          <a:p>
            <a:r>
              <a:rPr lang="en-US" dirty="0"/>
              <a:t>MINUS</a:t>
            </a:r>
          </a:p>
          <a:p>
            <a:r>
              <a:rPr lang="en-US" dirty="0"/>
              <a:t>  SELECT 2 FROM dual</a:t>
            </a:r>
          </a:p>
          <a:p>
            <a:r>
              <a:rPr lang="en-US" dirty="0"/>
              <a:t>;</a:t>
            </a:r>
          </a:p>
          <a:p>
            <a:endParaRPr lang="en-US" dirty="0"/>
          </a:p>
          <a:p>
            <a:r>
              <a:rPr lang="en-US" dirty="0"/>
              <a:t>-- INTERSECT returns distinct values only</a:t>
            </a:r>
          </a:p>
          <a:p>
            <a:r>
              <a:rPr lang="en-US" dirty="0"/>
              <a:t>(</a:t>
            </a:r>
          </a:p>
          <a:p>
            <a:r>
              <a:rPr lang="en-US" dirty="0"/>
              <a:t>  SELECT 1 FROM dual</a:t>
            </a:r>
          </a:p>
          <a:p>
            <a:r>
              <a:rPr lang="en-US" dirty="0"/>
              <a:t>  UNION ALL</a:t>
            </a:r>
          </a:p>
          <a:p>
            <a:r>
              <a:rPr lang="en-US" dirty="0"/>
              <a:t>  SELECT 1 FROM dual</a:t>
            </a:r>
          </a:p>
          <a:p>
            <a:r>
              <a:rPr lang="en-US" dirty="0"/>
              <a:t>  UNION ALL</a:t>
            </a:r>
          </a:p>
          <a:p>
            <a:r>
              <a:rPr lang="en-US" dirty="0"/>
              <a:t>  SELECT 1 FROM dual</a:t>
            </a:r>
          </a:p>
          <a:p>
            <a:r>
              <a:rPr lang="en-US" dirty="0"/>
              <a:t>)</a:t>
            </a:r>
          </a:p>
          <a:p>
            <a:r>
              <a:rPr lang="en-US" dirty="0"/>
              <a:t>INTERSECT</a:t>
            </a:r>
          </a:p>
          <a:p>
            <a:r>
              <a:rPr lang="en-US" dirty="0"/>
              <a:t>(</a:t>
            </a:r>
          </a:p>
          <a:p>
            <a:r>
              <a:rPr lang="en-US" dirty="0"/>
              <a:t>  SELECT 1 FROM dual</a:t>
            </a:r>
          </a:p>
          <a:p>
            <a:r>
              <a:rPr lang="en-US" dirty="0"/>
              <a:t>  UNION ALL</a:t>
            </a:r>
          </a:p>
          <a:p>
            <a:r>
              <a:rPr lang="en-US" dirty="0"/>
              <a:t>  SELECT 1 FROM dual</a:t>
            </a:r>
          </a:p>
          <a:p>
            <a:r>
              <a:rPr lang="en-US" dirty="0"/>
              <a:t>);</a:t>
            </a:r>
          </a:p>
        </p:txBody>
      </p:sp>
      <p:sp>
        <p:nvSpPr>
          <p:cNvPr id="4" name="Slide Number Placeholder 3"/>
          <p:cNvSpPr>
            <a:spLocks noGrp="1"/>
          </p:cNvSpPr>
          <p:nvPr>
            <p:ph type="sldNum" sz="quarter" idx="10"/>
          </p:nvPr>
        </p:nvSpPr>
        <p:spPr/>
        <p:txBody>
          <a:bodyPr/>
          <a:lstStyle/>
          <a:p>
            <a:fld id="{B13CD35D-6881-4A4C-84E4-549046D711EA}" type="slidenum">
              <a:rPr lang="en-US" smtClean="0"/>
              <a:pPr/>
              <a:t>60</a:t>
            </a:fld>
            <a:endParaRPr lang="en-US"/>
          </a:p>
        </p:txBody>
      </p:sp>
    </p:spTree>
    <p:extLst>
      <p:ext uri="{BB962C8B-B14F-4D97-AF65-F5344CB8AC3E}">
        <p14:creationId xmlns:p14="http://schemas.microsoft.com/office/powerpoint/2010/main" val="85835057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a:t>
            </a:r>
            <a:r>
              <a:rPr lang="en-US" sz="1200" kern="1200" baseline="0" dirty="0">
                <a:solidFill>
                  <a:schemeClr val="tx1"/>
                </a:solidFill>
                <a:effectLst/>
                <a:latin typeface="+mn-lt"/>
                <a:ea typeface="+mn-ea"/>
                <a:cs typeface="+mn-cs"/>
              </a:rPr>
              <a:t> first picture is UNION, the intersection of two circles is duplicated rows.</a:t>
            </a:r>
          </a:p>
          <a:p>
            <a:r>
              <a:rPr lang="en-US" sz="1200" kern="1200" baseline="0" dirty="0">
                <a:solidFill>
                  <a:schemeClr val="tx1"/>
                </a:solidFill>
                <a:effectLst/>
                <a:latin typeface="+mn-lt"/>
                <a:ea typeface="+mn-ea"/>
                <a:cs typeface="+mn-cs"/>
              </a:rPr>
              <a:t>UNION removes duplicates (do DISTINCT operation).</a:t>
            </a:r>
          </a:p>
          <a:p>
            <a:r>
              <a:rPr lang="en-US" sz="1200" kern="1200" baseline="0" dirty="0">
                <a:solidFill>
                  <a:schemeClr val="tx1"/>
                </a:solidFill>
                <a:effectLst/>
                <a:latin typeface="+mn-lt"/>
                <a:ea typeface="+mn-ea"/>
                <a:cs typeface="+mn-cs"/>
              </a:rPr>
              <a:t>UNION ALL do not removes duplicates.</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ANSI Standard declares next set operations:</a:t>
            </a:r>
          </a:p>
          <a:p>
            <a:pPr lvl="0"/>
            <a:r>
              <a:rPr lang="en-US" sz="1200" kern="1200" dirty="0">
                <a:solidFill>
                  <a:schemeClr val="tx1"/>
                </a:solidFill>
                <a:effectLst/>
                <a:latin typeface="+mn-lt"/>
                <a:ea typeface="+mn-ea"/>
                <a:cs typeface="+mn-cs"/>
              </a:rPr>
              <a:t>* UNION[ ALL| DISTINCT]</a:t>
            </a:r>
          </a:p>
          <a:p>
            <a:pPr lvl="0"/>
            <a:r>
              <a:rPr lang="en-US" sz="1200" kern="1200" dirty="0">
                <a:solidFill>
                  <a:schemeClr val="tx1"/>
                </a:solidFill>
                <a:effectLst/>
                <a:latin typeface="+mn-lt"/>
                <a:ea typeface="+mn-ea"/>
                <a:cs typeface="+mn-cs"/>
              </a:rPr>
              <a:t>* EXCEPT[ ALL| DISTINCT]</a:t>
            </a:r>
          </a:p>
          <a:p>
            <a:pPr lvl="0"/>
            <a:r>
              <a:rPr lang="en-US" sz="1200" kern="1200" dirty="0">
                <a:solidFill>
                  <a:schemeClr val="tx1"/>
                </a:solidFill>
                <a:effectLst/>
                <a:latin typeface="+mn-lt"/>
                <a:ea typeface="+mn-ea"/>
                <a:cs typeface="+mn-cs"/>
              </a:rPr>
              <a:t>* INTERSECT[ ALL| DISTINCT]</a:t>
            </a:r>
          </a:p>
          <a:p>
            <a:r>
              <a:rPr lang="en-US" dirty="0"/>
              <a:t>Oracle doesn’t support EXCEPT ALL and INTERSECT</a:t>
            </a:r>
            <a:r>
              <a:rPr lang="en-US" baseline="0" dirty="0"/>
              <a:t> ALL.</a:t>
            </a:r>
          </a:p>
          <a:p>
            <a:r>
              <a:rPr lang="en-US" sz="1200" kern="1200" dirty="0">
                <a:solidFill>
                  <a:schemeClr val="tx1"/>
                </a:solidFill>
                <a:effectLst/>
                <a:latin typeface="+mn-lt"/>
                <a:ea typeface="+mn-ea"/>
                <a:cs typeface="+mn-cs"/>
              </a:rPr>
              <a:t>In Oracle keyword MINUS is</a:t>
            </a:r>
            <a:r>
              <a:rPr lang="en-US" sz="1200" kern="1200" baseline="0" dirty="0">
                <a:solidFill>
                  <a:schemeClr val="tx1"/>
                </a:solidFill>
                <a:effectLst/>
                <a:latin typeface="+mn-lt"/>
                <a:ea typeface="+mn-ea"/>
                <a:cs typeface="+mn-cs"/>
              </a:rPr>
              <a:t> used </a:t>
            </a:r>
            <a:r>
              <a:rPr lang="en-US" sz="1200" kern="1200" dirty="0">
                <a:solidFill>
                  <a:schemeClr val="tx1"/>
                </a:solidFill>
                <a:effectLst/>
                <a:latin typeface="+mn-lt"/>
                <a:ea typeface="+mn-ea"/>
                <a:cs typeface="+mn-cs"/>
              </a:rPr>
              <a:t>instead of EXCEPT DISTINCT.</a:t>
            </a:r>
          </a:p>
          <a:p>
            <a:endParaRPr lang="en-US" dirty="0"/>
          </a:p>
          <a:p>
            <a:r>
              <a:rPr lang="en-US" dirty="0"/>
              <a:t>-----------------------------------------------------------------------------------------------</a:t>
            </a:r>
          </a:p>
          <a:p>
            <a:endParaRPr lang="en-US" dirty="0"/>
          </a:p>
          <a:p>
            <a:r>
              <a:rPr lang="en-US" dirty="0"/>
              <a:t>-- MINUS returns distinct values only</a:t>
            </a:r>
          </a:p>
          <a:p>
            <a:r>
              <a:rPr lang="en-US" dirty="0"/>
              <a:t>(</a:t>
            </a:r>
          </a:p>
          <a:p>
            <a:r>
              <a:rPr lang="en-US" dirty="0"/>
              <a:t>  SELECT 1 FROM dual</a:t>
            </a:r>
          </a:p>
          <a:p>
            <a:r>
              <a:rPr lang="en-US" dirty="0"/>
              <a:t>  UNION ALL</a:t>
            </a:r>
          </a:p>
          <a:p>
            <a:r>
              <a:rPr lang="en-US" dirty="0"/>
              <a:t>  SELECT 1 FROM dual</a:t>
            </a:r>
          </a:p>
          <a:p>
            <a:r>
              <a:rPr lang="en-US" dirty="0"/>
              <a:t>)</a:t>
            </a:r>
          </a:p>
          <a:p>
            <a:r>
              <a:rPr lang="en-US" dirty="0"/>
              <a:t>MINUS</a:t>
            </a:r>
          </a:p>
          <a:p>
            <a:r>
              <a:rPr lang="en-US" dirty="0"/>
              <a:t>  SELECT 2 FROM dual</a:t>
            </a:r>
          </a:p>
          <a:p>
            <a:r>
              <a:rPr lang="en-US" dirty="0"/>
              <a:t>;</a:t>
            </a:r>
          </a:p>
          <a:p>
            <a:endParaRPr lang="en-US" dirty="0"/>
          </a:p>
          <a:p>
            <a:r>
              <a:rPr lang="en-US" dirty="0"/>
              <a:t>-- INTERSECT returns distinct values only</a:t>
            </a:r>
          </a:p>
          <a:p>
            <a:r>
              <a:rPr lang="en-US" dirty="0"/>
              <a:t>(</a:t>
            </a:r>
          </a:p>
          <a:p>
            <a:r>
              <a:rPr lang="en-US" dirty="0"/>
              <a:t>  SELECT 1 FROM dual</a:t>
            </a:r>
          </a:p>
          <a:p>
            <a:r>
              <a:rPr lang="en-US" dirty="0"/>
              <a:t>  UNION ALL</a:t>
            </a:r>
          </a:p>
          <a:p>
            <a:r>
              <a:rPr lang="en-US" dirty="0"/>
              <a:t>  SELECT 1 FROM dual</a:t>
            </a:r>
          </a:p>
          <a:p>
            <a:r>
              <a:rPr lang="en-US" dirty="0"/>
              <a:t>  UNION ALL</a:t>
            </a:r>
          </a:p>
          <a:p>
            <a:r>
              <a:rPr lang="en-US" dirty="0"/>
              <a:t>  SELECT 1 FROM dual</a:t>
            </a:r>
          </a:p>
          <a:p>
            <a:r>
              <a:rPr lang="en-US" dirty="0"/>
              <a:t>)</a:t>
            </a:r>
          </a:p>
          <a:p>
            <a:r>
              <a:rPr lang="en-US" dirty="0"/>
              <a:t>INTERSECT</a:t>
            </a:r>
          </a:p>
          <a:p>
            <a:r>
              <a:rPr lang="en-US" dirty="0"/>
              <a:t>(</a:t>
            </a:r>
          </a:p>
          <a:p>
            <a:r>
              <a:rPr lang="en-US" dirty="0"/>
              <a:t>  SELECT 1 FROM dual</a:t>
            </a:r>
          </a:p>
          <a:p>
            <a:r>
              <a:rPr lang="en-US" dirty="0"/>
              <a:t>  UNION ALL</a:t>
            </a:r>
          </a:p>
          <a:p>
            <a:r>
              <a:rPr lang="en-US" dirty="0"/>
              <a:t>  SELECT 1 FROM dual</a:t>
            </a:r>
          </a:p>
          <a:p>
            <a:r>
              <a:rPr lang="en-US" dirty="0"/>
              <a:t>);</a:t>
            </a:r>
          </a:p>
        </p:txBody>
      </p:sp>
      <p:sp>
        <p:nvSpPr>
          <p:cNvPr id="4" name="Slide Number Placeholder 3"/>
          <p:cNvSpPr>
            <a:spLocks noGrp="1"/>
          </p:cNvSpPr>
          <p:nvPr>
            <p:ph type="sldNum" sz="quarter" idx="10"/>
          </p:nvPr>
        </p:nvSpPr>
        <p:spPr/>
        <p:txBody>
          <a:bodyPr/>
          <a:lstStyle/>
          <a:p>
            <a:fld id="{B13CD35D-6881-4A4C-84E4-549046D711EA}" type="slidenum">
              <a:rPr lang="en-US" smtClean="0"/>
              <a:pPr/>
              <a:t>61</a:t>
            </a:fld>
            <a:endParaRPr lang="en-US"/>
          </a:p>
        </p:txBody>
      </p:sp>
    </p:spTree>
    <p:extLst>
      <p:ext uri="{BB962C8B-B14F-4D97-AF65-F5344CB8AC3E}">
        <p14:creationId xmlns:p14="http://schemas.microsoft.com/office/powerpoint/2010/main" val="85835057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65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66</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67</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B13CD35D-6881-4A4C-84E4-549046D711EA}" type="slidenum">
              <a:rPr lang="en-US" smtClean="0"/>
              <a:pPr/>
              <a:t>68</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69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7</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70</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71</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13CD35D-6881-4A4C-84E4-549046D711EA}" type="slidenum">
              <a:rPr lang="en-US" smtClean="0"/>
              <a:pPr/>
              <a:t>72</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3CD35D-6881-4A4C-84E4-549046D711EA}" type="slidenum">
              <a:rPr lang="en-US" smtClean="0">
                <a:solidFill>
                  <a:prstClr val="black"/>
                </a:solidFill>
              </a:rPr>
              <a:pPr/>
              <a:t>73</a:t>
            </a:fld>
            <a:endParaRPr lang="en-US" dirty="0">
              <a:solidFill>
                <a:prstClr val="black"/>
              </a:solidFill>
            </a:endParaRPr>
          </a:p>
        </p:txBody>
      </p:sp>
    </p:spTree>
    <p:extLst>
      <p:ext uri="{BB962C8B-B14F-4D97-AF65-F5344CB8AC3E}">
        <p14:creationId xmlns:p14="http://schemas.microsoft.com/office/powerpoint/2010/main" val="1453714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pPr>
              <a:defRPr/>
            </a:pPr>
            <a:fld id="{572A5AAF-689B-46C5-AEA8-B5E4FB60F770}"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5.png"/><Relationship Id="rId10" Type="http://schemas.openxmlformats.org/officeDocument/2006/relationships/oleObject" Target="../embeddings/oleObject5.bin"/><Relationship Id="rId4" Type="http://schemas.openxmlformats.org/officeDocument/2006/relationships/image" Target="../media/image4.png"/><Relationship Id="rId9" Type="http://schemas.openxmlformats.org/officeDocument/2006/relationships/oleObject" Target="../embeddings/oleObject4.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588" y="2590800"/>
            <a:ext cx="9142412" cy="3609975"/>
            <a:chOff x="1" y="1632"/>
            <a:chExt cx="5759" cy="2274"/>
          </a:xfrm>
        </p:grpSpPr>
        <p:pic>
          <p:nvPicPr>
            <p:cNvPr id="5" name="Object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 y="1632"/>
              <a:ext cx="5759" cy="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Object 4"/>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040" y="1632"/>
              <a:ext cx="72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Object 5"/>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600" y="1632"/>
              <a:ext cx="72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Object 6"/>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320" y="1632"/>
              <a:ext cx="72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Rectangle 7"/>
          <p:cNvSpPr>
            <a:spLocks noChangeArrowheads="1"/>
          </p:cNvSpPr>
          <p:nvPr/>
        </p:nvSpPr>
        <p:spPr bwMode="auto">
          <a:xfrm>
            <a:off x="838200" y="1447800"/>
            <a:ext cx="7507288" cy="4572000"/>
          </a:xfrm>
          <a:prstGeom prst="rect">
            <a:avLst/>
          </a:prstGeom>
          <a:noFill/>
          <a:ln w="9525">
            <a:noFill/>
            <a:miter lim="800000"/>
            <a:headEnd/>
            <a:tailEnd/>
          </a:ln>
          <a:effectLst/>
        </p:spPr>
        <p:txBody>
          <a:bodyPr/>
          <a:lstStyle/>
          <a:p>
            <a:pPr eaLnBrk="1" hangingPunct="1">
              <a:defRPr/>
            </a:pPr>
            <a:endParaRPr lang="en-US">
              <a:latin typeface="Arial" charset="0"/>
            </a:endParaRPr>
          </a:p>
        </p:txBody>
      </p:sp>
      <p:sp>
        <p:nvSpPr>
          <p:cNvPr id="10" name="Text Box 8"/>
          <p:cNvSpPr txBox="1">
            <a:spLocks noChangeArrowheads="1"/>
          </p:cNvSpPr>
          <p:nvPr/>
        </p:nvSpPr>
        <p:spPr bwMode="auto">
          <a:xfrm>
            <a:off x="2076450" y="685800"/>
            <a:ext cx="5343525" cy="304800"/>
          </a:xfrm>
          <a:prstGeom prst="rect">
            <a:avLst/>
          </a:prstGeom>
          <a:noFill/>
          <a:ln w="9525">
            <a:noFill/>
            <a:miter lim="800000"/>
            <a:headEnd/>
            <a:tailEnd/>
          </a:ln>
          <a:effectLst/>
        </p:spPr>
        <p:txBody>
          <a:bodyPr>
            <a:spAutoFit/>
          </a:bodyPr>
          <a:lstStyle/>
          <a:p>
            <a:pPr eaLnBrk="1" hangingPunct="1">
              <a:defRPr/>
            </a:pPr>
            <a:r>
              <a:rPr lang="en-US" sz="1400" b="1">
                <a:solidFill>
                  <a:srgbClr val="002C78"/>
                </a:solidFill>
              </a:rPr>
              <a:t>Delivering Excellence in Software Engineering </a:t>
            </a:r>
          </a:p>
        </p:txBody>
      </p:sp>
      <p:graphicFrame>
        <p:nvGraphicFramePr>
          <p:cNvPr id="11" name="Object 3"/>
          <p:cNvGraphicFramePr>
            <a:graphicFrameLocks noChangeAspect="1"/>
          </p:cNvGraphicFramePr>
          <p:nvPr/>
        </p:nvGraphicFramePr>
        <p:xfrm>
          <a:off x="1588" y="2590800"/>
          <a:ext cx="9142412" cy="3609975"/>
        </p:xfrm>
        <a:graphic>
          <a:graphicData uri="http://schemas.openxmlformats.org/presentationml/2006/ole">
            <mc:AlternateContent xmlns:mc="http://schemas.openxmlformats.org/markup-compatibility/2006">
              <mc:Choice xmlns:v="urn:schemas-microsoft-com:vml" Requires="v">
                <p:oleObj spid="_x0000_s13930" name="Photo Editor Photo" r:id="rId6" imgW="9142857" imgH="3610479" progId="">
                  <p:embed/>
                </p:oleObj>
              </mc:Choice>
              <mc:Fallback>
                <p:oleObj name="Photo Editor Photo" r:id="rId6" imgW="9142857" imgH="3610479" progId="">
                  <p:embed/>
                  <p:pic>
                    <p:nvPicPr>
                      <p:cNvPr id="0" name="Picture 16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2590800"/>
                        <a:ext cx="9142412"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2" name="Object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2592388"/>
            <a:ext cx="9142413"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 name="Object 4"/>
          <p:cNvGraphicFramePr>
            <a:graphicFrameLocks noChangeAspect="1"/>
          </p:cNvGraphicFramePr>
          <p:nvPr/>
        </p:nvGraphicFramePr>
        <p:xfrm>
          <a:off x="8001000" y="2590800"/>
          <a:ext cx="1143000" cy="914400"/>
        </p:xfrm>
        <a:graphic>
          <a:graphicData uri="http://schemas.openxmlformats.org/presentationml/2006/ole">
            <mc:AlternateContent xmlns:mc="http://schemas.openxmlformats.org/markup-compatibility/2006">
              <mc:Choice xmlns:v="urn:schemas-microsoft-com:vml" Requires="v">
                <p:oleObj spid="_x0000_s13931" name="Photo Editor Photo" r:id="rId8" imgW="1142857" imgH="914286" progId="">
                  <p:embed/>
                </p:oleObj>
              </mc:Choice>
              <mc:Fallback>
                <p:oleObj name="Photo Editor Photo" r:id="rId8" imgW="1142857" imgH="914286" progId="">
                  <p:embed/>
                  <p:pic>
                    <p:nvPicPr>
                      <p:cNvPr id="0" name="Picture 16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2590800"/>
                        <a:ext cx="114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5"/>
          <p:cNvGraphicFramePr>
            <a:graphicFrameLocks noChangeAspect="1"/>
          </p:cNvGraphicFramePr>
          <p:nvPr/>
        </p:nvGraphicFramePr>
        <p:xfrm>
          <a:off x="5715000" y="2590800"/>
          <a:ext cx="1143000" cy="914400"/>
        </p:xfrm>
        <a:graphic>
          <a:graphicData uri="http://schemas.openxmlformats.org/presentationml/2006/ole">
            <mc:AlternateContent xmlns:mc="http://schemas.openxmlformats.org/markup-compatibility/2006">
              <mc:Choice xmlns:v="urn:schemas-microsoft-com:vml" Requires="v">
                <p:oleObj spid="_x0000_s13932" name="Photo Editor Photo" r:id="rId9" imgW="1142857" imgH="914286" progId="">
                  <p:embed/>
                </p:oleObj>
              </mc:Choice>
              <mc:Fallback>
                <p:oleObj name="Photo Editor Photo" r:id="rId9" imgW="1142857" imgH="914286" progId="">
                  <p:embed/>
                  <p:pic>
                    <p:nvPicPr>
                      <p:cNvPr id="0" name="Picture 16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2590800"/>
                        <a:ext cx="114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6"/>
          <p:cNvGraphicFramePr>
            <a:graphicFrameLocks noChangeAspect="1"/>
          </p:cNvGraphicFramePr>
          <p:nvPr/>
        </p:nvGraphicFramePr>
        <p:xfrm>
          <a:off x="6858000" y="2590800"/>
          <a:ext cx="1143000" cy="914400"/>
        </p:xfrm>
        <a:graphic>
          <a:graphicData uri="http://schemas.openxmlformats.org/presentationml/2006/ole">
            <mc:AlternateContent xmlns:mc="http://schemas.openxmlformats.org/markup-compatibility/2006">
              <mc:Choice xmlns:v="urn:schemas-microsoft-com:vml" Requires="v">
                <p:oleObj spid="_x0000_s13933" name="Photo Editor Photo" r:id="rId10" imgW="1142857" imgH="914286" progId="">
                  <p:embed/>
                </p:oleObj>
              </mc:Choice>
              <mc:Fallback>
                <p:oleObj name="Photo Editor Photo" r:id="rId10" imgW="1142857" imgH="914286" progId="">
                  <p:embed/>
                  <p:pic>
                    <p:nvPicPr>
                      <p:cNvPr id="0" name="Picture 16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2590800"/>
                        <a:ext cx="114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Freeform 9"/>
          <p:cNvSpPr>
            <a:spLocks noEditPoints="1"/>
          </p:cNvSpPr>
          <p:nvPr/>
        </p:nvSpPr>
        <p:spPr bwMode="auto">
          <a:xfrm>
            <a:off x="474663" y="677863"/>
            <a:ext cx="1436687" cy="358775"/>
          </a:xfrm>
          <a:custGeom>
            <a:avLst/>
            <a:gdLst/>
            <a:ahLst/>
            <a:cxnLst>
              <a:cxn ang="0">
                <a:pos x="1997" y="570"/>
              </a:cxn>
              <a:cxn ang="0">
                <a:pos x="0" y="377"/>
              </a:cxn>
              <a:cxn ang="0">
                <a:pos x="1660" y="25"/>
              </a:cxn>
              <a:cxn ang="0">
                <a:pos x="1651" y="108"/>
              </a:cxn>
              <a:cxn ang="0">
                <a:pos x="1679" y="92"/>
              </a:cxn>
              <a:cxn ang="0">
                <a:pos x="1639" y="583"/>
              </a:cxn>
              <a:cxn ang="0">
                <a:pos x="1848" y="94"/>
              </a:cxn>
              <a:cxn ang="0">
                <a:pos x="1867" y="109"/>
              </a:cxn>
              <a:cxn ang="0">
                <a:pos x="2001" y="75"/>
              </a:cxn>
              <a:cxn ang="0">
                <a:pos x="1966" y="13"/>
              </a:cxn>
              <a:cxn ang="0">
                <a:pos x="1876" y="5"/>
              </a:cxn>
              <a:cxn ang="0">
                <a:pos x="1811" y="31"/>
              </a:cxn>
              <a:cxn ang="0">
                <a:pos x="1755" y="2"/>
              </a:cxn>
              <a:cxn ang="0">
                <a:pos x="1667" y="19"/>
              </a:cxn>
              <a:cxn ang="0">
                <a:pos x="1268" y="19"/>
              </a:cxn>
              <a:cxn ang="0">
                <a:pos x="1217" y="61"/>
              </a:cxn>
              <a:cxn ang="0">
                <a:pos x="1187" y="233"/>
              </a:cxn>
              <a:cxn ang="0">
                <a:pos x="1337" y="96"/>
              </a:cxn>
              <a:cxn ang="0">
                <a:pos x="1367" y="98"/>
              </a:cxn>
              <a:cxn ang="0">
                <a:pos x="1356" y="211"/>
              </a:cxn>
              <a:cxn ang="0">
                <a:pos x="1240" y="285"/>
              </a:cxn>
              <a:cxn ang="0">
                <a:pos x="1165" y="383"/>
              </a:cxn>
              <a:cxn ang="0">
                <a:pos x="1159" y="556"/>
              </a:cxn>
              <a:cxn ang="0">
                <a:pos x="1228" y="589"/>
              </a:cxn>
              <a:cxn ang="0">
                <a:pos x="1314" y="577"/>
              </a:cxn>
              <a:cxn ang="0">
                <a:pos x="1498" y="121"/>
              </a:cxn>
              <a:cxn ang="0">
                <a:pos x="1477" y="36"/>
              </a:cxn>
              <a:cxn ang="0">
                <a:pos x="1368" y="0"/>
              </a:cxn>
              <a:cxn ang="0">
                <a:pos x="1323" y="493"/>
              </a:cxn>
              <a:cxn ang="0">
                <a:pos x="1289" y="498"/>
              </a:cxn>
              <a:cxn ang="0">
                <a:pos x="1295" y="369"/>
              </a:cxn>
              <a:cxn ang="0">
                <a:pos x="824" y="38"/>
              </a:cxn>
              <a:cxn ang="0">
                <a:pos x="729" y="2"/>
              </a:cxn>
              <a:cxn ang="0">
                <a:pos x="630" y="9"/>
              </a:cxn>
              <a:cxn ang="0">
                <a:pos x="567" y="50"/>
              </a:cxn>
              <a:cxn ang="0">
                <a:pos x="539" y="121"/>
              </a:cxn>
              <a:cxn ang="0">
                <a:pos x="509" y="541"/>
              </a:cxn>
              <a:cxn ang="0">
                <a:pos x="608" y="589"/>
              </a:cxn>
              <a:cxn ang="0">
                <a:pos x="743" y="568"/>
              </a:cxn>
              <a:cxn ang="0">
                <a:pos x="787" y="520"/>
              </a:cxn>
              <a:cxn ang="0">
                <a:pos x="685" y="356"/>
              </a:cxn>
              <a:cxn ang="0">
                <a:pos x="641" y="502"/>
              </a:cxn>
              <a:cxn ang="0">
                <a:pos x="627" y="479"/>
              </a:cxn>
              <a:cxn ang="0">
                <a:pos x="843" y="79"/>
              </a:cxn>
              <a:cxn ang="0">
                <a:pos x="708" y="94"/>
              </a:cxn>
              <a:cxn ang="0">
                <a:pos x="699" y="252"/>
              </a:cxn>
              <a:cxn ang="0">
                <a:pos x="687" y="92"/>
              </a:cxn>
              <a:cxn ang="0">
                <a:pos x="1068" y="0"/>
              </a:cxn>
              <a:cxn ang="0">
                <a:pos x="980" y="4"/>
              </a:cxn>
              <a:cxn ang="0">
                <a:pos x="963" y="581"/>
              </a:cxn>
              <a:cxn ang="0">
                <a:pos x="1077" y="579"/>
              </a:cxn>
              <a:cxn ang="0">
                <a:pos x="1124" y="520"/>
              </a:cxn>
              <a:cxn ang="0">
                <a:pos x="1172" y="56"/>
              </a:cxn>
              <a:cxn ang="0">
                <a:pos x="1015" y="92"/>
              </a:cxn>
              <a:cxn ang="0">
                <a:pos x="1045" y="106"/>
              </a:cxn>
              <a:cxn ang="0">
                <a:pos x="991" y="496"/>
              </a:cxn>
              <a:cxn ang="0">
                <a:pos x="959" y="495"/>
              </a:cxn>
              <a:cxn ang="0">
                <a:pos x="999" y="109"/>
              </a:cxn>
            </a:cxnLst>
            <a:rect l="0" t="0" r="r" b="b"/>
            <a:pathLst>
              <a:path w="2496" h="706">
                <a:moveTo>
                  <a:pt x="2029" y="56"/>
                </a:moveTo>
                <a:lnTo>
                  <a:pt x="2020" y="177"/>
                </a:lnTo>
                <a:lnTo>
                  <a:pt x="2349" y="314"/>
                </a:lnTo>
                <a:lnTo>
                  <a:pt x="1999" y="450"/>
                </a:lnTo>
                <a:lnTo>
                  <a:pt x="1990" y="573"/>
                </a:lnTo>
                <a:lnTo>
                  <a:pt x="1997" y="570"/>
                </a:lnTo>
                <a:lnTo>
                  <a:pt x="2496" y="373"/>
                </a:lnTo>
                <a:lnTo>
                  <a:pt x="2496" y="248"/>
                </a:lnTo>
                <a:lnTo>
                  <a:pt x="2029" y="56"/>
                </a:lnTo>
                <a:close/>
                <a:moveTo>
                  <a:pt x="506" y="56"/>
                </a:moveTo>
                <a:lnTo>
                  <a:pt x="0" y="252"/>
                </a:lnTo>
                <a:lnTo>
                  <a:pt x="0" y="377"/>
                </a:lnTo>
                <a:lnTo>
                  <a:pt x="467" y="573"/>
                </a:lnTo>
                <a:lnTo>
                  <a:pt x="476" y="450"/>
                </a:lnTo>
                <a:lnTo>
                  <a:pt x="146" y="314"/>
                </a:lnTo>
                <a:lnTo>
                  <a:pt x="497" y="177"/>
                </a:lnTo>
                <a:lnTo>
                  <a:pt x="506" y="56"/>
                </a:lnTo>
                <a:close/>
                <a:moveTo>
                  <a:pt x="1660" y="25"/>
                </a:moveTo>
                <a:lnTo>
                  <a:pt x="1662" y="4"/>
                </a:lnTo>
                <a:lnTo>
                  <a:pt x="1533" y="4"/>
                </a:lnTo>
                <a:lnTo>
                  <a:pt x="1465" y="583"/>
                </a:lnTo>
                <a:lnTo>
                  <a:pt x="1593" y="583"/>
                </a:lnTo>
                <a:lnTo>
                  <a:pt x="1649" y="119"/>
                </a:lnTo>
                <a:lnTo>
                  <a:pt x="1651" y="108"/>
                </a:lnTo>
                <a:lnTo>
                  <a:pt x="1656" y="100"/>
                </a:lnTo>
                <a:lnTo>
                  <a:pt x="1660" y="96"/>
                </a:lnTo>
                <a:lnTo>
                  <a:pt x="1663" y="94"/>
                </a:lnTo>
                <a:lnTo>
                  <a:pt x="1669" y="92"/>
                </a:lnTo>
                <a:lnTo>
                  <a:pt x="1674" y="92"/>
                </a:lnTo>
                <a:lnTo>
                  <a:pt x="1679" y="92"/>
                </a:lnTo>
                <a:lnTo>
                  <a:pt x="1683" y="94"/>
                </a:lnTo>
                <a:lnTo>
                  <a:pt x="1688" y="96"/>
                </a:lnTo>
                <a:lnTo>
                  <a:pt x="1690" y="100"/>
                </a:lnTo>
                <a:lnTo>
                  <a:pt x="1693" y="108"/>
                </a:lnTo>
                <a:lnTo>
                  <a:pt x="1695" y="119"/>
                </a:lnTo>
                <a:lnTo>
                  <a:pt x="1639" y="583"/>
                </a:lnTo>
                <a:lnTo>
                  <a:pt x="1767" y="583"/>
                </a:lnTo>
                <a:lnTo>
                  <a:pt x="1823" y="119"/>
                </a:lnTo>
                <a:lnTo>
                  <a:pt x="1825" y="109"/>
                </a:lnTo>
                <a:lnTo>
                  <a:pt x="1830" y="102"/>
                </a:lnTo>
                <a:lnTo>
                  <a:pt x="1837" y="96"/>
                </a:lnTo>
                <a:lnTo>
                  <a:pt x="1848" y="94"/>
                </a:lnTo>
                <a:lnTo>
                  <a:pt x="1853" y="96"/>
                </a:lnTo>
                <a:lnTo>
                  <a:pt x="1858" y="96"/>
                </a:lnTo>
                <a:lnTo>
                  <a:pt x="1862" y="98"/>
                </a:lnTo>
                <a:lnTo>
                  <a:pt x="1864" y="102"/>
                </a:lnTo>
                <a:lnTo>
                  <a:pt x="1866" y="104"/>
                </a:lnTo>
                <a:lnTo>
                  <a:pt x="1867" y="109"/>
                </a:lnTo>
                <a:lnTo>
                  <a:pt x="1867" y="115"/>
                </a:lnTo>
                <a:lnTo>
                  <a:pt x="1867" y="121"/>
                </a:lnTo>
                <a:lnTo>
                  <a:pt x="1813" y="583"/>
                </a:lnTo>
                <a:lnTo>
                  <a:pt x="1943" y="583"/>
                </a:lnTo>
                <a:lnTo>
                  <a:pt x="2001" y="82"/>
                </a:lnTo>
                <a:lnTo>
                  <a:pt x="2001" y="75"/>
                </a:lnTo>
                <a:lnTo>
                  <a:pt x="2001" y="65"/>
                </a:lnTo>
                <a:lnTo>
                  <a:pt x="1999" y="56"/>
                </a:lnTo>
                <a:lnTo>
                  <a:pt x="1997" y="48"/>
                </a:lnTo>
                <a:lnTo>
                  <a:pt x="1988" y="32"/>
                </a:lnTo>
                <a:lnTo>
                  <a:pt x="1978" y="23"/>
                </a:lnTo>
                <a:lnTo>
                  <a:pt x="1966" y="13"/>
                </a:lnTo>
                <a:lnTo>
                  <a:pt x="1950" y="5"/>
                </a:lnTo>
                <a:lnTo>
                  <a:pt x="1934" y="2"/>
                </a:lnTo>
                <a:lnTo>
                  <a:pt x="1918" y="0"/>
                </a:lnTo>
                <a:lnTo>
                  <a:pt x="1902" y="2"/>
                </a:lnTo>
                <a:lnTo>
                  <a:pt x="1890" y="4"/>
                </a:lnTo>
                <a:lnTo>
                  <a:pt x="1876" y="5"/>
                </a:lnTo>
                <a:lnTo>
                  <a:pt x="1864" y="9"/>
                </a:lnTo>
                <a:lnTo>
                  <a:pt x="1851" y="15"/>
                </a:lnTo>
                <a:lnTo>
                  <a:pt x="1841" y="23"/>
                </a:lnTo>
                <a:lnTo>
                  <a:pt x="1830" y="31"/>
                </a:lnTo>
                <a:lnTo>
                  <a:pt x="1820" y="40"/>
                </a:lnTo>
                <a:lnTo>
                  <a:pt x="1811" y="31"/>
                </a:lnTo>
                <a:lnTo>
                  <a:pt x="1804" y="23"/>
                </a:lnTo>
                <a:lnTo>
                  <a:pt x="1795" y="15"/>
                </a:lnTo>
                <a:lnTo>
                  <a:pt x="1785" y="9"/>
                </a:lnTo>
                <a:lnTo>
                  <a:pt x="1776" y="5"/>
                </a:lnTo>
                <a:lnTo>
                  <a:pt x="1765" y="4"/>
                </a:lnTo>
                <a:lnTo>
                  <a:pt x="1755" y="2"/>
                </a:lnTo>
                <a:lnTo>
                  <a:pt x="1743" y="0"/>
                </a:lnTo>
                <a:lnTo>
                  <a:pt x="1718" y="2"/>
                </a:lnTo>
                <a:lnTo>
                  <a:pt x="1695" y="7"/>
                </a:lnTo>
                <a:lnTo>
                  <a:pt x="1686" y="9"/>
                </a:lnTo>
                <a:lnTo>
                  <a:pt x="1676" y="13"/>
                </a:lnTo>
                <a:lnTo>
                  <a:pt x="1667" y="19"/>
                </a:lnTo>
                <a:lnTo>
                  <a:pt x="1660" y="25"/>
                </a:lnTo>
                <a:close/>
                <a:moveTo>
                  <a:pt x="1368" y="0"/>
                </a:moveTo>
                <a:lnTo>
                  <a:pt x="1331" y="2"/>
                </a:lnTo>
                <a:lnTo>
                  <a:pt x="1303" y="7"/>
                </a:lnTo>
                <a:lnTo>
                  <a:pt x="1279" y="13"/>
                </a:lnTo>
                <a:lnTo>
                  <a:pt x="1268" y="19"/>
                </a:lnTo>
                <a:lnTo>
                  <a:pt x="1258" y="25"/>
                </a:lnTo>
                <a:lnTo>
                  <a:pt x="1247" y="31"/>
                </a:lnTo>
                <a:lnTo>
                  <a:pt x="1238" y="38"/>
                </a:lnTo>
                <a:lnTo>
                  <a:pt x="1231" y="46"/>
                </a:lnTo>
                <a:lnTo>
                  <a:pt x="1224" y="54"/>
                </a:lnTo>
                <a:lnTo>
                  <a:pt x="1217" y="61"/>
                </a:lnTo>
                <a:lnTo>
                  <a:pt x="1212" y="71"/>
                </a:lnTo>
                <a:lnTo>
                  <a:pt x="1208" y="82"/>
                </a:lnTo>
                <a:lnTo>
                  <a:pt x="1205" y="94"/>
                </a:lnTo>
                <a:lnTo>
                  <a:pt x="1201" y="106"/>
                </a:lnTo>
                <a:lnTo>
                  <a:pt x="1200" y="117"/>
                </a:lnTo>
                <a:lnTo>
                  <a:pt x="1187" y="233"/>
                </a:lnTo>
                <a:lnTo>
                  <a:pt x="1312" y="233"/>
                </a:lnTo>
                <a:lnTo>
                  <a:pt x="1317" y="160"/>
                </a:lnTo>
                <a:lnTo>
                  <a:pt x="1321" y="134"/>
                </a:lnTo>
                <a:lnTo>
                  <a:pt x="1326" y="115"/>
                </a:lnTo>
                <a:lnTo>
                  <a:pt x="1331" y="104"/>
                </a:lnTo>
                <a:lnTo>
                  <a:pt x="1337" y="96"/>
                </a:lnTo>
                <a:lnTo>
                  <a:pt x="1344" y="92"/>
                </a:lnTo>
                <a:lnTo>
                  <a:pt x="1351" y="90"/>
                </a:lnTo>
                <a:lnTo>
                  <a:pt x="1356" y="90"/>
                </a:lnTo>
                <a:lnTo>
                  <a:pt x="1361" y="92"/>
                </a:lnTo>
                <a:lnTo>
                  <a:pt x="1365" y="94"/>
                </a:lnTo>
                <a:lnTo>
                  <a:pt x="1367" y="98"/>
                </a:lnTo>
                <a:lnTo>
                  <a:pt x="1368" y="102"/>
                </a:lnTo>
                <a:lnTo>
                  <a:pt x="1370" y="106"/>
                </a:lnTo>
                <a:lnTo>
                  <a:pt x="1370" y="111"/>
                </a:lnTo>
                <a:lnTo>
                  <a:pt x="1370" y="119"/>
                </a:lnTo>
                <a:lnTo>
                  <a:pt x="1360" y="204"/>
                </a:lnTo>
                <a:lnTo>
                  <a:pt x="1356" y="211"/>
                </a:lnTo>
                <a:lnTo>
                  <a:pt x="1349" y="219"/>
                </a:lnTo>
                <a:lnTo>
                  <a:pt x="1337" y="227"/>
                </a:lnTo>
                <a:lnTo>
                  <a:pt x="1321" y="237"/>
                </a:lnTo>
                <a:lnTo>
                  <a:pt x="1309" y="242"/>
                </a:lnTo>
                <a:lnTo>
                  <a:pt x="1272" y="265"/>
                </a:lnTo>
                <a:lnTo>
                  <a:pt x="1240" y="285"/>
                </a:lnTo>
                <a:lnTo>
                  <a:pt x="1215" y="300"/>
                </a:lnTo>
                <a:lnTo>
                  <a:pt x="1198" y="315"/>
                </a:lnTo>
                <a:lnTo>
                  <a:pt x="1184" y="331"/>
                </a:lnTo>
                <a:lnTo>
                  <a:pt x="1175" y="348"/>
                </a:lnTo>
                <a:lnTo>
                  <a:pt x="1168" y="366"/>
                </a:lnTo>
                <a:lnTo>
                  <a:pt x="1165" y="383"/>
                </a:lnTo>
                <a:lnTo>
                  <a:pt x="1150" y="498"/>
                </a:lnTo>
                <a:lnTo>
                  <a:pt x="1149" y="512"/>
                </a:lnTo>
                <a:lnTo>
                  <a:pt x="1149" y="523"/>
                </a:lnTo>
                <a:lnTo>
                  <a:pt x="1152" y="535"/>
                </a:lnTo>
                <a:lnTo>
                  <a:pt x="1154" y="546"/>
                </a:lnTo>
                <a:lnTo>
                  <a:pt x="1159" y="556"/>
                </a:lnTo>
                <a:lnTo>
                  <a:pt x="1166" y="566"/>
                </a:lnTo>
                <a:lnTo>
                  <a:pt x="1175" y="573"/>
                </a:lnTo>
                <a:lnTo>
                  <a:pt x="1186" y="579"/>
                </a:lnTo>
                <a:lnTo>
                  <a:pt x="1198" y="583"/>
                </a:lnTo>
                <a:lnTo>
                  <a:pt x="1212" y="587"/>
                </a:lnTo>
                <a:lnTo>
                  <a:pt x="1228" y="589"/>
                </a:lnTo>
                <a:lnTo>
                  <a:pt x="1245" y="589"/>
                </a:lnTo>
                <a:lnTo>
                  <a:pt x="1265" y="589"/>
                </a:lnTo>
                <a:lnTo>
                  <a:pt x="1281" y="587"/>
                </a:lnTo>
                <a:lnTo>
                  <a:pt x="1295" y="585"/>
                </a:lnTo>
                <a:lnTo>
                  <a:pt x="1307" y="581"/>
                </a:lnTo>
                <a:lnTo>
                  <a:pt x="1314" y="577"/>
                </a:lnTo>
                <a:lnTo>
                  <a:pt x="1321" y="573"/>
                </a:lnTo>
                <a:lnTo>
                  <a:pt x="1328" y="568"/>
                </a:lnTo>
                <a:lnTo>
                  <a:pt x="1331" y="560"/>
                </a:lnTo>
                <a:lnTo>
                  <a:pt x="1330" y="583"/>
                </a:lnTo>
                <a:lnTo>
                  <a:pt x="1446" y="583"/>
                </a:lnTo>
                <a:lnTo>
                  <a:pt x="1498" y="121"/>
                </a:lnTo>
                <a:lnTo>
                  <a:pt x="1500" y="106"/>
                </a:lnTo>
                <a:lnTo>
                  <a:pt x="1500" y="90"/>
                </a:lnTo>
                <a:lnTo>
                  <a:pt x="1497" y="77"/>
                </a:lnTo>
                <a:lnTo>
                  <a:pt x="1495" y="63"/>
                </a:lnTo>
                <a:lnTo>
                  <a:pt x="1488" y="48"/>
                </a:lnTo>
                <a:lnTo>
                  <a:pt x="1477" y="36"/>
                </a:lnTo>
                <a:lnTo>
                  <a:pt x="1465" y="25"/>
                </a:lnTo>
                <a:lnTo>
                  <a:pt x="1451" y="17"/>
                </a:lnTo>
                <a:lnTo>
                  <a:pt x="1435" y="9"/>
                </a:lnTo>
                <a:lnTo>
                  <a:pt x="1414" y="4"/>
                </a:lnTo>
                <a:lnTo>
                  <a:pt x="1393" y="2"/>
                </a:lnTo>
                <a:lnTo>
                  <a:pt x="1368" y="0"/>
                </a:lnTo>
                <a:close/>
                <a:moveTo>
                  <a:pt x="1317" y="337"/>
                </a:moveTo>
                <a:lnTo>
                  <a:pt x="1330" y="331"/>
                </a:lnTo>
                <a:lnTo>
                  <a:pt x="1346" y="325"/>
                </a:lnTo>
                <a:lnTo>
                  <a:pt x="1328" y="473"/>
                </a:lnTo>
                <a:lnTo>
                  <a:pt x="1326" y="485"/>
                </a:lnTo>
                <a:lnTo>
                  <a:pt x="1323" y="493"/>
                </a:lnTo>
                <a:lnTo>
                  <a:pt x="1317" y="498"/>
                </a:lnTo>
                <a:lnTo>
                  <a:pt x="1310" y="500"/>
                </a:lnTo>
                <a:lnTo>
                  <a:pt x="1303" y="502"/>
                </a:lnTo>
                <a:lnTo>
                  <a:pt x="1298" y="500"/>
                </a:lnTo>
                <a:lnTo>
                  <a:pt x="1293" y="500"/>
                </a:lnTo>
                <a:lnTo>
                  <a:pt x="1289" y="498"/>
                </a:lnTo>
                <a:lnTo>
                  <a:pt x="1288" y="495"/>
                </a:lnTo>
                <a:lnTo>
                  <a:pt x="1284" y="491"/>
                </a:lnTo>
                <a:lnTo>
                  <a:pt x="1284" y="487"/>
                </a:lnTo>
                <a:lnTo>
                  <a:pt x="1282" y="481"/>
                </a:lnTo>
                <a:lnTo>
                  <a:pt x="1282" y="473"/>
                </a:lnTo>
                <a:lnTo>
                  <a:pt x="1295" y="369"/>
                </a:lnTo>
                <a:lnTo>
                  <a:pt x="1298" y="360"/>
                </a:lnTo>
                <a:lnTo>
                  <a:pt x="1302" y="350"/>
                </a:lnTo>
                <a:lnTo>
                  <a:pt x="1309" y="344"/>
                </a:lnTo>
                <a:lnTo>
                  <a:pt x="1317" y="337"/>
                </a:lnTo>
                <a:close/>
                <a:moveTo>
                  <a:pt x="833" y="50"/>
                </a:moveTo>
                <a:lnTo>
                  <a:pt x="824" y="38"/>
                </a:lnTo>
                <a:lnTo>
                  <a:pt x="813" y="29"/>
                </a:lnTo>
                <a:lnTo>
                  <a:pt x="801" y="19"/>
                </a:lnTo>
                <a:lnTo>
                  <a:pt x="787" y="13"/>
                </a:lnTo>
                <a:lnTo>
                  <a:pt x="769" y="7"/>
                </a:lnTo>
                <a:lnTo>
                  <a:pt x="750" y="4"/>
                </a:lnTo>
                <a:lnTo>
                  <a:pt x="729" y="2"/>
                </a:lnTo>
                <a:lnTo>
                  <a:pt x="704" y="0"/>
                </a:lnTo>
                <a:lnTo>
                  <a:pt x="690" y="0"/>
                </a:lnTo>
                <a:lnTo>
                  <a:pt x="674" y="2"/>
                </a:lnTo>
                <a:lnTo>
                  <a:pt x="659" y="4"/>
                </a:lnTo>
                <a:lnTo>
                  <a:pt x="643" y="7"/>
                </a:lnTo>
                <a:lnTo>
                  <a:pt x="630" y="9"/>
                </a:lnTo>
                <a:lnTo>
                  <a:pt x="616" y="15"/>
                </a:lnTo>
                <a:lnTo>
                  <a:pt x="606" y="21"/>
                </a:lnTo>
                <a:lnTo>
                  <a:pt x="594" y="27"/>
                </a:lnTo>
                <a:lnTo>
                  <a:pt x="585" y="34"/>
                </a:lnTo>
                <a:lnTo>
                  <a:pt x="576" y="42"/>
                </a:lnTo>
                <a:lnTo>
                  <a:pt x="567" y="50"/>
                </a:lnTo>
                <a:lnTo>
                  <a:pt x="560" y="59"/>
                </a:lnTo>
                <a:lnTo>
                  <a:pt x="555" y="71"/>
                </a:lnTo>
                <a:lnTo>
                  <a:pt x="550" y="82"/>
                </a:lnTo>
                <a:lnTo>
                  <a:pt x="544" y="94"/>
                </a:lnTo>
                <a:lnTo>
                  <a:pt x="543" y="108"/>
                </a:lnTo>
                <a:lnTo>
                  <a:pt x="539" y="121"/>
                </a:lnTo>
                <a:lnTo>
                  <a:pt x="499" y="469"/>
                </a:lnTo>
                <a:lnTo>
                  <a:pt x="497" y="483"/>
                </a:lnTo>
                <a:lnTo>
                  <a:pt x="497" y="498"/>
                </a:lnTo>
                <a:lnTo>
                  <a:pt x="499" y="512"/>
                </a:lnTo>
                <a:lnTo>
                  <a:pt x="502" y="525"/>
                </a:lnTo>
                <a:lnTo>
                  <a:pt x="509" y="541"/>
                </a:lnTo>
                <a:lnTo>
                  <a:pt x="518" y="554"/>
                </a:lnTo>
                <a:lnTo>
                  <a:pt x="530" y="564"/>
                </a:lnTo>
                <a:lnTo>
                  <a:pt x="546" y="573"/>
                </a:lnTo>
                <a:lnTo>
                  <a:pt x="564" y="581"/>
                </a:lnTo>
                <a:lnTo>
                  <a:pt x="585" y="585"/>
                </a:lnTo>
                <a:lnTo>
                  <a:pt x="608" y="589"/>
                </a:lnTo>
                <a:lnTo>
                  <a:pt x="634" y="589"/>
                </a:lnTo>
                <a:lnTo>
                  <a:pt x="666" y="589"/>
                </a:lnTo>
                <a:lnTo>
                  <a:pt x="694" y="585"/>
                </a:lnTo>
                <a:lnTo>
                  <a:pt x="720" y="577"/>
                </a:lnTo>
                <a:lnTo>
                  <a:pt x="732" y="573"/>
                </a:lnTo>
                <a:lnTo>
                  <a:pt x="743" y="568"/>
                </a:lnTo>
                <a:lnTo>
                  <a:pt x="752" y="560"/>
                </a:lnTo>
                <a:lnTo>
                  <a:pt x="760" y="554"/>
                </a:lnTo>
                <a:lnTo>
                  <a:pt x="769" y="546"/>
                </a:lnTo>
                <a:lnTo>
                  <a:pt x="776" y="539"/>
                </a:lnTo>
                <a:lnTo>
                  <a:pt x="782" y="529"/>
                </a:lnTo>
                <a:lnTo>
                  <a:pt x="787" y="520"/>
                </a:lnTo>
                <a:lnTo>
                  <a:pt x="792" y="508"/>
                </a:lnTo>
                <a:lnTo>
                  <a:pt x="796" y="498"/>
                </a:lnTo>
                <a:lnTo>
                  <a:pt x="799" y="485"/>
                </a:lnTo>
                <a:lnTo>
                  <a:pt x="801" y="473"/>
                </a:lnTo>
                <a:lnTo>
                  <a:pt x="815" y="356"/>
                </a:lnTo>
                <a:lnTo>
                  <a:pt x="685" y="356"/>
                </a:lnTo>
                <a:lnTo>
                  <a:pt x="671" y="479"/>
                </a:lnTo>
                <a:lnTo>
                  <a:pt x="667" y="489"/>
                </a:lnTo>
                <a:lnTo>
                  <a:pt x="662" y="496"/>
                </a:lnTo>
                <a:lnTo>
                  <a:pt x="655" y="500"/>
                </a:lnTo>
                <a:lnTo>
                  <a:pt x="646" y="502"/>
                </a:lnTo>
                <a:lnTo>
                  <a:pt x="641" y="502"/>
                </a:lnTo>
                <a:lnTo>
                  <a:pt x="636" y="500"/>
                </a:lnTo>
                <a:lnTo>
                  <a:pt x="632" y="498"/>
                </a:lnTo>
                <a:lnTo>
                  <a:pt x="630" y="495"/>
                </a:lnTo>
                <a:lnTo>
                  <a:pt x="629" y="491"/>
                </a:lnTo>
                <a:lnTo>
                  <a:pt x="627" y="485"/>
                </a:lnTo>
                <a:lnTo>
                  <a:pt x="627" y="479"/>
                </a:lnTo>
                <a:lnTo>
                  <a:pt x="627" y="473"/>
                </a:lnTo>
                <a:lnTo>
                  <a:pt x="643" y="337"/>
                </a:lnTo>
                <a:lnTo>
                  <a:pt x="817" y="337"/>
                </a:lnTo>
                <a:lnTo>
                  <a:pt x="843" y="117"/>
                </a:lnTo>
                <a:lnTo>
                  <a:pt x="845" y="98"/>
                </a:lnTo>
                <a:lnTo>
                  <a:pt x="843" y="79"/>
                </a:lnTo>
                <a:lnTo>
                  <a:pt x="840" y="63"/>
                </a:lnTo>
                <a:lnTo>
                  <a:pt x="833" y="50"/>
                </a:lnTo>
                <a:close/>
                <a:moveTo>
                  <a:pt x="695" y="90"/>
                </a:moveTo>
                <a:lnTo>
                  <a:pt x="701" y="90"/>
                </a:lnTo>
                <a:lnTo>
                  <a:pt x="704" y="92"/>
                </a:lnTo>
                <a:lnTo>
                  <a:pt x="708" y="94"/>
                </a:lnTo>
                <a:lnTo>
                  <a:pt x="711" y="98"/>
                </a:lnTo>
                <a:lnTo>
                  <a:pt x="713" y="102"/>
                </a:lnTo>
                <a:lnTo>
                  <a:pt x="713" y="106"/>
                </a:lnTo>
                <a:lnTo>
                  <a:pt x="715" y="111"/>
                </a:lnTo>
                <a:lnTo>
                  <a:pt x="713" y="119"/>
                </a:lnTo>
                <a:lnTo>
                  <a:pt x="699" y="252"/>
                </a:lnTo>
                <a:lnTo>
                  <a:pt x="653" y="252"/>
                </a:lnTo>
                <a:lnTo>
                  <a:pt x="669" y="119"/>
                </a:lnTo>
                <a:lnTo>
                  <a:pt x="671" y="108"/>
                </a:lnTo>
                <a:lnTo>
                  <a:pt x="674" y="100"/>
                </a:lnTo>
                <a:lnTo>
                  <a:pt x="680" y="94"/>
                </a:lnTo>
                <a:lnTo>
                  <a:pt x="687" y="92"/>
                </a:lnTo>
                <a:lnTo>
                  <a:pt x="695" y="90"/>
                </a:lnTo>
                <a:close/>
                <a:moveTo>
                  <a:pt x="1147" y="25"/>
                </a:moveTo>
                <a:lnTo>
                  <a:pt x="1128" y="13"/>
                </a:lnTo>
                <a:lnTo>
                  <a:pt x="1108" y="7"/>
                </a:lnTo>
                <a:lnTo>
                  <a:pt x="1089" y="2"/>
                </a:lnTo>
                <a:lnTo>
                  <a:pt x="1068" y="0"/>
                </a:lnTo>
                <a:lnTo>
                  <a:pt x="1052" y="2"/>
                </a:lnTo>
                <a:lnTo>
                  <a:pt x="1038" y="4"/>
                </a:lnTo>
                <a:lnTo>
                  <a:pt x="1024" y="7"/>
                </a:lnTo>
                <a:lnTo>
                  <a:pt x="1012" y="13"/>
                </a:lnTo>
                <a:lnTo>
                  <a:pt x="989" y="29"/>
                </a:lnTo>
                <a:lnTo>
                  <a:pt x="980" y="4"/>
                </a:lnTo>
                <a:lnTo>
                  <a:pt x="883" y="4"/>
                </a:lnTo>
                <a:lnTo>
                  <a:pt x="799" y="706"/>
                </a:lnTo>
                <a:lnTo>
                  <a:pt x="929" y="706"/>
                </a:lnTo>
                <a:lnTo>
                  <a:pt x="945" y="570"/>
                </a:lnTo>
                <a:lnTo>
                  <a:pt x="954" y="575"/>
                </a:lnTo>
                <a:lnTo>
                  <a:pt x="963" y="581"/>
                </a:lnTo>
                <a:lnTo>
                  <a:pt x="975" y="585"/>
                </a:lnTo>
                <a:lnTo>
                  <a:pt x="987" y="587"/>
                </a:lnTo>
                <a:lnTo>
                  <a:pt x="1024" y="589"/>
                </a:lnTo>
                <a:lnTo>
                  <a:pt x="1043" y="589"/>
                </a:lnTo>
                <a:lnTo>
                  <a:pt x="1061" y="585"/>
                </a:lnTo>
                <a:lnTo>
                  <a:pt x="1077" y="579"/>
                </a:lnTo>
                <a:lnTo>
                  <a:pt x="1093" y="570"/>
                </a:lnTo>
                <a:lnTo>
                  <a:pt x="1107" y="556"/>
                </a:lnTo>
                <a:lnTo>
                  <a:pt x="1115" y="543"/>
                </a:lnTo>
                <a:lnTo>
                  <a:pt x="1119" y="535"/>
                </a:lnTo>
                <a:lnTo>
                  <a:pt x="1122" y="527"/>
                </a:lnTo>
                <a:lnTo>
                  <a:pt x="1124" y="520"/>
                </a:lnTo>
                <a:lnTo>
                  <a:pt x="1126" y="510"/>
                </a:lnTo>
                <a:lnTo>
                  <a:pt x="1175" y="94"/>
                </a:lnTo>
                <a:lnTo>
                  <a:pt x="1177" y="84"/>
                </a:lnTo>
                <a:lnTo>
                  <a:pt x="1175" y="75"/>
                </a:lnTo>
                <a:lnTo>
                  <a:pt x="1175" y="65"/>
                </a:lnTo>
                <a:lnTo>
                  <a:pt x="1172" y="56"/>
                </a:lnTo>
                <a:lnTo>
                  <a:pt x="1168" y="48"/>
                </a:lnTo>
                <a:lnTo>
                  <a:pt x="1163" y="38"/>
                </a:lnTo>
                <a:lnTo>
                  <a:pt x="1156" y="32"/>
                </a:lnTo>
                <a:lnTo>
                  <a:pt x="1147" y="25"/>
                </a:lnTo>
                <a:close/>
                <a:moveTo>
                  <a:pt x="1008" y="94"/>
                </a:moveTo>
                <a:lnTo>
                  <a:pt x="1015" y="92"/>
                </a:lnTo>
                <a:lnTo>
                  <a:pt x="1024" y="90"/>
                </a:lnTo>
                <a:lnTo>
                  <a:pt x="1031" y="90"/>
                </a:lnTo>
                <a:lnTo>
                  <a:pt x="1035" y="92"/>
                </a:lnTo>
                <a:lnTo>
                  <a:pt x="1038" y="94"/>
                </a:lnTo>
                <a:lnTo>
                  <a:pt x="1042" y="96"/>
                </a:lnTo>
                <a:lnTo>
                  <a:pt x="1045" y="106"/>
                </a:lnTo>
                <a:lnTo>
                  <a:pt x="1045" y="117"/>
                </a:lnTo>
                <a:lnTo>
                  <a:pt x="1001" y="473"/>
                </a:lnTo>
                <a:lnTo>
                  <a:pt x="999" y="481"/>
                </a:lnTo>
                <a:lnTo>
                  <a:pt x="998" y="487"/>
                </a:lnTo>
                <a:lnTo>
                  <a:pt x="994" y="493"/>
                </a:lnTo>
                <a:lnTo>
                  <a:pt x="991" y="496"/>
                </a:lnTo>
                <a:lnTo>
                  <a:pt x="985" y="500"/>
                </a:lnTo>
                <a:lnTo>
                  <a:pt x="977" y="502"/>
                </a:lnTo>
                <a:lnTo>
                  <a:pt x="971" y="500"/>
                </a:lnTo>
                <a:lnTo>
                  <a:pt x="966" y="500"/>
                </a:lnTo>
                <a:lnTo>
                  <a:pt x="963" y="498"/>
                </a:lnTo>
                <a:lnTo>
                  <a:pt x="959" y="495"/>
                </a:lnTo>
                <a:lnTo>
                  <a:pt x="957" y="491"/>
                </a:lnTo>
                <a:lnTo>
                  <a:pt x="955" y="487"/>
                </a:lnTo>
                <a:lnTo>
                  <a:pt x="955" y="481"/>
                </a:lnTo>
                <a:lnTo>
                  <a:pt x="957" y="475"/>
                </a:lnTo>
                <a:lnTo>
                  <a:pt x="999" y="117"/>
                </a:lnTo>
                <a:lnTo>
                  <a:pt x="999" y="109"/>
                </a:lnTo>
                <a:lnTo>
                  <a:pt x="1001" y="104"/>
                </a:lnTo>
                <a:lnTo>
                  <a:pt x="1005" y="98"/>
                </a:lnTo>
                <a:lnTo>
                  <a:pt x="1008" y="94"/>
                </a:lnTo>
                <a:close/>
              </a:path>
            </a:pathLst>
          </a:custGeom>
          <a:gradFill rotWithShape="1">
            <a:gsLst>
              <a:gs pos="0">
                <a:srgbClr val="002C78"/>
              </a:gs>
              <a:gs pos="100000">
                <a:srgbClr val="002C78">
                  <a:gamma/>
                  <a:tint val="83922"/>
                  <a:invGamma/>
                </a:srgbClr>
              </a:gs>
            </a:gsLst>
            <a:lin ang="5400000" scaled="1"/>
          </a:gradFill>
          <a:ln w="9525">
            <a:noFill/>
            <a:round/>
            <a:headEnd/>
            <a:tailEnd/>
          </a:ln>
          <a:effectLst/>
        </p:spPr>
        <p:txBody>
          <a:bodyPr/>
          <a:lstStyle/>
          <a:p>
            <a:pPr>
              <a:defRPr/>
            </a:pPr>
            <a:endParaRPr lang="en-US"/>
          </a:p>
        </p:txBody>
      </p:sp>
      <p:sp>
        <p:nvSpPr>
          <p:cNvPr id="17" name="Text Box 10"/>
          <p:cNvSpPr txBox="1">
            <a:spLocks noChangeArrowheads="1"/>
          </p:cNvSpPr>
          <p:nvPr/>
        </p:nvSpPr>
        <p:spPr bwMode="auto">
          <a:xfrm>
            <a:off x="368300" y="6540500"/>
            <a:ext cx="2451100" cy="492125"/>
          </a:xfrm>
          <a:prstGeom prst="rect">
            <a:avLst/>
          </a:prstGeom>
          <a:noFill/>
          <a:ln w="9525" algn="ctr">
            <a:noFill/>
            <a:miter lim="800000"/>
            <a:headEnd/>
            <a:tailEnd/>
          </a:ln>
          <a:effectLst/>
        </p:spPr>
        <p:txBody>
          <a:bodyPr>
            <a:spAutoFit/>
          </a:bodyPr>
          <a:lstStyle/>
          <a:p>
            <a:pPr eaLnBrk="1" hangingPunct="1">
              <a:defRPr/>
            </a:pPr>
            <a:r>
              <a:rPr lang="en-US" sz="800" dirty="0">
                <a:solidFill>
                  <a:srgbClr val="AEAEAE"/>
                </a:solidFill>
                <a:latin typeface="Verdana" pitchFamily="34" charset="0"/>
              </a:rPr>
              <a:t>® 2007. EPAM Systems. All rights reserved.</a:t>
            </a:r>
          </a:p>
          <a:p>
            <a:pPr eaLnBrk="1" hangingPunct="1">
              <a:defRPr/>
            </a:pPr>
            <a:endParaRPr lang="en-US" dirty="0">
              <a:latin typeface="Verdana" pitchFamily="34" charset="0"/>
            </a:endParaRPr>
          </a:p>
        </p:txBody>
      </p:sp>
      <p:sp>
        <p:nvSpPr>
          <p:cNvPr id="6155" name="Rectangle 11"/>
          <p:cNvSpPr>
            <a:spLocks noGrp="1" noChangeArrowheads="1"/>
          </p:cNvSpPr>
          <p:nvPr>
            <p:ph type="ctrTitle"/>
          </p:nvPr>
        </p:nvSpPr>
        <p:spPr>
          <a:xfrm>
            <a:off x="474663" y="3559175"/>
            <a:ext cx="8032750" cy="989013"/>
          </a:xfrm>
          <a:ln w="9525"/>
        </p:spPr>
        <p:txBody>
          <a:bodyPr/>
          <a:lstStyle>
            <a:lvl1pPr>
              <a:defRPr sz="2800"/>
            </a:lvl1pPr>
          </a:lstStyle>
          <a:p>
            <a:r>
              <a:rPr lang="en-US"/>
              <a:t>Click to edit Master title style</a:t>
            </a:r>
            <a:endParaRPr lang="ru-RU"/>
          </a:p>
        </p:txBody>
      </p:sp>
      <p:sp>
        <p:nvSpPr>
          <p:cNvPr id="6156" name="Rectangle 12"/>
          <p:cNvSpPr>
            <a:spLocks noGrp="1" noChangeArrowheads="1"/>
          </p:cNvSpPr>
          <p:nvPr>
            <p:ph type="subTitle" idx="1"/>
          </p:nvPr>
        </p:nvSpPr>
        <p:spPr>
          <a:xfrm>
            <a:off x="474663" y="4664075"/>
            <a:ext cx="7339012" cy="792163"/>
          </a:xfrm>
        </p:spPr>
        <p:txBody>
          <a:bodyPr/>
          <a:lstStyle>
            <a:lvl1pPr marL="0" indent="0">
              <a:defRPr b="0">
                <a:solidFill>
                  <a:schemeClr val="bg1"/>
                </a:solidFill>
              </a:defRPr>
            </a:lvl1pPr>
          </a:lstStyle>
          <a:p>
            <a:r>
              <a:rPr lang="en-US"/>
              <a:t>Click to edit Master subtitle style</a:t>
            </a:r>
            <a:endParaRPr lang="ru-RU"/>
          </a:p>
        </p:txBody>
      </p:sp>
    </p:spTree>
    <p:extLst>
      <p:ext uri="{BB962C8B-B14F-4D97-AF65-F5344CB8AC3E}">
        <p14:creationId xmlns:p14="http://schemas.microsoft.com/office/powerpoint/2010/main" val="1555742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val="2341752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157163"/>
            <a:ext cx="2060575" cy="60213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42913" y="157163"/>
            <a:ext cx="6030912" cy="60213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val="1104175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9"/>
          <p:cNvSpPr>
            <a:spLocks noGrp="1" noChangeArrowheads="1"/>
          </p:cNvSpPr>
          <p:nvPr>
            <p:ph type="sldNum" sz="quarter" idx="10"/>
          </p:nvPr>
        </p:nvSpPr>
        <p:spPr>
          <a:ln/>
        </p:spPr>
        <p:txBody>
          <a:bodyPr/>
          <a:lstStyle>
            <a:lvl1pPr>
              <a:defRPr/>
            </a:lvl1pPr>
          </a:lstStyle>
          <a:p>
            <a:pPr>
              <a:defRPr/>
            </a:pPr>
            <a:fld id="{6F716F90-1E13-4186-A659-191B229DAE70}" type="slidenum">
              <a:rPr lang="ru-RU"/>
              <a:pPr>
                <a:defRPr/>
              </a:pPr>
              <a:t>‹#›</a:t>
            </a:fld>
            <a:endParaRPr lang="ru-RU"/>
          </a:p>
        </p:txBody>
      </p:sp>
    </p:spTree>
    <p:extLst>
      <p:ext uri="{BB962C8B-B14F-4D97-AF65-F5344CB8AC3E}">
        <p14:creationId xmlns:p14="http://schemas.microsoft.com/office/powerpoint/2010/main" val="4218628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sldNum" sz="quarter" idx="10"/>
          </p:nvPr>
        </p:nvSpPr>
        <p:spPr>
          <a:ln/>
        </p:spPr>
        <p:txBody>
          <a:bodyPr/>
          <a:lstStyle>
            <a:lvl1pPr>
              <a:defRPr/>
            </a:lvl1pPr>
          </a:lstStyle>
          <a:p>
            <a:pPr>
              <a:defRPr/>
            </a:pPr>
            <a:fld id="{6302EC24-44DB-4504-997D-7C85DDB53C13}" type="slidenum">
              <a:rPr lang="ru-RU"/>
              <a:pPr>
                <a:defRPr/>
              </a:pPr>
              <a:t>‹#›</a:t>
            </a:fld>
            <a:endParaRPr lang="ru-RU"/>
          </a:p>
        </p:txBody>
      </p:sp>
    </p:spTree>
    <p:extLst>
      <p:ext uri="{BB962C8B-B14F-4D97-AF65-F5344CB8AC3E}">
        <p14:creationId xmlns:p14="http://schemas.microsoft.com/office/powerpoint/2010/main" val="1584508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sldNum" sz="quarter" idx="10"/>
          </p:nvPr>
        </p:nvSpPr>
        <p:spPr>
          <a:ln/>
        </p:spPr>
        <p:txBody>
          <a:bodyPr/>
          <a:lstStyle>
            <a:lvl1pPr>
              <a:defRPr/>
            </a:lvl1pPr>
          </a:lstStyle>
          <a:p>
            <a:pPr>
              <a:defRPr/>
            </a:pPr>
            <a:fld id="{F213FFAA-1108-4FE0-A77A-B5B7DC4E9178}" type="slidenum">
              <a:rPr lang="ru-RU"/>
              <a:pPr>
                <a:defRPr/>
              </a:pPr>
              <a:t>‹#›</a:t>
            </a:fld>
            <a:endParaRPr lang="ru-RU"/>
          </a:p>
        </p:txBody>
      </p:sp>
    </p:spTree>
    <p:extLst>
      <p:ext uri="{BB962C8B-B14F-4D97-AF65-F5344CB8AC3E}">
        <p14:creationId xmlns:p14="http://schemas.microsoft.com/office/powerpoint/2010/main" val="28791297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05000" y="1042988"/>
            <a:ext cx="3314700"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72100" y="1042988"/>
            <a:ext cx="3314700"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sldNum" sz="quarter" idx="10"/>
          </p:nvPr>
        </p:nvSpPr>
        <p:spPr>
          <a:ln/>
        </p:spPr>
        <p:txBody>
          <a:bodyPr/>
          <a:lstStyle>
            <a:lvl1pPr>
              <a:defRPr/>
            </a:lvl1pPr>
          </a:lstStyle>
          <a:p>
            <a:pPr>
              <a:defRPr/>
            </a:pPr>
            <a:fld id="{85426AE5-70B1-4F1F-9EF4-477607D6F797}" type="slidenum">
              <a:rPr lang="ru-RU"/>
              <a:pPr>
                <a:defRPr/>
              </a:pPr>
              <a:t>‹#›</a:t>
            </a:fld>
            <a:endParaRPr lang="ru-RU"/>
          </a:p>
        </p:txBody>
      </p:sp>
    </p:spTree>
    <p:extLst>
      <p:ext uri="{BB962C8B-B14F-4D97-AF65-F5344CB8AC3E}">
        <p14:creationId xmlns:p14="http://schemas.microsoft.com/office/powerpoint/2010/main" val="3336174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sldNum" sz="quarter" idx="10"/>
          </p:nvPr>
        </p:nvSpPr>
        <p:spPr>
          <a:ln/>
        </p:spPr>
        <p:txBody>
          <a:bodyPr/>
          <a:lstStyle>
            <a:lvl1pPr>
              <a:defRPr/>
            </a:lvl1pPr>
          </a:lstStyle>
          <a:p>
            <a:pPr>
              <a:defRPr/>
            </a:pPr>
            <a:fld id="{3D640EB2-96AF-4839-863C-9BB0FEC9CC08}" type="slidenum">
              <a:rPr lang="ru-RU"/>
              <a:pPr>
                <a:defRPr/>
              </a:pPr>
              <a:t>‹#›</a:t>
            </a:fld>
            <a:endParaRPr lang="ru-RU"/>
          </a:p>
        </p:txBody>
      </p:sp>
    </p:spTree>
    <p:extLst>
      <p:ext uri="{BB962C8B-B14F-4D97-AF65-F5344CB8AC3E}">
        <p14:creationId xmlns:p14="http://schemas.microsoft.com/office/powerpoint/2010/main" val="877449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sldNum" sz="quarter" idx="10"/>
          </p:nvPr>
        </p:nvSpPr>
        <p:spPr>
          <a:ln/>
        </p:spPr>
        <p:txBody>
          <a:bodyPr/>
          <a:lstStyle>
            <a:lvl1pPr>
              <a:defRPr/>
            </a:lvl1pPr>
          </a:lstStyle>
          <a:p>
            <a:pPr>
              <a:defRPr/>
            </a:pPr>
            <a:fld id="{36E1F961-0504-4234-8324-AE69FEBD5CAC}" type="slidenum">
              <a:rPr lang="ru-RU"/>
              <a:pPr>
                <a:defRPr/>
              </a:pPr>
              <a:t>‹#›</a:t>
            </a:fld>
            <a:endParaRPr lang="ru-RU"/>
          </a:p>
        </p:txBody>
      </p:sp>
    </p:spTree>
    <p:extLst>
      <p:ext uri="{BB962C8B-B14F-4D97-AF65-F5344CB8AC3E}">
        <p14:creationId xmlns:p14="http://schemas.microsoft.com/office/powerpoint/2010/main" val="40349049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sldNum" sz="quarter" idx="10"/>
          </p:nvPr>
        </p:nvSpPr>
        <p:spPr>
          <a:ln/>
        </p:spPr>
        <p:txBody>
          <a:bodyPr/>
          <a:lstStyle>
            <a:lvl1pPr>
              <a:defRPr/>
            </a:lvl1pPr>
          </a:lstStyle>
          <a:p>
            <a:pPr>
              <a:defRPr/>
            </a:pPr>
            <a:fld id="{661B1EB4-2ECD-46FE-A445-18C528C0525D}" type="slidenum">
              <a:rPr lang="ru-RU"/>
              <a:pPr>
                <a:defRPr/>
              </a:pPr>
              <a:t>‹#›</a:t>
            </a:fld>
            <a:endParaRPr lang="ru-RU"/>
          </a:p>
        </p:txBody>
      </p:sp>
    </p:spTree>
    <p:extLst>
      <p:ext uri="{BB962C8B-B14F-4D97-AF65-F5344CB8AC3E}">
        <p14:creationId xmlns:p14="http://schemas.microsoft.com/office/powerpoint/2010/main" val="1229699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sldNum" sz="quarter" idx="10"/>
          </p:nvPr>
        </p:nvSpPr>
        <p:spPr>
          <a:ln/>
        </p:spPr>
        <p:txBody>
          <a:bodyPr/>
          <a:lstStyle>
            <a:lvl1pPr>
              <a:defRPr/>
            </a:lvl1pPr>
          </a:lstStyle>
          <a:p>
            <a:pPr>
              <a:defRPr/>
            </a:pPr>
            <a:fld id="{259FF17E-8521-4201-9E5E-D6E13FAE7339}" type="slidenum">
              <a:rPr lang="ru-RU"/>
              <a:pPr>
                <a:defRPr/>
              </a:pPr>
              <a:t>‹#›</a:t>
            </a:fld>
            <a:endParaRPr lang="ru-RU"/>
          </a:p>
        </p:txBody>
      </p:sp>
    </p:spTree>
    <p:extLst>
      <p:ext uri="{BB962C8B-B14F-4D97-AF65-F5344CB8AC3E}">
        <p14:creationId xmlns:p14="http://schemas.microsoft.com/office/powerpoint/2010/main" val="2309261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val="33732635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sldNum" sz="quarter" idx="10"/>
          </p:nvPr>
        </p:nvSpPr>
        <p:spPr>
          <a:ln/>
        </p:spPr>
        <p:txBody>
          <a:bodyPr/>
          <a:lstStyle>
            <a:lvl1pPr>
              <a:defRPr/>
            </a:lvl1pPr>
          </a:lstStyle>
          <a:p>
            <a:pPr>
              <a:defRPr/>
            </a:pPr>
            <a:fld id="{FB13ED2B-A8B1-4A37-BEC9-5AFFF5684453}" type="slidenum">
              <a:rPr lang="ru-RU"/>
              <a:pPr>
                <a:defRPr/>
              </a:pPr>
              <a:t>‹#›</a:t>
            </a:fld>
            <a:endParaRPr lang="ru-RU"/>
          </a:p>
        </p:txBody>
      </p:sp>
    </p:spTree>
    <p:extLst>
      <p:ext uri="{BB962C8B-B14F-4D97-AF65-F5344CB8AC3E}">
        <p14:creationId xmlns:p14="http://schemas.microsoft.com/office/powerpoint/2010/main" val="3832186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sldNum" sz="quarter" idx="10"/>
          </p:nvPr>
        </p:nvSpPr>
        <p:spPr>
          <a:ln/>
        </p:spPr>
        <p:txBody>
          <a:bodyPr/>
          <a:lstStyle>
            <a:lvl1pPr>
              <a:defRPr/>
            </a:lvl1pPr>
          </a:lstStyle>
          <a:p>
            <a:pPr>
              <a:defRPr/>
            </a:pPr>
            <a:fld id="{47D043DF-851F-4748-A01D-D4B61CF74DC2}" type="slidenum">
              <a:rPr lang="ru-RU"/>
              <a:pPr>
                <a:defRPr/>
              </a:pPr>
              <a:t>‹#›</a:t>
            </a:fld>
            <a:endParaRPr lang="ru-RU"/>
          </a:p>
        </p:txBody>
      </p:sp>
    </p:spTree>
    <p:extLst>
      <p:ext uri="{BB962C8B-B14F-4D97-AF65-F5344CB8AC3E}">
        <p14:creationId xmlns:p14="http://schemas.microsoft.com/office/powerpoint/2010/main" val="684228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85000" y="157163"/>
            <a:ext cx="1701800" cy="60213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74838" y="157163"/>
            <a:ext cx="4957762" cy="60213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sldNum" sz="quarter" idx="10"/>
          </p:nvPr>
        </p:nvSpPr>
        <p:spPr>
          <a:ln/>
        </p:spPr>
        <p:txBody>
          <a:bodyPr/>
          <a:lstStyle>
            <a:lvl1pPr>
              <a:defRPr/>
            </a:lvl1pPr>
          </a:lstStyle>
          <a:p>
            <a:pPr>
              <a:defRPr/>
            </a:pPr>
            <a:fld id="{FEFD3482-57E1-4407-B0EB-CE72B9424B99}" type="slidenum">
              <a:rPr lang="ru-RU"/>
              <a:pPr>
                <a:defRPr/>
              </a:pPr>
              <a:t>‹#›</a:t>
            </a:fld>
            <a:endParaRPr lang="ru-RU"/>
          </a:p>
        </p:txBody>
      </p:sp>
    </p:spTree>
    <p:extLst>
      <p:ext uri="{BB962C8B-B14F-4D97-AF65-F5344CB8AC3E}">
        <p14:creationId xmlns:p14="http://schemas.microsoft.com/office/powerpoint/2010/main" val="4670572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Титульный слайд">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8956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Presentation Subtitle</a:t>
            </a:r>
          </a:p>
          <a:p>
            <a:endParaRPr lang="en-US" dirty="0"/>
          </a:p>
        </p:txBody>
      </p:sp>
      <p:sp>
        <p:nvSpPr>
          <p:cNvPr id="22" name="Title 1"/>
          <p:cNvSpPr>
            <a:spLocks noGrp="1"/>
          </p:cNvSpPr>
          <p:nvPr>
            <p:ph type="title" hasCustomPrompt="1"/>
          </p:nvPr>
        </p:nvSpPr>
        <p:spPr>
          <a:xfrm>
            <a:off x="1828800" y="1304925"/>
            <a:ext cx="6858000" cy="1438275"/>
          </a:xfrm>
        </p:spPr>
        <p:txBody>
          <a:bodyPr anchor="t">
            <a:noAutofit/>
          </a:bodyPr>
          <a:lstStyle>
            <a:lvl1pPr algn="l">
              <a:defRPr sz="3000" b="1" cap="all"/>
            </a:lvl1pPr>
          </a:lstStyle>
          <a:p>
            <a:r>
              <a:rPr lang="en-US" dirty="0"/>
              <a:t>PRESENTATION title</a:t>
            </a:r>
            <a:br>
              <a:rPr lang="en-US" dirty="0"/>
            </a:br>
            <a:r>
              <a:rPr lang="en-US" dirty="0"/>
              <a:t>ALL CAPS</a:t>
            </a:r>
            <a:br>
              <a:rPr lang="en-US" dirty="0"/>
            </a:br>
            <a:endParaRPr lang="en-US" dirty="0"/>
          </a:p>
        </p:txBody>
      </p:sp>
      <p:sp>
        <p:nvSpPr>
          <p:cNvPr id="25" name="Text Placeholder 24"/>
          <p:cNvSpPr>
            <a:spLocks noGrp="1"/>
          </p:cNvSpPr>
          <p:nvPr>
            <p:ph type="body" sz="quarter" idx="14" hasCustomPrompt="1"/>
          </p:nvPr>
        </p:nvSpPr>
        <p:spPr>
          <a:xfrm>
            <a:off x="2743200" y="41910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a:t>Author Name</a:t>
            </a:r>
          </a:p>
          <a:p>
            <a:pPr lvl="0"/>
            <a:r>
              <a:rPr lang="en-US" dirty="0"/>
              <a:t>Author Position</a:t>
            </a:r>
          </a:p>
          <a:p>
            <a:pPr lvl="0"/>
            <a:r>
              <a:rPr lang="en-US" dirty="0"/>
              <a:t>Author Contact Email</a:t>
            </a:r>
          </a:p>
        </p:txBody>
      </p:sp>
      <p:sp>
        <p:nvSpPr>
          <p:cNvPr id="4" name="Slide Number Placeholder 3"/>
          <p:cNvSpPr>
            <a:spLocks noGrp="1"/>
          </p:cNvSpPr>
          <p:nvPr>
            <p:ph type="sldNum" sz="quarter" idx="16"/>
          </p:nvPr>
        </p:nvSpPr>
        <p:spPr/>
        <p:txBody>
          <a:bodyPr/>
          <a:lstStyle/>
          <a:p>
            <a:fld id="{00B1FF97-CB0E-49B2-B0A7-929DA2A15C53}" type="slidenum">
              <a:rPr lang="en-US" smtClean="0"/>
              <a:pPr/>
              <a:t>‹#›</a:t>
            </a:fld>
            <a:endParaRPr lang="en-US"/>
          </a:p>
        </p:txBody>
      </p:sp>
      <p:sp>
        <p:nvSpPr>
          <p:cNvPr id="13" name="Text Placeholder 12"/>
          <p:cNvSpPr>
            <a:spLocks noGrp="1"/>
          </p:cNvSpPr>
          <p:nvPr>
            <p:ph type="body" sz="quarter" idx="17" hasCustomPrompt="1"/>
          </p:nvPr>
        </p:nvSpPr>
        <p:spPr>
          <a:xfrm>
            <a:off x="1828800" y="685800"/>
            <a:ext cx="1524000" cy="533400"/>
          </a:xfrm>
          <a:prstGeom prst="rect">
            <a:avLst/>
          </a:prstGeom>
          <a:solidFill>
            <a:schemeClr val="accent1">
              <a:lumMod val="75000"/>
            </a:schemeClr>
          </a:solidFill>
        </p:spPr>
        <p:txBody>
          <a:bodyPr/>
          <a:lstStyle>
            <a:lvl1pPr marL="0" indent="0">
              <a:buNone/>
              <a:defRPr sz="3000" b="1">
                <a:solidFill>
                  <a:schemeClr val="bg1"/>
                </a:solidFill>
                <a:latin typeface="Tahoma" pitchFamily="34" charset="0"/>
                <a:ea typeface="Tahoma" pitchFamily="34" charset="0"/>
                <a:cs typeface="Tahoma" pitchFamily="34" charset="0"/>
              </a:defRPr>
            </a:lvl1pPr>
          </a:lstStyle>
          <a:p>
            <a:pPr lvl="0"/>
            <a:r>
              <a:rPr lang="en-US" dirty="0"/>
              <a:t>CODE</a:t>
            </a:r>
          </a:p>
        </p:txBody>
      </p:sp>
      <p:sp>
        <p:nvSpPr>
          <p:cNvPr id="14" name="Rectangle 13"/>
          <p:cNvSpPr/>
          <p:nvPr/>
        </p:nvSpPr>
        <p:spPr>
          <a:xfrm>
            <a:off x="1828800" y="4191000"/>
            <a:ext cx="965329" cy="338554"/>
          </a:xfrm>
          <a:prstGeom prst="rect">
            <a:avLst/>
          </a:prstGeom>
        </p:spPr>
        <p:txBody>
          <a:bodyPr wrap="none">
            <a:spAutoFit/>
          </a:bodyPr>
          <a:lstStyle/>
          <a:p>
            <a:r>
              <a:rPr lang="en-US" sz="1600" b="1" dirty="0">
                <a:solidFill>
                  <a:schemeClr val="tx1"/>
                </a:solidFill>
                <a:latin typeface="Tahoma" pitchFamily="34" charset="0"/>
                <a:ea typeface="Tahoma" pitchFamily="34" charset="0"/>
                <a:cs typeface="Tahoma" pitchFamily="34" charset="0"/>
              </a:rPr>
              <a:t>Author:</a:t>
            </a:r>
          </a:p>
        </p:txBody>
      </p:sp>
      <p:sp>
        <p:nvSpPr>
          <p:cNvPr id="5" name="Footer Placeholder 4"/>
          <p:cNvSpPr>
            <a:spLocks noGrp="1"/>
          </p:cNvSpPr>
          <p:nvPr>
            <p:ph type="ftr" sz="quarter" idx="18"/>
          </p:nvPr>
        </p:nvSpPr>
        <p:spPr/>
        <p:txBody>
          <a:bodyPr/>
          <a:lstStyle/>
          <a:p>
            <a:r>
              <a:rPr lang="en-US"/>
              <a:t>2012 © EPAM Systems, RD Dep.</a:t>
            </a:r>
            <a:endParaRPr lang="en-US" dirty="0"/>
          </a:p>
        </p:txBody>
      </p:sp>
    </p:spTree>
    <p:extLst>
      <p:ext uri="{BB962C8B-B14F-4D97-AF65-F5344CB8AC3E}">
        <p14:creationId xmlns:p14="http://schemas.microsoft.com/office/powerpoint/2010/main" val="7364611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OC  Layout">
    <p:spTree>
      <p:nvGrpSpPr>
        <p:cNvPr id="1" name=""/>
        <p:cNvGrpSpPr/>
        <p:nvPr/>
      </p:nvGrpSpPr>
      <p:grpSpPr>
        <a:xfrm>
          <a:off x="0" y="0"/>
          <a:ext cx="0" cy="0"/>
          <a:chOff x="0" y="0"/>
          <a:chExt cx="0" cy="0"/>
        </a:xfrm>
      </p:grpSpPr>
      <p:sp>
        <p:nvSpPr>
          <p:cNvPr id="16" name="Footer Placeholder 15"/>
          <p:cNvSpPr>
            <a:spLocks noGrp="1"/>
          </p:cNvSpPr>
          <p:nvPr>
            <p:ph type="ftr" sz="quarter" idx="23"/>
          </p:nvPr>
        </p:nvSpPr>
        <p:spPr/>
        <p:txBody>
          <a:bodyPr/>
          <a:lstStyle/>
          <a:p>
            <a:r>
              <a:rPr lang="en-US"/>
              <a:t>2012 © EPAM Systems, RD Dep.</a:t>
            </a:r>
            <a:endParaRPr lang="en-US" dirty="0"/>
          </a:p>
        </p:txBody>
      </p:sp>
      <p:sp>
        <p:nvSpPr>
          <p:cNvPr id="18" name="Slide Number Placeholder 17"/>
          <p:cNvSpPr>
            <a:spLocks noGrp="1"/>
          </p:cNvSpPr>
          <p:nvPr>
            <p:ph type="sldNum" sz="quarter" idx="24"/>
          </p:nvPr>
        </p:nvSpPr>
        <p:spPr/>
        <p:txBody>
          <a:bodyPr/>
          <a:lstStyle/>
          <a:p>
            <a:fld id="{00B1FF97-CB0E-49B2-B0A7-929DA2A15C53}" type="slidenum">
              <a:rPr lang="en-US" smtClean="0"/>
              <a:pPr/>
              <a:t>‹#›</a:t>
            </a:fld>
            <a:endParaRPr lang="en-US"/>
          </a:p>
        </p:txBody>
      </p:sp>
      <p:sp>
        <p:nvSpPr>
          <p:cNvPr id="19" name="Title 18"/>
          <p:cNvSpPr>
            <a:spLocks noGrp="1"/>
          </p:cNvSpPr>
          <p:nvPr>
            <p:ph type="title"/>
          </p:nvPr>
        </p:nvSpPr>
        <p:spPr/>
        <p:txBody>
          <a:bodyPr anchor="t"/>
          <a:lstStyle/>
          <a:p>
            <a:r>
              <a:rPr lang="en-US"/>
              <a:t>Click to edit Master title style</a:t>
            </a:r>
            <a:endParaRPr lang="en-US" dirty="0"/>
          </a:p>
        </p:txBody>
      </p:sp>
      <p:sp>
        <p:nvSpPr>
          <p:cNvPr id="31" name="Content Placeholder 2"/>
          <p:cNvSpPr>
            <a:spLocks noGrp="1"/>
          </p:cNvSpPr>
          <p:nvPr>
            <p:ph idx="1"/>
          </p:nvPr>
        </p:nvSpPr>
        <p:spPr>
          <a:xfrm>
            <a:off x="914400" y="1219200"/>
            <a:ext cx="7315200" cy="4800600"/>
          </a:xfrm>
          <a:prstGeom prst="rect">
            <a:avLst/>
          </a:prstGeom>
        </p:spPr>
        <p:txBody>
          <a:bodyPr/>
          <a:lstStyle>
            <a:lvl1pPr marL="287338" indent="-287338">
              <a:buClr>
                <a:schemeClr val="accent1">
                  <a:lumMod val="75000"/>
                </a:schemeClr>
              </a:buClr>
              <a:buSzPct val="100000"/>
              <a:buFont typeface="+mj-lt"/>
              <a:buAutoNum type="arabicPeriod"/>
              <a:defRPr sz="1600" b="1"/>
            </a:lvl1pPr>
            <a:lvl2pPr marL="798513" indent="-341313">
              <a:buClr>
                <a:schemeClr val="accent1">
                  <a:lumMod val="75000"/>
                </a:schemeClr>
              </a:buClr>
              <a:buSzPct val="120000"/>
              <a:buFont typeface="Wingdings" pitchFamily="2" charset="2"/>
              <a:buChar char="§"/>
              <a:tabLst>
                <a:tab pos="798513" algn="l"/>
              </a:tabLst>
              <a:defRPr sz="1600"/>
            </a:lvl2pPr>
            <a:lvl3pPr marL="1223963" indent="-342900">
              <a:buClr>
                <a:schemeClr val="accent1">
                  <a:lumMod val="75000"/>
                </a:schemeClr>
              </a:buClr>
              <a:buSzPct val="100000"/>
              <a:buFont typeface="+mj-lt"/>
              <a:buAutoNum type="arabicPeriod"/>
              <a:defRPr/>
            </a:lvl3pPr>
            <a:lvl4pPr marL="1673225" indent="-342900">
              <a:buClr>
                <a:schemeClr val="accent1">
                  <a:lumMod val="75000"/>
                </a:schemeClr>
              </a:buClr>
              <a:buSzPct val="100000"/>
              <a:buFont typeface="+mj-lt"/>
              <a:buAutoNum type="arabicPeriod"/>
              <a:tabLst>
                <a:tab pos="1611313" algn="l"/>
              </a:tabLst>
              <a:defRPr/>
            </a:lvl4pPr>
            <a:lvl5pPr marL="2222500" indent="-342900">
              <a:buClr>
                <a:schemeClr val="accent1">
                  <a:lumMod val="75000"/>
                </a:schemeClr>
              </a:buClr>
              <a:buSzPct val="100000"/>
              <a:buFont typeface="+mj-lt"/>
              <a:buAutoNum type="arabicPeriod"/>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092437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br>
              <a:rPr lang="en-US" dirty="0"/>
            </a:br>
            <a:endParaRPr lang="en-US" dirty="0"/>
          </a:p>
        </p:txBody>
      </p:sp>
      <p:sp>
        <p:nvSpPr>
          <p:cNvPr id="7" name="Content Placeholder 2"/>
          <p:cNvSpPr>
            <a:spLocks noGrp="1"/>
          </p:cNvSpPr>
          <p:nvPr>
            <p:ph idx="1" hasCustomPrompt="1"/>
          </p:nvPr>
        </p:nvSpPr>
        <p:spPr>
          <a:xfrm>
            <a:off x="914400" y="1219200"/>
            <a:ext cx="7315200" cy="4800600"/>
          </a:xfrm>
          <a:prstGeom prst="rect">
            <a:avLst/>
          </a:prstGeom>
        </p:spPr>
        <p:txBody>
          <a:bodyPr/>
          <a:lstStyle>
            <a:lvl1pPr marL="285750" indent="-285750">
              <a:buClr>
                <a:schemeClr val="accent1">
                  <a:lumMod val="75000"/>
                </a:schemeClr>
              </a:buClr>
              <a:buSzPct val="140000"/>
              <a:buFont typeface="Wingdings" pitchFamily="2" charset="2"/>
              <a:buChar char="§"/>
              <a:defRPr/>
            </a:lvl1pPr>
            <a:lvl2pPr marL="742950" indent="-285750">
              <a:buClr>
                <a:schemeClr val="accent1">
                  <a:lumMod val="75000"/>
                </a:schemeClr>
              </a:buClr>
              <a:buSzPct val="140000"/>
              <a:buFont typeface="Arial" pitchFamily="34" charset="0"/>
              <a:buChar char="•"/>
              <a:defRPr/>
            </a:lvl2pPr>
            <a:lvl3pPr marL="1166813" indent="-285750">
              <a:buClr>
                <a:schemeClr val="accent1">
                  <a:lumMod val="75000"/>
                </a:schemeClr>
              </a:buClr>
              <a:buSzPct val="140000"/>
              <a:buFont typeface="Arial" pitchFamily="34" charset="0"/>
              <a:buChar char="›"/>
              <a:defRPr/>
            </a:lvl3pPr>
            <a:lvl4pPr marL="1611313" indent="-280988">
              <a:buClr>
                <a:schemeClr val="accent1">
                  <a:lumMod val="75000"/>
                </a:schemeClr>
              </a:buClr>
              <a:buSzPct val="100000"/>
              <a:buFont typeface="Arial" pitchFamily="34" charset="0"/>
              <a:buChar char="―"/>
              <a:tabLst>
                <a:tab pos="1611313" algn="l"/>
              </a:tabLst>
              <a:defRPr/>
            </a:lvl4pPr>
            <a:lvl5pPr marL="1879600" indent="0">
              <a:buClr>
                <a:schemeClr val="accent1">
                  <a:lumMod val="75000"/>
                </a:schemeClr>
              </a:buClr>
              <a:buFontTx/>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0"/>
          </p:nvPr>
        </p:nvSpPr>
        <p:spPr/>
        <p:txBody>
          <a:bodyPr/>
          <a:lstStyle/>
          <a:p>
            <a:r>
              <a:rPr lang="en-US"/>
              <a:t>2012 © EPAM Systems, RD Dep.</a:t>
            </a:r>
            <a:endParaRPr lang="en-US" dirty="0"/>
          </a:p>
        </p:txBody>
      </p:sp>
      <p:sp>
        <p:nvSpPr>
          <p:cNvPr id="4" name="Slide Number Placeholder 3"/>
          <p:cNvSpPr>
            <a:spLocks noGrp="1"/>
          </p:cNvSpPr>
          <p:nvPr>
            <p:ph type="sldNum" sz="quarter" idx="11"/>
          </p:nvPr>
        </p:nvSpPr>
        <p:spPr/>
        <p:txBody>
          <a:bodyPr/>
          <a:lstStyle/>
          <a:p>
            <a:fld id="{00B1FF97-CB0E-49B2-B0A7-929DA2A15C53}" type="slidenum">
              <a:rPr lang="en-US" smtClean="0"/>
              <a:pPr/>
              <a:t>‹#›</a:t>
            </a:fld>
            <a:endParaRPr lang="en-US"/>
          </a:p>
        </p:txBody>
      </p:sp>
    </p:spTree>
    <p:extLst>
      <p:ext uri="{BB962C8B-B14F-4D97-AF65-F5344CB8AC3E}">
        <p14:creationId xmlns:p14="http://schemas.microsoft.com/office/powerpoint/2010/main" val="5979495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br>
              <a:rPr lang="en-US" dirty="0"/>
            </a:br>
            <a:endParaRPr lang="en-US" dirty="0"/>
          </a:p>
        </p:txBody>
      </p:sp>
      <p:sp>
        <p:nvSpPr>
          <p:cNvPr id="3" name="Footer Placeholder 2"/>
          <p:cNvSpPr>
            <a:spLocks noGrp="1"/>
          </p:cNvSpPr>
          <p:nvPr>
            <p:ph type="ftr" sz="quarter" idx="10"/>
          </p:nvPr>
        </p:nvSpPr>
        <p:spPr/>
        <p:txBody>
          <a:bodyPr/>
          <a:lstStyle/>
          <a:p>
            <a:r>
              <a:rPr lang="en-US"/>
              <a:t>2012 © EPAM Systems, RD Dep.</a:t>
            </a:r>
            <a:endParaRPr lang="en-US" dirty="0"/>
          </a:p>
        </p:txBody>
      </p:sp>
      <p:sp>
        <p:nvSpPr>
          <p:cNvPr id="4" name="Slide Number Placeholder 3"/>
          <p:cNvSpPr>
            <a:spLocks noGrp="1"/>
          </p:cNvSpPr>
          <p:nvPr>
            <p:ph type="sldNum" sz="quarter" idx="11"/>
          </p:nvPr>
        </p:nvSpPr>
        <p:spPr/>
        <p:txBody>
          <a:bodyPr/>
          <a:lstStyle/>
          <a:p>
            <a:fld id="{00B1FF97-CB0E-49B2-B0A7-929DA2A15C53}" type="slidenum">
              <a:rPr lang="en-US" smtClean="0"/>
              <a:pPr/>
              <a:t>‹#›</a:t>
            </a:fld>
            <a:endParaRPr lang="en-US"/>
          </a:p>
        </p:txBody>
      </p:sp>
    </p:spTree>
    <p:extLst>
      <p:ext uri="{BB962C8B-B14F-4D97-AF65-F5344CB8AC3E}">
        <p14:creationId xmlns:p14="http://schemas.microsoft.com/office/powerpoint/2010/main" val="36137783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2012 © EPAM Systems, RD Dep.</a:t>
            </a:r>
            <a:endParaRPr lang="en-US" dirty="0"/>
          </a:p>
        </p:txBody>
      </p:sp>
      <p:sp>
        <p:nvSpPr>
          <p:cNvPr id="4" name="Slide Number Placeholder 3"/>
          <p:cNvSpPr>
            <a:spLocks noGrp="1"/>
          </p:cNvSpPr>
          <p:nvPr>
            <p:ph type="sldNum" sz="quarter" idx="11"/>
          </p:nvPr>
        </p:nvSpPr>
        <p:spPr/>
        <p:txBody>
          <a:bodyPr/>
          <a:lstStyle/>
          <a:p>
            <a:fld id="{00B1FF97-CB0E-49B2-B0A7-929DA2A15C53}" type="slidenum">
              <a:rPr lang="en-US" smtClean="0"/>
              <a:pPr/>
              <a:t>‹#›</a:t>
            </a:fld>
            <a:endParaRPr lang="en-US"/>
          </a:p>
        </p:txBody>
      </p:sp>
    </p:spTree>
    <p:extLst>
      <p:ext uri="{BB962C8B-B14F-4D97-AF65-F5344CB8AC3E}">
        <p14:creationId xmlns:p14="http://schemas.microsoft.com/office/powerpoint/2010/main" val="284283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2514600"/>
            <a:ext cx="6400800" cy="1438275"/>
          </a:xfrm>
        </p:spPr>
        <p:txBody>
          <a:bodyPr anchor="t">
            <a:noAutofit/>
          </a:bodyPr>
          <a:lstStyle>
            <a:lvl1pPr algn="l">
              <a:defRPr sz="3000" b="1" cap="all"/>
            </a:lvl1pPr>
          </a:lstStyle>
          <a:p>
            <a:r>
              <a:rPr lang="en-US" dirty="0"/>
              <a:t>SECTION title</a:t>
            </a:r>
            <a:br>
              <a:rPr lang="en-US" dirty="0"/>
            </a:br>
            <a:r>
              <a:rPr lang="en-US" dirty="0"/>
              <a:t>ALL CAPS</a:t>
            </a:r>
            <a:br>
              <a:rPr lang="en-US" dirty="0"/>
            </a:br>
            <a:endParaRPr lang="en-US" dirty="0"/>
          </a:p>
        </p:txBody>
      </p:sp>
      <p:sp>
        <p:nvSpPr>
          <p:cNvPr id="3" name="Footer Placeholder 2"/>
          <p:cNvSpPr>
            <a:spLocks noGrp="1"/>
          </p:cNvSpPr>
          <p:nvPr>
            <p:ph type="ftr" sz="quarter" idx="10"/>
          </p:nvPr>
        </p:nvSpPr>
        <p:spPr/>
        <p:txBody>
          <a:bodyPr/>
          <a:lstStyle/>
          <a:p>
            <a:r>
              <a:rPr lang="en-US"/>
              <a:t>2012 © EPAM Systems, RD Dep.</a:t>
            </a:r>
            <a:endParaRPr lang="en-US" dirty="0"/>
          </a:p>
        </p:txBody>
      </p:sp>
      <p:sp>
        <p:nvSpPr>
          <p:cNvPr id="4" name="Slide Number Placeholder 3"/>
          <p:cNvSpPr>
            <a:spLocks noGrp="1"/>
          </p:cNvSpPr>
          <p:nvPr>
            <p:ph type="sldNum" sz="quarter" idx="11"/>
          </p:nvPr>
        </p:nvSpPr>
        <p:spPr/>
        <p:txBody>
          <a:bodyPr/>
          <a:lstStyle/>
          <a:p>
            <a:fld id="{00B1FF97-CB0E-49B2-B0A7-929DA2A15C53}" type="slidenum">
              <a:rPr lang="en-US" smtClean="0"/>
              <a:pPr/>
              <a:t>‹#›</a:t>
            </a:fld>
            <a:endParaRPr lang="en-US"/>
          </a:p>
        </p:txBody>
      </p:sp>
    </p:spTree>
    <p:extLst>
      <p:ext uri="{BB962C8B-B14F-4D97-AF65-F5344CB8AC3E}">
        <p14:creationId xmlns:p14="http://schemas.microsoft.com/office/powerpoint/2010/main" val="29440123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ank You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5908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Presentation Title</a:t>
            </a:r>
          </a:p>
          <a:p>
            <a:endParaRPr lang="en-US" dirty="0"/>
          </a:p>
        </p:txBody>
      </p:sp>
      <p:sp>
        <p:nvSpPr>
          <p:cNvPr id="4" name="TextBox 3"/>
          <p:cNvSpPr txBox="1"/>
          <p:nvPr/>
        </p:nvSpPr>
        <p:spPr>
          <a:xfrm>
            <a:off x="1828800" y="762000"/>
            <a:ext cx="6858000" cy="1569660"/>
          </a:xfrm>
          <a:prstGeom prst="rect">
            <a:avLst/>
          </a:prstGeom>
          <a:noFill/>
        </p:spPr>
        <p:txBody>
          <a:bodyPr wrap="square" rtlCol="0">
            <a:spAutoFit/>
          </a:bodyPr>
          <a:lstStyle/>
          <a:p>
            <a:pPr algn="l"/>
            <a:r>
              <a:rPr lang="ru-RU" sz="3200" b="1" dirty="0">
                <a:solidFill>
                  <a:schemeClr val="tx2"/>
                </a:solidFill>
                <a:latin typeface="Tahoma" pitchFamily="34" charset="0"/>
                <a:ea typeface="Tahoma" pitchFamily="34" charset="0"/>
                <a:cs typeface="Tahoma" pitchFamily="34" charset="0"/>
              </a:rPr>
              <a:t>СПАСИБО</a:t>
            </a:r>
            <a:r>
              <a:rPr lang="ru-RU" sz="3200" b="1" baseline="0" dirty="0">
                <a:solidFill>
                  <a:schemeClr val="tx2"/>
                </a:solidFill>
                <a:latin typeface="Tahoma" pitchFamily="34" charset="0"/>
                <a:ea typeface="Tahoma" pitchFamily="34" charset="0"/>
                <a:cs typeface="Tahoma" pitchFamily="34" charset="0"/>
              </a:rPr>
              <a:t> ЗА ВНИМАНИЕ!</a:t>
            </a:r>
            <a:endParaRPr lang="en-US" sz="3200" b="1" baseline="0" dirty="0">
              <a:solidFill>
                <a:schemeClr val="tx2"/>
              </a:solidFill>
              <a:latin typeface="Tahoma" pitchFamily="34" charset="0"/>
              <a:ea typeface="Tahoma" pitchFamily="34" charset="0"/>
              <a:cs typeface="Tahoma" pitchFamily="34" charset="0"/>
            </a:endParaRPr>
          </a:p>
          <a:p>
            <a:pPr algn="l"/>
            <a:endParaRPr lang="en-US" sz="3200" b="1" baseline="0" dirty="0">
              <a:solidFill>
                <a:schemeClr val="tx2"/>
              </a:solidFill>
              <a:latin typeface="Tahoma" pitchFamily="34" charset="0"/>
              <a:ea typeface="Tahoma" pitchFamily="34" charset="0"/>
              <a:cs typeface="Tahoma" pitchFamily="34" charset="0"/>
            </a:endParaRPr>
          </a:p>
          <a:p>
            <a:pPr algn="l"/>
            <a:r>
              <a:rPr lang="ru-RU" sz="3200" b="1" baseline="0" dirty="0">
                <a:solidFill>
                  <a:schemeClr val="tx2"/>
                </a:solidFill>
                <a:latin typeface="Tahoma" pitchFamily="34" charset="0"/>
                <a:ea typeface="Tahoma" pitchFamily="34" charset="0"/>
                <a:cs typeface="Tahoma" pitchFamily="34" charset="0"/>
              </a:rPr>
              <a:t>ВОПРОСЫ?</a:t>
            </a:r>
            <a:endParaRPr lang="en-US" sz="3200" b="1" dirty="0">
              <a:solidFill>
                <a:schemeClr val="tx2"/>
              </a:solidFill>
              <a:latin typeface="Tahoma" pitchFamily="34" charset="0"/>
              <a:ea typeface="Tahoma" pitchFamily="34" charset="0"/>
              <a:cs typeface="Tahoma" pitchFamily="34" charset="0"/>
            </a:endParaRPr>
          </a:p>
        </p:txBody>
      </p:sp>
      <p:sp>
        <p:nvSpPr>
          <p:cNvPr id="2" name="Footer Placeholder 1"/>
          <p:cNvSpPr>
            <a:spLocks noGrp="1"/>
          </p:cNvSpPr>
          <p:nvPr>
            <p:ph type="ftr" sz="quarter" idx="12"/>
          </p:nvPr>
        </p:nvSpPr>
        <p:spPr/>
        <p:txBody>
          <a:bodyPr/>
          <a:lstStyle/>
          <a:p>
            <a:r>
              <a:rPr lang="en-US"/>
              <a:t>2012 © EPAM Systems, RD Dep.</a:t>
            </a:r>
            <a:endParaRPr lang="en-US" dirty="0"/>
          </a:p>
        </p:txBody>
      </p:sp>
      <p:sp>
        <p:nvSpPr>
          <p:cNvPr id="5" name="Slide Number Placeholder 4"/>
          <p:cNvSpPr>
            <a:spLocks noGrp="1"/>
          </p:cNvSpPr>
          <p:nvPr>
            <p:ph type="sldNum" sz="quarter" idx="13"/>
          </p:nvPr>
        </p:nvSpPr>
        <p:spPr/>
        <p:txBody>
          <a:bodyPr/>
          <a:lstStyle/>
          <a:p>
            <a:fld id="{00B1FF97-CB0E-49B2-B0A7-929DA2A15C53}" type="slidenum">
              <a:rPr lang="en-US" smtClean="0"/>
              <a:pPr/>
              <a:t>‹#›</a:t>
            </a:fld>
            <a:endParaRPr lang="en-US"/>
          </a:p>
        </p:txBody>
      </p:sp>
      <p:sp>
        <p:nvSpPr>
          <p:cNvPr id="7" name="Text Placeholder 24"/>
          <p:cNvSpPr>
            <a:spLocks noGrp="1"/>
          </p:cNvSpPr>
          <p:nvPr>
            <p:ph type="body" sz="quarter" idx="14" hasCustomPrompt="1"/>
          </p:nvPr>
        </p:nvSpPr>
        <p:spPr>
          <a:xfrm>
            <a:off x="2743200" y="41148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a:t>Author Name</a:t>
            </a:r>
          </a:p>
          <a:p>
            <a:pPr lvl="0"/>
            <a:r>
              <a:rPr lang="en-US" dirty="0"/>
              <a:t>Author Position</a:t>
            </a:r>
          </a:p>
          <a:p>
            <a:pPr lvl="0"/>
            <a:r>
              <a:rPr lang="en-US" dirty="0"/>
              <a:t>Author Contact Email</a:t>
            </a:r>
          </a:p>
        </p:txBody>
      </p:sp>
      <p:sp>
        <p:nvSpPr>
          <p:cNvPr id="8" name="Rectangle 7"/>
          <p:cNvSpPr/>
          <p:nvPr/>
        </p:nvSpPr>
        <p:spPr>
          <a:xfrm>
            <a:off x="1828800" y="4114800"/>
            <a:ext cx="965329" cy="338554"/>
          </a:xfrm>
          <a:prstGeom prst="rect">
            <a:avLst/>
          </a:prstGeom>
        </p:spPr>
        <p:txBody>
          <a:bodyPr wrap="none">
            <a:spAutoFit/>
          </a:bodyPr>
          <a:lstStyle/>
          <a:p>
            <a:r>
              <a:rPr lang="en-US" sz="1600" b="1" dirty="0">
                <a:solidFill>
                  <a:schemeClr val="tx1"/>
                </a:solidFill>
                <a:latin typeface="Tahoma" pitchFamily="34" charset="0"/>
                <a:ea typeface="Tahoma" pitchFamily="34" charset="0"/>
                <a:cs typeface="Tahoma" pitchFamily="34" charset="0"/>
              </a:rPr>
              <a:t>Author:</a:t>
            </a:r>
          </a:p>
        </p:txBody>
      </p:sp>
    </p:spTree>
    <p:extLst>
      <p:ext uri="{BB962C8B-B14F-4D97-AF65-F5344CB8AC3E}">
        <p14:creationId xmlns:p14="http://schemas.microsoft.com/office/powerpoint/2010/main" val="4188955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val="33783177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6155" name="Rectangle 11"/>
          <p:cNvSpPr>
            <a:spLocks noGrp="1" noChangeArrowheads="1"/>
          </p:cNvSpPr>
          <p:nvPr>
            <p:ph type="ctrTitle"/>
          </p:nvPr>
        </p:nvSpPr>
        <p:spPr>
          <a:xfrm>
            <a:off x="474663" y="3559175"/>
            <a:ext cx="8032750" cy="989013"/>
          </a:xfrm>
          <a:ln w="9525"/>
        </p:spPr>
        <p:txBody>
          <a:bodyPr/>
          <a:lstStyle>
            <a:lvl1pPr>
              <a:defRPr sz="2800"/>
            </a:lvl1pPr>
          </a:lstStyle>
          <a:p>
            <a:r>
              <a:rPr lang="en-US"/>
              <a:t>Click to edit Master title style</a:t>
            </a:r>
            <a:endParaRPr lang="ru-RU"/>
          </a:p>
        </p:txBody>
      </p:sp>
      <p:sp>
        <p:nvSpPr>
          <p:cNvPr id="6156" name="Rectangle 12"/>
          <p:cNvSpPr>
            <a:spLocks noGrp="1" noChangeArrowheads="1"/>
          </p:cNvSpPr>
          <p:nvPr>
            <p:ph type="subTitle" idx="1"/>
          </p:nvPr>
        </p:nvSpPr>
        <p:spPr>
          <a:xfrm>
            <a:off x="474663" y="4664075"/>
            <a:ext cx="7339012" cy="792163"/>
          </a:xfrm>
          <a:prstGeom prst="rect">
            <a:avLst/>
          </a:prstGeom>
        </p:spPr>
        <p:txBody>
          <a:bodyPr/>
          <a:lstStyle>
            <a:lvl1pPr marL="0" indent="0">
              <a:defRPr b="0">
                <a:solidFill>
                  <a:schemeClr val="bg1"/>
                </a:solidFill>
              </a:defRPr>
            </a:lvl1pPr>
          </a:lstStyle>
          <a:p>
            <a:r>
              <a:rPr lang="en-US"/>
              <a:t>Click to edit Master subtitle style</a:t>
            </a:r>
            <a:endParaRPr lang="ru-RU"/>
          </a:p>
        </p:txBody>
      </p:sp>
    </p:spTree>
    <p:extLst>
      <p:ext uri="{BB962C8B-B14F-4D97-AF65-F5344CB8AC3E}">
        <p14:creationId xmlns:p14="http://schemas.microsoft.com/office/powerpoint/2010/main" val="15557421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br>
              <a:rPr lang="en-US" dirty="0"/>
            </a:br>
            <a:endParaRPr lang="en-US" dirty="0"/>
          </a:p>
        </p:txBody>
      </p:sp>
      <p:sp>
        <p:nvSpPr>
          <p:cNvPr id="7" name="Content Placeholder 2"/>
          <p:cNvSpPr>
            <a:spLocks noGrp="1"/>
          </p:cNvSpPr>
          <p:nvPr>
            <p:ph idx="1" hasCustomPrompt="1"/>
          </p:nvPr>
        </p:nvSpPr>
        <p:spPr>
          <a:xfrm>
            <a:off x="914400" y="1219200"/>
            <a:ext cx="7315200" cy="4800600"/>
          </a:xfrm>
          <a:prstGeom prst="rect">
            <a:avLst/>
          </a:prstGeom>
        </p:spPr>
        <p:txBody>
          <a:bodyPr/>
          <a:lstStyle>
            <a:lvl1pPr marL="285750" indent="-285750">
              <a:buClr>
                <a:schemeClr val="accent1">
                  <a:lumMod val="75000"/>
                </a:schemeClr>
              </a:buClr>
              <a:buSzPct val="140000"/>
              <a:buFont typeface="Wingdings" pitchFamily="2" charset="2"/>
              <a:buChar char="§"/>
              <a:defRPr/>
            </a:lvl1pPr>
            <a:lvl2pPr marL="742950" indent="-285750">
              <a:buClr>
                <a:schemeClr val="accent1">
                  <a:lumMod val="75000"/>
                </a:schemeClr>
              </a:buClr>
              <a:buSzPct val="140000"/>
              <a:buFont typeface="Arial" pitchFamily="34" charset="0"/>
              <a:buChar char="•"/>
              <a:defRPr/>
            </a:lvl2pPr>
            <a:lvl3pPr marL="1166813" indent="-285750">
              <a:buClr>
                <a:schemeClr val="accent1">
                  <a:lumMod val="75000"/>
                </a:schemeClr>
              </a:buClr>
              <a:buSzPct val="140000"/>
              <a:buFont typeface="Arial" pitchFamily="34" charset="0"/>
              <a:buChar char="›"/>
              <a:defRPr/>
            </a:lvl3pPr>
            <a:lvl4pPr marL="1611313" indent="-280988">
              <a:buClr>
                <a:schemeClr val="accent1">
                  <a:lumMod val="75000"/>
                </a:schemeClr>
              </a:buClr>
              <a:buSzPct val="100000"/>
              <a:buFont typeface="Arial" pitchFamily="34" charset="0"/>
              <a:buChar char="―"/>
              <a:tabLst>
                <a:tab pos="1611313" algn="l"/>
              </a:tabLst>
              <a:defRPr/>
            </a:lvl4pPr>
            <a:lvl5pPr marL="1879600" indent="0">
              <a:buClr>
                <a:schemeClr val="accent1">
                  <a:lumMod val="75000"/>
                </a:schemeClr>
              </a:buClr>
              <a:buFontTx/>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0"/>
          </p:nvPr>
        </p:nvSpPr>
        <p:spPr/>
        <p:txBody>
          <a:bodyPr/>
          <a:lstStyle/>
          <a:p>
            <a:r>
              <a:rPr lang="en-US" dirty="0"/>
              <a:t>2011 © EPAM Systems, RD Dep.</a:t>
            </a:r>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p14="http://schemas.microsoft.com/office/powerpoint/2010/main" val="9893382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Заголовок">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br>
              <a:rPr lang="en-US" dirty="0"/>
            </a:br>
            <a:endParaRPr lang="en-US" dirty="0"/>
          </a:p>
        </p:txBody>
      </p:sp>
      <p:sp>
        <p:nvSpPr>
          <p:cNvPr id="3" name="Footer Placeholder 2"/>
          <p:cNvSpPr>
            <a:spLocks noGrp="1"/>
          </p:cNvSpPr>
          <p:nvPr>
            <p:ph type="ftr" sz="quarter" idx="10"/>
          </p:nvPr>
        </p:nvSpPr>
        <p:spPr/>
        <p:txBody>
          <a:bodyPr/>
          <a:lstStyle/>
          <a:p>
            <a:r>
              <a:rPr lang="en-US" dirty="0"/>
              <a:t>2011 © EPAM Systems, RD Dep.</a:t>
            </a:r>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p14="http://schemas.microsoft.com/office/powerpoint/2010/main" val="3282341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3075" y="1042988"/>
            <a:ext cx="4030663"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6138" y="1042988"/>
            <a:ext cx="4030662"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val="194515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val="1587511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val="993349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val="3884721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val="2087437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val="829234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1588" y="0"/>
          <a:ext cx="9142412" cy="742950"/>
        </p:xfrm>
        <a:graphic>
          <a:graphicData uri="http://schemas.openxmlformats.org/presentationml/2006/ole">
            <mc:AlternateContent xmlns:mc="http://schemas.openxmlformats.org/markup-compatibility/2006">
              <mc:Choice xmlns:v="urn:schemas-microsoft-com:vml" Requires="v">
                <p:oleObj spid="_x0000_s1436" name="Photo Editor Photo" r:id="rId14" imgW="9142857" imgH="743054" progId="">
                  <p:embed/>
                </p:oleObj>
              </mc:Choice>
              <mc:Fallback>
                <p:oleObj name="Photo Editor Photo" r:id="rId14" imgW="9142857" imgH="743054" progId="">
                  <p:embed/>
                  <p:pic>
                    <p:nvPicPr>
                      <p:cNvPr id="0" name="Picture 4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8" y="0"/>
                        <a:ext cx="9142412" cy="74295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28" name="Rectangle 3"/>
          <p:cNvSpPr>
            <a:spLocks noGrp="1" noChangeArrowheads="1"/>
          </p:cNvSpPr>
          <p:nvPr>
            <p:ph type="title"/>
          </p:nvPr>
        </p:nvSpPr>
        <p:spPr bwMode="auto">
          <a:xfrm>
            <a:off x="442913" y="157163"/>
            <a:ext cx="82264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add title</a:t>
            </a:r>
          </a:p>
        </p:txBody>
      </p:sp>
      <p:sp>
        <p:nvSpPr>
          <p:cNvPr id="5124" name="Text Box 4"/>
          <p:cNvSpPr txBox="1">
            <a:spLocks noChangeArrowheads="1"/>
          </p:cNvSpPr>
          <p:nvPr/>
        </p:nvSpPr>
        <p:spPr bwMode="auto">
          <a:xfrm>
            <a:off x="461963" y="6451600"/>
            <a:ext cx="2357437" cy="166688"/>
          </a:xfrm>
          <a:prstGeom prst="rect">
            <a:avLst/>
          </a:prstGeom>
          <a:noFill/>
          <a:ln w="9525" algn="ctr">
            <a:noFill/>
            <a:miter lim="800000"/>
            <a:headEnd/>
            <a:tailEnd/>
          </a:ln>
          <a:effectLst/>
        </p:spPr>
        <p:txBody>
          <a:bodyPr wrap="none" lIns="0" tIns="0" rIns="0" bIns="0" anchor="ctr"/>
          <a:lstStyle/>
          <a:p>
            <a:pPr eaLnBrk="1" hangingPunct="1">
              <a:defRPr/>
            </a:pPr>
            <a:r>
              <a:rPr lang="en-US" sz="800" dirty="0">
                <a:solidFill>
                  <a:srgbClr val="AEAEAE"/>
                </a:solidFill>
                <a:latin typeface="Verdana" pitchFamily="34" charset="0"/>
              </a:rPr>
              <a:t>® 2007. EPAM Systems. All rights reserved.</a:t>
            </a:r>
            <a:endParaRPr lang="en-US" dirty="0">
              <a:latin typeface="Verdana" pitchFamily="34" charset="0"/>
            </a:endParaRPr>
          </a:p>
        </p:txBody>
      </p:sp>
      <p:sp>
        <p:nvSpPr>
          <p:cNvPr id="5125" name="Text Box 5"/>
          <p:cNvSpPr txBox="1">
            <a:spLocks noChangeArrowheads="1"/>
          </p:cNvSpPr>
          <p:nvPr/>
        </p:nvSpPr>
        <p:spPr bwMode="auto">
          <a:xfrm>
            <a:off x="1011238" y="1690688"/>
            <a:ext cx="184150" cy="366712"/>
          </a:xfrm>
          <a:prstGeom prst="rect">
            <a:avLst/>
          </a:prstGeom>
          <a:noFill/>
          <a:ln w="9525" algn="ctr">
            <a:noFill/>
            <a:miter lim="800000"/>
            <a:headEnd/>
            <a:tailEnd/>
          </a:ln>
          <a:effectLst/>
        </p:spPr>
        <p:txBody>
          <a:bodyPr wrap="none">
            <a:spAutoFit/>
          </a:bodyPr>
          <a:lstStyle/>
          <a:p>
            <a:pPr algn="ctr" eaLnBrk="1" hangingPunct="1">
              <a:defRPr/>
            </a:pPr>
            <a:endParaRPr lang="en-US">
              <a:latin typeface="Arial" charset="0"/>
            </a:endParaRPr>
          </a:p>
        </p:txBody>
      </p:sp>
      <p:sp>
        <p:nvSpPr>
          <p:cNvPr id="5126" name="Rectangle 6"/>
          <p:cNvSpPr>
            <a:spLocks noChangeArrowheads="1"/>
          </p:cNvSpPr>
          <p:nvPr/>
        </p:nvSpPr>
        <p:spPr bwMode="auto">
          <a:xfrm>
            <a:off x="838200" y="1447800"/>
            <a:ext cx="7507288" cy="4572000"/>
          </a:xfrm>
          <a:prstGeom prst="rect">
            <a:avLst/>
          </a:prstGeom>
          <a:noFill/>
          <a:ln w="9525">
            <a:noFill/>
            <a:miter lim="800000"/>
            <a:headEnd/>
            <a:tailEnd/>
          </a:ln>
          <a:effectLst/>
        </p:spPr>
        <p:txBody>
          <a:bodyPr/>
          <a:lstStyle/>
          <a:p>
            <a:pPr marL="342900" indent="-342900" eaLnBrk="1" hangingPunct="1">
              <a:spcBef>
                <a:spcPct val="20000"/>
              </a:spcBef>
              <a:buFont typeface="Verdana" pitchFamily="34" charset="0"/>
              <a:buNone/>
              <a:defRPr/>
            </a:pPr>
            <a:endParaRPr lang="en-US" b="1">
              <a:solidFill>
                <a:srgbClr val="002B78"/>
              </a:solidFill>
            </a:endParaRPr>
          </a:p>
        </p:txBody>
      </p:sp>
      <p:sp>
        <p:nvSpPr>
          <p:cNvPr id="1032" name="Rectangle 7"/>
          <p:cNvSpPr>
            <a:spLocks noGrp="1" noChangeArrowheads="1"/>
          </p:cNvSpPr>
          <p:nvPr>
            <p:ph type="body" idx="1"/>
          </p:nvPr>
        </p:nvSpPr>
        <p:spPr bwMode="auto">
          <a:xfrm>
            <a:off x="473075" y="1042988"/>
            <a:ext cx="8213725"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add text</a:t>
            </a:r>
          </a:p>
        </p:txBody>
      </p:sp>
      <p:sp>
        <p:nvSpPr>
          <p:cNvPr id="5128" name="Freeform 8"/>
          <p:cNvSpPr>
            <a:spLocks noEditPoints="1"/>
          </p:cNvSpPr>
          <p:nvPr/>
        </p:nvSpPr>
        <p:spPr bwMode="auto">
          <a:xfrm>
            <a:off x="7688263" y="6410325"/>
            <a:ext cx="990600" cy="247650"/>
          </a:xfrm>
          <a:custGeom>
            <a:avLst/>
            <a:gdLst/>
            <a:ahLst/>
            <a:cxnLst>
              <a:cxn ang="0">
                <a:pos x="1997" y="570"/>
              </a:cxn>
              <a:cxn ang="0">
                <a:pos x="0" y="377"/>
              </a:cxn>
              <a:cxn ang="0">
                <a:pos x="1660" y="25"/>
              </a:cxn>
              <a:cxn ang="0">
                <a:pos x="1651" y="108"/>
              </a:cxn>
              <a:cxn ang="0">
                <a:pos x="1679" y="92"/>
              </a:cxn>
              <a:cxn ang="0">
                <a:pos x="1639" y="583"/>
              </a:cxn>
              <a:cxn ang="0">
                <a:pos x="1848" y="94"/>
              </a:cxn>
              <a:cxn ang="0">
                <a:pos x="1867" y="109"/>
              </a:cxn>
              <a:cxn ang="0">
                <a:pos x="2001" y="75"/>
              </a:cxn>
              <a:cxn ang="0">
                <a:pos x="1966" y="13"/>
              </a:cxn>
              <a:cxn ang="0">
                <a:pos x="1876" y="5"/>
              </a:cxn>
              <a:cxn ang="0">
                <a:pos x="1811" y="31"/>
              </a:cxn>
              <a:cxn ang="0">
                <a:pos x="1755" y="2"/>
              </a:cxn>
              <a:cxn ang="0">
                <a:pos x="1667" y="19"/>
              </a:cxn>
              <a:cxn ang="0">
                <a:pos x="1268" y="19"/>
              </a:cxn>
              <a:cxn ang="0">
                <a:pos x="1217" y="61"/>
              </a:cxn>
              <a:cxn ang="0">
                <a:pos x="1187" y="233"/>
              </a:cxn>
              <a:cxn ang="0">
                <a:pos x="1337" y="96"/>
              </a:cxn>
              <a:cxn ang="0">
                <a:pos x="1367" y="98"/>
              </a:cxn>
              <a:cxn ang="0">
                <a:pos x="1356" y="211"/>
              </a:cxn>
              <a:cxn ang="0">
                <a:pos x="1240" y="285"/>
              </a:cxn>
              <a:cxn ang="0">
                <a:pos x="1165" y="383"/>
              </a:cxn>
              <a:cxn ang="0">
                <a:pos x="1159" y="556"/>
              </a:cxn>
              <a:cxn ang="0">
                <a:pos x="1228" y="589"/>
              </a:cxn>
              <a:cxn ang="0">
                <a:pos x="1314" y="577"/>
              </a:cxn>
              <a:cxn ang="0">
                <a:pos x="1498" y="121"/>
              </a:cxn>
              <a:cxn ang="0">
                <a:pos x="1477" y="36"/>
              </a:cxn>
              <a:cxn ang="0">
                <a:pos x="1368" y="0"/>
              </a:cxn>
              <a:cxn ang="0">
                <a:pos x="1323" y="493"/>
              </a:cxn>
              <a:cxn ang="0">
                <a:pos x="1289" y="498"/>
              </a:cxn>
              <a:cxn ang="0">
                <a:pos x="1295" y="369"/>
              </a:cxn>
              <a:cxn ang="0">
                <a:pos x="824" y="38"/>
              </a:cxn>
              <a:cxn ang="0">
                <a:pos x="729" y="2"/>
              </a:cxn>
              <a:cxn ang="0">
                <a:pos x="630" y="9"/>
              </a:cxn>
              <a:cxn ang="0">
                <a:pos x="567" y="50"/>
              </a:cxn>
              <a:cxn ang="0">
                <a:pos x="539" y="121"/>
              </a:cxn>
              <a:cxn ang="0">
                <a:pos x="509" y="541"/>
              </a:cxn>
              <a:cxn ang="0">
                <a:pos x="608" y="589"/>
              </a:cxn>
              <a:cxn ang="0">
                <a:pos x="743" y="568"/>
              </a:cxn>
              <a:cxn ang="0">
                <a:pos x="787" y="520"/>
              </a:cxn>
              <a:cxn ang="0">
                <a:pos x="685" y="356"/>
              </a:cxn>
              <a:cxn ang="0">
                <a:pos x="641" y="502"/>
              </a:cxn>
              <a:cxn ang="0">
                <a:pos x="627" y="479"/>
              </a:cxn>
              <a:cxn ang="0">
                <a:pos x="843" y="79"/>
              </a:cxn>
              <a:cxn ang="0">
                <a:pos x="708" y="94"/>
              </a:cxn>
              <a:cxn ang="0">
                <a:pos x="699" y="252"/>
              </a:cxn>
              <a:cxn ang="0">
                <a:pos x="687" y="92"/>
              </a:cxn>
              <a:cxn ang="0">
                <a:pos x="1068" y="0"/>
              </a:cxn>
              <a:cxn ang="0">
                <a:pos x="980" y="4"/>
              </a:cxn>
              <a:cxn ang="0">
                <a:pos x="963" y="581"/>
              </a:cxn>
              <a:cxn ang="0">
                <a:pos x="1077" y="579"/>
              </a:cxn>
              <a:cxn ang="0">
                <a:pos x="1124" y="520"/>
              </a:cxn>
              <a:cxn ang="0">
                <a:pos x="1172" y="56"/>
              </a:cxn>
              <a:cxn ang="0">
                <a:pos x="1015" y="92"/>
              </a:cxn>
              <a:cxn ang="0">
                <a:pos x="1045" y="106"/>
              </a:cxn>
              <a:cxn ang="0">
                <a:pos x="991" y="496"/>
              </a:cxn>
              <a:cxn ang="0">
                <a:pos x="959" y="495"/>
              </a:cxn>
              <a:cxn ang="0">
                <a:pos x="999" y="109"/>
              </a:cxn>
            </a:cxnLst>
            <a:rect l="0" t="0" r="r" b="b"/>
            <a:pathLst>
              <a:path w="2496" h="706">
                <a:moveTo>
                  <a:pt x="2029" y="56"/>
                </a:moveTo>
                <a:lnTo>
                  <a:pt x="2020" y="177"/>
                </a:lnTo>
                <a:lnTo>
                  <a:pt x="2349" y="314"/>
                </a:lnTo>
                <a:lnTo>
                  <a:pt x="1999" y="450"/>
                </a:lnTo>
                <a:lnTo>
                  <a:pt x="1990" y="573"/>
                </a:lnTo>
                <a:lnTo>
                  <a:pt x="1997" y="570"/>
                </a:lnTo>
                <a:lnTo>
                  <a:pt x="2496" y="373"/>
                </a:lnTo>
                <a:lnTo>
                  <a:pt x="2496" y="248"/>
                </a:lnTo>
                <a:lnTo>
                  <a:pt x="2029" y="56"/>
                </a:lnTo>
                <a:close/>
                <a:moveTo>
                  <a:pt x="506" y="56"/>
                </a:moveTo>
                <a:lnTo>
                  <a:pt x="0" y="252"/>
                </a:lnTo>
                <a:lnTo>
                  <a:pt x="0" y="377"/>
                </a:lnTo>
                <a:lnTo>
                  <a:pt x="467" y="573"/>
                </a:lnTo>
                <a:lnTo>
                  <a:pt x="476" y="450"/>
                </a:lnTo>
                <a:lnTo>
                  <a:pt x="146" y="314"/>
                </a:lnTo>
                <a:lnTo>
                  <a:pt x="497" y="177"/>
                </a:lnTo>
                <a:lnTo>
                  <a:pt x="506" y="56"/>
                </a:lnTo>
                <a:close/>
                <a:moveTo>
                  <a:pt x="1660" y="25"/>
                </a:moveTo>
                <a:lnTo>
                  <a:pt x="1662" y="4"/>
                </a:lnTo>
                <a:lnTo>
                  <a:pt x="1533" y="4"/>
                </a:lnTo>
                <a:lnTo>
                  <a:pt x="1465" y="583"/>
                </a:lnTo>
                <a:lnTo>
                  <a:pt x="1593" y="583"/>
                </a:lnTo>
                <a:lnTo>
                  <a:pt x="1649" y="119"/>
                </a:lnTo>
                <a:lnTo>
                  <a:pt x="1651" y="108"/>
                </a:lnTo>
                <a:lnTo>
                  <a:pt x="1656" y="100"/>
                </a:lnTo>
                <a:lnTo>
                  <a:pt x="1660" y="96"/>
                </a:lnTo>
                <a:lnTo>
                  <a:pt x="1663" y="94"/>
                </a:lnTo>
                <a:lnTo>
                  <a:pt x="1669" y="92"/>
                </a:lnTo>
                <a:lnTo>
                  <a:pt x="1674" y="92"/>
                </a:lnTo>
                <a:lnTo>
                  <a:pt x="1679" y="92"/>
                </a:lnTo>
                <a:lnTo>
                  <a:pt x="1683" y="94"/>
                </a:lnTo>
                <a:lnTo>
                  <a:pt x="1688" y="96"/>
                </a:lnTo>
                <a:lnTo>
                  <a:pt x="1690" y="100"/>
                </a:lnTo>
                <a:lnTo>
                  <a:pt x="1693" y="108"/>
                </a:lnTo>
                <a:lnTo>
                  <a:pt x="1695" y="119"/>
                </a:lnTo>
                <a:lnTo>
                  <a:pt x="1639" y="583"/>
                </a:lnTo>
                <a:lnTo>
                  <a:pt x="1767" y="583"/>
                </a:lnTo>
                <a:lnTo>
                  <a:pt x="1823" y="119"/>
                </a:lnTo>
                <a:lnTo>
                  <a:pt x="1825" y="109"/>
                </a:lnTo>
                <a:lnTo>
                  <a:pt x="1830" y="102"/>
                </a:lnTo>
                <a:lnTo>
                  <a:pt x="1837" y="96"/>
                </a:lnTo>
                <a:lnTo>
                  <a:pt x="1848" y="94"/>
                </a:lnTo>
                <a:lnTo>
                  <a:pt x="1853" y="96"/>
                </a:lnTo>
                <a:lnTo>
                  <a:pt x="1858" y="96"/>
                </a:lnTo>
                <a:lnTo>
                  <a:pt x="1862" y="98"/>
                </a:lnTo>
                <a:lnTo>
                  <a:pt x="1864" y="102"/>
                </a:lnTo>
                <a:lnTo>
                  <a:pt x="1866" y="104"/>
                </a:lnTo>
                <a:lnTo>
                  <a:pt x="1867" y="109"/>
                </a:lnTo>
                <a:lnTo>
                  <a:pt x="1867" y="115"/>
                </a:lnTo>
                <a:lnTo>
                  <a:pt x="1867" y="121"/>
                </a:lnTo>
                <a:lnTo>
                  <a:pt x="1813" y="583"/>
                </a:lnTo>
                <a:lnTo>
                  <a:pt x="1943" y="583"/>
                </a:lnTo>
                <a:lnTo>
                  <a:pt x="2001" y="82"/>
                </a:lnTo>
                <a:lnTo>
                  <a:pt x="2001" y="75"/>
                </a:lnTo>
                <a:lnTo>
                  <a:pt x="2001" y="65"/>
                </a:lnTo>
                <a:lnTo>
                  <a:pt x="1999" y="56"/>
                </a:lnTo>
                <a:lnTo>
                  <a:pt x="1997" y="48"/>
                </a:lnTo>
                <a:lnTo>
                  <a:pt x="1988" y="32"/>
                </a:lnTo>
                <a:lnTo>
                  <a:pt x="1978" y="23"/>
                </a:lnTo>
                <a:lnTo>
                  <a:pt x="1966" y="13"/>
                </a:lnTo>
                <a:lnTo>
                  <a:pt x="1950" y="5"/>
                </a:lnTo>
                <a:lnTo>
                  <a:pt x="1934" y="2"/>
                </a:lnTo>
                <a:lnTo>
                  <a:pt x="1918" y="0"/>
                </a:lnTo>
                <a:lnTo>
                  <a:pt x="1902" y="2"/>
                </a:lnTo>
                <a:lnTo>
                  <a:pt x="1890" y="4"/>
                </a:lnTo>
                <a:lnTo>
                  <a:pt x="1876" y="5"/>
                </a:lnTo>
                <a:lnTo>
                  <a:pt x="1864" y="9"/>
                </a:lnTo>
                <a:lnTo>
                  <a:pt x="1851" y="15"/>
                </a:lnTo>
                <a:lnTo>
                  <a:pt x="1841" y="23"/>
                </a:lnTo>
                <a:lnTo>
                  <a:pt x="1830" y="31"/>
                </a:lnTo>
                <a:lnTo>
                  <a:pt x="1820" y="40"/>
                </a:lnTo>
                <a:lnTo>
                  <a:pt x="1811" y="31"/>
                </a:lnTo>
                <a:lnTo>
                  <a:pt x="1804" y="23"/>
                </a:lnTo>
                <a:lnTo>
                  <a:pt x="1795" y="15"/>
                </a:lnTo>
                <a:lnTo>
                  <a:pt x="1785" y="9"/>
                </a:lnTo>
                <a:lnTo>
                  <a:pt x="1776" y="5"/>
                </a:lnTo>
                <a:lnTo>
                  <a:pt x="1765" y="4"/>
                </a:lnTo>
                <a:lnTo>
                  <a:pt x="1755" y="2"/>
                </a:lnTo>
                <a:lnTo>
                  <a:pt x="1743" y="0"/>
                </a:lnTo>
                <a:lnTo>
                  <a:pt x="1718" y="2"/>
                </a:lnTo>
                <a:lnTo>
                  <a:pt x="1695" y="7"/>
                </a:lnTo>
                <a:lnTo>
                  <a:pt x="1686" y="9"/>
                </a:lnTo>
                <a:lnTo>
                  <a:pt x="1676" y="13"/>
                </a:lnTo>
                <a:lnTo>
                  <a:pt x="1667" y="19"/>
                </a:lnTo>
                <a:lnTo>
                  <a:pt x="1660" y="25"/>
                </a:lnTo>
                <a:close/>
                <a:moveTo>
                  <a:pt x="1368" y="0"/>
                </a:moveTo>
                <a:lnTo>
                  <a:pt x="1331" y="2"/>
                </a:lnTo>
                <a:lnTo>
                  <a:pt x="1303" y="7"/>
                </a:lnTo>
                <a:lnTo>
                  <a:pt x="1279" y="13"/>
                </a:lnTo>
                <a:lnTo>
                  <a:pt x="1268" y="19"/>
                </a:lnTo>
                <a:lnTo>
                  <a:pt x="1258" y="25"/>
                </a:lnTo>
                <a:lnTo>
                  <a:pt x="1247" y="31"/>
                </a:lnTo>
                <a:lnTo>
                  <a:pt x="1238" y="38"/>
                </a:lnTo>
                <a:lnTo>
                  <a:pt x="1231" y="46"/>
                </a:lnTo>
                <a:lnTo>
                  <a:pt x="1224" y="54"/>
                </a:lnTo>
                <a:lnTo>
                  <a:pt x="1217" y="61"/>
                </a:lnTo>
                <a:lnTo>
                  <a:pt x="1212" y="71"/>
                </a:lnTo>
                <a:lnTo>
                  <a:pt x="1208" y="82"/>
                </a:lnTo>
                <a:lnTo>
                  <a:pt x="1205" y="94"/>
                </a:lnTo>
                <a:lnTo>
                  <a:pt x="1201" y="106"/>
                </a:lnTo>
                <a:lnTo>
                  <a:pt x="1200" y="117"/>
                </a:lnTo>
                <a:lnTo>
                  <a:pt x="1187" y="233"/>
                </a:lnTo>
                <a:lnTo>
                  <a:pt x="1312" y="233"/>
                </a:lnTo>
                <a:lnTo>
                  <a:pt x="1317" y="160"/>
                </a:lnTo>
                <a:lnTo>
                  <a:pt x="1321" y="134"/>
                </a:lnTo>
                <a:lnTo>
                  <a:pt x="1326" y="115"/>
                </a:lnTo>
                <a:lnTo>
                  <a:pt x="1331" y="104"/>
                </a:lnTo>
                <a:lnTo>
                  <a:pt x="1337" y="96"/>
                </a:lnTo>
                <a:lnTo>
                  <a:pt x="1344" y="92"/>
                </a:lnTo>
                <a:lnTo>
                  <a:pt x="1351" y="90"/>
                </a:lnTo>
                <a:lnTo>
                  <a:pt x="1356" y="90"/>
                </a:lnTo>
                <a:lnTo>
                  <a:pt x="1361" y="92"/>
                </a:lnTo>
                <a:lnTo>
                  <a:pt x="1365" y="94"/>
                </a:lnTo>
                <a:lnTo>
                  <a:pt x="1367" y="98"/>
                </a:lnTo>
                <a:lnTo>
                  <a:pt x="1368" y="102"/>
                </a:lnTo>
                <a:lnTo>
                  <a:pt x="1370" y="106"/>
                </a:lnTo>
                <a:lnTo>
                  <a:pt x="1370" y="111"/>
                </a:lnTo>
                <a:lnTo>
                  <a:pt x="1370" y="119"/>
                </a:lnTo>
                <a:lnTo>
                  <a:pt x="1360" y="204"/>
                </a:lnTo>
                <a:lnTo>
                  <a:pt x="1356" y="211"/>
                </a:lnTo>
                <a:lnTo>
                  <a:pt x="1349" y="219"/>
                </a:lnTo>
                <a:lnTo>
                  <a:pt x="1337" y="227"/>
                </a:lnTo>
                <a:lnTo>
                  <a:pt x="1321" y="237"/>
                </a:lnTo>
                <a:lnTo>
                  <a:pt x="1309" y="242"/>
                </a:lnTo>
                <a:lnTo>
                  <a:pt x="1272" y="265"/>
                </a:lnTo>
                <a:lnTo>
                  <a:pt x="1240" y="285"/>
                </a:lnTo>
                <a:lnTo>
                  <a:pt x="1215" y="300"/>
                </a:lnTo>
                <a:lnTo>
                  <a:pt x="1198" y="315"/>
                </a:lnTo>
                <a:lnTo>
                  <a:pt x="1184" y="331"/>
                </a:lnTo>
                <a:lnTo>
                  <a:pt x="1175" y="348"/>
                </a:lnTo>
                <a:lnTo>
                  <a:pt x="1168" y="366"/>
                </a:lnTo>
                <a:lnTo>
                  <a:pt x="1165" y="383"/>
                </a:lnTo>
                <a:lnTo>
                  <a:pt x="1150" y="498"/>
                </a:lnTo>
                <a:lnTo>
                  <a:pt x="1149" y="512"/>
                </a:lnTo>
                <a:lnTo>
                  <a:pt x="1149" y="523"/>
                </a:lnTo>
                <a:lnTo>
                  <a:pt x="1152" y="535"/>
                </a:lnTo>
                <a:lnTo>
                  <a:pt x="1154" y="546"/>
                </a:lnTo>
                <a:lnTo>
                  <a:pt x="1159" y="556"/>
                </a:lnTo>
                <a:lnTo>
                  <a:pt x="1166" y="566"/>
                </a:lnTo>
                <a:lnTo>
                  <a:pt x="1175" y="573"/>
                </a:lnTo>
                <a:lnTo>
                  <a:pt x="1186" y="579"/>
                </a:lnTo>
                <a:lnTo>
                  <a:pt x="1198" y="583"/>
                </a:lnTo>
                <a:lnTo>
                  <a:pt x="1212" y="587"/>
                </a:lnTo>
                <a:lnTo>
                  <a:pt x="1228" y="589"/>
                </a:lnTo>
                <a:lnTo>
                  <a:pt x="1245" y="589"/>
                </a:lnTo>
                <a:lnTo>
                  <a:pt x="1265" y="589"/>
                </a:lnTo>
                <a:lnTo>
                  <a:pt x="1281" y="587"/>
                </a:lnTo>
                <a:lnTo>
                  <a:pt x="1295" y="585"/>
                </a:lnTo>
                <a:lnTo>
                  <a:pt x="1307" y="581"/>
                </a:lnTo>
                <a:lnTo>
                  <a:pt x="1314" y="577"/>
                </a:lnTo>
                <a:lnTo>
                  <a:pt x="1321" y="573"/>
                </a:lnTo>
                <a:lnTo>
                  <a:pt x="1328" y="568"/>
                </a:lnTo>
                <a:lnTo>
                  <a:pt x="1331" y="560"/>
                </a:lnTo>
                <a:lnTo>
                  <a:pt x="1330" y="583"/>
                </a:lnTo>
                <a:lnTo>
                  <a:pt x="1446" y="583"/>
                </a:lnTo>
                <a:lnTo>
                  <a:pt x="1498" y="121"/>
                </a:lnTo>
                <a:lnTo>
                  <a:pt x="1500" y="106"/>
                </a:lnTo>
                <a:lnTo>
                  <a:pt x="1500" y="90"/>
                </a:lnTo>
                <a:lnTo>
                  <a:pt x="1497" y="77"/>
                </a:lnTo>
                <a:lnTo>
                  <a:pt x="1495" y="63"/>
                </a:lnTo>
                <a:lnTo>
                  <a:pt x="1488" y="48"/>
                </a:lnTo>
                <a:lnTo>
                  <a:pt x="1477" y="36"/>
                </a:lnTo>
                <a:lnTo>
                  <a:pt x="1465" y="25"/>
                </a:lnTo>
                <a:lnTo>
                  <a:pt x="1451" y="17"/>
                </a:lnTo>
                <a:lnTo>
                  <a:pt x="1435" y="9"/>
                </a:lnTo>
                <a:lnTo>
                  <a:pt x="1414" y="4"/>
                </a:lnTo>
                <a:lnTo>
                  <a:pt x="1393" y="2"/>
                </a:lnTo>
                <a:lnTo>
                  <a:pt x="1368" y="0"/>
                </a:lnTo>
                <a:close/>
                <a:moveTo>
                  <a:pt x="1317" y="337"/>
                </a:moveTo>
                <a:lnTo>
                  <a:pt x="1330" y="331"/>
                </a:lnTo>
                <a:lnTo>
                  <a:pt x="1346" y="325"/>
                </a:lnTo>
                <a:lnTo>
                  <a:pt x="1328" y="473"/>
                </a:lnTo>
                <a:lnTo>
                  <a:pt x="1326" y="485"/>
                </a:lnTo>
                <a:lnTo>
                  <a:pt x="1323" y="493"/>
                </a:lnTo>
                <a:lnTo>
                  <a:pt x="1317" y="498"/>
                </a:lnTo>
                <a:lnTo>
                  <a:pt x="1310" y="500"/>
                </a:lnTo>
                <a:lnTo>
                  <a:pt x="1303" y="502"/>
                </a:lnTo>
                <a:lnTo>
                  <a:pt x="1298" y="500"/>
                </a:lnTo>
                <a:lnTo>
                  <a:pt x="1293" y="500"/>
                </a:lnTo>
                <a:lnTo>
                  <a:pt x="1289" y="498"/>
                </a:lnTo>
                <a:lnTo>
                  <a:pt x="1288" y="495"/>
                </a:lnTo>
                <a:lnTo>
                  <a:pt x="1284" y="491"/>
                </a:lnTo>
                <a:lnTo>
                  <a:pt x="1284" y="487"/>
                </a:lnTo>
                <a:lnTo>
                  <a:pt x="1282" y="481"/>
                </a:lnTo>
                <a:lnTo>
                  <a:pt x="1282" y="473"/>
                </a:lnTo>
                <a:lnTo>
                  <a:pt x="1295" y="369"/>
                </a:lnTo>
                <a:lnTo>
                  <a:pt x="1298" y="360"/>
                </a:lnTo>
                <a:lnTo>
                  <a:pt x="1302" y="350"/>
                </a:lnTo>
                <a:lnTo>
                  <a:pt x="1309" y="344"/>
                </a:lnTo>
                <a:lnTo>
                  <a:pt x="1317" y="337"/>
                </a:lnTo>
                <a:close/>
                <a:moveTo>
                  <a:pt x="833" y="50"/>
                </a:moveTo>
                <a:lnTo>
                  <a:pt x="824" y="38"/>
                </a:lnTo>
                <a:lnTo>
                  <a:pt x="813" y="29"/>
                </a:lnTo>
                <a:lnTo>
                  <a:pt x="801" y="19"/>
                </a:lnTo>
                <a:lnTo>
                  <a:pt x="787" y="13"/>
                </a:lnTo>
                <a:lnTo>
                  <a:pt x="769" y="7"/>
                </a:lnTo>
                <a:lnTo>
                  <a:pt x="750" y="4"/>
                </a:lnTo>
                <a:lnTo>
                  <a:pt x="729" y="2"/>
                </a:lnTo>
                <a:lnTo>
                  <a:pt x="704" y="0"/>
                </a:lnTo>
                <a:lnTo>
                  <a:pt x="690" y="0"/>
                </a:lnTo>
                <a:lnTo>
                  <a:pt x="674" y="2"/>
                </a:lnTo>
                <a:lnTo>
                  <a:pt x="659" y="4"/>
                </a:lnTo>
                <a:lnTo>
                  <a:pt x="643" y="7"/>
                </a:lnTo>
                <a:lnTo>
                  <a:pt x="630" y="9"/>
                </a:lnTo>
                <a:lnTo>
                  <a:pt x="616" y="15"/>
                </a:lnTo>
                <a:lnTo>
                  <a:pt x="606" y="21"/>
                </a:lnTo>
                <a:lnTo>
                  <a:pt x="594" y="27"/>
                </a:lnTo>
                <a:lnTo>
                  <a:pt x="585" y="34"/>
                </a:lnTo>
                <a:lnTo>
                  <a:pt x="576" y="42"/>
                </a:lnTo>
                <a:lnTo>
                  <a:pt x="567" y="50"/>
                </a:lnTo>
                <a:lnTo>
                  <a:pt x="560" y="59"/>
                </a:lnTo>
                <a:lnTo>
                  <a:pt x="555" y="71"/>
                </a:lnTo>
                <a:lnTo>
                  <a:pt x="550" y="82"/>
                </a:lnTo>
                <a:lnTo>
                  <a:pt x="544" y="94"/>
                </a:lnTo>
                <a:lnTo>
                  <a:pt x="543" y="108"/>
                </a:lnTo>
                <a:lnTo>
                  <a:pt x="539" y="121"/>
                </a:lnTo>
                <a:lnTo>
                  <a:pt x="499" y="469"/>
                </a:lnTo>
                <a:lnTo>
                  <a:pt x="497" y="483"/>
                </a:lnTo>
                <a:lnTo>
                  <a:pt x="497" y="498"/>
                </a:lnTo>
                <a:lnTo>
                  <a:pt x="499" y="512"/>
                </a:lnTo>
                <a:lnTo>
                  <a:pt x="502" y="525"/>
                </a:lnTo>
                <a:lnTo>
                  <a:pt x="509" y="541"/>
                </a:lnTo>
                <a:lnTo>
                  <a:pt x="518" y="554"/>
                </a:lnTo>
                <a:lnTo>
                  <a:pt x="530" y="564"/>
                </a:lnTo>
                <a:lnTo>
                  <a:pt x="546" y="573"/>
                </a:lnTo>
                <a:lnTo>
                  <a:pt x="564" y="581"/>
                </a:lnTo>
                <a:lnTo>
                  <a:pt x="585" y="585"/>
                </a:lnTo>
                <a:lnTo>
                  <a:pt x="608" y="589"/>
                </a:lnTo>
                <a:lnTo>
                  <a:pt x="634" y="589"/>
                </a:lnTo>
                <a:lnTo>
                  <a:pt x="666" y="589"/>
                </a:lnTo>
                <a:lnTo>
                  <a:pt x="694" y="585"/>
                </a:lnTo>
                <a:lnTo>
                  <a:pt x="720" y="577"/>
                </a:lnTo>
                <a:lnTo>
                  <a:pt x="732" y="573"/>
                </a:lnTo>
                <a:lnTo>
                  <a:pt x="743" y="568"/>
                </a:lnTo>
                <a:lnTo>
                  <a:pt x="752" y="560"/>
                </a:lnTo>
                <a:lnTo>
                  <a:pt x="760" y="554"/>
                </a:lnTo>
                <a:lnTo>
                  <a:pt x="769" y="546"/>
                </a:lnTo>
                <a:lnTo>
                  <a:pt x="776" y="539"/>
                </a:lnTo>
                <a:lnTo>
                  <a:pt x="782" y="529"/>
                </a:lnTo>
                <a:lnTo>
                  <a:pt x="787" y="520"/>
                </a:lnTo>
                <a:lnTo>
                  <a:pt x="792" y="508"/>
                </a:lnTo>
                <a:lnTo>
                  <a:pt x="796" y="498"/>
                </a:lnTo>
                <a:lnTo>
                  <a:pt x="799" y="485"/>
                </a:lnTo>
                <a:lnTo>
                  <a:pt x="801" y="473"/>
                </a:lnTo>
                <a:lnTo>
                  <a:pt x="815" y="356"/>
                </a:lnTo>
                <a:lnTo>
                  <a:pt x="685" y="356"/>
                </a:lnTo>
                <a:lnTo>
                  <a:pt x="671" y="479"/>
                </a:lnTo>
                <a:lnTo>
                  <a:pt x="667" y="489"/>
                </a:lnTo>
                <a:lnTo>
                  <a:pt x="662" y="496"/>
                </a:lnTo>
                <a:lnTo>
                  <a:pt x="655" y="500"/>
                </a:lnTo>
                <a:lnTo>
                  <a:pt x="646" y="502"/>
                </a:lnTo>
                <a:lnTo>
                  <a:pt x="641" y="502"/>
                </a:lnTo>
                <a:lnTo>
                  <a:pt x="636" y="500"/>
                </a:lnTo>
                <a:lnTo>
                  <a:pt x="632" y="498"/>
                </a:lnTo>
                <a:lnTo>
                  <a:pt x="630" y="495"/>
                </a:lnTo>
                <a:lnTo>
                  <a:pt x="629" y="491"/>
                </a:lnTo>
                <a:lnTo>
                  <a:pt x="627" y="485"/>
                </a:lnTo>
                <a:lnTo>
                  <a:pt x="627" y="479"/>
                </a:lnTo>
                <a:lnTo>
                  <a:pt x="627" y="473"/>
                </a:lnTo>
                <a:lnTo>
                  <a:pt x="643" y="337"/>
                </a:lnTo>
                <a:lnTo>
                  <a:pt x="817" y="337"/>
                </a:lnTo>
                <a:lnTo>
                  <a:pt x="843" y="117"/>
                </a:lnTo>
                <a:lnTo>
                  <a:pt x="845" y="98"/>
                </a:lnTo>
                <a:lnTo>
                  <a:pt x="843" y="79"/>
                </a:lnTo>
                <a:lnTo>
                  <a:pt x="840" y="63"/>
                </a:lnTo>
                <a:lnTo>
                  <a:pt x="833" y="50"/>
                </a:lnTo>
                <a:close/>
                <a:moveTo>
                  <a:pt x="695" y="90"/>
                </a:moveTo>
                <a:lnTo>
                  <a:pt x="701" y="90"/>
                </a:lnTo>
                <a:lnTo>
                  <a:pt x="704" y="92"/>
                </a:lnTo>
                <a:lnTo>
                  <a:pt x="708" y="94"/>
                </a:lnTo>
                <a:lnTo>
                  <a:pt x="711" y="98"/>
                </a:lnTo>
                <a:lnTo>
                  <a:pt x="713" y="102"/>
                </a:lnTo>
                <a:lnTo>
                  <a:pt x="713" y="106"/>
                </a:lnTo>
                <a:lnTo>
                  <a:pt x="715" y="111"/>
                </a:lnTo>
                <a:lnTo>
                  <a:pt x="713" y="119"/>
                </a:lnTo>
                <a:lnTo>
                  <a:pt x="699" y="252"/>
                </a:lnTo>
                <a:lnTo>
                  <a:pt x="653" y="252"/>
                </a:lnTo>
                <a:lnTo>
                  <a:pt x="669" y="119"/>
                </a:lnTo>
                <a:lnTo>
                  <a:pt x="671" y="108"/>
                </a:lnTo>
                <a:lnTo>
                  <a:pt x="674" y="100"/>
                </a:lnTo>
                <a:lnTo>
                  <a:pt x="680" y="94"/>
                </a:lnTo>
                <a:lnTo>
                  <a:pt x="687" y="92"/>
                </a:lnTo>
                <a:lnTo>
                  <a:pt x="695" y="90"/>
                </a:lnTo>
                <a:close/>
                <a:moveTo>
                  <a:pt x="1147" y="25"/>
                </a:moveTo>
                <a:lnTo>
                  <a:pt x="1128" y="13"/>
                </a:lnTo>
                <a:lnTo>
                  <a:pt x="1108" y="7"/>
                </a:lnTo>
                <a:lnTo>
                  <a:pt x="1089" y="2"/>
                </a:lnTo>
                <a:lnTo>
                  <a:pt x="1068" y="0"/>
                </a:lnTo>
                <a:lnTo>
                  <a:pt x="1052" y="2"/>
                </a:lnTo>
                <a:lnTo>
                  <a:pt x="1038" y="4"/>
                </a:lnTo>
                <a:lnTo>
                  <a:pt x="1024" y="7"/>
                </a:lnTo>
                <a:lnTo>
                  <a:pt x="1012" y="13"/>
                </a:lnTo>
                <a:lnTo>
                  <a:pt x="989" y="29"/>
                </a:lnTo>
                <a:lnTo>
                  <a:pt x="980" y="4"/>
                </a:lnTo>
                <a:lnTo>
                  <a:pt x="883" y="4"/>
                </a:lnTo>
                <a:lnTo>
                  <a:pt x="799" y="706"/>
                </a:lnTo>
                <a:lnTo>
                  <a:pt x="929" y="706"/>
                </a:lnTo>
                <a:lnTo>
                  <a:pt x="945" y="570"/>
                </a:lnTo>
                <a:lnTo>
                  <a:pt x="954" y="575"/>
                </a:lnTo>
                <a:lnTo>
                  <a:pt x="963" y="581"/>
                </a:lnTo>
                <a:lnTo>
                  <a:pt x="975" y="585"/>
                </a:lnTo>
                <a:lnTo>
                  <a:pt x="987" y="587"/>
                </a:lnTo>
                <a:lnTo>
                  <a:pt x="1024" y="589"/>
                </a:lnTo>
                <a:lnTo>
                  <a:pt x="1043" y="589"/>
                </a:lnTo>
                <a:lnTo>
                  <a:pt x="1061" y="585"/>
                </a:lnTo>
                <a:lnTo>
                  <a:pt x="1077" y="579"/>
                </a:lnTo>
                <a:lnTo>
                  <a:pt x="1093" y="570"/>
                </a:lnTo>
                <a:lnTo>
                  <a:pt x="1107" y="556"/>
                </a:lnTo>
                <a:lnTo>
                  <a:pt x="1115" y="543"/>
                </a:lnTo>
                <a:lnTo>
                  <a:pt x="1119" y="535"/>
                </a:lnTo>
                <a:lnTo>
                  <a:pt x="1122" y="527"/>
                </a:lnTo>
                <a:lnTo>
                  <a:pt x="1124" y="520"/>
                </a:lnTo>
                <a:lnTo>
                  <a:pt x="1126" y="510"/>
                </a:lnTo>
                <a:lnTo>
                  <a:pt x="1175" y="94"/>
                </a:lnTo>
                <a:lnTo>
                  <a:pt x="1177" y="84"/>
                </a:lnTo>
                <a:lnTo>
                  <a:pt x="1175" y="75"/>
                </a:lnTo>
                <a:lnTo>
                  <a:pt x="1175" y="65"/>
                </a:lnTo>
                <a:lnTo>
                  <a:pt x="1172" y="56"/>
                </a:lnTo>
                <a:lnTo>
                  <a:pt x="1168" y="48"/>
                </a:lnTo>
                <a:lnTo>
                  <a:pt x="1163" y="38"/>
                </a:lnTo>
                <a:lnTo>
                  <a:pt x="1156" y="32"/>
                </a:lnTo>
                <a:lnTo>
                  <a:pt x="1147" y="25"/>
                </a:lnTo>
                <a:close/>
                <a:moveTo>
                  <a:pt x="1008" y="94"/>
                </a:moveTo>
                <a:lnTo>
                  <a:pt x="1015" y="92"/>
                </a:lnTo>
                <a:lnTo>
                  <a:pt x="1024" y="90"/>
                </a:lnTo>
                <a:lnTo>
                  <a:pt x="1031" y="90"/>
                </a:lnTo>
                <a:lnTo>
                  <a:pt x="1035" y="92"/>
                </a:lnTo>
                <a:lnTo>
                  <a:pt x="1038" y="94"/>
                </a:lnTo>
                <a:lnTo>
                  <a:pt x="1042" y="96"/>
                </a:lnTo>
                <a:lnTo>
                  <a:pt x="1045" y="106"/>
                </a:lnTo>
                <a:lnTo>
                  <a:pt x="1045" y="117"/>
                </a:lnTo>
                <a:lnTo>
                  <a:pt x="1001" y="473"/>
                </a:lnTo>
                <a:lnTo>
                  <a:pt x="999" y="481"/>
                </a:lnTo>
                <a:lnTo>
                  <a:pt x="998" y="487"/>
                </a:lnTo>
                <a:lnTo>
                  <a:pt x="994" y="493"/>
                </a:lnTo>
                <a:lnTo>
                  <a:pt x="991" y="496"/>
                </a:lnTo>
                <a:lnTo>
                  <a:pt x="985" y="500"/>
                </a:lnTo>
                <a:lnTo>
                  <a:pt x="977" y="502"/>
                </a:lnTo>
                <a:lnTo>
                  <a:pt x="971" y="500"/>
                </a:lnTo>
                <a:lnTo>
                  <a:pt x="966" y="500"/>
                </a:lnTo>
                <a:lnTo>
                  <a:pt x="963" y="498"/>
                </a:lnTo>
                <a:lnTo>
                  <a:pt x="959" y="495"/>
                </a:lnTo>
                <a:lnTo>
                  <a:pt x="957" y="491"/>
                </a:lnTo>
                <a:lnTo>
                  <a:pt x="955" y="487"/>
                </a:lnTo>
                <a:lnTo>
                  <a:pt x="955" y="481"/>
                </a:lnTo>
                <a:lnTo>
                  <a:pt x="957" y="475"/>
                </a:lnTo>
                <a:lnTo>
                  <a:pt x="999" y="117"/>
                </a:lnTo>
                <a:lnTo>
                  <a:pt x="999" y="109"/>
                </a:lnTo>
                <a:lnTo>
                  <a:pt x="1001" y="104"/>
                </a:lnTo>
                <a:lnTo>
                  <a:pt x="1005" y="98"/>
                </a:lnTo>
                <a:lnTo>
                  <a:pt x="1008" y="94"/>
                </a:lnTo>
                <a:close/>
              </a:path>
            </a:pathLst>
          </a:custGeom>
          <a:solidFill>
            <a:srgbClr val="ADADAD"/>
          </a:solidFill>
          <a:ln w="9525">
            <a:noFill/>
            <a:round/>
            <a:headEnd/>
            <a:tailEnd/>
          </a:ln>
          <a:effectLst/>
        </p:spPr>
        <p:txBody>
          <a:bodyPr/>
          <a:lstStyle/>
          <a:p>
            <a:pPr>
              <a:defRPr/>
            </a:pPr>
            <a:endParaRPr lang="en-US"/>
          </a:p>
        </p:txBody>
      </p:sp>
      <p:sp>
        <p:nvSpPr>
          <p:cNvPr id="5130" name="Rectangle 10"/>
          <p:cNvSpPr>
            <a:spLocks noGrp="1" noChangeArrowheads="1"/>
          </p:cNvSpPr>
          <p:nvPr>
            <p:ph type="sldNum" sz="quarter" idx="4"/>
          </p:nvPr>
        </p:nvSpPr>
        <p:spPr bwMode="auto">
          <a:xfrm>
            <a:off x="77788" y="6427788"/>
            <a:ext cx="342900" cy="212725"/>
          </a:xfrm>
          <a:prstGeom prst="rect">
            <a:avLst/>
          </a:prstGeom>
          <a:noFill/>
          <a:ln w="9525" algn="ctr">
            <a:noFill/>
            <a:miter lim="800000"/>
            <a:headEnd/>
            <a:tailEnd/>
          </a:ln>
          <a:effectLst/>
        </p:spPr>
        <p:txBody>
          <a:bodyPr vert="horz" wrap="none" lIns="0" tIns="0" rIns="0" bIns="0" numCol="1" anchor="ctr" anchorCtr="0" compatLnSpc="1">
            <a:prstTxWarp prst="textNoShape">
              <a:avLst/>
            </a:prstTxWarp>
          </a:bodyPr>
          <a:lstStyle>
            <a:lvl1pPr algn="ctr" eaLnBrk="1" hangingPunct="1">
              <a:defRPr sz="900" b="1">
                <a:solidFill>
                  <a:srgbClr val="AEAEAE"/>
                </a:solidFill>
                <a:latin typeface="Verdana" pitchFamily="34" charset="0"/>
              </a:defRPr>
            </a:lvl1pPr>
          </a:lstStyle>
          <a:p>
            <a:fld id="{00B1FF97-CB0E-49B2-B0A7-929DA2A15C5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fontAlgn="base" hangingPunct="1">
        <a:spcBef>
          <a:spcPct val="0"/>
        </a:spcBef>
        <a:spcAft>
          <a:spcPct val="0"/>
        </a:spcAft>
        <a:defRPr sz="2000">
          <a:solidFill>
            <a:schemeClr val="bg1"/>
          </a:solidFill>
          <a:latin typeface="+mj-lt"/>
          <a:ea typeface="+mj-ea"/>
          <a:cs typeface="+mj-cs"/>
        </a:defRPr>
      </a:lvl1pPr>
      <a:lvl2pPr algn="l" rtl="0" eaLnBrk="1" fontAlgn="base" hangingPunct="1">
        <a:spcBef>
          <a:spcPct val="0"/>
        </a:spcBef>
        <a:spcAft>
          <a:spcPct val="0"/>
        </a:spcAft>
        <a:defRPr sz="2000">
          <a:solidFill>
            <a:schemeClr val="bg1"/>
          </a:solidFill>
          <a:latin typeface="Tahoma" pitchFamily="34" charset="0"/>
        </a:defRPr>
      </a:lvl2pPr>
      <a:lvl3pPr algn="l" rtl="0" eaLnBrk="1" fontAlgn="base" hangingPunct="1">
        <a:spcBef>
          <a:spcPct val="0"/>
        </a:spcBef>
        <a:spcAft>
          <a:spcPct val="0"/>
        </a:spcAft>
        <a:defRPr sz="2000">
          <a:solidFill>
            <a:schemeClr val="bg1"/>
          </a:solidFill>
          <a:latin typeface="Tahoma" pitchFamily="34" charset="0"/>
        </a:defRPr>
      </a:lvl3pPr>
      <a:lvl4pPr algn="l" rtl="0" eaLnBrk="1" fontAlgn="base" hangingPunct="1">
        <a:spcBef>
          <a:spcPct val="0"/>
        </a:spcBef>
        <a:spcAft>
          <a:spcPct val="0"/>
        </a:spcAft>
        <a:defRPr sz="2000">
          <a:solidFill>
            <a:schemeClr val="bg1"/>
          </a:solidFill>
          <a:latin typeface="Tahoma" pitchFamily="34" charset="0"/>
        </a:defRPr>
      </a:lvl4pPr>
      <a:lvl5pPr algn="l" rtl="0" eaLnBrk="1" fontAlgn="base" hangingPunct="1">
        <a:spcBef>
          <a:spcPct val="0"/>
        </a:spcBef>
        <a:spcAft>
          <a:spcPct val="0"/>
        </a:spcAft>
        <a:defRPr sz="2000">
          <a:solidFill>
            <a:schemeClr val="bg1"/>
          </a:solidFill>
          <a:latin typeface="Tahoma" pitchFamily="34" charset="0"/>
        </a:defRPr>
      </a:lvl5pPr>
      <a:lvl6pPr marL="457200" algn="l" rtl="0" eaLnBrk="1" fontAlgn="base" hangingPunct="1">
        <a:spcBef>
          <a:spcPct val="0"/>
        </a:spcBef>
        <a:spcAft>
          <a:spcPct val="0"/>
        </a:spcAft>
        <a:defRPr sz="2000">
          <a:solidFill>
            <a:schemeClr val="bg1"/>
          </a:solidFill>
          <a:latin typeface="Tahoma" pitchFamily="34" charset="0"/>
        </a:defRPr>
      </a:lvl6pPr>
      <a:lvl7pPr marL="914400" algn="l" rtl="0" eaLnBrk="1" fontAlgn="base" hangingPunct="1">
        <a:spcBef>
          <a:spcPct val="0"/>
        </a:spcBef>
        <a:spcAft>
          <a:spcPct val="0"/>
        </a:spcAft>
        <a:defRPr sz="2000">
          <a:solidFill>
            <a:schemeClr val="bg1"/>
          </a:solidFill>
          <a:latin typeface="Tahoma" pitchFamily="34" charset="0"/>
        </a:defRPr>
      </a:lvl7pPr>
      <a:lvl8pPr marL="1371600" algn="l" rtl="0" eaLnBrk="1" fontAlgn="base" hangingPunct="1">
        <a:spcBef>
          <a:spcPct val="0"/>
        </a:spcBef>
        <a:spcAft>
          <a:spcPct val="0"/>
        </a:spcAft>
        <a:defRPr sz="2000">
          <a:solidFill>
            <a:schemeClr val="bg1"/>
          </a:solidFill>
          <a:latin typeface="Tahoma" pitchFamily="34" charset="0"/>
        </a:defRPr>
      </a:lvl8pPr>
      <a:lvl9pPr marL="1828800" algn="l" rtl="0" eaLnBrk="1" fontAlgn="base" hangingPunct="1">
        <a:spcBef>
          <a:spcPct val="0"/>
        </a:spcBef>
        <a:spcAft>
          <a:spcPct val="0"/>
        </a:spcAft>
        <a:defRPr sz="2000">
          <a:solidFill>
            <a:schemeClr val="bg1"/>
          </a:solidFill>
          <a:latin typeface="Tahoma" pitchFamily="34" charset="0"/>
        </a:defRPr>
      </a:lvl9pPr>
    </p:titleStyle>
    <p:bodyStyle>
      <a:lvl1pPr marL="342900" indent="-342900" algn="l" rtl="0" eaLnBrk="1" fontAlgn="base" hangingPunct="1">
        <a:spcBef>
          <a:spcPct val="20000"/>
        </a:spcBef>
        <a:spcAft>
          <a:spcPct val="0"/>
        </a:spcAft>
        <a:buFont typeface="Verdana" pitchFamily="34" charset="0"/>
        <a:buChar char="•"/>
        <a:defRPr sz="3200" b="1">
          <a:solidFill>
            <a:srgbClr val="002B78"/>
          </a:solidFill>
          <a:latin typeface="+mn-lt"/>
          <a:ea typeface="+mn-ea"/>
          <a:cs typeface="+mn-cs"/>
        </a:defRPr>
      </a:lvl1pPr>
      <a:lvl2pPr marL="742950" indent="-285750" algn="l" rtl="0" eaLnBrk="1" fontAlgn="base" hangingPunct="1">
        <a:spcBef>
          <a:spcPct val="20000"/>
        </a:spcBef>
        <a:spcAft>
          <a:spcPct val="0"/>
        </a:spcAft>
        <a:buClr>
          <a:srgbClr val="002B78"/>
        </a:buClr>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1576388" cy="6858000"/>
            <a:chOff x="0" y="0"/>
            <a:chExt cx="993" cy="4320"/>
          </a:xfrm>
        </p:grpSpPr>
        <p:sp>
          <p:nvSpPr>
            <p:cNvPr id="31753" name="Rectangle 9" descr="Dark horizontal"/>
            <p:cNvSpPr>
              <a:spLocks noChangeArrowheads="1"/>
            </p:cNvSpPr>
            <p:nvPr userDrawn="1"/>
          </p:nvSpPr>
          <p:spPr bwMode="auto">
            <a:xfrm>
              <a:off x="0" y="0"/>
              <a:ext cx="975" cy="4320"/>
            </a:xfrm>
            <a:prstGeom prst="rect">
              <a:avLst/>
            </a:prstGeom>
            <a:pattFill prst="dkHorz">
              <a:fgClr>
                <a:srgbClr val="002C78"/>
              </a:fgClr>
              <a:bgClr>
                <a:schemeClr val="tx2"/>
              </a:bgClr>
            </a:pattFill>
            <a:ln w="9525" algn="ctr">
              <a:noFill/>
              <a:miter lim="800000"/>
              <a:headEnd/>
              <a:tailEnd/>
            </a:ln>
            <a:effectLst/>
          </p:spPr>
          <p:txBody>
            <a:bodyPr wrap="none" anchor="ctr"/>
            <a:lstStyle/>
            <a:p>
              <a:pPr>
                <a:defRPr/>
              </a:pPr>
              <a:endParaRPr lang="en-US"/>
            </a:p>
          </p:txBody>
        </p:sp>
        <p:sp>
          <p:nvSpPr>
            <p:cNvPr id="31754" name="Rectangle 10"/>
            <p:cNvSpPr>
              <a:spLocks noChangeArrowheads="1"/>
            </p:cNvSpPr>
            <p:nvPr userDrawn="1"/>
          </p:nvSpPr>
          <p:spPr bwMode="auto">
            <a:xfrm>
              <a:off x="0" y="0"/>
              <a:ext cx="975" cy="4320"/>
            </a:xfrm>
            <a:prstGeom prst="rect">
              <a:avLst/>
            </a:prstGeom>
            <a:gradFill rotWithShape="0">
              <a:gsLst>
                <a:gs pos="0">
                  <a:schemeClr val="hlink">
                    <a:gamma/>
                    <a:shade val="46275"/>
                    <a:invGamma/>
                    <a:alpha val="5000"/>
                  </a:schemeClr>
                </a:gs>
                <a:gs pos="100000">
                  <a:schemeClr val="hlink">
                    <a:alpha val="49001"/>
                  </a:schemeClr>
                </a:gs>
              </a:gsLst>
              <a:lin ang="2700000" scaled="1"/>
            </a:gradFill>
            <a:ln w="9525" algn="ctr">
              <a:noFill/>
              <a:miter lim="800000"/>
              <a:headEnd/>
              <a:tailEnd/>
            </a:ln>
            <a:effectLst/>
          </p:spPr>
          <p:txBody>
            <a:bodyPr wrap="none" anchor="ctr"/>
            <a:lstStyle/>
            <a:p>
              <a:pPr>
                <a:defRPr/>
              </a:pPr>
              <a:endParaRPr lang="en-US"/>
            </a:p>
          </p:txBody>
        </p:sp>
        <p:sp>
          <p:nvSpPr>
            <p:cNvPr id="31756" name="Line 12"/>
            <p:cNvSpPr>
              <a:spLocks noChangeShapeType="1"/>
            </p:cNvSpPr>
            <p:nvPr userDrawn="1"/>
          </p:nvSpPr>
          <p:spPr bwMode="auto">
            <a:xfrm>
              <a:off x="993" y="0"/>
              <a:ext cx="0" cy="4320"/>
            </a:xfrm>
            <a:prstGeom prst="line">
              <a:avLst/>
            </a:prstGeom>
            <a:noFill/>
            <a:ln w="28575">
              <a:solidFill>
                <a:srgbClr val="002C78"/>
              </a:solidFill>
              <a:round/>
              <a:headEnd/>
              <a:tailEnd/>
            </a:ln>
            <a:effectLst/>
          </p:spPr>
          <p:txBody>
            <a:bodyPr/>
            <a:lstStyle/>
            <a:p>
              <a:pPr>
                <a:defRPr/>
              </a:pPr>
              <a:endParaRPr lang="en-US"/>
            </a:p>
          </p:txBody>
        </p:sp>
      </p:grpSp>
      <p:sp>
        <p:nvSpPr>
          <p:cNvPr id="4099" name="Rectangle 3"/>
          <p:cNvSpPr>
            <a:spLocks noGrp="1" noChangeArrowheads="1"/>
          </p:cNvSpPr>
          <p:nvPr>
            <p:ph type="title"/>
          </p:nvPr>
        </p:nvSpPr>
        <p:spPr bwMode="auto">
          <a:xfrm>
            <a:off x="1874838" y="157163"/>
            <a:ext cx="67945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add title</a:t>
            </a:r>
          </a:p>
        </p:txBody>
      </p:sp>
      <p:sp>
        <p:nvSpPr>
          <p:cNvPr id="31750" name="Rectangle 6"/>
          <p:cNvSpPr>
            <a:spLocks noChangeArrowheads="1"/>
          </p:cNvSpPr>
          <p:nvPr/>
        </p:nvSpPr>
        <p:spPr bwMode="auto">
          <a:xfrm>
            <a:off x="838200" y="1447800"/>
            <a:ext cx="7507288" cy="4572000"/>
          </a:xfrm>
          <a:prstGeom prst="rect">
            <a:avLst/>
          </a:prstGeom>
          <a:noFill/>
          <a:ln w="9525">
            <a:noFill/>
            <a:miter lim="800000"/>
            <a:headEnd/>
            <a:tailEnd/>
          </a:ln>
          <a:effectLst/>
        </p:spPr>
        <p:txBody>
          <a:bodyPr/>
          <a:lstStyle/>
          <a:p>
            <a:pPr marL="342900" indent="-342900" eaLnBrk="1" hangingPunct="1">
              <a:spcBef>
                <a:spcPct val="20000"/>
              </a:spcBef>
              <a:buFont typeface="Verdana" pitchFamily="34" charset="0"/>
              <a:buNone/>
              <a:defRPr/>
            </a:pPr>
            <a:endParaRPr lang="en-US" b="1">
              <a:solidFill>
                <a:srgbClr val="002B78"/>
              </a:solidFill>
            </a:endParaRPr>
          </a:p>
        </p:txBody>
      </p:sp>
      <p:sp>
        <p:nvSpPr>
          <p:cNvPr id="4101" name="Rectangle 7"/>
          <p:cNvSpPr>
            <a:spLocks noGrp="1" noChangeArrowheads="1"/>
          </p:cNvSpPr>
          <p:nvPr>
            <p:ph type="body" idx="1"/>
          </p:nvPr>
        </p:nvSpPr>
        <p:spPr bwMode="auto">
          <a:xfrm>
            <a:off x="1905000" y="1042988"/>
            <a:ext cx="6781800"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add text</a:t>
            </a:r>
          </a:p>
        </p:txBody>
      </p:sp>
      <p:sp>
        <p:nvSpPr>
          <p:cNvPr id="31761" name="Text Box 17"/>
          <p:cNvSpPr txBox="1">
            <a:spLocks noChangeArrowheads="1"/>
          </p:cNvSpPr>
          <p:nvPr/>
        </p:nvSpPr>
        <p:spPr bwMode="auto">
          <a:xfrm>
            <a:off x="6329363" y="6451600"/>
            <a:ext cx="2357437" cy="166688"/>
          </a:xfrm>
          <a:prstGeom prst="rect">
            <a:avLst/>
          </a:prstGeom>
          <a:noFill/>
          <a:ln w="9525" algn="ctr">
            <a:noFill/>
            <a:miter lim="800000"/>
            <a:headEnd/>
            <a:tailEnd/>
          </a:ln>
          <a:effectLst/>
        </p:spPr>
        <p:txBody>
          <a:bodyPr wrap="none" lIns="0" tIns="0" rIns="0" bIns="0" anchor="ctr"/>
          <a:lstStyle/>
          <a:p>
            <a:pPr eaLnBrk="1" hangingPunct="1">
              <a:defRPr/>
            </a:pPr>
            <a:r>
              <a:rPr lang="en-US" sz="800" dirty="0">
                <a:solidFill>
                  <a:srgbClr val="AEAEAE"/>
                </a:solidFill>
                <a:latin typeface="Verdana" pitchFamily="34" charset="0"/>
              </a:rPr>
              <a:t>® 2007. EPAM Systems. All rights reserved.</a:t>
            </a:r>
            <a:endParaRPr lang="en-US" dirty="0">
              <a:latin typeface="Verdana" pitchFamily="34" charset="0"/>
            </a:endParaRPr>
          </a:p>
        </p:txBody>
      </p:sp>
      <p:sp>
        <p:nvSpPr>
          <p:cNvPr id="31762" name="Freeform 18"/>
          <p:cNvSpPr>
            <a:spLocks noEditPoints="1"/>
          </p:cNvSpPr>
          <p:nvPr/>
        </p:nvSpPr>
        <p:spPr bwMode="auto">
          <a:xfrm>
            <a:off x="292100" y="6410325"/>
            <a:ext cx="990600" cy="247650"/>
          </a:xfrm>
          <a:custGeom>
            <a:avLst/>
            <a:gdLst/>
            <a:ahLst/>
            <a:cxnLst>
              <a:cxn ang="0">
                <a:pos x="1997" y="570"/>
              </a:cxn>
              <a:cxn ang="0">
                <a:pos x="0" y="377"/>
              </a:cxn>
              <a:cxn ang="0">
                <a:pos x="1660" y="25"/>
              </a:cxn>
              <a:cxn ang="0">
                <a:pos x="1651" y="108"/>
              </a:cxn>
              <a:cxn ang="0">
                <a:pos x="1679" y="92"/>
              </a:cxn>
              <a:cxn ang="0">
                <a:pos x="1639" y="583"/>
              </a:cxn>
              <a:cxn ang="0">
                <a:pos x="1848" y="94"/>
              </a:cxn>
              <a:cxn ang="0">
                <a:pos x="1867" y="109"/>
              </a:cxn>
              <a:cxn ang="0">
                <a:pos x="2001" y="75"/>
              </a:cxn>
              <a:cxn ang="0">
                <a:pos x="1966" y="13"/>
              </a:cxn>
              <a:cxn ang="0">
                <a:pos x="1876" y="5"/>
              </a:cxn>
              <a:cxn ang="0">
                <a:pos x="1811" y="31"/>
              </a:cxn>
              <a:cxn ang="0">
                <a:pos x="1755" y="2"/>
              </a:cxn>
              <a:cxn ang="0">
                <a:pos x="1667" y="19"/>
              </a:cxn>
              <a:cxn ang="0">
                <a:pos x="1268" y="19"/>
              </a:cxn>
              <a:cxn ang="0">
                <a:pos x="1217" y="61"/>
              </a:cxn>
              <a:cxn ang="0">
                <a:pos x="1187" y="233"/>
              </a:cxn>
              <a:cxn ang="0">
                <a:pos x="1337" y="96"/>
              </a:cxn>
              <a:cxn ang="0">
                <a:pos x="1367" y="98"/>
              </a:cxn>
              <a:cxn ang="0">
                <a:pos x="1356" y="211"/>
              </a:cxn>
              <a:cxn ang="0">
                <a:pos x="1240" y="285"/>
              </a:cxn>
              <a:cxn ang="0">
                <a:pos x="1165" y="383"/>
              </a:cxn>
              <a:cxn ang="0">
                <a:pos x="1159" y="556"/>
              </a:cxn>
              <a:cxn ang="0">
                <a:pos x="1228" y="589"/>
              </a:cxn>
              <a:cxn ang="0">
                <a:pos x="1314" y="577"/>
              </a:cxn>
              <a:cxn ang="0">
                <a:pos x="1498" y="121"/>
              </a:cxn>
              <a:cxn ang="0">
                <a:pos x="1477" y="36"/>
              </a:cxn>
              <a:cxn ang="0">
                <a:pos x="1368" y="0"/>
              </a:cxn>
              <a:cxn ang="0">
                <a:pos x="1323" y="493"/>
              </a:cxn>
              <a:cxn ang="0">
                <a:pos x="1289" y="498"/>
              </a:cxn>
              <a:cxn ang="0">
                <a:pos x="1295" y="369"/>
              </a:cxn>
              <a:cxn ang="0">
                <a:pos x="824" y="38"/>
              </a:cxn>
              <a:cxn ang="0">
                <a:pos x="729" y="2"/>
              </a:cxn>
              <a:cxn ang="0">
                <a:pos x="630" y="9"/>
              </a:cxn>
              <a:cxn ang="0">
                <a:pos x="567" y="50"/>
              </a:cxn>
              <a:cxn ang="0">
                <a:pos x="539" y="121"/>
              </a:cxn>
              <a:cxn ang="0">
                <a:pos x="509" y="541"/>
              </a:cxn>
              <a:cxn ang="0">
                <a:pos x="608" y="589"/>
              </a:cxn>
              <a:cxn ang="0">
                <a:pos x="743" y="568"/>
              </a:cxn>
              <a:cxn ang="0">
                <a:pos x="787" y="520"/>
              </a:cxn>
              <a:cxn ang="0">
                <a:pos x="685" y="356"/>
              </a:cxn>
              <a:cxn ang="0">
                <a:pos x="641" y="502"/>
              </a:cxn>
              <a:cxn ang="0">
                <a:pos x="627" y="479"/>
              </a:cxn>
              <a:cxn ang="0">
                <a:pos x="843" y="79"/>
              </a:cxn>
              <a:cxn ang="0">
                <a:pos x="708" y="94"/>
              </a:cxn>
              <a:cxn ang="0">
                <a:pos x="699" y="252"/>
              </a:cxn>
              <a:cxn ang="0">
                <a:pos x="687" y="92"/>
              </a:cxn>
              <a:cxn ang="0">
                <a:pos x="1068" y="0"/>
              </a:cxn>
              <a:cxn ang="0">
                <a:pos x="980" y="4"/>
              </a:cxn>
              <a:cxn ang="0">
                <a:pos x="963" y="581"/>
              </a:cxn>
              <a:cxn ang="0">
                <a:pos x="1077" y="579"/>
              </a:cxn>
              <a:cxn ang="0">
                <a:pos x="1124" y="520"/>
              </a:cxn>
              <a:cxn ang="0">
                <a:pos x="1172" y="56"/>
              </a:cxn>
              <a:cxn ang="0">
                <a:pos x="1015" y="92"/>
              </a:cxn>
              <a:cxn ang="0">
                <a:pos x="1045" y="106"/>
              </a:cxn>
              <a:cxn ang="0">
                <a:pos x="991" y="496"/>
              </a:cxn>
              <a:cxn ang="0">
                <a:pos x="959" y="495"/>
              </a:cxn>
              <a:cxn ang="0">
                <a:pos x="999" y="109"/>
              </a:cxn>
            </a:cxnLst>
            <a:rect l="0" t="0" r="r" b="b"/>
            <a:pathLst>
              <a:path w="2496" h="706">
                <a:moveTo>
                  <a:pt x="2029" y="56"/>
                </a:moveTo>
                <a:lnTo>
                  <a:pt x="2020" y="177"/>
                </a:lnTo>
                <a:lnTo>
                  <a:pt x="2349" y="314"/>
                </a:lnTo>
                <a:lnTo>
                  <a:pt x="1999" y="450"/>
                </a:lnTo>
                <a:lnTo>
                  <a:pt x="1990" y="573"/>
                </a:lnTo>
                <a:lnTo>
                  <a:pt x="1997" y="570"/>
                </a:lnTo>
                <a:lnTo>
                  <a:pt x="2496" y="373"/>
                </a:lnTo>
                <a:lnTo>
                  <a:pt x="2496" y="248"/>
                </a:lnTo>
                <a:lnTo>
                  <a:pt x="2029" y="56"/>
                </a:lnTo>
                <a:close/>
                <a:moveTo>
                  <a:pt x="506" y="56"/>
                </a:moveTo>
                <a:lnTo>
                  <a:pt x="0" y="252"/>
                </a:lnTo>
                <a:lnTo>
                  <a:pt x="0" y="377"/>
                </a:lnTo>
                <a:lnTo>
                  <a:pt x="467" y="573"/>
                </a:lnTo>
                <a:lnTo>
                  <a:pt x="476" y="450"/>
                </a:lnTo>
                <a:lnTo>
                  <a:pt x="146" y="314"/>
                </a:lnTo>
                <a:lnTo>
                  <a:pt x="497" y="177"/>
                </a:lnTo>
                <a:lnTo>
                  <a:pt x="506" y="56"/>
                </a:lnTo>
                <a:close/>
                <a:moveTo>
                  <a:pt x="1660" y="25"/>
                </a:moveTo>
                <a:lnTo>
                  <a:pt x="1662" y="4"/>
                </a:lnTo>
                <a:lnTo>
                  <a:pt x="1533" y="4"/>
                </a:lnTo>
                <a:lnTo>
                  <a:pt x="1465" y="583"/>
                </a:lnTo>
                <a:lnTo>
                  <a:pt x="1593" y="583"/>
                </a:lnTo>
                <a:lnTo>
                  <a:pt x="1649" y="119"/>
                </a:lnTo>
                <a:lnTo>
                  <a:pt x="1651" y="108"/>
                </a:lnTo>
                <a:lnTo>
                  <a:pt x="1656" y="100"/>
                </a:lnTo>
                <a:lnTo>
                  <a:pt x="1660" y="96"/>
                </a:lnTo>
                <a:lnTo>
                  <a:pt x="1663" y="94"/>
                </a:lnTo>
                <a:lnTo>
                  <a:pt x="1669" y="92"/>
                </a:lnTo>
                <a:lnTo>
                  <a:pt x="1674" y="92"/>
                </a:lnTo>
                <a:lnTo>
                  <a:pt x="1679" y="92"/>
                </a:lnTo>
                <a:lnTo>
                  <a:pt x="1683" y="94"/>
                </a:lnTo>
                <a:lnTo>
                  <a:pt x="1688" y="96"/>
                </a:lnTo>
                <a:lnTo>
                  <a:pt x="1690" y="100"/>
                </a:lnTo>
                <a:lnTo>
                  <a:pt x="1693" y="108"/>
                </a:lnTo>
                <a:lnTo>
                  <a:pt x="1695" y="119"/>
                </a:lnTo>
                <a:lnTo>
                  <a:pt x="1639" y="583"/>
                </a:lnTo>
                <a:lnTo>
                  <a:pt x="1767" y="583"/>
                </a:lnTo>
                <a:lnTo>
                  <a:pt x="1823" y="119"/>
                </a:lnTo>
                <a:lnTo>
                  <a:pt x="1825" y="109"/>
                </a:lnTo>
                <a:lnTo>
                  <a:pt x="1830" y="102"/>
                </a:lnTo>
                <a:lnTo>
                  <a:pt x="1837" y="96"/>
                </a:lnTo>
                <a:lnTo>
                  <a:pt x="1848" y="94"/>
                </a:lnTo>
                <a:lnTo>
                  <a:pt x="1853" y="96"/>
                </a:lnTo>
                <a:lnTo>
                  <a:pt x="1858" y="96"/>
                </a:lnTo>
                <a:lnTo>
                  <a:pt x="1862" y="98"/>
                </a:lnTo>
                <a:lnTo>
                  <a:pt x="1864" y="102"/>
                </a:lnTo>
                <a:lnTo>
                  <a:pt x="1866" y="104"/>
                </a:lnTo>
                <a:lnTo>
                  <a:pt x="1867" y="109"/>
                </a:lnTo>
                <a:lnTo>
                  <a:pt x="1867" y="115"/>
                </a:lnTo>
                <a:lnTo>
                  <a:pt x="1867" y="121"/>
                </a:lnTo>
                <a:lnTo>
                  <a:pt x="1813" y="583"/>
                </a:lnTo>
                <a:lnTo>
                  <a:pt x="1943" y="583"/>
                </a:lnTo>
                <a:lnTo>
                  <a:pt x="2001" y="82"/>
                </a:lnTo>
                <a:lnTo>
                  <a:pt x="2001" y="75"/>
                </a:lnTo>
                <a:lnTo>
                  <a:pt x="2001" y="65"/>
                </a:lnTo>
                <a:lnTo>
                  <a:pt x="1999" y="56"/>
                </a:lnTo>
                <a:lnTo>
                  <a:pt x="1997" y="48"/>
                </a:lnTo>
                <a:lnTo>
                  <a:pt x="1988" y="32"/>
                </a:lnTo>
                <a:lnTo>
                  <a:pt x="1978" y="23"/>
                </a:lnTo>
                <a:lnTo>
                  <a:pt x="1966" y="13"/>
                </a:lnTo>
                <a:lnTo>
                  <a:pt x="1950" y="5"/>
                </a:lnTo>
                <a:lnTo>
                  <a:pt x="1934" y="2"/>
                </a:lnTo>
                <a:lnTo>
                  <a:pt x="1918" y="0"/>
                </a:lnTo>
                <a:lnTo>
                  <a:pt x="1902" y="2"/>
                </a:lnTo>
                <a:lnTo>
                  <a:pt x="1890" y="4"/>
                </a:lnTo>
                <a:lnTo>
                  <a:pt x="1876" y="5"/>
                </a:lnTo>
                <a:lnTo>
                  <a:pt x="1864" y="9"/>
                </a:lnTo>
                <a:lnTo>
                  <a:pt x="1851" y="15"/>
                </a:lnTo>
                <a:lnTo>
                  <a:pt x="1841" y="23"/>
                </a:lnTo>
                <a:lnTo>
                  <a:pt x="1830" y="31"/>
                </a:lnTo>
                <a:lnTo>
                  <a:pt x="1820" y="40"/>
                </a:lnTo>
                <a:lnTo>
                  <a:pt x="1811" y="31"/>
                </a:lnTo>
                <a:lnTo>
                  <a:pt x="1804" y="23"/>
                </a:lnTo>
                <a:lnTo>
                  <a:pt x="1795" y="15"/>
                </a:lnTo>
                <a:lnTo>
                  <a:pt x="1785" y="9"/>
                </a:lnTo>
                <a:lnTo>
                  <a:pt x="1776" y="5"/>
                </a:lnTo>
                <a:lnTo>
                  <a:pt x="1765" y="4"/>
                </a:lnTo>
                <a:lnTo>
                  <a:pt x="1755" y="2"/>
                </a:lnTo>
                <a:lnTo>
                  <a:pt x="1743" y="0"/>
                </a:lnTo>
                <a:lnTo>
                  <a:pt x="1718" y="2"/>
                </a:lnTo>
                <a:lnTo>
                  <a:pt x="1695" y="7"/>
                </a:lnTo>
                <a:lnTo>
                  <a:pt x="1686" y="9"/>
                </a:lnTo>
                <a:lnTo>
                  <a:pt x="1676" y="13"/>
                </a:lnTo>
                <a:lnTo>
                  <a:pt x="1667" y="19"/>
                </a:lnTo>
                <a:lnTo>
                  <a:pt x="1660" y="25"/>
                </a:lnTo>
                <a:close/>
                <a:moveTo>
                  <a:pt x="1368" y="0"/>
                </a:moveTo>
                <a:lnTo>
                  <a:pt x="1331" y="2"/>
                </a:lnTo>
                <a:lnTo>
                  <a:pt x="1303" y="7"/>
                </a:lnTo>
                <a:lnTo>
                  <a:pt x="1279" y="13"/>
                </a:lnTo>
                <a:lnTo>
                  <a:pt x="1268" y="19"/>
                </a:lnTo>
                <a:lnTo>
                  <a:pt x="1258" y="25"/>
                </a:lnTo>
                <a:lnTo>
                  <a:pt x="1247" y="31"/>
                </a:lnTo>
                <a:lnTo>
                  <a:pt x="1238" y="38"/>
                </a:lnTo>
                <a:lnTo>
                  <a:pt x="1231" y="46"/>
                </a:lnTo>
                <a:lnTo>
                  <a:pt x="1224" y="54"/>
                </a:lnTo>
                <a:lnTo>
                  <a:pt x="1217" y="61"/>
                </a:lnTo>
                <a:lnTo>
                  <a:pt x="1212" y="71"/>
                </a:lnTo>
                <a:lnTo>
                  <a:pt x="1208" y="82"/>
                </a:lnTo>
                <a:lnTo>
                  <a:pt x="1205" y="94"/>
                </a:lnTo>
                <a:lnTo>
                  <a:pt x="1201" y="106"/>
                </a:lnTo>
                <a:lnTo>
                  <a:pt x="1200" y="117"/>
                </a:lnTo>
                <a:lnTo>
                  <a:pt x="1187" y="233"/>
                </a:lnTo>
                <a:lnTo>
                  <a:pt x="1312" y="233"/>
                </a:lnTo>
                <a:lnTo>
                  <a:pt x="1317" y="160"/>
                </a:lnTo>
                <a:lnTo>
                  <a:pt x="1321" y="134"/>
                </a:lnTo>
                <a:lnTo>
                  <a:pt x="1326" y="115"/>
                </a:lnTo>
                <a:lnTo>
                  <a:pt x="1331" y="104"/>
                </a:lnTo>
                <a:lnTo>
                  <a:pt x="1337" y="96"/>
                </a:lnTo>
                <a:lnTo>
                  <a:pt x="1344" y="92"/>
                </a:lnTo>
                <a:lnTo>
                  <a:pt x="1351" y="90"/>
                </a:lnTo>
                <a:lnTo>
                  <a:pt x="1356" y="90"/>
                </a:lnTo>
                <a:lnTo>
                  <a:pt x="1361" y="92"/>
                </a:lnTo>
                <a:lnTo>
                  <a:pt x="1365" y="94"/>
                </a:lnTo>
                <a:lnTo>
                  <a:pt x="1367" y="98"/>
                </a:lnTo>
                <a:lnTo>
                  <a:pt x="1368" y="102"/>
                </a:lnTo>
                <a:lnTo>
                  <a:pt x="1370" y="106"/>
                </a:lnTo>
                <a:lnTo>
                  <a:pt x="1370" y="111"/>
                </a:lnTo>
                <a:lnTo>
                  <a:pt x="1370" y="119"/>
                </a:lnTo>
                <a:lnTo>
                  <a:pt x="1360" y="204"/>
                </a:lnTo>
                <a:lnTo>
                  <a:pt x="1356" y="211"/>
                </a:lnTo>
                <a:lnTo>
                  <a:pt x="1349" y="219"/>
                </a:lnTo>
                <a:lnTo>
                  <a:pt x="1337" y="227"/>
                </a:lnTo>
                <a:lnTo>
                  <a:pt x="1321" y="237"/>
                </a:lnTo>
                <a:lnTo>
                  <a:pt x="1309" y="242"/>
                </a:lnTo>
                <a:lnTo>
                  <a:pt x="1272" y="265"/>
                </a:lnTo>
                <a:lnTo>
                  <a:pt x="1240" y="285"/>
                </a:lnTo>
                <a:lnTo>
                  <a:pt x="1215" y="300"/>
                </a:lnTo>
                <a:lnTo>
                  <a:pt x="1198" y="315"/>
                </a:lnTo>
                <a:lnTo>
                  <a:pt x="1184" y="331"/>
                </a:lnTo>
                <a:lnTo>
                  <a:pt x="1175" y="348"/>
                </a:lnTo>
                <a:lnTo>
                  <a:pt x="1168" y="366"/>
                </a:lnTo>
                <a:lnTo>
                  <a:pt x="1165" y="383"/>
                </a:lnTo>
                <a:lnTo>
                  <a:pt x="1150" y="498"/>
                </a:lnTo>
                <a:lnTo>
                  <a:pt x="1149" y="512"/>
                </a:lnTo>
                <a:lnTo>
                  <a:pt x="1149" y="523"/>
                </a:lnTo>
                <a:lnTo>
                  <a:pt x="1152" y="535"/>
                </a:lnTo>
                <a:lnTo>
                  <a:pt x="1154" y="546"/>
                </a:lnTo>
                <a:lnTo>
                  <a:pt x="1159" y="556"/>
                </a:lnTo>
                <a:lnTo>
                  <a:pt x="1166" y="566"/>
                </a:lnTo>
                <a:lnTo>
                  <a:pt x="1175" y="573"/>
                </a:lnTo>
                <a:lnTo>
                  <a:pt x="1186" y="579"/>
                </a:lnTo>
                <a:lnTo>
                  <a:pt x="1198" y="583"/>
                </a:lnTo>
                <a:lnTo>
                  <a:pt x="1212" y="587"/>
                </a:lnTo>
                <a:lnTo>
                  <a:pt x="1228" y="589"/>
                </a:lnTo>
                <a:lnTo>
                  <a:pt x="1245" y="589"/>
                </a:lnTo>
                <a:lnTo>
                  <a:pt x="1265" y="589"/>
                </a:lnTo>
                <a:lnTo>
                  <a:pt x="1281" y="587"/>
                </a:lnTo>
                <a:lnTo>
                  <a:pt x="1295" y="585"/>
                </a:lnTo>
                <a:lnTo>
                  <a:pt x="1307" y="581"/>
                </a:lnTo>
                <a:lnTo>
                  <a:pt x="1314" y="577"/>
                </a:lnTo>
                <a:lnTo>
                  <a:pt x="1321" y="573"/>
                </a:lnTo>
                <a:lnTo>
                  <a:pt x="1328" y="568"/>
                </a:lnTo>
                <a:lnTo>
                  <a:pt x="1331" y="560"/>
                </a:lnTo>
                <a:lnTo>
                  <a:pt x="1330" y="583"/>
                </a:lnTo>
                <a:lnTo>
                  <a:pt x="1446" y="583"/>
                </a:lnTo>
                <a:lnTo>
                  <a:pt x="1498" y="121"/>
                </a:lnTo>
                <a:lnTo>
                  <a:pt x="1500" y="106"/>
                </a:lnTo>
                <a:lnTo>
                  <a:pt x="1500" y="90"/>
                </a:lnTo>
                <a:lnTo>
                  <a:pt x="1497" y="77"/>
                </a:lnTo>
                <a:lnTo>
                  <a:pt x="1495" y="63"/>
                </a:lnTo>
                <a:lnTo>
                  <a:pt x="1488" y="48"/>
                </a:lnTo>
                <a:lnTo>
                  <a:pt x="1477" y="36"/>
                </a:lnTo>
                <a:lnTo>
                  <a:pt x="1465" y="25"/>
                </a:lnTo>
                <a:lnTo>
                  <a:pt x="1451" y="17"/>
                </a:lnTo>
                <a:lnTo>
                  <a:pt x="1435" y="9"/>
                </a:lnTo>
                <a:lnTo>
                  <a:pt x="1414" y="4"/>
                </a:lnTo>
                <a:lnTo>
                  <a:pt x="1393" y="2"/>
                </a:lnTo>
                <a:lnTo>
                  <a:pt x="1368" y="0"/>
                </a:lnTo>
                <a:close/>
                <a:moveTo>
                  <a:pt x="1317" y="337"/>
                </a:moveTo>
                <a:lnTo>
                  <a:pt x="1330" y="331"/>
                </a:lnTo>
                <a:lnTo>
                  <a:pt x="1346" y="325"/>
                </a:lnTo>
                <a:lnTo>
                  <a:pt x="1328" y="473"/>
                </a:lnTo>
                <a:lnTo>
                  <a:pt x="1326" y="485"/>
                </a:lnTo>
                <a:lnTo>
                  <a:pt x="1323" y="493"/>
                </a:lnTo>
                <a:lnTo>
                  <a:pt x="1317" y="498"/>
                </a:lnTo>
                <a:lnTo>
                  <a:pt x="1310" y="500"/>
                </a:lnTo>
                <a:lnTo>
                  <a:pt x="1303" y="502"/>
                </a:lnTo>
                <a:lnTo>
                  <a:pt x="1298" y="500"/>
                </a:lnTo>
                <a:lnTo>
                  <a:pt x="1293" y="500"/>
                </a:lnTo>
                <a:lnTo>
                  <a:pt x="1289" y="498"/>
                </a:lnTo>
                <a:lnTo>
                  <a:pt x="1288" y="495"/>
                </a:lnTo>
                <a:lnTo>
                  <a:pt x="1284" y="491"/>
                </a:lnTo>
                <a:lnTo>
                  <a:pt x="1284" y="487"/>
                </a:lnTo>
                <a:lnTo>
                  <a:pt x="1282" y="481"/>
                </a:lnTo>
                <a:lnTo>
                  <a:pt x="1282" y="473"/>
                </a:lnTo>
                <a:lnTo>
                  <a:pt x="1295" y="369"/>
                </a:lnTo>
                <a:lnTo>
                  <a:pt x="1298" y="360"/>
                </a:lnTo>
                <a:lnTo>
                  <a:pt x="1302" y="350"/>
                </a:lnTo>
                <a:lnTo>
                  <a:pt x="1309" y="344"/>
                </a:lnTo>
                <a:lnTo>
                  <a:pt x="1317" y="337"/>
                </a:lnTo>
                <a:close/>
                <a:moveTo>
                  <a:pt x="833" y="50"/>
                </a:moveTo>
                <a:lnTo>
                  <a:pt x="824" y="38"/>
                </a:lnTo>
                <a:lnTo>
                  <a:pt x="813" y="29"/>
                </a:lnTo>
                <a:lnTo>
                  <a:pt x="801" y="19"/>
                </a:lnTo>
                <a:lnTo>
                  <a:pt x="787" y="13"/>
                </a:lnTo>
                <a:lnTo>
                  <a:pt x="769" y="7"/>
                </a:lnTo>
                <a:lnTo>
                  <a:pt x="750" y="4"/>
                </a:lnTo>
                <a:lnTo>
                  <a:pt x="729" y="2"/>
                </a:lnTo>
                <a:lnTo>
                  <a:pt x="704" y="0"/>
                </a:lnTo>
                <a:lnTo>
                  <a:pt x="690" y="0"/>
                </a:lnTo>
                <a:lnTo>
                  <a:pt x="674" y="2"/>
                </a:lnTo>
                <a:lnTo>
                  <a:pt x="659" y="4"/>
                </a:lnTo>
                <a:lnTo>
                  <a:pt x="643" y="7"/>
                </a:lnTo>
                <a:lnTo>
                  <a:pt x="630" y="9"/>
                </a:lnTo>
                <a:lnTo>
                  <a:pt x="616" y="15"/>
                </a:lnTo>
                <a:lnTo>
                  <a:pt x="606" y="21"/>
                </a:lnTo>
                <a:lnTo>
                  <a:pt x="594" y="27"/>
                </a:lnTo>
                <a:lnTo>
                  <a:pt x="585" y="34"/>
                </a:lnTo>
                <a:lnTo>
                  <a:pt x="576" y="42"/>
                </a:lnTo>
                <a:lnTo>
                  <a:pt x="567" y="50"/>
                </a:lnTo>
                <a:lnTo>
                  <a:pt x="560" y="59"/>
                </a:lnTo>
                <a:lnTo>
                  <a:pt x="555" y="71"/>
                </a:lnTo>
                <a:lnTo>
                  <a:pt x="550" y="82"/>
                </a:lnTo>
                <a:lnTo>
                  <a:pt x="544" y="94"/>
                </a:lnTo>
                <a:lnTo>
                  <a:pt x="543" y="108"/>
                </a:lnTo>
                <a:lnTo>
                  <a:pt x="539" y="121"/>
                </a:lnTo>
                <a:lnTo>
                  <a:pt x="499" y="469"/>
                </a:lnTo>
                <a:lnTo>
                  <a:pt x="497" y="483"/>
                </a:lnTo>
                <a:lnTo>
                  <a:pt x="497" y="498"/>
                </a:lnTo>
                <a:lnTo>
                  <a:pt x="499" y="512"/>
                </a:lnTo>
                <a:lnTo>
                  <a:pt x="502" y="525"/>
                </a:lnTo>
                <a:lnTo>
                  <a:pt x="509" y="541"/>
                </a:lnTo>
                <a:lnTo>
                  <a:pt x="518" y="554"/>
                </a:lnTo>
                <a:lnTo>
                  <a:pt x="530" y="564"/>
                </a:lnTo>
                <a:lnTo>
                  <a:pt x="546" y="573"/>
                </a:lnTo>
                <a:lnTo>
                  <a:pt x="564" y="581"/>
                </a:lnTo>
                <a:lnTo>
                  <a:pt x="585" y="585"/>
                </a:lnTo>
                <a:lnTo>
                  <a:pt x="608" y="589"/>
                </a:lnTo>
                <a:lnTo>
                  <a:pt x="634" y="589"/>
                </a:lnTo>
                <a:lnTo>
                  <a:pt x="666" y="589"/>
                </a:lnTo>
                <a:lnTo>
                  <a:pt x="694" y="585"/>
                </a:lnTo>
                <a:lnTo>
                  <a:pt x="720" y="577"/>
                </a:lnTo>
                <a:lnTo>
                  <a:pt x="732" y="573"/>
                </a:lnTo>
                <a:lnTo>
                  <a:pt x="743" y="568"/>
                </a:lnTo>
                <a:lnTo>
                  <a:pt x="752" y="560"/>
                </a:lnTo>
                <a:lnTo>
                  <a:pt x="760" y="554"/>
                </a:lnTo>
                <a:lnTo>
                  <a:pt x="769" y="546"/>
                </a:lnTo>
                <a:lnTo>
                  <a:pt x="776" y="539"/>
                </a:lnTo>
                <a:lnTo>
                  <a:pt x="782" y="529"/>
                </a:lnTo>
                <a:lnTo>
                  <a:pt x="787" y="520"/>
                </a:lnTo>
                <a:lnTo>
                  <a:pt x="792" y="508"/>
                </a:lnTo>
                <a:lnTo>
                  <a:pt x="796" y="498"/>
                </a:lnTo>
                <a:lnTo>
                  <a:pt x="799" y="485"/>
                </a:lnTo>
                <a:lnTo>
                  <a:pt x="801" y="473"/>
                </a:lnTo>
                <a:lnTo>
                  <a:pt x="815" y="356"/>
                </a:lnTo>
                <a:lnTo>
                  <a:pt x="685" y="356"/>
                </a:lnTo>
                <a:lnTo>
                  <a:pt x="671" y="479"/>
                </a:lnTo>
                <a:lnTo>
                  <a:pt x="667" y="489"/>
                </a:lnTo>
                <a:lnTo>
                  <a:pt x="662" y="496"/>
                </a:lnTo>
                <a:lnTo>
                  <a:pt x="655" y="500"/>
                </a:lnTo>
                <a:lnTo>
                  <a:pt x="646" y="502"/>
                </a:lnTo>
                <a:lnTo>
                  <a:pt x="641" y="502"/>
                </a:lnTo>
                <a:lnTo>
                  <a:pt x="636" y="500"/>
                </a:lnTo>
                <a:lnTo>
                  <a:pt x="632" y="498"/>
                </a:lnTo>
                <a:lnTo>
                  <a:pt x="630" y="495"/>
                </a:lnTo>
                <a:lnTo>
                  <a:pt x="629" y="491"/>
                </a:lnTo>
                <a:lnTo>
                  <a:pt x="627" y="485"/>
                </a:lnTo>
                <a:lnTo>
                  <a:pt x="627" y="479"/>
                </a:lnTo>
                <a:lnTo>
                  <a:pt x="627" y="473"/>
                </a:lnTo>
                <a:lnTo>
                  <a:pt x="643" y="337"/>
                </a:lnTo>
                <a:lnTo>
                  <a:pt x="817" y="337"/>
                </a:lnTo>
                <a:lnTo>
                  <a:pt x="843" y="117"/>
                </a:lnTo>
                <a:lnTo>
                  <a:pt x="845" y="98"/>
                </a:lnTo>
                <a:lnTo>
                  <a:pt x="843" y="79"/>
                </a:lnTo>
                <a:lnTo>
                  <a:pt x="840" y="63"/>
                </a:lnTo>
                <a:lnTo>
                  <a:pt x="833" y="50"/>
                </a:lnTo>
                <a:close/>
                <a:moveTo>
                  <a:pt x="695" y="90"/>
                </a:moveTo>
                <a:lnTo>
                  <a:pt x="701" y="90"/>
                </a:lnTo>
                <a:lnTo>
                  <a:pt x="704" y="92"/>
                </a:lnTo>
                <a:lnTo>
                  <a:pt x="708" y="94"/>
                </a:lnTo>
                <a:lnTo>
                  <a:pt x="711" y="98"/>
                </a:lnTo>
                <a:lnTo>
                  <a:pt x="713" y="102"/>
                </a:lnTo>
                <a:lnTo>
                  <a:pt x="713" y="106"/>
                </a:lnTo>
                <a:lnTo>
                  <a:pt x="715" y="111"/>
                </a:lnTo>
                <a:lnTo>
                  <a:pt x="713" y="119"/>
                </a:lnTo>
                <a:lnTo>
                  <a:pt x="699" y="252"/>
                </a:lnTo>
                <a:lnTo>
                  <a:pt x="653" y="252"/>
                </a:lnTo>
                <a:lnTo>
                  <a:pt x="669" y="119"/>
                </a:lnTo>
                <a:lnTo>
                  <a:pt x="671" y="108"/>
                </a:lnTo>
                <a:lnTo>
                  <a:pt x="674" y="100"/>
                </a:lnTo>
                <a:lnTo>
                  <a:pt x="680" y="94"/>
                </a:lnTo>
                <a:lnTo>
                  <a:pt x="687" y="92"/>
                </a:lnTo>
                <a:lnTo>
                  <a:pt x="695" y="90"/>
                </a:lnTo>
                <a:close/>
                <a:moveTo>
                  <a:pt x="1147" y="25"/>
                </a:moveTo>
                <a:lnTo>
                  <a:pt x="1128" y="13"/>
                </a:lnTo>
                <a:lnTo>
                  <a:pt x="1108" y="7"/>
                </a:lnTo>
                <a:lnTo>
                  <a:pt x="1089" y="2"/>
                </a:lnTo>
                <a:lnTo>
                  <a:pt x="1068" y="0"/>
                </a:lnTo>
                <a:lnTo>
                  <a:pt x="1052" y="2"/>
                </a:lnTo>
                <a:lnTo>
                  <a:pt x="1038" y="4"/>
                </a:lnTo>
                <a:lnTo>
                  <a:pt x="1024" y="7"/>
                </a:lnTo>
                <a:lnTo>
                  <a:pt x="1012" y="13"/>
                </a:lnTo>
                <a:lnTo>
                  <a:pt x="989" y="29"/>
                </a:lnTo>
                <a:lnTo>
                  <a:pt x="980" y="4"/>
                </a:lnTo>
                <a:lnTo>
                  <a:pt x="883" y="4"/>
                </a:lnTo>
                <a:lnTo>
                  <a:pt x="799" y="706"/>
                </a:lnTo>
                <a:lnTo>
                  <a:pt x="929" y="706"/>
                </a:lnTo>
                <a:lnTo>
                  <a:pt x="945" y="570"/>
                </a:lnTo>
                <a:lnTo>
                  <a:pt x="954" y="575"/>
                </a:lnTo>
                <a:lnTo>
                  <a:pt x="963" y="581"/>
                </a:lnTo>
                <a:lnTo>
                  <a:pt x="975" y="585"/>
                </a:lnTo>
                <a:lnTo>
                  <a:pt x="987" y="587"/>
                </a:lnTo>
                <a:lnTo>
                  <a:pt x="1024" y="589"/>
                </a:lnTo>
                <a:lnTo>
                  <a:pt x="1043" y="589"/>
                </a:lnTo>
                <a:lnTo>
                  <a:pt x="1061" y="585"/>
                </a:lnTo>
                <a:lnTo>
                  <a:pt x="1077" y="579"/>
                </a:lnTo>
                <a:lnTo>
                  <a:pt x="1093" y="570"/>
                </a:lnTo>
                <a:lnTo>
                  <a:pt x="1107" y="556"/>
                </a:lnTo>
                <a:lnTo>
                  <a:pt x="1115" y="543"/>
                </a:lnTo>
                <a:lnTo>
                  <a:pt x="1119" y="535"/>
                </a:lnTo>
                <a:lnTo>
                  <a:pt x="1122" y="527"/>
                </a:lnTo>
                <a:lnTo>
                  <a:pt x="1124" y="520"/>
                </a:lnTo>
                <a:lnTo>
                  <a:pt x="1126" y="510"/>
                </a:lnTo>
                <a:lnTo>
                  <a:pt x="1175" y="94"/>
                </a:lnTo>
                <a:lnTo>
                  <a:pt x="1177" y="84"/>
                </a:lnTo>
                <a:lnTo>
                  <a:pt x="1175" y="75"/>
                </a:lnTo>
                <a:lnTo>
                  <a:pt x="1175" y="65"/>
                </a:lnTo>
                <a:lnTo>
                  <a:pt x="1172" y="56"/>
                </a:lnTo>
                <a:lnTo>
                  <a:pt x="1168" y="48"/>
                </a:lnTo>
                <a:lnTo>
                  <a:pt x="1163" y="38"/>
                </a:lnTo>
                <a:lnTo>
                  <a:pt x="1156" y="32"/>
                </a:lnTo>
                <a:lnTo>
                  <a:pt x="1147" y="25"/>
                </a:lnTo>
                <a:close/>
                <a:moveTo>
                  <a:pt x="1008" y="94"/>
                </a:moveTo>
                <a:lnTo>
                  <a:pt x="1015" y="92"/>
                </a:lnTo>
                <a:lnTo>
                  <a:pt x="1024" y="90"/>
                </a:lnTo>
                <a:lnTo>
                  <a:pt x="1031" y="90"/>
                </a:lnTo>
                <a:lnTo>
                  <a:pt x="1035" y="92"/>
                </a:lnTo>
                <a:lnTo>
                  <a:pt x="1038" y="94"/>
                </a:lnTo>
                <a:lnTo>
                  <a:pt x="1042" y="96"/>
                </a:lnTo>
                <a:lnTo>
                  <a:pt x="1045" y="106"/>
                </a:lnTo>
                <a:lnTo>
                  <a:pt x="1045" y="117"/>
                </a:lnTo>
                <a:lnTo>
                  <a:pt x="1001" y="473"/>
                </a:lnTo>
                <a:lnTo>
                  <a:pt x="999" y="481"/>
                </a:lnTo>
                <a:lnTo>
                  <a:pt x="998" y="487"/>
                </a:lnTo>
                <a:lnTo>
                  <a:pt x="994" y="493"/>
                </a:lnTo>
                <a:lnTo>
                  <a:pt x="991" y="496"/>
                </a:lnTo>
                <a:lnTo>
                  <a:pt x="985" y="500"/>
                </a:lnTo>
                <a:lnTo>
                  <a:pt x="977" y="502"/>
                </a:lnTo>
                <a:lnTo>
                  <a:pt x="971" y="500"/>
                </a:lnTo>
                <a:lnTo>
                  <a:pt x="966" y="500"/>
                </a:lnTo>
                <a:lnTo>
                  <a:pt x="963" y="498"/>
                </a:lnTo>
                <a:lnTo>
                  <a:pt x="959" y="495"/>
                </a:lnTo>
                <a:lnTo>
                  <a:pt x="957" y="491"/>
                </a:lnTo>
                <a:lnTo>
                  <a:pt x="955" y="487"/>
                </a:lnTo>
                <a:lnTo>
                  <a:pt x="955" y="481"/>
                </a:lnTo>
                <a:lnTo>
                  <a:pt x="957" y="475"/>
                </a:lnTo>
                <a:lnTo>
                  <a:pt x="999" y="117"/>
                </a:lnTo>
                <a:lnTo>
                  <a:pt x="999" y="109"/>
                </a:lnTo>
                <a:lnTo>
                  <a:pt x="1001" y="104"/>
                </a:lnTo>
                <a:lnTo>
                  <a:pt x="1005" y="98"/>
                </a:lnTo>
                <a:lnTo>
                  <a:pt x="1008" y="94"/>
                </a:lnTo>
                <a:close/>
              </a:path>
            </a:pathLst>
          </a:custGeom>
          <a:solidFill>
            <a:schemeClr val="bg1"/>
          </a:solidFill>
          <a:ln w="9525">
            <a:noFill/>
            <a:round/>
            <a:headEnd/>
            <a:tailEnd/>
          </a:ln>
          <a:effectLst/>
        </p:spPr>
        <p:txBody>
          <a:bodyPr/>
          <a:lstStyle/>
          <a:p>
            <a:pPr>
              <a:defRPr/>
            </a:pPr>
            <a:endParaRPr lang="en-US"/>
          </a:p>
        </p:txBody>
      </p:sp>
      <p:sp>
        <p:nvSpPr>
          <p:cNvPr id="31763" name="Rectangle 19"/>
          <p:cNvSpPr>
            <a:spLocks noGrp="1" noChangeArrowheads="1"/>
          </p:cNvSpPr>
          <p:nvPr>
            <p:ph type="sldNum" sz="quarter" idx="4"/>
          </p:nvPr>
        </p:nvSpPr>
        <p:spPr bwMode="auto">
          <a:xfrm>
            <a:off x="8724900" y="6427788"/>
            <a:ext cx="342900" cy="212725"/>
          </a:xfrm>
          <a:prstGeom prst="rect">
            <a:avLst/>
          </a:prstGeom>
          <a:noFill/>
          <a:ln w="9525" algn="ctr">
            <a:noFill/>
            <a:miter lim="800000"/>
            <a:headEnd/>
            <a:tailEnd/>
          </a:ln>
          <a:effectLst/>
        </p:spPr>
        <p:txBody>
          <a:bodyPr vert="horz" wrap="none" lIns="0" tIns="0" rIns="0" bIns="0" numCol="1" anchor="ctr" anchorCtr="0" compatLnSpc="1">
            <a:prstTxWarp prst="textNoShape">
              <a:avLst/>
            </a:prstTxWarp>
          </a:bodyPr>
          <a:lstStyle>
            <a:lvl1pPr algn="ctr" eaLnBrk="1" hangingPunct="1">
              <a:defRPr sz="900" b="1">
                <a:solidFill>
                  <a:srgbClr val="AEAEAE"/>
                </a:solidFill>
                <a:latin typeface="Verdana" pitchFamily="34" charset="0"/>
              </a:defRPr>
            </a:lvl1pPr>
          </a:lstStyle>
          <a:p>
            <a:pPr>
              <a:defRPr/>
            </a:pPr>
            <a:fld id="{E1BAC7A7-5F80-4703-BCF0-E9B9835E5844}"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3"/>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dt="0"/>
  <p:txStyles>
    <p:titleStyle>
      <a:lvl1pPr marL="342900" indent="-342900" algn="l" rtl="0" eaLnBrk="1" fontAlgn="base" hangingPunct="1">
        <a:spcBef>
          <a:spcPct val="20000"/>
        </a:spcBef>
        <a:spcAft>
          <a:spcPct val="0"/>
        </a:spcAft>
        <a:buFont typeface="Verdana" pitchFamily="34" charset="0"/>
        <a:defRPr sz="2000">
          <a:solidFill>
            <a:srgbClr val="002B78"/>
          </a:solidFill>
          <a:latin typeface="+mj-lt"/>
          <a:ea typeface="+mj-ea"/>
          <a:cs typeface="+mj-cs"/>
        </a:defRPr>
      </a:lvl1pPr>
      <a:lvl2pPr marL="342900" indent="-342900" algn="l" rtl="0" eaLnBrk="1" fontAlgn="base" hangingPunct="1">
        <a:spcBef>
          <a:spcPct val="20000"/>
        </a:spcBef>
        <a:spcAft>
          <a:spcPct val="0"/>
        </a:spcAft>
        <a:buFont typeface="Verdana" pitchFamily="34" charset="0"/>
        <a:defRPr sz="2000">
          <a:solidFill>
            <a:srgbClr val="002B78"/>
          </a:solidFill>
          <a:latin typeface="Tahoma" pitchFamily="34" charset="0"/>
        </a:defRPr>
      </a:lvl2pPr>
      <a:lvl3pPr marL="342900" indent="-342900" algn="l" rtl="0" eaLnBrk="1" fontAlgn="base" hangingPunct="1">
        <a:spcBef>
          <a:spcPct val="20000"/>
        </a:spcBef>
        <a:spcAft>
          <a:spcPct val="0"/>
        </a:spcAft>
        <a:buFont typeface="Verdana" pitchFamily="34" charset="0"/>
        <a:defRPr sz="2000">
          <a:solidFill>
            <a:srgbClr val="002B78"/>
          </a:solidFill>
          <a:latin typeface="Tahoma" pitchFamily="34" charset="0"/>
        </a:defRPr>
      </a:lvl3pPr>
      <a:lvl4pPr marL="342900" indent="-342900" algn="l" rtl="0" eaLnBrk="1" fontAlgn="base" hangingPunct="1">
        <a:spcBef>
          <a:spcPct val="20000"/>
        </a:spcBef>
        <a:spcAft>
          <a:spcPct val="0"/>
        </a:spcAft>
        <a:buFont typeface="Verdana" pitchFamily="34" charset="0"/>
        <a:defRPr sz="2000">
          <a:solidFill>
            <a:srgbClr val="002B78"/>
          </a:solidFill>
          <a:latin typeface="Tahoma" pitchFamily="34" charset="0"/>
        </a:defRPr>
      </a:lvl4pPr>
      <a:lvl5pPr marL="342900" indent="-342900" algn="l" rtl="0" eaLnBrk="1" fontAlgn="base" hangingPunct="1">
        <a:spcBef>
          <a:spcPct val="20000"/>
        </a:spcBef>
        <a:spcAft>
          <a:spcPct val="0"/>
        </a:spcAft>
        <a:buFont typeface="Verdana" pitchFamily="34" charset="0"/>
        <a:defRPr sz="2000">
          <a:solidFill>
            <a:srgbClr val="002B78"/>
          </a:solidFill>
          <a:latin typeface="Tahoma" pitchFamily="34" charset="0"/>
        </a:defRPr>
      </a:lvl5pPr>
      <a:lvl6pPr marL="800100" indent="-342900" algn="l" rtl="0" eaLnBrk="1" fontAlgn="base" hangingPunct="1">
        <a:spcBef>
          <a:spcPct val="20000"/>
        </a:spcBef>
        <a:spcAft>
          <a:spcPct val="0"/>
        </a:spcAft>
        <a:buFont typeface="Verdana" pitchFamily="34" charset="0"/>
        <a:defRPr sz="2000">
          <a:solidFill>
            <a:srgbClr val="002B78"/>
          </a:solidFill>
          <a:latin typeface="Tahoma" pitchFamily="34" charset="0"/>
        </a:defRPr>
      </a:lvl6pPr>
      <a:lvl7pPr marL="1257300" indent="-342900" algn="l" rtl="0" eaLnBrk="1" fontAlgn="base" hangingPunct="1">
        <a:spcBef>
          <a:spcPct val="20000"/>
        </a:spcBef>
        <a:spcAft>
          <a:spcPct val="0"/>
        </a:spcAft>
        <a:buFont typeface="Verdana" pitchFamily="34" charset="0"/>
        <a:defRPr sz="2000">
          <a:solidFill>
            <a:srgbClr val="002B78"/>
          </a:solidFill>
          <a:latin typeface="Tahoma" pitchFamily="34" charset="0"/>
        </a:defRPr>
      </a:lvl7pPr>
      <a:lvl8pPr marL="1714500" indent="-342900" algn="l" rtl="0" eaLnBrk="1" fontAlgn="base" hangingPunct="1">
        <a:spcBef>
          <a:spcPct val="20000"/>
        </a:spcBef>
        <a:spcAft>
          <a:spcPct val="0"/>
        </a:spcAft>
        <a:buFont typeface="Verdana" pitchFamily="34" charset="0"/>
        <a:defRPr sz="2000">
          <a:solidFill>
            <a:srgbClr val="002B78"/>
          </a:solidFill>
          <a:latin typeface="Tahoma" pitchFamily="34" charset="0"/>
        </a:defRPr>
      </a:lvl8pPr>
      <a:lvl9pPr marL="2171700" indent="-342900" algn="l" rtl="0" eaLnBrk="1" fontAlgn="base" hangingPunct="1">
        <a:spcBef>
          <a:spcPct val="20000"/>
        </a:spcBef>
        <a:spcAft>
          <a:spcPct val="0"/>
        </a:spcAft>
        <a:buFont typeface="Verdana" pitchFamily="34" charset="0"/>
        <a:defRPr sz="2000">
          <a:solidFill>
            <a:srgbClr val="002B78"/>
          </a:solidFill>
          <a:latin typeface="Tahoma" pitchFamily="34" charset="0"/>
        </a:defRPr>
      </a:lvl9pPr>
    </p:titleStyle>
    <p:bodyStyle>
      <a:lvl1pPr marL="342900" indent="-342900" algn="l" rtl="0" eaLnBrk="1" fontAlgn="base" hangingPunct="1">
        <a:spcBef>
          <a:spcPct val="20000"/>
        </a:spcBef>
        <a:spcAft>
          <a:spcPct val="0"/>
        </a:spcAft>
        <a:buFont typeface="Verdana" pitchFamily="34" charset="0"/>
        <a:buChar char="•"/>
        <a:defRPr sz="3200" b="1">
          <a:solidFill>
            <a:srgbClr val="002B78"/>
          </a:solidFill>
          <a:latin typeface="+mn-lt"/>
          <a:ea typeface="+mn-ea"/>
          <a:cs typeface="+mn-cs"/>
        </a:defRPr>
      </a:lvl1pPr>
      <a:lvl2pPr marL="742950" indent="-285750" algn="l" rtl="0" eaLnBrk="1" fontAlgn="base" hangingPunct="1">
        <a:spcBef>
          <a:spcPct val="20000"/>
        </a:spcBef>
        <a:spcAft>
          <a:spcPct val="0"/>
        </a:spcAft>
        <a:buClr>
          <a:srgbClr val="002B78"/>
        </a:buClr>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15962"/>
          </a:xfrm>
          <a:prstGeom prst="rect">
            <a:avLst/>
          </a:prstGeom>
        </p:spPr>
        <p:txBody>
          <a:bodyPr vert="horz" lIns="91440" tIns="45720" rIns="91440" bIns="45720" rtlCol="0" anchor="t">
            <a:normAutofit/>
          </a:bodyPr>
          <a:lstStyle/>
          <a:p>
            <a:pPr marL="0" lvl="0" indent="0" algn="l" defTabSz="914400" rtl="0" eaLnBrk="1" latinLnBrk="0" hangingPunct="1">
              <a:spcBef>
                <a:spcPct val="20000"/>
              </a:spcBef>
              <a:buFont typeface="Arial" pitchFamily="34" charset="0"/>
              <a:buNone/>
            </a:pPr>
            <a:r>
              <a:rPr lang="ru-RU"/>
              <a:t>Образец заголовка</a:t>
            </a:r>
            <a:endParaRPr lang="en-US" dirty="0"/>
          </a:p>
        </p:txBody>
      </p:sp>
      <p:sp>
        <p:nvSpPr>
          <p:cNvPr id="24" name="Rectangle 6"/>
          <p:cNvSpPr>
            <a:spLocks noChangeArrowheads="1"/>
          </p:cNvSpPr>
          <p:nvPr/>
        </p:nvSpPr>
        <p:spPr bwMode="auto">
          <a:xfrm>
            <a:off x="-19050" y="6327152"/>
            <a:ext cx="3133441" cy="267492"/>
          </a:xfrm>
          <a:prstGeom prst="rect">
            <a:avLst/>
          </a:prstGeom>
          <a:solidFill>
            <a:srgbClr val="608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5" name="Freeform 7"/>
          <p:cNvSpPr>
            <a:spLocks noEditPoints="1"/>
          </p:cNvSpPr>
          <p:nvPr/>
        </p:nvSpPr>
        <p:spPr bwMode="auto">
          <a:xfrm>
            <a:off x="914400" y="6385486"/>
            <a:ext cx="685801" cy="170266"/>
          </a:xfrm>
          <a:custGeom>
            <a:avLst/>
            <a:gdLst>
              <a:gd name="T0" fmla="*/ 2344 w 2344"/>
              <a:gd name="T1" fmla="*/ 307 h 582"/>
              <a:gd name="T2" fmla="*/ 431 w 2344"/>
              <a:gd name="T3" fmla="*/ 371 h 582"/>
              <a:gd name="T4" fmla="*/ 1391 w 2344"/>
              <a:gd name="T5" fmla="*/ 480 h 582"/>
              <a:gd name="T6" fmla="*/ 1568 w 2344"/>
              <a:gd name="T7" fmla="*/ 78 h 582"/>
              <a:gd name="T8" fmla="*/ 1595 w 2344"/>
              <a:gd name="T9" fmla="*/ 82 h 582"/>
              <a:gd name="T10" fmla="*/ 1715 w 2344"/>
              <a:gd name="T11" fmla="*/ 98 h 582"/>
              <a:gd name="T12" fmla="*/ 1734 w 2344"/>
              <a:gd name="T13" fmla="*/ 77 h 582"/>
              <a:gd name="T14" fmla="*/ 1755 w 2344"/>
              <a:gd name="T15" fmla="*/ 89 h 582"/>
              <a:gd name="T16" fmla="*/ 1876 w 2344"/>
              <a:gd name="T17" fmla="*/ 53 h 582"/>
              <a:gd name="T18" fmla="*/ 1850 w 2344"/>
              <a:gd name="T19" fmla="*/ 14 h 582"/>
              <a:gd name="T20" fmla="*/ 1802 w 2344"/>
              <a:gd name="T21" fmla="*/ 0 h 582"/>
              <a:gd name="T22" fmla="*/ 1722 w 2344"/>
              <a:gd name="T23" fmla="*/ 24 h 582"/>
              <a:gd name="T24" fmla="*/ 1663 w 2344"/>
              <a:gd name="T25" fmla="*/ 2 h 582"/>
              <a:gd name="T26" fmla="*/ 1591 w 2344"/>
              <a:gd name="T27" fmla="*/ 7 h 582"/>
              <a:gd name="T28" fmla="*/ 1227 w 2344"/>
              <a:gd name="T29" fmla="*/ 5 h 582"/>
              <a:gd name="T30" fmla="*/ 1162 w 2344"/>
              <a:gd name="T31" fmla="*/ 36 h 582"/>
              <a:gd name="T32" fmla="*/ 1134 w 2344"/>
              <a:gd name="T33" fmla="*/ 96 h 582"/>
              <a:gd name="T34" fmla="*/ 1249 w 2344"/>
              <a:gd name="T35" fmla="*/ 95 h 582"/>
              <a:gd name="T36" fmla="*/ 1276 w 2344"/>
              <a:gd name="T37" fmla="*/ 74 h 582"/>
              <a:gd name="T38" fmla="*/ 1288 w 2344"/>
              <a:gd name="T39" fmla="*/ 97 h 582"/>
              <a:gd name="T40" fmla="*/ 1243 w 2344"/>
              <a:gd name="T41" fmla="*/ 195 h 582"/>
              <a:gd name="T42" fmla="*/ 1120 w 2344"/>
              <a:gd name="T43" fmla="*/ 273 h 582"/>
              <a:gd name="T44" fmla="*/ 1090 w 2344"/>
              <a:gd name="T45" fmla="*/ 411 h 582"/>
              <a:gd name="T46" fmla="*/ 1113 w 2344"/>
              <a:gd name="T47" fmla="*/ 473 h 582"/>
              <a:gd name="T48" fmla="*/ 1208 w 2344"/>
              <a:gd name="T49" fmla="*/ 485 h 582"/>
              <a:gd name="T50" fmla="*/ 1252 w 2344"/>
              <a:gd name="T51" fmla="*/ 480 h 582"/>
              <a:gd name="T52" fmla="*/ 1398 w 2344"/>
              <a:gd name="T53" fmla="*/ 45 h 582"/>
              <a:gd name="T54" fmla="*/ 1361 w 2344"/>
              <a:gd name="T55" fmla="*/ 13 h 582"/>
              <a:gd name="T56" fmla="*/ 1240 w 2344"/>
              <a:gd name="T57" fmla="*/ 277 h 582"/>
              <a:gd name="T58" fmla="*/ 1244 w 2344"/>
              <a:gd name="T59" fmla="*/ 406 h 582"/>
              <a:gd name="T60" fmla="*/ 1218 w 2344"/>
              <a:gd name="T61" fmla="*/ 412 h 582"/>
              <a:gd name="T62" fmla="*/ 1220 w 2344"/>
              <a:gd name="T63" fmla="*/ 304 h 582"/>
              <a:gd name="T64" fmla="*/ 758 w 2344"/>
              <a:gd name="T65" fmla="*/ 31 h 582"/>
              <a:gd name="T66" fmla="*/ 672 w 2344"/>
              <a:gd name="T67" fmla="*/ 1 h 582"/>
              <a:gd name="T68" fmla="*/ 570 w 2344"/>
              <a:gd name="T69" fmla="*/ 11 h 582"/>
              <a:gd name="T70" fmla="*/ 514 w 2344"/>
              <a:gd name="T71" fmla="*/ 58 h 582"/>
              <a:gd name="T72" fmla="*/ 462 w 2344"/>
              <a:gd name="T73" fmla="*/ 410 h 582"/>
              <a:gd name="T74" fmla="*/ 487 w 2344"/>
              <a:gd name="T75" fmla="*/ 461 h 582"/>
              <a:gd name="T76" fmla="*/ 541 w 2344"/>
              <a:gd name="T77" fmla="*/ 482 h 582"/>
              <a:gd name="T78" fmla="*/ 664 w 2344"/>
              <a:gd name="T79" fmla="*/ 476 h 582"/>
              <a:gd name="T80" fmla="*/ 721 w 2344"/>
              <a:gd name="T81" fmla="*/ 436 h 582"/>
              <a:gd name="T82" fmla="*/ 630 w 2344"/>
              <a:gd name="T83" fmla="*/ 304 h 582"/>
              <a:gd name="T84" fmla="*/ 606 w 2344"/>
              <a:gd name="T85" fmla="*/ 413 h 582"/>
              <a:gd name="T86" fmla="*/ 581 w 2344"/>
              <a:gd name="T87" fmla="*/ 405 h 582"/>
              <a:gd name="T88" fmla="*/ 777 w 2344"/>
              <a:gd name="T89" fmla="*/ 80 h 582"/>
              <a:gd name="T90" fmla="*/ 646 w 2344"/>
              <a:gd name="T91" fmla="*/ 74 h 582"/>
              <a:gd name="T92" fmla="*/ 658 w 2344"/>
              <a:gd name="T93" fmla="*/ 97 h 582"/>
              <a:gd name="T94" fmla="*/ 628 w 2344"/>
              <a:gd name="T95" fmla="*/ 77 h 582"/>
              <a:gd name="T96" fmla="*/ 1042 w 2344"/>
              <a:gd name="T97" fmla="*/ 7 h 582"/>
              <a:gd name="T98" fmla="*/ 970 w 2344"/>
              <a:gd name="T99" fmla="*/ 2 h 582"/>
              <a:gd name="T100" fmla="*/ 872 w 2344"/>
              <a:gd name="T101" fmla="*/ 582 h 582"/>
              <a:gd name="T102" fmla="*/ 965 w 2344"/>
              <a:gd name="T103" fmla="*/ 486 h 582"/>
              <a:gd name="T104" fmla="*/ 1019 w 2344"/>
              <a:gd name="T105" fmla="*/ 469 h 582"/>
              <a:gd name="T106" fmla="*/ 1048 w 2344"/>
              <a:gd name="T107" fmla="*/ 428 h 582"/>
              <a:gd name="T108" fmla="*/ 1087 w 2344"/>
              <a:gd name="T109" fmla="*/ 38 h 582"/>
              <a:gd name="T110" fmla="*/ 963 w 2344"/>
              <a:gd name="T111" fmla="*/ 74 h 582"/>
              <a:gd name="T112" fmla="*/ 975 w 2344"/>
              <a:gd name="T113" fmla="*/ 96 h 582"/>
              <a:gd name="T114" fmla="*/ 914 w 2344"/>
              <a:gd name="T115" fmla="*/ 413 h 582"/>
              <a:gd name="T116" fmla="*/ 896 w 2344"/>
              <a:gd name="T117" fmla="*/ 39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44" h="582">
                <a:moveTo>
                  <a:pt x="1919" y="46"/>
                </a:moveTo>
                <a:lnTo>
                  <a:pt x="1912" y="144"/>
                </a:lnTo>
                <a:lnTo>
                  <a:pt x="2210" y="258"/>
                </a:lnTo>
                <a:lnTo>
                  <a:pt x="1893" y="371"/>
                </a:lnTo>
                <a:lnTo>
                  <a:pt x="1885" y="473"/>
                </a:lnTo>
                <a:lnTo>
                  <a:pt x="1890" y="469"/>
                </a:lnTo>
                <a:lnTo>
                  <a:pt x="2344" y="307"/>
                </a:lnTo>
                <a:lnTo>
                  <a:pt x="2344" y="205"/>
                </a:lnTo>
                <a:lnTo>
                  <a:pt x="1919" y="46"/>
                </a:lnTo>
                <a:close/>
                <a:moveTo>
                  <a:pt x="458" y="46"/>
                </a:moveTo>
                <a:lnTo>
                  <a:pt x="0" y="207"/>
                </a:lnTo>
                <a:lnTo>
                  <a:pt x="0" y="311"/>
                </a:lnTo>
                <a:lnTo>
                  <a:pt x="424" y="473"/>
                </a:lnTo>
                <a:lnTo>
                  <a:pt x="431" y="371"/>
                </a:lnTo>
                <a:lnTo>
                  <a:pt x="133" y="258"/>
                </a:lnTo>
                <a:lnTo>
                  <a:pt x="451" y="144"/>
                </a:lnTo>
                <a:lnTo>
                  <a:pt x="458" y="46"/>
                </a:lnTo>
                <a:close/>
                <a:moveTo>
                  <a:pt x="1568" y="19"/>
                </a:moveTo>
                <a:lnTo>
                  <a:pt x="1571" y="3"/>
                </a:lnTo>
                <a:lnTo>
                  <a:pt x="1453" y="3"/>
                </a:lnTo>
                <a:lnTo>
                  <a:pt x="1391" y="480"/>
                </a:lnTo>
                <a:lnTo>
                  <a:pt x="1509" y="480"/>
                </a:lnTo>
                <a:lnTo>
                  <a:pt x="1559" y="97"/>
                </a:lnTo>
                <a:lnTo>
                  <a:pt x="1559" y="92"/>
                </a:lnTo>
                <a:lnTo>
                  <a:pt x="1561" y="88"/>
                </a:lnTo>
                <a:lnTo>
                  <a:pt x="1563" y="84"/>
                </a:lnTo>
                <a:lnTo>
                  <a:pt x="1565" y="81"/>
                </a:lnTo>
                <a:lnTo>
                  <a:pt x="1568" y="78"/>
                </a:lnTo>
                <a:lnTo>
                  <a:pt x="1572" y="77"/>
                </a:lnTo>
                <a:lnTo>
                  <a:pt x="1576" y="76"/>
                </a:lnTo>
                <a:lnTo>
                  <a:pt x="1580" y="75"/>
                </a:lnTo>
                <a:lnTo>
                  <a:pt x="1586" y="76"/>
                </a:lnTo>
                <a:lnTo>
                  <a:pt x="1590" y="77"/>
                </a:lnTo>
                <a:lnTo>
                  <a:pt x="1593" y="78"/>
                </a:lnTo>
                <a:lnTo>
                  <a:pt x="1595" y="82"/>
                </a:lnTo>
                <a:lnTo>
                  <a:pt x="1598" y="85"/>
                </a:lnTo>
                <a:lnTo>
                  <a:pt x="1599" y="88"/>
                </a:lnTo>
                <a:lnTo>
                  <a:pt x="1600" y="92"/>
                </a:lnTo>
                <a:lnTo>
                  <a:pt x="1600" y="98"/>
                </a:lnTo>
                <a:lnTo>
                  <a:pt x="1549" y="480"/>
                </a:lnTo>
                <a:lnTo>
                  <a:pt x="1666" y="480"/>
                </a:lnTo>
                <a:lnTo>
                  <a:pt x="1715" y="98"/>
                </a:lnTo>
                <a:lnTo>
                  <a:pt x="1716" y="94"/>
                </a:lnTo>
                <a:lnTo>
                  <a:pt x="1719" y="89"/>
                </a:lnTo>
                <a:lnTo>
                  <a:pt x="1720" y="85"/>
                </a:lnTo>
                <a:lnTo>
                  <a:pt x="1723" y="83"/>
                </a:lnTo>
                <a:lnTo>
                  <a:pt x="1726" y="81"/>
                </a:lnTo>
                <a:lnTo>
                  <a:pt x="1729" y="78"/>
                </a:lnTo>
                <a:lnTo>
                  <a:pt x="1734" y="77"/>
                </a:lnTo>
                <a:lnTo>
                  <a:pt x="1739" y="77"/>
                </a:lnTo>
                <a:lnTo>
                  <a:pt x="1743" y="77"/>
                </a:lnTo>
                <a:lnTo>
                  <a:pt x="1748" y="78"/>
                </a:lnTo>
                <a:lnTo>
                  <a:pt x="1751" y="81"/>
                </a:lnTo>
                <a:lnTo>
                  <a:pt x="1753" y="83"/>
                </a:lnTo>
                <a:lnTo>
                  <a:pt x="1755" y="86"/>
                </a:lnTo>
                <a:lnTo>
                  <a:pt x="1755" y="89"/>
                </a:lnTo>
                <a:lnTo>
                  <a:pt x="1756" y="94"/>
                </a:lnTo>
                <a:lnTo>
                  <a:pt x="1755" y="99"/>
                </a:lnTo>
                <a:lnTo>
                  <a:pt x="1707" y="480"/>
                </a:lnTo>
                <a:lnTo>
                  <a:pt x="1823" y="480"/>
                </a:lnTo>
                <a:lnTo>
                  <a:pt x="1876" y="68"/>
                </a:lnTo>
                <a:lnTo>
                  <a:pt x="1877" y="60"/>
                </a:lnTo>
                <a:lnTo>
                  <a:pt x="1876" y="53"/>
                </a:lnTo>
                <a:lnTo>
                  <a:pt x="1875" y="45"/>
                </a:lnTo>
                <a:lnTo>
                  <a:pt x="1873" y="38"/>
                </a:lnTo>
                <a:lnTo>
                  <a:pt x="1870" y="32"/>
                </a:lnTo>
                <a:lnTo>
                  <a:pt x="1866" y="27"/>
                </a:lnTo>
                <a:lnTo>
                  <a:pt x="1861" y="22"/>
                </a:lnTo>
                <a:lnTo>
                  <a:pt x="1857" y="18"/>
                </a:lnTo>
                <a:lnTo>
                  <a:pt x="1850" y="14"/>
                </a:lnTo>
                <a:lnTo>
                  <a:pt x="1844" y="9"/>
                </a:lnTo>
                <a:lnTo>
                  <a:pt x="1837" y="7"/>
                </a:lnTo>
                <a:lnTo>
                  <a:pt x="1831" y="4"/>
                </a:lnTo>
                <a:lnTo>
                  <a:pt x="1823" y="3"/>
                </a:lnTo>
                <a:lnTo>
                  <a:pt x="1817" y="1"/>
                </a:lnTo>
                <a:lnTo>
                  <a:pt x="1809" y="1"/>
                </a:lnTo>
                <a:lnTo>
                  <a:pt x="1802" y="0"/>
                </a:lnTo>
                <a:lnTo>
                  <a:pt x="1789" y="1"/>
                </a:lnTo>
                <a:lnTo>
                  <a:pt x="1776" y="2"/>
                </a:lnTo>
                <a:lnTo>
                  <a:pt x="1764" y="4"/>
                </a:lnTo>
                <a:lnTo>
                  <a:pt x="1752" y="8"/>
                </a:lnTo>
                <a:lnTo>
                  <a:pt x="1741" y="13"/>
                </a:lnTo>
                <a:lnTo>
                  <a:pt x="1731" y="18"/>
                </a:lnTo>
                <a:lnTo>
                  <a:pt x="1722" y="24"/>
                </a:lnTo>
                <a:lnTo>
                  <a:pt x="1713" y="32"/>
                </a:lnTo>
                <a:lnTo>
                  <a:pt x="1706" y="24"/>
                </a:lnTo>
                <a:lnTo>
                  <a:pt x="1698" y="18"/>
                </a:lnTo>
                <a:lnTo>
                  <a:pt x="1690" y="13"/>
                </a:lnTo>
                <a:lnTo>
                  <a:pt x="1682" y="8"/>
                </a:lnTo>
                <a:lnTo>
                  <a:pt x="1673" y="4"/>
                </a:lnTo>
                <a:lnTo>
                  <a:pt x="1663" y="2"/>
                </a:lnTo>
                <a:lnTo>
                  <a:pt x="1654" y="1"/>
                </a:lnTo>
                <a:lnTo>
                  <a:pt x="1643" y="0"/>
                </a:lnTo>
                <a:lnTo>
                  <a:pt x="1632" y="1"/>
                </a:lnTo>
                <a:lnTo>
                  <a:pt x="1620" y="1"/>
                </a:lnTo>
                <a:lnTo>
                  <a:pt x="1611" y="3"/>
                </a:lnTo>
                <a:lnTo>
                  <a:pt x="1601" y="5"/>
                </a:lnTo>
                <a:lnTo>
                  <a:pt x="1591" y="7"/>
                </a:lnTo>
                <a:lnTo>
                  <a:pt x="1584" y="11"/>
                </a:lnTo>
                <a:lnTo>
                  <a:pt x="1575" y="15"/>
                </a:lnTo>
                <a:lnTo>
                  <a:pt x="1568" y="19"/>
                </a:lnTo>
                <a:close/>
                <a:moveTo>
                  <a:pt x="1287" y="0"/>
                </a:moveTo>
                <a:lnTo>
                  <a:pt x="1253" y="1"/>
                </a:lnTo>
                <a:lnTo>
                  <a:pt x="1240" y="3"/>
                </a:lnTo>
                <a:lnTo>
                  <a:pt x="1227" y="5"/>
                </a:lnTo>
                <a:lnTo>
                  <a:pt x="1216" y="7"/>
                </a:lnTo>
                <a:lnTo>
                  <a:pt x="1206" y="11"/>
                </a:lnTo>
                <a:lnTo>
                  <a:pt x="1195" y="15"/>
                </a:lnTo>
                <a:lnTo>
                  <a:pt x="1186" y="19"/>
                </a:lnTo>
                <a:lnTo>
                  <a:pt x="1177" y="24"/>
                </a:lnTo>
                <a:lnTo>
                  <a:pt x="1170" y="30"/>
                </a:lnTo>
                <a:lnTo>
                  <a:pt x="1162" y="36"/>
                </a:lnTo>
                <a:lnTo>
                  <a:pt x="1156" y="44"/>
                </a:lnTo>
                <a:lnTo>
                  <a:pt x="1150" y="50"/>
                </a:lnTo>
                <a:lnTo>
                  <a:pt x="1146" y="59"/>
                </a:lnTo>
                <a:lnTo>
                  <a:pt x="1142" y="68"/>
                </a:lnTo>
                <a:lnTo>
                  <a:pt x="1139" y="76"/>
                </a:lnTo>
                <a:lnTo>
                  <a:pt x="1136" y="86"/>
                </a:lnTo>
                <a:lnTo>
                  <a:pt x="1134" y="96"/>
                </a:lnTo>
                <a:lnTo>
                  <a:pt x="1123" y="177"/>
                </a:lnTo>
                <a:lnTo>
                  <a:pt x="1237" y="177"/>
                </a:lnTo>
                <a:lnTo>
                  <a:pt x="1240" y="130"/>
                </a:lnTo>
                <a:lnTo>
                  <a:pt x="1242" y="119"/>
                </a:lnTo>
                <a:lnTo>
                  <a:pt x="1243" y="110"/>
                </a:lnTo>
                <a:lnTo>
                  <a:pt x="1247" y="101"/>
                </a:lnTo>
                <a:lnTo>
                  <a:pt x="1249" y="95"/>
                </a:lnTo>
                <a:lnTo>
                  <a:pt x="1253" y="86"/>
                </a:lnTo>
                <a:lnTo>
                  <a:pt x="1257" y="80"/>
                </a:lnTo>
                <a:lnTo>
                  <a:pt x="1261" y="77"/>
                </a:lnTo>
                <a:lnTo>
                  <a:pt x="1264" y="75"/>
                </a:lnTo>
                <a:lnTo>
                  <a:pt x="1267" y="74"/>
                </a:lnTo>
                <a:lnTo>
                  <a:pt x="1271" y="74"/>
                </a:lnTo>
                <a:lnTo>
                  <a:pt x="1276" y="74"/>
                </a:lnTo>
                <a:lnTo>
                  <a:pt x="1279" y="75"/>
                </a:lnTo>
                <a:lnTo>
                  <a:pt x="1282" y="77"/>
                </a:lnTo>
                <a:lnTo>
                  <a:pt x="1285" y="80"/>
                </a:lnTo>
                <a:lnTo>
                  <a:pt x="1287" y="83"/>
                </a:lnTo>
                <a:lnTo>
                  <a:pt x="1288" y="87"/>
                </a:lnTo>
                <a:lnTo>
                  <a:pt x="1289" y="91"/>
                </a:lnTo>
                <a:lnTo>
                  <a:pt x="1288" y="97"/>
                </a:lnTo>
                <a:lnTo>
                  <a:pt x="1279" y="167"/>
                </a:lnTo>
                <a:lnTo>
                  <a:pt x="1278" y="170"/>
                </a:lnTo>
                <a:lnTo>
                  <a:pt x="1276" y="173"/>
                </a:lnTo>
                <a:lnTo>
                  <a:pt x="1272" y="177"/>
                </a:lnTo>
                <a:lnTo>
                  <a:pt x="1269" y="180"/>
                </a:lnTo>
                <a:lnTo>
                  <a:pt x="1258" y="188"/>
                </a:lnTo>
                <a:lnTo>
                  <a:pt x="1243" y="195"/>
                </a:lnTo>
                <a:lnTo>
                  <a:pt x="1234" y="200"/>
                </a:lnTo>
                <a:lnTo>
                  <a:pt x="1199" y="218"/>
                </a:lnTo>
                <a:lnTo>
                  <a:pt x="1171" y="234"/>
                </a:lnTo>
                <a:lnTo>
                  <a:pt x="1148" y="248"/>
                </a:lnTo>
                <a:lnTo>
                  <a:pt x="1132" y="260"/>
                </a:lnTo>
                <a:lnTo>
                  <a:pt x="1126" y="266"/>
                </a:lnTo>
                <a:lnTo>
                  <a:pt x="1120" y="273"/>
                </a:lnTo>
                <a:lnTo>
                  <a:pt x="1116" y="279"/>
                </a:lnTo>
                <a:lnTo>
                  <a:pt x="1112" y="287"/>
                </a:lnTo>
                <a:lnTo>
                  <a:pt x="1108" y="293"/>
                </a:lnTo>
                <a:lnTo>
                  <a:pt x="1105" y="301"/>
                </a:lnTo>
                <a:lnTo>
                  <a:pt x="1103" y="308"/>
                </a:lnTo>
                <a:lnTo>
                  <a:pt x="1102" y="316"/>
                </a:lnTo>
                <a:lnTo>
                  <a:pt x="1090" y="411"/>
                </a:lnTo>
                <a:lnTo>
                  <a:pt x="1089" y="422"/>
                </a:lnTo>
                <a:lnTo>
                  <a:pt x="1089" y="432"/>
                </a:lnTo>
                <a:lnTo>
                  <a:pt x="1090" y="441"/>
                </a:lnTo>
                <a:lnTo>
                  <a:pt x="1093" y="451"/>
                </a:lnTo>
                <a:lnTo>
                  <a:pt x="1098" y="459"/>
                </a:lnTo>
                <a:lnTo>
                  <a:pt x="1104" y="466"/>
                </a:lnTo>
                <a:lnTo>
                  <a:pt x="1113" y="473"/>
                </a:lnTo>
                <a:lnTo>
                  <a:pt x="1121" y="477"/>
                </a:lnTo>
                <a:lnTo>
                  <a:pt x="1133" y="481"/>
                </a:lnTo>
                <a:lnTo>
                  <a:pt x="1145" y="483"/>
                </a:lnTo>
                <a:lnTo>
                  <a:pt x="1160" y="486"/>
                </a:lnTo>
                <a:lnTo>
                  <a:pt x="1176" y="486"/>
                </a:lnTo>
                <a:lnTo>
                  <a:pt x="1193" y="486"/>
                </a:lnTo>
                <a:lnTo>
                  <a:pt x="1208" y="485"/>
                </a:lnTo>
                <a:lnTo>
                  <a:pt x="1221" y="482"/>
                </a:lnTo>
                <a:lnTo>
                  <a:pt x="1230" y="479"/>
                </a:lnTo>
                <a:lnTo>
                  <a:pt x="1238" y="476"/>
                </a:lnTo>
                <a:lnTo>
                  <a:pt x="1244" y="472"/>
                </a:lnTo>
                <a:lnTo>
                  <a:pt x="1250" y="467"/>
                </a:lnTo>
                <a:lnTo>
                  <a:pt x="1254" y="462"/>
                </a:lnTo>
                <a:lnTo>
                  <a:pt x="1252" y="480"/>
                </a:lnTo>
                <a:lnTo>
                  <a:pt x="1356" y="480"/>
                </a:lnTo>
                <a:lnTo>
                  <a:pt x="1403" y="100"/>
                </a:lnTo>
                <a:lnTo>
                  <a:pt x="1405" y="87"/>
                </a:lnTo>
                <a:lnTo>
                  <a:pt x="1405" y="74"/>
                </a:lnTo>
                <a:lnTo>
                  <a:pt x="1403" y="62"/>
                </a:lnTo>
                <a:lnTo>
                  <a:pt x="1400" y="51"/>
                </a:lnTo>
                <a:lnTo>
                  <a:pt x="1398" y="45"/>
                </a:lnTo>
                <a:lnTo>
                  <a:pt x="1393" y="40"/>
                </a:lnTo>
                <a:lnTo>
                  <a:pt x="1390" y="34"/>
                </a:lnTo>
                <a:lnTo>
                  <a:pt x="1386" y="29"/>
                </a:lnTo>
                <a:lnTo>
                  <a:pt x="1380" y="24"/>
                </a:lnTo>
                <a:lnTo>
                  <a:pt x="1375" y="20"/>
                </a:lnTo>
                <a:lnTo>
                  <a:pt x="1369" y="16"/>
                </a:lnTo>
                <a:lnTo>
                  <a:pt x="1361" y="13"/>
                </a:lnTo>
                <a:lnTo>
                  <a:pt x="1355" y="9"/>
                </a:lnTo>
                <a:lnTo>
                  <a:pt x="1346" y="7"/>
                </a:lnTo>
                <a:lnTo>
                  <a:pt x="1337" y="5"/>
                </a:lnTo>
                <a:lnTo>
                  <a:pt x="1329" y="3"/>
                </a:lnTo>
                <a:lnTo>
                  <a:pt x="1308" y="1"/>
                </a:lnTo>
                <a:lnTo>
                  <a:pt x="1287" y="0"/>
                </a:lnTo>
                <a:close/>
                <a:moveTo>
                  <a:pt x="1240" y="277"/>
                </a:moveTo>
                <a:lnTo>
                  <a:pt x="1245" y="274"/>
                </a:lnTo>
                <a:lnTo>
                  <a:pt x="1252" y="272"/>
                </a:lnTo>
                <a:lnTo>
                  <a:pt x="1258" y="270"/>
                </a:lnTo>
                <a:lnTo>
                  <a:pt x="1266" y="269"/>
                </a:lnTo>
                <a:lnTo>
                  <a:pt x="1250" y="391"/>
                </a:lnTo>
                <a:lnTo>
                  <a:pt x="1248" y="399"/>
                </a:lnTo>
                <a:lnTo>
                  <a:pt x="1244" y="406"/>
                </a:lnTo>
                <a:lnTo>
                  <a:pt x="1242" y="408"/>
                </a:lnTo>
                <a:lnTo>
                  <a:pt x="1240" y="410"/>
                </a:lnTo>
                <a:lnTo>
                  <a:pt x="1237" y="411"/>
                </a:lnTo>
                <a:lnTo>
                  <a:pt x="1234" y="412"/>
                </a:lnTo>
                <a:lnTo>
                  <a:pt x="1227" y="413"/>
                </a:lnTo>
                <a:lnTo>
                  <a:pt x="1223" y="413"/>
                </a:lnTo>
                <a:lnTo>
                  <a:pt x="1218" y="412"/>
                </a:lnTo>
                <a:lnTo>
                  <a:pt x="1215" y="410"/>
                </a:lnTo>
                <a:lnTo>
                  <a:pt x="1213" y="408"/>
                </a:lnTo>
                <a:lnTo>
                  <a:pt x="1211" y="405"/>
                </a:lnTo>
                <a:lnTo>
                  <a:pt x="1210" y="400"/>
                </a:lnTo>
                <a:lnTo>
                  <a:pt x="1209" y="396"/>
                </a:lnTo>
                <a:lnTo>
                  <a:pt x="1210" y="391"/>
                </a:lnTo>
                <a:lnTo>
                  <a:pt x="1220" y="304"/>
                </a:lnTo>
                <a:lnTo>
                  <a:pt x="1223" y="296"/>
                </a:lnTo>
                <a:lnTo>
                  <a:pt x="1226" y="289"/>
                </a:lnTo>
                <a:lnTo>
                  <a:pt x="1233" y="283"/>
                </a:lnTo>
                <a:lnTo>
                  <a:pt x="1240" y="277"/>
                </a:lnTo>
                <a:close/>
                <a:moveTo>
                  <a:pt x="765" y="41"/>
                </a:moveTo>
                <a:lnTo>
                  <a:pt x="762" y="35"/>
                </a:lnTo>
                <a:lnTo>
                  <a:pt x="758" y="31"/>
                </a:lnTo>
                <a:lnTo>
                  <a:pt x="753" y="27"/>
                </a:lnTo>
                <a:lnTo>
                  <a:pt x="749" y="22"/>
                </a:lnTo>
                <a:lnTo>
                  <a:pt x="737" y="16"/>
                </a:lnTo>
                <a:lnTo>
                  <a:pt x="724" y="9"/>
                </a:lnTo>
                <a:lnTo>
                  <a:pt x="709" y="5"/>
                </a:lnTo>
                <a:lnTo>
                  <a:pt x="691" y="3"/>
                </a:lnTo>
                <a:lnTo>
                  <a:pt x="672" y="1"/>
                </a:lnTo>
                <a:lnTo>
                  <a:pt x="650" y="0"/>
                </a:lnTo>
                <a:lnTo>
                  <a:pt x="637" y="0"/>
                </a:lnTo>
                <a:lnTo>
                  <a:pt x="622" y="1"/>
                </a:lnTo>
                <a:lnTo>
                  <a:pt x="608" y="3"/>
                </a:lnTo>
                <a:lnTo>
                  <a:pt x="594" y="5"/>
                </a:lnTo>
                <a:lnTo>
                  <a:pt x="582" y="8"/>
                </a:lnTo>
                <a:lnTo>
                  <a:pt x="570" y="11"/>
                </a:lnTo>
                <a:lnTo>
                  <a:pt x="560" y="16"/>
                </a:lnTo>
                <a:lnTo>
                  <a:pt x="550" y="21"/>
                </a:lnTo>
                <a:lnTo>
                  <a:pt x="541" y="27"/>
                </a:lnTo>
                <a:lnTo>
                  <a:pt x="533" y="34"/>
                </a:lnTo>
                <a:lnTo>
                  <a:pt x="526" y="41"/>
                </a:lnTo>
                <a:lnTo>
                  <a:pt x="520" y="49"/>
                </a:lnTo>
                <a:lnTo>
                  <a:pt x="514" y="58"/>
                </a:lnTo>
                <a:lnTo>
                  <a:pt x="510" y="68"/>
                </a:lnTo>
                <a:lnTo>
                  <a:pt x="506" y="77"/>
                </a:lnTo>
                <a:lnTo>
                  <a:pt x="502" y="88"/>
                </a:lnTo>
                <a:lnTo>
                  <a:pt x="500" y="100"/>
                </a:lnTo>
                <a:lnTo>
                  <a:pt x="464" y="386"/>
                </a:lnTo>
                <a:lnTo>
                  <a:pt x="462" y="398"/>
                </a:lnTo>
                <a:lnTo>
                  <a:pt x="462" y="410"/>
                </a:lnTo>
                <a:lnTo>
                  <a:pt x="464" y="422"/>
                </a:lnTo>
                <a:lnTo>
                  <a:pt x="467" y="433"/>
                </a:lnTo>
                <a:lnTo>
                  <a:pt x="469" y="439"/>
                </a:lnTo>
                <a:lnTo>
                  <a:pt x="472" y="446"/>
                </a:lnTo>
                <a:lnTo>
                  <a:pt x="477" y="451"/>
                </a:lnTo>
                <a:lnTo>
                  <a:pt x="482" y="456"/>
                </a:lnTo>
                <a:lnTo>
                  <a:pt x="487" y="461"/>
                </a:lnTo>
                <a:lnTo>
                  <a:pt x="493" y="465"/>
                </a:lnTo>
                <a:lnTo>
                  <a:pt x="499" y="469"/>
                </a:lnTo>
                <a:lnTo>
                  <a:pt x="507" y="473"/>
                </a:lnTo>
                <a:lnTo>
                  <a:pt x="514" y="476"/>
                </a:lnTo>
                <a:lnTo>
                  <a:pt x="523" y="479"/>
                </a:lnTo>
                <a:lnTo>
                  <a:pt x="532" y="481"/>
                </a:lnTo>
                <a:lnTo>
                  <a:pt x="541" y="482"/>
                </a:lnTo>
                <a:lnTo>
                  <a:pt x="563" y="486"/>
                </a:lnTo>
                <a:lnTo>
                  <a:pt x="587" y="486"/>
                </a:lnTo>
                <a:lnTo>
                  <a:pt x="615" y="486"/>
                </a:lnTo>
                <a:lnTo>
                  <a:pt x="628" y="485"/>
                </a:lnTo>
                <a:lnTo>
                  <a:pt x="641" y="482"/>
                </a:lnTo>
                <a:lnTo>
                  <a:pt x="653" y="479"/>
                </a:lnTo>
                <a:lnTo>
                  <a:pt x="664" y="476"/>
                </a:lnTo>
                <a:lnTo>
                  <a:pt x="674" y="472"/>
                </a:lnTo>
                <a:lnTo>
                  <a:pt x="684" y="467"/>
                </a:lnTo>
                <a:lnTo>
                  <a:pt x="693" y="462"/>
                </a:lnTo>
                <a:lnTo>
                  <a:pt x="701" y="456"/>
                </a:lnTo>
                <a:lnTo>
                  <a:pt x="708" y="450"/>
                </a:lnTo>
                <a:lnTo>
                  <a:pt x="714" y="444"/>
                </a:lnTo>
                <a:lnTo>
                  <a:pt x="721" y="436"/>
                </a:lnTo>
                <a:lnTo>
                  <a:pt x="725" y="428"/>
                </a:lnTo>
                <a:lnTo>
                  <a:pt x="729" y="420"/>
                </a:lnTo>
                <a:lnTo>
                  <a:pt x="732" y="410"/>
                </a:lnTo>
                <a:lnTo>
                  <a:pt x="735" y="400"/>
                </a:lnTo>
                <a:lnTo>
                  <a:pt x="737" y="390"/>
                </a:lnTo>
                <a:lnTo>
                  <a:pt x="747" y="304"/>
                </a:lnTo>
                <a:lnTo>
                  <a:pt x="630" y="304"/>
                </a:lnTo>
                <a:lnTo>
                  <a:pt x="619" y="395"/>
                </a:lnTo>
                <a:lnTo>
                  <a:pt x="618" y="399"/>
                </a:lnTo>
                <a:lnTo>
                  <a:pt x="617" y="404"/>
                </a:lnTo>
                <a:lnTo>
                  <a:pt x="615" y="407"/>
                </a:lnTo>
                <a:lnTo>
                  <a:pt x="612" y="409"/>
                </a:lnTo>
                <a:lnTo>
                  <a:pt x="609" y="411"/>
                </a:lnTo>
                <a:lnTo>
                  <a:pt x="606" y="413"/>
                </a:lnTo>
                <a:lnTo>
                  <a:pt x="602" y="414"/>
                </a:lnTo>
                <a:lnTo>
                  <a:pt x="597" y="414"/>
                </a:lnTo>
                <a:lnTo>
                  <a:pt x="592" y="413"/>
                </a:lnTo>
                <a:lnTo>
                  <a:pt x="589" y="412"/>
                </a:lnTo>
                <a:lnTo>
                  <a:pt x="586" y="411"/>
                </a:lnTo>
                <a:lnTo>
                  <a:pt x="582" y="408"/>
                </a:lnTo>
                <a:lnTo>
                  <a:pt x="581" y="405"/>
                </a:lnTo>
                <a:lnTo>
                  <a:pt x="580" y="400"/>
                </a:lnTo>
                <a:lnTo>
                  <a:pt x="579" y="396"/>
                </a:lnTo>
                <a:lnTo>
                  <a:pt x="580" y="390"/>
                </a:lnTo>
                <a:lnTo>
                  <a:pt x="594" y="277"/>
                </a:lnTo>
                <a:lnTo>
                  <a:pt x="752" y="277"/>
                </a:lnTo>
                <a:lnTo>
                  <a:pt x="776" y="96"/>
                </a:lnTo>
                <a:lnTo>
                  <a:pt x="777" y="80"/>
                </a:lnTo>
                <a:lnTo>
                  <a:pt x="775" y="65"/>
                </a:lnTo>
                <a:lnTo>
                  <a:pt x="774" y="58"/>
                </a:lnTo>
                <a:lnTo>
                  <a:pt x="771" y="51"/>
                </a:lnTo>
                <a:lnTo>
                  <a:pt x="768" y="46"/>
                </a:lnTo>
                <a:lnTo>
                  <a:pt x="765" y="41"/>
                </a:lnTo>
                <a:close/>
                <a:moveTo>
                  <a:pt x="642" y="74"/>
                </a:moveTo>
                <a:lnTo>
                  <a:pt x="646" y="74"/>
                </a:lnTo>
                <a:lnTo>
                  <a:pt x="649" y="75"/>
                </a:lnTo>
                <a:lnTo>
                  <a:pt x="653" y="77"/>
                </a:lnTo>
                <a:lnTo>
                  <a:pt x="656" y="80"/>
                </a:lnTo>
                <a:lnTo>
                  <a:pt x="657" y="83"/>
                </a:lnTo>
                <a:lnTo>
                  <a:pt x="658" y="87"/>
                </a:lnTo>
                <a:lnTo>
                  <a:pt x="659" y="91"/>
                </a:lnTo>
                <a:lnTo>
                  <a:pt x="658" y="97"/>
                </a:lnTo>
                <a:lnTo>
                  <a:pt x="644" y="207"/>
                </a:lnTo>
                <a:lnTo>
                  <a:pt x="603" y="207"/>
                </a:lnTo>
                <a:lnTo>
                  <a:pt x="618" y="97"/>
                </a:lnTo>
                <a:lnTo>
                  <a:pt x="619" y="88"/>
                </a:lnTo>
                <a:lnTo>
                  <a:pt x="622" y="82"/>
                </a:lnTo>
                <a:lnTo>
                  <a:pt x="624" y="80"/>
                </a:lnTo>
                <a:lnTo>
                  <a:pt x="628" y="77"/>
                </a:lnTo>
                <a:lnTo>
                  <a:pt x="631" y="75"/>
                </a:lnTo>
                <a:lnTo>
                  <a:pt x="634" y="75"/>
                </a:lnTo>
                <a:lnTo>
                  <a:pt x="642" y="74"/>
                </a:lnTo>
                <a:close/>
                <a:moveTo>
                  <a:pt x="1067" y="19"/>
                </a:moveTo>
                <a:lnTo>
                  <a:pt x="1060" y="15"/>
                </a:lnTo>
                <a:lnTo>
                  <a:pt x="1051" y="11"/>
                </a:lnTo>
                <a:lnTo>
                  <a:pt x="1042" y="7"/>
                </a:lnTo>
                <a:lnTo>
                  <a:pt x="1034" y="5"/>
                </a:lnTo>
                <a:lnTo>
                  <a:pt x="1024" y="3"/>
                </a:lnTo>
                <a:lnTo>
                  <a:pt x="1015" y="1"/>
                </a:lnTo>
                <a:lnTo>
                  <a:pt x="1006" y="1"/>
                </a:lnTo>
                <a:lnTo>
                  <a:pt x="997" y="0"/>
                </a:lnTo>
                <a:lnTo>
                  <a:pt x="983" y="1"/>
                </a:lnTo>
                <a:lnTo>
                  <a:pt x="970" y="2"/>
                </a:lnTo>
                <a:lnTo>
                  <a:pt x="957" y="5"/>
                </a:lnTo>
                <a:lnTo>
                  <a:pt x="945" y="10"/>
                </a:lnTo>
                <a:lnTo>
                  <a:pt x="926" y="22"/>
                </a:lnTo>
                <a:lnTo>
                  <a:pt x="918" y="3"/>
                </a:lnTo>
                <a:lnTo>
                  <a:pt x="830" y="3"/>
                </a:lnTo>
                <a:lnTo>
                  <a:pt x="754" y="582"/>
                </a:lnTo>
                <a:lnTo>
                  <a:pt x="872" y="582"/>
                </a:lnTo>
                <a:lnTo>
                  <a:pt x="886" y="469"/>
                </a:lnTo>
                <a:lnTo>
                  <a:pt x="892" y="475"/>
                </a:lnTo>
                <a:lnTo>
                  <a:pt x="901" y="478"/>
                </a:lnTo>
                <a:lnTo>
                  <a:pt x="912" y="481"/>
                </a:lnTo>
                <a:lnTo>
                  <a:pt x="924" y="485"/>
                </a:lnTo>
                <a:lnTo>
                  <a:pt x="956" y="486"/>
                </a:lnTo>
                <a:lnTo>
                  <a:pt x="965" y="486"/>
                </a:lnTo>
                <a:lnTo>
                  <a:pt x="973" y="486"/>
                </a:lnTo>
                <a:lnTo>
                  <a:pt x="982" y="483"/>
                </a:lnTo>
                <a:lnTo>
                  <a:pt x="990" y="482"/>
                </a:lnTo>
                <a:lnTo>
                  <a:pt x="998" y="479"/>
                </a:lnTo>
                <a:lnTo>
                  <a:pt x="1005" y="477"/>
                </a:lnTo>
                <a:lnTo>
                  <a:pt x="1012" y="474"/>
                </a:lnTo>
                <a:lnTo>
                  <a:pt x="1019" y="469"/>
                </a:lnTo>
                <a:lnTo>
                  <a:pt x="1025" y="464"/>
                </a:lnTo>
                <a:lnTo>
                  <a:pt x="1031" y="459"/>
                </a:lnTo>
                <a:lnTo>
                  <a:pt x="1036" y="453"/>
                </a:lnTo>
                <a:lnTo>
                  <a:pt x="1040" y="448"/>
                </a:lnTo>
                <a:lnTo>
                  <a:pt x="1044" y="441"/>
                </a:lnTo>
                <a:lnTo>
                  <a:pt x="1046" y="435"/>
                </a:lnTo>
                <a:lnTo>
                  <a:pt x="1048" y="428"/>
                </a:lnTo>
                <a:lnTo>
                  <a:pt x="1049" y="421"/>
                </a:lnTo>
                <a:lnTo>
                  <a:pt x="1094" y="77"/>
                </a:lnTo>
                <a:lnTo>
                  <a:pt x="1094" y="70"/>
                </a:lnTo>
                <a:lnTo>
                  <a:pt x="1094" y="61"/>
                </a:lnTo>
                <a:lnTo>
                  <a:pt x="1093" y="54"/>
                </a:lnTo>
                <a:lnTo>
                  <a:pt x="1091" y="46"/>
                </a:lnTo>
                <a:lnTo>
                  <a:pt x="1087" y="38"/>
                </a:lnTo>
                <a:lnTo>
                  <a:pt x="1081" y="32"/>
                </a:lnTo>
                <a:lnTo>
                  <a:pt x="1075" y="26"/>
                </a:lnTo>
                <a:lnTo>
                  <a:pt x="1067" y="19"/>
                </a:lnTo>
                <a:close/>
                <a:moveTo>
                  <a:pt x="943" y="77"/>
                </a:moveTo>
                <a:lnTo>
                  <a:pt x="950" y="75"/>
                </a:lnTo>
                <a:lnTo>
                  <a:pt x="958" y="74"/>
                </a:lnTo>
                <a:lnTo>
                  <a:pt x="963" y="74"/>
                </a:lnTo>
                <a:lnTo>
                  <a:pt x="967" y="75"/>
                </a:lnTo>
                <a:lnTo>
                  <a:pt x="970" y="77"/>
                </a:lnTo>
                <a:lnTo>
                  <a:pt x="972" y="80"/>
                </a:lnTo>
                <a:lnTo>
                  <a:pt x="974" y="83"/>
                </a:lnTo>
                <a:lnTo>
                  <a:pt x="975" y="86"/>
                </a:lnTo>
                <a:lnTo>
                  <a:pt x="975" y="90"/>
                </a:lnTo>
                <a:lnTo>
                  <a:pt x="975" y="96"/>
                </a:lnTo>
                <a:lnTo>
                  <a:pt x="937" y="391"/>
                </a:lnTo>
                <a:lnTo>
                  <a:pt x="936" y="397"/>
                </a:lnTo>
                <a:lnTo>
                  <a:pt x="933" y="401"/>
                </a:lnTo>
                <a:lnTo>
                  <a:pt x="930" y="406"/>
                </a:lnTo>
                <a:lnTo>
                  <a:pt x="927" y="410"/>
                </a:lnTo>
                <a:lnTo>
                  <a:pt x="921" y="412"/>
                </a:lnTo>
                <a:lnTo>
                  <a:pt x="914" y="413"/>
                </a:lnTo>
                <a:lnTo>
                  <a:pt x="909" y="413"/>
                </a:lnTo>
                <a:lnTo>
                  <a:pt x="904" y="412"/>
                </a:lnTo>
                <a:lnTo>
                  <a:pt x="901" y="410"/>
                </a:lnTo>
                <a:lnTo>
                  <a:pt x="899" y="408"/>
                </a:lnTo>
                <a:lnTo>
                  <a:pt x="897" y="405"/>
                </a:lnTo>
                <a:lnTo>
                  <a:pt x="896" y="401"/>
                </a:lnTo>
                <a:lnTo>
                  <a:pt x="896" y="397"/>
                </a:lnTo>
                <a:lnTo>
                  <a:pt x="896" y="392"/>
                </a:lnTo>
                <a:lnTo>
                  <a:pt x="934" y="96"/>
                </a:lnTo>
                <a:lnTo>
                  <a:pt x="936" y="89"/>
                </a:lnTo>
                <a:lnTo>
                  <a:pt x="937" y="85"/>
                </a:lnTo>
                <a:lnTo>
                  <a:pt x="939" y="81"/>
                </a:lnTo>
                <a:lnTo>
                  <a:pt x="943"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6" name="Rectangle 5"/>
          <p:cNvSpPr>
            <a:spLocks noChangeArrowheads="1"/>
          </p:cNvSpPr>
          <p:nvPr/>
        </p:nvSpPr>
        <p:spPr bwMode="auto">
          <a:xfrm>
            <a:off x="1828800" y="6327152"/>
            <a:ext cx="7315200" cy="267492"/>
          </a:xfrm>
          <a:prstGeom prst="rect">
            <a:avLst/>
          </a:prstGeom>
          <a:solidFill>
            <a:srgbClr val="0046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sz="1200" dirty="0">
              <a:solidFill>
                <a:schemeClr val="bg1"/>
              </a:solidFill>
              <a:latin typeface="Tahoma" pitchFamily="34" charset="0"/>
              <a:ea typeface="Tahoma" pitchFamily="34" charset="0"/>
              <a:cs typeface="Tahoma" pitchFamily="34" charset="0"/>
            </a:endParaRPr>
          </a:p>
        </p:txBody>
      </p:sp>
      <p:sp>
        <p:nvSpPr>
          <p:cNvPr id="27" name="Footer Placeholder 4"/>
          <p:cNvSpPr>
            <a:spLocks noGrp="1"/>
          </p:cNvSpPr>
          <p:nvPr>
            <p:ph type="ftr" sz="quarter" idx="3"/>
          </p:nvPr>
        </p:nvSpPr>
        <p:spPr>
          <a:xfrm>
            <a:off x="2057400" y="6266827"/>
            <a:ext cx="2438400" cy="365125"/>
          </a:xfrm>
          <a:prstGeom prst="rect">
            <a:avLst/>
          </a:prstGeom>
        </p:spPr>
        <p:txBody>
          <a:bodyPr vert="horz" lIns="91440" tIns="45720" rIns="91440" bIns="45720" rtlCol="0" anchor="ctr"/>
          <a:lstStyle>
            <a:lvl1pPr algn="l">
              <a:defRPr sz="1000">
                <a:solidFill>
                  <a:schemeClr val="bg1"/>
                </a:solidFill>
                <a:latin typeface="Tahoma" pitchFamily="34" charset="0"/>
                <a:ea typeface="Tahoma" pitchFamily="34" charset="0"/>
                <a:cs typeface="Tahoma" pitchFamily="34" charset="0"/>
              </a:defRPr>
            </a:lvl1pPr>
          </a:lstStyle>
          <a:p>
            <a:r>
              <a:rPr lang="en-US"/>
              <a:t>2012 © EPAM Systems, RD Dep.</a:t>
            </a:r>
            <a:endParaRPr lang="en-US" dirty="0"/>
          </a:p>
        </p:txBody>
      </p:sp>
      <p:sp>
        <p:nvSpPr>
          <p:cNvPr id="28" name="Slide Number Placeholder 5"/>
          <p:cNvSpPr>
            <a:spLocks noGrp="1"/>
          </p:cNvSpPr>
          <p:nvPr>
            <p:ph type="sldNum" sz="quarter" idx="4"/>
          </p:nvPr>
        </p:nvSpPr>
        <p:spPr>
          <a:xfrm>
            <a:off x="7696200" y="6248400"/>
            <a:ext cx="990599" cy="365125"/>
          </a:xfrm>
          <a:prstGeom prst="rect">
            <a:avLst/>
          </a:prstGeom>
        </p:spPr>
        <p:txBody>
          <a:bodyPr vert="horz" lIns="91440" tIns="45720" rIns="91440" bIns="45720" rtlCol="0" anchor="ctr"/>
          <a:lstStyle>
            <a:lvl1pPr algn="r">
              <a:defRPr sz="1000">
                <a:solidFill>
                  <a:schemeClr val="bg1"/>
                </a:solidFill>
                <a:latin typeface="Tahoma" pitchFamily="34" charset="0"/>
                <a:ea typeface="Tahoma" pitchFamily="34" charset="0"/>
                <a:cs typeface="Tahoma" pitchFamily="34" charset="0"/>
              </a:defRPr>
            </a:lvl1pPr>
          </a:lstStyle>
          <a:p>
            <a:fld id="{00B1FF97-CB0E-49B2-B0A7-929DA2A15C53}" type="slidenum">
              <a:rPr lang="en-US" smtClean="0"/>
              <a:pPr/>
              <a:t>‹#›</a:t>
            </a:fld>
            <a:endParaRPr lang="en-US"/>
          </a:p>
        </p:txBody>
      </p:sp>
    </p:spTree>
    <p:extLst>
      <p:ext uri="{BB962C8B-B14F-4D97-AF65-F5344CB8AC3E}">
        <p14:creationId xmlns:p14="http://schemas.microsoft.com/office/powerpoint/2010/main" val="410778116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Lst>
  <p:hf hdr="0" dt="0"/>
  <p:txStyles>
    <p:titleStyle>
      <a:lvl1pPr algn="l" defTabSz="914400" rtl="0" eaLnBrk="1" latinLnBrk="0" hangingPunct="1">
        <a:spcBef>
          <a:spcPct val="0"/>
        </a:spcBef>
        <a:buNone/>
        <a:defRPr lang="en-US" sz="1800" b="1" kern="1200" dirty="0">
          <a:solidFill>
            <a:schemeClr val="accent1">
              <a:lumMod val="75000"/>
            </a:schemeClr>
          </a:solidFill>
          <a:latin typeface="Tahoma" pitchFamily="34" charset="0"/>
          <a:ea typeface="Tahoma" pitchFamily="34" charset="0"/>
          <a:cs typeface="Tahoma" pitchFamily="34" charset="0"/>
        </a:defRPr>
      </a:lvl1pPr>
    </p:titleStyle>
    <p:bodyStyle>
      <a:lvl1pPr marL="342900" indent="-3429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6.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26.xml"/><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7.xml"/><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8.xml"/><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hyperlink" Target="http://gerardnico.com/wiki/_media/data_modeling/relationships_one_to_one_to_many_to_many.jpg?cache=" TargetMode="External"/><Relationship Id="rId2" Type="http://schemas.openxmlformats.org/officeDocument/2006/relationships/notesSlide" Target="../notesSlides/notesSlide6.xml"/><Relationship Id="rId1" Type="http://schemas.openxmlformats.org/officeDocument/2006/relationships/slideLayout" Target="../slideLayouts/slideLayout31.xml"/><Relationship Id="rId4" Type="http://schemas.openxmlformats.org/officeDocument/2006/relationships/image" Target="../media/image9.jpeg"/></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0.xml"/><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1.xml"/><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7.xml"/></Relationships>
</file>

<file path=ppt/slides/_rels/slide64.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64.xml"/><Relationship Id="rId1" Type="http://schemas.openxmlformats.org/officeDocument/2006/relationships/slideLayout" Target="../slideLayouts/slideLayout26.xml"/><Relationship Id="rId4" Type="http://schemas.openxmlformats.org/officeDocument/2006/relationships/image" Target="../media/image17.gif"/></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6.xml"/></Relationships>
</file>

<file path=ppt/slides/_rels/slide6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8.xml"/><Relationship Id="rId1" Type="http://schemas.openxmlformats.org/officeDocument/2006/relationships/slideLayout" Target="../slideLayouts/slideLayout2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6.xml"/></Relationships>
</file>

<file path=ppt/slides/_rels/slide7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1.xml"/><Relationship Id="rId1" Type="http://schemas.openxmlformats.org/officeDocument/2006/relationships/slideLayout" Target="../slideLayouts/slideLayout26.xml"/><Relationship Id="rId4" Type="http://schemas.openxmlformats.org/officeDocument/2006/relationships/image" Target="../media/image20.png"/></Relationships>
</file>

<file path=ppt/slides/_rels/slide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2.xml"/><Relationship Id="rId1" Type="http://schemas.openxmlformats.org/officeDocument/2006/relationships/slideLayout" Target="../slideLayouts/slideLayout26.xml"/><Relationship Id="rId4" Type="http://schemas.openxmlformats.org/officeDocument/2006/relationships/image" Target="../media/image22.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ORACLE SQL BASICS, </a:t>
            </a:r>
          </a:p>
          <a:p>
            <a:r>
              <a:rPr lang="en-US" dirty="0"/>
              <a:t>THE SELECT STATEMENT</a:t>
            </a:r>
          </a:p>
        </p:txBody>
      </p:sp>
      <p:sp>
        <p:nvSpPr>
          <p:cNvPr id="2" name="Title 1"/>
          <p:cNvSpPr>
            <a:spLocks noGrp="1"/>
          </p:cNvSpPr>
          <p:nvPr>
            <p:ph type="title"/>
          </p:nvPr>
        </p:nvSpPr>
        <p:spPr/>
        <p:txBody>
          <a:bodyPr/>
          <a:lstStyle/>
          <a:p>
            <a:r>
              <a:rPr lang="en-US" dirty="0"/>
              <a:t>ORACLE SQL Introduction</a:t>
            </a:r>
            <a:br>
              <a:rPr lang="en-US" dirty="0"/>
            </a:br>
            <a:endParaRPr lang="en-US" dirty="0"/>
          </a:p>
        </p:txBody>
      </p:sp>
      <p:sp>
        <p:nvSpPr>
          <p:cNvPr id="4" name="Text Placeholder 3"/>
          <p:cNvSpPr>
            <a:spLocks noGrp="1"/>
          </p:cNvSpPr>
          <p:nvPr>
            <p:ph type="body" sz="quarter" idx="14"/>
          </p:nvPr>
        </p:nvSpPr>
        <p:spPr>
          <a:xfrm>
            <a:off x="2743200" y="4191000"/>
            <a:ext cx="2743200" cy="685800"/>
          </a:xfrm>
        </p:spPr>
        <p:txBody>
          <a:bodyPr/>
          <a:lstStyle/>
          <a:p>
            <a:r>
              <a:rPr lang="en-US" dirty="0"/>
              <a:t>Siarhei Kandrashevich</a:t>
            </a:r>
          </a:p>
          <a:p>
            <a:r>
              <a:rPr lang="en-US" dirty="0"/>
              <a:t>Senior DB Developer</a:t>
            </a:r>
          </a:p>
        </p:txBody>
      </p:sp>
      <p:sp>
        <p:nvSpPr>
          <p:cNvPr id="5" name="Text Placeholder 4"/>
          <p:cNvSpPr>
            <a:spLocks noGrp="1"/>
          </p:cNvSpPr>
          <p:nvPr>
            <p:ph type="body" sz="quarter" idx="17"/>
          </p:nvPr>
        </p:nvSpPr>
        <p:spPr>
          <a:xfrm>
            <a:off x="1828800" y="685800"/>
            <a:ext cx="2743200" cy="533400"/>
          </a:xfrm>
        </p:spPr>
        <p:txBody>
          <a:bodyPr/>
          <a:lstStyle/>
          <a:p>
            <a:pPr algn="ctr"/>
            <a:r>
              <a:rPr lang="en-US" dirty="0"/>
              <a:t>MTN.NIX.07</a:t>
            </a:r>
          </a:p>
        </p:txBody>
      </p:sp>
      <p:sp>
        <p:nvSpPr>
          <p:cNvPr id="8" name="Footer Placeholder 7"/>
          <p:cNvSpPr>
            <a:spLocks noGrp="1"/>
          </p:cNvSpPr>
          <p:nvPr>
            <p:ph type="ftr" sz="quarter" idx="18"/>
          </p:nvPr>
        </p:nvSpPr>
        <p:spPr/>
        <p:txBody>
          <a:bodyPr/>
          <a:lstStyle/>
          <a:p>
            <a:r>
              <a:rPr lang="en-US" dirty="0"/>
              <a:t>2012 © EPAM Systems, RD Dep.</a:t>
            </a:r>
          </a:p>
        </p:txBody>
      </p:sp>
      <p:sp>
        <p:nvSpPr>
          <p:cNvPr id="11" name="Slide Number Placeholder 10"/>
          <p:cNvSpPr>
            <a:spLocks noGrp="1"/>
          </p:cNvSpPr>
          <p:nvPr>
            <p:ph type="sldNum" sz="quarter" idx="16"/>
          </p:nvPr>
        </p:nvSpPr>
        <p:spPr/>
        <p:txBody>
          <a:bodyPr/>
          <a:lstStyle/>
          <a:p>
            <a:fld id="{00B1FF97-CB0E-49B2-B0A7-929DA2A15C53}" type="slidenum">
              <a:rPr lang="en-US" smtClean="0"/>
              <a:pPr/>
              <a:t>1</a:t>
            </a:fld>
            <a:endParaRPr lang="en-US" dirty="0"/>
          </a:p>
        </p:txBody>
      </p:sp>
    </p:spTree>
    <p:extLst>
      <p:ext uri="{BB962C8B-B14F-4D97-AF65-F5344CB8AC3E}">
        <p14:creationId xmlns:p14="http://schemas.microsoft.com/office/powerpoint/2010/main" val="2279601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Normalized data. (2NF) Second Normal Form</a:t>
            </a:r>
          </a:p>
        </p:txBody>
      </p:sp>
      <p:sp>
        <p:nvSpPr>
          <p:cNvPr id="5" name="Footer Placeholder 4"/>
          <p:cNvSpPr>
            <a:spLocks noGrp="1"/>
          </p:cNvSpPr>
          <p:nvPr>
            <p:ph type="ftr" sz="quarter" idx="10"/>
          </p:nvPr>
        </p:nvSpPr>
        <p:spPr/>
        <p:txBody>
          <a:bodyPr/>
          <a:lstStyle/>
          <a:p>
            <a:r>
              <a:rPr lang="en-US" dirty="0"/>
              <a:t>2011 © EPAM Systems, RD Dep.</a:t>
            </a:r>
          </a:p>
        </p:txBody>
      </p:sp>
      <p:sp>
        <p:nvSpPr>
          <p:cNvPr id="6" name="Slide Number Placeholder 5"/>
          <p:cNvSpPr>
            <a:spLocks noGrp="1"/>
          </p:cNvSpPr>
          <p:nvPr>
            <p:ph type="sldNum" sz="quarter" idx="11"/>
          </p:nvPr>
        </p:nvSpPr>
        <p:spPr/>
        <p:txBody>
          <a:bodyPr/>
          <a:lstStyle/>
          <a:p>
            <a:fld id="{36013D82-3B92-4BC6-A819-A7803D760D40}" type="slidenum">
              <a:rPr lang="en-US" smtClean="0"/>
              <a:pPr/>
              <a:t>10</a:t>
            </a:fld>
            <a:endParaRPr lang="en-US" dirty="0"/>
          </a:p>
        </p:txBody>
      </p:sp>
      <p:sp>
        <p:nvSpPr>
          <p:cNvPr id="8" name="Rectangle 7"/>
          <p:cNvSpPr/>
          <p:nvPr/>
        </p:nvSpPr>
        <p:spPr>
          <a:xfrm>
            <a:off x="3505200" y="2773429"/>
            <a:ext cx="5585717" cy="3262432"/>
          </a:xfrm>
          <a:prstGeom prst="rect">
            <a:avLst/>
          </a:prstGeom>
        </p:spPr>
        <p:txBody>
          <a:bodyPr wrap="square">
            <a:spAutoFit/>
          </a:bodyPr>
          <a:lstStyle/>
          <a:p>
            <a:pPr algn="just"/>
            <a:r>
              <a:rPr lang="en-US" b="1" dirty="0">
                <a:solidFill>
                  <a:schemeClr val="accent1">
                    <a:lumMod val="75000"/>
                  </a:schemeClr>
                </a:solidFill>
                <a:latin typeface="Lucida Bright" pitchFamily="18" charset="0"/>
              </a:rPr>
              <a:t>Second Normal Form (2NF) </a:t>
            </a:r>
            <a:r>
              <a:rPr lang="en-US" dirty="0">
                <a:latin typeface="Lucida Bright" pitchFamily="18" charset="0"/>
              </a:rPr>
              <a:t>further addresses the concept of removing duplicative data: </a:t>
            </a:r>
          </a:p>
          <a:p>
            <a:pPr algn="just"/>
            <a:endParaRPr lang="en-US" sz="1000" dirty="0">
              <a:latin typeface="Lucida Bright" pitchFamily="18" charset="0"/>
            </a:endParaRPr>
          </a:p>
          <a:p>
            <a:pPr marL="461963" indent="-293688" algn="just">
              <a:buFont typeface="Wingdings" pitchFamily="2" charset="2"/>
              <a:buChar char="ü"/>
            </a:pPr>
            <a:r>
              <a:rPr lang="en-US" dirty="0">
                <a:latin typeface="Lucida Bright" pitchFamily="18" charset="0"/>
              </a:rPr>
              <a:t>Meet all the requirements of the first normal form. </a:t>
            </a:r>
          </a:p>
          <a:p>
            <a:pPr marL="461963" indent="-293688" algn="just"/>
            <a:endParaRPr lang="en-US" sz="800" dirty="0">
              <a:latin typeface="Lucida Bright" pitchFamily="18" charset="0"/>
            </a:endParaRPr>
          </a:p>
          <a:p>
            <a:pPr marL="461963" indent="-293688" algn="just">
              <a:buFont typeface="Wingdings" pitchFamily="2" charset="2"/>
              <a:buChar char="ü"/>
            </a:pPr>
            <a:r>
              <a:rPr lang="en-US" dirty="0">
                <a:latin typeface="Lucida Bright" pitchFamily="18" charset="0"/>
              </a:rPr>
              <a:t>Remove subsets of data that apply to multiple rows of a table and place them in separate tables. </a:t>
            </a:r>
          </a:p>
          <a:p>
            <a:pPr marL="461963" indent="-293688" algn="just"/>
            <a:endParaRPr lang="en-US" sz="800" dirty="0">
              <a:latin typeface="Lucida Bright" pitchFamily="18" charset="0"/>
            </a:endParaRPr>
          </a:p>
          <a:p>
            <a:pPr marL="461963" indent="-293688" algn="just">
              <a:buFont typeface="Wingdings" pitchFamily="2" charset="2"/>
              <a:buChar char="ü"/>
            </a:pPr>
            <a:r>
              <a:rPr lang="en-US" dirty="0">
                <a:latin typeface="Lucida Bright" pitchFamily="18" charset="0"/>
              </a:rPr>
              <a:t>Create relationships between these new tables and their predecessors through the use of foreign keys. </a:t>
            </a:r>
          </a:p>
        </p:txBody>
      </p:sp>
      <p:sp>
        <p:nvSpPr>
          <p:cNvPr id="9" name="Rectangle 8"/>
          <p:cNvSpPr/>
          <p:nvPr/>
        </p:nvSpPr>
        <p:spPr>
          <a:xfrm>
            <a:off x="1907704" y="1196752"/>
            <a:ext cx="7061720" cy="1323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r>
              <a:rPr lang="en-US" sz="2000" b="1" dirty="0">
                <a:solidFill>
                  <a:schemeClr val="bg1"/>
                </a:solidFill>
                <a:latin typeface="Lucida Bright" pitchFamily="18" charset="0"/>
              </a:rPr>
              <a:t>The Second Normal Form deals with relationships between composite key columns and non-key columns: </a:t>
            </a:r>
            <a:r>
              <a:rPr lang="en-US" sz="2000" dirty="0">
                <a:latin typeface="Lucida Bright" pitchFamily="18" charset="0"/>
              </a:rPr>
              <a:t>a non-key column cannot depend on only part of the composite key.</a:t>
            </a:r>
          </a:p>
        </p:txBody>
      </p:sp>
      <p:graphicFrame>
        <p:nvGraphicFramePr>
          <p:cNvPr id="11" name="Table 10"/>
          <p:cNvGraphicFramePr>
            <a:graphicFrameLocks noGrp="1"/>
          </p:cNvGraphicFramePr>
          <p:nvPr>
            <p:extLst>
              <p:ext uri="{D42A27DB-BD31-4B8C-83A1-F6EECF244321}">
                <p14:modId xmlns:p14="http://schemas.microsoft.com/office/powerpoint/2010/main" val="2846500464"/>
              </p:ext>
            </p:extLst>
          </p:nvPr>
        </p:nvGraphicFramePr>
        <p:xfrm>
          <a:off x="245692" y="2743200"/>
          <a:ext cx="1125908" cy="2895600"/>
        </p:xfrm>
        <a:graphic>
          <a:graphicData uri="http://schemas.openxmlformats.org/drawingml/2006/table">
            <a:tbl>
              <a:tblPr firstRow="1" bandRow="1">
                <a:tableStyleId>{69012ECD-51FC-41F1-AA8D-1B2483CD663E}</a:tableStyleId>
              </a:tblPr>
              <a:tblGrid>
                <a:gridCol w="1125908">
                  <a:extLst>
                    <a:ext uri="{9D8B030D-6E8A-4147-A177-3AD203B41FA5}">
                      <a16:colId xmlns:a16="http://schemas.microsoft.com/office/drawing/2014/main" val="20000"/>
                    </a:ext>
                  </a:extLst>
                </a:gridCol>
              </a:tblGrid>
              <a:tr h="304800">
                <a:tc>
                  <a:txBody>
                    <a:bodyPr/>
                    <a:lstStyle/>
                    <a:p>
                      <a:r>
                        <a:rPr lang="en-US" sz="1400" dirty="0"/>
                        <a:t>Employer ID</a:t>
                      </a:r>
                    </a:p>
                  </a:txBody>
                  <a:tcPr/>
                </a:tc>
                <a:extLst>
                  <a:ext uri="{0D108BD9-81ED-4DB2-BD59-A6C34878D82A}">
                    <a16:rowId xmlns:a16="http://schemas.microsoft.com/office/drawing/2014/main" val="10000"/>
                  </a:ext>
                </a:extLst>
              </a:tr>
              <a:tr h="253746">
                <a:tc>
                  <a:txBody>
                    <a:bodyPr/>
                    <a:lstStyle/>
                    <a:p>
                      <a:r>
                        <a:rPr lang="en-US" sz="1100" b="1" dirty="0" err="1"/>
                        <a:t>First</a:t>
                      </a:r>
                      <a:r>
                        <a:rPr lang="en-US" sz="1100" b="1" baseline="0" dirty="0" err="1"/>
                        <a:t>Name</a:t>
                      </a:r>
                      <a:endParaRPr lang="en-US" sz="1100" b="1" dirty="0"/>
                    </a:p>
                  </a:txBody>
                  <a:tcPr>
                    <a:solidFill>
                      <a:schemeClr val="bg1">
                        <a:lumMod val="85000"/>
                      </a:schemeClr>
                    </a:solidFill>
                  </a:tcPr>
                </a:tc>
                <a:extLst>
                  <a:ext uri="{0D108BD9-81ED-4DB2-BD59-A6C34878D82A}">
                    <a16:rowId xmlns:a16="http://schemas.microsoft.com/office/drawing/2014/main" val="10001"/>
                  </a:ext>
                </a:extLst>
              </a:tr>
              <a:tr h="253746">
                <a:tc>
                  <a:txBody>
                    <a:bodyPr/>
                    <a:lstStyle/>
                    <a:p>
                      <a:r>
                        <a:rPr lang="en-US" sz="1100" b="1" dirty="0" err="1"/>
                        <a:t>LastName</a:t>
                      </a:r>
                      <a:endParaRPr lang="en-US" sz="1100" b="1" dirty="0"/>
                    </a:p>
                  </a:txBody>
                  <a:tcPr>
                    <a:solidFill>
                      <a:schemeClr val="bg1">
                        <a:lumMod val="85000"/>
                      </a:schemeClr>
                    </a:solidFill>
                  </a:tcPr>
                </a:tc>
                <a:extLst>
                  <a:ext uri="{0D108BD9-81ED-4DB2-BD59-A6C34878D82A}">
                    <a16:rowId xmlns:a16="http://schemas.microsoft.com/office/drawing/2014/main" val="10002"/>
                  </a:ext>
                </a:extLst>
              </a:tr>
              <a:tr h="253746">
                <a:tc>
                  <a:txBody>
                    <a:bodyPr/>
                    <a:lstStyle/>
                    <a:p>
                      <a:r>
                        <a:rPr lang="en-US" sz="1100" b="1" dirty="0" err="1"/>
                        <a:t>BirthDay</a:t>
                      </a:r>
                      <a:endParaRPr lang="en-US" sz="1100" b="1" dirty="0"/>
                    </a:p>
                  </a:txBody>
                  <a:tcPr>
                    <a:solidFill>
                      <a:schemeClr val="bg1">
                        <a:lumMod val="85000"/>
                      </a:schemeClr>
                    </a:solidFill>
                  </a:tcPr>
                </a:tc>
                <a:extLst>
                  <a:ext uri="{0D108BD9-81ED-4DB2-BD59-A6C34878D82A}">
                    <a16:rowId xmlns:a16="http://schemas.microsoft.com/office/drawing/2014/main" val="10003"/>
                  </a:ext>
                </a:extLst>
              </a:tr>
              <a:tr h="253746">
                <a:tc>
                  <a:txBody>
                    <a:bodyPr/>
                    <a:lstStyle/>
                    <a:p>
                      <a:r>
                        <a:rPr lang="en-US" sz="1100" b="1" dirty="0"/>
                        <a:t>Address</a:t>
                      </a:r>
                    </a:p>
                  </a:txBody>
                  <a:tcPr>
                    <a:solidFill>
                      <a:schemeClr val="bg1">
                        <a:lumMod val="85000"/>
                      </a:schemeClr>
                    </a:solidFill>
                  </a:tcPr>
                </a:tc>
                <a:extLst>
                  <a:ext uri="{0D108BD9-81ED-4DB2-BD59-A6C34878D82A}">
                    <a16:rowId xmlns:a16="http://schemas.microsoft.com/office/drawing/2014/main" val="10004"/>
                  </a:ext>
                </a:extLst>
              </a:tr>
              <a:tr h="253746">
                <a:tc>
                  <a:txBody>
                    <a:bodyPr/>
                    <a:lstStyle/>
                    <a:p>
                      <a:r>
                        <a:rPr lang="en-US" sz="1100" b="1" dirty="0"/>
                        <a:t>Phone</a:t>
                      </a:r>
                    </a:p>
                  </a:txBody>
                  <a:tcPr>
                    <a:solidFill>
                      <a:schemeClr val="bg1">
                        <a:lumMod val="85000"/>
                      </a:schemeClr>
                    </a:solidFill>
                  </a:tcPr>
                </a:tc>
                <a:extLst>
                  <a:ext uri="{0D108BD9-81ED-4DB2-BD59-A6C34878D82A}">
                    <a16:rowId xmlns:a16="http://schemas.microsoft.com/office/drawing/2014/main" val="10005"/>
                  </a:ext>
                </a:extLst>
              </a:tr>
              <a:tr h="253746">
                <a:tc>
                  <a:txBody>
                    <a:bodyPr/>
                    <a:lstStyle/>
                    <a:p>
                      <a:r>
                        <a:rPr lang="en-US" sz="1100" b="1" dirty="0" err="1"/>
                        <a:t>JobPosition</a:t>
                      </a:r>
                      <a:endParaRPr lang="en-US" sz="1100" b="1" dirty="0"/>
                    </a:p>
                  </a:txBody>
                  <a:tcPr>
                    <a:solidFill>
                      <a:schemeClr val="bg1">
                        <a:lumMod val="85000"/>
                      </a:schemeClr>
                    </a:solidFill>
                  </a:tcPr>
                </a:tc>
                <a:extLst>
                  <a:ext uri="{0D108BD9-81ED-4DB2-BD59-A6C34878D82A}">
                    <a16:rowId xmlns:a16="http://schemas.microsoft.com/office/drawing/2014/main" val="10006"/>
                  </a:ext>
                </a:extLst>
              </a:tr>
              <a:tr h="253746">
                <a:tc>
                  <a:txBody>
                    <a:bodyPr/>
                    <a:lstStyle/>
                    <a:p>
                      <a:r>
                        <a:rPr lang="en-US" sz="1100" b="1" dirty="0" err="1"/>
                        <a:t>JobGrade</a:t>
                      </a:r>
                      <a:endParaRPr lang="en-US" sz="1100" b="1" dirty="0"/>
                    </a:p>
                  </a:txBody>
                  <a:tcPr>
                    <a:solidFill>
                      <a:schemeClr val="bg1">
                        <a:lumMod val="85000"/>
                      </a:schemeClr>
                    </a:solidFill>
                  </a:tcPr>
                </a:tc>
                <a:extLst>
                  <a:ext uri="{0D108BD9-81ED-4DB2-BD59-A6C34878D82A}">
                    <a16:rowId xmlns:a16="http://schemas.microsoft.com/office/drawing/2014/main" val="10007"/>
                  </a:ext>
                </a:extLst>
              </a:tr>
              <a:tr h="253746">
                <a:tc>
                  <a:txBody>
                    <a:bodyPr/>
                    <a:lstStyle/>
                    <a:p>
                      <a:r>
                        <a:rPr lang="en-US" sz="1100" b="1" dirty="0"/>
                        <a:t>Salary</a:t>
                      </a:r>
                    </a:p>
                  </a:txBody>
                  <a:tcPr>
                    <a:solidFill>
                      <a:schemeClr val="bg1">
                        <a:lumMod val="85000"/>
                      </a:schemeClr>
                    </a:solidFill>
                  </a:tcPr>
                </a:tc>
                <a:extLst>
                  <a:ext uri="{0D108BD9-81ED-4DB2-BD59-A6C34878D82A}">
                    <a16:rowId xmlns:a16="http://schemas.microsoft.com/office/drawing/2014/main" val="10008"/>
                  </a:ext>
                </a:extLst>
              </a:tr>
              <a:tr h="253746">
                <a:tc>
                  <a:txBody>
                    <a:bodyPr/>
                    <a:lstStyle/>
                    <a:p>
                      <a:r>
                        <a:rPr lang="en-US" sz="1100" b="1" dirty="0" err="1"/>
                        <a:t>PromotionDate</a:t>
                      </a:r>
                      <a:endParaRPr lang="en-US" sz="1100" b="1" dirty="0"/>
                    </a:p>
                  </a:txBody>
                  <a:tcPr>
                    <a:solidFill>
                      <a:schemeClr val="bg1">
                        <a:lumMod val="85000"/>
                      </a:schemeClr>
                    </a:solidFill>
                  </a:tcPr>
                </a:tc>
                <a:extLst>
                  <a:ext uri="{0D108BD9-81ED-4DB2-BD59-A6C34878D82A}">
                    <a16:rowId xmlns:a16="http://schemas.microsoft.com/office/drawing/2014/main" val="10009"/>
                  </a:ext>
                </a:extLst>
              </a:tr>
              <a:tr h="253746">
                <a:tc>
                  <a:txBody>
                    <a:bodyPr/>
                    <a:lstStyle/>
                    <a:p>
                      <a:r>
                        <a:rPr lang="en-US" sz="1100" b="1" dirty="0" err="1"/>
                        <a:t>QuitDate</a:t>
                      </a:r>
                      <a:endParaRPr lang="en-US" sz="1100" b="1" dirty="0"/>
                    </a:p>
                  </a:txBody>
                  <a:tcPr>
                    <a:solidFill>
                      <a:schemeClr val="bg1">
                        <a:lumMod val="85000"/>
                      </a:schemeClr>
                    </a:solidFill>
                  </a:tcPr>
                </a:tc>
                <a:extLst>
                  <a:ext uri="{0D108BD9-81ED-4DB2-BD59-A6C34878D82A}">
                    <a16:rowId xmlns:a16="http://schemas.microsoft.com/office/drawing/2014/main" val="10010"/>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022962226"/>
              </p:ext>
            </p:extLst>
          </p:nvPr>
        </p:nvGraphicFramePr>
        <p:xfrm>
          <a:off x="2133600" y="2709729"/>
          <a:ext cx="1295400" cy="1600200"/>
        </p:xfrm>
        <a:graphic>
          <a:graphicData uri="http://schemas.openxmlformats.org/drawingml/2006/table">
            <a:tbl>
              <a:tblPr firstRow="1" bandRow="1">
                <a:tableStyleId>{69012ECD-51FC-41F1-AA8D-1B2483CD663E}</a:tableStyleId>
              </a:tblPr>
              <a:tblGrid>
                <a:gridCol w="1295400">
                  <a:extLst>
                    <a:ext uri="{9D8B030D-6E8A-4147-A177-3AD203B41FA5}">
                      <a16:colId xmlns:a16="http://schemas.microsoft.com/office/drawing/2014/main" val="20000"/>
                    </a:ext>
                  </a:extLst>
                </a:gridCol>
              </a:tblGrid>
              <a:tr h="281940">
                <a:tc>
                  <a:txBody>
                    <a:bodyPr/>
                    <a:lstStyle/>
                    <a:p>
                      <a:r>
                        <a:rPr lang="en-US" sz="1400" dirty="0"/>
                        <a:t>Person ID</a:t>
                      </a:r>
                    </a:p>
                  </a:txBody>
                  <a:tcPr/>
                </a:tc>
                <a:extLst>
                  <a:ext uri="{0D108BD9-81ED-4DB2-BD59-A6C34878D82A}">
                    <a16:rowId xmlns:a16="http://schemas.microsoft.com/office/drawing/2014/main" val="10000"/>
                  </a:ext>
                </a:extLst>
              </a:tr>
              <a:tr h="253746">
                <a:tc>
                  <a:txBody>
                    <a:bodyPr/>
                    <a:lstStyle/>
                    <a:p>
                      <a:r>
                        <a:rPr lang="en-US" sz="1100" b="1" dirty="0" err="1"/>
                        <a:t>First</a:t>
                      </a:r>
                      <a:r>
                        <a:rPr lang="en-US" sz="1100" b="1" baseline="0" dirty="0" err="1"/>
                        <a:t>Name</a:t>
                      </a:r>
                      <a:endParaRPr lang="en-US" sz="1100" b="1" dirty="0"/>
                    </a:p>
                  </a:txBody>
                  <a:tcPr>
                    <a:solidFill>
                      <a:schemeClr val="bg1">
                        <a:lumMod val="85000"/>
                      </a:schemeClr>
                    </a:solidFill>
                  </a:tcPr>
                </a:tc>
                <a:extLst>
                  <a:ext uri="{0D108BD9-81ED-4DB2-BD59-A6C34878D82A}">
                    <a16:rowId xmlns:a16="http://schemas.microsoft.com/office/drawing/2014/main" val="10001"/>
                  </a:ext>
                </a:extLst>
              </a:tr>
              <a:tr h="253746">
                <a:tc>
                  <a:txBody>
                    <a:bodyPr/>
                    <a:lstStyle/>
                    <a:p>
                      <a:r>
                        <a:rPr lang="en-US" sz="1100" b="1" dirty="0" err="1"/>
                        <a:t>LastName</a:t>
                      </a:r>
                      <a:endParaRPr lang="en-US" sz="1100" b="1" dirty="0"/>
                    </a:p>
                  </a:txBody>
                  <a:tcPr>
                    <a:solidFill>
                      <a:schemeClr val="bg1">
                        <a:lumMod val="85000"/>
                      </a:schemeClr>
                    </a:solidFill>
                  </a:tcPr>
                </a:tc>
                <a:extLst>
                  <a:ext uri="{0D108BD9-81ED-4DB2-BD59-A6C34878D82A}">
                    <a16:rowId xmlns:a16="http://schemas.microsoft.com/office/drawing/2014/main" val="10002"/>
                  </a:ext>
                </a:extLst>
              </a:tr>
              <a:tr h="253746">
                <a:tc>
                  <a:txBody>
                    <a:bodyPr/>
                    <a:lstStyle/>
                    <a:p>
                      <a:r>
                        <a:rPr lang="en-US" sz="1100" b="1" dirty="0" err="1"/>
                        <a:t>BirthDay</a:t>
                      </a:r>
                      <a:endParaRPr lang="en-US" sz="1100" b="1" dirty="0"/>
                    </a:p>
                  </a:txBody>
                  <a:tcPr>
                    <a:solidFill>
                      <a:schemeClr val="bg1">
                        <a:lumMod val="85000"/>
                      </a:schemeClr>
                    </a:solidFill>
                  </a:tcPr>
                </a:tc>
                <a:extLst>
                  <a:ext uri="{0D108BD9-81ED-4DB2-BD59-A6C34878D82A}">
                    <a16:rowId xmlns:a16="http://schemas.microsoft.com/office/drawing/2014/main" val="10003"/>
                  </a:ext>
                </a:extLst>
              </a:tr>
              <a:tr h="253746">
                <a:tc>
                  <a:txBody>
                    <a:bodyPr/>
                    <a:lstStyle/>
                    <a:p>
                      <a:r>
                        <a:rPr lang="en-US" sz="1100" b="1" dirty="0"/>
                        <a:t>Address</a:t>
                      </a:r>
                    </a:p>
                  </a:txBody>
                  <a:tcPr>
                    <a:solidFill>
                      <a:schemeClr val="bg1">
                        <a:lumMod val="85000"/>
                      </a:schemeClr>
                    </a:solidFill>
                  </a:tcPr>
                </a:tc>
                <a:extLst>
                  <a:ext uri="{0D108BD9-81ED-4DB2-BD59-A6C34878D82A}">
                    <a16:rowId xmlns:a16="http://schemas.microsoft.com/office/drawing/2014/main" val="10004"/>
                  </a:ext>
                </a:extLst>
              </a:tr>
              <a:tr h="253746">
                <a:tc>
                  <a:txBody>
                    <a:bodyPr/>
                    <a:lstStyle/>
                    <a:p>
                      <a:r>
                        <a:rPr lang="en-US" sz="1100" b="1" dirty="0"/>
                        <a:t>Phone</a:t>
                      </a:r>
                    </a:p>
                  </a:txBody>
                  <a:tcPr>
                    <a:solidFill>
                      <a:schemeClr val="bg1">
                        <a:lumMod val="85000"/>
                      </a:schemeClr>
                    </a:solidFill>
                  </a:tcPr>
                </a:tc>
                <a:extLst>
                  <a:ext uri="{0D108BD9-81ED-4DB2-BD59-A6C34878D82A}">
                    <a16:rowId xmlns:a16="http://schemas.microsoft.com/office/drawing/2014/main" val="1000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398398179"/>
              </p:ext>
            </p:extLst>
          </p:nvPr>
        </p:nvGraphicFramePr>
        <p:xfrm>
          <a:off x="2133600" y="4404645"/>
          <a:ext cx="1295400" cy="1600200"/>
        </p:xfrm>
        <a:graphic>
          <a:graphicData uri="http://schemas.openxmlformats.org/drawingml/2006/table">
            <a:tbl>
              <a:tblPr firstRow="1" bandRow="1">
                <a:tableStyleId>{69012ECD-51FC-41F1-AA8D-1B2483CD663E}</a:tableStyleId>
              </a:tblPr>
              <a:tblGrid>
                <a:gridCol w="1295400">
                  <a:extLst>
                    <a:ext uri="{9D8B030D-6E8A-4147-A177-3AD203B41FA5}">
                      <a16:colId xmlns:a16="http://schemas.microsoft.com/office/drawing/2014/main" val="20000"/>
                    </a:ext>
                  </a:extLst>
                </a:gridCol>
              </a:tblGrid>
              <a:tr h="304800">
                <a:tc>
                  <a:txBody>
                    <a:bodyPr/>
                    <a:lstStyle/>
                    <a:p>
                      <a:r>
                        <a:rPr lang="en-US" sz="1400" dirty="0"/>
                        <a:t>Employer ID</a:t>
                      </a:r>
                    </a:p>
                  </a:txBody>
                  <a:tcPr/>
                </a:tc>
                <a:extLst>
                  <a:ext uri="{0D108BD9-81ED-4DB2-BD59-A6C34878D82A}">
                    <a16:rowId xmlns:a16="http://schemas.microsoft.com/office/drawing/2014/main" val="10000"/>
                  </a:ext>
                </a:extLst>
              </a:tr>
              <a:tr h="253746">
                <a:tc>
                  <a:txBody>
                    <a:bodyPr/>
                    <a:lstStyle/>
                    <a:p>
                      <a:r>
                        <a:rPr lang="en-US" sz="1100" b="1" dirty="0" err="1"/>
                        <a:t>JobPosition</a:t>
                      </a:r>
                      <a:endParaRPr lang="en-US" sz="1100" b="1" dirty="0"/>
                    </a:p>
                  </a:txBody>
                  <a:tcPr>
                    <a:solidFill>
                      <a:schemeClr val="bg1">
                        <a:lumMod val="85000"/>
                      </a:schemeClr>
                    </a:solidFill>
                  </a:tcPr>
                </a:tc>
                <a:extLst>
                  <a:ext uri="{0D108BD9-81ED-4DB2-BD59-A6C34878D82A}">
                    <a16:rowId xmlns:a16="http://schemas.microsoft.com/office/drawing/2014/main" val="10001"/>
                  </a:ext>
                </a:extLst>
              </a:tr>
              <a:tr h="253746">
                <a:tc>
                  <a:txBody>
                    <a:bodyPr/>
                    <a:lstStyle/>
                    <a:p>
                      <a:r>
                        <a:rPr lang="en-US" sz="1100" b="1" dirty="0" err="1"/>
                        <a:t>JobGrade</a:t>
                      </a:r>
                      <a:endParaRPr lang="en-US" sz="1100" b="1" dirty="0"/>
                    </a:p>
                  </a:txBody>
                  <a:tcPr>
                    <a:solidFill>
                      <a:schemeClr val="bg1">
                        <a:lumMod val="85000"/>
                      </a:schemeClr>
                    </a:solidFill>
                  </a:tcPr>
                </a:tc>
                <a:extLst>
                  <a:ext uri="{0D108BD9-81ED-4DB2-BD59-A6C34878D82A}">
                    <a16:rowId xmlns:a16="http://schemas.microsoft.com/office/drawing/2014/main" val="10002"/>
                  </a:ext>
                </a:extLst>
              </a:tr>
              <a:tr h="253746">
                <a:tc>
                  <a:txBody>
                    <a:bodyPr/>
                    <a:lstStyle/>
                    <a:p>
                      <a:r>
                        <a:rPr lang="en-US" sz="1100" b="1" dirty="0"/>
                        <a:t>Salary</a:t>
                      </a:r>
                    </a:p>
                  </a:txBody>
                  <a:tcPr>
                    <a:solidFill>
                      <a:schemeClr val="bg1">
                        <a:lumMod val="85000"/>
                      </a:schemeClr>
                    </a:solidFill>
                  </a:tcPr>
                </a:tc>
                <a:extLst>
                  <a:ext uri="{0D108BD9-81ED-4DB2-BD59-A6C34878D82A}">
                    <a16:rowId xmlns:a16="http://schemas.microsoft.com/office/drawing/2014/main" val="10003"/>
                  </a:ext>
                </a:extLst>
              </a:tr>
              <a:tr h="253746">
                <a:tc>
                  <a:txBody>
                    <a:bodyPr/>
                    <a:lstStyle/>
                    <a:p>
                      <a:r>
                        <a:rPr lang="en-US" sz="1100" b="1" dirty="0" err="1"/>
                        <a:t>PromotionDate</a:t>
                      </a:r>
                      <a:endParaRPr lang="en-US" sz="1100" b="1" dirty="0"/>
                    </a:p>
                  </a:txBody>
                  <a:tcPr>
                    <a:solidFill>
                      <a:schemeClr val="bg1">
                        <a:lumMod val="85000"/>
                      </a:schemeClr>
                    </a:solidFill>
                  </a:tcPr>
                </a:tc>
                <a:extLst>
                  <a:ext uri="{0D108BD9-81ED-4DB2-BD59-A6C34878D82A}">
                    <a16:rowId xmlns:a16="http://schemas.microsoft.com/office/drawing/2014/main" val="10004"/>
                  </a:ext>
                </a:extLst>
              </a:tr>
              <a:tr h="253746">
                <a:tc>
                  <a:txBody>
                    <a:bodyPr/>
                    <a:lstStyle/>
                    <a:p>
                      <a:r>
                        <a:rPr lang="en-US" sz="1100" b="1" dirty="0" err="1"/>
                        <a:t>QuitDate</a:t>
                      </a:r>
                      <a:endParaRPr lang="en-US" sz="1100" b="1" dirty="0"/>
                    </a:p>
                  </a:txBody>
                  <a:tcPr>
                    <a:solidFill>
                      <a:schemeClr val="bg1">
                        <a:lumMod val="85000"/>
                      </a:schemeClr>
                    </a:solidFill>
                  </a:tcPr>
                </a:tc>
                <a:extLst>
                  <a:ext uri="{0D108BD9-81ED-4DB2-BD59-A6C34878D82A}">
                    <a16:rowId xmlns:a16="http://schemas.microsoft.com/office/drawing/2014/main" val="10005"/>
                  </a:ext>
                </a:extLst>
              </a:tr>
            </a:tbl>
          </a:graphicData>
        </a:graphic>
      </p:graphicFrame>
      <p:sp>
        <p:nvSpPr>
          <p:cNvPr id="4" name="Right Arrow 3"/>
          <p:cNvSpPr/>
          <p:nvPr/>
        </p:nvSpPr>
        <p:spPr>
          <a:xfrm>
            <a:off x="1447800" y="3319329"/>
            <a:ext cx="609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1447800" y="4800600"/>
            <a:ext cx="609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p:cNvSpPr/>
          <p:nvPr/>
        </p:nvSpPr>
        <p:spPr>
          <a:xfrm>
            <a:off x="135308" y="4266486"/>
            <a:ext cx="1346676" cy="152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804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Normalized data. (3NF) Third Normal Form</a:t>
            </a:r>
          </a:p>
        </p:txBody>
      </p:sp>
      <p:sp>
        <p:nvSpPr>
          <p:cNvPr id="5" name="Footer Placeholder 4"/>
          <p:cNvSpPr>
            <a:spLocks noGrp="1"/>
          </p:cNvSpPr>
          <p:nvPr>
            <p:ph type="ftr" sz="quarter" idx="10"/>
          </p:nvPr>
        </p:nvSpPr>
        <p:spPr/>
        <p:txBody>
          <a:bodyPr/>
          <a:lstStyle/>
          <a:p>
            <a:r>
              <a:rPr lang="en-US" dirty="0"/>
              <a:t>2011 © EPAM Systems, RD Dep.</a:t>
            </a:r>
          </a:p>
        </p:txBody>
      </p:sp>
      <p:sp>
        <p:nvSpPr>
          <p:cNvPr id="6" name="Slide Number Placeholder 5"/>
          <p:cNvSpPr>
            <a:spLocks noGrp="1"/>
          </p:cNvSpPr>
          <p:nvPr>
            <p:ph type="sldNum" sz="quarter" idx="11"/>
          </p:nvPr>
        </p:nvSpPr>
        <p:spPr/>
        <p:txBody>
          <a:bodyPr/>
          <a:lstStyle/>
          <a:p>
            <a:fld id="{36013D82-3B92-4BC6-A819-A7803D760D40}" type="slidenum">
              <a:rPr lang="en-US" smtClean="0"/>
              <a:pPr/>
              <a:t>11</a:t>
            </a:fld>
            <a:endParaRPr lang="en-US" dirty="0"/>
          </a:p>
        </p:txBody>
      </p:sp>
      <p:sp>
        <p:nvSpPr>
          <p:cNvPr id="12" name="Rectangle 11"/>
          <p:cNvSpPr/>
          <p:nvPr/>
        </p:nvSpPr>
        <p:spPr>
          <a:xfrm>
            <a:off x="4067944" y="2081534"/>
            <a:ext cx="4968552" cy="2031325"/>
          </a:xfrm>
          <a:prstGeom prst="rect">
            <a:avLst/>
          </a:prstGeom>
        </p:spPr>
        <p:txBody>
          <a:bodyPr wrap="square">
            <a:spAutoFit/>
          </a:bodyPr>
          <a:lstStyle/>
          <a:p>
            <a:pPr algn="just"/>
            <a:r>
              <a:rPr lang="en-US" b="1" dirty="0">
                <a:solidFill>
                  <a:schemeClr val="accent1">
                    <a:lumMod val="75000"/>
                  </a:schemeClr>
                </a:solidFill>
                <a:latin typeface="Lucida Bright" pitchFamily="18" charset="0"/>
              </a:rPr>
              <a:t>Third Normal Form (3NF) </a:t>
            </a:r>
            <a:r>
              <a:rPr lang="en-US" dirty="0">
                <a:latin typeface="Lucida Bright" pitchFamily="18" charset="0"/>
              </a:rPr>
              <a:t>goes one large step further: </a:t>
            </a:r>
          </a:p>
          <a:p>
            <a:pPr algn="just"/>
            <a:endParaRPr lang="en-US" sz="1000" dirty="0">
              <a:latin typeface="Lucida Bright" pitchFamily="18" charset="0"/>
            </a:endParaRPr>
          </a:p>
          <a:p>
            <a:pPr marL="461963" indent="-346075" algn="just">
              <a:buFont typeface="Wingdings" pitchFamily="2" charset="2"/>
              <a:buChar char="ü"/>
            </a:pPr>
            <a:r>
              <a:rPr lang="en-US" dirty="0">
                <a:latin typeface="Lucida Bright" pitchFamily="18" charset="0"/>
              </a:rPr>
              <a:t>Meet all the requirements of the second normal form. </a:t>
            </a:r>
          </a:p>
          <a:p>
            <a:pPr marL="461963" indent="-346075" algn="just">
              <a:buFont typeface="Wingdings" pitchFamily="2" charset="2"/>
              <a:buChar char="ü"/>
            </a:pPr>
            <a:endParaRPr lang="en-US" sz="800" dirty="0">
              <a:latin typeface="Lucida Bright" pitchFamily="18" charset="0"/>
            </a:endParaRPr>
          </a:p>
          <a:p>
            <a:pPr marL="461963" indent="-346075" algn="just">
              <a:buFont typeface="Wingdings" pitchFamily="2" charset="2"/>
              <a:buChar char="ü"/>
            </a:pPr>
            <a:r>
              <a:rPr lang="en-US" dirty="0">
                <a:latin typeface="Lucida Bright" pitchFamily="18" charset="0"/>
              </a:rPr>
              <a:t>Remove columns that are not dependent upon the primary key. </a:t>
            </a:r>
          </a:p>
        </p:txBody>
      </p:sp>
      <p:sp>
        <p:nvSpPr>
          <p:cNvPr id="14" name="Right Arrow 13"/>
          <p:cNvSpPr/>
          <p:nvPr/>
        </p:nvSpPr>
        <p:spPr>
          <a:xfrm>
            <a:off x="899592" y="5085184"/>
            <a:ext cx="2448272" cy="1139628"/>
          </a:xfrm>
          <a:prstGeom prst="rightArrow">
            <a:avLst>
              <a:gd name="adj1" fmla="val 64756"/>
              <a:gd name="adj2" fmla="val 59222"/>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latin typeface="Lucida Bright" pitchFamily="18" charset="0"/>
              </a:rPr>
              <a:t>Database was normalized</a:t>
            </a:r>
          </a:p>
        </p:txBody>
      </p:sp>
      <p:sp>
        <p:nvSpPr>
          <p:cNvPr id="15" name="Rectangle 14"/>
          <p:cNvSpPr/>
          <p:nvPr/>
        </p:nvSpPr>
        <p:spPr>
          <a:xfrm>
            <a:off x="539552" y="990600"/>
            <a:ext cx="8352928"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r>
              <a:rPr lang="en-US" sz="2000" b="1" dirty="0">
                <a:solidFill>
                  <a:schemeClr val="bg1"/>
                </a:solidFill>
                <a:latin typeface="Lucida Bright" pitchFamily="18" charset="0"/>
              </a:rPr>
              <a:t>The Third Normal Form (3NF) requires that all columns depend directly on the primary key.</a:t>
            </a:r>
          </a:p>
        </p:txBody>
      </p:sp>
      <p:graphicFrame>
        <p:nvGraphicFramePr>
          <p:cNvPr id="21" name="Table 20"/>
          <p:cNvGraphicFramePr>
            <a:graphicFrameLocks noGrp="1"/>
          </p:cNvGraphicFramePr>
          <p:nvPr>
            <p:extLst>
              <p:ext uri="{D42A27DB-BD31-4B8C-83A1-F6EECF244321}">
                <p14:modId xmlns:p14="http://schemas.microsoft.com/office/powerpoint/2010/main" val="3936349445"/>
              </p:ext>
            </p:extLst>
          </p:nvPr>
        </p:nvGraphicFramePr>
        <p:xfrm>
          <a:off x="539552" y="2381250"/>
          <a:ext cx="1295400" cy="1905000"/>
        </p:xfrm>
        <a:graphic>
          <a:graphicData uri="http://schemas.openxmlformats.org/drawingml/2006/table">
            <a:tbl>
              <a:tblPr firstRow="1" bandRow="1">
                <a:tableStyleId>{69012ECD-51FC-41F1-AA8D-1B2483CD663E}</a:tableStyleId>
              </a:tblPr>
              <a:tblGrid>
                <a:gridCol w="1295400">
                  <a:extLst>
                    <a:ext uri="{9D8B030D-6E8A-4147-A177-3AD203B41FA5}">
                      <a16:colId xmlns:a16="http://schemas.microsoft.com/office/drawing/2014/main" val="20000"/>
                    </a:ext>
                  </a:extLst>
                </a:gridCol>
              </a:tblGrid>
              <a:tr h="304800">
                <a:tc>
                  <a:txBody>
                    <a:bodyPr/>
                    <a:lstStyle/>
                    <a:p>
                      <a:r>
                        <a:rPr lang="en-US" sz="1400" dirty="0"/>
                        <a:t>Employer ID</a:t>
                      </a:r>
                    </a:p>
                  </a:txBody>
                  <a:tcPr/>
                </a:tc>
                <a:extLst>
                  <a:ext uri="{0D108BD9-81ED-4DB2-BD59-A6C34878D82A}">
                    <a16:rowId xmlns:a16="http://schemas.microsoft.com/office/drawing/2014/main" val="10000"/>
                  </a:ext>
                </a:extLst>
              </a:tr>
              <a:tr h="30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err="1">
                          <a:solidFill>
                            <a:srgbClr val="00B0F0"/>
                          </a:solidFill>
                        </a:rPr>
                        <a:t>PersonID</a:t>
                      </a:r>
                      <a:endParaRPr lang="en-US" sz="1100" b="1" dirty="0">
                        <a:solidFill>
                          <a:srgbClr val="00B0F0"/>
                        </a:solidFill>
                      </a:endParaRPr>
                    </a:p>
                  </a:txBody>
                  <a:tcPr>
                    <a:solidFill>
                      <a:schemeClr val="bg1">
                        <a:lumMod val="85000"/>
                      </a:schemeClr>
                    </a:solidFill>
                  </a:tcPr>
                </a:tc>
                <a:extLst>
                  <a:ext uri="{0D108BD9-81ED-4DB2-BD59-A6C34878D82A}">
                    <a16:rowId xmlns:a16="http://schemas.microsoft.com/office/drawing/2014/main" val="10001"/>
                  </a:ext>
                </a:extLst>
              </a:tr>
              <a:tr h="253746">
                <a:tc>
                  <a:txBody>
                    <a:bodyPr/>
                    <a:lstStyle/>
                    <a:p>
                      <a:r>
                        <a:rPr lang="en-US" sz="1100" b="1" dirty="0" err="1"/>
                        <a:t>JobPosition</a:t>
                      </a:r>
                      <a:endParaRPr lang="en-US" sz="1100" b="1" dirty="0"/>
                    </a:p>
                  </a:txBody>
                  <a:tcPr>
                    <a:solidFill>
                      <a:schemeClr val="bg1">
                        <a:lumMod val="85000"/>
                      </a:schemeClr>
                    </a:solidFill>
                  </a:tcPr>
                </a:tc>
                <a:extLst>
                  <a:ext uri="{0D108BD9-81ED-4DB2-BD59-A6C34878D82A}">
                    <a16:rowId xmlns:a16="http://schemas.microsoft.com/office/drawing/2014/main" val="10002"/>
                  </a:ext>
                </a:extLst>
              </a:tr>
              <a:tr h="253746">
                <a:tc>
                  <a:txBody>
                    <a:bodyPr/>
                    <a:lstStyle/>
                    <a:p>
                      <a:r>
                        <a:rPr lang="en-US" sz="1100" b="1" dirty="0" err="1"/>
                        <a:t>JobGrade</a:t>
                      </a:r>
                      <a:endParaRPr lang="en-US" sz="1100" b="1" dirty="0"/>
                    </a:p>
                  </a:txBody>
                  <a:tcPr>
                    <a:solidFill>
                      <a:schemeClr val="bg1">
                        <a:lumMod val="85000"/>
                      </a:schemeClr>
                    </a:solidFill>
                  </a:tcPr>
                </a:tc>
                <a:extLst>
                  <a:ext uri="{0D108BD9-81ED-4DB2-BD59-A6C34878D82A}">
                    <a16:rowId xmlns:a16="http://schemas.microsoft.com/office/drawing/2014/main" val="10003"/>
                  </a:ext>
                </a:extLst>
              </a:tr>
              <a:tr h="253746">
                <a:tc>
                  <a:txBody>
                    <a:bodyPr/>
                    <a:lstStyle/>
                    <a:p>
                      <a:r>
                        <a:rPr lang="en-US" sz="1100" b="1" dirty="0"/>
                        <a:t>Salary</a:t>
                      </a:r>
                    </a:p>
                  </a:txBody>
                  <a:tcPr>
                    <a:solidFill>
                      <a:schemeClr val="bg1">
                        <a:lumMod val="85000"/>
                      </a:schemeClr>
                    </a:solidFill>
                  </a:tcPr>
                </a:tc>
                <a:extLst>
                  <a:ext uri="{0D108BD9-81ED-4DB2-BD59-A6C34878D82A}">
                    <a16:rowId xmlns:a16="http://schemas.microsoft.com/office/drawing/2014/main" val="10004"/>
                  </a:ext>
                </a:extLst>
              </a:tr>
              <a:tr h="253746">
                <a:tc>
                  <a:txBody>
                    <a:bodyPr/>
                    <a:lstStyle/>
                    <a:p>
                      <a:r>
                        <a:rPr lang="en-US" sz="1100" b="1" dirty="0" err="1"/>
                        <a:t>PromotionDate</a:t>
                      </a:r>
                      <a:endParaRPr lang="en-US" sz="1100" b="1" dirty="0"/>
                    </a:p>
                  </a:txBody>
                  <a:tcPr>
                    <a:solidFill>
                      <a:schemeClr val="bg1">
                        <a:lumMod val="85000"/>
                      </a:schemeClr>
                    </a:solidFill>
                  </a:tcPr>
                </a:tc>
                <a:extLst>
                  <a:ext uri="{0D108BD9-81ED-4DB2-BD59-A6C34878D82A}">
                    <a16:rowId xmlns:a16="http://schemas.microsoft.com/office/drawing/2014/main" val="10005"/>
                  </a:ext>
                </a:extLst>
              </a:tr>
              <a:tr h="253746">
                <a:tc>
                  <a:txBody>
                    <a:bodyPr/>
                    <a:lstStyle/>
                    <a:p>
                      <a:r>
                        <a:rPr lang="en-US" sz="1100" b="1" dirty="0" err="1"/>
                        <a:t>QuitDate</a:t>
                      </a:r>
                      <a:endParaRPr lang="en-US" sz="1100" b="1" dirty="0"/>
                    </a:p>
                  </a:txBody>
                  <a:tcPr>
                    <a:solidFill>
                      <a:schemeClr val="bg1">
                        <a:lumMod val="85000"/>
                      </a:schemeClr>
                    </a:solidFill>
                  </a:tcPr>
                </a:tc>
                <a:extLst>
                  <a:ext uri="{0D108BD9-81ED-4DB2-BD59-A6C34878D82A}">
                    <a16:rowId xmlns:a16="http://schemas.microsoft.com/office/drawing/2014/main" val="10006"/>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1285052234"/>
              </p:ext>
            </p:extLst>
          </p:nvPr>
        </p:nvGraphicFramePr>
        <p:xfrm>
          <a:off x="2635944" y="1959640"/>
          <a:ext cx="1295400" cy="1341120"/>
        </p:xfrm>
        <a:graphic>
          <a:graphicData uri="http://schemas.openxmlformats.org/drawingml/2006/table">
            <a:tbl>
              <a:tblPr firstRow="1" bandRow="1">
                <a:tableStyleId>{69012ECD-51FC-41F1-AA8D-1B2483CD663E}</a:tableStyleId>
              </a:tblPr>
              <a:tblGrid>
                <a:gridCol w="1295400">
                  <a:extLst>
                    <a:ext uri="{9D8B030D-6E8A-4147-A177-3AD203B41FA5}">
                      <a16:colId xmlns:a16="http://schemas.microsoft.com/office/drawing/2014/main" val="20000"/>
                    </a:ext>
                  </a:extLst>
                </a:gridCol>
              </a:tblGrid>
              <a:tr h="304800">
                <a:tc>
                  <a:txBody>
                    <a:bodyPr/>
                    <a:lstStyle/>
                    <a:p>
                      <a:r>
                        <a:rPr lang="en-US" sz="1400" dirty="0"/>
                        <a:t>Employer ID</a:t>
                      </a:r>
                    </a:p>
                  </a:txBody>
                  <a:tcPr/>
                </a:tc>
                <a:extLst>
                  <a:ext uri="{0D108BD9-81ED-4DB2-BD59-A6C34878D82A}">
                    <a16:rowId xmlns:a16="http://schemas.microsoft.com/office/drawing/2014/main" val="10000"/>
                  </a:ext>
                </a:extLst>
              </a:tr>
              <a:tr h="253746">
                <a:tc>
                  <a:txBody>
                    <a:bodyPr/>
                    <a:lstStyle/>
                    <a:p>
                      <a:r>
                        <a:rPr lang="en-US" sz="1100" b="1" dirty="0" err="1">
                          <a:solidFill>
                            <a:srgbClr val="00B0F0"/>
                          </a:solidFill>
                        </a:rPr>
                        <a:t>PersonID</a:t>
                      </a:r>
                      <a:endParaRPr lang="en-US" sz="1100" b="1" dirty="0">
                        <a:solidFill>
                          <a:srgbClr val="00B0F0"/>
                        </a:solidFill>
                      </a:endParaRPr>
                    </a:p>
                  </a:txBody>
                  <a:tcPr>
                    <a:solidFill>
                      <a:schemeClr val="bg1">
                        <a:lumMod val="85000"/>
                      </a:schemeClr>
                    </a:solidFill>
                  </a:tcPr>
                </a:tc>
                <a:extLst>
                  <a:ext uri="{0D108BD9-81ED-4DB2-BD59-A6C34878D82A}">
                    <a16:rowId xmlns:a16="http://schemas.microsoft.com/office/drawing/2014/main" val="10001"/>
                  </a:ext>
                </a:extLst>
              </a:tr>
              <a:tr h="253746">
                <a:tc>
                  <a:txBody>
                    <a:bodyPr/>
                    <a:lstStyle/>
                    <a:p>
                      <a:r>
                        <a:rPr lang="en-US" sz="1100" b="1" dirty="0" err="1">
                          <a:solidFill>
                            <a:srgbClr val="00B0F0"/>
                          </a:solidFill>
                        </a:rPr>
                        <a:t>JobID</a:t>
                      </a:r>
                      <a:endParaRPr lang="en-US" sz="1100" b="1" dirty="0">
                        <a:solidFill>
                          <a:srgbClr val="00B0F0"/>
                        </a:solidFill>
                      </a:endParaRPr>
                    </a:p>
                  </a:txBody>
                  <a:tcPr>
                    <a:solidFill>
                      <a:schemeClr val="bg1">
                        <a:lumMod val="85000"/>
                      </a:schemeClr>
                    </a:solidFill>
                  </a:tcPr>
                </a:tc>
                <a:extLst>
                  <a:ext uri="{0D108BD9-81ED-4DB2-BD59-A6C34878D82A}">
                    <a16:rowId xmlns:a16="http://schemas.microsoft.com/office/drawing/2014/main" val="10002"/>
                  </a:ext>
                </a:extLst>
              </a:tr>
              <a:tr h="253746">
                <a:tc>
                  <a:txBody>
                    <a:bodyPr/>
                    <a:lstStyle/>
                    <a:p>
                      <a:r>
                        <a:rPr lang="en-US" sz="1100" b="1" dirty="0" err="1"/>
                        <a:t>PromotionDate</a:t>
                      </a:r>
                      <a:endParaRPr lang="en-US" sz="1100" b="1" dirty="0"/>
                    </a:p>
                  </a:txBody>
                  <a:tcPr>
                    <a:solidFill>
                      <a:schemeClr val="bg1">
                        <a:lumMod val="85000"/>
                      </a:schemeClr>
                    </a:solidFill>
                  </a:tcPr>
                </a:tc>
                <a:extLst>
                  <a:ext uri="{0D108BD9-81ED-4DB2-BD59-A6C34878D82A}">
                    <a16:rowId xmlns:a16="http://schemas.microsoft.com/office/drawing/2014/main" val="10003"/>
                  </a:ext>
                </a:extLst>
              </a:tr>
              <a:tr h="253746">
                <a:tc>
                  <a:txBody>
                    <a:bodyPr/>
                    <a:lstStyle/>
                    <a:p>
                      <a:r>
                        <a:rPr lang="en-US" sz="1100" b="1" dirty="0" err="1"/>
                        <a:t>QuitDate</a:t>
                      </a:r>
                      <a:endParaRPr lang="en-US" sz="1100" b="1" dirty="0"/>
                    </a:p>
                  </a:txBody>
                  <a:tcPr>
                    <a:solidFill>
                      <a:schemeClr val="bg1">
                        <a:lumMod val="85000"/>
                      </a:schemeClr>
                    </a:solidFill>
                  </a:tcPr>
                </a:tc>
                <a:extLst>
                  <a:ext uri="{0D108BD9-81ED-4DB2-BD59-A6C34878D82A}">
                    <a16:rowId xmlns:a16="http://schemas.microsoft.com/office/drawing/2014/main" val="10004"/>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993439693"/>
              </p:ext>
            </p:extLst>
          </p:nvPr>
        </p:nvGraphicFramePr>
        <p:xfrm>
          <a:off x="2635944" y="3625108"/>
          <a:ext cx="1295400" cy="1082040"/>
        </p:xfrm>
        <a:graphic>
          <a:graphicData uri="http://schemas.openxmlformats.org/drawingml/2006/table">
            <a:tbl>
              <a:tblPr firstRow="1" bandRow="1">
                <a:tableStyleId>{69012ECD-51FC-41F1-AA8D-1B2483CD663E}</a:tableStyleId>
              </a:tblPr>
              <a:tblGrid>
                <a:gridCol w="1295400">
                  <a:extLst>
                    <a:ext uri="{9D8B030D-6E8A-4147-A177-3AD203B41FA5}">
                      <a16:colId xmlns:a16="http://schemas.microsoft.com/office/drawing/2014/main" val="20000"/>
                    </a:ext>
                  </a:extLst>
                </a:gridCol>
              </a:tblGrid>
              <a:tr h="0">
                <a:tc>
                  <a:txBody>
                    <a:bodyPr/>
                    <a:lstStyle/>
                    <a:p>
                      <a:r>
                        <a:rPr lang="en-US" sz="1400" dirty="0"/>
                        <a:t>Job ID</a:t>
                      </a:r>
                    </a:p>
                  </a:txBody>
                  <a:tcPr/>
                </a:tc>
                <a:extLst>
                  <a:ext uri="{0D108BD9-81ED-4DB2-BD59-A6C34878D82A}">
                    <a16:rowId xmlns:a16="http://schemas.microsoft.com/office/drawing/2014/main" val="10000"/>
                  </a:ext>
                </a:extLst>
              </a:tr>
              <a:tr h="253746">
                <a:tc>
                  <a:txBody>
                    <a:bodyPr/>
                    <a:lstStyle/>
                    <a:p>
                      <a:r>
                        <a:rPr lang="en-US" sz="1100" b="1" dirty="0" err="1"/>
                        <a:t>JobPosition</a:t>
                      </a:r>
                      <a:endParaRPr lang="en-US" sz="1100" b="1" dirty="0"/>
                    </a:p>
                  </a:txBody>
                  <a:tcPr>
                    <a:solidFill>
                      <a:schemeClr val="bg1">
                        <a:lumMod val="85000"/>
                      </a:schemeClr>
                    </a:solidFill>
                  </a:tcPr>
                </a:tc>
                <a:extLst>
                  <a:ext uri="{0D108BD9-81ED-4DB2-BD59-A6C34878D82A}">
                    <a16:rowId xmlns:a16="http://schemas.microsoft.com/office/drawing/2014/main" val="10001"/>
                  </a:ext>
                </a:extLst>
              </a:tr>
              <a:tr h="253746">
                <a:tc>
                  <a:txBody>
                    <a:bodyPr/>
                    <a:lstStyle/>
                    <a:p>
                      <a:r>
                        <a:rPr lang="en-US" sz="1100" b="1" dirty="0" err="1"/>
                        <a:t>JobGrade</a:t>
                      </a:r>
                      <a:endParaRPr lang="en-US" sz="1100" b="1" dirty="0"/>
                    </a:p>
                  </a:txBody>
                  <a:tcPr>
                    <a:solidFill>
                      <a:schemeClr val="bg1">
                        <a:lumMod val="85000"/>
                      </a:schemeClr>
                    </a:solidFill>
                  </a:tcPr>
                </a:tc>
                <a:extLst>
                  <a:ext uri="{0D108BD9-81ED-4DB2-BD59-A6C34878D82A}">
                    <a16:rowId xmlns:a16="http://schemas.microsoft.com/office/drawing/2014/main" val="10002"/>
                  </a:ext>
                </a:extLst>
              </a:tr>
              <a:tr h="253746">
                <a:tc>
                  <a:txBody>
                    <a:bodyPr/>
                    <a:lstStyle/>
                    <a:p>
                      <a:r>
                        <a:rPr lang="en-US" sz="1100" b="1" dirty="0"/>
                        <a:t>Salary</a:t>
                      </a:r>
                    </a:p>
                  </a:txBody>
                  <a:tcPr>
                    <a:solidFill>
                      <a:schemeClr val="bg1">
                        <a:lumMod val="85000"/>
                      </a:schemeClr>
                    </a:solidFill>
                  </a:tcPr>
                </a:tc>
                <a:extLst>
                  <a:ext uri="{0D108BD9-81ED-4DB2-BD59-A6C34878D82A}">
                    <a16:rowId xmlns:a16="http://schemas.microsoft.com/office/drawing/2014/main" val="10003"/>
                  </a:ext>
                </a:extLst>
              </a:tr>
            </a:tbl>
          </a:graphicData>
        </a:graphic>
      </p:graphicFrame>
      <p:sp>
        <p:nvSpPr>
          <p:cNvPr id="24" name="Right Arrow 23"/>
          <p:cNvSpPr/>
          <p:nvPr/>
        </p:nvSpPr>
        <p:spPr>
          <a:xfrm>
            <a:off x="1987352" y="2399941"/>
            <a:ext cx="533400" cy="4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1987352" y="3676291"/>
            <a:ext cx="533400" cy="4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Table 25"/>
          <p:cNvGraphicFramePr>
            <a:graphicFrameLocks noGrp="1"/>
          </p:cNvGraphicFramePr>
          <p:nvPr>
            <p:extLst>
              <p:ext uri="{D42A27DB-BD31-4B8C-83A1-F6EECF244321}">
                <p14:modId xmlns:p14="http://schemas.microsoft.com/office/powerpoint/2010/main" val="4241416267"/>
              </p:ext>
            </p:extLst>
          </p:nvPr>
        </p:nvGraphicFramePr>
        <p:xfrm>
          <a:off x="5867400" y="4572000"/>
          <a:ext cx="1295400" cy="1371600"/>
        </p:xfrm>
        <a:graphic>
          <a:graphicData uri="http://schemas.openxmlformats.org/drawingml/2006/table">
            <a:tbl>
              <a:tblPr firstRow="1" bandRow="1">
                <a:tableStyleId>{69012ECD-51FC-41F1-AA8D-1B2483CD663E}</a:tableStyleId>
              </a:tblPr>
              <a:tblGrid>
                <a:gridCol w="1295400">
                  <a:extLst>
                    <a:ext uri="{9D8B030D-6E8A-4147-A177-3AD203B41FA5}">
                      <a16:colId xmlns:a16="http://schemas.microsoft.com/office/drawing/2014/main" val="20000"/>
                    </a:ext>
                  </a:extLst>
                </a:gridCol>
              </a:tblGrid>
              <a:tr h="304800">
                <a:tc>
                  <a:txBody>
                    <a:bodyPr/>
                    <a:lstStyle/>
                    <a:p>
                      <a:r>
                        <a:rPr lang="en-US" sz="1400" dirty="0"/>
                        <a:t>Employer ID</a:t>
                      </a:r>
                    </a:p>
                  </a:txBody>
                  <a:tcPr/>
                </a:tc>
                <a:extLst>
                  <a:ext uri="{0D108BD9-81ED-4DB2-BD59-A6C34878D82A}">
                    <a16:rowId xmlns:a16="http://schemas.microsoft.com/office/drawing/2014/main" val="10000"/>
                  </a:ext>
                </a:extLst>
              </a:tr>
              <a:tr h="253746">
                <a:tc>
                  <a:txBody>
                    <a:bodyPr/>
                    <a:lstStyle/>
                    <a:p>
                      <a:r>
                        <a:rPr lang="en-US" sz="1200" b="1" dirty="0" err="1">
                          <a:solidFill>
                            <a:srgbClr val="00B0F0"/>
                          </a:solidFill>
                        </a:rPr>
                        <a:t>PersonID</a:t>
                      </a:r>
                      <a:endParaRPr lang="en-US" sz="1200" b="1" dirty="0">
                        <a:solidFill>
                          <a:srgbClr val="00B0F0"/>
                        </a:solidFill>
                      </a:endParaRPr>
                    </a:p>
                  </a:txBody>
                  <a:tcPr>
                    <a:solidFill>
                      <a:schemeClr val="bg1">
                        <a:lumMod val="85000"/>
                      </a:schemeClr>
                    </a:solidFill>
                  </a:tcPr>
                </a:tc>
                <a:extLst>
                  <a:ext uri="{0D108BD9-81ED-4DB2-BD59-A6C34878D82A}">
                    <a16:rowId xmlns:a16="http://schemas.microsoft.com/office/drawing/2014/main" val="10001"/>
                  </a:ext>
                </a:extLst>
              </a:tr>
              <a:tr h="253746">
                <a:tc>
                  <a:txBody>
                    <a:bodyPr/>
                    <a:lstStyle/>
                    <a:p>
                      <a:r>
                        <a:rPr lang="en-US" sz="1200" b="1" dirty="0" err="1">
                          <a:solidFill>
                            <a:srgbClr val="00B0F0"/>
                          </a:solidFill>
                        </a:rPr>
                        <a:t>JobID</a:t>
                      </a:r>
                      <a:endParaRPr lang="en-US" sz="1200" b="1" dirty="0">
                        <a:solidFill>
                          <a:srgbClr val="00B0F0"/>
                        </a:solidFill>
                      </a:endParaRPr>
                    </a:p>
                  </a:txBody>
                  <a:tcPr>
                    <a:solidFill>
                      <a:schemeClr val="bg1">
                        <a:lumMod val="85000"/>
                      </a:schemeClr>
                    </a:solidFill>
                  </a:tcPr>
                </a:tc>
                <a:extLst>
                  <a:ext uri="{0D108BD9-81ED-4DB2-BD59-A6C34878D82A}">
                    <a16:rowId xmlns:a16="http://schemas.microsoft.com/office/drawing/2014/main" val="10002"/>
                  </a:ext>
                </a:extLst>
              </a:tr>
              <a:tr h="253746">
                <a:tc>
                  <a:txBody>
                    <a:bodyPr/>
                    <a:lstStyle/>
                    <a:p>
                      <a:r>
                        <a:rPr lang="en-US" sz="1100" b="1" dirty="0" err="1"/>
                        <a:t>PromotionDate</a:t>
                      </a:r>
                      <a:endParaRPr lang="en-US" sz="1100" b="1" dirty="0"/>
                    </a:p>
                  </a:txBody>
                  <a:tcPr>
                    <a:solidFill>
                      <a:schemeClr val="bg1">
                        <a:lumMod val="85000"/>
                      </a:schemeClr>
                    </a:solidFill>
                  </a:tcPr>
                </a:tc>
                <a:extLst>
                  <a:ext uri="{0D108BD9-81ED-4DB2-BD59-A6C34878D82A}">
                    <a16:rowId xmlns:a16="http://schemas.microsoft.com/office/drawing/2014/main" val="10003"/>
                  </a:ext>
                </a:extLst>
              </a:tr>
              <a:tr h="253746">
                <a:tc>
                  <a:txBody>
                    <a:bodyPr/>
                    <a:lstStyle/>
                    <a:p>
                      <a:r>
                        <a:rPr lang="en-US" sz="1100" b="1" dirty="0" err="1"/>
                        <a:t>QuitDate</a:t>
                      </a:r>
                      <a:endParaRPr lang="en-US" sz="1100" b="1" dirty="0"/>
                    </a:p>
                  </a:txBody>
                  <a:tcPr>
                    <a:solidFill>
                      <a:schemeClr val="bg1">
                        <a:lumMod val="85000"/>
                      </a:schemeClr>
                    </a:solidFill>
                  </a:tcPr>
                </a:tc>
                <a:extLst>
                  <a:ext uri="{0D108BD9-81ED-4DB2-BD59-A6C34878D82A}">
                    <a16:rowId xmlns:a16="http://schemas.microsoft.com/office/drawing/2014/main" val="10004"/>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592864314"/>
              </p:ext>
            </p:extLst>
          </p:nvPr>
        </p:nvGraphicFramePr>
        <p:xfrm>
          <a:off x="7772400" y="4572958"/>
          <a:ext cx="1053534" cy="1082040"/>
        </p:xfrm>
        <a:graphic>
          <a:graphicData uri="http://schemas.openxmlformats.org/drawingml/2006/table">
            <a:tbl>
              <a:tblPr firstRow="1" bandRow="1">
                <a:tableStyleId>{69012ECD-51FC-41F1-AA8D-1B2483CD663E}</a:tableStyleId>
              </a:tblPr>
              <a:tblGrid>
                <a:gridCol w="1053534">
                  <a:extLst>
                    <a:ext uri="{9D8B030D-6E8A-4147-A177-3AD203B41FA5}">
                      <a16:colId xmlns:a16="http://schemas.microsoft.com/office/drawing/2014/main" val="20000"/>
                    </a:ext>
                  </a:extLst>
                </a:gridCol>
              </a:tblGrid>
              <a:tr h="0">
                <a:tc>
                  <a:txBody>
                    <a:bodyPr/>
                    <a:lstStyle/>
                    <a:p>
                      <a:r>
                        <a:rPr lang="en-US" sz="1400" dirty="0"/>
                        <a:t>Job ID</a:t>
                      </a:r>
                    </a:p>
                  </a:txBody>
                  <a:tcPr/>
                </a:tc>
                <a:extLst>
                  <a:ext uri="{0D108BD9-81ED-4DB2-BD59-A6C34878D82A}">
                    <a16:rowId xmlns:a16="http://schemas.microsoft.com/office/drawing/2014/main" val="10000"/>
                  </a:ext>
                </a:extLst>
              </a:tr>
              <a:tr h="253746">
                <a:tc>
                  <a:txBody>
                    <a:bodyPr/>
                    <a:lstStyle/>
                    <a:p>
                      <a:r>
                        <a:rPr lang="en-US" sz="1100" b="1" dirty="0" err="1"/>
                        <a:t>JobPosition</a:t>
                      </a:r>
                      <a:endParaRPr lang="en-US" sz="1100" b="1" dirty="0"/>
                    </a:p>
                  </a:txBody>
                  <a:tcPr>
                    <a:solidFill>
                      <a:schemeClr val="bg1">
                        <a:lumMod val="85000"/>
                      </a:schemeClr>
                    </a:solidFill>
                  </a:tcPr>
                </a:tc>
                <a:extLst>
                  <a:ext uri="{0D108BD9-81ED-4DB2-BD59-A6C34878D82A}">
                    <a16:rowId xmlns:a16="http://schemas.microsoft.com/office/drawing/2014/main" val="10001"/>
                  </a:ext>
                </a:extLst>
              </a:tr>
              <a:tr h="253746">
                <a:tc>
                  <a:txBody>
                    <a:bodyPr/>
                    <a:lstStyle/>
                    <a:p>
                      <a:r>
                        <a:rPr lang="en-US" sz="1100" b="1" dirty="0" err="1"/>
                        <a:t>JobGrade</a:t>
                      </a:r>
                      <a:endParaRPr lang="en-US" sz="1100" b="1" dirty="0"/>
                    </a:p>
                  </a:txBody>
                  <a:tcPr>
                    <a:solidFill>
                      <a:schemeClr val="bg1">
                        <a:lumMod val="85000"/>
                      </a:schemeClr>
                    </a:solidFill>
                  </a:tcPr>
                </a:tc>
                <a:extLst>
                  <a:ext uri="{0D108BD9-81ED-4DB2-BD59-A6C34878D82A}">
                    <a16:rowId xmlns:a16="http://schemas.microsoft.com/office/drawing/2014/main" val="10002"/>
                  </a:ext>
                </a:extLst>
              </a:tr>
              <a:tr h="253746">
                <a:tc>
                  <a:txBody>
                    <a:bodyPr/>
                    <a:lstStyle/>
                    <a:p>
                      <a:r>
                        <a:rPr lang="en-US" sz="1100" b="1" dirty="0"/>
                        <a:t>Salary</a:t>
                      </a:r>
                    </a:p>
                  </a:txBody>
                  <a:tcPr>
                    <a:solidFill>
                      <a:schemeClr val="bg1">
                        <a:lumMod val="85000"/>
                      </a:schemeClr>
                    </a:solidFill>
                  </a:tcPr>
                </a:tc>
                <a:extLst>
                  <a:ext uri="{0D108BD9-81ED-4DB2-BD59-A6C34878D82A}">
                    <a16:rowId xmlns:a16="http://schemas.microsoft.com/office/drawing/2014/main" val="10003"/>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2836180647"/>
              </p:ext>
            </p:extLst>
          </p:nvPr>
        </p:nvGraphicFramePr>
        <p:xfrm>
          <a:off x="4038599" y="4581482"/>
          <a:ext cx="1295400" cy="1600200"/>
        </p:xfrm>
        <a:graphic>
          <a:graphicData uri="http://schemas.openxmlformats.org/drawingml/2006/table">
            <a:tbl>
              <a:tblPr firstRow="1" bandRow="1">
                <a:tableStyleId>{69012ECD-51FC-41F1-AA8D-1B2483CD663E}</a:tableStyleId>
              </a:tblPr>
              <a:tblGrid>
                <a:gridCol w="1295400">
                  <a:extLst>
                    <a:ext uri="{9D8B030D-6E8A-4147-A177-3AD203B41FA5}">
                      <a16:colId xmlns:a16="http://schemas.microsoft.com/office/drawing/2014/main" val="20000"/>
                    </a:ext>
                  </a:extLst>
                </a:gridCol>
              </a:tblGrid>
              <a:tr h="281940">
                <a:tc>
                  <a:txBody>
                    <a:bodyPr/>
                    <a:lstStyle/>
                    <a:p>
                      <a:r>
                        <a:rPr lang="en-US" sz="1400" dirty="0"/>
                        <a:t>Person ID</a:t>
                      </a:r>
                    </a:p>
                  </a:txBody>
                  <a:tcPr/>
                </a:tc>
                <a:extLst>
                  <a:ext uri="{0D108BD9-81ED-4DB2-BD59-A6C34878D82A}">
                    <a16:rowId xmlns:a16="http://schemas.microsoft.com/office/drawing/2014/main" val="10000"/>
                  </a:ext>
                </a:extLst>
              </a:tr>
              <a:tr h="253746">
                <a:tc>
                  <a:txBody>
                    <a:bodyPr/>
                    <a:lstStyle/>
                    <a:p>
                      <a:r>
                        <a:rPr lang="en-US" sz="1100" b="1" dirty="0" err="1"/>
                        <a:t>First</a:t>
                      </a:r>
                      <a:r>
                        <a:rPr lang="en-US" sz="1100" b="1" baseline="0" dirty="0" err="1"/>
                        <a:t>Name</a:t>
                      </a:r>
                      <a:endParaRPr lang="en-US" sz="1100" b="1" dirty="0"/>
                    </a:p>
                  </a:txBody>
                  <a:tcPr>
                    <a:solidFill>
                      <a:schemeClr val="bg1">
                        <a:lumMod val="85000"/>
                      </a:schemeClr>
                    </a:solidFill>
                  </a:tcPr>
                </a:tc>
                <a:extLst>
                  <a:ext uri="{0D108BD9-81ED-4DB2-BD59-A6C34878D82A}">
                    <a16:rowId xmlns:a16="http://schemas.microsoft.com/office/drawing/2014/main" val="10001"/>
                  </a:ext>
                </a:extLst>
              </a:tr>
              <a:tr h="253746">
                <a:tc>
                  <a:txBody>
                    <a:bodyPr/>
                    <a:lstStyle/>
                    <a:p>
                      <a:r>
                        <a:rPr lang="en-US" sz="1100" b="1" dirty="0" err="1"/>
                        <a:t>LastName</a:t>
                      </a:r>
                      <a:endParaRPr lang="en-US" sz="1100" b="1" dirty="0"/>
                    </a:p>
                  </a:txBody>
                  <a:tcPr>
                    <a:solidFill>
                      <a:schemeClr val="bg1">
                        <a:lumMod val="85000"/>
                      </a:schemeClr>
                    </a:solidFill>
                  </a:tcPr>
                </a:tc>
                <a:extLst>
                  <a:ext uri="{0D108BD9-81ED-4DB2-BD59-A6C34878D82A}">
                    <a16:rowId xmlns:a16="http://schemas.microsoft.com/office/drawing/2014/main" val="10002"/>
                  </a:ext>
                </a:extLst>
              </a:tr>
              <a:tr h="253746">
                <a:tc>
                  <a:txBody>
                    <a:bodyPr/>
                    <a:lstStyle/>
                    <a:p>
                      <a:r>
                        <a:rPr lang="en-US" sz="1100" b="1" dirty="0" err="1"/>
                        <a:t>BirthDay</a:t>
                      </a:r>
                      <a:endParaRPr lang="en-US" sz="1100" b="1" dirty="0"/>
                    </a:p>
                  </a:txBody>
                  <a:tcPr>
                    <a:solidFill>
                      <a:schemeClr val="bg1">
                        <a:lumMod val="85000"/>
                      </a:schemeClr>
                    </a:solidFill>
                  </a:tcPr>
                </a:tc>
                <a:extLst>
                  <a:ext uri="{0D108BD9-81ED-4DB2-BD59-A6C34878D82A}">
                    <a16:rowId xmlns:a16="http://schemas.microsoft.com/office/drawing/2014/main" val="10003"/>
                  </a:ext>
                </a:extLst>
              </a:tr>
              <a:tr h="253746">
                <a:tc>
                  <a:txBody>
                    <a:bodyPr/>
                    <a:lstStyle/>
                    <a:p>
                      <a:r>
                        <a:rPr lang="en-US" sz="1100" b="1" dirty="0"/>
                        <a:t>Address</a:t>
                      </a:r>
                    </a:p>
                  </a:txBody>
                  <a:tcPr>
                    <a:solidFill>
                      <a:schemeClr val="bg1">
                        <a:lumMod val="85000"/>
                      </a:schemeClr>
                    </a:solidFill>
                  </a:tcPr>
                </a:tc>
                <a:extLst>
                  <a:ext uri="{0D108BD9-81ED-4DB2-BD59-A6C34878D82A}">
                    <a16:rowId xmlns:a16="http://schemas.microsoft.com/office/drawing/2014/main" val="10004"/>
                  </a:ext>
                </a:extLst>
              </a:tr>
              <a:tr h="253746">
                <a:tc>
                  <a:txBody>
                    <a:bodyPr/>
                    <a:lstStyle/>
                    <a:p>
                      <a:r>
                        <a:rPr lang="en-US" sz="1100" b="1" dirty="0"/>
                        <a:t>Phone</a:t>
                      </a:r>
                    </a:p>
                  </a:txBody>
                  <a:tcPr>
                    <a:solidFill>
                      <a:schemeClr val="bg1">
                        <a:lumMod val="85000"/>
                      </a:schemeClr>
                    </a:solidFill>
                  </a:tcPr>
                </a:tc>
                <a:extLst>
                  <a:ext uri="{0D108BD9-81ED-4DB2-BD59-A6C34878D82A}">
                    <a16:rowId xmlns:a16="http://schemas.microsoft.com/office/drawing/2014/main" val="10005"/>
                  </a:ext>
                </a:extLst>
              </a:tr>
            </a:tbl>
          </a:graphicData>
        </a:graphic>
      </p:graphicFrame>
      <p:cxnSp>
        <p:nvCxnSpPr>
          <p:cNvPr id="19" name="Elbow Connector 18"/>
          <p:cNvCxnSpPr/>
          <p:nvPr/>
        </p:nvCxnSpPr>
        <p:spPr>
          <a:xfrm rot="10800000">
            <a:off x="5334000" y="4724400"/>
            <a:ext cx="533400" cy="304800"/>
          </a:xfrm>
          <a:prstGeom prst="bentConnector3">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7162800" y="4724400"/>
            <a:ext cx="609600" cy="533400"/>
          </a:xfrm>
          <a:prstGeom prst="bentConnector3">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7970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and foreign keys</a:t>
            </a:r>
          </a:p>
        </p:txBody>
      </p:sp>
      <p:sp>
        <p:nvSpPr>
          <p:cNvPr id="5" name="Footer Placeholder 4"/>
          <p:cNvSpPr>
            <a:spLocks noGrp="1"/>
          </p:cNvSpPr>
          <p:nvPr>
            <p:ph type="ftr" sz="quarter" idx="10"/>
          </p:nvPr>
        </p:nvSpPr>
        <p:spPr/>
        <p:txBody>
          <a:bodyPr/>
          <a:lstStyle/>
          <a:p>
            <a:r>
              <a:rPr lang="en-US" dirty="0"/>
              <a:t>2011 © EPAM Systems, RD Dep.</a:t>
            </a:r>
          </a:p>
        </p:txBody>
      </p:sp>
      <p:sp>
        <p:nvSpPr>
          <p:cNvPr id="6" name="Slide Number Placeholder 5"/>
          <p:cNvSpPr>
            <a:spLocks noGrp="1"/>
          </p:cNvSpPr>
          <p:nvPr>
            <p:ph type="sldNum" sz="quarter" idx="11"/>
          </p:nvPr>
        </p:nvSpPr>
        <p:spPr/>
        <p:txBody>
          <a:bodyPr/>
          <a:lstStyle/>
          <a:p>
            <a:fld id="{36013D82-3B92-4BC6-A819-A7803D760D40}" type="slidenum">
              <a:rPr lang="en-US" smtClean="0"/>
              <a:pPr/>
              <a:t>12</a:t>
            </a:fld>
            <a:endParaRPr lang="en-US" dirty="0"/>
          </a:p>
        </p:txBody>
      </p:sp>
      <p:sp>
        <p:nvSpPr>
          <p:cNvPr id="21" name="Rectangle 20"/>
          <p:cNvSpPr/>
          <p:nvPr/>
        </p:nvSpPr>
        <p:spPr>
          <a:xfrm>
            <a:off x="2267744" y="685800"/>
            <a:ext cx="6768752" cy="677108"/>
          </a:xfrm>
          <a:prstGeom prst="rect">
            <a:avLst/>
          </a:prstGeom>
        </p:spPr>
        <p:txBody>
          <a:bodyPr wrap="square">
            <a:spAutoFit/>
          </a:bodyPr>
          <a:lstStyle/>
          <a:p>
            <a:pPr algn="just"/>
            <a:r>
              <a:rPr lang="en-US" dirty="0">
                <a:latin typeface="Lucida Bright" pitchFamily="18" charset="0"/>
              </a:rPr>
              <a:t>A </a:t>
            </a:r>
            <a:r>
              <a:rPr lang="en-US" sz="2000" b="1" dirty="0">
                <a:solidFill>
                  <a:schemeClr val="accent1">
                    <a:lumMod val="75000"/>
                  </a:schemeClr>
                </a:solidFill>
                <a:latin typeface="Lucida Bright" pitchFamily="18" charset="0"/>
              </a:rPr>
              <a:t>Primary Key</a:t>
            </a:r>
            <a:r>
              <a:rPr lang="en-US" dirty="0">
                <a:solidFill>
                  <a:schemeClr val="accent1">
                    <a:lumMod val="75000"/>
                  </a:schemeClr>
                </a:solidFill>
                <a:latin typeface="Lucida Bright" pitchFamily="18" charset="0"/>
              </a:rPr>
              <a:t> </a:t>
            </a:r>
            <a:r>
              <a:rPr lang="en-US" dirty="0">
                <a:latin typeface="Lucida Bright" pitchFamily="18" charset="0"/>
              </a:rPr>
              <a:t>is a key in a relational database that is unique for each record.</a:t>
            </a:r>
          </a:p>
        </p:txBody>
      </p:sp>
      <p:sp>
        <p:nvSpPr>
          <p:cNvPr id="28" name="Rectangle 27"/>
          <p:cNvSpPr/>
          <p:nvPr/>
        </p:nvSpPr>
        <p:spPr>
          <a:xfrm>
            <a:off x="2232248" y="1362908"/>
            <a:ext cx="6804248" cy="954107"/>
          </a:xfrm>
          <a:prstGeom prst="rect">
            <a:avLst/>
          </a:prstGeom>
        </p:spPr>
        <p:txBody>
          <a:bodyPr wrap="square">
            <a:spAutoFit/>
          </a:bodyPr>
          <a:lstStyle/>
          <a:p>
            <a:pPr algn="just"/>
            <a:r>
              <a:rPr lang="en-US" dirty="0">
                <a:latin typeface="Lucida Bright" pitchFamily="18" charset="0"/>
              </a:rPr>
              <a:t>A </a:t>
            </a:r>
            <a:r>
              <a:rPr lang="en-US" sz="2000" b="1" dirty="0">
                <a:solidFill>
                  <a:schemeClr val="accent1">
                    <a:lumMod val="75000"/>
                  </a:schemeClr>
                </a:solidFill>
                <a:latin typeface="Lucida Bright" pitchFamily="18" charset="0"/>
              </a:rPr>
              <a:t>Foreign Key</a:t>
            </a:r>
            <a:r>
              <a:rPr lang="en-US" dirty="0">
                <a:solidFill>
                  <a:schemeClr val="accent1">
                    <a:lumMod val="75000"/>
                  </a:schemeClr>
                </a:solidFill>
                <a:latin typeface="Lucida Bright" pitchFamily="18" charset="0"/>
              </a:rPr>
              <a:t> </a:t>
            </a:r>
            <a:r>
              <a:rPr lang="en-US" dirty="0">
                <a:latin typeface="Lucida Bright" pitchFamily="18" charset="0"/>
              </a:rPr>
              <a:t>is a key from another table that refers to (or targets) a specific key, usually the primary key, in the table being used.</a:t>
            </a:r>
          </a:p>
        </p:txBody>
      </p:sp>
      <p:graphicFrame>
        <p:nvGraphicFramePr>
          <p:cNvPr id="3" name="Table 2"/>
          <p:cNvGraphicFramePr>
            <a:graphicFrameLocks noGrp="1"/>
          </p:cNvGraphicFramePr>
          <p:nvPr>
            <p:extLst>
              <p:ext uri="{D42A27DB-BD31-4B8C-83A1-F6EECF244321}">
                <p14:modId xmlns:p14="http://schemas.microsoft.com/office/powerpoint/2010/main" val="3598627726"/>
              </p:ext>
            </p:extLst>
          </p:nvPr>
        </p:nvGraphicFramePr>
        <p:xfrm>
          <a:off x="297611" y="2348030"/>
          <a:ext cx="7185474" cy="1783080"/>
        </p:xfrm>
        <a:graphic>
          <a:graphicData uri="http://schemas.openxmlformats.org/drawingml/2006/table">
            <a:tbl>
              <a:tblPr firstRow="1" bandRow="1">
                <a:tableStyleId>{B301B821-A1FF-4177-AEE7-76D212191A09}</a:tableStyleId>
              </a:tblPr>
              <a:tblGrid>
                <a:gridCol w="1197579">
                  <a:extLst>
                    <a:ext uri="{9D8B030D-6E8A-4147-A177-3AD203B41FA5}">
                      <a16:colId xmlns:a16="http://schemas.microsoft.com/office/drawing/2014/main" val="20000"/>
                    </a:ext>
                  </a:extLst>
                </a:gridCol>
                <a:gridCol w="1197579">
                  <a:extLst>
                    <a:ext uri="{9D8B030D-6E8A-4147-A177-3AD203B41FA5}">
                      <a16:colId xmlns:a16="http://schemas.microsoft.com/office/drawing/2014/main" val="20001"/>
                    </a:ext>
                  </a:extLst>
                </a:gridCol>
                <a:gridCol w="1197579">
                  <a:extLst>
                    <a:ext uri="{9D8B030D-6E8A-4147-A177-3AD203B41FA5}">
                      <a16:colId xmlns:a16="http://schemas.microsoft.com/office/drawing/2014/main" val="20002"/>
                    </a:ext>
                  </a:extLst>
                </a:gridCol>
                <a:gridCol w="1197579">
                  <a:extLst>
                    <a:ext uri="{9D8B030D-6E8A-4147-A177-3AD203B41FA5}">
                      <a16:colId xmlns:a16="http://schemas.microsoft.com/office/drawing/2014/main" val="20003"/>
                    </a:ext>
                  </a:extLst>
                </a:gridCol>
                <a:gridCol w="1197579">
                  <a:extLst>
                    <a:ext uri="{9D8B030D-6E8A-4147-A177-3AD203B41FA5}">
                      <a16:colId xmlns:a16="http://schemas.microsoft.com/office/drawing/2014/main" val="20004"/>
                    </a:ext>
                  </a:extLst>
                </a:gridCol>
                <a:gridCol w="1197579">
                  <a:extLst>
                    <a:ext uri="{9D8B030D-6E8A-4147-A177-3AD203B41FA5}">
                      <a16:colId xmlns:a16="http://schemas.microsoft.com/office/drawing/2014/main" val="20005"/>
                    </a:ext>
                  </a:extLst>
                </a:gridCol>
              </a:tblGrid>
              <a:tr h="244375">
                <a:tc>
                  <a:txBody>
                    <a:bodyPr/>
                    <a:lstStyle/>
                    <a:p>
                      <a:r>
                        <a:rPr lang="en-US" sz="1300" dirty="0"/>
                        <a:t>Person ID  </a:t>
                      </a:r>
                      <a:r>
                        <a:rPr lang="en-US" sz="1600" dirty="0">
                          <a:solidFill>
                            <a:srgbClr val="C00000"/>
                          </a:solidFill>
                        </a:rPr>
                        <a:t>PK</a:t>
                      </a:r>
                    </a:p>
                  </a:txBody>
                  <a:tcPr>
                    <a:solidFill>
                      <a:schemeClr val="tx2">
                        <a:lumMod val="20000"/>
                        <a:lumOff val="80000"/>
                      </a:schemeClr>
                    </a:solidFill>
                  </a:tcPr>
                </a:tc>
                <a:tc>
                  <a:txBody>
                    <a:bodyPr/>
                    <a:lstStyle/>
                    <a:p>
                      <a:r>
                        <a:rPr lang="en-US" sz="1300" dirty="0" err="1"/>
                        <a:t>FirstName</a:t>
                      </a:r>
                      <a:endParaRPr lang="en-US" sz="1300" dirty="0"/>
                    </a:p>
                  </a:txBody>
                  <a:tcPr/>
                </a:tc>
                <a:tc>
                  <a:txBody>
                    <a:bodyPr/>
                    <a:lstStyle/>
                    <a:p>
                      <a:r>
                        <a:rPr lang="en-US" sz="1300" dirty="0" err="1"/>
                        <a:t>LastName</a:t>
                      </a:r>
                      <a:endParaRPr lang="en-US" sz="1300" dirty="0"/>
                    </a:p>
                  </a:txBody>
                  <a:tcPr/>
                </a:tc>
                <a:tc>
                  <a:txBody>
                    <a:bodyPr/>
                    <a:lstStyle/>
                    <a:p>
                      <a:r>
                        <a:rPr lang="en-US" sz="1300" dirty="0"/>
                        <a:t>Birthday</a:t>
                      </a:r>
                    </a:p>
                  </a:txBody>
                  <a:tcPr/>
                </a:tc>
                <a:tc>
                  <a:txBody>
                    <a:bodyPr/>
                    <a:lstStyle/>
                    <a:p>
                      <a:r>
                        <a:rPr lang="en-US" sz="1300" dirty="0"/>
                        <a:t>Address</a:t>
                      </a:r>
                    </a:p>
                  </a:txBody>
                  <a:tcPr/>
                </a:tc>
                <a:tc>
                  <a:txBody>
                    <a:bodyPr/>
                    <a:lstStyle/>
                    <a:p>
                      <a:r>
                        <a:rPr lang="en-US" sz="1300" dirty="0"/>
                        <a:t>Phone</a:t>
                      </a:r>
                    </a:p>
                  </a:txBody>
                  <a:tcPr/>
                </a:tc>
                <a:extLst>
                  <a:ext uri="{0D108BD9-81ED-4DB2-BD59-A6C34878D82A}">
                    <a16:rowId xmlns:a16="http://schemas.microsoft.com/office/drawing/2014/main" val="10000"/>
                  </a:ext>
                </a:extLst>
              </a:tr>
              <a:tr h="152400">
                <a:tc>
                  <a:txBody>
                    <a:bodyPr/>
                    <a:lstStyle/>
                    <a:p>
                      <a:r>
                        <a:rPr lang="en-US" sz="1300" dirty="0"/>
                        <a:t>1</a:t>
                      </a:r>
                    </a:p>
                  </a:txBody>
                  <a:tcPr>
                    <a:solidFill>
                      <a:schemeClr val="tx2">
                        <a:lumMod val="20000"/>
                        <a:lumOff val="80000"/>
                      </a:schemeClr>
                    </a:solidFill>
                  </a:tcPr>
                </a:tc>
                <a:tc>
                  <a:txBody>
                    <a:bodyPr/>
                    <a:lstStyle/>
                    <a:p>
                      <a:r>
                        <a:rPr lang="en-US" sz="1300" dirty="0"/>
                        <a:t>Marta</a:t>
                      </a:r>
                    </a:p>
                  </a:txBody>
                  <a:tcPr/>
                </a:tc>
                <a:tc>
                  <a:txBody>
                    <a:bodyPr/>
                    <a:lstStyle/>
                    <a:p>
                      <a:r>
                        <a:rPr lang="en-US" sz="1300" dirty="0"/>
                        <a:t>Anderson</a:t>
                      </a:r>
                    </a:p>
                  </a:txBody>
                  <a:tcPr/>
                </a:tc>
                <a:tc>
                  <a:txBody>
                    <a:bodyPr/>
                    <a:lstStyle/>
                    <a:p>
                      <a:r>
                        <a:rPr lang="en-US" sz="1300" dirty="0"/>
                        <a:t>2/1/1987</a:t>
                      </a:r>
                    </a:p>
                  </a:txBody>
                  <a:tcPr/>
                </a:tc>
                <a:tc>
                  <a:txBody>
                    <a:bodyPr/>
                    <a:lstStyle/>
                    <a:p>
                      <a:r>
                        <a:rPr lang="en-US" sz="1300" dirty="0"/>
                        <a:t>House 1</a:t>
                      </a:r>
                    </a:p>
                  </a:txBody>
                  <a:tcPr/>
                </a:tc>
                <a:tc>
                  <a:txBody>
                    <a:bodyPr/>
                    <a:lstStyle/>
                    <a:p>
                      <a:r>
                        <a:rPr lang="en-US" sz="1300" dirty="0"/>
                        <a:t>123-45-67</a:t>
                      </a:r>
                    </a:p>
                  </a:txBody>
                  <a:tcPr/>
                </a:tc>
                <a:extLst>
                  <a:ext uri="{0D108BD9-81ED-4DB2-BD59-A6C34878D82A}">
                    <a16:rowId xmlns:a16="http://schemas.microsoft.com/office/drawing/2014/main" val="10001"/>
                  </a:ext>
                </a:extLst>
              </a:tr>
              <a:tr h="152400">
                <a:tc>
                  <a:txBody>
                    <a:bodyPr/>
                    <a:lstStyle/>
                    <a:p>
                      <a:r>
                        <a:rPr lang="en-US" sz="1300" dirty="0"/>
                        <a:t>2</a:t>
                      </a:r>
                    </a:p>
                  </a:txBody>
                  <a:tcPr>
                    <a:solidFill>
                      <a:schemeClr val="tx2">
                        <a:lumMod val="20000"/>
                        <a:lumOff val="80000"/>
                      </a:schemeClr>
                    </a:solidFill>
                  </a:tcPr>
                </a:tc>
                <a:tc>
                  <a:txBody>
                    <a:bodyPr/>
                    <a:lstStyle/>
                    <a:p>
                      <a:r>
                        <a:rPr lang="en-US" sz="1300" dirty="0"/>
                        <a:t>Kate</a:t>
                      </a:r>
                    </a:p>
                  </a:txBody>
                  <a:tcPr/>
                </a:tc>
                <a:tc>
                  <a:txBody>
                    <a:bodyPr/>
                    <a:lstStyle/>
                    <a:p>
                      <a:r>
                        <a:rPr lang="en-US" sz="1300" dirty="0" err="1"/>
                        <a:t>Jacson</a:t>
                      </a:r>
                      <a:endParaRPr lang="en-US" sz="1300" dirty="0"/>
                    </a:p>
                  </a:txBody>
                  <a:tcPr/>
                </a:tc>
                <a:tc>
                  <a:txBody>
                    <a:bodyPr/>
                    <a:lstStyle/>
                    <a:p>
                      <a:r>
                        <a:rPr lang="en-US" sz="1300" dirty="0"/>
                        <a:t>9/23/1966</a:t>
                      </a:r>
                    </a:p>
                  </a:txBody>
                  <a:tcPr/>
                </a:tc>
                <a:tc>
                  <a:txBody>
                    <a:bodyPr/>
                    <a:lstStyle/>
                    <a:p>
                      <a:r>
                        <a:rPr lang="en-US" sz="1300" dirty="0"/>
                        <a:t>House 77</a:t>
                      </a:r>
                    </a:p>
                  </a:txBody>
                  <a:tcPr/>
                </a:tc>
                <a:tc>
                  <a:txBody>
                    <a:bodyPr/>
                    <a:lstStyle/>
                    <a:p>
                      <a:r>
                        <a:rPr lang="en-US" sz="1300" dirty="0"/>
                        <a:t>147-58-69</a:t>
                      </a:r>
                    </a:p>
                  </a:txBody>
                  <a:tcPr/>
                </a:tc>
                <a:extLst>
                  <a:ext uri="{0D108BD9-81ED-4DB2-BD59-A6C34878D82A}">
                    <a16:rowId xmlns:a16="http://schemas.microsoft.com/office/drawing/2014/main" val="10002"/>
                  </a:ext>
                </a:extLst>
              </a:tr>
              <a:tr h="152400">
                <a:tc>
                  <a:txBody>
                    <a:bodyPr/>
                    <a:lstStyle/>
                    <a:p>
                      <a:r>
                        <a:rPr lang="en-US" sz="1300" dirty="0"/>
                        <a:t>3</a:t>
                      </a:r>
                    </a:p>
                  </a:txBody>
                  <a:tcPr>
                    <a:solidFill>
                      <a:schemeClr val="tx2">
                        <a:lumMod val="20000"/>
                        <a:lumOff val="80000"/>
                      </a:schemeClr>
                    </a:solidFill>
                  </a:tcPr>
                </a:tc>
                <a:tc>
                  <a:txBody>
                    <a:bodyPr/>
                    <a:lstStyle/>
                    <a:p>
                      <a:r>
                        <a:rPr lang="en-US" sz="1300" dirty="0" err="1"/>
                        <a:t>Kastus</a:t>
                      </a:r>
                      <a:endParaRPr lang="en-US" sz="1300" dirty="0"/>
                    </a:p>
                  </a:txBody>
                  <a:tcPr/>
                </a:tc>
                <a:tc>
                  <a:txBody>
                    <a:bodyPr/>
                    <a:lstStyle/>
                    <a:p>
                      <a:r>
                        <a:rPr lang="en-US" sz="1300" dirty="0"/>
                        <a:t>Garrison</a:t>
                      </a:r>
                    </a:p>
                  </a:txBody>
                  <a:tcPr/>
                </a:tc>
                <a:tc>
                  <a:txBody>
                    <a:bodyPr/>
                    <a:lstStyle/>
                    <a:p>
                      <a:r>
                        <a:rPr lang="en-US" sz="1300" dirty="0"/>
                        <a:t>11/30/1970</a:t>
                      </a:r>
                    </a:p>
                  </a:txBody>
                  <a:tcPr/>
                </a:tc>
                <a:tc>
                  <a:txBody>
                    <a:bodyPr/>
                    <a:lstStyle/>
                    <a:p>
                      <a:r>
                        <a:rPr lang="en-US" sz="1300" dirty="0"/>
                        <a:t>House 6</a:t>
                      </a:r>
                    </a:p>
                  </a:txBody>
                  <a:tcPr/>
                </a:tc>
                <a:tc>
                  <a:txBody>
                    <a:bodyPr/>
                    <a:lstStyle/>
                    <a:p>
                      <a:r>
                        <a:rPr lang="en-US" sz="1300" dirty="0"/>
                        <a:t>258-69-47</a:t>
                      </a:r>
                    </a:p>
                  </a:txBody>
                  <a:tcPr/>
                </a:tc>
                <a:extLst>
                  <a:ext uri="{0D108BD9-81ED-4DB2-BD59-A6C34878D82A}">
                    <a16:rowId xmlns:a16="http://schemas.microsoft.com/office/drawing/2014/main" val="10003"/>
                  </a:ext>
                </a:extLst>
              </a:tr>
              <a:tr h="152400">
                <a:tc>
                  <a:txBody>
                    <a:bodyPr/>
                    <a:lstStyle/>
                    <a:p>
                      <a:r>
                        <a:rPr lang="en-US" sz="1300" dirty="0"/>
                        <a:t>4</a:t>
                      </a:r>
                    </a:p>
                  </a:txBody>
                  <a:tcPr>
                    <a:solidFill>
                      <a:schemeClr val="tx2">
                        <a:lumMod val="20000"/>
                        <a:lumOff val="80000"/>
                      </a:schemeClr>
                    </a:solidFill>
                  </a:tcPr>
                </a:tc>
                <a:tc>
                  <a:txBody>
                    <a:bodyPr/>
                    <a:lstStyle/>
                    <a:p>
                      <a:r>
                        <a:rPr lang="en-US" sz="1300" dirty="0"/>
                        <a:t>Simon</a:t>
                      </a:r>
                    </a:p>
                  </a:txBody>
                  <a:tcPr/>
                </a:tc>
                <a:tc>
                  <a:txBody>
                    <a:bodyPr/>
                    <a:lstStyle/>
                    <a:p>
                      <a:r>
                        <a:rPr lang="en-US" sz="1300" dirty="0"/>
                        <a:t>Smith</a:t>
                      </a:r>
                    </a:p>
                  </a:txBody>
                  <a:tcPr/>
                </a:tc>
                <a:tc>
                  <a:txBody>
                    <a:bodyPr/>
                    <a:lstStyle/>
                    <a:p>
                      <a:r>
                        <a:rPr lang="en-US" sz="1300" dirty="0"/>
                        <a:t>12/25/1999</a:t>
                      </a:r>
                    </a:p>
                  </a:txBody>
                  <a:tcPr/>
                </a:tc>
                <a:tc>
                  <a:txBody>
                    <a:bodyPr/>
                    <a:lstStyle/>
                    <a:p>
                      <a:r>
                        <a:rPr lang="en-US" sz="1300" dirty="0"/>
                        <a:t>House 7</a:t>
                      </a:r>
                    </a:p>
                  </a:txBody>
                  <a:tcPr/>
                </a:tc>
                <a:tc>
                  <a:txBody>
                    <a:bodyPr/>
                    <a:lstStyle/>
                    <a:p>
                      <a:r>
                        <a:rPr lang="en-US" sz="1300" dirty="0"/>
                        <a:t>987-65-32</a:t>
                      </a:r>
                    </a:p>
                  </a:txBody>
                  <a:tcPr/>
                </a:tc>
                <a:extLst>
                  <a:ext uri="{0D108BD9-81ED-4DB2-BD59-A6C34878D82A}">
                    <a16:rowId xmlns:a16="http://schemas.microsoft.com/office/drawing/2014/main" val="10004"/>
                  </a:ext>
                </a:extLst>
              </a:tr>
              <a:tr h="152400">
                <a:tc>
                  <a:txBody>
                    <a:bodyPr/>
                    <a:lstStyle/>
                    <a:p>
                      <a:r>
                        <a:rPr lang="en-US" sz="1300" dirty="0"/>
                        <a:t>5</a:t>
                      </a:r>
                    </a:p>
                  </a:txBody>
                  <a:tcPr>
                    <a:solidFill>
                      <a:schemeClr val="tx2">
                        <a:lumMod val="20000"/>
                        <a:lumOff val="80000"/>
                      </a:schemeClr>
                    </a:solidFill>
                  </a:tcPr>
                </a:tc>
                <a:tc>
                  <a:txBody>
                    <a:bodyPr/>
                    <a:lstStyle/>
                    <a:p>
                      <a:r>
                        <a:rPr lang="en-US" sz="1300" dirty="0"/>
                        <a:t>Ahmed</a:t>
                      </a:r>
                    </a:p>
                  </a:txBody>
                  <a:tcPr/>
                </a:tc>
                <a:tc>
                  <a:txBody>
                    <a:bodyPr/>
                    <a:lstStyle/>
                    <a:p>
                      <a:r>
                        <a:rPr lang="en-US" sz="1300" dirty="0" err="1"/>
                        <a:t>Muham</a:t>
                      </a:r>
                      <a:endParaRPr lang="en-US" sz="1300" dirty="0"/>
                    </a:p>
                  </a:txBody>
                  <a:tcPr/>
                </a:tc>
                <a:tc>
                  <a:txBody>
                    <a:bodyPr/>
                    <a:lstStyle/>
                    <a:p>
                      <a:r>
                        <a:rPr lang="en-US" sz="1300" dirty="0"/>
                        <a:t>1/5/1986</a:t>
                      </a:r>
                    </a:p>
                  </a:txBody>
                  <a:tcPr/>
                </a:tc>
                <a:tc>
                  <a:txBody>
                    <a:bodyPr/>
                    <a:lstStyle/>
                    <a:p>
                      <a:r>
                        <a:rPr lang="en-US" sz="1300" dirty="0"/>
                        <a:t>No</a:t>
                      </a:r>
                      <a:r>
                        <a:rPr lang="en-US" sz="1300" baseline="0" dirty="0"/>
                        <a:t> House</a:t>
                      </a:r>
                      <a:endParaRPr lang="en-US" sz="1300" dirty="0"/>
                    </a:p>
                  </a:txBody>
                  <a:tcPr/>
                </a:tc>
                <a:tc>
                  <a:txBody>
                    <a:bodyPr/>
                    <a:lstStyle/>
                    <a:p>
                      <a:r>
                        <a:rPr lang="en-US" sz="1300" dirty="0"/>
                        <a:t>159-25-35</a:t>
                      </a:r>
                    </a:p>
                  </a:txBody>
                  <a:tcPr/>
                </a:tc>
                <a:extLst>
                  <a:ext uri="{0D108BD9-81ED-4DB2-BD59-A6C34878D82A}">
                    <a16:rowId xmlns:a16="http://schemas.microsoft.com/office/drawing/2014/main" val="10005"/>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007561687"/>
              </p:ext>
            </p:extLst>
          </p:nvPr>
        </p:nvGraphicFramePr>
        <p:xfrm>
          <a:off x="304800" y="4648200"/>
          <a:ext cx="6400800" cy="1638069"/>
        </p:xfrm>
        <a:graphic>
          <a:graphicData uri="http://schemas.openxmlformats.org/drawingml/2006/table">
            <a:tbl>
              <a:tblPr firstRow="1" bandRow="1">
                <a:tableStyleId>{B301B821-A1FF-4177-AEE7-76D212191A09}</a:tableStyleId>
              </a:tblPr>
              <a:tblGrid>
                <a:gridCol w="1280160">
                  <a:extLst>
                    <a:ext uri="{9D8B030D-6E8A-4147-A177-3AD203B41FA5}">
                      <a16:colId xmlns:a16="http://schemas.microsoft.com/office/drawing/2014/main" val="20000"/>
                    </a:ext>
                  </a:extLst>
                </a:gridCol>
                <a:gridCol w="1280160">
                  <a:extLst>
                    <a:ext uri="{9D8B030D-6E8A-4147-A177-3AD203B41FA5}">
                      <a16:colId xmlns:a16="http://schemas.microsoft.com/office/drawing/2014/main" val="20001"/>
                    </a:ext>
                  </a:extLst>
                </a:gridCol>
                <a:gridCol w="1280160">
                  <a:extLst>
                    <a:ext uri="{9D8B030D-6E8A-4147-A177-3AD203B41FA5}">
                      <a16:colId xmlns:a16="http://schemas.microsoft.com/office/drawing/2014/main" val="20002"/>
                    </a:ext>
                  </a:extLst>
                </a:gridCol>
                <a:gridCol w="134112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418869">
                <a:tc>
                  <a:txBody>
                    <a:bodyPr/>
                    <a:lstStyle/>
                    <a:p>
                      <a:r>
                        <a:rPr lang="en-US" sz="1400" dirty="0" err="1"/>
                        <a:t>EmployeeID</a:t>
                      </a:r>
                      <a:endParaRPr lang="en-US" sz="1400" dirty="0"/>
                    </a:p>
                  </a:txBody>
                  <a:tcPr/>
                </a:tc>
                <a:tc>
                  <a:txBody>
                    <a:bodyPr/>
                    <a:lstStyle/>
                    <a:p>
                      <a:r>
                        <a:rPr lang="en-US" sz="1400" dirty="0" err="1"/>
                        <a:t>PersonID</a:t>
                      </a:r>
                      <a:r>
                        <a:rPr lang="en-US" sz="1400" dirty="0"/>
                        <a:t>  </a:t>
                      </a:r>
                      <a:r>
                        <a:rPr lang="en-US" sz="1600" dirty="0">
                          <a:solidFill>
                            <a:srgbClr val="C00000"/>
                          </a:solidFill>
                        </a:rPr>
                        <a:t>FK</a:t>
                      </a:r>
                    </a:p>
                  </a:txBody>
                  <a:tcPr>
                    <a:solidFill>
                      <a:schemeClr val="tx2">
                        <a:lumMod val="20000"/>
                        <a:lumOff val="80000"/>
                      </a:schemeClr>
                    </a:solidFill>
                  </a:tcPr>
                </a:tc>
                <a:tc>
                  <a:txBody>
                    <a:bodyPr/>
                    <a:lstStyle/>
                    <a:p>
                      <a:r>
                        <a:rPr lang="en-US" sz="1400" dirty="0" err="1"/>
                        <a:t>JobID</a:t>
                      </a:r>
                      <a:endParaRPr lang="en-US" sz="1400" dirty="0"/>
                    </a:p>
                  </a:txBody>
                  <a:tcPr/>
                </a:tc>
                <a:tc>
                  <a:txBody>
                    <a:bodyPr/>
                    <a:lstStyle/>
                    <a:p>
                      <a:r>
                        <a:rPr lang="en-US" sz="1400" dirty="0" err="1"/>
                        <a:t>PromotionDate</a:t>
                      </a:r>
                      <a:endParaRPr lang="en-US" sz="1400" dirty="0"/>
                    </a:p>
                  </a:txBody>
                  <a:tcPr/>
                </a:tc>
                <a:tc>
                  <a:txBody>
                    <a:bodyPr/>
                    <a:lstStyle/>
                    <a:p>
                      <a:r>
                        <a:rPr lang="en-US" sz="1400" dirty="0" err="1"/>
                        <a:t>QuitDate</a:t>
                      </a:r>
                      <a:endParaRPr lang="en-US" sz="1400" dirty="0"/>
                    </a:p>
                  </a:txBody>
                  <a:tcPr/>
                </a:tc>
                <a:extLst>
                  <a:ext uri="{0D108BD9-81ED-4DB2-BD59-A6C34878D82A}">
                    <a16:rowId xmlns:a16="http://schemas.microsoft.com/office/drawing/2014/main" val="10000"/>
                  </a:ext>
                </a:extLst>
              </a:tr>
              <a:tr h="141562">
                <a:tc>
                  <a:txBody>
                    <a:bodyPr/>
                    <a:lstStyle/>
                    <a:p>
                      <a:r>
                        <a:rPr lang="en-US" sz="1400" dirty="0"/>
                        <a:t>1023</a:t>
                      </a:r>
                    </a:p>
                  </a:txBody>
                  <a:tcPr/>
                </a:tc>
                <a:tc>
                  <a:txBody>
                    <a:bodyPr/>
                    <a:lstStyle/>
                    <a:p>
                      <a:r>
                        <a:rPr lang="en-US" sz="1400" dirty="0"/>
                        <a:t>4</a:t>
                      </a:r>
                    </a:p>
                  </a:txBody>
                  <a:tcPr>
                    <a:solidFill>
                      <a:schemeClr val="tx2">
                        <a:lumMod val="20000"/>
                        <a:lumOff val="80000"/>
                      </a:schemeClr>
                    </a:solidFill>
                  </a:tcPr>
                </a:tc>
                <a:tc>
                  <a:txBody>
                    <a:bodyPr/>
                    <a:lstStyle/>
                    <a:p>
                      <a:r>
                        <a:rPr lang="en-US" sz="1400" dirty="0"/>
                        <a:t>101</a:t>
                      </a:r>
                    </a:p>
                  </a:txBody>
                  <a:tcPr/>
                </a:tc>
                <a:tc>
                  <a:txBody>
                    <a:bodyPr/>
                    <a:lstStyle/>
                    <a:p>
                      <a:r>
                        <a:rPr lang="en-US" sz="1400" dirty="0"/>
                        <a:t>2/1/2011</a:t>
                      </a:r>
                    </a:p>
                  </a:txBody>
                  <a:tcPr/>
                </a:tc>
                <a:tc>
                  <a:txBody>
                    <a:bodyPr/>
                    <a:lstStyle/>
                    <a:p>
                      <a:endParaRPr lang="en-US" sz="1400"/>
                    </a:p>
                  </a:txBody>
                  <a:tcPr/>
                </a:tc>
                <a:extLst>
                  <a:ext uri="{0D108BD9-81ED-4DB2-BD59-A6C34878D82A}">
                    <a16:rowId xmlns:a16="http://schemas.microsoft.com/office/drawing/2014/main" val="10001"/>
                  </a:ext>
                </a:extLst>
              </a:tr>
              <a:tr h="141562">
                <a:tc>
                  <a:txBody>
                    <a:bodyPr/>
                    <a:lstStyle/>
                    <a:p>
                      <a:r>
                        <a:rPr lang="en-US" sz="1400" dirty="0"/>
                        <a:t>1056</a:t>
                      </a:r>
                    </a:p>
                  </a:txBody>
                  <a:tcPr/>
                </a:tc>
                <a:tc>
                  <a:txBody>
                    <a:bodyPr/>
                    <a:lstStyle/>
                    <a:p>
                      <a:r>
                        <a:rPr lang="en-US" sz="1400" dirty="0"/>
                        <a:t>1</a:t>
                      </a:r>
                    </a:p>
                  </a:txBody>
                  <a:tcPr>
                    <a:solidFill>
                      <a:schemeClr val="tx2">
                        <a:lumMod val="20000"/>
                        <a:lumOff val="80000"/>
                      </a:schemeClr>
                    </a:solidFill>
                  </a:tcPr>
                </a:tc>
                <a:tc>
                  <a:txBody>
                    <a:bodyPr/>
                    <a:lstStyle/>
                    <a:p>
                      <a:r>
                        <a:rPr lang="en-US" sz="1400" dirty="0"/>
                        <a:t>101</a:t>
                      </a:r>
                    </a:p>
                  </a:txBody>
                  <a:tcPr/>
                </a:tc>
                <a:tc>
                  <a:txBody>
                    <a:bodyPr/>
                    <a:lstStyle/>
                    <a:p>
                      <a:r>
                        <a:rPr lang="en-US" sz="1400" dirty="0"/>
                        <a:t>6/4/2011</a:t>
                      </a:r>
                    </a:p>
                  </a:txBody>
                  <a:tcPr/>
                </a:tc>
                <a:tc>
                  <a:txBody>
                    <a:bodyPr/>
                    <a:lstStyle/>
                    <a:p>
                      <a:endParaRPr lang="en-US" sz="1400"/>
                    </a:p>
                  </a:txBody>
                  <a:tcPr/>
                </a:tc>
                <a:extLst>
                  <a:ext uri="{0D108BD9-81ED-4DB2-BD59-A6C34878D82A}">
                    <a16:rowId xmlns:a16="http://schemas.microsoft.com/office/drawing/2014/main" val="10002"/>
                  </a:ext>
                </a:extLst>
              </a:tr>
              <a:tr h="141562">
                <a:tc>
                  <a:txBody>
                    <a:bodyPr/>
                    <a:lstStyle/>
                    <a:p>
                      <a:r>
                        <a:rPr lang="en-US" sz="1400" dirty="0"/>
                        <a:t>2054</a:t>
                      </a:r>
                    </a:p>
                  </a:txBody>
                  <a:tcPr/>
                </a:tc>
                <a:tc>
                  <a:txBody>
                    <a:bodyPr/>
                    <a:lstStyle/>
                    <a:p>
                      <a:r>
                        <a:rPr lang="en-US" sz="1400" dirty="0"/>
                        <a:t>2</a:t>
                      </a:r>
                    </a:p>
                  </a:txBody>
                  <a:tcPr>
                    <a:solidFill>
                      <a:schemeClr val="tx2">
                        <a:lumMod val="20000"/>
                        <a:lumOff val="80000"/>
                      </a:schemeClr>
                    </a:solidFill>
                  </a:tcPr>
                </a:tc>
                <a:tc>
                  <a:txBody>
                    <a:bodyPr/>
                    <a:lstStyle/>
                    <a:p>
                      <a:r>
                        <a:rPr lang="en-US" sz="1400" dirty="0"/>
                        <a:t>102</a:t>
                      </a:r>
                    </a:p>
                  </a:txBody>
                  <a:tcPr/>
                </a:tc>
                <a:tc>
                  <a:txBody>
                    <a:bodyPr/>
                    <a:lstStyle/>
                    <a:p>
                      <a:r>
                        <a:rPr lang="en-US" sz="1400" dirty="0"/>
                        <a:t>6/5/2011</a:t>
                      </a:r>
                    </a:p>
                  </a:txBody>
                  <a:tcPr/>
                </a:tc>
                <a:tc>
                  <a:txBody>
                    <a:bodyPr/>
                    <a:lstStyle/>
                    <a:p>
                      <a:endParaRPr lang="en-US" sz="1400" dirty="0"/>
                    </a:p>
                  </a:txBody>
                  <a:tcPr/>
                </a:tc>
                <a:extLst>
                  <a:ext uri="{0D108BD9-81ED-4DB2-BD59-A6C34878D82A}">
                    <a16:rowId xmlns:a16="http://schemas.microsoft.com/office/drawing/2014/main" val="10003"/>
                  </a:ext>
                </a:extLst>
              </a:tr>
              <a:tr h="141562">
                <a:tc>
                  <a:txBody>
                    <a:bodyPr/>
                    <a:lstStyle/>
                    <a:p>
                      <a:r>
                        <a:rPr lang="en-US" sz="1400" dirty="0"/>
                        <a:t>2526</a:t>
                      </a:r>
                    </a:p>
                  </a:txBody>
                  <a:tcPr/>
                </a:tc>
                <a:tc>
                  <a:txBody>
                    <a:bodyPr/>
                    <a:lstStyle/>
                    <a:p>
                      <a:r>
                        <a:rPr lang="en-US" sz="1400" dirty="0"/>
                        <a:t>1</a:t>
                      </a:r>
                    </a:p>
                  </a:txBody>
                  <a:tcPr>
                    <a:solidFill>
                      <a:schemeClr val="tx2">
                        <a:lumMod val="20000"/>
                        <a:lumOff val="80000"/>
                      </a:schemeClr>
                    </a:solidFill>
                  </a:tcPr>
                </a:tc>
                <a:tc>
                  <a:txBody>
                    <a:bodyPr/>
                    <a:lstStyle/>
                    <a:p>
                      <a:r>
                        <a:rPr lang="en-US" sz="1400" dirty="0"/>
                        <a:t>188</a:t>
                      </a:r>
                    </a:p>
                  </a:txBody>
                  <a:tcPr/>
                </a:tc>
                <a:tc>
                  <a:txBody>
                    <a:bodyPr/>
                    <a:lstStyle/>
                    <a:p>
                      <a:r>
                        <a:rPr lang="en-US" sz="1400" dirty="0"/>
                        <a:t>7/5/2011</a:t>
                      </a:r>
                    </a:p>
                  </a:txBody>
                  <a:tcPr/>
                </a:tc>
                <a:tc>
                  <a:txBody>
                    <a:bodyPr/>
                    <a:lstStyle/>
                    <a:p>
                      <a:endParaRPr lang="en-US" sz="1400" dirty="0"/>
                    </a:p>
                  </a:txBody>
                  <a:tcPr/>
                </a:tc>
                <a:extLst>
                  <a:ext uri="{0D108BD9-81ED-4DB2-BD59-A6C34878D82A}">
                    <a16:rowId xmlns:a16="http://schemas.microsoft.com/office/drawing/2014/main" val="10004"/>
                  </a:ext>
                </a:extLst>
              </a:tr>
            </a:tbl>
          </a:graphicData>
        </a:graphic>
      </p:graphicFrame>
      <p:sp>
        <p:nvSpPr>
          <p:cNvPr id="7" name="TextBox 6"/>
          <p:cNvSpPr txBox="1"/>
          <p:nvPr/>
        </p:nvSpPr>
        <p:spPr>
          <a:xfrm>
            <a:off x="378125" y="1947683"/>
            <a:ext cx="966931" cy="369332"/>
          </a:xfrm>
          <a:prstGeom prst="rect">
            <a:avLst/>
          </a:prstGeom>
          <a:noFill/>
        </p:spPr>
        <p:txBody>
          <a:bodyPr wrap="none" rtlCol="0">
            <a:spAutoFit/>
          </a:bodyPr>
          <a:lstStyle/>
          <a:p>
            <a:r>
              <a:rPr lang="en-US" b="1" dirty="0">
                <a:solidFill>
                  <a:schemeClr val="tx2">
                    <a:lumMod val="75000"/>
                  </a:schemeClr>
                </a:solidFill>
              </a:rPr>
              <a:t>Person</a:t>
            </a:r>
          </a:p>
        </p:txBody>
      </p:sp>
      <p:sp>
        <p:nvSpPr>
          <p:cNvPr id="29" name="TextBox 28"/>
          <p:cNvSpPr txBox="1"/>
          <p:nvPr/>
        </p:nvSpPr>
        <p:spPr>
          <a:xfrm>
            <a:off x="304800" y="4267200"/>
            <a:ext cx="1274708" cy="369332"/>
          </a:xfrm>
          <a:prstGeom prst="rect">
            <a:avLst/>
          </a:prstGeom>
          <a:noFill/>
        </p:spPr>
        <p:txBody>
          <a:bodyPr wrap="none" rtlCol="0">
            <a:spAutoFit/>
          </a:bodyPr>
          <a:lstStyle/>
          <a:p>
            <a:r>
              <a:rPr lang="en-US" b="1" dirty="0">
                <a:solidFill>
                  <a:schemeClr val="tx2">
                    <a:lumMod val="75000"/>
                  </a:schemeClr>
                </a:solidFill>
              </a:rPr>
              <a:t>Employee</a:t>
            </a:r>
          </a:p>
        </p:txBody>
      </p:sp>
      <p:sp>
        <p:nvSpPr>
          <p:cNvPr id="33" name="Down Arrow 32"/>
          <p:cNvSpPr/>
          <p:nvPr/>
        </p:nvSpPr>
        <p:spPr>
          <a:xfrm rot="19544533">
            <a:off x="1305406" y="3297794"/>
            <a:ext cx="291429" cy="14688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Brace 34"/>
          <p:cNvSpPr/>
          <p:nvPr/>
        </p:nvSpPr>
        <p:spPr>
          <a:xfrm>
            <a:off x="762000" y="2690004"/>
            <a:ext cx="228600" cy="1371600"/>
          </a:xfrm>
          <a:prstGeom prst="rightBrac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3267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need for an SQL standard </a:t>
            </a:r>
          </a:p>
        </p:txBody>
      </p:sp>
      <p:sp>
        <p:nvSpPr>
          <p:cNvPr id="5" name="Footer Placeholder 4"/>
          <p:cNvSpPr>
            <a:spLocks noGrp="1"/>
          </p:cNvSpPr>
          <p:nvPr>
            <p:ph type="ftr" sz="quarter" idx="10"/>
          </p:nvPr>
        </p:nvSpPr>
        <p:spPr/>
        <p:txBody>
          <a:bodyPr/>
          <a:lstStyle/>
          <a:p>
            <a:r>
              <a:rPr lang="en-US"/>
              <a:t>2011 © EPAM Systems, RD Dep.</a:t>
            </a:r>
            <a:endParaRPr lang="en-US" dirty="0"/>
          </a:p>
        </p:txBody>
      </p:sp>
      <p:sp>
        <p:nvSpPr>
          <p:cNvPr id="6" name="Slide Number Placeholder 5"/>
          <p:cNvSpPr>
            <a:spLocks noGrp="1"/>
          </p:cNvSpPr>
          <p:nvPr>
            <p:ph type="sldNum" sz="quarter" idx="11"/>
          </p:nvPr>
        </p:nvSpPr>
        <p:spPr/>
        <p:txBody>
          <a:bodyPr/>
          <a:lstStyle/>
          <a:p>
            <a:fld id="{36013D82-3B92-4BC6-A819-A7803D760D40}" type="slidenum">
              <a:rPr lang="en-US" smtClean="0"/>
              <a:pPr/>
              <a:t>13</a:t>
            </a:fld>
            <a:endParaRPr lang="en-US"/>
          </a:p>
        </p:txBody>
      </p:sp>
      <p:sp>
        <p:nvSpPr>
          <p:cNvPr id="11" name="Rectangle 10"/>
          <p:cNvSpPr/>
          <p:nvPr/>
        </p:nvSpPr>
        <p:spPr>
          <a:xfrm>
            <a:off x="899592" y="1063015"/>
            <a:ext cx="6768752" cy="1231106"/>
          </a:xfrm>
          <a:prstGeom prst="rect">
            <a:avLst/>
          </a:prstGeom>
        </p:spPr>
        <p:txBody>
          <a:bodyPr wrap="square">
            <a:spAutoFit/>
          </a:bodyPr>
          <a:lstStyle/>
          <a:p>
            <a:pPr algn="just"/>
            <a:r>
              <a:rPr lang="en-US" sz="2000" b="1" dirty="0">
                <a:solidFill>
                  <a:schemeClr val="accent1">
                    <a:lumMod val="75000"/>
                  </a:schemeClr>
                </a:solidFill>
                <a:latin typeface="Lucida Bright" pitchFamily="18" charset="0"/>
              </a:rPr>
              <a:t>SQL (Structured Query Language) </a:t>
            </a:r>
            <a:r>
              <a:rPr lang="en-US" dirty="0">
                <a:latin typeface="Lucida Bright" pitchFamily="18" charset="0"/>
              </a:rPr>
              <a:t>is the most common standardized database language used to create, retrieve, access, modify, control and manage relational databases.</a:t>
            </a:r>
          </a:p>
        </p:txBody>
      </p:sp>
      <p:sp>
        <p:nvSpPr>
          <p:cNvPr id="12" name="Rectangle 11"/>
          <p:cNvSpPr/>
          <p:nvPr/>
        </p:nvSpPr>
        <p:spPr>
          <a:xfrm>
            <a:off x="899592" y="2708920"/>
            <a:ext cx="7848872" cy="3016210"/>
          </a:xfrm>
          <a:prstGeom prst="rect">
            <a:avLst/>
          </a:prstGeom>
        </p:spPr>
        <p:txBody>
          <a:bodyPr wrap="square">
            <a:spAutoFit/>
          </a:bodyPr>
          <a:lstStyle/>
          <a:p>
            <a:r>
              <a:rPr lang="en-US" b="1" dirty="0">
                <a:solidFill>
                  <a:schemeClr val="accent1">
                    <a:lumMod val="75000"/>
                  </a:schemeClr>
                </a:solidFill>
                <a:latin typeface="Lucida Bright" pitchFamily="18" charset="0"/>
              </a:rPr>
              <a:t>Points to be Remembered about SQL:</a:t>
            </a:r>
          </a:p>
          <a:p>
            <a:endParaRPr lang="en-US" sz="1000" b="1" dirty="0">
              <a:solidFill>
                <a:schemeClr val="accent3">
                  <a:lumMod val="75000"/>
                </a:schemeClr>
              </a:solidFill>
              <a:latin typeface="Lucida Bright" pitchFamily="18" charset="0"/>
            </a:endParaRPr>
          </a:p>
          <a:p>
            <a:pPr marL="461963" indent="-342900" algn="just">
              <a:buFont typeface="Wingdings" pitchFamily="2" charset="2"/>
              <a:buChar char="ü"/>
            </a:pPr>
            <a:r>
              <a:rPr lang="en-US" dirty="0">
                <a:latin typeface="Lucida Bright" pitchFamily="18" charset="0"/>
              </a:rPr>
              <a:t>It is an abbreviation for Structured Query Language.</a:t>
            </a:r>
          </a:p>
          <a:p>
            <a:pPr marL="461963" indent="-342900" algn="just">
              <a:buFont typeface="Wingdings" pitchFamily="2" charset="2"/>
              <a:buChar char="ü"/>
            </a:pPr>
            <a:r>
              <a:rPr lang="en-US" dirty="0">
                <a:latin typeface="Lucida Bright" pitchFamily="18" charset="0"/>
              </a:rPr>
              <a:t>It helps in database access, control and manipulation.</a:t>
            </a:r>
          </a:p>
          <a:p>
            <a:pPr marL="461963" indent="-342900" algn="just">
              <a:buFont typeface="Wingdings" pitchFamily="2" charset="2"/>
              <a:buChar char="ü"/>
            </a:pPr>
            <a:r>
              <a:rPr lang="en-US" dirty="0">
                <a:latin typeface="Lucida Bright" pitchFamily="18" charset="0"/>
              </a:rPr>
              <a:t>It is an ANSI (American National Standards Institute) standard.</a:t>
            </a:r>
          </a:p>
          <a:p>
            <a:pPr marL="461963" indent="-342900" algn="just">
              <a:buFont typeface="Wingdings" pitchFamily="2" charset="2"/>
              <a:buChar char="ü"/>
            </a:pPr>
            <a:r>
              <a:rPr lang="en-US" dirty="0">
                <a:latin typeface="Lucida Bright" pitchFamily="18" charset="0"/>
              </a:rPr>
              <a:t>It is a nonprocedural database language.</a:t>
            </a:r>
          </a:p>
          <a:p>
            <a:pPr marL="461963" indent="-342900" algn="just">
              <a:buFont typeface="Wingdings" pitchFamily="2" charset="2"/>
              <a:buChar char="ü"/>
            </a:pPr>
            <a:r>
              <a:rPr lang="en-US" dirty="0">
                <a:latin typeface="Lucida Bright" pitchFamily="18" charset="0"/>
              </a:rPr>
              <a:t>It is used with relational database management system (RDBMS) like Oracle, IBM DB2, MS SQL Server, </a:t>
            </a:r>
            <a:r>
              <a:rPr lang="en-US" dirty="0" err="1">
                <a:latin typeface="Lucida Bright" pitchFamily="18" charset="0"/>
              </a:rPr>
              <a:t>MySQL</a:t>
            </a:r>
            <a:r>
              <a:rPr lang="en-US" dirty="0">
                <a:latin typeface="Lucida Bright" pitchFamily="18" charset="0"/>
              </a:rPr>
              <a:t>.</a:t>
            </a:r>
          </a:p>
          <a:p>
            <a:pPr marL="461963" indent="-342900" algn="just">
              <a:buFont typeface="Wingdings" pitchFamily="2" charset="2"/>
              <a:buChar char="ü"/>
            </a:pPr>
            <a:r>
              <a:rPr lang="en-US" dirty="0">
                <a:latin typeface="Lucida Bright" pitchFamily="18" charset="0"/>
              </a:rPr>
              <a:t>It is not case sensitive i.e. writing ‘SELECT’ or ‘select’ means the same command.</a:t>
            </a:r>
          </a:p>
          <a:p>
            <a:pPr marL="461963" indent="-342900" algn="just">
              <a:buFont typeface="Wingdings" pitchFamily="2" charset="2"/>
              <a:buChar char="ü"/>
            </a:pPr>
            <a:r>
              <a:rPr lang="en-US" dirty="0">
                <a:latin typeface="Lucida Bright" pitchFamily="18" charset="0"/>
              </a:rPr>
              <a:t>Depending on the database used</a:t>
            </a:r>
          </a:p>
        </p:txBody>
      </p:sp>
    </p:spTree>
    <p:extLst>
      <p:ext uri="{BB962C8B-B14F-4D97-AF65-F5344CB8AC3E}">
        <p14:creationId xmlns:p14="http://schemas.microsoft.com/office/powerpoint/2010/main" val="1923164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need for an SQL standard . Types of SQL statements</a:t>
            </a:r>
          </a:p>
        </p:txBody>
      </p:sp>
      <p:sp>
        <p:nvSpPr>
          <p:cNvPr id="4" name="Footer Placeholder 3"/>
          <p:cNvSpPr>
            <a:spLocks noGrp="1"/>
          </p:cNvSpPr>
          <p:nvPr>
            <p:ph type="ftr" sz="quarter" idx="10"/>
          </p:nvPr>
        </p:nvSpPr>
        <p:spPr/>
        <p:txBody>
          <a:bodyPr/>
          <a:lstStyle/>
          <a:p>
            <a:r>
              <a:rPr lang="en-US"/>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552737498"/>
              </p:ext>
            </p:extLst>
          </p:nvPr>
        </p:nvGraphicFramePr>
        <p:xfrm>
          <a:off x="609600" y="1447800"/>
          <a:ext cx="8305800" cy="4038600"/>
        </p:xfrm>
        <a:graphic>
          <a:graphicData uri="http://schemas.openxmlformats.org/drawingml/2006/table">
            <a:tbl>
              <a:tblPr firstRow="1" bandRow="1">
                <a:tableStyleId>{D113A9D2-9D6B-4929-AA2D-F23B5EE8CBE7}</a:tableStyleId>
              </a:tblPr>
              <a:tblGrid>
                <a:gridCol w="1245870">
                  <a:extLst>
                    <a:ext uri="{9D8B030D-6E8A-4147-A177-3AD203B41FA5}">
                      <a16:colId xmlns:a16="http://schemas.microsoft.com/office/drawing/2014/main" val="20000"/>
                    </a:ext>
                  </a:extLst>
                </a:gridCol>
                <a:gridCol w="7059930">
                  <a:extLst>
                    <a:ext uri="{9D8B030D-6E8A-4147-A177-3AD203B41FA5}">
                      <a16:colId xmlns:a16="http://schemas.microsoft.com/office/drawing/2014/main" val="20001"/>
                    </a:ext>
                  </a:extLst>
                </a:gridCol>
              </a:tblGrid>
              <a:tr h="807720">
                <a:tc>
                  <a:txBody>
                    <a:bodyPr/>
                    <a:lstStyle/>
                    <a:p>
                      <a:r>
                        <a:rPr lang="en-US" sz="2500" b="0" dirty="0">
                          <a:latin typeface="Tahoma" pitchFamily="34" charset="0"/>
                          <a:cs typeface="Tahoma" pitchFamily="34" charset="0"/>
                        </a:rPr>
                        <a:t>DDL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b="0" dirty="0">
                          <a:latin typeface="Tahoma" pitchFamily="34" charset="0"/>
                          <a:cs typeface="Tahoma" pitchFamily="34" charset="0"/>
                        </a:rPr>
                        <a:t>Data Definition Language</a:t>
                      </a:r>
                    </a:p>
                  </a:txBody>
                  <a:tcPr/>
                </a:tc>
                <a:extLst>
                  <a:ext uri="{0D108BD9-81ED-4DB2-BD59-A6C34878D82A}">
                    <a16:rowId xmlns:a16="http://schemas.microsoft.com/office/drawing/2014/main" val="10000"/>
                  </a:ext>
                </a:extLst>
              </a:tr>
              <a:tr h="807720">
                <a:tc>
                  <a:txBody>
                    <a:bodyPr/>
                    <a:lstStyle/>
                    <a:p>
                      <a:r>
                        <a:rPr lang="en-US" sz="2500" b="0" dirty="0">
                          <a:latin typeface="Tahoma" pitchFamily="34" charset="0"/>
                          <a:cs typeface="Tahoma" pitchFamily="34" charset="0"/>
                        </a:rPr>
                        <a:t>DML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b="0" dirty="0">
                          <a:latin typeface="Tahoma" pitchFamily="34" charset="0"/>
                          <a:cs typeface="Tahoma" pitchFamily="34" charset="0"/>
                        </a:rPr>
                        <a:t>Data Manipulation Language</a:t>
                      </a:r>
                    </a:p>
                  </a:txBody>
                  <a:tcPr/>
                </a:tc>
                <a:extLst>
                  <a:ext uri="{0D108BD9-81ED-4DB2-BD59-A6C34878D82A}">
                    <a16:rowId xmlns:a16="http://schemas.microsoft.com/office/drawing/2014/main" val="10001"/>
                  </a:ext>
                </a:extLst>
              </a:tr>
              <a:tr h="807720">
                <a:tc>
                  <a:txBody>
                    <a:bodyPr/>
                    <a:lstStyle/>
                    <a:p>
                      <a:r>
                        <a:rPr lang="en-US" sz="2500" b="0" dirty="0">
                          <a:latin typeface="Tahoma" pitchFamily="34" charset="0"/>
                          <a:cs typeface="Tahoma" pitchFamily="34" charset="0"/>
                        </a:rPr>
                        <a:t>DQL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b="0" dirty="0">
                          <a:latin typeface="Tahoma" pitchFamily="34" charset="0"/>
                          <a:cs typeface="Tahoma" pitchFamily="34" charset="0"/>
                        </a:rPr>
                        <a:t>Data Query Language</a:t>
                      </a:r>
                    </a:p>
                  </a:txBody>
                  <a:tcPr/>
                </a:tc>
                <a:extLst>
                  <a:ext uri="{0D108BD9-81ED-4DB2-BD59-A6C34878D82A}">
                    <a16:rowId xmlns:a16="http://schemas.microsoft.com/office/drawing/2014/main" val="10002"/>
                  </a:ext>
                </a:extLst>
              </a:tr>
              <a:tr h="807720">
                <a:tc>
                  <a:txBody>
                    <a:bodyPr/>
                    <a:lstStyle/>
                    <a:p>
                      <a:r>
                        <a:rPr lang="en-US" sz="2500" b="0" dirty="0">
                          <a:latin typeface="Tahoma" pitchFamily="34" charset="0"/>
                          <a:cs typeface="Tahoma" pitchFamily="34" charset="0"/>
                        </a:rPr>
                        <a:t>DCL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b="0" dirty="0">
                          <a:latin typeface="Tahoma" pitchFamily="34" charset="0"/>
                          <a:cs typeface="Tahoma" pitchFamily="34" charset="0"/>
                        </a:rPr>
                        <a:t>Data Control Language</a:t>
                      </a:r>
                    </a:p>
                  </a:txBody>
                  <a:tcPr/>
                </a:tc>
                <a:extLst>
                  <a:ext uri="{0D108BD9-81ED-4DB2-BD59-A6C34878D82A}">
                    <a16:rowId xmlns:a16="http://schemas.microsoft.com/office/drawing/2014/main" val="10003"/>
                  </a:ext>
                </a:extLst>
              </a:tr>
              <a:tr h="807720">
                <a:tc>
                  <a:txBody>
                    <a:bodyPr/>
                    <a:lstStyle/>
                    <a:p>
                      <a:r>
                        <a:rPr lang="en-US" sz="2500" b="0" dirty="0">
                          <a:latin typeface="Tahoma" pitchFamily="34" charset="0"/>
                          <a:cs typeface="Tahoma" pitchFamily="34" charset="0"/>
                        </a:rPr>
                        <a:t>TCL</a:t>
                      </a:r>
                    </a:p>
                  </a:txBody>
                  <a:tcPr/>
                </a:tc>
                <a:tc>
                  <a:txBody>
                    <a:bodyPr/>
                    <a:lstStyle/>
                    <a:p>
                      <a:pPr lvl="0"/>
                      <a:r>
                        <a:rPr lang="en-US" sz="2500" b="0" dirty="0">
                          <a:latin typeface="Tahoma" pitchFamily="34" charset="0"/>
                          <a:cs typeface="Tahoma" pitchFamily="34" charset="0"/>
                        </a:rPr>
                        <a:t>Transactional Control Language</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72348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ANSI standards </a:t>
            </a:r>
          </a:p>
        </p:txBody>
      </p:sp>
      <p:sp>
        <p:nvSpPr>
          <p:cNvPr id="4" name="Footer Placeholder 3"/>
          <p:cNvSpPr>
            <a:spLocks noGrp="1"/>
          </p:cNvSpPr>
          <p:nvPr>
            <p:ph type="ftr" sz="quarter" idx="10"/>
          </p:nvPr>
        </p:nvSpPr>
        <p:spPr/>
        <p:txBody>
          <a:bodyPr/>
          <a:lstStyle/>
          <a:p>
            <a:r>
              <a:rPr lang="en-US"/>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15</a:t>
            </a:fld>
            <a:endParaRPr lang="en-US"/>
          </a:p>
        </p:txBody>
      </p:sp>
      <p:sp>
        <p:nvSpPr>
          <p:cNvPr id="3" name="TextBox 2"/>
          <p:cNvSpPr txBox="1"/>
          <p:nvPr/>
        </p:nvSpPr>
        <p:spPr>
          <a:xfrm>
            <a:off x="457200" y="785452"/>
            <a:ext cx="8229601" cy="646331"/>
          </a:xfrm>
          <a:prstGeom prst="rect">
            <a:avLst/>
          </a:prstGeom>
          <a:noFill/>
        </p:spPr>
        <p:txBody>
          <a:bodyPr wrap="square" rtlCol="0">
            <a:spAutoFit/>
          </a:bodyPr>
          <a:lstStyle/>
          <a:p>
            <a:r>
              <a:rPr lang="en-US" dirty="0"/>
              <a:t> The original SQL standard declared that the official pronunciation for SQL is "</a:t>
            </a:r>
            <a:r>
              <a:rPr lang="en-US" dirty="0" err="1"/>
              <a:t>es</a:t>
            </a:r>
            <a:r>
              <a:rPr lang="en-US" dirty="0"/>
              <a:t> queue el".</a:t>
            </a:r>
          </a:p>
        </p:txBody>
      </p:sp>
      <p:sp>
        <p:nvSpPr>
          <p:cNvPr id="8" name="Rectangle 2"/>
          <p:cNvSpPr>
            <a:spLocks noChangeArrowheads="1"/>
          </p:cNvSpPr>
          <p:nvPr/>
        </p:nvSpPr>
        <p:spPr bwMode="auto">
          <a:xfrm>
            <a:off x="4381500" y="8413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316896815"/>
              </p:ext>
            </p:extLst>
          </p:nvPr>
        </p:nvGraphicFramePr>
        <p:xfrm>
          <a:off x="441036" y="1600200"/>
          <a:ext cx="8268575" cy="3328576"/>
        </p:xfrm>
        <a:graphic>
          <a:graphicData uri="http://schemas.openxmlformats.org/drawingml/2006/table">
            <a:tbl>
              <a:tblPr>
                <a:tableStyleId>{D113A9D2-9D6B-4929-AA2D-F23B5EE8CBE7}</a:tableStyleId>
              </a:tblPr>
              <a:tblGrid>
                <a:gridCol w="899636">
                  <a:extLst>
                    <a:ext uri="{9D8B030D-6E8A-4147-A177-3AD203B41FA5}">
                      <a16:colId xmlns:a16="http://schemas.microsoft.com/office/drawing/2014/main" val="20000"/>
                    </a:ext>
                  </a:extLst>
                </a:gridCol>
                <a:gridCol w="1251056">
                  <a:extLst>
                    <a:ext uri="{9D8B030D-6E8A-4147-A177-3AD203B41FA5}">
                      <a16:colId xmlns:a16="http://schemas.microsoft.com/office/drawing/2014/main" val="20001"/>
                    </a:ext>
                  </a:extLst>
                </a:gridCol>
                <a:gridCol w="1088684">
                  <a:extLst>
                    <a:ext uri="{9D8B030D-6E8A-4147-A177-3AD203B41FA5}">
                      <a16:colId xmlns:a16="http://schemas.microsoft.com/office/drawing/2014/main" val="20002"/>
                    </a:ext>
                  </a:extLst>
                </a:gridCol>
                <a:gridCol w="5029199">
                  <a:extLst>
                    <a:ext uri="{9D8B030D-6E8A-4147-A177-3AD203B41FA5}">
                      <a16:colId xmlns:a16="http://schemas.microsoft.com/office/drawing/2014/main" val="20003"/>
                    </a:ext>
                  </a:extLst>
                </a:gridCol>
              </a:tblGrid>
              <a:tr h="160734">
                <a:tc>
                  <a:txBody>
                    <a:bodyPr/>
                    <a:lstStyle/>
                    <a:p>
                      <a:pPr algn="ctr" fontAlgn="ctr"/>
                      <a:r>
                        <a:rPr lang="en-US" sz="1200" u="none" strike="noStrike" dirty="0">
                          <a:effectLst/>
                        </a:rPr>
                        <a:t>Year</a:t>
                      </a:r>
                      <a:endParaRPr lang="en-US" sz="1200" b="1" i="0" u="none" strike="noStrike" dirty="0">
                        <a:solidFill>
                          <a:schemeClr val="accent1">
                            <a:lumMod val="75000"/>
                          </a:schemeClr>
                        </a:solidFill>
                        <a:effectLst/>
                        <a:latin typeface="Arial"/>
                      </a:endParaRPr>
                    </a:p>
                  </a:txBody>
                  <a:tcPr marL="4592" marR="4592" marT="45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50000"/>
                      </a:schemeClr>
                    </a:solidFill>
                  </a:tcPr>
                </a:tc>
                <a:tc>
                  <a:txBody>
                    <a:bodyPr/>
                    <a:lstStyle/>
                    <a:p>
                      <a:pPr algn="ctr" fontAlgn="ctr"/>
                      <a:r>
                        <a:rPr lang="en-US" sz="1200" u="none" strike="noStrike" dirty="0">
                          <a:effectLst/>
                        </a:rPr>
                        <a:t>Name</a:t>
                      </a:r>
                      <a:endParaRPr lang="en-US" sz="1200" b="1" i="0" u="none" strike="noStrike" dirty="0">
                        <a:solidFill>
                          <a:schemeClr val="accent1">
                            <a:lumMod val="75000"/>
                          </a:schemeClr>
                        </a:solidFill>
                        <a:effectLst/>
                        <a:latin typeface="Arial"/>
                      </a:endParaRPr>
                    </a:p>
                  </a:txBody>
                  <a:tcPr marL="4592" marR="4592" marT="45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50000"/>
                      </a:schemeClr>
                    </a:solidFill>
                  </a:tcPr>
                </a:tc>
                <a:tc>
                  <a:txBody>
                    <a:bodyPr/>
                    <a:lstStyle/>
                    <a:p>
                      <a:pPr algn="ctr" fontAlgn="ctr"/>
                      <a:r>
                        <a:rPr lang="en-US" sz="1200" u="none" strike="noStrike" dirty="0">
                          <a:effectLst/>
                        </a:rPr>
                        <a:t>Alias</a:t>
                      </a:r>
                      <a:endParaRPr lang="en-US" sz="1200" b="1" i="0" u="none" strike="noStrike" dirty="0">
                        <a:solidFill>
                          <a:schemeClr val="accent1">
                            <a:lumMod val="75000"/>
                          </a:schemeClr>
                        </a:solidFill>
                        <a:effectLst/>
                        <a:latin typeface="Arial"/>
                      </a:endParaRPr>
                    </a:p>
                  </a:txBody>
                  <a:tcPr marL="4592" marR="4592" marT="45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50000"/>
                      </a:schemeClr>
                    </a:solidFill>
                  </a:tcPr>
                </a:tc>
                <a:tc>
                  <a:txBody>
                    <a:bodyPr/>
                    <a:lstStyle/>
                    <a:p>
                      <a:pPr algn="ctr" fontAlgn="ctr"/>
                      <a:r>
                        <a:rPr lang="en-US" sz="1200" u="none" strike="noStrike" dirty="0">
                          <a:effectLst/>
                        </a:rPr>
                        <a:t>Comments</a:t>
                      </a:r>
                      <a:endParaRPr lang="en-US" sz="1200" b="1" i="0" u="none" strike="noStrike" dirty="0">
                        <a:solidFill>
                          <a:schemeClr val="accent1">
                            <a:lumMod val="75000"/>
                          </a:schemeClr>
                        </a:solidFill>
                        <a:effectLst/>
                        <a:latin typeface="Arial"/>
                      </a:endParaRPr>
                    </a:p>
                  </a:txBody>
                  <a:tcPr marL="4592" marR="4592" marT="45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0000"/>
                  </a:ext>
                </a:extLst>
              </a:tr>
              <a:tr h="156142">
                <a:tc>
                  <a:txBody>
                    <a:bodyPr/>
                    <a:lstStyle/>
                    <a:p>
                      <a:pPr algn="ctr" fontAlgn="ctr"/>
                      <a:r>
                        <a:rPr lang="en-US" sz="1200" u="none" strike="noStrike" dirty="0">
                          <a:effectLst/>
                        </a:rPr>
                        <a:t>1986</a:t>
                      </a:r>
                      <a:endParaRPr lang="en-US" sz="1200" b="0" i="0" u="none" strike="noStrike" dirty="0">
                        <a:solidFill>
                          <a:schemeClr val="accent1">
                            <a:lumMod val="75000"/>
                          </a:schemeClr>
                        </a:solidFill>
                        <a:effectLst/>
                        <a:latin typeface="Arial"/>
                      </a:endParaRPr>
                    </a:p>
                  </a:txBody>
                  <a:tcPr marL="4592" marR="4592" marT="45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a:effectLst/>
                        </a:rPr>
                        <a:t>SQL-86</a:t>
                      </a:r>
                      <a:endParaRPr lang="en-US" sz="1200" b="0" i="0" u="none" strike="noStrike">
                        <a:solidFill>
                          <a:schemeClr val="accent1">
                            <a:lumMod val="75000"/>
                          </a:schemeClr>
                        </a:solidFill>
                        <a:effectLst/>
                        <a:latin typeface="Arial"/>
                      </a:endParaRPr>
                    </a:p>
                  </a:txBody>
                  <a:tcPr marL="4592" marR="4592" marT="45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a:effectLst/>
                        </a:rPr>
                        <a:t>SQL-87</a:t>
                      </a:r>
                      <a:endParaRPr lang="en-US" sz="1200" b="0" i="0" u="none" strike="noStrike">
                        <a:solidFill>
                          <a:schemeClr val="accent1">
                            <a:lumMod val="75000"/>
                          </a:schemeClr>
                        </a:solidFill>
                        <a:effectLst/>
                        <a:latin typeface="Arial"/>
                      </a:endParaRPr>
                    </a:p>
                  </a:txBody>
                  <a:tcPr marL="4592" marR="4592" marT="45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fontAlgn="ctr"/>
                      <a:r>
                        <a:rPr lang="en-US" sz="1200" u="none" strike="noStrike" dirty="0">
                          <a:effectLst/>
                        </a:rPr>
                        <a:t>First formalized by ANSI.</a:t>
                      </a:r>
                      <a:endParaRPr lang="en-US" sz="1200" b="0" i="0" u="none" strike="noStrike" dirty="0">
                        <a:solidFill>
                          <a:schemeClr val="accent1">
                            <a:lumMod val="75000"/>
                          </a:schemeClr>
                        </a:solidFill>
                        <a:effectLst/>
                        <a:latin typeface="Arial"/>
                      </a:endParaRPr>
                    </a:p>
                  </a:txBody>
                  <a:tcPr marL="4592" marR="4592" marT="45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85419">
                <a:tc>
                  <a:txBody>
                    <a:bodyPr/>
                    <a:lstStyle/>
                    <a:p>
                      <a:pPr algn="ctr" fontAlgn="ctr"/>
                      <a:r>
                        <a:rPr lang="en-US" sz="1200" u="none" strike="noStrike" dirty="0">
                          <a:effectLst/>
                        </a:rPr>
                        <a:t>1989</a:t>
                      </a:r>
                      <a:endParaRPr lang="en-US" sz="1200" b="0" i="0" u="none" strike="noStrike" dirty="0">
                        <a:solidFill>
                          <a:schemeClr val="accent1">
                            <a:lumMod val="75000"/>
                          </a:schemeClr>
                        </a:solidFill>
                        <a:effectLst/>
                        <a:latin typeface="Arial"/>
                      </a:endParaRPr>
                    </a:p>
                  </a:txBody>
                  <a:tcPr marL="4592" marR="4592" marT="45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dirty="0">
                          <a:effectLst/>
                        </a:rPr>
                        <a:t>SQL-89</a:t>
                      </a:r>
                      <a:endParaRPr lang="en-US" sz="1200" b="0" i="0" u="none" strike="noStrike" dirty="0">
                        <a:solidFill>
                          <a:schemeClr val="accent1">
                            <a:lumMod val="75000"/>
                          </a:schemeClr>
                        </a:solidFill>
                        <a:effectLst/>
                        <a:latin typeface="Arial"/>
                      </a:endParaRPr>
                    </a:p>
                  </a:txBody>
                  <a:tcPr marL="4592" marR="4592" marT="45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dirty="0">
                          <a:effectLst/>
                        </a:rPr>
                        <a:t>FIPS 127-1</a:t>
                      </a:r>
                      <a:endParaRPr lang="en-US" sz="1200" b="0" i="0" u="none" strike="noStrike" dirty="0">
                        <a:solidFill>
                          <a:schemeClr val="accent1">
                            <a:lumMod val="75000"/>
                          </a:schemeClr>
                        </a:solidFill>
                        <a:effectLst/>
                        <a:latin typeface="Calibri"/>
                      </a:endParaRPr>
                    </a:p>
                  </a:txBody>
                  <a:tcPr marL="4592" marR="4592" marT="45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fontAlgn="ctr"/>
                      <a:r>
                        <a:rPr lang="en-US" sz="1200" u="none" strike="noStrike">
                          <a:effectLst/>
                        </a:rPr>
                        <a:t>Minor revision, adopted as FIPS 127-1.</a:t>
                      </a:r>
                      <a:endParaRPr lang="en-US" sz="1200" b="0" i="0" u="none" strike="noStrike">
                        <a:solidFill>
                          <a:schemeClr val="accent1">
                            <a:lumMod val="75000"/>
                          </a:schemeClr>
                        </a:solidFill>
                        <a:effectLst/>
                        <a:latin typeface="Arial"/>
                      </a:endParaRPr>
                    </a:p>
                  </a:txBody>
                  <a:tcPr marL="4592" marR="4592" marT="45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87256">
                <a:tc>
                  <a:txBody>
                    <a:bodyPr/>
                    <a:lstStyle/>
                    <a:p>
                      <a:pPr algn="ctr" fontAlgn="ctr"/>
                      <a:r>
                        <a:rPr lang="en-US" sz="1200" u="none" strike="noStrike">
                          <a:effectLst/>
                        </a:rPr>
                        <a:t>1992</a:t>
                      </a:r>
                      <a:endParaRPr lang="en-US" sz="1200" b="0" i="0" u="none" strike="noStrike">
                        <a:solidFill>
                          <a:schemeClr val="accent1">
                            <a:lumMod val="75000"/>
                          </a:schemeClr>
                        </a:solidFill>
                        <a:effectLst/>
                        <a:latin typeface="Arial"/>
                      </a:endParaRPr>
                    </a:p>
                  </a:txBody>
                  <a:tcPr marL="4592" marR="4592" marT="45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dirty="0">
                          <a:effectLst/>
                        </a:rPr>
                        <a:t>SQL-92</a:t>
                      </a:r>
                      <a:endParaRPr lang="en-US" sz="1200" b="0" i="0" u="none" strike="noStrike" dirty="0">
                        <a:solidFill>
                          <a:schemeClr val="accent1">
                            <a:lumMod val="75000"/>
                          </a:schemeClr>
                        </a:solidFill>
                        <a:effectLst/>
                        <a:latin typeface="Calibri"/>
                      </a:endParaRPr>
                    </a:p>
                  </a:txBody>
                  <a:tcPr marL="4592" marR="4592" marT="45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dirty="0">
                          <a:effectLst/>
                        </a:rPr>
                        <a:t>SQL2, FIPS 127-2</a:t>
                      </a:r>
                      <a:endParaRPr lang="en-US" sz="1200" b="0" i="0" u="none" strike="noStrike" dirty="0">
                        <a:solidFill>
                          <a:schemeClr val="accent1">
                            <a:lumMod val="75000"/>
                          </a:schemeClr>
                        </a:solidFill>
                        <a:effectLst/>
                        <a:latin typeface="Arial"/>
                      </a:endParaRPr>
                    </a:p>
                  </a:txBody>
                  <a:tcPr marL="4592" marR="4592" marT="45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fontAlgn="ctr"/>
                      <a:r>
                        <a:rPr lang="en-US" sz="1200" u="none" strike="noStrike" dirty="0">
                          <a:effectLst/>
                        </a:rPr>
                        <a:t>Major revision (ISO 9075), Entry Level SQL-92 adopted as FIPS 127-2.</a:t>
                      </a:r>
                      <a:endParaRPr lang="en-US" sz="1200" b="0" i="0" u="none" strike="noStrike" dirty="0">
                        <a:solidFill>
                          <a:schemeClr val="accent1">
                            <a:lumMod val="75000"/>
                          </a:schemeClr>
                        </a:solidFill>
                        <a:effectLst/>
                        <a:latin typeface="Arial"/>
                      </a:endParaRPr>
                    </a:p>
                  </a:txBody>
                  <a:tcPr marL="4592" marR="4592" marT="45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166245">
                <a:tc>
                  <a:txBody>
                    <a:bodyPr/>
                    <a:lstStyle/>
                    <a:p>
                      <a:pPr algn="ctr" fontAlgn="ctr"/>
                      <a:r>
                        <a:rPr lang="en-US" sz="1200" u="none" strike="noStrike">
                          <a:effectLst/>
                        </a:rPr>
                        <a:t>1999</a:t>
                      </a:r>
                      <a:endParaRPr lang="en-US" sz="1200" b="0" i="0" u="none" strike="noStrike">
                        <a:solidFill>
                          <a:schemeClr val="accent1">
                            <a:lumMod val="75000"/>
                          </a:schemeClr>
                        </a:solidFill>
                        <a:effectLst/>
                        <a:latin typeface="Arial"/>
                      </a:endParaRPr>
                    </a:p>
                  </a:txBody>
                  <a:tcPr marL="4592" marR="4592" marT="45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dirty="0">
                          <a:effectLst/>
                        </a:rPr>
                        <a:t>SQL:1999</a:t>
                      </a:r>
                      <a:endParaRPr lang="en-US" sz="1200" b="0" i="0" u="none" strike="noStrike" dirty="0">
                        <a:solidFill>
                          <a:schemeClr val="accent1">
                            <a:lumMod val="75000"/>
                          </a:schemeClr>
                        </a:solidFill>
                        <a:effectLst/>
                        <a:latin typeface="Calibri"/>
                      </a:endParaRPr>
                    </a:p>
                  </a:txBody>
                  <a:tcPr marL="4592" marR="4592" marT="45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dirty="0">
                          <a:effectLst/>
                        </a:rPr>
                        <a:t>SQL3</a:t>
                      </a:r>
                      <a:endParaRPr lang="en-US" sz="1200" b="0" i="0" u="none" strike="noStrike" dirty="0">
                        <a:solidFill>
                          <a:schemeClr val="accent1">
                            <a:lumMod val="75000"/>
                          </a:schemeClr>
                        </a:solidFill>
                        <a:effectLst/>
                        <a:latin typeface="Arial"/>
                      </a:endParaRPr>
                    </a:p>
                  </a:txBody>
                  <a:tcPr marL="4592" marR="4592" marT="45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fontAlgn="ctr"/>
                      <a:r>
                        <a:rPr lang="en-US" sz="1200" u="none" strike="noStrike" dirty="0">
                          <a:effectLst/>
                        </a:rPr>
                        <a:t>Added regular expression matching, recursive queries, triggers, support for procedural and control-of-flow statements, non-scalar types, and some object-oriented features.</a:t>
                      </a:r>
                      <a:endParaRPr lang="en-US" sz="1200" b="0" i="0" u="none" strike="noStrike" dirty="0">
                        <a:solidFill>
                          <a:schemeClr val="accent1">
                            <a:lumMod val="75000"/>
                          </a:schemeClr>
                        </a:solidFill>
                        <a:effectLst/>
                        <a:latin typeface="Calibri"/>
                      </a:endParaRPr>
                    </a:p>
                  </a:txBody>
                  <a:tcPr marL="4592" marR="4592" marT="45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128587">
                <a:tc>
                  <a:txBody>
                    <a:bodyPr/>
                    <a:lstStyle/>
                    <a:p>
                      <a:pPr algn="ctr" fontAlgn="ctr"/>
                      <a:r>
                        <a:rPr lang="en-US" sz="1200" u="none" strike="noStrike">
                          <a:effectLst/>
                        </a:rPr>
                        <a:t>2003</a:t>
                      </a:r>
                      <a:endParaRPr lang="en-US" sz="1200" b="0" i="0" u="none" strike="noStrike">
                        <a:solidFill>
                          <a:schemeClr val="accent1">
                            <a:lumMod val="75000"/>
                          </a:schemeClr>
                        </a:solidFill>
                        <a:effectLst/>
                        <a:latin typeface="Arial"/>
                      </a:endParaRPr>
                    </a:p>
                  </a:txBody>
                  <a:tcPr marL="4592" marR="4592" marT="45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dirty="0">
                          <a:effectLst/>
                        </a:rPr>
                        <a:t>SQL:2003</a:t>
                      </a:r>
                      <a:endParaRPr lang="en-US" sz="1200" b="0" i="0" u="none" strike="noStrike" dirty="0">
                        <a:solidFill>
                          <a:schemeClr val="accent1">
                            <a:lumMod val="75000"/>
                          </a:schemeClr>
                        </a:solidFill>
                        <a:effectLst/>
                        <a:latin typeface="Calibri"/>
                      </a:endParaRPr>
                    </a:p>
                  </a:txBody>
                  <a:tcPr marL="4592" marR="4592" marT="45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dirty="0">
                          <a:effectLst/>
                        </a:rPr>
                        <a:t>SQL 2003</a:t>
                      </a:r>
                      <a:endParaRPr lang="en-US" sz="1200" b="0" i="0" u="none" strike="noStrike" dirty="0">
                        <a:solidFill>
                          <a:schemeClr val="accent1">
                            <a:lumMod val="75000"/>
                          </a:schemeClr>
                        </a:solidFill>
                        <a:effectLst/>
                        <a:latin typeface="Arial"/>
                      </a:endParaRPr>
                    </a:p>
                  </a:txBody>
                  <a:tcPr marL="4592" marR="4592" marT="45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fontAlgn="ctr"/>
                      <a:r>
                        <a:rPr lang="en-US" sz="1200" u="none" strike="noStrike" dirty="0">
                          <a:effectLst/>
                        </a:rPr>
                        <a:t>Introduced XML-related features, window functions, standardized sequences, and columns with auto-generated values (including identity-columns).</a:t>
                      </a:r>
                      <a:endParaRPr lang="en-US" sz="1200" b="0" i="0" u="none" strike="noStrike" dirty="0">
                        <a:solidFill>
                          <a:schemeClr val="accent1">
                            <a:lumMod val="75000"/>
                          </a:schemeClr>
                        </a:solidFill>
                        <a:effectLst/>
                        <a:latin typeface="Calibri"/>
                      </a:endParaRPr>
                    </a:p>
                  </a:txBody>
                  <a:tcPr marL="4592" marR="4592" marT="45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298507">
                <a:tc>
                  <a:txBody>
                    <a:bodyPr/>
                    <a:lstStyle/>
                    <a:p>
                      <a:pPr algn="ctr" fontAlgn="ctr"/>
                      <a:r>
                        <a:rPr lang="en-US" sz="1200" u="none" strike="noStrike">
                          <a:effectLst/>
                        </a:rPr>
                        <a:t>2006</a:t>
                      </a:r>
                      <a:endParaRPr lang="en-US" sz="1200" b="0" i="0" u="none" strike="noStrike">
                        <a:solidFill>
                          <a:schemeClr val="accent1">
                            <a:lumMod val="75000"/>
                          </a:schemeClr>
                        </a:solidFill>
                        <a:effectLst/>
                        <a:latin typeface="Arial"/>
                      </a:endParaRPr>
                    </a:p>
                  </a:txBody>
                  <a:tcPr marL="4592" marR="4592" marT="45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a:effectLst/>
                        </a:rPr>
                        <a:t>SQL:2006</a:t>
                      </a:r>
                      <a:endParaRPr lang="en-US" sz="1200" b="0" i="0" u="none" strike="noStrike">
                        <a:solidFill>
                          <a:schemeClr val="accent1">
                            <a:lumMod val="75000"/>
                          </a:schemeClr>
                        </a:solidFill>
                        <a:effectLst/>
                        <a:latin typeface="Arial"/>
                      </a:endParaRPr>
                    </a:p>
                  </a:txBody>
                  <a:tcPr marL="4592" marR="4592" marT="45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dirty="0">
                          <a:effectLst/>
                        </a:rPr>
                        <a:t>SQL 2006</a:t>
                      </a:r>
                      <a:endParaRPr lang="en-US" sz="1200" b="0" i="0" u="none" strike="noStrike" dirty="0">
                        <a:solidFill>
                          <a:schemeClr val="accent1">
                            <a:lumMod val="75000"/>
                          </a:schemeClr>
                        </a:solidFill>
                        <a:effectLst/>
                        <a:latin typeface="Arial"/>
                      </a:endParaRPr>
                    </a:p>
                  </a:txBody>
                  <a:tcPr marL="4592" marR="4592" marT="45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fontAlgn="ctr"/>
                      <a:r>
                        <a:rPr lang="en-US" sz="1200" u="none" strike="noStrike" dirty="0">
                          <a:effectLst/>
                        </a:rPr>
                        <a:t>ISO/IEC 9075-14:2006 defines ways in which SQL can be used in conjunction with XML. It defines ways of importing and storing XML data in an SQL database, manipulating it within the database and publishing both XML and conventional SQL-data in XML form. In addition, it enables applications to integrate into their SQL code the use of XQuery, the XML Query Language published by the World Wide Web Consortium (W3C), to concurrently access ordinary SQL-data and XML documents.</a:t>
                      </a:r>
                      <a:endParaRPr lang="en-US" sz="1200" b="0" i="0" u="none" strike="noStrike" dirty="0">
                        <a:solidFill>
                          <a:schemeClr val="accent1">
                            <a:lumMod val="75000"/>
                          </a:schemeClr>
                        </a:solidFill>
                        <a:effectLst/>
                        <a:latin typeface="Arial"/>
                      </a:endParaRPr>
                    </a:p>
                  </a:txBody>
                  <a:tcPr marL="4592" marR="4592" marT="45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r h="96441">
                <a:tc>
                  <a:txBody>
                    <a:bodyPr/>
                    <a:lstStyle/>
                    <a:p>
                      <a:pPr algn="ctr" fontAlgn="ctr"/>
                      <a:r>
                        <a:rPr lang="en-US" sz="1200" u="none" strike="noStrike">
                          <a:effectLst/>
                        </a:rPr>
                        <a:t>2008</a:t>
                      </a:r>
                      <a:endParaRPr lang="en-US" sz="1200" b="0" i="0" u="none" strike="noStrike">
                        <a:solidFill>
                          <a:schemeClr val="accent1">
                            <a:lumMod val="75000"/>
                          </a:schemeClr>
                        </a:solidFill>
                        <a:effectLst/>
                        <a:latin typeface="Arial"/>
                      </a:endParaRPr>
                    </a:p>
                  </a:txBody>
                  <a:tcPr marL="4592" marR="4592" marT="45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dirty="0">
                          <a:effectLst/>
                        </a:rPr>
                        <a:t>SQL:2008</a:t>
                      </a:r>
                      <a:endParaRPr lang="en-US" sz="1200" b="0" i="0" u="none" strike="noStrike" dirty="0">
                        <a:solidFill>
                          <a:schemeClr val="accent1">
                            <a:lumMod val="75000"/>
                          </a:schemeClr>
                        </a:solidFill>
                        <a:effectLst/>
                        <a:latin typeface="Calibri"/>
                      </a:endParaRPr>
                    </a:p>
                  </a:txBody>
                  <a:tcPr marL="4592" marR="4592" marT="45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200" u="none" strike="noStrike">
                          <a:effectLst/>
                        </a:rPr>
                        <a:t>SQL 2008</a:t>
                      </a:r>
                      <a:endParaRPr lang="en-US" sz="1200" b="0" i="0" u="none" strike="noStrike">
                        <a:solidFill>
                          <a:schemeClr val="accent1">
                            <a:lumMod val="75000"/>
                          </a:schemeClr>
                        </a:solidFill>
                        <a:effectLst/>
                        <a:latin typeface="Arial"/>
                      </a:endParaRPr>
                    </a:p>
                  </a:txBody>
                  <a:tcPr marL="4592" marR="4592" marT="45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fontAlgn="ctr"/>
                      <a:r>
                        <a:rPr lang="en-US" sz="1200" u="none" strike="noStrike" dirty="0">
                          <a:effectLst/>
                        </a:rPr>
                        <a:t>Legalizes ORDER BY outside cursor definitions. Adds INSTEAD OF triggers. Adds the TRUNCATE statement.</a:t>
                      </a:r>
                      <a:endParaRPr lang="en-US" sz="1200" b="0" i="0" u="none" strike="noStrike" dirty="0">
                        <a:solidFill>
                          <a:schemeClr val="accent1">
                            <a:lumMod val="75000"/>
                          </a:schemeClr>
                        </a:solidFill>
                        <a:effectLst/>
                        <a:latin typeface="Calibri"/>
                      </a:endParaRPr>
                    </a:p>
                  </a:txBody>
                  <a:tcPr marL="4592" marR="4592" marT="459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84091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514600"/>
            <a:ext cx="8686800" cy="1438275"/>
          </a:xfrm>
        </p:spPr>
        <p:txBody>
          <a:bodyPr/>
          <a:lstStyle/>
          <a:p>
            <a:pPr algn="ctr"/>
            <a:r>
              <a:rPr lang="en-US" dirty="0"/>
              <a:t>Retrieving Data with SQL</a:t>
            </a:r>
          </a:p>
        </p:txBody>
      </p:sp>
      <p:sp>
        <p:nvSpPr>
          <p:cNvPr id="5" name="Footer Placeholder 4"/>
          <p:cNvSpPr>
            <a:spLocks noGrp="1"/>
          </p:cNvSpPr>
          <p:nvPr>
            <p:ph type="ftr" sz="quarter" idx="10"/>
          </p:nvPr>
        </p:nvSpPr>
        <p:spPr/>
        <p:txBody>
          <a:bodyPr/>
          <a:lstStyle/>
          <a:p>
            <a:r>
              <a:rPr lang="en-US" dirty="0"/>
              <a:t>2012 © EPAM Systems, RD Dep.</a:t>
            </a:r>
          </a:p>
        </p:txBody>
      </p:sp>
      <p:sp>
        <p:nvSpPr>
          <p:cNvPr id="6" name="Slide Number Placeholder 5"/>
          <p:cNvSpPr>
            <a:spLocks noGrp="1"/>
          </p:cNvSpPr>
          <p:nvPr>
            <p:ph type="sldNum" sz="quarter" idx="11"/>
          </p:nvPr>
        </p:nvSpPr>
        <p:spPr/>
        <p:txBody>
          <a:bodyPr/>
          <a:lstStyle/>
          <a:p>
            <a:fld id="{00B1FF97-CB0E-49B2-B0A7-929DA2A15C53}" type="slidenum">
              <a:rPr lang="en-US" smtClean="0"/>
              <a:pPr/>
              <a:t>16</a:t>
            </a:fld>
            <a:endParaRPr lang="en-US" dirty="0"/>
          </a:p>
        </p:txBody>
      </p:sp>
    </p:spTree>
    <p:extLst>
      <p:ext uri="{BB962C8B-B14F-4D97-AF65-F5344CB8AC3E}">
        <p14:creationId xmlns:p14="http://schemas.microsoft.com/office/powerpoint/2010/main" val="3319932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t>2012 © EPAM Systems, RD Dep.</a:t>
            </a:r>
            <a:endParaRPr lang="en-US" dirty="0"/>
          </a:p>
        </p:txBody>
      </p:sp>
      <p:sp>
        <p:nvSpPr>
          <p:cNvPr id="3" name="Slide Number Placeholder 2"/>
          <p:cNvSpPr>
            <a:spLocks noGrp="1"/>
          </p:cNvSpPr>
          <p:nvPr>
            <p:ph type="sldNum" sz="quarter" idx="11"/>
          </p:nvPr>
        </p:nvSpPr>
        <p:spPr/>
        <p:txBody>
          <a:bodyPr/>
          <a:lstStyle/>
          <a:p>
            <a:fld id="{00B1FF97-CB0E-49B2-B0A7-929DA2A15C53}" type="slidenum">
              <a:rPr lang="en-US" smtClean="0"/>
              <a:pPr/>
              <a:t>17</a:t>
            </a:fld>
            <a:endParaRPr lang="en-US"/>
          </a:p>
        </p:txBody>
      </p:sp>
      <p:sp>
        <p:nvSpPr>
          <p:cNvPr id="4" name="Title 1"/>
          <p:cNvSpPr txBox="1">
            <a:spLocks/>
          </p:cNvSpPr>
          <p:nvPr/>
        </p:nvSpPr>
        <p:spPr>
          <a:xfrm>
            <a:off x="457200" y="274638"/>
            <a:ext cx="8229600" cy="715962"/>
          </a:xfrm>
          <a:prstGeom prst="rect">
            <a:avLst/>
          </a:prstGeom>
        </p:spPr>
        <p:txBody>
          <a:bodyPr/>
          <a:lstStyle>
            <a:lvl1pPr algn="l" defTabSz="914400" rtl="0" eaLnBrk="1" latinLnBrk="0" hangingPunct="1">
              <a:spcBef>
                <a:spcPct val="0"/>
              </a:spcBef>
              <a:buNone/>
              <a:defRPr lang="en-US" sz="1800" b="1" kern="1200" dirty="0">
                <a:solidFill>
                  <a:schemeClr val="accent1">
                    <a:lumMod val="75000"/>
                  </a:schemeClr>
                </a:solidFill>
                <a:latin typeface="Tahoma" pitchFamily="34" charset="0"/>
                <a:ea typeface="Tahoma" pitchFamily="34" charset="0"/>
                <a:cs typeface="Tahoma" pitchFamily="34" charset="0"/>
              </a:defRPr>
            </a:lvl1pPr>
          </a:lstStyle>
          <a:p>
            <a:r>
              <a:rPr lang="en-US"/>
              <a:t>SELECT Statement (base form)</a:t>
            </a:r>
          </a:p>
        </p:txBody>
      </p:sp>
      <p:sp>
        <p:nvSpPr>
          <p:cNvPr id="5" name="Flowchart: Alternate Process 4"/>
          <p:cNvSpPr/>
          <p:nvPr/>
        </p:nvSpPr>
        <p:spPr>
          <a:xfrm>
            <a:off x="922020" y="1752600"/>
            <a:ext cx="7086600" cy="32004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000" b="1" dirty="0">
                <a:latin typeface="Arial" pitchFamily="34" charset="0"/>
                <a:cs typeface="Arial" pitchFamily="34" charset="0"/>
              </a:rPr>
              <a:t>SELECT</a:t>
            </a:r>
            <a:r>
              <a:rPr lang="en-US" sz="2000" dirty="0">
                <a:latin typeface="Arial" pitchFamily="34" charset="0"/>
                <a:cs typeface="Arial" pitchFamily="34" charset="0"/>
              </a:rPr>
              <a:t> </a:t>
            </a:r>
            <a:r>
              <a:rPr lang="en-US" sz="2000" dirty="0">
                <a:solidFill>
                  <a:schemeClr val="accent1">
                    <a:lumMod val="60000"/>
                    <a:lumOff val="40000"/>
                  </a:schemeClr>
                </a:solidFill>
              </a:rPr>
              <a:t>[{ALL | DISTINCT}] </a:t>
            </a:r>
            <a:r>
              <a:rPr lang="en-US" sz="2000" i="1" dirty="0"/>
              <a:t>select_item</a:t>
            </a:r>
            <a:r>
              <a:rPr lang="en-US" sz="2000" dirty="0"/>
              <a:t> </a:t>
            </a:r>
            <a:r>
              <a:rPr lang="en-US" sz="2000" dirty="0">
                <a:solidFill>
                  <a:schemeClr val="accent1">
                    <a:lumMod val="60000"/>
                    <a:lumOff val="40000"/>
                  </a:schemeClr>
                </a:solidFill>
              </a:rPr>
              <a:t>[AS </a:t>
            </a:r>
            <a:r>
              <a:rPr lang="en-US" sz="2000" i="1" dirty="0">
                <a:solidFill>
                  <a:schemeClr val="accent1">
                    <a:lumMod val="60000"/>
                    <a:lumOff val="40000"/>
                  </a:schemeClr>
                </a:solidFill>
              </a:rPr>
              <a:t>alias</a:t>
            </a:r>
            <a:r>
              <a:rPr lang="en-US" sz="2000" dirty="0">
                <a:solidFill>
                  <a:schemeClr val="accent1">
                    <a:lumMod val="60000"/>
                    <a:lumOff val="40000"/>
                  </a:schemeClr>
                </a:solidFill>
              </a:rPr>
              <a:t>] </a:t>
            </a:r>
            <a:r>
              <a:rPr lang="en-US" sz="2000" dirty="0"/>
              <a:t>[,...] </a:t>
            </a:r>
          </a:p>
          <a:p>
            <a:r>
              <a:rPr lang="en-US" sz="2000" b="1" dirty="0">
                <a:latin typeface="Arial" pitchFamily="34" charset="0"/>
                <a:cs typeface="Arial" pitchFamily="34" charset="0"/>
              </a:rPr>
              <a:t>FROM</a:t>
            </a:r>
            <a:r>
              <a:rPr lang="en-US" sz="2000" dirty="0">
                <a:latin typeface="Arial" pitchFamily="34" charset="0"/>
                <a:cs typeface="Arial" pitchFamily="34" charset="0"/>
              </a:rPr>
              <a:t> </a:t>
            </a:r>
            <a:r>
              <a:rPr lang="en-US" sz="2000" dirty="0"/>
              <a:t>{</a:t>
            </a:r>
            <a:r>
              <a:rPr lang="en-US" sz="2000" i="1" dirty="0"/>
              <a:t>table_name</a:t>
            </a:r>
            <a:r>
              <a:rPr lang="en-US" sz="2000" dirty="0"/>
              <a:t> </a:t>
            </a:r>
            <a:r>
              <a:rPr lang="en-US" sz="2000" dirty="0">
                <a:solidFill>
                  <a:schemeClr val="accent1">
                    <a:lumMod val="60000"/>
                    <a:lumOff val="40000"/>
                  </a:schemeClr>
                </a:solidFill>
              </a:rPr>
              <a:t>[[AS] </a:t>
            </a:r>
            <a:r>
              <a:rPr lang="en-US" sz="2000" i="1" dirty="0">
                <a:solidFill>
                  <a:schemeClr val="accent1">
                    <a:lumMod val="60000"/>
                    <a:lumOff val="40000"/>
                  </a:schemeClr>
                </a:solidFill>
              </a:rPr>
              <a:t>alias</a:t>
            </a:r>
            <a:r>
              <a:rPr lang="en-US" sz="2000" dirty="0">
                <a:solidFill>
                  <a:schemeClr val="accent1">
                    <a:lumMod val="60000"/>
                    <a:lumOff val="40000"/>
                  </a:schemeClr>
                </a:solidFill>
              </a:rPr>
              <a:t>] </a:t>
            </a:r>
            <a:r>
              <a:rPr lang="en-US" sz="2000" dirty="0"/>
              <a:t>| </a:t>
            </a:r>
            <a:r>
              <a:rPr lang="en-US" sz="2000" i="1" dirty="0"/>
              <a:t>view name</a:t>
            </a:r>
            <a:r>
              <a:rPr lang="en-US" sz="2000" dirty="0"/>
              <a:t> </a:t>
            </a:r>
            <a:r>
              <a:rPr lang="en-US" sz="2000" dirty="0">
                <a:solidFill>
                  <a:schemeClr val="accent1">
                    <a:lumMod val="60000"/>
                    <a:lumOff val="40000"/>
                  </a:schemeClr>
                </a:solidFill>
              </a:rPr>
              <a:t>[[AS] </a:t>
            </a:r>
            <a:r>
              <a:rPr lang="en-US" sz="2000" i="1" dirty="0">
                <a:solidFill>
                  <a:schemeClr val="accent1">
                    <a:lumMod val="60000"/>
                    <a:lumOff val="40000"/>
                  </a:schemeClr>
                </a:solidFill>
              </a:rPr>
              <a:t>alias</a:t>
            </a:r>
            <a:r>
              <a:rPr lang="en-US" sz="2000" dirty="0">
                <a:solidFill>
                  <a:schemeClr val="accent1">
                    <a:lumMod val="60000"/>
                    <a:lumOff val="40000"/>
                  </a:schemeClr>
                </a:solidFill>
              </a:rPr>
              <a:t>]</a:t>
            </a:r>
            <a:r>
              <a:rPr lang="en-US" sz="2000" dirty="0"/>
              <a:t>} [,...] </a:t>
            </a:r>
            <a:endParaRPr lang="en-US" sz="2000" dirty="0">
              <a:latin typeface="Arial" pitchFamily="34" charset="0"/>
              <a:cs typeface="Arial" pitchFamily="34" charset="0"/>
            </a:endParaRPr>
          </a:p>
          <a:p>
            <a:r>
              <a:rPr lang="en-US" sz="2000" dirty="0"/>
              <a:t>[ </a:t>
            </a:r>
            <a:r>
              <a:rPr lang="en-US" sz="2000" dirty="0">
                <a:solidFill>
                  <a:schemeClr val="accent1">
                    <a:lumMod val="60000"/>
                    <a:lumOff val="40000"/>
                  </a:schemeClr>
                </a:solidFill>
              </a:rPr>
              <a:t>[join_type] </a:t>
            </a:r>
            <a:r>
              <a:rPr lang="en-US" sz="2000" b="1" dirty="0"/>
              <a:t>JOIN</a:t>
            </a:r>
            <a:r>
              <a:rPr lang="en-US" sz="2000" dirty="0"/>
              <a:t> </a:t>
            </a:r>
            <a:r>
              <a:rPr lang="en-US" sz="2000" i="1" dirty="0"/>
              <a:t>join_condition</a:t>
            </a:r>
            <a:r>
              <a:rPr lang="en-US" sz="2000" dirty="0"/>
              <a:t> ] </a:t>
            </a:r>
            <a:endParaRPr lang="en-US" sz="2000" dirty="0">
              <a:latin typeface="Arial" pitchFamily="34" charset="0"/>
              <a:cs typeface="Arial" pitchFamily="34" charset="0"/>
            </a:endParaRPr>
          </a:p>
          <a:p>
            <a:r>
              <a:rPr lang="en-US" sz="2000" dirty="0">
                <a:latin typeface="Arial" pitchFamily="34" charset="0"/>
                <a:cs typeface="Arial" pitchFamily="34" charset="0"/>
              </a:rPr>
              <a:t>[</a:t>
            </a:r>
            <a:r>
              <a:rPr lang="en-US" sz="2000" b="1" dirty="0">
                <a:latin typeface="Arial" pitchFamily="34" charset="0"/>
                <a:cs typeface="Arial" pitchFamily="34" charset="0"/>
              </a:rPr>
              <a:t>WHERE</a:t>
            </a:r>
            <a:r>
              <a:rPr lang="en-US" sz="2000" dirty="0">
                <a:latin typeface="Arial" pitchFamily="34" charset="0"/>
                <a:cs typeface="Arial" pitchFamily="34" charset="0"/>
              </a:rPr>
              <a:t> </a:t>
            </a:r>
            <a:r>
              <a:rPr lang="en-US" sz="2000" i="1" dirty="0">
                <a:latin typeface="Arial" pitchFamily="34" charset="0"/>
                <a:cs typeface="Arial" pitchFamily="34" charset="0"/>
              </a:rPr>
              <a:t>search_condition</a:t>
            </a:r>
            <a:r>
              <a:rPr lang="en-US" sz="2000" dirty="0">
                <a:latin typeface="Arial" pitchFamily="34" charset="0"/>
                <a:cs typeface="Arial" pitchFamily="34" charset="0"/>
              </a:rPr>
              <a:t>] </a:t>
            </a:r>
            <a:r>
              <a:rPr lang="en-US" sz="2000" dirty="0">
                <a:solidFill>
                  <a:schemeClr val="accent1">
                    <a:lumMod val="60000"/>
                    <a:lumOff val="40000"/>
                  </a:schemeClr>
                </a:solidFill>
              </a:rPr>
              <a:t>[ {AND | OR | NOT} search condition [...] ] </a:t>
            </a:r>
          </a:p>
          <a:p>
            <a:r>
              <a:rPr lang="en-US" sz="2000" dirty="0"/>
              <a:t>[</a:t>
            </a:r>
            <a:r>
              <a:rPr lang="en-US" sz="2000" b="1" dirty="0">
                <a:latin typeface="Arial" pitchFamily="34" charset="0"/>
                <a:cs typeface="Arial" pitchFamily="34" charset="0"/>
              </a:rPr>
              <a:t>GROUP BY</a:t>
            </a:r>
            <a:r>
              <a:rPr lang="en-US" sz="2000" dirty="0"/>
              <a:t> </a:t>
            </a:r>
            <a:r>
              <a:rPr lang="en-US" sz="2000" i="1" dirty="0"/>
              <a:t>group_by_expression </a:t>
            </a:r>
            <a:r>
              <a:rPr lang="en-US" sz="2000" dirty="0"/>
              <a:t>{</a:t>
            </a:r>
            <a:r>
              <a:rPr lang="en-US" sz="2000" i="1" dirty="0"/>
              <a:t>group_by_columns</a:t>
            </a:r>
            <a:r>
              <a:rPr lang="en-US" sz="2000" dirty="0"/>
              <a:t>}</a:t>
            </a:r>
          </a:p>
          <a:p>
            <a:r>
              <a:rPr lang="en-US" sz="2000" dirty="0"/>
              <a:t>[</a:t>
            </a:r>
            <a:r>
              <a:rPr lang="en-US" sz="2000" b="1" dirty="0">
                <a:latin typeface="Arial" pitchFamily="34" charset="0"/>
                <a:cs typeface="Arial" pitchFamily="34" charset="0"/>
              </a:rPr>
              <a:t>HAVING</a:t>
            </a:r>
            <a:r>
              <a:rPr lang="en-US" sz="2000" dirty="0"/>
              <a:t> </a:t>
            </a:r>
            <a:r>
              <a:rPr lang="en-US" sz="2000" i="1" dirty="0"/>
              <a:t>search_condition</a:t>
            </a:r>
            <a:r>
              <a:rPr lang="en-US" sz="2000" dirty="0"/>
              <a:t>] ] </a:t>
            </a:r>
          </a:p>
          <a:p>
            <a:r>
              <a:rPr lang="en-US" sz="2000" dirty="0"/>
              <a:t>[</a:t>
            </a:r>
            <a:r>
              <a:rPr lang="en-US" sz="2000" b="1" dirty="0">
                <a:latin typeface="Arial" pitchFamily="34" charset="0"/>
                <a:cs typeface="Arial" pitchFamily="34" charset="0"/>
              </a:rPr>
              <a:t>ORDER BY </a:t>
            </a:r>
            <a:r>
              <a:rPr lang="en-US" sz="2000" dirty="0"/>
              <a:t>{</a:t>
            </a:r>
            <a:r>
              <a:rPr lang="en-US" sz="2000" i="1" dirty="0"/>
              <a:t>order_expression</a:t>
            </a:r>
            <a:r>
              <a:rPr lang="en-US" sz="2000" dirty="0"/>
              <a:t> </a:t>
            </a:r>
            <a:r>
              <a:rPr lang="en-US" sz="2000" dirty="0">
                <a:solidFill>
                  <a:schemeClr val="accent1">
                    <a:lumMod val="60000"/>
                    <a:lumOff val="40000"/>
                  </a:schemeClr>
                </a:solidFill>
              </a:rPr>
              <a:t>[ASC | DESC]</a:t>
            </a:r>
            <a:r>
              <a:rPr lang="en-US" sz="2000" dirty="0"/>
              <a:t>} [,...] ]</a:t>
            </a:r>
            <a:br>
              <a:rPr lang="en-US" sz="2000" dirty="0"/>
            </a:br>
            <a:endParaRPr lang="en-US" sz="2000" dirty="0">
              <a:latin typeface="Arial" pitchFamily="34" charset="0"/>
              <a:cs typeface="Arial" pitchFamily="34" charset="0"/>
            </a:endParaRPr>
          </a:p>
        </p:txBody>
      </p:sp>
    </p:spTree>
    <p:extLst>
      <p:ext uri="{BB962C8B-B14F-4D97-AF65-F5344CB8AC3E}">
        <p14:creationId xmlns:p14="http://schemas.microsoft.com/office/powerpoint/2010/main" val="2724373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Capabilities of SQL SELECT Statements</a:t>
            </a:r>
          </a:p>
        </p:txBody>
      </p:sp>
      <p:sp>
        <p:nvSpPr>
          <p:cNvPr id="4" name="Footer Placeholder 3"/>
          <p:cNvSpPr>
            <a:spLocks noGrp="1"/>
          </p:cNvSpPr>
          <p:nvPr>
            <p:ph type="ftr" sz="quarter" idx="10"/>
          </p:nvPr>
        </p:nvSpPr>
        <p:spPr/>
        <p:txBody>
          <a:bodyPr/>
          <a:lstStyle/>
          <a:p>
            <a:r>
              <a:rPr lang="en-US"/>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465772693"/>
              </p:ext>
            </p:extLst>
          </p:nvPr>
        </p:nvGraphicFramePr>
        <p:xfrm>
          <a:off x="905605" y="3137534"/>
          <a:ext cx="7332790" cy="1483360"/>
        </p:xfrm>
        <a:graphic>
          <a:graphicData uri="http://schemas.openxmlformats.org/drawingml/2006/table">
            <a:tbl>
              <a:tblPr firstRow="1" bandRow="1">
                <a:tableStyleId>{5C22544A-7EE6-4342-B048-85BDC9FD1C3A}</a:tableStyleId>
              </a:tblPr>
              <a:tblGrid>
                <a:gridCol w="1908210">
                  <a:extLst>
                    <a:ext uri="{9D8B030D-6E8A-4147-A177-3AD203B41FA5}">
                      <a16:colId xmlns:a16="http://schemas.microsoft.com/office/drawing/2014/main" val="20000"/>
                    </a:ext>
                  </a:extLst>
                </a:gridCol>
                <a:gridCol w="2311888">
                  <a:extLst>
                    <a:ext uri="{9D8B030D-6E8A-4147-A177-3AD203B41FA5}">
                      <a16:colId xmlns:a16="http://schemas.microsoft.com/office/drawing/2014/main" val="20001"/>
                    </a:ext>
                  </a:extLst>
                </a:gridCol>
                <a:gridCol w="1556346">
                  <a:extLst>
                    <a:ext uri="{9D8B030D-6E8A-4147-A177-3AD203B41FA5}">
                      <a16:colId xmlns:a16="http://schemas.microsoft.com/office/drawing/2014/main" val="20002"/>
                    </a:ext>
                  </a:extLst>
                </a:gridCol>
                <a:gridCol w="1556346">
                  <a:extLst>
                    <a:ext uri="{9D8B030D-6E8A-4147-A177-3AD203B41FA5}">
                      <a16:colId xmlns:a16="http://schemas.microsoft.com/office/drawing/2014/main" val="20003"/>
                    </a:ext>
                  </a:extLst>
                </a:gridCol>
              </a:tblGrid>
              <a:tr h="370840">
                <a:tc>
                  <a:txBody>
                    <a:bodyPr/>
                    <a:lstStyle/>
                    <a:p>
                      <a:r>
                        <a:rPr lang="en-US" dirty="0"/>
                        <a:t>DEPARTMENT_ID</a:t>
                      </a:r>
                    </a:p>
                  </a:txBody>
                  <a:tcPr/>
                </a:tc>
                <a:tc>
                  <a:txBody>
                    <a:bodyPr/>
                    <a:lstStyle/>
                    <a:p>
                      <a:r>
                        <a:rPr lang="en-US" dirty="0"/>
                        <a:t>DEPARTMENT_NAME</a:t>
                      </a:r>
                    </a:p>
                  </a:txBody>
                  <a:tcPr>
                    <a:solidFill>
                      <a:schemeClr val="tx2">
                        <a:lumMod val="60000"/>
                        <a:lumOff val="40000"/>
                      </a:schemeClr>
                    </a:solidFill>
                  </a:tcPr>
                </a:tc>
                <a:tc>
                  <a:txBody>
                    <a:bodyPr/>
                    <a:lstStyle/>
                    <a:p>
                      <a:r>
                        <a:rPr lang="en-US" dirty="0"/>
                        <a:t>MANAGER_ID</a:t>
                      </a:r>
                    </a:p>
                  </a:txBody>
                  <a:tcPr/>
                </a:tc>
                <a:tc>
                  <a:txBody>
                    <a:bodyPr/>
                    <a:lstStyle/>
                    <a:p>
                      <a:r>
                        <a:rPr lang="en-US" dirty="0"/>
                        <a:t>LOCATION_ID</a:t>
                      </a:r>
                    </a:p>
                  </a:txBody>
                  <a:tcPr/>
                </a:tc>
                <a:extLst>
                  <a:ext uri="{0D108BD9-81ED-4DB2-BD59-A6C34878D82A}">
                    <a16:rowId xmlns:a16="http://schemas.microsoft.com/office/drawing/2014/main" val="10000"/>
                  </a:ext>
                </a:extLst>
              </a:tr>
              <a:tr h="370840">
                <a:tc>
                  <a:txBody>
                    <a:bodyPr/>
                    <a:lstStyle/>
                    <a:p>
                      <a:pPr algn="r"/>
                      <a:r>
                        <a:rPr lang="en-US" dirty="0"/>
                        <a:t>10</a:t>
                      </a:r>
                    </a:p>
                  </a:txBody>
                  <a:tcPr/>
                </a:tc>
                <a:tc>
                  <a:txBody>
                    <a:bodyPr/>
                    <a:lstStyle/>
                    <a:p>
                      <a:r>
                        <a:rPr lang="en-US" dirty="0"/>
                        <a:t>Administration</a:t>
                      </a:r>
                    </a:p>
                  </a:txBody>
                  <a:tcPr>
                    <a:solidFill>
                      <a:schemeClr val="tx2">
                        <a:lumMod val="60000"/>
                        <a:lumOff val="40000"/>
                      </a:schemeClr>
                    </a:solidFill>
                  </a:tcPr>
                </a:tc>
                <a:tc>
                  <a:txBody>
                    <a:bodyPr/>
                    <a:lstStyle/>
                    <a:p>
                      <a:r>
                        <a:rPr lang="en-US" dirty="0"/>
                        <a:t>200</a:t>
                      </a:r>
                    </a:p>
                  </a:txBody>
                  <a:tcPr/>
                </a:tc>
                <a:tc>
                  <a:txBody>
                    <a:bodyPr/>
                    <a:lstStyle/>
                    <a:p>
                      <a:r>
                        <a:rPr lang="en-US" dirty="0"/>
                        <a:t>1700</a:t>
                      </a:r>
                    </a:p>
                  </a:txBody>
                  <a:tcPr/>
                </a:tc>
                <a:extLst>
                  <a:ext uri="{0D108BD9-81ED-4DB2-BD59-A6C34878D82A}">
                    <a16:rowId xmlns:a16="http://schemas.microsoft.com/office/drawing/2014/main" val="10001"/>
                  </a:ext>
                </a:extLst>
              </a:tr>
              <a:tr h="370840">
                <a:tc>
                  <a:txBody>
                    <a:bodyPr/>
                    <a:lstStyle/>
                    <a:p>
                      <a:pPr algn="r"/>
                      <a:r>
                        <a:rPr lang="en-US" dirty="0"/>
                        <a:t>20</a:t>
                      </a:r>
                    </a:p>
                  </a:txBody>
                  <a:tcPr>
                    <a:solidFill>
                      <a:schemeClr val="tx2">
                        <a:lumMod val="60000"/>
                        <a:lumOff val="40000"/>
                      </a:schemeClr>
                    </a:solidFill>
                  </a:tcPr>
                </a:tc>
                <a:tc>
                  <a:txBody>
                    <a:bodyPr/>
                    <a:lstStyle/>
                    <a:p>
                      <a:r>
                        <a:rPr lang="en-US" dirty="0"/>
                        <a:t>Marketing</a:t>
                      </a:r>
                    </a:p>
                  </a:txBody>
                  <a:tcPr>
                    <a:solidFill>
                      <a:schemeClr val="tx2">
                        <a:lumMod val="60000"/>
                        <a:lumOff val="40000"/>
                      </a:schemeClr>
                    </a:solidFill>
                  </a:tcPr>
                </a:tc>
                <a:tc>
                  <a:txBody>
                    <a:bodyPr/>
                    <a:lstStyle/>
                    <a:p>
                      <a:r>
                        <a:rPr lang="en-US" dirty="0"/>
                        <a:t>201</a:t>
                      </a:r>
                    </a:p>
                  </a:txBody>
                  <a:tcPr>
                    <a:solidFill>
                      <a:schemeClr val="tx2">
                        <a:lumMod val="60000"/>
                        <a:lumOff val="40000"/>
                      </a:schemeClr>
                    </a:solidFill>
                  </a:tcPr>
                </a:tc>
                <a:tc>
                  <a:txBody>
                    <a:bodyPr/>
                    <a:lstStyle/>
                    <a:p>
                      <a:r>
                        <a:rPr lang="en-US" dirty="0"/>
                        <a:t>1800</a:t>
                      </a:r>
                    </a:p>
                  </a:txBody>
                  <a:tcPr>
                    <a:solidFill>
                      <a:schemeClr val="tx2">
                        <a:lumMod val="60000"/>
                        <a:lumOff val="40000"/>
                      </a:schemeClr>
                    </a:solidFill>
                  </a:tcPr>
                </a:tc>
                <a:extLst>
                  <a:ext uri="{0D108BD9-81ED-4DB2-BD59-A6C34878D82A}">
                    <a16:rowId xmlns:a16="http://schemas.microsoft.com/office/drawing/2014/main" val="10002"/>
                  </a:ext>
                </a:extLst>
              </a:tr>
              <a:tr h="370840">
                <a:tc>
                  <a:txBody>
                    <a:bodyPr/>
                    <a:lstStyle/>
                    <a:p>
                      <a:pPr algn="r"/>
                      <a:r>
                        <a:rPr lang="en-US" dirty="0"/>
                        <a:t>50</a:t>
                      </a:r>
                    </a:p>
                  </a:txBody>
                  <a:tcPr/>
                </a:tc>
                <a:tc>
                  <a:txBody>
                    <a:bodyPr/>
                    <a:lstStyle/>
                    <a:p>
                      <a:r>
                        <a:rPr lang="en-US" dirty="0"/>
                        <a:t>Shipping</a:t>
                      </a:r>
                    </a:p>
                  </a:txBody>
                  <a:tcPr>
                    <a:solidFill>
                      <a:schemeClr val="tx2">
                        <a:lumMod val="60000"/>
                        <a:lumOff val="40000"/>
                      </a:schemeClr>
                    </a:solidFill>
                  </a:tcPr>
                </a:tc>
                <a:tc>
                  <a:txBody>
                    <a:bodyPr/>
                    <a:lstStyle/>
                    <a:p>
                      <a:r>
                        <a:rPr lang="en-US" dirty="0"/>
                        <a:t>124</a:t>
                      </a:r>
                    </a:p>
                  </a:txBody>
                  <a:tcPr/>
                </a:tc>
                <a:tc>
                  <a:txBody>
                    <a:bodyPr/>
                    <a:lstStyle/>
                    <a:p>
                      <a:r>
                        <a:rPr lang="en-US" dirty="0"/>
                        <a:t>1500</a:t>
                      </a:r>
                    </a:p>
                  </a:txBody>
                  <a:tcPr/>
                </a:tc>
                <a:extLst>
                  <a:ext uri="{0D108BD9-81ED-4DB2-BD59-A6C34878D82A}">
                    <a16:rowId xmlns:a16="http://schemas.microsoft.com/office/drawing/2014/main" val="10003"/>
                  </a:ext>
                </a:extLst>
              </a:tr>
            </a:tbl>
          </a:graphicData>
        </a:graphic>
      </p:graphicFrame>
      <p:sp>
        <p:nvSpPr>
          <p:cNvPr id="9" name="Down Arrow 8"/>
          <p:cNvSpPr/>
          <p:nvPr/>
        </p:nvSpPr>
        <p:spPr>
          <a:xfrm>
            <a:off x="3886200" y="2324100"/>
            <a:ext cx="228600" cy="723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flipV="1">
            <a:off x="228600" y="3962401"/>
            <a:ext cx="609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52500" y="1066800"/>
            <a:ext cx="7239000" cy="46166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a:latin typeface="Tahoma" pitchFamily="34" charset="0"/>
                <a:cs typeface="Tahoma" pitchFamily="34" charset="0"/>
              </a:rPr>
              <a:t>SELECT * FROM DEPARTMENTS;</a:t>
            </a:r>
          </a:p>
        </p:txBody>
      </p:sp>
      <p:sp>
        <p:nvSpPr>
          <p:cNvPr id="3" name="TextBox 2"/>
          <p:cNvSpPr txBox="1"/>
          <p:nvPr/>
        </p:nvSpPr>
        <p:spPr>
          <a:xfrm>
            <a:off x="4191000" y="2686050"/>
            <a:ext cx="1524000" cy="400110"/>
          </a:xfrm>
          <a:prstGeom prst="rect">
            <a:avLst/>
          </a:prstGeom>
          <a:noFill/>
        </p:spPr>
        <p:txBody>
          <a:bodyPr wrap="square" rtlCol="0">
            <a:spAutoFit/>
          </a:bodyPr>
          <a:lstStyle/>
          <a:p>
            <a:r>
              <a:rPr lang="en-US" sz="2000" dirty="0">
                <a:latin typeface="Tahoma" pitchFamily="34" charset="0"/>
                <a:cs typeface="Tahoma" pitchFamily="34" charset="0"/>
              </a:rPr>
              <a:t>…</a:t>
            </a:r>
          </a:p>
        </p:txBody>
      </p:sp>
      <p:sp>
        <p:nvSpPr>
          <p:cNvPr id="7" name="TextBox 6"/>
          <p:cNvSpPr txBox="1"/>
          <p:nvPr/>
        </p:nvSpPr>
        <p:spPr>
          <a:xfrm>
            <a:off x="304800" y="4114800"/>
            <a:ext cx="419100" cy="400110"/>
          </a:xfrm>
          <a:prstGeom prst="rect">
            <a:avLst/>
          </a:prstGeom>
          <a:noFill/>
        </p:spPr>
        <p:txBody>
          <a:bodyPr wrap="square" rtlCol="0">
            <a:spAutoFit/>
          </a:bodyPr>
          <a:lstStyle/>
          <a:p>
            <a:r>
              <a:rPr lang="en-US" sz="2000" dirty="0">
                <a:latin typeface="Tahoma" pitchFamily="34" charset="0"/>
                <a:cs typeface="Tahoma" pitchFamily="34" charset="0"/>
              </a:rPr>
              <a:t>…</a:t>
            </a:r>
          </a:p>
        </p:txBody>
      </p:sp>
    </p:spTree>
    <p:extLst>
      <p:ext uri="{BB962C8B-B14F-4D97-AF65-F5344CB8AC3E}">
        <p14:creationId xmlns:p14="http://schemas.microsoft.com/office/powerpoint/2010/main" val="498796977"/>
      </p:ext>
    </p:extLst>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1500" autoRev="1" fill="remove"/>
                                        <p:tgtEl>
                                          <p:spTgt spid="9"/>
                                        </p:tgtEl>
                                        <p:attrNameLst>
                                          <p:attrName>style.color</p:attrName>
                                        </p:attrNameLst>
                                      </p:cBhvr>
                                      <p:to>
                                        <a:schemeClr val="bg1"/>
                                      </p:to>
                                    </p:animClr>
                                    <p:animClr clrSpc="rgb" dir="cw">
                                      <p:cBhvr>
                                        <p:cTn id="7" dur="1500" autoRev="1" fill="remove"/>
                                        <p:tgtEl>
                                          <p:spTgt spid="9"/>
                                        </p:tgtEl>
                                        <p:attrNameLst>
                                          <p:attrName>fillcolor</p:attrName>
                                        </p:attrNameLst>
                                      </p:cBhvr>
                                      <p:to>
                                        <a:schemeClr val="bg1"/>
                                      </p:to>
                                    </p:animClr>
                                    <p:set>
                                      <p:cBhvr>
                                        <p:cTn id="8" dur="1500" autoRev="1" fill="remove"/>
                                        <p:tgtEl>
                                          <p:spTgt spid="9"/>
                                        </p:tgtEl>
                                        <p:attrNameLst>
                                          <p:attrName>fill.type</p:attrName>
                                        </p:attrNameLst>
                                      </p:cBhvr>
                                      <p:to>
                                        <p:strVal val="solid"/>
                                      </p:to>
                                    </p:set>
                                    <p:set>
                                      <p:cBhvr>
                                        <p:cTn id="9" dur="1500" autoRev="1" fill="remove"/>
                                        <p:tgtEl>
                                          <p:spTgt spid="9"/>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7" presetClass="emph" presetSubtype="0" fill="remove" grpId="0" nodeType="clickEffect">
                                  <p:stCondLst>
                                    <p:cond delay="0"/>
                                  </p:stCondLst>
                                  <p:childTnLst>
                                    <p:animClr clrSpc="rgb" dir="cw">
                                      <p:cBhvr override="childStyle">
                                        <p:cTn id="13" dur="1500" autoRev="1" fill="remove"/>
                                        <p:tgtEl>
                                          <p:spTgt spid="10"/>
                                        </p:tgtEl>
                                        <p:attrNameLst>
                                          <p:attrName>style.color</p:attrName>
                                        </p:attrNameLst>
                                      </p:cBhvr>
                                      <p:to>
                                        <a:schemeClr val="bg1"/>
                                      </p:to>
                                    </p:animClr>
                                    <p:animClr clrSpc="rgb" dir="cw">
                                      <p:cBhvr>
                                        <p:cTn id="14" dur="1500" autoRev="1" fill="remove"/>
                                        <p:tgtEl>
                                          <p:spTgt spid="10"/>
                                        </p:tgtEl>
                                        <p:attrNameLst>
                                          <p:attrName>fillcolor</p:attrName>
                                        </p:attrNameLst>
                                      </p:cBhvr>
                                      <p:to>
                                        <a:schemeClr val="bg1"/>
                                      </p:to>
                                    </p:animClr>
                                    <p:set>
                                      <p:cBhvr>
                                        <p:cTn id="15" dur="1500" autoRev="1" fill="remove"/>
                                        <p:tgtEl>
                                          <p:spTgt spid="10"/>
                                        </p:tgtEl>
                                        <p:attrNameLst>
                                          <p:attrName>fill.type</p:attrName>
                                        </p:attrNameLst>
                                      </p:cBhvr>
                                      <p:to>
                                        <p:strVal val="solid"/>
                                      </p:to>
                                    </p:set>
                                    <p:set>
                                      <p:cBhvr>
                                        <p:cTn id="16" dur="1500" autoRev="1" fill="remove"/>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columns</a:t>
            </a:r>
          </a:p>
        </p:txBody>
      </p:sp>
      <p:sp>
        <p:nvSpPr>
          <p:cNvPr id="4" name="Footer Placeholder 3"/>
          <p:cNvSpPr>
            <a:spLocks noGrp="1"/>
          </p:cNvSpPr>
          <p:nvPr>
            <p:ph type="ftr" sz="quarter" idx="10"/>
          </p:nvPr>
        </p:nvSpPr>
        <p:spPr/>
        <p:txBody>
          <a:bodyPr/>
          <a:lstStyle/>
          <a:p>
            <a:r>
              <a:rPr lang="en-US"/>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19</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377043546"/>
              </p:ext>
            </p:extLst>
          </p:nvPr>
        </p:nvGraphicFramePr>
        <p:xfrm>
          <a:off x="905605" y="1752600"/>
          <a:ext cx="7332790" cy="1483360"/>
        </p:xfrm>
        <a:graphic>
          <a:graphicData uri="http://schemas.openxmlformats.org/drawingml/2006/table">
            <a:tbl>
              <a:tblPr firstRow="1" bandRow="1">
                <a:tableStyleId>{5C22544A-7EE6-4342-B048-85BDC9FD1C3A}</a:tableStyleId>
              </a:tblPr>
              <a:tblGrid>
                <a:gridCol w="1908210">
                  <a:extLst>
                    <a:ext uri="{9D8B030D-6E8A-4147-A177-3AD203B41FA5}">
                      <a16:colId xmlns:a16="http://schemas.microsoft.com/office/drawing/2014/main" val="20000"/>
                    </a:ext>
                  </a:extLst>
                </a:gridCol>
                <a:gridCol w="2311888">
                  <a:extLst>
                    <a:ext uri="{9D8B030D-6E8A-4147-A177-3AD203B41FA5}">
                      <a16:colId xmlns:a16="http://schemas.microsoft.com/office/drawing/2014/main" val="20001"/>
                    </a:ext>
                  </a:extLst>
                </a:gridCol>
                <a:gridCol w="1556346">
                  <a:extLst>
                    <a:ext uri="{9D8B030D-6E8A-4147-A177-3AD203B41FA5}">
                      <a16:colId xmlns:a16="http://schemas.microsoft.com/office/drawing/2014/main" val="20002"/>
                    </a:ext>
                  </a:extLst>
                </a:gridCol>
                <a:gridCol w="1556346">
                  <a:extLst>
                    <a:ext uri="{9D8B030D-6E8A-4147-A177-3AD203B41FA5}">
                      <a16:colId xmlns:a16="http://schemas.microsoft.com/office/drawing/2014/main" val="20003"/>
                    </a:ext>
                  </a:extLst>
                </a:gridCol>
              </a:tblGrid>
              <a:tr h="370840">
                <a:tc>
                  <a:txBody>
                    <a:bodyPr/>
                    <a:lstStyle/>
                    <a:p>
                      <a:r>
                        <a:rPr lang="en-US" dirty="0"/>
                        <a:t>DEPARTMENT_ID</a:t>
                      </a:r>
                    </a:p>
                  </a:txBody>
                  <a:tcPr/>
                </a:tc>
                <a:tc>
                  <a:txBody>
                    <a:bodyPr/>
                    <a:lstStyle/>
                    <a:p>
                      <a:r>
                        <a:rPr lang="en-US" dirty="0"/>
                        <a:t>DEPARTMENT_NAME</a:t>
                      </a:r>
                    </a:p>
                  </a:txBody>
                  <a:tcPr/>
                </a:tc>
                <a:tc>
                  <a:txBody>
                    <a:bodyPr/>
                    <a:lstStyle/>
                    <a:p>
                      <a:r>
                        <a:rPr lang="en-US" dirty="0"/>
                        <a:t>MANAGER_ID</a:t>
                      </a:r>
                    </a:p>
                  </a:txBody>
                  <a:tcPr/>
                </a:tc>
                <a:tc>
                  <a:txBody>
                    <a:bodyPr/>
                    <a:lstStyle/>
                    <a:p>
                      <a:r>
                        <a:rPr lang="en-US" dirty="0"/>
                        <a:t>LOCATION_ID</a:t>
                      </a:r>
                    </a:p>
                  </a:txBody>
                  <a:tcPr/>
                </a:tc>
                <a:extLst>
                  <a:ext uri="{0D108BD9-81ED-4DB2-BD59-A6C34878D82A}">
                    <a16:rowId xmlns:a16="http://schemas.microsoft.com/office/drawing/2014/main" val="10000"/>
                  </a:ext>
                </a:extLst>
              </a:tr>
              <a:tr h="370840">
                <a:tc>
                  <a:txBody>
                    <a:bodyPr/>
                    <a:lstStyle/>
                    <a:p>
                      <a:pPr algn="r"/>
                      <a:r>
                        <a:rPr lang="en-US" dirty="0"/>
                        <a:t>10</a:t>
                      </a:r>
                    </a:p>
                  </a:txBody>
                  <a:tcPr/>
                </a:tc>
                <a:tc>
                  <a:txBody>
                    <a:bodyPr/>
                    <a:lstStyle/>
                    <a:p>
                      <a:r>
                        <a:rPr lang="en-US" dirty="0"/>
                        <a:t>Administration</a:t>
                      </a:r>
                    </a:p>
                  </a:txBody>
                  <a:tcPr/>
                </a:tc>
                <a:tc>
                  <a:txBody>
                    <a:bodyPr/>
                    <a:lstStyle/>
                    <a:p>
                      <a:r>
                        <a:rPr lang="en-US" dirty="0"/>
                        <a:t>200</a:t>
                      </a:r>
                    </a:p>
                  </a:txBody>
                  <a:tcPr/>
                </a:tc>
                <a:tc>
                  <a:txBody>
                    <a:bodyPr/>
                    <a:lstStyle/>
                    <a:p>
                      <a:r>
                        <a:rPr lang="en-US" dirty="0"/>
                        <a:t>1700</a:t>
                      </a:r>
                    </a:p>
                  </a:txBody>
                  <a:tcPr/>
                </a:tc>
                <a:extLst>
                  <a:ext uri="{0D108BD9-81ED-4DB2-BD59-A6C34878D82A}">
                    <a16:rowId xmlns:a16="http://schemas.microsoft.com/office/drawing/2014/main" val="10001"/>
                  </a:ext>
                </a:extLst>
              </a:tr>
              <a:tr h="370840">
                <a:tc>
                  <a:txBody>
                    <a:bodyPr/>
                    <a:lstStyle/>
                    <a:p>
                      <a:pPr algn="r"/>
                      <a:r>
                        <a:rPr lang="en-US" sz="1800" kern="1200" dirty="0"/>
                        <a:t>20</a:t>
                      </a:r>
                      <a:endParaRPr lang="en-US" sz="1800" kern="1200" dirty="0">
                        <a:solidFill>
                          <a:schemeClr val="dk1"/>
                        </a:solidFill>
                        <a:latin typeface="+mn-lt"/>
                        <a:ea typeface="+mn-ea"/>
                        <a:cs typeface="+mn-cs"/>
                      </a:endParaRPr>
                    </a:p>
                  </a:txBody>
                  <a:tcPr/>
                </a:tc>
                <a:tc>
                  <a:txBody>
                    <a:bodyPr/>
                    <a:lstStyle/>
                    <a:p>
                      <a:r>
                        <a:rPr lang="en-US" sz="1800" kern="1200" dirty="0"/>
                        <a:t>Marketing</a:t>
                      </a:r>
                      <a:endParaRPr lang="en-US" sz="1800" kern="1200" dirty="0">
                        <a:solidFill>
                          <a:schemeClr val="dk1"/>
                        </a:solidFill>
                        <a:latin typeface="+mn-lt"/>
                        <a:ea typeface="+mn-ea"/>
                        <a:cs typeface="+mn-cs"/>
                      </a:endParaRPr>
                    </a:p>
                  </a:txBody>
                  <a:tcPr/>
                </a:tc>
                <a:tc>
                  <a:txBody>
                    <a:bodyPr/>
                    <a:lstStyle/>
                    <a:p>
                      <a:r>
                        <a:rPr lang="en-US" sz="1800" kern="1200" dirty="0"/>
                        <a:t>201</a:t>
                      </a:r>
                      <a:endParaRPr lang="en-US" sz="1800" kern="1200" dirty="0">
                        <a:solidFill>
                          <a:schemeClr val="dk1"/>
                        </a:solidFill>
                        <a:latin typeface="+mn-lt"/>
                        <a:ea typeface="+mn-ea"/>
                        <a:cs typeface="+mn-cs"/>
                      </a:endParaRPr>
                    </a:p>
                  </a:txBody>
                  <a:tcPr/>
                </a:tc>
                <a:tc>
                  <a:txBody>
                    <a:bodyPr/>
                    <a:lstStyle/>
                    <a:p>
                      <a:r>
                        <a:rPr lang="en-US" sz="1800" kern="1200" dirty="0"/>
                        <a:t>1800</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002"/>
                  </a:ext>
                </a:extLst>
              </a:tr>
              <a:tr h="370840">
                <a:tc>
                  <a:txBody>
                    <a:bodyPr/>
                    <a:lstStyle/>
                    <a:p>
                      <a:pPr algn="r"/>
                      <a:r>
                        <a:rPr lang="en-US" dirty="0"/>
                        <a:t>50</a:t>
                      </a:r>
                    </a:p>
                  </a:txBody>
                  <a:tcPr/>
                </a:tc>
                <a:tc>
                  <a:txBody>
                    <a:bodyPr/>
                    <a:lstStyle/>
                    <a:p>
                      <a:r>
                        <a:rPr lang="en-US" dirty="0"/>
                        <a:t>Shipping</a:t>
                      </a:r>
                    </a:p>
                  </a:txBody>
                  <a:tcPr/>
                </a:tc>
                <a:tc>
                  <a:txBody>
                    <a:bodyPr/>
                    <a:lstStyle/>
                    <a:p>
                      <a:r>
                        <a:rPr lang="en-US" dirty="0"/>
                        <a:t>124</a:t>
                      </a:r>
                    </a:p>
                  </a:txBody>
                  <a:tcPr/>
                </a:tc>
                <a:tc>
                  <a:txBody>
                    <a:bodyPr/>
                    <a:lstStyle/>
                    <a:p>
                      <a:r>
                        <a:rPr lang="en-US" dirty="0"/>
                        <a:t>1500</a:t>
                      </a:r>
                    </a:p>
                  </a:txBody>
                  <a:tcPr/>
                </a:tc>
                <a:extLst>
                  <a:ext uri="{0D108BD9-81ED-4DB2-BD59-A6C34878D82A}">
                    <a16:rowId xmlns:a16="http://schemas.microsoft.com/office/drawing/2014/main" val="10003"/>
                  </a:ext>
                </a:extLst>
              </a:tr>
            </a:tbl>
          </a:graphicData>
        </a:graphic>
      </p:graphicFrame>
      <p:sp>
        <p:nvSpPr>
          <p:cNvPr id="11" name="TextBox 10"/>
          <p:cNvSpPr txBox="1"/>
          <p:nvPr/>
        </p:nvSpPr>
        <p:spPr>
          <a:xfrm>
            <a:off x="952500" y="1062335"/>
            <a:ext cx="7239000" cy="46166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a:latin typeface="Tahoma" pitchFamily="34" charset="0"/>
                <a:cs typeface="Tahoma" pitchFamily="34" charset="0"/>
              </a:rPr>
              <a:t>SELECT </a:t>
            </a:r>
            <a:r>
              <a:rPr lang="en-US" sz="2400" dirty="0">
                <a:solidFill>
                  <a:srgbClr val="FF0000"/>
                </a:solidFill>
                <a:latin typeface="Tahoma" pitchFamily="34" charset="0"/>
                <a:cs typeface="Tahoma" pitchFamily="34" charset="0"/>
              </a:rPr>
              <a:t>*</a:t>
            </a:r>
            <a:r>
              <a:rPr lang="en-US" sz="2400" dirty="0">
                <a:latin typeface="Tahoma" pitchFamily="34" charset="0"/>
                <a:cs typeface="Tahoma" pitchFamily="34" charset="0"/>
              </a:rPr>
              <a:t> FROM DEPARTMENTS;</a:t>
            </a:r>
          </a:p>
        </p:txBody>
      </p:sp>
      <p:sp>
        <p:nvSpPr>
          <p:cNvPr id="15" name="TextBox 14"/>
          <p:cNvSpPr txBox="1"/>
          <p:nvPr/>
        </p:nvSpPr>
        <p:spPr>
          <a:xfrm>
            <a:off x="952500" y="3657600"/>
            <a:ext cx="7239000" cy="83099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a:latin typeface="Tahoma" pitchFamily="34" charset="0"/>
                <a:cs typeface="Tahoma" pitchFamily="34" charset="0"/>
              </a:rPr>
              <a:t>SELECT </a:t>
            </a:r>
            <a:r>
              <a:rPr lang="en-US" sz="2400" dirty="0">
                <a:solidFill>
                  <a:srgbClr val="FF0000"/>
                </a:solidFill>
                <a:latin typeface="Tahoma" pitchFamily="34" charset="0"/>
                <a:cs typeface="Tahoma" pitchFamily="34" charset="0"/>
              </a:rPr>
              <a:t>DEPARTMENT_ID, DEPARTMENT_NAME </a:t>
            </a:r>
            <a:r>
              <a:rPr lang="en-US" sz="2400" dirty="0">
                <a:latin typeface="Tahoma" pitchFamily="34" charset="0"/>
                <a:cs typeface="Tahoma" pitchFamily="34" charset="0"/>
              </a:rPr>
              <a:t>FROM DEPARTMENTS;</a:t>
            </a:r>
          </a:p>
        </p:txBody>
      </p:sp>
      <p:graphicFrame>
        <p:nvGraphicFramePr>
          <p:cNvPr id="16" name="Table 15"/>
          <p:cNvGraphicFramePr>
            <a:graphicFrameLocks noGrp="1"/>
          </p:cNvGraphicFramePr>
          <p:nvPr>
            <p:extLst>
              <p:ext uri="{D42A27DB-BD31-4B8C-83A1-F6EECF244321}">
                <p14:modId xmlns:p14="http://schemas.microsoft.com/office/powerpoint/2010/main" val="819441516"/>
              </p:ext>
            </p:extLst>
          </p:nvPr>
        </p:nvGraphicFramePr>
        <p:xfrm>
          <a:off x="2461951" y="4765040"/>
          <a:ext cx="4220098" cy="1483360"/>
        </p:xfrm>
        <a:graphic>
          <a:graphicData uri="http://schemas.openxmlformats.org/drawingml/2006/table">
            <a:tbl>
              <a:tblPr firstRow="1" bandRow="1">
                <a:tableStyleId>{5C22544A-7EE6-4342-B048-85BDC9FD1C3A}</a:tableStyleId>
              </a:tblPr>
              <a:tblGrid>
                <a:gridCol w="1908210">
                  <a:extLst>
                    <a:ext uri="{9D8B030D-6E8A-4147-A177-3AD203B41FA5}">
                      <a16:colId xmlns:a16="http://schemas.microsoft.com/office/drawing/2014/main" val="20000"/>
                    </a:ext>
                  </a:extLst>
                </a:gridCol>
                <a:gridCol w="2311888">
                  <a:extLst>
                    <a:ext uri="{9D8B030D-6E8A-4147-A177-3AD203B41FA5}">
                      <a16:colId xmlns:a16="http://schemas.microsoft.com/office/drawing/2014/main" val="20001"/>
                    </a:ext>
                  </a:extLst>
                </a:gridCol>
              </a:tblGrid>
              <a:tr h="370840">
                <a:tc>
                  <a:txBody>
                    <a:bodyPr/>
                    <a:lstStyle/>
                    <a:p>
                      <a:r>
                        <a:rPr lang="en-US" dirty="0"/>
                        <a:t>DEPARTMENT_ID</a:t>
                      </a:r>
                    </a:p>
                  </a:txBody>
                  <a:tcPr/>
                </a:tc>
                <a:tc>
                  <a:txBody>
                    <a:bodyPr/>
                    <a:lstStyle/>
                    <a:p>
                      <a:r>
                        <a:rPr lang="en-US" dirty="0"/>
                        <a:t>DEPARTMENT_NAME</a:t>
                      </a:r>
                    </a:p>
                  </a:txBody>
                  <a:tcPr/>
                </a:tc>
                <a:extLst>
                  <a:ext uri="{0D108BD9-81ED-4DB2-BD59-A6C34878D82A}">
                    <a16:rowId xmlns:a16="http://schemas.microsoft.com/office/drawing/2014/main" val="10000"/>
                  </a:ext>
                </a:extLst>
              </a:tr>
              <a:tr h="370840">
                <a:tc>
                  <a:txBody>
                    <a:bodyPr/>
                    <a:lstStyle/>
                    <a:p>
                      <a:pPr algn="r"/>
                      <a:r>
                        <a:rPr lang="en-US" dirty="0"/>
                        <a:t>10</a:t>
                      </a:r>
                    </a:p>
                  </a:txBody>
                  <a:tcPr/>
                </a:tc>
                <a:tc>
                  <a:txBody>
                    <a:bodyPr/>
                    <a:lstStyle/>
                    <a:p>
                      <a:r>
                        <a:rPr lang="en-US" dirty="0"/>
                        <a:t>Administration</a:t>
                      </a:r>
                    </a:p>
                  </a:txBody>
                  <a:tcPr/>
                </a:tc>
                <a:extLst>
                  <a:ext uri="{0D108BD9-81ED-4DB2-BD59-A6C34878D82A}">
                    <a16:rowId xmlns:a16="http://schemas.microsoft.com/office/drawing/2014/main" val="10001"/>
                  </a:ext>
                </a:extLst>
              </a:tr>
              <a:tr h="370840">
                <a:tc>
                  <a:txBody>
                    <a:bodyPr/>
                    <a:lstStyle/>
                    <a:p>
                      <a:pPr algn="r"/>
                      <a:r>
                        <a:rPr lang="en-US" sz="1800" kern="1200" dirty="0"/>
                        <a:t>20</a:t>
                      </a:r>
                      <a:endParaRPr lang="en-US" sz="1800" kern="1200" dirty="0">
                        <a:solidFill>
                          <a:schemeClr val="dk1"/>
                        </a:solidFill>
                        <a:latin typeface="+mn-lt"/>
                        <a:ea typeface="+mn-ea"/>
                        <a:cs typeface="+mn-cs"/>
                      </a:endParaRPr>
                    </a:p>
                  </a:txBody>
                  <a:tcPr/>
                </a:tc>
                <a:tc>
                  <a:txBody>
                    <a:bodyPr/>
                    <a:lstStyle/>
                    <a:p>
                      <a:r>
                        <a:rPr lang="en-US" sz="1800" kern="1200" dirty="0"/>
                        <a:t>Marketing</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002"/>
                  </a:ext>
                </a:extLst>
              </a:tr>
              <a:tr h="370840">
                <a:tc>
                  <a:txBody>
                    <a:bodyPr/>
                    <a:lstStyle/>
                    <a:p>
                      <a:pPr algn="r"/>
                      <a:r>
                        <a:rPr lang="en-US" dirty="0"/>
                        <a:t>50</a:t>
                      </a:r>
                    </a:p>
                  </a:txBody>
                  <a:tcPr/>
                </a:tc>
                <a:tc>
                  <a:txBody>
                    <a:bodyPr/>
                    <a:lstStyle/>
                    <a:p>
                      <a:r>
                        <a:rPr lang="en-US" dirty="0"/>
                        <a:t>Shipping</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3546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a:buFont typeface="Arial" pitchFamily="34" charset="0"/>
              <a:buChar char="•"/>
            </a:pPr>
            <a:r>
              <a:rPr lang="en-US" dirty="0"/>
              <a:t>An Overview of Relational Databases </a:t>
            </a:r>
          </a:p>
          <a:p>
            <a:pPr>
              <a:buFont typeface="Arial" pitchFamily="34" charset="0"/>
              <a:buChar char="•"/>
            </a:pPr>
            <a:r>
              <a:rPr lang="en-US" dirty="0"/>
              <a:t>Retrieving Data with SQL</a:t>
            </a:r>
          </a:p>
          <a:p>
            <a:pPr>
              <a:buFont typeface="Arial" pitchFamily="34" charset="0"/>
              <a:buChar char="•"/>
            </a:pPr>
            <a:r>
              <a:rPr lang="en-US" dirty="0"/>
              <a:t>Set Operations</a:t>
            </a:r>
          </a:p>
          <a:p>
            <a:pPr>
              <a:buFont typeface="Arial" pitchFamily="34" charset="0"/>
              <a:buChar char="•"/>
            </a:pPr>
            <a:r>
              <a:rPr lang="en-US" dirty="0"/>
              <a:t>Subqueries</a:t>
            </a:r>
          </a:p>
          <a:p>
            <a:pPr>
              <a:buFont typeface="Arial" pitchFamily="34" charset="0"/>
              <a:buChar char="•"/>
            </a:pPr>
            <a:r>
              <a:rPr lang="en-US" dirty="0"/>
              <a:t>Aggregation functions</a:t>
            </a:r>
          </a:p>
          <a:p>
            <a:pPr marL="0" indent="0">
              <a:buNone/>
            </a:pPr>
            <a:endParaRPr lang="en-US" dirty="0"/>
          </a:p>
          <a:p>
            <a:pPr marL="0" indent="0">
              <a:buNone/>
            </a:pPr>
            <a:endParaRPr lang="en-US" dirty="0"/>
          </a:p>
          <a:p>
            <a:endParaRPr lang="en-US" dirty="0"/>
          </a:p>
        </p:txBody>
      </p:sp>
      <p:sp>
        <p:nvSpPr>
          <p:cNvPr id="4" name="Footer Placeholder 3"/>
          <p:cNvSpPr>
            <a:spLocks noGrp="1"/>
          </p:cNvSpPr>
          <p:nvPr>
            <p:ph type="ftr" sz="quarter" idx="23"/>
          </p:nvPr>
        </p:nvSpPr>
        <p:spPr/>
        <p:txBody>
          <a:bodyPr/>
          <a:lstStyle/>
          <a:p>
            <a:r>
              <a:rPr lang="en-US" dirty="0"/>
              <a:t>2012 © EPAM Systems, RD Dep.</a:t>
            </a:r>
          </a:p>
        </p:txBody>
      </p:sp>
      <p:sp>
        <p:nvSpPr>
          <p:cNvPr id="5" name="Slide Number Placeholder 4"/>
          <p:cNvSpPr>
            <a:spLocks noGrp="1"/>
          </p:cNvSpPr>
          <p:nvPr>
            <p:ph type="sldNum" sz="quarter" idx="24"/>
          </p:nvPr>
        </p:nvSpPr>
        <p:spPr/>
        <p:txBody>
          <a:bodyPr/>
          <a:lstStyle/>
          <a:p>
            <a:fld id="{00B1FF97-CB0E-49B2-B0A7-929DA2A15C53}" type="slidenum">
              <a:rPr lang="en-US" smtClean="0"/>
              <a:pPr/>
              <a:t>2</a:t>
            </a:fld>
            <a:endParaRPr lang="en-US" dirty="0"/>
          </a:p>
        </p:txBody>
      </p:sp>
    </p:spTree>
    <p:extLst>
      <p:ext uri="{BB962C8B-B14F-4D97-AF65-F5344CB8AC3E}">
        <p14:creationId xmlns:p14="http://schemas.microsoft.com/office/powerpoint/2010/main" val="1608085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columns (aliases)</a:t>
            </a:r>
          </a:p>
        </p:txBody>
      </p:sp>
      <p:sp>
        <p:nvSpPr>
          <p:cNvPr id="4" name="Footer Placeholder 3"/>
          <p:cNvSpPr>
            <a:spLocks noGrp="1"/>
          </p:cNvSpPr>
          <p:nvPr>
            <p:ph type="ftr" sz="quarter" idx="10"/>
          </p:nvPr>
        </p:nvSpPr>
        <p:spPr/>
        <p:txBody>
          <a:bodyPr/>
          <a:lstStyle/>
          <a:p>
            <a:r>
              <a:rPr lang="en-US"/>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20</a:t>
            </a:fld>
            <a:endParaRPr lang="en-US" dirty="0"/>
          </a:p>
        </p:txBody>
      </p:sp>
      <p:sp>
        <p:nvSpPr>
          <p:cNvPr id="15" name="TextBox 14"/>
          <p:cNvSpPr txBox="1"/>
          <p:nvPr/>
        </p:nvSpPr>
        <p:spPr>
          <a:xfrm>
            <a:off x="952500" y="1325940"/>
            <a:ext cx="7239000" cy="156966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a:latin typeface="Tahoma" pitchFamily="34" charset="0"/>
                <a:cs typeface="Tahoma" pitchFamily="34" charset="0"/>
              </a:rPr>
              <a:t>SELECT </a:t>
            </a:r>
          </a:p>
          <a:p>
            <a:r>
              <a:rPr lang="en-US" sz="2400" dirty="0">
                <a:latin typeface="Tahoma" pitchFamily="34" charset="0"/>
                <a:cs typeface="Tahoma" pitchFamily="34" charset="0"/>
              </a:rPr>
              <a:t>  DEPARTMENT_ID as </a:t>
            </a:r>
            <a:r>
              <a:rPr lang="en-US" sz="2400" dirty="0">
                <a:solidFill>
                  <a:srgbClr val="FF0000"/>
                </a:solidFill>
                <a:latin typeface="Tahoma" pitchFamily="34" charset="0"/>
                <a:cs typeface="Tahoma" pitchFamily="34" charset="0"/>
              </a:rPr>
              <a:t>ID</a:t>
            </a:r>
            <a:r>
              <a:rPr lang="en-US" sz="2400" dirty="0">
                <a:latin typeface="Tahoma" pitchFamily="34" charset="0"/>
                <a:cs typeface="Tahoma" pitchFamily="34" charset="0"/>
              </a:rPr>
              <a:t>, </a:t>
            </a:r>
          </a:p>
          <a:p>
            <a:r>
              <a:rPr lang="en-US" sz="2400" dirty="0">
                <a:latin typeface="Tahoma" pitchFamily="34" charset="0"/>
                <a:cs typeface="Tahoma" pitchFamily="34" charset="0"/>
              </a:rPr>
              <a:t>  DEPARTMENT_NAME  as </a:t>
            </a:r>
            <a:r>
              <a:rPr lang="en-US" sz="2400" dirty="0">
                <a:solidFill>
                  <a:srgbClr val="FF0000"/>
                </a:solidFill>
                <a:latin typeface="Tahoma" pitchFamily="34" charset="0"/>
                <a:cs typeface="Tahoma" pitchFamily="34" charset="0"/>
              </a:rPr>
              <a:t>NAME</a:t>
            </a:r>
          </a:p>
          <a:p>
            <a:r>
              <a:rPr lang="en-US" sz="2400" dirty="0">
                <a:latin typeface="Tahoma" pitchFamily="34" charset="0"/>
                <a:cs typeface="Tahoma" pitchFamily="34" charset="0"/>
              </a:rPr>
              <a:t>FROM DEPARTMENTS;</a:t>
            </a:r>
          </a:p>
        </p:txBody>
      </p:sp>
      <p:graphicFrame>
        <p:nvGraphicFramePr>
          <p:cNvPr id="16" name="Table 15"/>
          <p:cNvGraphicFramePr>
            <a:graphicFrameLocks noGrp="1"/>
          </p:cNvGraphicFramePr>
          <p:nvPr>
            <p:extLst>
              <p:ext uri="{D42A27DB-BD31-4B8C-83A1-F6EECF244321}">
                <p14:modId xmlns:p14="http://schemas.microsoft.com/office/powerpoint/2010/main" val="3574948096"/>
              </p:ext>
            </p:extLst>
          </p:nvPr>
        </p:nvGraphicFramePr>
        <p:xfrm>
          <a:off x="2461951" y="3469640"/>
          <a:ext cx="4220098" cy="2225040"/>
        </p:xfrm>
        <a:graphic>
          <a:graphicData uri="http://schemas.openxmlformats.org/drawingml/2006/table">
            <a:tbl>
              <a:tblPr firstRow="1">
                <a:tableStyleId>{5C22544A-7EE6-4342-B048-85BDC9FD1C3A}</a:tableStyleId>
              </a:tblPr>
              <a:tblGrid>
                <a:gridCol w="1908210">
                  <a:extLst>
                    <a:ext uri="{9D8B030D-6E8A-4147-A177-3AD203B41FA5}">
                      <a16:colId xmlns:a16="http://schemas.microsoft.com/office/drawing/2014/main" val="20000"/>
                    </a:ext>
                  </a:extLst>
                </a:gridCol>
                <a:gridCol w="2311888">
                  <a:extLst>
                    <a:ext uri="{9D8B030D-6E8A-4147-A177-3AD203B41FA5}">
                      <a16:colId xmlns:a16="http://schemas.microsoft.com/office/drawing/2014/main" val="20001"/>
                    </a:ext>
                  </a:extLst>
                </a:gridCol>
              </a:tblGrid>
              <a:tr h="370840">
                <a:tc>
                  <a:txBody>
                    <a:bodyPr/>
                    <a:lstStyle/>
                    <a:p>
                      <a:r>
                        <a:rPr lang="en-US" dirty="0"/>
                        <a:t>DEPARTMENT_ID</a:t>
                      </a:r>
                    </a:p>
                  </a:txBody>
                  <a:tcPr/>
                </a:tc>
                <a:tc>
                  <a:txBody>
                    <a:bodyPr/>
                    <a:lstStyle/>
                    <a:p>
                      <a:r>
                        <a:rPr lang="en-US" dirty="0"/>
                        <a:t>DEPARTMENT_NAME</a:t>
                      </a:r>
                    </a:p>
                  </a:txBody>
                  <a:tcPr/>
                </a:tc>
                <a:extLst>
                  <a:ext uri="{0D108BD9-81ED-4DB2-BD59-A6C34878D82A}">
                    <a16:rowId xmlns:a16="http://schemas.microsoft.com/office/drawing/2014/main" val="10000"/>
                  </a:ext>
                </a:extLst>
              </a:tr>
              <a:tr h="370840">
                <a:tc>
                  <a:txBody>
                    <a:bodyPr/>
                    <a:lstStyle/>
                    <a:p>
                      <a:pPr marL="0" algn="l" defTabSz="914400" rtl="0" eaLnBrk="1" latinLnBrk="0" hangingPunct="1"/>
                      <a:endParaRPr lang="en-US" sz="1800" b="1" kern="1200" dirty="0">
                        <a:solidFill>
                          <a:schemeClr val="lt1"/>
                        </a:solidFill>
                        <a:latin typeface="+mn-lt"/>
                        <a:ea typeface="+mn-ea"/>
                        <a:cs typeface="+mn-cs"/>
                      </a:endParaRPr>
                    </a:p>
                  </a:txBody>
                  <a:tcPr>
                    <a:noFill/>
                  </a:tcPr>
                </a:tc>
                <a:tc>
                  <a:txBody>
                    <a:bodyPr/>
                    <a:lstStyle/>
                    <a:p>
                      <a:pPr marL="0" algn="l" defTabSz="914400" rtl="0" eaLnBrk="1" latinLnBrk="0" hangingPunct="1"/>
                      <a:endParaRPr lang="en-US" sz="1800" b="1" kern="1200" dirty="0">
                        <a:solidFill>
                          <a:schemeClr val="lt1"/>
                        </a:solidFill>
                        <a:latin typeface="+mn-lt"/>
                        <a:ea typeface="+mn-ea"/>
                        <a:cs typeface="+mn-cs"/>
                      </a:endParaRPr>
                    </a:p>
                  </a:txBody>
                  <a:tcPr>
                    <a:noFill/>
                  </a:tcPr>
                </a:tc>
                <a:extLst>
                  <a:ext uri="{0D108BD9-81ED-4DB2-BD59-A6C34878D82A}">
                    <a16:rowId xmlns:a16="http://schemas.microsoft.com/office/drawing/2014/main" val="10001"/>
                  </a:ext>
                </a:extLst>
              </a:tr>
              <a:tr h="370840">
                <a:tc>
                  <a:txBody>
                    <a:bodyPr/>
                    <a:lstStyle/>
                    <a:p>
                      <a:pPr marL="0" algn="l" defTabSz="914400" rtl="0" eaLnBrk="1" latinLnBrk="0" hangingPunct="1"/>
                      <a:r>
                        <a:rPr lang="en-US" sz="1800" b="1" kern="1200" dirty="0">
                          <a:solidFill>
                            <a:schemeClr val="lt1"/>
                          </a:solidFill>
                          <a:latin typeface="+mn-lt"/>
                          <a:ea typeface="+mn-ea"/>
                          <a:cs typeface="+mn-cs"/>
                        </a:rPr>
                        <a:t>ID</a:t>
                      </a:r>
                    </a:p>
                  </a:txBody>
                  <a:tcPr>
                    <a:solidFill>
                      <a:schemeClr val="accent1">
                        <a:lumMod val="75000"/>
                      </a:schemeClr>
                    </a:solidFill>
                  </a:tcPr>
                </a:tc>
                <a:tc>
                  <a:txBody>
                    <a:bodyPr/>
                    <a:lstStyle/>
                    <a:p>
                      <a:pPr marL="0" algn="l" defTabSz="914400" rtl="0" eaLnBrk="1" latinLnBrk="0" hangingPunct="1"/>
                      <a:r>
                        <a:rPr lang="en-US" sz="1800" b="1" kern="1200" dirty="0">
                          <a:solidFill>
                            <a:schemeClr val="lt1"/>
                          </a:solidFill>
                          <a:latin typeface="+mn-lt"/>
                          <a:ea typeface="+mn-ea"/>
                          <a:cs typeface="+mn-cs"/>
                        </a:rPr>
                        <a:t>NAME</a:t>
                      </a:r>
                    </a:p>
                  </a:txBody>
                  <a:tcPr>
                    <a:solidFill>
                      <a:schemeClr val="accent1">
                        <a:lumMod val="75000"/>
                      </a:schemeClr>
                    </a:solidFill>
                  </a:tcPr>
                </a:tc>
                <a:extLst>
                  <a:ext uri="{0D108BD9-81ED-4DB2-BD59-A6C34878D82A}">
                    <a16:rowId xmlns:a16="http://schemas.microsoft.com/office/drawing/2014/main" val="10002"/>
                  </a:ext>
                </a:extLst>
              </a:tr>
              <a:tr h="370840">
                <a:tc>
                  <a:txBody>
                    <a:bodyPr/>
                    <a:lstStyle/>
                    <a:p>
                      <a:pPr algn="r"/>
                      <a:r>
                        <a:rPr lang="en-US" dirty="0"/>
                        <a:t>10</a:t>
                      </a:r>
                    </a:p>
                  </a:txBody>
                  <a:tcPr/>
                </a:tc>
                <a:tc>
                  <a:txBody>
                    <a:bodyPr/>
                    <a:lstStyle/>
                    <a:p>
                      <a:r>
                        <a:rPr lang="en-US" dirty="0"/>
                        <a:t>Administration</a:t>
                      </a:r>
                    </a:p>
                  </a:txBody>
                  <a:tcPr/>
                </a:tc>
                <a:extLst>
                  <a:ext uri="{0D108BD9-81ED-4DB2-BD59-A6C34878D82A}">
                    <a16:rowId xmlns:a16="http://schemas.microsoft.com/office/drawing/2014/main" val="10003"/>
                  </a:ext>
                </a:extLst>
              </a:tr>
              <a:tr h="370840">
                <a:tc>
                  <a:txBody>
                    <a:bodyPr/>
                    <a:lstStyle/>
                    <a:p>
                      <a:pPr algn="r"/>
                      <a:r>
                        <a:rPr lang="en-US" sz="1800" kern="1200" dirty="0"/>
                        <a:t>20</a:t>
                      </a:r>
                      <a:endParaRPr lang="en-US" sz="1800" kern="1200" dirty="0">
                        <a:solidFill>
                          <a:schemeClr val="dk1"/>
                        </a:solidFill>
                        <a:latin typeface="+mn-lt"/>
                        <a:ea typeface="+mn-ea"/>
                        <a:cs typeface="+mn-cs"/>
                      </a:endParaRPr>
                    </a:p>
                  </a:txBody>
                  <a:tcPr/>
                </a:tc>
                <a:tc>
                  <a:txBody>
                    <a:bodyPr/>
                    <a:lstStyle/>
                    <a:p>
                      <a:r>
                        <a:rPr lang="en-US" sz="1800" kern="1200" dirty="0"/>
                        <a:t>Marketing</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a:txBody>
                    <a:bodyPr/>
                    <a:lstStyle/>
                    <a:p>
                      <a:pPr algn="r"/>
                      <a:r>
                        <a:rPr lang="en-US" dirty="0"/>
                        <a:t>50</a:t>
                      </a:r>
                    </a:p>
                  </a:txBody>
                  <a:tcPr/>
                </a:tc>
                <a:tc>
                  <a:txBody>
                    <a:bodyPr/>
                    <a:lstStyle/>
                    <a:p>
                      <a:r>
                        <a:rPr lang="en-US" dirty="0"/>
                        <a:t>Shipping</a:t>
                      </a:r>
                    </a:p>
                  </a:txBody>
                  <a:tcPr/>
                </a:tc>
                <a:extLst>
                  <a:ext uri="{0D108BD9-81ED-4DB2-BD59-A6C34878D82A}">
                    <a16:rowId xmlns:a16="http://schemas.microsoft.com/office/drawing/2014/main" val="10005"/>
                  </a:ext>
                </a:extLst>
              </a:tr>
            </a:tbl>
          </a:graphicData>
        </a:graphic>
      </p:graphicFrame>
      <p:sp>
        <p:nvSpPr>
          <p:cNvPr id="3" name="Up-Down Arrow 2"/>
          <p:cNvSpPr/>
          <p:nvPr/>
        </p:nvSpPr>
        <p:spPr>
          <a:xfrm>
            <a:off x="4526281" y="3848100"/>
            <a:ext cx="45719" cy="3429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92545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Duplicate rows</a:t>
            </a:r>
            <a:r>
              <a:rPr lang="ru-RU" dirty="0"/>
              <a:t> (</a:t>
            </a:r>
            <a:r>
              <a:rPr lang="en-US" dirty="0"/>
              <a:t>slide 1)</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63213042"/>
              </p:ext>
            </p:extLst>
          </p:nvPr>
        </p:nvGraphicFramePr>
        <p:xfrm>
          <a:off x="914400" y="1899920"/>
          <a:ext cx="7315200" cy="2595880"/>
        </p:xfrm>
        <a:graphic>
          <a:graphicData uri="http://schemas.openxmlformats.org/drawingml/2006/table">
            <a:tbl>
              <a:tblPr firstRow="1" bandRow="1">
                <a:tableStyleId>{5C22544A-7EE6-4342-B048-85BDC9FD1C3A}</a:tableStyleId>
              </a:tblPr>
              <a:tblGrid>
                <a:gridCol w="7315200">
                  <a:extLst>
                    <a:ext uri="{9D8B030D-6E8A-4147-A177-3AD203B41FA5}">
                      <a16:colId xmlns:a16="http://schemas.microsoft.com/office/drawing/2014/main" val="20000"/>
                    </a:ext>
                  </a:extLst>
                </a:gridCol>
              </a:tblGrid>
              <a:tr h="370840">
                <a:tc>
                  <a:txBody>
                    <a:bodyPr/>
                    <a:lstStyle/>
                    <a:p>
                      <a:r>
                        <a:rPr lang="en-US" dirty="0"/>
                        <a:t>DEPARTMENT_ID</a:t>
                      </a:r>
                    </a:p>
                  </a:txBody>
                  <a:tcPr/>
                </a:tc>
                <a:extLst>
                  <a:ext uri="{0D108BD9-81ED-4DB2-BD59-A6C34878D82A}">
                    <a16:rowId xmlns:a16="http://schemas.microsoft.com/office/drawing/2014/main" val="10000"/>
                  </a:ext>
                </a:extLst>
              </a:tr>
              <a:tr h="370840">
                <a:tc>
                  <a:txBody>
                    <a:bodyPr/>
                    <a:lstStyle/>
                    <a:p>
                      <a:r>
                        <a:rPr lang="en-US" dirty="0"/>
                        <a:t>90</a:t>
                      </a:r>
                    </a:p>
                  </a:txBody>
                  <a:tcPr/>
                </a:tc>
                <a:extLst>
                  <a:ext uri="{0D108BD9-81ED-4DB2-BD59-A6C34878D82A}">
                    <a16:rowId xmlns:a16="http://schemas.microsoft.com/office/drawing/2014/main" val="10001"/>
                  </a:ext>
                </a:extLst>
              </a:tr>
              <a:tr h="370840">
                <a:tc>
                  <a:txBody>
                    <a:bodyPr/>
                    <a:lstStyle/>
                    <a:p>
                      <a:r>
                        <a:rPr lang="en-US" dirty="0"/>
                        <a:t>90</a:t>
                      </a:r>
                    </a:p>
                  </a:txBody>
                  <a:tcPr/>
                </a:tc>
                <a:extLst>
                  <a:ext uri="{0D108BD9-81ED-4DB2-BD59-A6C34878D82A}">
                    <a16:rowId xmlns:a16="http://schemas.microsoft.com/office/drawing/2014/main" val="10002"/>
                  </a:ext>
                </a:extLst>
              </a:tr>
              <a:tr h="370840">
                <a:tc>
                  <a:txBody>
                    <a:bodyPr/>
                    <a:lstStyle/>
                    <a:p>
                      <a:r>
                        <a:rPr lang="en-US" dirty="0"/>
                        <a:t>90</a:t>
                      </a:r>
                    </a:p>
                  </a:txBody>
                  <a:tcPr/>
                </a:tc>
                <a:extLst>
                  <a:ext uri="{0D108BD9-81ED-4DB2-BD59-A6C34878D82A}">
                    <a16:rowId xmlns:a16="http://schemas.microsoft.com/office/drawing/2014/main" val="10003"/>
                  </a:ext>
                </a:extLst>
              </a:tr>
              <a:tr h="370840">
                <a:tc>
                  <a:txBody>
                    <a:bodyPr/>
                    <a:lstStyle/>
                    <a:p>
                      <a:r>
                        <a:rPr lang="en-US" dirty="0"/>
                        <a:t>60</a:t>
                      </a:r>
                    </a:p>
                  </a:txBody>
                  <a:tcPr/>
                </a:tc>
                <a:extLst>
                  <a:ext uri="{0D108BD9-81ED-4DB2-BD59-A6C34878D82A}">
                    <a16:rowId xmlns:a16="http://schemas.microsoft.com/office/drawing/2014/main" val="10004"/>
                  </a:ext>
                </a:extLst>
              </a:tr>
              <a:tr h="370840">
                <a:tc>
                  <a:txBody>
                    <a:bodyPr/>
                    <a:lstStyle/>
                    <a:p>
                      <a:r>
                        <a:rPr lang="en-US" dirty="0"/>
                        <a:t>60</a:t>
                      </a:r>
                    </a:p>
                  </a:txBody>
                  <a:tcPr/>
                </a:tc>
                <a:extLst>
                  <a:ext uri="{0D108BD9-81ED-4DB2-BD59-A6C34878D82A}">
                    <a16:rowId xmlns:a16="http://schemas.microsoft.com/office/drawing/2014/main" val="10005"/>
                  </a:ext>
                </a:extLst>
              </a:tr>
              <a:tr h="370840">
                <a:tc>
                  <a:txBody>
                    <a:bodyPr/>
                    <a:lstStyle/>
                    <a:p>
                      <a:r>
                        <a:rPr lang="en-US" dirty="0"/>
                        <a:t>…</a:t>
                      </a:r>
                    </a:p>
                  </a:txBody>
                  <a:tcPr/>
                </a:tc>
                <a:extLst>
                  <a:ext uri="{0D108BD9-81ED-4DB2-BD59-A6C34878D82A}">
                    <a16:rowId xmlns:a16="http://schemas.microsoft.com/office/drawing/2014/main" val="10006"/>
                  </a:ext>
                </a:extLst>
              </a:tr>
            </a:tbl>
          </a:graphicData>
        </a:graphic>
      </p:graphicFrame>
      <p:sp>
        <p:nvSpPr>
          <p:cNvPr id="4" name="Footer Placeholder 3"/>
          <p:cNvSpPr>
            <a:spLocks noGrp="1"/>
          </p:cNvSpPr>
          <p:nvPr>
            <p:ph type="ftr" sz="quarter" idx="10"/>
          </p:nvPr>
        </p:nvSpPr>
        <p:spPr/>
        <p:txBody>
          <a:bodyPr/>
          <a:lstStyle/>
          <a:p>
            <a:r>
              <a:rPr lang="en-US"/>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21</a:t>
            </a:fld>
            <a:endParaRPr lang="en-US" dirty="0"/>
          </a:p>
        </p:txBody>
      </p:sp>
      <p:sp>
        <p:nvSpPr>
          <p:cNvPr id="7" name="TextBox 6"/>
          <p:cNvSpPr txBox="1"/>
          <p:nvPr/>
        </p:nvSpPr>
        <p:spPr>
          <a:xfrm>
            <a:off x="952500" y="1062335"/>
            <a:ext cx="7239000" cy="46166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a:latin typeface="Tahoma" pitchFamily="34" charset="0"/>
                <a:cs typeface="Tahoma" pitchFamily="34" charset="0"/>
              </a:rPr>
              <a:t>SELECT DEPARTMENT_ID FROM EMPLOYEES;</a:t>
            </a:r>
          </a:p>
        </p:txBody>
      </p:sp>
      <p:sp>
        <p:nvSpPr>
          <p:cNvPr id="13" name="TextBox 12"/>
          <p:cNvSpPr txBox="1"/>
          <p:nvPr/>
        </p:nvSpPr>
        <p:spPr>
          <a:xfrm>
            <a:off x="990600" y="4812268"/>
            <a:ext cx="4038600" cy="369332"/>
          </a:xfrm>
          <a:prstGeom prst="rect">
            <a:avLst/>
          </a:prstGeom>
          <a:noFill/>
        </p:spPr>
        <p:txBody>
          <a:bodyPr wrap="square" rtlCol="0">
            <a:spAutoFit/>
          </a:bodyPr>
          <a:lstStyle/>
          <a:p>
            <a:r>
              <a:rPr lang="en-US" dirty="0"/>
              <a:t>107 rows selected </a:t>
            </a:r>
          </a:p>
        </p:txBody>
      </p:sp>
    </p:spTree>
    <p:extLst>
      <p:ext uri="{BB962C8B-B14F-4D97-AF65-F5344CB8AC3E}">
        <p14:creationId xmlns:p14="http://schemas.microsoft.com/office/powerpoint/2010/main" val="1251375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Duplicate rows (slide 2)</a:t>
            </a:r>
          </a:p>
        </p:txBody>
      </p:sp>
      <p:sp>
        <p:nvSpPr>
          <p:cNvPr id="4" name="Footer Placeholder 3"/>
          <p:cNvSpPr>
            <a:spLocks noGrp="1"/>
          </p:cNvSpPr>
          <p:nvPr>
            <p:ph type="ftr" sz="quarter" idx="10"/>
          </p:nvPr>
        </p:nvSpPr>
        <p:spPr/>
        <p:txBody>
          <a:bodyPr/>
          <a:lstStyle/>
          <a:p>
            <a:r>
              <a:rPr lang="en-US"/>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22</a:t>
            </a:fld>
            <a:endParaRPr lang="en-US" dirty="0"/>
          </a:p>
        </p:txBody>
      </p:sp>
      <p:sp>
        <p:nvSpPr>
          <p:cNvPr id="10" name="TextBox 9"/>
          <p:cNvSpPr txBox="1"/>
          <p:nvPr/>
        </p:nvSpPr>
        <p:spPr>
          <a:xfrm>
            <a:off x="914400" y="1074003"/>
            <a:ext cx="7239000" cy="83099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a:latin typeface="Tahoma" pitchFamily="34" charset="0"/>
                <a:cs typeface="Tahoma" pitchFamily="34" charset="0"/>
              </a:rPr>
              <a:t>SELECT </a:t>
            </a:r>
            <a:r>
              <a:rPr lang="en-US" sz="2400" dirty="0">
                <a:solidFill>
                  <a:srgbClr val="FF0000"/>
                </a:solidFill>
                <a:latin typeface="Tahoma" pitchFamily="34" charset="0"/>
                <a:cs typeface="Tahoma" pitchFamily="34" charset="0"/>
              </a:rPr>
              <a:t>DISTINCT</a:t>
            </a:r>
            <a:r>
              <a:rPr lang="en-US" sz="2400" dirty="0">
                <a:latin typeface="Tahoma" pitchFamily="34" charset="0"/>
                <a:cs typeface="Tahoma" pitchFamily="34" charset="0"/>
              </a:rPr>
              <a:t> DEPARTMENT_ID FROM EMPLOYEES;</a:t>
            </a:r>
          </a:p>
        </p:txBody>
      </p:sp>
      <p:graphicFrame>
        <p:nvGraphicFramePr>
          <p:cNvPr id="12" name="Content Placeholder 5"/>
          <p:cNvGraphicFramePr>
            <a:graphicFrameLocks/>
          </p:cNvGraphicFramePr>
          <p:nvPr>
            <p:extLst>
              <p:ext uri="{D42A27DB-BD31-4B8C-83A1-F6EECF244321}">
                <p14:modId xmlns:p14="http://schemas.microsoft.com/office/powerpoint/2010/main" val="2057288705"/>
              </p:ext>
            </p:extLst>
          </p:nvPr>
        </p:nvGraphicFramePr>
        <p:xfrm>
          <a:off x="990600" y="2423160"/>
          <a:ext cx="7315200" cy="2225040"/>
        </p:xfrm>
        <a:graphic>
          <a:graphicData uri="http://schemas.openxmlformats.org/drawingml/2006/table">
            <a:tbl>
              <a:tblPr firstRow="1" bandRow="1">
                <a:tableStyleId>{5C22544A-7EE6-4342-B048-85BDC9FD1C3A}</a:tableStyleId>
              </a:tblPr>
              <a:tblGrid>
                <a:gridCol w="7315200">
                  <a:extLst>
                    <a:ext uri="{9D8B030D-6E8A-4147-A177-3AD203B41FA5}">
                      <a16:colId xmlns:a16="http://schemas.microsoft.com/office/drawing/2014/main" val="20000"/>
                    </a:ext>
                  </a:extLst>
                </a:gridCol>
              </a:tblGrid>
              <a:tr h="370840">
                <a:tc>
                  <a:txBody>
                    <a:bodyPr/>
                    <a:lstStyle/>
                    <a:p>
                      <a:r>
                        <a:rPr lang="en-US" dirty="0"/>
                        <a:t>DEPARTMENT_ID</a:t>
                      </a:r>
                    </a:p>
                  </a:txBody>
                  <a:tcPr/>
                </a:tc>
                <a:extLst>
                  <a:ext uri="{0D108BD9-81ED-4DB2-BD59-A6C34878D82A}">
                    <a16:rowId xmlns:a16="http://schemas.microsoft.com/office/drawing/2014/main" val="10000"/>
                  </a:ext>
                </a:extLst>
              </a:tr>
              <a:tr h="370840">
                <a:tc>
                  <a:txBody>
                    <a:bodyPr/>
                    <a:lstStyle/>
                    <a:p>
                      <a:r>
                        <a:rPr lang="en-US" dirty="0"/>
                        <a:t>100</a:t>
                      </a:r>
                    </a:p>
                  </a:txBody>
                  <a:tcPr/>
                </a:tc>
                <a:extLst>
                  <a:ext uri="{0D108BD9-81ED-4DB2-BD59-A6C34878D82A}">
                    <a16:rowId xmlns:a16="http://schemas.microsoft.com/office/drawing/2014/main" val="10001"/>
                  </a:ext>
                </a:extLst>
              </a:tr>
              <a:tr h="370840">
                <a:tc>
                  <a:txBody>
                    <a:bodyPr/>
                    <a:lstStyle/>
                    <a:p>
                      <a:r>
                        <a:rPr lang="en-US" dirty="0"/>
                        <a:t>30</a:t>
                      </a:r>
                    </a:p>
                  </a:txBody>
                  <a:tcPr/>
                </a:tc>
                <a:extLst>
                  <a:ext uri="{0D108BD9-81ED-4DB2-BD59-A6C34878D82A}">
                    <a16:rowId xmlns:a16="http://schemas.microsoft.com/office/drawing/2014/main" val="10002"/>
                  </a:ext>
                </a:extLst>
              </a:tr>
              <a:tr h="370840">
                <a:tc>
                  <a:txBody>
                    <a:bodyPr/>
                    <a:lstStyle/>
                    <a:p>
                      <a:r>
                        <a:rPr lang="en-US" dirty="0"/>
                        <a:t>(NULL)</a:t>
                      </a:r>
                    </a:p>
                  </a:txBody>
                  <a:tcPr/>
                </a:tc>
                <a:extLst>
                  <a:ext uri="{0D108BD9-81ED-4DB2-BD59-A6C34878D82A}">
                    <a16:rowId xmlns:a16="http://schemas.microsoft.com/office/drawing/2014/main" val="10003"/>
                  </a:ext>
                </a:extLst>
              </a:tr>
              <a:tr h="370840">
                <a:tc>
                  <a:txBody>
                    <a:bodyPr/>
                    <a:lstStyle/>
                    <a:p>
                      <a:r>
                        <a:rPr lang="en-US" dirty="0"/>
                        <a:t>90</a:t>
                      </a:r>
                    </a:p>
                  </a:txBody>
                  <a:tcPr/>
                </a:tc>
                <a:extLst>
                  <a:ext uri="{0D108BD9-81ED-4DB2-BD59-A6C34878D82A}">
                    <a16:rowId xmlns:a16="http://schemas.microsoft.com/office/drawing/2014/main" val="10004"/>
                  </a:ext>
                </a:extLst>
              </a:tr>
              <a:tr h="370840">
                <a:tc>
                  <a:txBody>
                    <a:bodyPr/>
                    <a:lstStyle/>
                    <a:p>
                      <a:r>
                        <a:rPr lang="en-US" dirty="0"/>
                        <a:t>…</a:t>
                      </a:r>
                    </a:p>
                  </a:txBody>
                  <a:tcPr/>
                </a:tc>
                <a:extLst>
                  <a:ext uri="{0D108BD9-81ED-4DB2-BD59-A6C34878D82A}">
                    <a16:rowId xmlns:a16="http://schemas.microsoft.com/office/drawing/2014/main" val="10005"/>
                  </a:ext>
                </a:extLst>
              </a:tr>
            </a:tbl>
          </a:graphicData>
        </a:graphic>
      </p:graphicFrame>
      <p:sp>
        <p:nvSpPr>
          <p:cNvPr id="11" name="TextBox 10"/>
          <p:cNvSpPr txBox="1"/>
          <p:nvPr/>
        </p:nvSpPr>
        <p:spPr>
          <a:xfrm>
            <a:off x="990600" y="4964668"/>
            <a:ext cx="4038600" cy="369332"/>
          </a:xfrm>
          <a:prstGeom prst="rect">
            <a:avLst/>
          </a:prstGeom>
          <a:noFill/>
        </p:spPr>
        <p:txBody>
          <a:bodyPr wrap="square" rtlCol="0">
            <a:spAutoFit/>
          </a:bodyPr>
          <a:lstStyle/>
          <a:p>
            <a:r>
              <a:rPr lang="en-US" dirty="0"/>
              <a:t>12 rows selected </a:t>
            </a:r>
          </a:p>
        </p:txBody>
      </p:sp>
    </p:spTree>
    <p:extLst>
      <p:ext uri="{BB962C8B-B14F-4D97-AF65-F5344CB8AC3E}">
        <p14:creationId xmlns:p14="http://schemas.microsoft.com/office/powerpoint/2010/main" val="3230274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Duplicate rows (slide 3)</a:t>
            </a:r>
          </a:p>
        </p:txBody>
      </p:sp>
      <p:sp>
        <p:nvSpPr>
          <p:cNvPr id="4" name="Footer Placeholder 3"/>
          <p:cNvSpPr>
            <a:spLocks noGrp="1"/>
          </p:cNvSpPr>
          <p:nvPr>
            <p:ph type="ftr" sz="quarter" idx="10"/>
          </p:nvPr>
        </p:nvSpPr>
        <p:spPr/>
        <p:txBody>
          <a:bodyPr/>
          <a:lstStyle/>
          <a:p>
            <a:r>
              <a:rPr lang="en-US"/>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23</a:t>
            </a:fld>
            <a:endParaRPr lang="en-US" dirty="0"/>
          </a:p>
        </p:txBody>
      </p:sp>
      <p:sp>
        <p:nvSpPr>
          <p:cNvPr id="10" name="TextBox 9"/>
          <p:cNvSpPr txBox="1"/>
          <p:nvPr/>
        </p:nvSpPr>
        <p:spPr>
          <a:xfrm>
            <a:off x="914400" y="1074003"/>
            <a:ext cx="7239000" cy="83099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a:latin typeface="Tahoma" pitchFamily="34" charset="0"/>
                <a:cs typeface="Tahoma" pitchFamily="34" charset="0"/>
              </a:rPr>
              <a:t>SELECT </a:t>
            </a:r>
            <a:r>
              <a:rPr lang="en-US" sz="2400" dirty="0">
                <a:solidFill>
                  <a:srgbClr val="FF0000"/>
                </a:solidFill>
                <a:latin typeface="Tahoma" pitchFamily="34" charset="0"/>
                <a:cs typeface="Tahoma" pitchFamily="34" charset="0"/>
              </a:rPr>
              <a:t>DISTINCT</a:t>
            </a:r>
            <a:r>
              <a:rPr lang="en-US" sz="2400" dirty="0">
                <a:latin typeface="Tahoma" pitchFamily="34" charset="0"/>
                <a:cs typeface="Tahoma" pitchFamily="34" charset="0"/>
              </a:rPr>
              <a:t> DEPARTMENT_ID, JOB_ID FROM EMPLOYEES;</a:t>
            </a:r>
          </a:p>
        </p:txBody>
      </p:sp>
      <p:graphicFrame>
        <p:nvGraphicFramePr>
          <p:cNvPr id="12" name="Content Placeholder 5"/>
          <p:cNvGraphicFramePr>
            <a:graphicFrameLocks/>
          </p:cNvGraphicFramePr>
          <p:nvPr>
            <p:extLst>
              <p:ext uri="{D42A27DB-BD31-4B8C-83A1-F6EECF244321}">
                <p14:modId xmlns:p14="http://schemas.microsoft.com/office/powerpoint/2010/main" val="403621550"/>
              </p:ext>
            </p:extLst>
          </p:nvPr>
        </p:nvGraphicFramePr>
        <p:xfrm>
          <a:off x="990600" y="2423160"/>
          <a:ext cx="7315200" cy="222504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370840">
                <a:tc>
                  <a:txBody>
                    <a:bodyPr/>
                    <a:lstStyle/>
                    <a:p>
                      <a:r>
                        <a:rPr lang="en-US" dirty="0"/>
                        <a:t>DEPARTMENT_ID</a:t>
                      </a:r>
                    </a:p>
                  </a:txBody>
                  <a:tcPr/>
                </a:tc>
                <a:tc>
                  <a:txBody>
                    <a:bodyPr/>
                    <a:lstStyle/>
                    <a:p>
                      <a:r>
                        <a:rPr lang="en-US" dirty="0"/>
                        <a:t>JOB_ID</a:t>
                      </a:r>
                    </a:p>
                  </a:txBody>
                  <a:tcPr/>
                </a:tc>
                <a:extLst>
                  <a:ext uri="{0D108BD9-81ED-4DB2-BD59-A6C34878D82A}">
                    <a16:rowId xmlns:a16="http://schemas.microsoft.com/office/drawing/2014/main" val="10000"/>
                  </a:ext>
                </a:extLst>
              </a:tr>
              <a:tr h="370840">
                <a:tc>
                  <a:txBody>
                    <a:bodyPr/>
                    <a:lstStyle/>
                    <a:p>
                      <a:r>
                        <a:rPr lang="en-US" dirty="0"/>
                        <a:t>100</a:t>
                      </a:r>
                    </a:p>
                  </a:txBody>
                  <a:tcPr/>
                </a:tc>
                <a:tc>
                  <a:txBody>
                    <a:bodyPr/>
                    <a:lstStyle/>
                    <a:p>
                      <a:r>
                        <a:rPr lang="en-US" dirty="0"/>
                        <a:t>AC_ACCOUNT</a:t>
                      </a:r>
                    </a:p>
                  </a:txBody>
                  <a:tcPr/>
                </a:tc>
                <a:extLst>
                  <a:ext uri="{0D108BD9-81ED-4DB2-BD59-A6C34878D82A}">
                    <a16:rowId xmlns:a16="http://schemas.microsoft.com/office/drawing/2014/main" val="10001"/>
                  </a:ext>
                </a:extLst>
              </a:tr>
              <a:tr h="370840">
                <a:tc>
                  <a:txBody>
                    <a:bodyPr/>
                    <a:lstStyle/>
                    <a:p>
                      <a:r>
                        <a:rPr lang="en-US" dirty="0"/>
                        <a:t>90</a:t>
                      </a:r>
                    </a:p>
                  </a:txBody>
                  <a:tcPr/>
                </a:tc>
                <a:tc>
                  <a:txBody>
                    <a:bodyPr/>
                    <a:lstStyle/>
                    <a:p>
                      <a:r>
                        <a:rPr lang="en-US" dirty="0"/>
                        <a:t>AD_VP</a:t>
                      </a:r>
                    </a:p>
                  </a:txBody>
                  <a:tcPr/>
                </a:tc>
                <a:extLst>
                  <a:ext uri="{0D108BD9-81ED-4DB2-BD59-A6C34878D82A}">
                    <a16:rowId xmlns:a16="http://schemas.microsoft.com/office/drawing/2014/main" val="10002"/>
                  </a:ext>
                </a:extLst>
              </a:tr>
              <a:tr h="370840">
                <a:tc>
                  <a:txBody>
                    <a:bodyPr/>
                    <a:lstStyle/>
                    <a:p>
                      <a:r>
                        <a:rPr lang="en-US" dirty="0"/>
                        <a:t>50</a:t>
                      </a:r>
                    </a:p>
                  </a:txBody>
                  <a:tcPr/>
                </a:tc>
                <a:tc>
                  <a:txBody>
                    <a:bodyPr/>
                    <a:lstStyle/>
                    <a:p>
                      <a:r>
                        <a:rPr lang="en-US" dirty="0"/>
                        <a:t>ST_CLERK</a:t>
                      </a:r>
                    </a:p>
                  </a:txBody>
                  <a:tcPr/>
                </a:tc>
                <a:extLst>
                  <a:ext uri="{0D108BD9-81ED-4DB2-BD59-A6C34878D82A}">
                    <a16:rowId xmlns:a16="http://schemas.microsoft.com/office/drawing/2014/main" val="10003"/>
                  </a:ext>
                </a:extLst>
              </a:tr>
              <a:tr h="370840">
                <a:tc>
                  <a:txBody>
                    <a:bodyPr/>
                    <a:lstStyle/>
                    <a:p>
                      <a:r>
                        <a:rPr lang="en-US" dirty="0"/>
                        <a:t>90</a:t>
                      </a:r>
                    </a:p>
                  </a:txBody>
                  <a:tcPr/>
                </a:tc>
                <a:tc>
                  <a:txBody>
                    <a:bodyPr/>
                    <a:lstStyle/>
                    <a:p>
                      <a:r>
                        <a:rPr lang="en-US" dirty="0"/>
                        <a:t>AD_PRES</a:t>
                      </a:r>
                    </a:p>
                  </a:txBody>
                  <a:tcPr/>
                </a:tc>
                <a:extLst>
                  <a:ext uri="{0D108BD9-81ED-4DB2-BD59-A6C34878D82A}">
                    <a16:rowId xmlns:a16="http://schemas.microsoft.com/office/drawing/2014/main" val="10004"/>
                  </a:ext>
                </a:extLst>
              </a:tr>
              <a:tr h="370840">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
        <p:nvSpPr>
          <p:cNvPr id="11" name="TextBox 10"/>
          <p:cNvSpPr txBox="1"/>
          <p:nvPr/>
        </p:nvSpPr>
        <p:spPr>
          <a:xfrm>
            <a:off x="990600" y="4964668"/>
            <a:ext cx="4038600" cy="369332"/>
          </a:xfrm>
          <a:prstGeom prst="rect">
            <a:avLst/>
          </a:prstGeom>
          <a:noFill/>
        </p:spPr>
        <p:txBody>
          <a:bodyPr wrap="square" rtlCol="0">
            <a:spAutoFit/>
          </a:bodyPr>
          <a:lstStyle/>
          <a:p>
            <a:r>
              <a:rPr lang="en-US" dirty="0"/>
              <a:t>20 rows selected </a:t>
            </a:r>
          </a:p>
        </p:txBody>
      </p:sp>
    </p:spTree>
    <p:extLst>
      <p:ext uri="{BB962C8B-B14F-4D97-AF65-F5344CB8AC3E}">
        <p14:creationId xmlns:p14="http://schemas.microsoft.com/office/powerpoint/2010/main" val="4070567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Expressions</a:t>
            </a:r>
          </a:p>
        </p:txBody>
      </p:sp>
      <p:sp>
        <p:nvSpPr>
          <p:cNvPr id="4" name="Footer Placeholder 3"/>
          <p:cNvSpPr>
            <a:spLocks noGrp="1"/>
          </p:cNvSpPr>
          <p:nvPr>
            <p:ph type="ftr" sz="quarter" idx="10"/>
          </p:nvPr>
        </p:nvSpPr>
        <p:spPr/>
        <p:txBody>
          <a:bodyPr/>
          <a:lstStyle/>
          <a:p>
            <a:r>
              <a:rPr lang="en-US"/>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24</a:t>
            </a:fld>
            <a:endParaRPr lang="en-US" dirty="0"/>
          </a:p>
        </p:txBody>
      </p:sp>
      <p:sp>
        <p:nvSpPr>
          <p:cNvPr id="7" name="TextBox 6"/>
          <p:cNvSpPr txBox="1"/>
          <p:nvPr/>
        </p:nvSpPr>
        <p:spPr>
          <a:xfrm>
            <a:off x="800100" y="990600"/>
            <a:ext cx="7543800" cy="83099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lvl="0"/>
            <a:r>
              <a:rPr lang="en-US" sz="2400" dirty="0">
                <a:latin typeface="Tahoma" pitchFamily="34" charset="0"/>
                <a:cs typeface="Tahoma" pitchFamily="34" charset="0"/>
              </a:rPr>
              <a:t>Create expressions with number and date data by using arithmetic operators.</a:t>
            </a:r>
          </a:p>
        </p:txBody>
      </p:sp>
      <p:graphicFrame>
        <p:nvGraphicFramePr>
          <p:cNvPr id="8" name="Table 7"/>
          <p:cNvGraphicFramePr>
            <a:graphicFrameLocks noGrp="1"/>
          </p:cNvGraphicFramePr>
          <p:nvPr>
            <p:extLst>
              <p:ext uri="{D42A27DB-BD31-4B8C-83A1-F6EECF244321}">
                <p14:modId xmlns:p14="http://schemas.microsoft.com/office/powerpoint/2010/main" val="3914660787"/>
              </p:ext>
            </p:extLst>
          </p:nvPr>
        </p:nvGraphicFramePr>
        <p:xfrm>
          <a:off x="1524000" y="2184400"/>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Operator</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a:t>+</a:t>
                      </a:r>
                    </a:p>
                  </a:txBody>
                  <a:tcPr/>
                </a:tc>
                <a:tc>
                  <a:txBody>
                    <a:bodyPr/>
                    <a:lstStyle/>
                    <a:p>
                      <a:r>
                        <a:rPr lang="en-US" dirty="0"/>
                        <a:t>Add</a:t>
                      </a:r>
                    </a:p>
                  </a:txBody>
                  <a:tcPr/>
                </a:tc>
                <a:extLst>
                  <a:ext uri="{0D108BD9-81ED-4DB2-BD59-A6C34878D82A}">
                    <a16:rowId xmlns:a16="http://schemas.microsoft.com/office/drawing/2014/main" val="10001"/>
                  </a:ext>
                </a:extLst>
              </a:tr>
              <a:tr h="370840">
                <a:tc>
                  <a:txBody>
                    <a:bodyPr/>
                    <a:lstStyle/>
                    <a:p>
                      <a:r>
                        <a:rPr lang="en-US" dirty="0"/>
                        <a:t>-</a:t>
                      </a:r>
                    </a:p>
                  </a:txBody>
                  <a:tcPr/>
                </a:tc>
                <a:tc>
                  <a:txBody>
                    <a:bodyPr/>
                    <a:lstStyle/>
                    <a:p>
                      <a:r>
                        <a:rPr lang="en-US" dirty="0"/>
                        <a:t>Subtract</a:t>
                      </a:r>
                    </a:p>
                  </a:txBody>
                  <a:tcPr/>
                </a:tc>
                <a:extLst>
                  <a:ext uri="{0D108BD9-81ED-4DB2-BD59-A6C34878D82A}">
                    <a16:rowId xmlns:a16="http://schemas.microsoft.com/office/drawing/2014/main" val="10002"/>
                  </a:ext>
                </a:extLst>
              </a:tr>
              <a:tr h="370840">
                <a:tc>
                  <a:txBody>
                    <a:bodyPr/>
                    <a:lstStyle/>
                    <a:p>
                      <a:r>
                        <a:rPr lang="en-US" dirty="0"/>
                        <a:t>*</a:t>
                      </a:r>
                    </a:p>
                  </a:txBody>
                  <a:tcPr/>
                </a:tc>
                <a:tc>
                  <a:txBody>
                    <a:bodyPr/>
                    <a:lstStyle/>
                    <a:p>
                      <a:r>
                        <a:rPr lang="en-US" dirty="0"/>
                        <a:t>Multiply</a:t>
                      </a:r>
                    </a:p>
                  </a:txBody>
                  <a:tcPr/>
                </a:tc>
                <a:extLst>
                  <a:ext uri="{0D108BD9-81ED-4DB2-BD59-A6C34878D82A}">
                    <a16:rowId xmlns:a16="http://schemas.microsoft.com/office/drawing/2014/main" val="10003"/>
                  </a:ext>
                </a:extLst>
              </a:tr>
              <a:tr h="370840">
                <a:tc>
                  <a:txBody>
                    <a:bodyPr/>
                    <a:lstStyle/>
                    <a:p>
                      <a:r>
                        <a:rPr lang="en-US" dirty="0"/>
                        <a:t>/</a:t>
                      </a:r>
                    </a:p>
                  </a:txBody>
                  <a:tcPr/>
                </a:tc>
                <a:tc>
                  <a:txBody>
                    <a:bodyPr/>
                    <a:lstStyle/>
                    <a:p>
                      <a:r>
                        <a:rPr lang="en-US" dirty="0"/>
                        <a:t>Divide</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58039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Arithmetic Operators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78348706"/>
              </p:ext>
            </p:extLst>
          </p:nvPr>
        </p:nvGraphicFramePr>
        <p:xfrm>
          <a:off x="914400" y="2423160"/>
          <a:ext cx="7315200" cy="222504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370840">
                <a:tc>
                  <a:txBody>
                    <a:bodyPr/>
                    <a:lstStyle/>
                    <a:p>
                      <a:r>
                        <a:rPr lang="en-US" dirty="0"/>
                        <a:t>LAST_NAME</a:t>
                      </a:r>
                    </a:p>
                  </a:txBody>
                  <a:tcPr/>
                </a:tc>
                <a:tc>
                  <a:txBody>
                    <a:bodyPr/>
                    <a:lstStyle/>
                    <a:p>
                      <a:r>
                        <a:rPr lang="en-US" dirty="0"/>
                        <a:t>SALARY</a:t>
                      </a:r>
                    </a:p>
                  </a:txBody>
                  <a:tcPr/>
                </a:tc>
                <a:tc>
                  <a:txBody>
                    <a:bodyPr/>
                    <a:lstStyle/>
                    <a:p>
                      <a:r>
                        <a:rPr lang="en-US" dirty="0"/>
                        <a:t>SALARY+300</a:t>
                      </a:r>
                    </a:p>
                  </a:txBody>
                  <a:tcPr/>
                </a:tc>
                <a:extLst>
                  <a:ext uri="{0D108BD9-81ED-4DB2-BD59-A6C34878D82A}">
                    <a16:rowId xmlns:a16="http://schemas.microsoft.com/office/drawing/2014/main" val="10000"/>
                  </a:ext>
                </a:extLst>
              </a:tr>
              <a:tr h="370840">
                <a:tc>
                  <a:txBody>
                    <a:bodyPr/>
                    <a:lstStyle/>
                    <a:p>
                      <a:r>
                        <a:rPr lang="en-US" dirty="0"/>
                        <a:t>King</a:t>
                      </a:r>
                    </a:p>
                  </a:txBody>
                  <a:tcPr/>
                </a:tc>
                <a:tc>
                  <a:txBody>
                    <a:bodyPr/>
                    <a:lstStyle/>
                    <a:p>
                      <a:r>
                        <a:rPr lang="en-US" dirty="0"/>
                        <a:t>24000</a:t>
                      </a:r>
                    </a:p>
                  </a:txBody>
                  <a:tcPr/>
                </a:tc>
                <a:tc>
                  <a:txBody>
                    <a:bodyPr/>
                    <a:lstStyle/>
                    <a:p>
                      <a:r>
                        <a:rPr lang="en-US" dirty="0"/>
                        <a:t>24300</a:t>
                      </a:r>
                    </a:p>
                  </a:txBody>
                  <a:tcPr/>
                </a:tc>
                <a:extLst>
                  <a:ext uri="{0D108BD9-81ED-4DB2-BD59-A6C34878D82A}">
                    <a16:rowId xmlns:a16="http://schemas.microsoft.com/office/drawing/2014/main" val="10001"/>
                  </a:ext>
                </a:extLst>
              </a:tr>
              <a:tr h="370840">
                <a:tc>
                  <a:txBody>
                    <a:bodyPr/>
                    <a:lstStyle/>
                    <a:p>
                      <a:r>
                        <a:rPr lang="en-US" dirty="0"/>
                        <a:t>Kochhar</a:t>
                      </a:r>
                    </a:p>
                  </a:txBody>
                  <a:tcPr/>
                </a:tc>
                <a:tc>
                  <a:txBody>
                    <a:bodyPr/>
                    <a:lstStyle/>
                    <a:p>
                      <a:r>
                        <a:rPr lang="en-US" dirty="0"/>
                        <a:t>17000</a:t>
                      </a:r>
                    </a:p>
                  </a:txBody>
                  <a:tcPr/>
                </a:tc>
                <a:tc>
                  <a:txBody>
                    <a:bodyPr/>
                    <a:lstStyle/>
                    <a:p>
                      <a:r>
                        <a:rPr lang="en-US" dirty="0"/>
                        <a:t>17300</a:t>
                      </a:r>
                    </a:p>
                  </a:txBody>
                  <a:tcPr/>
                </a:tc>
                <a:extLst>
                  <a:ext uri="{0D108BD9-81ED-4DB2-BD59-A6C34878D82A}">
                    <a16:rowId xmlns:a16="http://schemas.microsoft.com/office/drawing/2014/main" val="10002"/>
                  </a:ext>
                </a:extLst>
              </a:tr>
              <a:tr h="370840">
                <a:tc>
                  <a:txBody>
                    <a:bodyPr/>
                    <a:lstStyle/>
                    <a:p>
                      <a:r>
                        <a:rPr lang="en-US" dirty="0"/>
                        <a:t>Ernst</a:t>
                      </a:r>
                    </a:p>
                  </a:txBody>
                  <a:tcPr/>
                </a:tc>
                <a:tc>
                  <a:txBody>
                    <a:bodyPr/>
                    <a:lstStyle/>
                    <a:p>
                      <a:r>
                        <a:rPr lang="en-US" dirty="0"/>
                        <a:t>6000</a:t>
                      </a:r>
                    </a:p>
                  </a:txBody>
                  <a:tcPr/>
                </a:tc>
                <a:tc>
                  <a:txBody>
                    <a:bodyPr/>
                    <a:lstStyle/>
                    <a:p>
                      <a:r>
                        <a:rPr lang="en-US" dirty="0"/>
                        <a:t>6300</a:t>
                      </a:r>
                    </a:p>
                  </a:txBody>
                  <a:tcPr/>
                </a:tc>
                <a:extLst>
                  <a:ext uri="{0D108BD9-81ED-4DB2-BD59-A6C34878D82A}">
                    <a16:rowId xmlns:a16="http://schemas.microsoft.com/office/drawing/2014/main" val="10003"/>
                  </a:ext>
                </a:extLst>
              </a:tr>
              <a:tr h="370840">
                <a:tc>
                  <a:txBody>
                    <a:bodyPr/>
                    <a:lstStyle/>
                    <a:p>
                      <a:r>
                        <a:rPr lang="en-US" dirty="0"/>
                        <a: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0"/>
          </p:nvPr>
        </p:nvSpPr>
        <p:spPr/>
        <p:txBody>
          <a:bodyPr/>
          <a:lstStyle/>
          <a:p>
            <a:r>
              <a:rPr lang="en-US"/>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25</a:t>
            </a:fld>
            <a:endParaRPr lang="en-US" dirty="0"/>
          </a:p>
        </p:txBody>
      </p:sp>
      <p:sp>
        <p:nvSpPr>
          <p:cNvPr id="7" name="TextBox 6"/>
          <p:cNvSpPr txBox="1"/>
          <p:nvPr/>
        </p:nvSpPr>
        <p:spPr>
          <a:xfrm>
            <a:off x="990600" y="1143000"/>
            <a:ext cx="7162800" cy="83099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a:latin typeface="Tahoma" pitchFamily="34" charset="0"/>
                <a:cs typeface="Tahoma" pitchFamily="34" charset="0"/>
              </a:rPr>
              <a:t>SELECT LAST_NAME, SALARY, SALARY + 300 </a:t>
            </a:r>
          </a:p>
          <a:p>
            <a:r>
              <a:rPr lang="en-US" sz="2400" dirty="0">
                <a:latin typeface="Tahoma" pitchFamily="34" charset="0"/>
                <a:cs typeface="Tahoma" pitchFamily="34" charset="0"/>
              </a:rPr>
              <a:t>FROM EMPLOYEES</a:t>
            </a:r>
          </a:p>
        </p:txBody>
      </p:sp>
    </p:spTree>
    <p:extLst>
      <p:ext uri="{BB962C8B-B14F-4D97-AF65-F5344CB8AC3E}">
        <p14:creationId xmlns:p14="http://schemas.microsoft.com/office/powerpoint/2010/main" val="2502580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Precedence (slide 1)</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10233364"/>
              </p:ext>
            </p:extLst>
          </p:nvPr>
        </p:nvGraphicFramePr>
        <p:xfrm>
          <a:off x="914400" y="2438400"/>
          <a:ext cx="7315200" cy="222504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370840">
                <a:tc>
                  <a:txBody>
                    <a:bodyPr/>
                    <a:lstStyle/>
                    <a:p>
                      <a:r>
                        <a:rPr lang="en-US" dirty="0"/>
                        <a:t>LAST_NAME</a:t>
                      </a:r>
                    </a:p>
                  </a:txBody>
                  <a:tcPr/>
                </a:tc>
                <a:tc>
                  <a:txBody>
                    <a:bodyPr/>
                    <a:lstStyle/>
                    <a:p>
                      <a:r>
                        <a:rPr lang="en-US" dirty="0"/>
                        <a:t>SALARY</a:t>
                      </a:r>
                    </a:p>
                  </a:txBody>
                  <a:tcPr/>
                </a:tc>
                <a:tc>
                  <a:txBody>
                    <a:bodyPr/>
                    <a:lstStyle/>
                    <a:p>
                      <a:r>
                        <a:rPr lang="en-US" dirty="0"/>
                        <a:t>12*SALARY+300</a:t>
                      </a:r>
                    </a:p>
                  </a:txBody>
                  <a:tcPr/>
                </a:tc>
                <a:extLst>
                  <a:ext uri="{0D108BD9-81ED-4DB2-BD59-A6C34878D82A}">
                    <a16:rowId xmlns:a16="http://schemas.microsoft.com/office/drawing/2014/main" val="10000"/>
                  </a:ext>
                </a:extLst>
              </a:tr>
              <a:tr h="370840">
                <a:tc>
                  <a:txBody>
                    <a:bodyPr/>
                    <a:lstStyle/>
                    <a:p>
                      <a:r>
                        <a:rPr lang="en-US" dirty="0"/>
                        <a:t>King</a:t>
                      </a:r>
                    </a:p>
                  </a:txBody>
                  <a:tcPr/>
                </a:tc>
                <a:tc>
                  <a:txBody>
                    <a:bodyPr/>
                    <a:lstStyle/>
                    <a:p>
                      <a:r>
                        <a:rPr lang="en-US" dirty="0"/>
                        <a:t>24000</a:t>
                      </a:r>
                    </a:p>
                  </a:txBody>
                  <a:tcPr/>
                </a:tc>
                <a:tc>
                  <a:txBody>
                    <a:bodyPr/>
                    <a:lstStyle/>
                    <a:p>
                      <a:r>
                        <a:rPr lang="en-US" dirty="0"/>
                        <a:t>288300</a:t>
                      </a:r>
                    </a:p>
                  </a:txBody>
                  <a:tcPr/>
                </a:tc>
                <a:extLst>
                  <a:ext uri="{0D108BD9-81ED-4DB2-BD59-A6C34878D82A}">
                    <a16:rowId xmlns:a16="http://schemas.microsoft.com/office/drawing/2014/main" val="10001"/>
                  </a:ext>
                </a:extLst>
              </a:tr>
              <a:tr h="370840">
                <a:tc>
                  <a:txBody>
                    <a:bodyPr/>
                    <a:lstStyle/>
                    <a:p>
                      <a:r>
                        <a:rPr lang="en-US" dirty="0"/>
                        <a:t>Kochhar</a:t>
                      </a:r>
                    </a:p>
                  </a:txBody>
                  <a:tcPr/>
                </a:tc>
                <a:tc>
                  <a:txBody>
                    <a:bodyPr/>
                    <a:lstStyle/>
                    <a:p>
                      <a:r>
                        <a:rPr lang="en-US" dirty="0"/>
                        <a:t>17000</a:t>
                      </a:r>
                    </a:p>
                  </a:txBody>
                  <a:tcPr/>
                </a:tc>
                <a:tc>
                  <a:txBody>
                    <a:bodyPr/>
                    <a:lstStyle/>
                    <a:p>
                      <a:r>
                        <a:rPr lang="en-US" dirty="0"/>
                        <a:t>204300</a:t>
                      </a:r>
                    </a:p>
                  </a:txBody>
                  <a:tcPr/>
                </a:tc>
                <a:extLst>
                  <a:ext uri="{0D108BD9-81ED-4DB2-BD59-A6C34878D82A}">
                    <a16:rowId xmlns:a16="http://schemas.microsoft.com/office/drawing/2014/main" val="10002"/>
                  </a:ext>
                </a:extLst>
              </a:tr>
              <a:tr h="370840">
                <a:tc>
                  <a:txBody>
                    <a:bodyPr/>
                    <a:lstStyle/>
                    <a:p>
                      <a:r>
                        <a:rPr lang="en-US" dirty="0"/>
                        <a:t>Ernst</a:t>
                      </a:r>
                    </a:p>
                  </a:txBody>
                  <a:tcPr/>
                </a:tc>
                <a:tc>
                  <a:txBody>
                    <a:bodyPr/>
                    <a:lstStyle/>
                    <a:p>
                      <a:r>
                        <a:rPr lang="en-US" dirty="0"/>
                        <a:t>6000</a:t>
                      </a:r>
                    </a:p>
                  </a:txBody>
                  <a:tcPr/>
                </a:tc>
                <a:tc>
                  <a:txBody>
                    <a:bodyPr/>
                    <a:lstStyle/>
                    <a:p>
                      <a:r>
                        <a:rPr lang="en-US" dirty="0"/>
                        <a:t>72300</a:t>
                      </a:r>
                    </a:p>
                  </a:txBody>
                  <a:tcPr/>
                </a:tc>
                <a:extLst>
                  <a:ext uri="{0D108BD9-81ED-4DB2-BD59-A6C34878D82A}">
                    <a16:rowId xmlns:a16="http://schemas.microsoft.com/office/drawing/2014/main" val="10003"/>
                  </a:ext>
                </a:extLst>
              </a:tr>
              <a:tr h="370840">
                <a:tc>
                  <a:txBody>
                    <a:bodyPr/>
                    <a:lstStyle/>
                    <a:p>
                      <a:r>
                        <a:rPr lang="en-US" dirty="0"/>
                        <a: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0"/>
          </p:nvPr>
        </p:nvSpPr>
        <p:spPr/>
        <p:txBody>
          <a:bodyPr/>
          <a:lstStyle/>
          <a:p>
            <a:r>
              <a:rPr lang="en-US"/>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26</a:t>
            </a:fld>
            <a:endParaRPr lang="en-US" dirty="0"/>
          </a:p>
        </p:txBody>
      </p:sp>
      <p:sp>
        <p:nvSpPr>
          <p:cNvPr id="7" name="TextBox 6"/>
          <p:cNvSpPr txBox="1"/>
          <p:nvPr/>
        </p:nvSpPr>
        <p:spPr>
          <a:xfrm>
            <a:off x="990600" y="1143000"/>
            <a:ext cx="7162800" cy="83099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a:latin typeface="Tahoma" pitchFamily="34" charset="0"/>
                <a:cs typeface="Tahoma" pitchFamily="34" charset="0"/>
              </a:rPr>
              <a:t>SELECT LAST_NAME, SALARY,  12 * SALARY + 300 </a:t>
            </a:r>
          </a:p>
          <a:p>
            <a:r>
              <a:rPr lang="en-US" sz="2400" dirty="0">
                <a:latin typeface="Tahoma" pitchFamily="34" charset="0"/>
                <a:cs typeface="Tahoma" pitchFamily="34" charset="0"/>
              </a:rPr>
              <a:t>FROM EMPLOYEES</a:t>
            </a:r>
          </a:p>
        </p:txBody>
      </p:sp>
    </p:spTree>
    <p:extLst>
      <p:ext uri="{BB962C8B-B14F-4D97-AF65-F5344CB8AC3E}">
        <p14:creationId xmlns:p14="http://schemas.microsoft.com/office/powerpoint/2010/main" val="2267766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Precedence (slide 2)</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33691478"/>
              </p:ext>
            </p:extLst>
          </p:nvPr>
        </p:nvGraphicFramePr>
        <p:xfrm>
          <a:off x="914400" y="3185160"/>
          <a:ext cx="7315200" cy="222504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370840">
                <a:tc>
                  <a:txBody>
                    <a:bodyPr/>
                    <a:lstStyle/>
                    <a:p>
                      <a:r>
                        <a:rPr lang="en-US" dirty="0"/>
                        <a:t>LAST_NAME</a:t>
                      </a:r>
                    </a:p>
                  </a:txBody>
                  <a:tcPr/>
                </a:tc>
                <a:tc>
                  <a:txBody>
                    <a:bodyPr/>
                    <a:lstStyle/>
                    <a:p>
                      <a:r>
                        <a:rPr lang="en-US" dirty="0"/>
                        <a:t>SALARY</a:t>
                      </a:r>
                    </a:p>
                  </a:txBody>
                  <a:tcPr/>
                </a:tc>
                <a:tc>
                  <a:txBody>
                    <a:bodyPr/>
                    <a:lstStyle/>
                    <a:p>
                      <a:r>
                        <a:rPr lang="en-US" dirty="0"/>
                        <a:t>12*(SALARY+300)</a:t>
                      </a:r>
                    </a:p>
                  </a:txBody>
                  <a:tcPr/>
                </a:tc>
                <a:extLst>
                  <a:ext uri="{0D108BD9-81ED-4DB2-BD59-A6C34878D82A}">
                    <a16:rowId xmlns:a16="http://schemas.microsoft.com/office/drawing/2014/main" val="10000"/>
                  </a:ext>
                </a:extLst>
              </a:tr>
              <a:tr h="370840">
                <a:tc>
                  <a:txBody>
                    <a:bodyPr/>
                    <a:lstStyle/>
                    <a:p>
                      <a:r>
                        <a:rPr lang="en-US" dirty="0"/>
                        <a:t>King</a:t>
                      </a:r>
                    </a:p>
                  </a:txBody>
                  <a:tcPr/>
                </a:tc>
                <a:tc>
                  <a:txBody>
                    <a:bodyPr/>
                    <a:lstStyle/>
                    <a:p>
                      <a:r>
                        <a:rPr lang="en-US" dirty="0"/>
                        <a:t>24000</a:t>
                      </a:r>
                    </a:p>
                  </a:txBody>
                  <a:tcPr/>
                </a:tc>
                <a:tc>
                  <a:txBody>
                    <a:bodyPr/>
                    <a:lstStyle/>
                    <a:p>
                      <a:r>
                        <a:rPr lang="en-US" dirty="0"/>
                        <a:t>291600</a:t>
                      </a:r>
                    </a:p>
                  </a:txBody>
                  <a:tcPr/>
                </a:tc>
                <a:extLst>
                  <a:ext uri="{0D108BD9-81ED-4DB2-BD59-A6C34878D82A}">
                    <a16:rowId xmlns:a16="http://schemas.microsoft.com/office/drawing/2014/main" val="10001"/>
                  </a:ext>
                </a:extLst>
              </a:tr>
              <a:tr h="370840">
                <a:tc>
                  <a:txBody>
                    <a:bodyPr/>
                    <a:lstStyle/>
                    <a:p>
                      <a:r>
                        <a:rPr lang="en-US" dirty="0"/>
                        <a:t>Kochhar</a:t>
                      </a:r>
                    </a:p>
                  </a:txBody>
                  <a:tcPr/>
                </a:tc>
                <a:tc>
                  <a:txBody>
                    <a:bodyPr/>
                    <a:lstStyle/>
                    <a:p>
                      <a:r>
                        <a:rPr lang="en-US" dirty="0"/>
                        <a:t>17000</a:t>
                      </a:r>
                    </a:p>
                  </a:txBody>
                  <a:tcPr/>
                </a:tc>
                <a:tc>
                  <a:txBody>
                    <a:bodyPr/>
                    <a:lstStyle/>
                    <a:p>
                      <a:r>
                        <a:rPr lang="en-US" dirty="0"/>
                        <a:t>207600</a:t>
                      </a:r>
                    </a:p>
                  </a:txBody>
                  <a:tcPr/>
                </a:tc>
                <a:extLst>
                  <a:ext uri="{0D108BD9-81ED-4DB2-BD59-A6C34878D82A}">
                    <a16:rowId xmlns:a16="http://schemas.microsoft.com/office/drawing/2014/main" val="10002"/>
                  </a:ext>
                </a:extLst>
              </a:tr>
              <a:tr h="370840">
                <a:tc>
                  <a:txBody>
                    <a:bodyPr/>
                    <a:lstStyle/>
                    <a:p>
                      <a:r>
                        <a:rPr lang="en-US" dirty="0"/>
                        <a:t>Ernst</a:t>
                      </a:r>
                    </a:p>
                  </a:txBody>
                  <a:tcPr/>
                </a:tc>
                <a:tc>
                  <a:txBody>
                    <a:bodyPr/>
                    <a:lstStyle/>
                    <a:p>
                      <a:r>
                        <a:rPr lang="en-US" dirty="0"/>
                        <a:t>6000</a:t>
                      </a:r>
                    </a:p>
                  </a:txBody>
                  <a:tcPr/>
                </a:tc>
                <a:tc>
                  <a:txBody>
                    <a:bodyPr/>
                    <a:lstStyle/>
                    <a:p>
                      <a:r>
                        <a:rPr lang="en-US" dirty="0"/>
                        <a:t>75600</a:t>
                      </a:r>
                    </a:p>
                  </a:txBody>
                  <a:tcPr/>
                </a:tc>
                <a:extLst>
                  <a:ext uri="{0D108BD9-81ED-4DB2-BD59-A6C34878D82A}">
                    <a16:rowId xmlns:a16="http://schemas.microsoft.com/office/drawing/2014/main" val="10003"/>
                  </a:ext>
                </a:extLst>
              </a:tr>
              <a:tr h="370840">
                <a:tc>
                  <a:txBody>
                    <a:bodyPr/>
                    <a:lstStyle/>
                    <a:p>
                      <a:r>
                        <a:rPr lang="en-US" dirty="0"/>
                        <a: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0"/>
          </p:nvPr>
        </p:nvSpPr>
        <p:spPr/>
        <p:txBody>
          <a:bodyPr/>
          <a:lstStyle/>
          <a:p>
            <a:r>
              <a:rPr lang="en-US"/>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27</a:t>
            </a:fld>
            <a:endParaRPr lang="en-US" dirty="0"/>
          </a:p>
        </p:txBody>
      </p:sp>
      <p:sp>
        <p:nvSpPr>
          <p:cNvPr id="7" name="TextBox 6"/>
          <p:cNvSpPr txBox="1"/>
          <p:nvPr/>
        </p:nvSpPr>
        <p:spPr>
          <a:xfrm>
            <a:off x="990600" y="1143000"/>
            <a:ext cx="7162800" cy="156966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a:latin typeface="Tahoma" pitchFamily="34" charset="0"/>
                <a:cs typeface="Tahoma" pitchFamily="34" charset="0"/>
              </a:rPr>
              <a:t>SELECT </a:t>
            </a:r>
          </a:p>
          <a:p>
            <a:r>
              <a:rPr lang="en-US" sz="2400" dirty="0">
                <a:latin typeface="Tahoma" pitchFamily="34" charset="0"/>
                <a:cs typeface="Tahoma" pitchFamily="34" charset="0"/>
              </a:rPr>
              <a:t>  LAST_NAME, SALARY,  </a:t>
            </a:r>
          </a:p>
          <a:p>
            <a:r>
              <a:rPr lang="en-US" sz="2400" dirty="0">
                <a:latin typeface="Tahoma" pitchFamily="34" charset="0"/>
                <a:cs typeface="Tahoma" pitchFamily="34" charset="0"/>
              </a:rPr>
              <a:t>  12 * (SALARY + 300) </a:t>
            </a:r>
          </a:p>
          <a:p>
            <a:r>
              <a:rPr lang="en-US" sz="2400" dirty="0">
                <a:latin typeface="Tahoma" pitchFamily="34" charset="0"/>
                <a:cs typeface="Tahoma" pitchFamily="34" charset="0"/>
              </a:rPr>
              <a:t>FROM EMPLOYEES</a:t>
            </a:r>
          </a:p>
        </p:txBody>
      </p:sp>
    </p:spTree>
    <p:extLst>
      <p:ext uri="{BB962C8B-B14F-4D97-AF65-F5344CB8AC3E}">
        <p14:creationId xmlns:p14="http://schemas.microsoft.com/office/powerpoint/2010/main" val="3446749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Literal Character Strings</a:t>
            </a:r>
          </a:p>
        </p:txBody>
      </p:sp>
      <p:sp>
        <p:nvSpPr>
          <p:cNvPr id="4" name="Footer Placeholder 3"/>
          <p:cNvSpPr>
            <a:spLocks noGrp="1"/>
          </p:cNvSpPr>
          <p:nvPr>
            <p:ph type="ftr" sz="quarter" idx="10"/>
          </p:nvPr>
        </p:nvSpPr>
        <p:spPr/>
        <p:txBody>
          <a:bodyPr/>
          <a:lstStyle/>
          <a:p>
            <a:r>
              <a:rPr lang="en-US"/>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28</a:t>
            </a:fld>
            <a:endParaRPr lang="en-US" dirty="0"/>
          </a:p>
        </p:txBody>
      </p:sp>
      <p:sp>
        <p:nvSpPr>
          <p:cNvPr id="6" name="TextBox 5"/>
          <p:cNvSpPr txBox="1"/>
          <p:nvPr/>
        </p:nvSpPr>
        <p:spPr>
          <a:xfrm>
            <a:off x="1104900" y="1957745"/>
            <a:ext cx="69723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dirty="0">
                <a:latin typeface="Tahoma" pitchFamily="34" charset="0"/>
                <a:cs typeface="Tahoma" pitchFamily="34" charset="0"/>
              </a:rPr>
              <a:t>A literal is a character, a number, or a date that is included in the SELECT statement.</a:t>
            </a:r>
          </a:p>
        </p:txBody>
      </p:sp>
      <p:sp>
        <p:nvSpPr>
          <p:cNvPr id="7" name="TextBox 6"/>
          <p:cNvSpPr txBox="1"/>
          <p:nvPr/>
        </p:nvSpPr>
        <p:spPr>
          <a:xfrm>
            <a:off x="1121833" y="3013502"/>
            <a:ext cx="69723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dirty="0">
                <a:latin typeface="Tahoma" pitchFamily="34" charset="0"/>
                <a:cs typeface="Tahoma" pitchFamily="34" charset="0"/>
              </a:rPr>
              <a:t>Date and character literal values must be enclosed by single quotation marks.</a:t>
            </a:r>
          </a:p>
        </p:txBody>
      </p:sp>
      <p:sp>
        <p:nvSpPr>
          <p:cNvPr id="8" name="TextBox 7"/>
          <p:cNvSpPr txBox="1"/>
          <p:nvPr/>
        </p:nvSpPr>
        <p:spPr>
          <a:xfrm>
            <a:off x="1130301" y="4069259"/>
            <a:ext cx="69723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dirty="0">
                <a:latin typeface="Tahoma" pitchFamily="34" charset="0"/>
                <a:cs typeface="Tahoma" pitchFamily="34" charset="0"/>
              </a:rPr>
              <a:t>Each character string is output once for each row returned.</a:t>
            </a:r>
          </a:p>
        </p:txBody>
      </p:sp>
    </p:spTree>
    <p:extLst>
      <p:ext uri="{BB962C8B-B14F-4D97-AF65-F5344CB8AC3E}">
        <p14:creationId xmlns:p14="http://schemas.microsoft.com/office/powerpoint/2010/main" val="1946888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Concatenation Operator</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17719438"/>
              </p:ext>
            </p:extLst>
          </p:nvPr>
        </p:nvGraphicFramePr>
        <p:xfrm>
          <a:off x="3619500" y="4114800"/>
          <a:ext cx="1905000" cy="185420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tblGrid>
              <a:tr h="370840">
                <a:tc>
                  <a:txBody>
                    <a:bodyPr/>
                    <a:lstStyle/>
                    <a:p>
                      <a:r>
                        <a:rPr lang="en-US" dirty="0"/>
                        <a:t>Employees</a:t>
                      </a:r>
                    </a:p>
                  </a:txBody>
                  <a:tcPr/>
                </a:tc>
                <a:extLst>
                  <a:ext uri="{0D108BD9-81ED-4DB2-BD59-A6C34878D82A}">
                    <a16:rowId xmlns:a16="http://schemas.microsoft.com/office/drawing/2014/main" val="10000"/>
                  </a:ext>
                </a:extLst>
              </a:tr>
              <a:tr h="370840">
                <a:tc>
                  <a:txBody>
                    <a:bodyPr/>
                    <a:lstStyle/>
                    <a:p>
                      <a:r>
                        <a:rPr lang="en-US" sz="1800" b="0" i="0" u="none" strike="noStrike" kern="1200" baseline="0" dirty="0">
                          <a:solidFill>
                            <a:schemeClr val="dk1"/>
                          </a:solidFill>
                          <a:latin typeface="+mn-lt"/>
                          <a:ea typeface="+mn-ea"/>
                          <a:cs typeface="+mn-cs"/>
                        </a:rPr>
                        <a:t>Ellen Abel</a:t>
                      </a:r>
                      <a:endParaRPr lang="en-US" dirty="0"/>
                    </a:p>
                  </a:txBody>
                  <a:tcPr/>
                </a:tc>
                <a:extLst>
                  <a:ext uri="{0D108BD9-81ED-4DB2-BD59-A6C34878D82A}">
                    <a16:rowId xmlns:a16="http://schemas.microsoft.com/office/drawing/2014/main" val="10001"/>
                  </a:ext>
                </a:extLst>
              </a:tr>
              <a:tr h="370840">
                <a:tc>
                  <a:txBody>
                    <a:bodyPr/>
                    <a:lstStyle/>
                    <a:p>
                      <a:r>
                        <a:rPr lang="en-US" sz="1800" b="0" i="0" u="none" strike="noStrike" kern="1200" baseline="0" dirty="0" err="1">
                          <a:solidFill>
                            <a:schemeClr val="dk1"/>
                          </a:solidFill>
                          <a:latin typeface="+mn-lt"/>
                          <a:ea typeface="+mn-ea"/>
                          <a:cs typeface="+mn-cs"/>
                        </a:rPr>
                        <a:t>Sundar</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Ande</a:t>
                      </a:r>
                      <a:endParaRPr lang="en-US" dirty="0"/>
                    </a:p>
                  </a:txBody>
                  <a:tcPr/>
                </a:tc>
                <a:extLst>
                  <a:ext uri="{0D108BD9-81ED-4DB2-BD59-A6C34878D82A}">
                    <a16:rowId xmlns:a16="http://schemas.microsoft.com/office/drawing/2014/main" val="10002"/>
                  </a:ext>
                </a:extLst>
              </a:tr>
              <a:tr h="370840">
                <a:tc>
                  <a:txBody>
                    <a:bodyPr/>
                    <a:lstStyle/>
                    <a:p>
                      <a:r>
                        <a:rPr lang="en-US" sz="1800" b="0" i="0" u="none" strike="noStrike" kern="1200" baseline="0" dirty="0" err="1">
                          <a:solidFill>
                            <a:schemeClr val="dk1"/>
                          </a:solidFill>
                          <a:latin typeface="+mn-lt"/>
                          <a:ea typeface="+mn-ea"/>
                          <a:cs typeface="+mn-cs"/>
                        </a:rPr>
                        <a:t>Mozhe</a:t>
                      </a:r>
                      <a:r>
                        <a:rPr lang="en-US" sz="1800" b="0" i="0" u="none" strike="noStrike" kern="1200" baseline="0" dirty="0">
                          <a:solidFill>
                            <a:schemeClr val="dk1"/>
                          </a:solidFill>
                          <a:latin typeface="+mn-lt"/>
                          <a:ea typeface="+mn-ea"/>
                          <a:cs typeface="+mn-cs"/>
                        </a:rPr>
                        <a:t> Atkinson</a:t>
                      </a:r>
                      <a:endParaRPr lang="en-US" dirty="0"/>
                    </a:p>
                  </a:txBody>
                  <a:tcPr/>
                </a:tc>
                <a:extLst>
                  <a:ext uri="{0D108BD9-81ED-4DB2-BD59-A6C34878D82A}">
                    <a16:rowId xmlns:a16="http://schemas.microsoft.com/office/drawing/2014/main" val="10003"/>
                  </a:ext>
                </a:extLst>
              </a:tr>
              <a:tr h="370840">
                <a:tc>
                  <a:txBody>
                    <a:bodyPr/>
                    <a:lstStyle/>
                    <a:p>
                      <a:r>
                        <a:rPr lang="en-US" dirty="0"/>
                        <a:t>…</a:t>
                      </a:r>
                    </a:p>
                  </a:txBody>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0"/>
          </p:nvPr>
        </p:nvSpPr>
        <p:spPr/>
        <p:txBody>
          <a:bodyPr/>
          <a:lstStyle/>
          <a:p>
            <a:r>
              <a:rPr lang="en-US"/>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29</a:t>
            </a:fld>
            <a:endParaRPr lang="en-US" dirty="0"/>
          </a:p>
        </p:txBody>
      </p:sp>
      <p:sp>
        <p:nvSpPr>
          <p:cNvPr id="7" name="TextBox 6"/>
          <p:cNvSpPr txBox="1"/>
          <p:nvPr/>
        </p:nvSpPr>
        <p:spPr>
          <a:xfrm>
            <a:off x="990600" y="2499955"/>
            <a:ext cx="7162800" cy="120032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a:latin typeface="Tahoma" pitchFamily="34" charset="0"/>
                <a:cs typeface="Tahoma" pitchFamily="34" charset="0"/>
              </a:rPr>
              <a:t>SELECT </a:t>
            </a:r>
          </a:p>
          <a:p>
            <a:r>
              <a:rPr lang="en-US" sz="2400" dirty="0">
                <a:latin typeface="Tahoma" pitchFamily="34" charset="0"/>
                <a:cs typeface="Tahoma" pitchFamily="34" charset="0"/>
              </a:rPr>
              <a:t>  FIRST_NAME </a:t>
            </a:r>
            <a:r>
              <a:rPr lang="en-US" sz="2400" dirty="0">
                <a:solidFill>
                  <a:srgbClr val="FF0000"/>
                </a:solidFill>
                <a:latin typeface="Tahoma" pitchFamily="34" charset="0"/>
                <a:cs typeface="Tahoma" pitchFamily="34" charset="0"/>
              </a:rPr>
              <a:t>||</a:t>
            </a:r>
            <a:r>
              <a:rPr lang="en-US" sz="2400" dirty="0">
                <a:latin typeface="Tahoma" pitchFamily="34" charset="0"/>
                <a:cs typeface="Tahoma" pitchFamily="34" charset="0"/>
              </a:rPr>
              <a:t> ' ' </a:t>
            </a:r>
            <a:r>
              <a:rPr lang="en-US" sz="2400" dirty="0">
                <a:solidFill>
                  <a:srgbClr val="FF0000"/>
                </a:solidFill>
                <a:latin typeface="Tahoma" pitchFamily="34" charset="0"/>
                <a:cs typeface="Tahoma" pitchFamily="34" charset="0"/>
              </a:rPr>
              <a:t>||</a:t>
            </a:r>
            <a:r>
              <a:rPr lang="en-US" sz="2400" dirty="0">
                <a:latin typeface="Tahoma" pitchFamily="34" charset="0"/>
                <a:cs typeface="Tahoma" pitchFamily="34" charset="0"/>
              </a:rPr>
              <a:t> LAST_NAME as "Employees"</a:t>
            </a:r>
          </a:p>
          <a:p>
            <a:r>
              <a:rPr lang="en-US" sz="2400" dirty="0">
                <a:latin typeface="Tahoma" pitchFamily="34" charset="0"/>
                <a:cs typeface="Tahoma" pitchFamily="34" charset="0"/>
              </a:rPr>
              <a:t>FROM EMPLOYEES</a:t>
            </a:r>
          </a:p>
        </p:txBody>
      </p:sp>
      <p:sp>
        <p:nvSpPr>
          <p:cNvPr id="8" name="TextBox 7"/>
          <p:cNvSpPr txBox="1"/>
          <p:nvPr/>
        </p:nvSpPr>
        <p:spPr>
          <a:xfrm>
            <a:off x="1085850" y="762000"/>
            <a:ext cx="6972300"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b="1" dirty="0">
                <a:latin typeface="Tahoma" pitchFamily="34" charset="0"/>
                <a:cs typeface="Tahoma" pitchFamily="34" charset="0"/>
              </a:rPr>
              <a:t>Concatenation Operator:</a:t>
            </a:r>
          </a:p>
          <a:p>
            <a:pPr marL="342900" indent="-342900">
              <a:buFont typeface="Arial" pitchFamily="34" charset="0"/>
              <a:buChar char="•"/>
            </a:pPr>
            <a:r>
              <a:rPr lang="en-US" sz="2000" dirty="0">
                <a:latin typeface="Tahoma" pitchFamily="34" charset="0"/>
                <a:cs typeface="Tahoma" pitchFamily="34" charset="0"/>
              </a:rPr>
              <a:t>Links columns or character strings to other columns  </a:t>
            </a:r>
          </a:p>
          <a:p>
            <a:pPr marL="342900" indent="-342900">
              <a:buFont typeface="Arial" pitchFamily="34" charset="0"/>
              <a:buChar char="•"/>
            </a:pPr>
            <a:r>
              <a:rPr lang="en-US" sz="2000" dirty="0">
                <a:latin typeface="Tahoma" pitchFamily="34" charset="0"/>
                <a:cs typeface="Tahoma" pitchFamily="34" charset="0"/>
              </a:rPr>
              <a:t>Is represented by two vertical bars (||) </a:t>
            </a:r>
          </a:p>
          <a:p>
            <a:pPr marL="342900" indent="-342900">
              <a:buFont typeface="Arial" pitchFamily="34" charset="0"/>
              <a:buChar char="•"/>
            </a:pPr>
            <a:r>
              <a:rPr lang="en-US" sz="2000" dirty="0">
                <a:latin typeface="Tahoma" pitchFamily="34" charset="0"/>
                <a:cs typeface="Tahoma" pitchFamily="34" charset="0"/>
              </a:rPr>
              <a:t>Creates a resultant column that is a character expression</a:t>
            </a:r>
          </a:p>
        </p:txBody>
      </p:sp>
    </p:spTree>
    <p:extLst>
      <p:ext uri="{BB962C8B-B14F-4D97-AF65-F5344CB8AC3E}">
        <p14:creationId xmlns:p14="http://schemas.microsoft.com/office/powerpoint/2010/main" val="1892743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514600"/>
            <a:ext cx="8686800" cy="1438275"/>
          </a:xfrm>
        </p:spPr>
        <p:txBody>
          <a:bodyPr/>
          <a:lstStyle/>
          <a:p>
            <a:r>
              <a:rPr lang="en-US" dirty="0"/>
              <a:t>An Overview of Relational Databases</a:t>
            </a:r>
          </a:p>
        </p:txBody>
      </p:sp>
      <p:sp>
        <p:nvSpPr>
          <p:cNvPr id="5" name="Footer Placeholder 4"/>
          <p:cNvSpPr>
            <a:spLocks noGrp="1"/>
          </p:cNvSpPr>
          <p:nvPr>
            <p:ph type="ftr" sz="quarter" idx="10"/>
          </p:nvPr>
        </p:nvSpPr>
        <p:spPr/>
        <p:txBody>
          <a:bodyPr/>
          <a:lstStyle/>
          <a:p>
            <a:r>
              <a:rPr lang="en-US" dirty="0"/>
              <a:t>2012 © EPAM Systems, RD Dep.</a:t>
            </a:r>
          </a:p>
        </p:txBody>
      </p:sp>
      <p:sp>
        <p:nvSpPr>
          <p:cNvPr id="6" name="Slide Number Placeholder 5"/>
          <p:cNvSpPr>
            <a:spLocks noGrp="1"/>
          </p:cNvSpPr>
          <p:nvPr>
            <p:ph type="sldNum" sz="quarter" idx="11"/>
          </p:nvPr>
        </p:nvSpPr>
        <p:spPr/>
        <p:txBody>
          <a:bodyPr/>
          <a:lstStyle/>
          <a:p>
            <a:fld id="{00B1FF97-CB0E-49B2-B0A7-929DA2A15C53}" type="slidenum">
              <a:rPr lang="en-US" smtClean="0"/>
              <a:pPr/>
              <a:t>3</a:t>
            </a:fld>
            <a:endParaRPr lang="en-US" dirty="0"/>
          </a:p>
        </p:txBody>
      </p:sp>
    </p:spTree>
    <p:extLst>
      <p:ext uri="{BB962C8B-B14F-4D97-AF65-F5344CB8AC3E}">
        <p14:creationId xmlns:p14="http://schemas.microsoft.com/office/powerpoint/2010/main" val="76668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value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62576217"/>
              </p:ext>
            </p:extLst>
          </p:nvPr>
        </p:nvGraphicFramePr>
        <p:xfrm>
          <a:off x="914400" y="1981200"/>
          <a:ext cx="7315200" cy="22250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tblGrid>
              <a:tr h="370840">
                <a:tc>
                  <a:txBody>
                    <a:bodyPr/>
                    <a:lstStyle/>
                    <a:p>
                      <a:r>
                        <a:rPr lang="en-US" dirty="0"/>
                        <a:t>LAST_NAME</a:t>
                      </a:r>
                    </a:p>
                  </a:txBody>
                  <a:tcPr/>
                </a:tc>
                <a:tc>
                  <a:txBody>
                    <a:bodyPr/>
                    <a:lstStyle/>
                    <a:p>
                      <a:r>
                        <a:rPr lang="en-US" dirty="0"/>
                        <a:t>JOB_ID</a:t>
                      </a:r>
                    </a:p>
                  </a:txBody>
                  <a:tcPr/>
                </a:tc>
                <a:tc>
                  <a:txBody>
                    <a:bodyPr/>
                    <a:lstStyle/>
                    <a:p>
                      <a:r>
                        <a:rPr lang="en-US" dirty="0"/>
                        <a:t>SALARY</a:t>
                      </a:r>
                    </a:p>
                  </a:txBody>
                  <a:tcPr/>
                </a:tc>
                <a:tc>
                  <a:txBody>
                    <a:bodyPr/>
                    <a:lstStyle/>
                    <a:p>
                      <a:r>
                        <a:rPr lang="en-US" dirty="0"/>
                        <a:t>COMMISSION_PCT</a:t>
                      </a:r>
                    </a:p>
                  </a:txBody>
                  <a:tcPr/>
                </a:tc>
                <a:extLst>
                  <a:ext uri="{0D108BD9-81ED-4DB2-BD59-A6C34878D82A}">
                    <a16:rowId xmlns:a16="http://schemas.microsoft.com/office/drawing/2014/main" val="10000"/>
                  </a:ext>
                </a:extLst>
              </a:tr>
              <a:tr h="370840">
                <a:tc>
                  <a:txBody>
                    <a:bodyPr/>
                    <a:lstStyle/>
                    <a:p>
                      <a:r>
                        <a:rPr lang="en-US" dirty="0"/>
                        <a:t>…</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sz="1800" b="0" i="0" u="none" strike="noStrike" kern="1200" baseline="0" dirty="0">
                          <a:solidFill>
                            <a:schemeClr val="dk1"/>
                          </a:solidFill>
                          <a:latin typeface="+mn-lt"/>
                          <a:ea typeface="+mn-ea"/>
                          <a:cs typeface="+mn-cs"/>
                        </a:rPr>
                        <a:t>Vargas</a:t>
                      </a:r>
                      <a:endParaRPr lang="en-US" dirty="0"/>
                    </a:p>
                  </a:txBody>
                  <a:tcPr/>
                </a:tc>
                <a:tc>
                  <a:txBody>
                    <a:bodyPr/>
                    <a:lstStyle/>
                    <a:p>
                      <a:r>
                        <a:rPr lang="en-US" sz="1800" b="0" i="0" u="none" strike="noStrike" kern="1200" baseline="0" dirty="0">
                          <a:solidFill>
                            <a:schemeClr val="dk1"/>
                          </a:solidFill>
                          <a:latin typeface="+mn-lt"/>
                          <a:ea typeface="+mn-ea"/>
                          <a:cs typeface="+mn-cs"/>
                        </a:rPr>
                        <a:t>ST_CLERK</a:t>
                      </a:r>
                      <a:endParaRPr lang="en-US" dirty="0"/>
                    </a:p>
                  </a:txBody>
                  <a:tcPr/>
                </a:tc>
                <a:tc>
                  <a:txBody>
                    <a:bodyPr/>
                    <a:lstStyle/>
                    <a:p>
                      <a:r>
                        <a:rPr lang="en-US" sz="1800" b="0" i="0" u="none" strike="noStrike" kern="1200" baseline="0" dirty="0">
                          <a:solidFill>
                            <a:schemeClr val="dk1"/>
                          </a:solidFill>
                          <a:latin typeface="+mn-lt"/>
                          <a:ea typeface="+mn-ea"/>
                          <a:cs typeface="+mn-cs"/>
                        </a:rPr>
                        <a:t>2500</a:t>
                      </a:r>
                      <a:endParaRPr lang="en-US" dirty="0"/>
                    </a:p>
                  </a:txBody>
                  <a:tcPr/>
                </a:tc>
                <a:tc>
                  <a:txBody>
                    <a:bodyPr/>
                    <a:lstStyle/>
                    <a:p>
                      <a:r>
                        <a:rPr lang="en-US" dirty="0">
                          <a:solidFill>
                            <a:srgbClr val="FF0000"/>
                          </a:solidFill>
                        </a:rPr>
                        <a:t>(NULL)</a:t>
                      </a:r>
                    </a:p>
                  </a:txBody>
                  <a:tcPr/>
                </a:tc>
                <a:extLst>
                  <a:ext uri="{0D108BD9-81ED-4DB2-BD59-A6C34878D82A}">
                    <a16:rowId xmlns:a16="http://schemas.microsoft.com/office/drawing/2014/main" val="10002"/>
                  </a:ext>
                </a:extLst>
              </a:tr>
              <a:tr h="370840">
                <a:tc>
                  <a:txBody>
                    <a:bodyPr/>
                    <a:lstStyle/>
                    <a:p>
                      <a:r>
                        <a:rPr lang="en-US" sz="1800" b="0" i="0" u="none" strike="noStrike" kern="1200" baseline="0" dirty="0">
                          <a:solidFill>
                            <a:schemeClr val="dk1"/>
                          </a:solidFill>
                          <a:latin typeface="+mn-lt"/>
                          <a:ea typeface="+mn-ea"/>
                          <a:cs typeface="+mn-cs"/>
                        </a:rPr>
                        <a:t>Russell</a:t>
                      </a:r>
                      <a:endParaRPr lang="en-US" dirty="0"/>
                    </a:p>
                  </a:txBody>
                  <a:tcPr/>
                </a:tc>
                <a:tc>
                  <a:txBody>
                    <a:bodyPr/>
                    <a:lstStyle/>
                    <a:p>
                      <a:r>
                        <a:rPr lang="en-US" sz="1800" b="0" i="0" u="none" strike="noStrike" kern="1200" baseline="0" dirty="0">
                          <a:solidFill>
                            <a:schemeClr val="dk1"/>
                          </a:solidFill>
                          <a:latin typeface="+mn-lt"/>
                          <a:ea typeface="+mn-ea"/>
                          <a:cs typeface="+mn-cs"/>
                        </a:rPr>
                        <a:t>SA_MAN</a:t>
                      </a:r>
                      <a:endParaRPr lang="en-US" dirty="0"/>
                    </a:p>
                  </a:txBody>
                  <a:tcPr/>
                </a:tc>
                <a:tc>
                  <a:txBody>
                    <a:bodyPr/>
                    <a:lstStyle/>
                    <a:p>
                      <a:r>
                        <a:rPr lang="en-US" sz="1800" b="0" i="0" u="none" strike="noStrike" kern="1200" baseline="0" dirty="0">
                          <a:solidFill>
                            <a:schemeClr val="dk1"/>
                          </a:solidFill>
                          <a:latin typeface="+mn-lt"/>
                          <a:ea typeface="+mn-ea"/>
                          <a:cs typeface="+mn-cs"/>
                        </a:rPr>
                        <a:t>14000</a:t>
                      </a:r>
                      <a:endParaRPr lang="en-US" dirty="0"/>
                    </a:p>
                  </a:txBody>
                  <a:tcPr/>
                </a:tc>
                <a:tc>
                  <a:txBody>
                    <a:bodyPr/>
                    <a:lstStyle/>
                    <a:p>
                      <a:r>
                        <a:rPr lang="en-US" sz="1800" b="0" i="0" u="none" strike="noStrike" kern="1200" baseline="0" dirty="0">
                          <a:solidFill>
                            <a:schemeClr val="dk1"/>
                          </a:solidFill>
                          <a:latin typeface="+mn-lt"/>
                          <a:ea typeface="+mn-ea"/>
                          <a:cs typeface="+mn-cs"/>
                        </a:rPr>
                        <a:t>0.4</a:t>
                      </a:r>
                      <a:endParaRPr lang="en-US" dirty="0"/>
                    </a:p>
                  </a:txBody>
                  <a:tcPr/>
                </a:tc>
                <a:extLst>
                  <a:ext uri="{0D108BD9-81ED-4DB2-BD59-A6C34878D82A}">
                    <a16:rowId xmlns:a16="http://schemas.microsoft.com/office/drawing/2014/main" val="10003"/>
                  </a:ext>
                </a:extLst>
              </a:tr>
              <a:tr h="370840">
                <a:tc>
                  <a:txBody>
                    <a:bodyPr/>
                    <a:lstStyle/>
                    <a:p>
                      <a:r>
                        <a:rPr lang="en-US" sz="1800" b="0" i="0" u="none" strike="noStrike" kern="1200" baseline="0" dirty="0">
                          <a:solidFill>
                            <a:schemeClr val="dk1"/>
                          </a:solidFill>
                          <a:latin typeface="+mn-lt"/>
                          <a:ea typeface="+mn-ea"/>
                          <a:cs typeface="+mn-cs"/>
                        </a:rPr>
                        <a:t>Partners</a:t>
                      </a:r>
                      <a:endParaRPr lang="en-US" dirty="0"/>
                    </a:p>
                  </a:txBody>
                  <a:tcPr/>
                </a:tc>
                <a:tc>
                  <a:txBody>
                    <a:bodyPr/>
                    <a:lstStyle/>
                    <a:p>
                      <a:r>
                        <a:rPr lang="en-US" sz="1800" b="0" i="0" u="none" strike="noStrike" kern="1200" baseline="0" dirty="0">
                          <a:solidFill>
                            <a:schemeClr val="dk1"/>
                          </a:solidFill>
                          <a:latin typeface="+mn-lt"/>
                          <a:ea typeface="+mn-ea"/>
                          <a:cs typeface="+mn-cs"/>
                        </a:rPr>
                        <a:t>SA_MAN</a:t>
                      </a:r>
                      <a:endParaRPr lang="en-US" dirty="0"/>
                    </a:p>
                  </a:txBody>
                  <a:tcPr/>
                </a:tc>
                <a:tc>
                  <a:txBody>
                    <a:bodyPr/>
                    <a:lstStyle/>
                    <a:p>
                      <a:r>
                        <a:rPr lang="en-US" sz="1800" b="0" i="0" u="none" strike="noStrike" kern="1200" baseline="0" dirty="0">
                          <a:solidFill>
                            <a:schemeClr val="dk1"/>
                          </a:solidFill>
                          <a:latin typeface="+mn-lt"/>
                          <a:ea typeface="+mn-ea"/>
                          <a:cs typeface="+mn-cs"/>
                        </a:rPr>
                        <a:t>13500</a:t>
                      </a:r>
                      <a:endParaRPr lang="en-US" dirty="0"/>
                    </a:p>
                  </a:txBody>
                  <a:tcPr/>
                </a:tc>
                <a:tc>
                  <a:txBody>
                    <a:bodyPr/>
                    <a:lstStyle/>
                    <a:p>
                      <a:r>
                        <a:rPr lang="en-US" sz="1800" b="0" i="0" u="none" strike="noStrike" kern="1200" baseline="0" dirty="0">
                          <a:solidFill>
                            <a:schemeClr val="dk1"/>
                          </a:solidFill>
                          <a:latin typeface="+mn-lt"/>
                          <a:ea typeface="+mn-ea"/>
                          <a:cs typeface="+mn-cs"/>
                        </a:rPr>
                        <a:t>0.3</a:t>
                      </a:r>
                      <a:endParaRPr lang="en-US" dirty="0"/>
                    </a:p>
                  </a:txBody>
                  <a:tcPr/>
                </a:tc>
                <a:extLst>
                  <a:ext uri="{0D108BD9-81ED-4DB2-BD59-A6C34878D82A}">
                    <a16:rowId xmlns:a16="http://schemas.microsoft.com/office/drawing/2014/main" val="10004"/>
                  </a:ext>
                </a:extLst>
              </a:tr>
              <a:tr h="370840">
                <a:tc>
                  <a:txBody>
                    <a:bodyPr/>
                    <a:lstStyle/>
                    <a:p>
                      <a:r>
                        <a:rPr lang="en-US" dirty="0"/>
                        <a:t>…</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0"/>
          </p:nvPr>
        </p:nvSpPr>
        <p:spPr/>
        <p:txBody>
          <a:bodyPr/>
          <a:lstStyle/>
          <a:p>
            <a:r>
              <a:rPr lang="en-US"/>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30</a:t>
            </a:fld>
            <a:endParaRPr lang="en-US" dirty="0"/>
          </a:p>
        </p:txBody>
      </p:sp>
      <p:sp>
        <p:nvSpPr>
          <p:cNvPr id="7" name="TextBox 6"/>
          <p:cNvSpPr txBox="1"/>
          <p:nvPr/>
        </p:nvSpPr>
        <p:spPr>
          <a:xfrm>
            <a:off x="838200" y="838200"/>
            <a:ext cx="7467600" cy="83099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400" dirty="0"/>
              <a:t>SELECT LAST_NAME, JOB_ID, SALARY, COMMISSION_PCT FROM EMPLOYEES</a:t>
            </a:r>
            <a:endParaRPr lang="en-US" sz="2400" dirty="0">
              <a:latin typeface="Tahoma" pitchFamily="34" charset="0"/>
              <a:cs typeface="Tahoma" pitchFamily="34" charset="0"/>
            </a:endParaRPr>
          </a:p>
        </p:txBody>
      </p:sp>
      <p:sp>
        <p:nvSpPr>
          <p:cNvPr id="8" name="TextBox 7"/>
          <p:cNvSpPr txBox="1"/>
          <p:nvPr/>
        </p:nvSpPr>
        <p:spPr>
          <a:xfrm>
            <a:off x="1371600" y="4724400"/>
            <a:ext cx="6400800"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lvl="0" indent="-285750">
              <a:buFont typeface="Arial" pitchFamily="34" charset="0"/>
              <a:buChar char="•"/>
            </a:pPr>
            <a:r>
              <a:rPr lang="en-US" sz="2000" dirty="0">
                <a:latin typeface="Tahoma" pitchFamily="34" charset="0"/>
                <a:cs typeface="Tahoma" pitchFamily="34" charset="0"/>
              </a:rPr>
              <a:t>A </a:t>
            </a:r>
            <a:r>
              <a:rPr lang="en-US" sz="2000" b="1" dirty="0">
                <a:latin typeface="Tahoma" pitchFamily="34" charset="0"/>
                <a:cs typeface="Tahoma" pitchFamily="34" charset="0"/>
              </a:rPr>
              <a:t>null</a:t>
            </a:r>
            <a:r>
              <a:rPr lang="en-US" sz="2000" dirty="0">
                <a:latin typeface="Tahoma" pitchFamily="34" charset="0"/>
                <a:cs typeface="Tahoma" pitchFamily="34" charset="0"/>
              </a:rPr>
              <a:t> is a value that is unavailable, unassigned, unknown, or inapplicable.</a:t>
            </a:r>
          </a:p>
          <a:p>
            <a:pPr marL="285750" lvl="0" indent="-285750">
              <a:buFont typeface="Arial" pitchFamily="34" charset="0"/>
              <a:buChar char="•"/>
            </a:pPr>
            <a:r>
              <a:rPr lang="en-US" sz="2000" dirty="0">
                <a:latin typeface="Tahoma" pitchFamily="34" charset="0"/>
                <a:cs typeface="Tahoma" pitchFamily="34" charset="0"/>
              </a:rPr>
              <a:t>A </a:t>
            </a:r>
            <a:r>
              <a:rPr lang="en-US" sz="2000" b="1" dirty="0">
                <a:latin typeface="Tahoma" pitchFamily="34" charset="0"/>
                <a:cs typeface="Tahoma" pitchFamily="34" charset="0"/>
              </a:rPr>
              <a:t>null</a:t>
            </a:r>
            <a:r>
              <a:rPr lang="en-US" sz="2000" dirty="0">
                <a:latin typeface="Tahoma" pitchFamily="34" charset="0"/>
                <a:cs typeface="Tahoma" pitchFamily="34" charset="0"/>
              </a:rPr>
              <a:t> is not the same as a zero or a blank space.</a:t>
            </a:r>
          </a:p>
        </p:txBody>
      </p:sp>
    </p:spTree>
    <p:extLst>
      <p:ext uri="{BB962C8B-B14F-4D97-AF65-F5344CB8AC3E}">
        <p14:creationId xmlns:p14="http://schemas.microsoft.com/office/powerpoint/2010/main" val="28765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Values in Arithmetic Expressions</a:t>
            </a:r>
            <a:br>
              <a:rPr lang="en-US" dirty="0"/>
            </a:b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25025242"/>
              </p:ext>
            </p:extLst>
          </p:nvPr>
        </p:nvGraphicFramePr>
        <p:xfrm>
          <a:off x="914400" y="2346960"/>
          <a:ext cx="7315200" cy="222504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370840">
                <a:tc>
                  <a:txBody>
                    <a:bodyPr/>
                    <a:lstStyle/>
                    <a:p>
                      <a:r>
                        <a:rPr lang="en-US" dirty="0"/>
                        <a:t>LAST_NAME</a:t>
                      </a:r>
                    </a:p>
                  </a:txBody>
                  <a:tcPr/>
                </a:tc>
                <a:tc>
                  <a:txBody>
                    <a:bodyPr/>
                    <a:lstStyle/>
                    <a:p>
                      <a:r>
                        <a:rPr lang="en-US" dirty="0"/>
                        <a:t>12*SALARY*COMMISSION_PCT</a:t>
                      </a:r>
                    </a:p>
                  </a:txBody>
                  <a:tcPr/>
                </a:tc>
                <a:extLst>
                  <a:ext uri="{0D108BD9-81ED-4DB2-BD59-A6C34878D82A}">
                    <a16:rowId xmlns:a16="http://schemas.microsoft.com/office/drawing/2014/main" val="10000"/>
                  </a:ext>
                </a:extLst>
              </a:tr>
              <a:tr h="370840">
                <a:tc>
                  <a:txBody>
                    <a:bodyPr/>
                    <a:lstStyle/>
                    <a:p>
                      <a:r>
                        <a:rPr lang="en-US" i="0" dirty="0"/>
                        <a:t>…</a:t>
                      </a:r>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sz="1800" b="0" i="0" u="none" strike="noStrike" kern="1200" baseline="0" dirty="0">
                          <a:solidFill>
                            <a:schemeClr val="dk1"/>
                          </a:solidFill>
                          <a:latin typeface="+mn-lt"/>
                          <a:ea typeface="+mn-ea"/>
                          <a:cs typeface="+mn-cs"/>
                        </a:rPr>
                        <a:t>Vargas</a:t>
                      </a:r>
                      <a:endParaRPr lang="en-US" i="0" dirty="0"/>
                    </a:p>
                  </a:txBody>
                  <a:tcPr/>
                </a:tc>
                <a:tc>
                  <a:txBody>
                    <a:bodyPr/>
                    <a:lstStyle/>
                    <a:p>
                      <a:r>
                        <a:rPr lang="en-US" dirty="0">
                          <a:solidFill>
                            <a:srgbClr val="FF0000"/>
                          </a:solidFill>
                        </a:rPr>
                        <a:t>(NULL)</a:t>
                      </a:r>
                    </a:p>
                  </a:txBody>
                  <a:tcPr/>
                </a:tc>
                <a:extLst>
                  <a:ext uri="{0D108BD9-81ED-4DB2-BD59-A6C34878D82A}">
                    <a16:rowId xmlns:a16="http://schemas.microsoft.com/office/drawing/2014/main" val="10002"/>
                  </a:ext>
                </a:extLst>
              </a:tr>
              <a:tr h="370840">
                <a:tc>
                  <a:txBody>
                    <a:bodyPr/>
                    <a:lstStyle/>
                    <a:p>
                      <a:r>
                        <a:rPr lang="en-US" sz="1800" b="0" i="0" u="none" strike="noStrike" kern="1200" baseline="0" dirty="0">
                          <a:solidFill>
                            <a:schemeClr val="dk1"/>
                          </a:solidFill>
                          <a:latin typeface="+mn-lt"/>
                          <a:ea typeface="+mn-ea"/>
                          <a:cs typeface="+mn-cs"/>
                        </a:rPr>
                        <a:t>Russell</a:t>
                      </a:r>
                      <a:endParaRPr lang="en-US" dirty="0"/>
                    </a:p>
                  </a:txBody>
                  <a:tcPr/>
                </a:tc>
                <a:tc>
                  <a:txBody>
                    <a:bodyPr/>
                    <a:lstStyle/>
                    <a:p>
                      <a:r>
                        <a:rPr lang="en-US" sz="1800" b="0" i="0" u="none" strike="noStrike" kern="1200" baseline="0" dirty="0">
                          <a:solidFill>
                            <a:schemeClr val="dk1"/>
                          </a:solidFill>
                          <a:latin typeface="+mn-lt"/>
                          <a:ea typeface="+mn-ea"/>
                          <a:cs typeface="+mn-cs"/>
                        </a:rPr>
                        <a:t>67200</a:t>
                      </a:r>
                      <a:endParaRPr lang="en-US" dirty="0"/>
                    </a:p>
                  </a:txBody>
                  <a:tcPr/>
                </a:tc>
                <a:extLst>
                  <a:ext uri="{0D108BD9-81ED-4DB2-BD59-A6C34878D82A}">
                    <a16:rowId xmlns:a16="http://schemas.microsoft.com/office/drawing/2014/main" val="10003"/>
                  </a:ext>
                </a:extLst>
              </a:tr>
              <a:tr h="370840">
                <a:tc>
                  <a:txBody>
                    <a:bodyPr/>
                    <a:lstStyle/>
                    <a:p>
                      <a:r>
                        <a:rPr lang="en-US" sz="1800" b="0" i="0" u="none" strike="noStrike" kern="1200" baseline="0" dirty="0">
                          <a:solidFill>
                            <a:schemeClr val="dk1"/>
                          </a:solidFill>
                          <a:latin typeface="+mn-lt"/>
                          <a:ea typeface="+mn-ea"/>
                          <a:cs typeface="+mn-cs"/>
                        </a:rPr>
                        <a:t>Partners</a:t>
                      </a:r>
                      <a:endParaRPr lang="en-US" dirty="0"/>
                    </a:p>
                  </a:txBody>
                  <a:tcPr/>
                </a:tc>
                <a:tc>
                  <a:txBody>
                    <a:bodyPr/>
                    <a:lstStyle/>
                    <a:p>
                      <a:r>
                        <a:rPr lang="en-US" sz="1800" b="0" i="0" u="none" strike="noStrike" kern="1200" baseline="0" dirty="0">
                          <a:solidFill>
                            <a:schemeClr val="dk1"/>
                          </a:solidFill>
                          <a:latin typeface="+mn-lt"/>
                          <a:ea typeface="+mn-ea"/>
                          <a:cs typeface="+mn-cs"/>
                        </a:rPr>
                        <a:t>48600</a:t>
                      </a:r>
                      <a:endParaRPr lang="en-US" dirty="0"/>
                    </a:p>
                  </a:txBody>
                  <a:tcPr/>
                </a:tc>
                <a:extLst>
                  <a:ext uri="{0D108BD9-81ED-4DB2-BD59-A6C34878D82A}">
                    <a16:rowId xmlns:a16="http://schemas.microsoft.com/office/drawing/2014/main" val="10004"/>
                  </a:ext>
                </a:extLst>
              </a:tr>
              <a:tr h="370840">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0"/>
          </p:nvPr>
        </p:nvSpPr>
        <p:spPr/>
        <p:txBody>
          <a:bodyPr/>
          <a:lstStyle/>
          <a:p>
            <a:r>
              <a:rPr lang="en-US"/>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31</a:t>
            </a:fld>
            <a:endParaRPr lang="en-US" dirty="0"/>
          </a:p>
        </p:txBody>
      </p:sp>
      <p:sp>
        <p:nvSpPr>
          <p:cNvPr id="7" name="TextBox 6"/>
          <p:cNvSpPr txBox="1"/>
          <p:nvPr/>
        </p:nvSpPr>
        <p:spPr>
          <a:xfrm>
            <a:off x="1466850" y="1066800"/>
            <a:ext cx="6210300"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a:latin typeface="Tahoma" pitchFamily="34" charset="0"/>
                <a:cs typeface="Tahoma" pitchFamily="34" charset="0"/>
              </a:rPr>
              <a:t>Arithmetic expressions containing a </a:t>
            </a:r>
            <a:r>
              <a:rPr lang="en-US" sz="2000" b="1" dirty="0">
                <a:latin typeface="Tahoma" pitchFamily="34" charset="0"/>
                <a:cs typeface="Tahoma" pitchFamily="34" charset="0"/>
              </a:rPr>
              <a:t>null</a:t>
            </a:r>
            <a:r>
              <a:rPr lang="en-US" sz="2000" dirty="0">
                <a:latin typeface="Tahoma" pitchFamily="34" charset="0"/>
                <a:cs typeface="Tahoma" pitchFamily="34" charset="0"/>
              </a:rPr>
              <a:t> value evaluate to </a:t>
            </a:r>
            <a:r>
              <a:rPr lang="en-US" sz="2000" b="1" dirty="0">
                <a:latin typeface="Tahoma" pitchFamily="34" charset="0"/>
                <a:cs typeface="Tahoma" pitchFamily="34" charset="0"/>
              </a:rPr>
              <a:t>null</a:t>
            </a:r>
            <a:r>
              <a:rPr lang="en-US" sz="2000" dirty="0">
                <a:latin typeface="Tahoma" pitchFamily="34" charset="0"/>
                <a:cs typeface="Tahoma" pitchFamily="34" charset="0"/>
              </a:rPr>
              <a:t>.</a:t>
            </a:r>
          </a:p>
        </p:txBody>
      </p:sp>
    </p:spTree>
    <p:extLst>
      <p:ext uri="{BB962C8B-B14F-4D97-AF65-F5344CB8AC3E}">
        <p14:creationId xmlns:p14="http://schemas.microsoft.com/office/powerpoint/2010/main" val="2772256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0"/>
          </p:nvPr>
        </p:nvSpPr>
        <p:spPr/>
        <p:txBody>
          <a:bodyPr/>
          <a:lstStyle/>
          <a:p>
            <a:r>
              <a:rPr lang="en-US"/>
              <a:t>2012 © EPAM Systems, RD Dep.</a:t>
            </a:r>
            <a:endParaRPr lang="en-US" dirty="0"/>
          </a:p>
        </p:txBody>
      </p:sp>
      <p:sp>
        <p:nvSpPr>
          <p:cNvPr id="3" name="Номер слайда 2"/>
          <p:cNvSpPr>
            <a:spLocks noGrp="1"/>
          </p:cNvSpPr>
          <p:nvPr>
            <p:ph type="sldNum" sz="quarter" idx="11"/>
          </p:nvPr>
        </p:nvSpPr>
        <p:spPr/>
        <p:txBody>
          <a:bodyPr/>
          <a:lstStyle/>
          <a:p>
            <a:fld id="{00B1FF97-CB0E-49B2-B0A7-929DA2A15C53}" type="slidenum">
              <a:rPr lang="en-US" smtClean="0"/>
              <a:pPr/>
              <a:t>32</a:t>
            </a:fld>
            <a:endParaRPr lang="en-US"/>
          </a:p>
        </p:txBody>
      </p:sp>
      <p:graphicFrame>
        <p:nvGraphicFramePr>
          <p:cNvPr id="4" name="Content Placeholder 5"/>
          <p:cNvGraphicFramePr>
            <a:graphicFrameLocks/>
          </p:cNvGraphicFramePr>
          <p:nvPr>
            <p:extLst>
              <p:ext uri="{D42A27DB-BD31-4B8C-83A1-F6EECF244321}">
                <p14:modId xmlns:p14="http://schemas.microsoft.com/office/powerpoint/2010/main" val="3725025242"/>
              </p:ext>
            </p:extLst>
          </p:nvPr>
        </p:nvGraphicFramePr>
        <p:xfrm>
          <a:off x="838200" y="1066800"/>
          <a:ext cx="7315200" cy="407924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370840">
                <a:tc>
                  <a:txBody>
                    <a:bodyPr/>
                    <a:lstStyle/>
                    <a:p>
                      <a:pPr algn="l" rtl="0" fontAlgn="b"/>
                      <a:r>
                        <a:rPr lang="en-US" b="1" dirty="0"/>
                        <a:t>Condition</a:t>
                      </a:r>
                    </a:p>
                  </a:txBody>
                  <a:tcPr marL="28575" marR="28575" marT="28575" marB="28575" anchor="b"/>
                </a:tc>
                <a:tc>
                  <a:txBody>
                    <a:bodyPr/>
                    <a:lstStyle/>
                    <a:p>
                      <a:pPr algn="l" rtl="0" fontAlgn="b"/>
                      <a:r>
                        <a:rPr lang="en-US" b="1"/>
                        <a:t>Value of A</a:t>
                      </a:r>
                    </a:p>
                  </a:txBody>
                  <a:tcPr marL="28575" marR="28575" marT="28575" marB="28575" anchor="b"/>
                </a:tc>
                <a:tc>
                  <a:txBody>
                    <a:bodyPr/>
                    <a:lstStyle/>
                    <a:p>
                      <a:pPr algn="l" rtl="0" fontAlgn="b"/>
                      <a:r>
                        <a:rPr lang="en-US" b="1"/>
                        <a:t>Evaluation</a:t>
                      </a:r>
                    </a:p>
                  </a:txBody>
                  <a:tcPr marL="28575" marR="28575" marT="28575" marB="28575" anchor="b"/>
                </a:tc>
                <a:extLst>
                  <a:ext uri="{0D108BD9-81ED-4DB2-BD59-A6C34878D82A}">
                    <a16:rowId xmlns:a16="http://schemas.microsoft.com/office/drawing/2014/main" val="10000"/>
                  </a:ext>
                </a:extLst>
              </a:tr>
              <a:tr h="370840">
                <a:tc>
                  <a:txBody>
                    <a:bodyPr/>
                    <a:lstStyle/>
                    <a:p>
                      <a:pPr algn="l" rtl="0" fontAlgn="t"/>
                      <a:r>
                        <a:rPr lang="en-US"/>
                        <a:t>a IS NULL</a:t>
                      </a:r>
                    </a:p>
                  </a:txBody>
                  <a:tcPr marL="28575" marR="28575" marT="28575" marB="28575"/>
                </a:tc>
                <a:tc>
                  <a:txBody>
                    <a:bodyPr/>
                    <a:lstStyle/>
                    <a:p>
                      <a:pPr algn="l" rtl="0" fontAlgn="t"/>
                      <a:r>
                        <a:rPr lang="ru-RU"/>
                        <a:t>10</a:t>
                      </a:r>
                    </a:p>
                  </a:txBody>
                  <a:tcPr marL="28575" marR="28575" marT="28575" marB="28575"/>
                </a:tc>
                <a:tc>
                  <a:txBody>
                    <a:bodyPr/>
                    <a:lstStyle/>
                    <a:p>
                      <a:pPr algn="l" rtl="0" fontAlgn="t"/>
                      <a:r>
                        <a:rPr lang="en-US" dirty="0"/>
                        <a:t>FALSE</a:t>
                      </a:r>
                    </a:p>
                  </a:txBody>
                  <a:tcPr marL="28575" marR="28575" marT="28575" marB="28575">
                    <a:solidFill>
                      <a:schemeClr val="accent2"/>
                    </a:solidFill>
                  </a:tcPr>
                </a:tc>
                <a:extLst>
                  <a:ext uri="{0D108BD9-81ED-4DB2-BD59-A6C34878D82A}">
                    <a16:rowId xmlns:a16="http://schemas.microsoft.com/office/drawing/2014/main" val="10001"/>
                  </a:ext>
                </a:extLst>
              </a:tr>
              <a:tr h="370840">
                <a:tc>
                  <a:txBody>
                    <a:bodyPr/>
                    <a:lstStyle/>
                    <a:p>
                      <a:pPr algn="l" rtl="0" fontAlgn="t"/>
                      <a:r>
                        <a:rPr lang="en-US"/>
                        <a:t>a IS NOT NULL</a:t>
                      </a:r>
                    </a:p>
                  </a:txBody>
                  <a:tcPr marL="28575" marR="28575" marT="28575" marB="28575"/>
                </a:tc>
                <a:tc>
                  <a:txBody>
                    <a:bodyPr/>
                    <a:lstStyle/>
                    <a:p>
                      <a:pPr algn="l" rtl="0" fontAlgn="t"/>
                      <a:r>
                        <a:rPr lang="ru-RU"/>
                        <a:t>10</a:t>
                      </a:r>
                    </a:p>
                  </a:txBody>
                  <a:tcPr marL="28575" marR="28575" marT="28575" marB="28575"/>
                </a:tc>
                <a:tc>
                  <a:txBody>
                    <a:bodyPr/>
                    <a:lstStyle/>
                    <a:p>
                      <a:pPr algn="l" rtl="0" fontAlgn="t"/>
                      <a:r>
                        <a:rPr lang="en-US"/>
                        <a:t>TRUE</a:t>
                      </a:r>
                    </a:p>
                  </a:txBody>
                  <a:tcPr marL="28575" marR="28575" marT="28575" marB="28575">
                    <a:solidFill>
                      <a:srgbClr val="92D050"/>
                    </a:solidFill>
                  </a:tcPr>
                </a:tc>
                <a:extLst>
                  <a:ext uri="{0D108BD9-81ED-4DB2-BD59-A6C34878D82A}">
                    <a16:rowId xmlns:a16="http://schemas.microsoft.com/office/drawing/2014/main" val="10002"/>
                  </a:ext>
                </a:extLst>
              </a:tr>
              <a:tr h="370840">
                <a:tc>
                  <a:txBody>
                    <a:bodyPr/>
                    <a:lstStyle/>
                    <a:p>
                      <a:pPr algn="l" rtl="0" fontAlgn="t"/>
                      <a:r>
                        <a:rPr lang="en-US"/>
                        <a:t>a IS NULL</a:t>
                      </a:r>
                    </a:p>
                  </a:txBody>
                  <a:tcPr marL="28575" marR="28575" marT="28575" marB="28575"/>
                </a:tc>
                <a:tc>
                  <a:txBody>
                    <a:bodyPr/>
                    <a:lstStyle/>
                    <a:p>
                      <a:pPr algn="l" rtl="0" fontAlgn="t"/>
                      <a:r>
                        <a:rPr lang="en-US"/>
                        <a:t>NULL</a:t>
                      </a:r>
                    </a:p>
                  </a:txBody>
                  <a:tcPr marL="28575" marR="28575" marT="28575" marB="28575"/>
                </a:tc>
                <a:tc>
                  <a:txBody>
                    <a:bodyPr/>
                    <a:lstStyle/>
                    <a:p>
                      <a:pPr algn="l" rtl="0" fontAlgn="t"/>
                      <a:r>
                        <a:rPr lang="en-US" dirty="0"/>
                        <a:t>TRUE</a:t>
                      </a:r>
                    </a:p>
                  </a:txBody>
                  <a:tcPr marL="28575" marR="28575" marT="28575" marB="28575">
                    <a:solidFill>
                      <a:srgbClr val="92D050"/>
                    </a:solidFill>
                  </a:tcPr>
                </a:tc>
                <a:extLst>
                  <a:ext uri="{0D108BD9-81ED-4DB2-BD59-A6C34878D82A}">
                    <a16:rowId xmlns:a16="http://schemas.microsoft.com/office/drawing/2014/main" val="10003"/>
                  </a:ext>
                </a:extLst>
              </a:tr>
              <a:tr h="370840">
                <a:tc>
                  <a:txBody>
                    <a:bodyPr/>
                    <a:lstStyle/>
                    <a:p>
                      <a:pPr algn="l" rtl="0" fontAlgn="t"/>
                      <a:r>
                        <a:rPr lang="en-US"/>
                        <a:t>a IS NOT NULL</a:t>
                      </a:r>
                    </a:p>
                  </a:txBody>
                  <a:tcPr marL="28575" marR="28575" marT="28575" marB="28575"/>
                </a:tc>
                <a:tc>
                  <a:txBody>
                    <a:bodyPr/>
                    <a:lstStyle/>
                    <a:p>
                      <a:pPr algn="l" rtl="0" fontAlgn="t"/>
                      <a:r>
                        <a:rPr lang="en-US"/>
                        <a:t>NULL</a:t>
                      </a:r>
                    </a:p>
                  </a:txBody>
                  <a:tcPr marL="28575" marR="28575" marT="28575" marB="28575"/>
                </a:tc>
                <a:tc>
                  <a:txBody>
                    <a:bodyPr/>
                    <a:lstStyle/>
                    <a:p>
                      <a:pPr algn="l" rtl="0" fontAlgn="t"/>
                      <a:r>
                        <a:rPr lang="en-US" dirty="0"/>
                        <a:t>FALSE</a:t>
                      </a:r>
                    </a:p>
                  </a:txBody>
                  <a:tcPr marL="28575" marR="28575" marT="28575" marB="28575">
                    <a:solidFill>
                      <a:schemeClr val="accent2"/>
                    </a:solidFill>
                  </a:tcPr>
                </a:tc>
                <a:extLst>
                  <a:ext uri="{0D108BD9-81ED-4DB2-BD59-A6C34878D82A}">
                    <a16:rowId xmlns:a16="http://schemas.microsoft.com/office/drawing/2014/main" val="10004"/>
                  </a:ext>
                </a:extLst>
              </a:tr>
              <a:tr h="370840">
                <a:tc>
                  <a:txBody>
                    <a:bodyPr/>
                    <a:lstStyle/>
                    <a:p>
                      <a:pPr algn="l" rtl="0" fontAlgn="t"/>
                      <a:r>
                        <a:rPr lang="en-US"/>
                        <a:t>a = NULL</a:t>
                      </a:r>
                    </a:p>
                  </a:txBody>
                  <a:tcPr marL="28575" marR="28575" marT="28575" marB="28575"/>
                </a:tc>
                <a:tc>
                  <a:txBody>
                    <a:bodyPr/>
                    <a:lstStyle/>
                    <a:p>
                      <a:pPr algn="l" rtl="0" fontAlgn="t"/>
                      <a:r>
                        <a:rPr lang="ru-RU"/>
                        <a:t>10</a:t>
                      </a:r>
                    </a:p>
                  </a:txBody>
                  <a:tcPr marL="28575" marR="28575" marT="28575" marB="28575"/>
                </a:tc>
                <a:tc>
                  <a:txBody>
                    <a:bodyPr/>
                    <a:lstStyle/>
                    <a:p>
                      <a:pPr algn="l" rtl="0" fontAlgn="t"/>
                      <a:r>
                        <a:rPr lang="en-US" dirty="0"/>
                        <a:t>UNKNOWN</a:t>
                      </a:r>
                    </a:p>
                  </a:txBody>
                  <a:tcPr marL="28575" marR="28575" marT="28575" marB="28575">
                    <a:solidFill>
                      <a:schemeClr val="bg1">
                        <a:lumMod val="75000"/>
                      </a:schemeClr>
                    </a:solidFill>
                  </a:tcPr>
                </a:tc>
                <a:extLst>
                  <a:ext uri="{0D108BD9-81ED-4DB2-BD59-A6C34878D82A}">
                    <a16:rowId xmlns:a16="http://schemas.microsoft.com/office/drawing/2014/main" val="10005"/>
                  </a:ext>
                </a:extLst>
              </a:tr>
              <a:tr h="370840">
                <a:tc>
                  <a:txBody>
                    <a:bodyPr/>
                    <a:lstStyle/>
                    <a:p>
                      <a:pPr algn="l" rtl="0" fontAlgn="t"/>
                      <a:r>
                        <a:rPr lang="en-US"/>
                        <a:t>a != NULL</a:t>
                      </a:r>
                    </a:p>
                  </a:txBody>
                  <a:tcPr marL="28575" marR="28575" marT="28575" marB="28575"/>
                </a:tc>
                <a:tc>
                  <a:txBody>
                    <a:bodyPr/>
                    <a:lstStyle/>
                    <a:p>
                      <a:pPr algn="l" rtl="0" fontAlgn="t"/>
                      <a:r>
                        <a:rPr lang="ru-RU"/>
                        <a:t>10</a:t>
                      </a:r>
                    </a:p>
                  </a:txBody>
                  <a:tcPr marL="28575" marR="28575" marT="28575" marB="28575"/>
                </a:tc>
                <a:tc>
                  <a:txBody>
                    <a:bodyPr/>
                    <a:lstStyle/>
                    <a:p>
                      <a:pPr algn="l" rtl="0" fontAlgn="t"/>
                      <a:r>
                        <a:rPr lang="en-US" dirty="0"/>
                        <a:t>UNKNOWN</a:t>
                      </a:r>
                    </a:p>
                  </a:txBody>
                  <a:tcPr marL="28575" marR="28575" marT="28575" marB="28575">
                    <a:solidFill>
                      <a:schemeClr val="bg1">
                        <a:lumMod val="75000"/>
                      </a:schemeClr>
                    </a:solidFill>
                  </a:tcPr>
                </a:tc>
                <a:extLst>
                  <a:ext uri="{0D108BD9-81ED-4DB2-BD59-A6C34878D82A}">
                    <a16:rowId xmlns:a16="http://schemas.microsoft.com/office/drawing/2014/main" val="10006"/>
                  </a:ext>
                </a:extLst>
              </a:tr>
              <a:tr h="370840">
                <a:tc>
                  <a:txBody>
                    <a:bodyPr/>
                    <a:lstStyle/>
                    <a:p>
                      <a:pPr algn="l" rtl="0" fontAlgn="t"/>
                      <a:r>
                        <a:rPr lang="en-US" dirty="0"/>
                        <a:t>a = NULL</a:t>
                      </a:r>
                    </a:p>
                  </a:txBody>
                  <a:tcPr marL="28575" marR="28575" marT="28575" marB="28575"/>
                </a:tc>
                <a:tc>
                  <a:txBody>
                    <a:bodyPr/>
                    <a:lstStyle/>
                    <a:p>
                      <a:pPr algn="l" rtl="0" fontAlgn="t"/>
                      <a:r>
                        <a:rPr lang="en-US" dirty="0"/>
                        <a:t>NULL</a:t>
                      </a:r>
                    </a:p>
                  </a:txBody>
                  <a:tcPr marL="28575" marR="28575" marT="28575" marB="28575"/>
                </a:tc>
                <a:tc>
                  <a:txBody>
                    <a:bodyPr/>
                    <a:lstStyle/>
                    <a:p>
                      <a:pPr algn="l" rtl="0" fontAlgn="t"/>
                      <a:r>
                        <a:rPr lang="en-US" dirty="0"/>
                        <a:t>UNKNOWN</a:t>
                      </a:r>
                    </a:p>
                  </a:txBody>
                  <a:tcPr marL="28575" marR="28575" marT="28575" marB="28575">
                    <a:solidFill>
                      <a:schemeClr val="bg1">
                        <a:lumMod val="75000"/>
                      </a:schemeClr>
                    </a:solidFill>
                  </a:tcPr>
                </a:tc>
                <a:extLst>
                  <a:ext uri="{0D108BD9-81ED-4DB2-BD59-A6C34878D82A}">
                    <a16:rowId xmlns:a16="http://schemas.microsoft.com/office/drawing/2014/main" val="10007"/>
                  </a:ext>
                </a:extLst>
              </a:tr>
              <a:tr h="370840">
                <a:tc>
                  <a:txBody>
                    <a:bodyPr/>
                    <a:lstStyle/>
                    <a:p>
                      <a:pPr algn="l" rtl="0" fontAlgn="t"/>
                      <a:r>
                        <a:rPr lang="en-US"/>
                        <a:t>a != NULL</a:t>
                      </a:r>
                    </a:p>
                  </a:txBody>
                  <a:tcPr marL="28575" marR="28575" marT="28575" marB="28575"/>
                </a:tc>
                <a:tc>
                  <a:txBody>
                    <a:bodyPr/>
                    <a:lstStyle/>
                    <a:p>
                      <a:pPr algn="l" rtl="0" fontAlgn="t"/>
                      <a:r>
                        <a:rPr lang="en-US"/>
                        <a:t>NULL</a:t>
                      </a:r>
                    </a:p>
                  </a:txBody>
                  <a:tcPr marL="28575" marR="28575" marT="28575" marB="28575"/>
                </a:tc>
                <a:tc>
                  <a:txBody>
                    <a:bodyPr/>
                    <a:lstStyle/>
                    <a:p>
                      <a:pPr algn="l" rtl="0" fontAlgn="t"/>
                      <a:r>
                        <a:rPr lang="en-US" dirty="0"/>
                        <a:t>UNKNOWN</a:t>
                      </a:r>
                    </a:p>
                  </a:txBody>
                  <a:tcPr marL="28575" marR="28575" marT="28575" marB="28575">
                    <a:solidFill>
                      <a:schemeClr val="bg1">
                        <a:lumMod val="75000"/>
                      </a:schemeClr>
                    </a:solidFill>
                  </a:tcPr>
                </a:tc>
                <a:extLst>
                  <a:ext uri="{0D108BD9-81ED-4DB2-BD59-A6C34878D82A}">
                    <a16:rowId xmlns:a16="http://schemas.microsoft.com/office/drawing/2014/main" val="10008"/>
                  </a:ext>
                </a:extLst>
              </a:tr>
              <a:tr h="370840">
                <a:tc>
                  <a:txBody>
                    <a:bodyPr/>
                    <a:lstStyle/>
                    <a:p>
                      <a:pPr algn="l" rtl="0" fontAlgn="t"/>
                      <a:r>
                        <a:rPr lang="en-US"/>
                        <a:t>a = 10</a:t>
                      </a:r>
                    </a:p>
                  </a:txBody>
                  <a:tcPr marL="28575" marR="28575" marT="28575" marB="28575"/>
                </a:tc>
                <a:tc>
                  <a:txBody>
                    <a:bodyPr/>
                    <a:lstStyle/>
                    <a:p>
                      <a:pPr algn="l" rtl="0" fontAlgn="t"/>
                      <a:r>
                        <a:rPr lang="en-US"/>
                        <a:t>NULL</a:t>
                      </a:r>
                    </a:p>
                  </a:txBody>
                  <a:tcPr marL="28575" marR="28575" marT="28575" marB="28575"/>
                </a:tc>
                <a:tc>
                  <a:txBody>
                    <a:bodyPr/>
                    <a:lstStyle/>
                    <a:p>
                      <a:pPr algn="l" rtl="0" fontAlgn="t"/>
                      <a:r>
                        <a:rPr lang="en-US" dirty="0"/>
                        <a:t>UNKNOWN</a:t>
                      </a:r>
                    </a:p>
                  </a:txBody>
                  <a:tcPr marL="28575" marR="28575" marT="28575" marB="28575">
                    <a:solidFill>
                      <a:schemeClr val="bg1">
                        <a:lumMod val="75000"/>
                      </a:schemeClr>
                    </a:solidFill>
                  </a:tcPr>
                </a:tc>
                <a:extLst>
                  <a:ext uri="{0D108BD9-81ED-4DB2-BD59-A6C34878D82A}">
                    <a16:rowId xmlns:a16="http://schemas.microsoft.com/office/drawing/2014/main" val="10009"/>
                  </a:ext>
                </a:extLst>
              </a:tr>
              <a:tr h="370840">
                <a:tc>
                  <a:txBody>
                    <a:bodyPr/>
                    <a:lstStyle/>
                    <a:p>
                      <a:pPr algn="l" rtl="0" fontAlgn="t"/>
                      <a:r>
                        <a:rPr lang="en-US"/>
                        <a:t>a != 10</a:t>
                      </a:r>
                    </a:p>
                  </a:txBody>
                  <a:tcPr marL="28575" marR="28575" marT="28575" marB="28575"/>
                </a:tc>
                <a:tc>
                  <a:txBody>
                    <a:bodyPr/>
                    <a:lstStyle/>
                    <a:p>
                      <a:pPr algn="l" rtl="0" fontAlgn="t"/>
                      <a:r>
                        <a:rPr lang="en-US"/>
                        <a:t>NULL</a:t>
                      </a:r>
                    </a:p>
                  </a:txBody>
                  <a:tcPr marL="28575" marR="28575" marT="28575" marB="28575"/>
                </a:tc>
                <a:tc>
                  <a:txBody>
                    <a:bodyPr/>
                    <a:lstStyle/>
                    <a:p>
                      <a:pPr algn="l" rtl="0" fontAlgn="t"/>
                      <a:r>
                        <a:rPr lang="en-US" dirty="0"/>
                        <a:t>UNKNOWN</a:t>
                      </a:r>
                    </a:p>
                  </a:txBody>
                  <a:tcPr marL="28575" marR="28575" marT="28575" marB="28575">
                    <a:solidFill>
                      <a:schemeClr val="bg1">
                        <a:lumMod val="75000"/>
                      </a:schemeClr>
                    </a:solidFill>
                  </a:tcPr>
                </a:tc>
                <a:extLst>
                  <a:ext uri="{0D108BD9-81ED-4DB2-BD59-A6C34878D82A}">
                    <a16:rowId xmlns:a16="http://schemas.microsoft.com/office/drawing/2014/main" val="10010"/>
                  </a:ext>
                </a:extLst>
              </a:tr>
            </a:tbl>
          </a:graphicData>
        </a:graphic>
      </p:graphicFrame>
      <p:sp>
        <p:nvSpPr>
          <p:cNvPr id="5" name="Заголовок 1"/>
          <p:cNvSpPr txBox="1">
            <a:spLocks/>
          </p:cNvSpPr>
          <p:nvPr/>
        </p:nvSpPr>
        <p:spPr>
          <a:xfrm>
            <a:off x="457200" y="274638"/>
            <a:ext cx="8229600" cy="715962"/>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800" b="1" i="0" u="none" strike="noStrike" kern="1200" cap="none" spc="0" normalizeH="0" baseline="0" noProof="0">
                <a:ln>
                  <a:noFill/>
                </a:ln>
                <a:solidFill>
                  <a:schemeClr val="accent1">
                    <a:lumMod val="75000"/>
                  </a:schemeClr>
                </a:solidFill>
                <a:effectLst/>
                <a:uLnTx/>
                <a:uFillTx/>
                <a:latin typeface="Tahoma" pitchFamily="34" charset="0"/>
                <a:ea typeface="Tahoma" pitchFamily="34" charset="0"/>
                <a:cs typeface="Tahoma" pitchFamily="34" charset="0"/>
              </a:rPr>
              <a:t>Nulls in Conditions</a:t>
            </a:r>
            <a:br>
              <a:rPr kumimoji="0" lang="en-US" sz="1800" b="1" i="0" u="none" strike="noStrike" kern="1200" cap="none" spc="0" normalizeH="0" baseline="0" noProof="0">
                <a:ln>
                  <a:noFill/>
                </a:ln>
                <a:solidFill>
                  <a:schemeClr val="accent1">
                    <a:lumMod val="75000"/>
                  </a:schemeClr>
                </a:solidFill>
                <a:effectLst/>
                <a:uLnTx/>
                <a:uFillTx/>
                <a:latin typeface="Tahoma" pitchFamily="34" charset="0"/>
                <a:ea typeface="Tahoma" pitchFamily="34" charset="0"/>
                <a:cs typeface="Tahoma" pitchFamily="34" charset="0"/>
              </a:rPr>
            </a:br>
            <a:endParaRPr kumimoji="0" lang="ru-RU" sz="1800" b="1" i="0" u="none" strike="noStrike" kern="1200" cap="none" spc="0" normalizeH="0" baseline="0" noProof="0" dirty="0">
              <a:ln>
                <a:noFill/>
              </a:ln>
              <a:solidFill>
                <a:schemeClr val="accent1">
                  <a:lumMod val="75000"/>
                </a:schemeClr>
              </a:solidFill>
              <a:effectLst/>
              <a:uLnTx/>
              <a:uFillTx/>
              <a:latin typeface="Tahoma" pitchFamily="34" charset="0"/>
              <a:ea typeface="Tahoma" pitchFamily="34" charset="0"/>
              <a:cs typeface="Tahoma" pitchFamily="34" charset="0"/>
            </a:endParaRPr>
          </a:p>
        </p:txBody>
      </p:sp>
      <p:sp>
        <p:nvSpPr>
          <p:cNvPr id="6" name="Скругленный прямоугольник 5"/>
          <p:cNvSpPr/>
          <p:nvPr/>
        </p:nvSpPr>
        <p:spPr>
          <a:xfrm>
            <a:off x="990600" y="1447800"/>
            <a:ext cx="228600" cy="1447800"/>
          </a:xfrm>
          <a:prstGeom prst="roundRect">
            <a:avLst/>
          </a:prstGeom>
          <a:solidFill>
            <a:srgbClr val="92D050">
              <a:alpha val="3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NULL Conditions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3209875"/>
              </p:ext>
            </p:extLst>
          </p:nvPr>
        </p:nvGraphicFramePr>
        <p:xfrm>
          <a:off x="914400" y="3886200"/>
          <a:ext cx="7315200" cy="74168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370840">
                <a:tc>
                  <a:txBody>
                    <a:bodyPr/>
                    <a:lstStyle/>
                    <a:p>
                      <a:r>
                        <a:rPr lang="en-US" dirty="0"/>
                        <a:t>LAST_NAME</a:t>
                      </a:r>
                    </a:p>
                  </a:txBody>
                  <a:tcPr/>
                </a:tc>
                <a:tc>
                  <a:txBody>
                    <a:bodyPr/>
                    <a:lstStyle/>
                    <a:p>
                      <a:r>
                        <a:rPr lang="en-US" dirty="0"/>
                        <a:t>MANAGER_ID</a:t>
                      </a:r>
                    </a:p>
                  </a:txBody>
                  <a:tcPr/>
                </a:tc>
                <a:extLst>
                  <a:ext uri="{0D108BD9-81ED-4DB2-BD59-A6C34878D82A}">
                    <a16:rowId xmlns:a16="http://schemas.microsoft.com/office/drawing/2014/main" val="10000"/>
                  </a:ext>
                </a:extLst>
              </a:tr>
              <a:tr h="370840">
                <a:tc>
                  <a:txBody>
                    <a:bodyPr/>
                    <a:lstStyle/>
                    <a:p>
                      <a:r>
                        <a:rPr lang="en-US" dirty="0"/>
                        <a:t>King</a:t>
                      </a:r>
                    </a:p>
                  </a:txBody>
                  <a:tcPr/>
                </a:tc>
                <a:tc>
                  <a:txBody>
                    <a:bodyPr/>
                    <a:lstStyle/>
                    <a:p>
                      <a:r>
                        <a:rPr lang="en-US" dirty="0"/>
                        <a:t>(NULL)</a:t>
                      </a:r>
                    </a:p>
                  </a:txBody>
                  <a:tcPr/>
                </a:tc>
                <a:extLst>
                  <a:ext uri="{0D108BD9-81ED-4DB2-BD59-A6C34878D82A}">
                    <a16:rowId xmlns:a16="http://schemas.microsoft.com/office/drawing/2014/main" val="10001"/>
                  </a:ext>
                </a:extLst>
              </a:tr>
            </a:tbl>
          </a:graphicData>
        </a:graphic>
      </p:graphicFrame>
      <p:sp>
        <p:nvSpPr>
          <p:cNvPr id="4" name="Footer Placeholder 3"/>
          <p:cNvSpPr>
            <a:spLocks noGrp="1"/>
          </p:cNvSpPr>
          <p:nvPr>
            <p:ph type="ftr" sz="quarter" idx="10"/>
          </p:nvPr>
        </p:nvSpPr>
        <p:spPr/>
        <p:txBody>
          <a:bodyPr/>
          <a:lstStyle/>
          <a:p>
            <a:r>
              <a:rPr lang="en-US"/>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33</a:t>
            </a:fld>
            <a:endParaRPr lang="en-US" dirty="0"/>
          </a:p>
        </p:txBody>
      </p:sp>
      <p:sp>
        <p:nvSpPr>
          <p:cNvPr id="7" name="TextBox 6"/>
          <p:cNvSpPr txBox="1"/>
          <p:nvPr/>
        </p:nvSpPr>
        <p:spPr>
          <a:xfrm>
            <a:off x="1066800" y="1597627"/>
            <a:ext cx="7010400" cy="132343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Tahoma" pitchFamily="34" charset="0"/>
                <a:cs typeface="Tahoma" pitchFamily="34" charset="0"/>
              </a:rPr>
              <a:t>SELECT </a:t>
            </a:r>
          </a:p>
          <a:p>
            <a:r>
              <a:rPr lang="en-US" sz="2000" dirty="0">
                <a:latin typeface="Tahoma" pitchFamily="34" charset="0"/>
                <a:cs typeface="Tahoma" pitchFamily="34" charset="0"/>
              </a:rPr>
              <a:t>  LAST_NAME, MANAGER_ID</a:t>
            </a:r>
          </a:p>
          <a:p>
            <a:r>
              <a:rPr lang="en-US" sz="2000" dirty="0">
                <a:latin typeface="Tahoma" pitchFamily="34" charset="0"/>
                <a:cs typeface="Tahoma" pitchFamily="34" charset="0"/>
              </a:rPr>
              <a:t>FROM EMPLOYEES </a:t>
            </a:r>
          </a:p>
          <a:p>
            <a:r>
              <a:rPr lang="en-US" sz="2000" dirty="0">
                <a:latin typeface="Tahoma" pitchFamily="34" charset="0"/>
                <a:cs typeface="Tahoma" pitchFamily="34" charset="0"/>
              </a:rPr>
              <a:t>WHERE MANAGER_ID </a:t>
            </a:r>
            <a:r>
              <a:rPr lang="en-US" sz="2000" dirty="0">
                <a:solidFill>
                  <a:srgbClr val="FF0000"/>
                </a:solidFill>
                <a:latin typeface="Tahoma" pitchFamily="34" charset="0"/>
                <a:cs typeface="Tahoma" pitchFamily="34" charset="0"/>
              </a:rPr>
              <a:t>IS NULL</a:t>
            </a:r>
          </a:p>
        </p:txBody>
      </p:sp>
      <p:sp>
        <p:nvSpPr>
          <p:cNvPr id="8" name="TextBox 7"/>
          <p:cNvSpPr txBox="1"/>
          <p:nvPr/>
        </p:nvSpPr>
        <p:spPr>
          <a:xfrm>
            <a:off x="990600" y="4800600"/>
            <a:ext cx="1672253" cy="369332"/>
          </a:xfrm>
          <a:prstGeom prst="rect">
            <a:avLst/>
          </a:prstGeom>
          <a:noFill/>
        </p:spPr>
        <p:txBody>
          <a:bodyPr wrap="none" rtlCol="0">
            <a:spAutoFit/>
          </a:bodyPr>
          <a:lstStyle/>
          <a:p>
            <a:r>
              <a:rPr lang="en-US" dirty="0"/>
              <a:t>1 row selected</a:t>
            </a:r>
          </a:p>
        </p:txBody>
      </p:sp>
    </p:spTree>
    <p:extLst>
      <p:ext uri="{BB962C8B-B14F-4D97-AF65-F5344CB8AC3E}">
        <p14:creationId xmlns:p14="http://schemas.microsoft.com/office/powerpoint/2010/main" val="34457079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Limiting Rows Using a WHERE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79753786"/>
              </p:ext>
            </p:extLst>
          </p:nvPr>
        </p:nvGraphicFramePr>
        <p:xfrm>
          <a:off x="914400" y="1219200"/>
          <a:ext cx="7315200" cy="259588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tblGrid>
              <a:tr h="370840">
                <a:tc>
                  <a:txBody>
                    <a:bodyPr/>
                    <a:lstStyle/>
                    <a:p>
                      <a:r>
                        <a:rPr lang="en-US" sz="1800" b="0" i="0" u="none" strike="noStrike" kern="1200" baseline="0" dirty="0">
                          <a:solidFill>
                            <a:schemeClr val="lt1"/>
                          </a:solidFill>
                          <a:latin typeface="+mn-lt"/>
                          <a:ea typeface="+mn-ea"/>
                          <a:cs typeface="+mn-cs"/>
                        </a:rPr>
                        <a:t>EMPLOYEE_ID</a:t>
                      </a:r>
                      <a:endParaRPr lang="en-US" dirty="0">
                        <a:solidFill>
                          <a:schemeClr val="tx1"/>
                        </a:solidFill>
                      </a:endParaRPr>
                    </a:p>
                  </a:txBody>
                  <a:tcPr/>
                </a:tc>
                <a:tc>
                  <a:txBody>
                    <a:bodyPr/>
                    <a:lstStyle/>
                    <a:p>
                      <a:r>
                        <a:rPr lang="en-US" sz="1800" b="0" i="0" u="none" strike="noStrike" kern="1200" baseline="0" dirty="0">
                          <a:solidFill>
                            <a:schemeClr val="lt1"/>
                          </a:solidFill>
                          <a:latin typeface="+mn-lt"/>
                          <a:ea typeface="+mn-ea"/>
                          <a:cs typeface="+mn-cs"/>
                        </a:rPr>
                        <a:t>LAST_NAME</a:t>
                      </a:r>
                      <a:endParaRPr lang="en-US" dirty="0">
                        <a:solidFill>
                          <a:schemeClr val="tx1"/>
                        </a:solidFill>
                      </a:endParaRPr>
                    </a:p>
                  </a:txBody>
                  <a:tcPr/>
                </a:tc>
                <a:tc>
                  <a:txBody>
                    <a:bodyPr/>
                    <a:lstStyle/>
                    <a:p>
                      <a:r>
                        <a:rPr lang="en-US" sz="1800" b="0" i="0" u="none" strike="noStrike" kern="1200" baseline="0" dirty="0">
                          <a:solidFill>
                            <a:schemeClr val="lt1"/>
                          </a:solidFill>
                          <a:latin typeface="+mn-lt"/>
                          <a:ea typeface="+mn-ea"/>
                          <a:cs typeface="+mn-cs"/>
                        </a:rPr>
                        <a:t>JOB_ID</a:t>
                      </a:r>
                      <a:endParaRPr lang="en-US" dirty="0">
                        <a:solidFill>
                          <a:schemeClr val="tx1"/>
                        </a:solidFill>
                      </a:endParaRPr>
                    </a:p>
                  </a:txBody>
                  <a:tcPr/>
                </a:tc>
                <a:tc>
                  <a:txBody>
                    <a:bodyPr/>
                    <a:lstStyle/>
                    <a:p>
                      <a:r>
                        <a:rPr lang="en-US" sz="1800" b="0" i="0" u="none" strike="noStrike" kern="1200" baseline="0" dirty="0">
                          <a:solidFill>
                            <a:schemeClr val="lt1"/>
                          </a:solidFill>
                          <a:latin typeface="+mn-lt"/>
                          <a:ea typeface="+mn-ea"/>
                          <a:cs typeface="+mn-cs"/>
                        </a:rPr>
                        <a:t>DEPARTMENT_ID</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pPr marL="0" algn="l" defTabSz="914400" rtl="0" eaLnBrk="1" fontAlgn="b" latinLnBrk="0" hangingPunct="1"/>
                      <a:r>
                        <a:rPr lang="en-US" sz="1800" kern="1200" dirty="0">
                          <a:solidFill>
                            <a:srgbClr val="FF0000"/>
                          </a:solidFill>
                          <a:latin typeface="+mn-lt"/>
                          <a:ea typeface="+mn-ea"/>
                          <a:cs typeface="+mn-cs"/>
                        </a:rPr>
                        <a:t>100</a:t>
                      </a:r>
                    </a:p>
                  </a:txBody>
                  <a:tcPr marL="9525" marR="9525" marT="9525" marB="0" anchor="b"/>
                </a:tc>
                <a:tc>
                  <a:txBody>
                    <a:bodyPr/>
                    <a:lstStyle/>
                    <a:p>
                      <a:pPr marL="0" algn="l" defTabSz="914400" rtl="0" eaLnBrk="1" fontAlgn="b" latinLnBrk="0" hangingPunct="1"/>
                      <a:r>
                        <a:rPr lang="en-US" sz="1800" kern="1200">
                          <a:solidFill>
                            <a:srgbClr val="FF0000"/>
                          </a:solidFill>
                          <a:latin typeface="+mn-lt"/>
                          <a:ea typeface="+mn-ea"/>
                          <a:cs typeface="+mn-cs"/>
                        </a:rPr>
                        <a:t>King</a:t>
                      </a:r>
                    </a:p>
                  </a:txBody>
                  <a:tcPr marL="9525" marR="9525" marT="9525" marB="0" anchor="b"/>
                </a:tc>
                <a:tc>
                  <a:txBody>
                    <a:bodyPr/>
                    <a:lstStyle/>
                    <a:p>
                      <a:pPr marL="0" algn="l" defTabSz="914400" rtl="0" eaLnBrk="1" fontAlgn="b" latinLnBrk="0" hangingPunct="1"/>
                      <a:r>
                        <a:rPr lang="en-US" sz="1800" kern="1200">
                          <a:solidFill>
                            <a:srgbClr val="FF0000"/>
                          </a:solidFill>
                          <a:latin typeface="+mn-lt"/>
                          <a:ea typeface="+mn-ea"/>
                          <a:cs typeface="+mn-cs"/>
                        </a:rPr>
                        <a:t>AD_PRES</a:t>
                      </a:r>
                    </a:p>
                  </a:txBody>
                  <a:tcPr marL="9525" marR="9525" marT="9525" marB="0" anchor="b"/>
                </a:tc>
                <a:tc>
                  <a:txBody>
                    <a:bodyPr/>
                    <a:lstStyle/>
                    <a:p>
                      <a:pPr marL="0" algn="l" defTabSz="914400" rtl="0" eaLnBrk="1" fontAlgn="b" latinLnBrk="0" hangingPunct="1"/>
                      <a:r>
                        <a:rPr lang="en-US" sz="1800" kern="1200" dirty="0">
                          <a:solidFill>
                            <a:srgbClr val="FF0000"/>
                          </a:solidFill>
                          <a:latin typeface="+mn-lt"/>
                          <a:ea typeface="+mn-ea"/>
                          <a:cs typeface="+mn-cs"/>
                        </a:rPr>
                        <a:t>90</a:t>
                      </a:r>
                    </a:p>
                  </a:txBody>
                  <a:tcPr marL="9525" marR="9525" marT="9525" marB="0" anchor="b"/>
                </a:tc>
                <a:extLst>
                  <a:ext uri="{0D108BD9-81ED-4DB2-BD59-A6C34878D82A}">
                    <a16:rowId xmlns:a16="http://schemas.microsoft.com/office/drawing/2014/main" val="10001"/>
                  </a:ext>
                </a:extLst>
              </a:tr>
              <a:tr h="370840">
                <a:tc>
                  <a:txBody>
                    <a:bodyPr/>
                    <a:lstStyle/>
                    <a:p>
                      <a:pPr marL="0" algn="l" defTabSz="914400" rtl="0" eaLnBrk="1" fontAlgn="b" latinLnBrk="0" hangingPunct="1"/>
                      <a:r>
                        <a:rPr lang="en-US" sz="1800" kern="1200" dirty="0">
                          <a:solidFill>
                            <a:srgbClr val="FF0000"/>
                          </a:solidFill>
                          <a:latin typeface="+mn-lt"/>
                          <a:ea typeface="+mn-ea"/>
                          <a:cs typeface="+mn-cs"/>
                        </a:rPr>
                        <a:t>101</a:t>
                      </a:r>
                    </a:p>
                  </a:txBody>
                  <a:tcPr marL="9525" marR="9525" marT="9525" marB="0" anchor="b"/>
                </a:tc>
                <a:tc>
                  <a:txBody>
                    <a:bodyPr/>
                    <a:lstStyle/>
                    <a:p>
                      <a:pPr marL="0" algn="l" defTabSz="914400" rtl="0" eaLnBrk="1" fontAlgn="b" latinLnBrk="0" hangingPunct="1"/>
                      <a:r>
                        <a:rPr lang="en-US" sz="1800" kern="1200" dirty="0">
                          <a:solidFill>
                            <a:srgbClr val="FF0000"/>
                          </a:solidFill>
                          <a:latin typeface="+mn-lt"/>
                          <a:ea typeface="+mn-ea"/>
                          <a:cs typeface="+mn-cs"/>
                        </a:rPr>
                        <a:t>Kochhar</a:t>
                      </a:r>
                    </a:p>
                  </a:txBody>
                  <a:tcPr marL="9525" marR="9525" marT="9525" marB="0" anchor="b"/>
                </a:tc>
                <a:tc>
                  <a:txBody>
                    <a:bodyPr/>
                    <a:lstStyle/>
                    <a:p>
                      <a:pPr marL="0" algn="l" defTabSz="914400" rtl="0" eaLnBrk="1" fontAlgn="b" latinLnBrk="0" hangingPunct="1"/>
                      <a:r>
                        <a:rPr lang="en-US" sz="1800" kern="1200">
                          <a:solidFill>
                            <a:srgbClr val="FF0000"/>
                          </a:solidFill>
                          <a:latin typeface="+mn-lt"/>
                          <a:ea typeface="+mn-ea"/>
                          <a:cs typeface="+mn-cs"/>
                        </a:rPr>
                        <a:t>AD_VP</a:t>
                      </a:r>
                    </a:p>
                  </a:txBody>
                  <a:tcPr marL="9525" marR="9525" marT="9525" marB="0" anchor="b"/>
                </a:tc>
                <a:tc>
                  <a:txBody>
                    <a:bodyPr/>
                    <a:lstStyle/>
                    <a:p>
                      <a:pPr marL="0" algn="l" defTabSz="914400" rtl="0" eaLnBrk="1" fontAlgn="b" latinLnBrk="0" hangingPunct="1"/>
                      <a:r>
                        <a:rPr lang="en-US" sz="1800" kern="1200" dirty="0">
                          <a:solidFill>
                            <a:srgbClr val="FF0000"/>
                          </a:solidFill>
                          <a:latin typeface="+mn-lt"/>
                          <a:ea typeface="+mn-ea"/>
                          <a:cs typeface="+mn-cs"/>
                        </a:rPr>
                        <a:t>90</a:t>
                      </a:r>
                    </a:p>
                  </a:txBody>
                  <a:tcPr marL="9525" marR="9525" marT="9525" marB="0" anchor="b"/>
                </a:tc>
                <a:extLst>
                  <a:ext uri="{0D108BD9-81ED-4DB2-BD59-A6C34878D82A}">
                    <a16:rowId xmlns:a16="http://schemas.microsoft.com/office/drawing/2014/main" val="10002"/>
                  </a:ext>
                </a:extLst>
              </a:tr>
              <a:tr h="370840">
                <a:tc>
                  <a:txBody>
                    <a:bodyPr/>
                    <a:lstStyle/>
                    <a:p>
                      <a:pPr marL="0" algn="l" defTabSz="914400" rtl="0" eaLnBrk="1" fontAlgn="b" latinLnBrk="0" hangingPunct="1"/>
                      <a:r>
                        <a:rPr lang="en-US" sz="1800" kern="1200" dirty="0">
                          <a:solidFill>
                            <a:srgbClr val="FF0000"/>
                          </a:solidFill>
                          <a:latin typeface="+mn-lt"/>
                          <a:ea typeface="+mn-ea"/>
                          <a:cs typeface="+mn-cs"/>
                        </a:rPr>
                        <a:t>102</a:t>
                      </a:r>
                    </a:p>
                  </a:txBody>
                  <a:tcPr marL="9525" marR="9525" marT="9525" marB="0" anchor="b"/>
                </a:tc>
                <a:tc>
                  <a:txBody>
                    <a:bodyPr/>
                    <a:lstStyle/>
                    <a:p>
                      <a:pPr marL="0" algn="l" defTabSz="914400" rtl="0" eaLnBrk="1" fontAlgn="b" latinLnBrk="0" hangingPunct="1"/>
                      <a:r>
                        <a:rPr lang="en-US" sz="1800" kern="1200">
                          <a:solidFill>
                            <a:srgbClr val="FF0000"/>
                          </a:solidFill>
                          <a:latin typeface="+mn-lt"/>
                          <a:ea typeface="+mn-ea"/>
                          <a:cs typeface="+mn-cs"/>
                        </a:rPr>
                        <a:t>De Haan</a:t>
                      </a:r>
                    </a:p>
                  </a:txBody>
                  <a:tcPr marL="9525" marR="9525" marT="9525" marB="0" anchor="b"/>
                </a:tc>
                <a:tc>
                  <a:txBody>
                    <a:bodyPr/>
                    <a:lstStyle/>
                    <a:p>
                      <a:pPr marL="0" algn="l" defTabSz="914400" rtl="0" eaLnBrk="1" fontAlgn="b" latinLnBrk="0" hangingPunct="1"/>
                      <a:r>
                        <a:rPr lang="en-US" sz="1800" kern="1200" dirty="0">
                          <a:solidFill>
                            <a:srgbClr val="FF0000"/>
                          </a:solidFill>
                          <a:latin typeface="+mn-lt"/>
                          <a:ea typeface="+mn-ea"/>
                          <a:cs typeface="+mn-cs"/>
                        </a:rPr>
                        <a:t>AD_VP</a:t>
                      </a:r>
                    </a:p>
                  </a:txBody>
                  <a:tcPr marL="9525" marR="9525" marT="9525" marB="0" anchor="b"/>
                </a:tc>
                <a:tc>
                  <a:txBody>
                    <a:bodyPr/>
                    <a:lstStyle/>
                    <a:p>
                      <a:pPr marL="0" algn="l" defTabSz="914400" rtl="0" eaLnBrk="1" fontAlgn="b" latinLnBrk="0" hangingPunct="1"/>
                      <a:r>
                        <a:rPr lang="en-US" sz="1800" kern="1200" dirty="0">
                          <a:solidFill>
                            <a:srgbClr val="FF0000"/>
                          </a:solidFill>
                          <a:latin typeface="+mn-lt"/>
                          <a:ea typeface="+mn-ea"/>
                          <a:cs typeface="+mn-cs"/>
                        </a:rPr>
                        <a:t>90</a:t>
                      </a:r>
                    </a:p>
                  </a:txBody>
                  <a:tcPr marL="9525" marR="9525" marT="9525" marB="0" anchor="b"/>
                </a:tc>
                <a:extLst>
                  <a:ext uri="{0D108BD9-81ED-4DB2-BD59-A6C34878D82A}">
                    <a16:rowId xmlns:a16="http://schemas.microsoft.com/office/drawing/2014/main" val="10003"/>
                  </a:ext>
                </a:extLst>
              </a:tr>
              <a:tr h="370840">
                <a:tc>
                  <a:txBody>
                    <a:bodyPr/>
                    <a:lstStyle/>
                    <a:p>
                      <a:pPr marL="0" algn="l" defTabSz="914400" rtl="0" eaLnBrk="1" fontAlgn="b" latinLnBrk="0" hangingPunct="1"/>
                      <a:r>
                        <a:rPr lang="en-US" sz="1800" kern="1200">
                          <a:solidFill>
                            <a:schemeClr val="tx1"/>
                          </a:solidFill>
                          <a:latin typeface="+mn-lt"/>
                          <a:ea typeface="+mn-ea"/>
                          <a:cs typeface="+mn-cs"/>
                        </a:rPr>
                        <a:t>103</a:t>
                      </a:r>
                    </a:p>
                  </a:txBody>
                  <a:tcPr marL="9525" marR="9525" marT="9525" marB="0" anchor="b"/>
                </a:tc>
                <a:tc>
                  <a:txBody>
                    <a:bodyPr/>
                    <a:lstStyle/>
                    <a:p>
                      <a:pPr marL="0" algn="l" defTabSz="914400" rtl="0" eaLnBrk="1" fontAlgn="b" latinLnBrk="0" hangingPunct="1"/>
                      <a:r>
                        <a:rPr lang="en-US" sz="1800" kern="1200">
                          <a:solidFill>
                            <a:schemeClr val="tx1"/>
                          </a:solidFill>
                          <a:latin typeface="+mn-lt"/>
                          <a:ea typeface="+mn-ea"/>
                          <a:cs typeface="+mn-cs"/>
                        </a:rPr>
                        <a:t>Hunold</a:t>
                      </a:r>
                    </a:p>
                  </a:txBody>
                  <a:tcPr marL="9525" marR="9525" marT="9525" marB="0" anchor="b"/>
                </a:tc>
                <a:tc>
                  <a:txBody>
                    <a:bodyPr/>
                    <a:lstStyle/>
                    <a:p>
                      <a:pPr marL="0" algn="l" defTabSz="914400" rtl="0" eaLnBrk="1" fontAlgn="b" latinLnBrk="0" hangingPunct="1"/>
                      <a:r>
                        <a:rPr lang="en-US" sz="1800" kern="1200">
                          <a:solidFill>
                            <a:schemeClr val="tx1"/>
                          </a:solidFill>
                          <a:latin typeface="+mn-lt"/>
                          <a:ea typeface="+mn-ea"/>
                          <a:cs typeface="+mn-cs"/>
                        </a:rPr>
                        <a:t>IT_PROG</a:t>
                      </a:r>
                    </a:p>
                  </a:txBody>
                  <a:tcPr marL="9525" marR="9525" marT="9525" marB="0" anchor="b"/>
                </a:tc>
                <a:tc>
                  <a:txBody>
                    <a:bodyPr/>
                    <a:lstStyle/>
                    <a:p>
                      <a:pPr marL="0" algn="l" defTabSz="914400" rtl="0" eaLnBrk="1" fontAlgn="b" latinLnBrk="0" hangingPunct="1"/>
                      <a:r>
                        <a:rPr lang="en-US" sz="1800" kern="1200" dirty="0">
                          <a:solidFill>
                            <a:schemeClr val="tx1"/>
                          </a:solidFill>
                          <a:latin typeface="+mn-lt"/>
                          <a:ea typeface="+mn-ea"/>
                          <a:cs typeface="+mn-cs"/>
                        </a:rPr>
                        <a:t>60</a:t>
                      </a:r>
                    </a:p>
                  </a:txBody>
                  <a:tcPr marL="9525" marR="9525" marT="9525" marB="0" anchor="b"/>
                </a:tc>
                <a:extLst>
                  <a:ext uri="{0D108BD9-81ED-4DB2-BD59-A6C34878D82A}">
                    <a16:rowId xmlns:a16="http://schemas.microsoft.com/office/drawing/2014/main" val="10004"/>
                  </a:ext>
                </a:extLst>
              </a:tr>
              <a:tr h="370840">
                <a:tc>
                  <a:txBody>
                    <a:bodyPr/>
                    <a:lstStyle/>
                    <a:p>
                      <a:pPr marL="0" algn="l" defTabSz="914400" rtl="0" eaLnBrk="1" fontAlgn="b" latinLnBrk="0" hangingPunct="1"/>
                      <a:r>
                        <a:rPr lang="en-US" sz="1800" kern="1200">
                          <a:solidFill>
                            <a:schemeClr val="tx1"/>
                          </a:solidFill>
                          <a:latin typeface="+mn-lt"/>
                          <a:ea typeface="+mn-ea"/>
                          <a:cs typeface="+mn-cs"/>
                        </a:rPr>
                        <a:t>104</a:t>
                      </a:r>
                    </a:p>
                  </a:txBody>
                  <a:tcPr marL="9525" marR="9525" marT="9525" marB="0" anchor="b"/>
                </a:tc>
                <a:tc>
                  <a:txBody>
                    <a:bodyPr/>
                    <a:lstStyle/>
                    <a:p>
                      <a:pPr marL="0" algn="l" defTabSz="914400" rtl="0" eaLnBrk="1" fontAlgn="b" latinLnBrk="0" hangingPunct="1"/>
                      <a:r>
                        <a:rPr lang="en-US" sz="1800" kern="1200">
                          <a:solidFill>
                            <a:schemeClr val="tx1"/>
                          </a:solidFill>
                          <a:latin typeface="+mn-lt"/>
                          <a:ea typeface="+mn-ea"/>
                          <a:cs typeface="+mn-cs"/>
                        </a:rPr>
                        <a:t>Ernst</a:t>
                      </a:r>
                    </a:p>
                  </a:txBody>
                  <a:tcPr marL="9525" marR="9525" marT="9525" marB="0" anchor="b"/>
                </a:tc>
                <a:tc>
                  <a:txBody>
                    <a:bodyPr/>
                    <a:lstStyle/>
                    <a:p>
                      <a:pPr marL="0" algn="l" defTabSz="914400" rtl="0" eaLnBrk="1" fontAlgn="b" latinLnBrk="0" hangingPunct="1"/>
                      <a:r>
                        <a:rPr lang="en-US" sz="1800" kern="1200">
                          <a:solidFill>
                            <a:schemeClr val="tx1"/>
                          </a:solidFill>
                          <a:latin typeface="+mn-lt"/>
                          <a:ea typeface="+mn-ea"/>
                          <a:cs typeface="+mn-cs"/>
                        </a:rPr>
                        <a:t>IT_PROG</a:t>
                      </a:r>
                    </a:p>
                  </a:txBody>
                  <a:tcPr marL="9525" marR="9525" marT="9525" marB="0" anchor="b"/>
                </a:tc>
                <a:tc>
                  <a:txBody>
                    <a:bodyPr/>
                    <a:lstStyle/>
                    <a:p>
                      <a:pPr marL="0" algn="l" defTabSz="914400" rtl="0" eaLnBrk="1" fontAlgn="b" latinLnBrk="0" hangingPunct="1"/>
                      <a:r>
                        <a:rPr lang="en-US" sz="1800" kern="1200" dirty="0">
                          <a:solidFill>
                            <a:schemeClr val="tx1"/>
                          </a:solidFill>
                          <a:latin typeface="+mn-lt"/>
                          <a:ea typeface="+mn-ea"/>
                          <a:cs typeface="+mn-cs"/>
                        </a:rPr>
                        <a:t>60</a:t>
                      </a:r>
                    </a:p>
                  </a:txBody>
                  <a:tcPr marL="9525" marR="9525" marT="9525" marB="0" anchor="b"/>
                </a:tc>
                <a:extLst>
                  <a:ext uri="{0D108BD9-81ED-4DB2-BD59-A6C34878D82A}">
                    <a16:rowId xmlns:a16="http://schemas.microsoft.com/office/drawing/2014/main" val="10005"/>
                  </a:ext>
                </a:extLst>
              </a:tr>
              <a:tr h="370840">
                <a:tc>
                  <a:txBody>
                    <a:bodyPr/>
                    <a:lstStyle/>
                    <a:p>
                      <a:pPr marL="0" algn="l" defTabSz="914400" rtl="0" eaLnBrk="1" fontAlgn="b" latinLnBrk="0" hangingPunct="1"/>
                      <a:r>
                        <a:rPr lang="en-US" sz="1800" kern="1200" dirty="0">
                          <a:solidFill>
                            <a:schemeClr val="tx1"/>
                          </a:solidFill>
                          <a:latin typeface="+mn-lt"/>
                          <a:ea typeface="+mn-ea"/>
                          <a:cs typeface="+mn-cs"/>
                        </a:rPr>
                        <a:t>…</a:t>
                      </a:r>
                    </a:p>
                  </a:txBody>
                  <a:tcPr marL="9525" marR="9525" marT="9525" marB="0" anchor="b"/>
                </a:tc>
                <a:tc>
                  <a:txBody>
                    <a:bodyPr/>
                    <a:lstStyle/>
                    <a:p>
                      <a:pPr marL="0" algn="l" defTabSz="914400" rtl="0" eaLnBrk="1" fontAlgn="b" latinLnBrk="0" hangingPunct="1"/>
                      <a:endParaRPr lang="en-US" sz="1800" kern="1200" dirty="0">
                        <a:solidFill>
                          <a:schemeClr val="tx1"/>
                        </a:solidFill>
                        <a:latin typeface="+mn-lt"/>
                        <a:ea typeface="+mn-ea"/>
                        <a:cs typeface="+mn-cs"/>
                      </a:endParaRPr>
                    </a:p>
                  </a:txBody>
                  <a:tcPr marL="9525" marR="9525" marT="9525" marB="0" anchor="b"/>
                </a:tc>
                <a:tc>
                  <a:txBody>
                    <a:bodyPr/>
                    <a:lstStyle/>
                    <a:p>
                      <a:pPr marL="0" algn="l" defTabSz="914400" rtl="0" eaLnBrk="1" fontAlgn="b" latinLnBrk="0" hangingPunct="1"/>
                      <a:endParaRPr lang="en-US" sz="1800" kern="1200">
                        <a:solidFill>
                          <a:schemeClr val="tx1"/>
                        </a:solidFill>
                        <a:latin typeface="+mn-lt"/>
                        <a:ea typeface="+mn-ea"/>
                        <a:cs typeface="+mn-cs"/>
                      </a:endParaRPr>
                    </a:p>
                  </a:txBody>
                  <a:tcPr marL="9525" marR="9525" marT="9525" marB="0" anchor="b"/>
                </a:tc>
                <a:tc>
                  <a:txBody>
                    <a:bodyPr/>
                    <a:lstStyle/>
                    <a:p>
                      <a:pPr marL="0" algn="l" defTabSz="914400" rtl="0" eaLnBrk="1" fontAlgn="b" latinLnBrk="0" hangingPunct="1"/>
                      <a:endParaRPr lang="en-US" sz="1800" kern="1200" dirty="0">
                        <a:solidFill>
                          <a:schemeClr val="tx1"/>
                        </a:solidFill>
                        <a:latin typeface="+mn-lt"/>
                        <a:ea typeface="+mn-ea"/>
                        <a:cs typeface="+mn-cs"/>
                      </a:endParaRPr>
                    </a:p>
                  </a:txBody>
                  <a:tcPr marL="9525" marR="9525" marT="9525" marB="0" anchor="b"/>
                </a:tc>
                <a:extLst>
                  <a:ext uri="{0D108BD9-81ED-4DB2-BD59-A6C34878D82A}">
                    <a16:rowId xmlns:a16="http://schemas.microsoft.com/office/drawing/2014/main" val="10006"/>
                  </a:ext>
                </a:extLst>
              </a:tr>
            </a:tbl>
          </a:graphicData>
        </a:graphic>
      </p:graphicFrame>
      <p:sp>
        <p:nvSpPr>
          <p:cNvPr id="4" name="Footer Placeholder 3"/>
          <p:cNvSpPr>
            <a:spLocks noGrp="1"/>
          </p:cNvSpPr>
          <p:nvPr>
            <p:ph type="ftr" sz="quarter" idx="10"/>
          </p:nvPr>
        </p:nvSpPr>
        <p:spPr/>
        <p:txBody>
          <a:bodyPr/>
          <a:lstStyle/>
          <a:p>
            <a:r>
              <a:rPr lang="en-US"/>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34</a:t>
            </a:fld>
            <a:endParaRPr lang="en-US" dirty="0"/>
          </a:p>
        </p:txBody>
      </p:sp>
      <p:sp>
        <p:nvSpPr>
          <p:cNvPr id="7" name="TextBox 6"/>
          <p:cNvSpPr txBox="1"/>
          <p:nvPr/>
        </p:nvSpPr>
        <p:spPr>
          <a:xfrm>
            <a:off x="1295400" y="3886200"/>
            <a:ext cx="2044149" cy="369332"/>
          </a:xfrm>
          <a:prstGeom prst="rect">
            <a:avLst/>
          </a:prstGeom>
          <a:noFill/>
        </p:spPr>
        <p:txBody>
          <a:bodyPr wrap="none" rtlCol="0">
            <a:spAutoFit/>
          </a:bodyPr>
          <a:lstStyle/>
          <a:p>
            <a:r>
              <a:rPr lang="en-US" dirty="0"/>
              <a:t>107 rows selected</a:t>
            </a:r>
          </a:p>
        </p:txBody>
      </p:sp>
      <p:sp>
        <p:nvSpPr>
          <p:cNvPr id="8" name="Oval 7"/>
          <p:cNvSpPr/>
          <p:nvPr/>
        </p:nvSpPr>
        <p:spPr>
          <a:xfrm>
            <a:off x="6324600" y="1295400"/>
            <a:ext cx="457200" cy="1600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14400" y="4588933"/>
            <a:ext cx="7315200" cy="1015663"/>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Tahoma" pitchFamily="34" charset="0"/>
                <a:cs typeface="Tahoma" pitchFamily="34" charset="0"/>
              </a:rPr>
              <a:t>SELECT </a:t>
            </a:r>
          </a:p>
          <a:p>
            <a:r>
              <a:rPr lang="en-US" sz="2000" dirty="0">
                <a:latin typeface="Tahoma" pitchFamily="34" charset="0"/>
                <a:cs typeface="Tahoma" pitchFamily="34" charset="0"/>
              </a:rPr>
              <a:t>  EMPLOYEE_ID, LAST_NAME, JOB_ID, DEPARTMENT_ID </a:t>
            </a:r>
          </a:p>
          <a:p>
            <a:r>
              <a:rPr lang="en-US" sz="2000" dirty="0">
                <a:latin typeface="Tahoma" pitchFamily="34" charset="0"/>
                <a:cs typeface="Tahoma" pitchFamily="34" charset="0"/>
              </a:rPr>
              <a:t>FROM EMPLOYEES </a:t>
            </a:r>
          </a:p>
        </p:txBody>
      </p:sp>
      <p:sp>
        <p:nvSpPr>
          <p:cNvPr id="9" name="TextBox 8"/>
          <p:cNvSpPr txBox="1"/>
          <p:nvPr/>
        </p:nvSpPr>
        <p:spPr>
          <a:xfrm>
            <a:off x="914400" y="4572000"/>
            <a:ext cx="7315200" cy="132343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Tahoma" pitchFamily="34" charset="0"/>
                <a:cs typeface="Tahoma" pitchFamily="34" charset="0"/>
              </a:rPr>
              <a:t>SELECT </a:t>
            </a:r>
          </a:p>
          <a:p>
            <a:r>
              <a:rPr lang="en-US" sz="2000" dirty="0">
                <a:latin typeface="Tahoma" pitchFamily="34" charset="0"/>
                <a:cs typeface="Tahoma" pitchFamily="34" charset="0"/>
              </a:rPr>
              <a:t>  EMPLOYEE_ID, LAST_NAME, JOB_ID, DEPARTMENT_ID </a:t>
            </a:r>
          </a:p>
          <a:p>
            <a:r>
              <a:rPr lang="en-US" sz="2000" dirty="0">
                <a:latin typeface="Tahoma" pitchFamily="34" charset="0"/>
                <a:cs typeface="Tahoma" pitchFamily="34" charset="0"/>
              </a:rPr>
              <a:t>FROM EMPLOYEES </a:t>
            </a:r>
          </a:p>
          <a:p>
            <a:r>
              <a:rPr lang="en-US" sz="2000" dirty="0">
                <a:solidFill>
                  <a:srgbClr val="FF0000"/>
                </a:solidFill>
                <a:latin typeface="Tahoma" pitchFamily="34" charset="0"/>
                <a:cs typeface="Tahoma" pitchFamily="34" charset="0"/>
              </a:rPr>
              <a:t>WHERE DEPARTMENT_ID = 90</a:t>
            </a:r>
          </a:p>
        </p:txBody>
      </p:sp>
    </p:spTree>
    <p:extLst>
      <p:ext uri="{BB962C8B-B14F-4D97-AF65-F5344CB8AC3E}">
        <p14:creationId xmlns:p14="http://schemas.microsoft.com/office/powerpoint/2010/main" val="871144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Statement (WHERE)</a:t>
            </a:r>
          </a:p>
        </p:txBody>
      </p:sp>
      <p:sp>
        <p:nvSpPr>
          <p:cNvPr id="4" name="Footer Placeholder 3"/>
          <p:cNvSpPr>
            <a:spLocks noGrp="1"/>
          </p:cNvSpPr>
          <p:nvPr>
            <p:ph type="ftr" sz="quarter" idx="10"/>
          </p:nvPr>
        </p:nvSpPr>
        <p:spPr/>
        <p:txBody>
          <a:bodyPr/>
          <a:lstStyle/>
          <a:p>
            <a:r>
              <a:rPr lang="en-US"/>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35</a:t>
            </a:fld>
            <a:endParaRPr lang="en-US" dirty="0"/>
          </a:p>
        </p:txBody>
      </p:sp>
      <p:sp>
        <p:nvSpPr>
          <p:cNvPr id="6" name="Content Placeholder 5"/>
          <p:cNvSpPr>
            <a:spLocks noGrp="1"/>
          </p:cNvSpPr>
          <p:nvPr>
            <p:ph idx="1"/>
          </p:nvPr>
        </p:nvSpPr>
        <p:spPr>
          <a:xfrm>
            <a:off x="914400" y="1714500"/>
            <a:ext cx="7315200" cy="34290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000" b="1" dirty="0">
                <a:latin typeface="Arial" pitchFamily="34" charset="0"/>
                <a:cs typeface="Arial" pitchFamily="34" charset="0"/>
              </a:rPr>
              <a:t>SELECT</a:t>
            </a:r>
            <a:r>
              <a:rPr lang="en-US" sz="2000" dirty="0">
                <a:latin typeface="Arial" pitchFamily="34" charset="0"/>
                <a:cs typeface="Arial" pitchFamily="34" charset="0"/>
              </a:rPr>
              <a:t> </a:t>
            </a:r>
            <a:r>
              <a:rPr lang="en-US" sz="2000" dirty="0">
                <a:solidFill>
                  <a:schemeClr val="accent1">
                    <a:lumMod val="60000"/>
                    <a:lumOff val="40000"/>
                  </a:schemeClr>
                </a:solidFill>
              </a:rPr>
              <a:t>[{ALL | DISTINCT}] </a:t>
            </a:r>
            <a:r>
              <a:rPr lang="en-US" sz="2000" i="1" dirty="0"/>
              <a:t>select_item</a:t>
            </a:r>
            <a:r>
              <a:rPr lang="en-US" sz="2000" dirty="0"/>
              <a:t> </a:t>
            </a:r>
            <a:r>
              <a:rPr lang="en-US" sz="2000" dirty="0">
                <a:solidFill>
                  <a:schemeClr val="accent1">
                    <a:lumMod val="60000"/>
                    <a:lumOff val="40000"/>
                  </a:schemeClr>
                </a:solidFill>
              </a:rPr>
              <a:t>[AS </a:t>
            </a:r>
            <a:r>
              <a:rPr lang="en-US" sz="2000" i="1" dirty="0">
                <a:solidFill>
                  <a:schemeClr val="accent1">
                    <a:lumMod val="60000"/>
                    <a:lumOff val="40000"/>
                  </a:schemeClr>
                </a:solidFill>
              </a:rPr>
              <a:t>alias</a:t>
            </a:r>
            <a:r>
              <a:rPr lang="en-US" sz="2000" dirty="0">
                <a:solidFill>
                  <a:schemeClr val="accent1">
                    <a:lumMod val="60000"/>
                    <a:lumOff val="40000"/>
                  </a:schemeClr>
                </a:solidFill>
              </a:rPr>
              <a:t>] </a:t>
            </a:r>
            <a:r>
              <a:rPr lang="en-US" sz="2000" dirty="0"/>
              <a:t>[,...] </a:t>
            </a:r>
          </a:p>
          <a:p>
            <a:r>
              <a:rPr lang="en-US" sz="2000" b="1" dirty="0">
                <a:latin typeface="Arial" pitchFamily="34" charset="0"/>
                <a:cs typeface="Arial" pitchFamily="34" charset="0"/>
              </a:rPr>
              <a:t>FROM</a:t>
            </a:r>
            <a:r>
              <a:rPr lang="en-US" sz="2000" dirty="0">
                <a:latin typeface="Arial" pitchFamily="34" charset="0"/>
                <a:cs typeface="Arial" pitchFamily="34" charset="0"/>
              </a:rPr>
              <a:t> </a:t>
            </a:r>
            <a:r>
              <a:rPr lang="en-US" sz="2000" dirty="0"/>
              <a:t>{</a:t>
            </a:r>
            <a:r>
              <a:rPr lang="en-US" sz="2000" i="1" dirty="0"/>
              <a:t>table_name</a:t>
            </a:r>
            <a:r>
              <a:rPr lang="en-US" sz="2000" dirty="0"/>
              <a:t> </a:t>
            </a:r>
            <a:r>
              <a:rPr lang="en-US" sz="2000" dirty="0">
                <a:solidFill>
                  <a:schemeClr val="accent1">
                    <a:lumMod val="60000"/>
                    <a:lumOff val="40000"/>
                  </a:schemeClr>
                </a:solidFill>
              </a:rPr>
              <a:t>[[AS] </a:t>
            </a:r>
            <a:r>
              <a:rPr lang="en-US" sz="2000" i="1" dirty="0">
                <a:solidFill>
                  <a:schemeClr val="accent1">
                    <a:lumMod val="60000"/>
                    <a:lumOff val="40000"/>
                  </a:schemeClr>
                </a:solidFill>
              </a:rPr>
              <a:t>alias</a:t>
            </a:r>
            <a:r>
              <a:rPr lang="en-US" sz="2000" dirty="0">
                <a:solidFill>
                  <a:schemeClr val="accent1">
                    <a:lumMod val="60000"/>
                    <a:lumOff val="40000"/>
                  </a:schemeClr>
                </a:solidFill>
              </a:rPr>
              <a:t>] </a:t>
            </a:r>
            <a:r>
              <a:rPr lang="en-US" sz="2000" dirty="0"/>
              <a:t>| </a:t>
            </a:r>
            <a:r>
              <a:rPr lang="en-US" sz="2000" i="1" dirty="0"/>
              <a:t>view name</a:t>
            </a:r>
            <a:r>
              <a:rPr lang="en-US" sz="2000" dirty="0"/>
              <a:t> </a:t>
            </a:r>
            <a:r>
              <a:rPr lang="en-US" sz="2000" dirty="0">
                <a:solidFill>
                  <a:schemeClr val="accent1">
                    <a:lumMod val="60000"/>
                    <a:lumOff val="40000"/>
                  </a:schemeClr>
                </a:solidFill>
              </a:rPr>
              <a:t>[[AS] </a:t>
            </a:r>
            <a:r>
              <a:rPr lang="en-US" sz="2000" i="1" dirty="0">
                <a:solidFill>
                  <a:schemeClr val="accent1">
                    <a:lumMod val="60000"/>
                    <a:lumOff val="40000"/>
                  </a:schemeClr>
                </a:solidFill>
              </a:rPr>
              <a:t>alias</a:t>
            </a:r>
            <a:r>
              <a:rPr lang="en-US" sz="2000" dirty="0">
                <a:solidFill>
                  <a:schemeClr val="accent1">
                    <a:lumMod val="60000"/>
                    <a:lumOff val="40000"/>
                  </a:schemeClr>
                </a:solidFill>
              </a:rPr>
              <a:t>]</a:t>
            </a:r>
            <a:r>
              <a:rPr lang="en-US" sz="2000" dirty="0"/>
              <a:t>} [,...] </a:t>
            </a:r>
            <a:endParaRPr lang="en-US" sz="2000" dirty="0">
              <a:latin typeface="Arial" pitchFamily="34" charset="0"/>
              <a:cs typeface="Arial" pitchFamily="34" charset="0"/>
            </a:endParaRPr>
          </a:p>
          <a:p>
            <a:r>
              <a:rPr lang="en-US" sz="2000" dirty="0"/>
              <a:t>[ </a:t>
            </a:r>
            <a:r>
              <a:rPr lang="en-US" sz="2000" dirty="0">
                <a:solidFill>
                  <a:schemeClr val="accent1">
                    <a:lumMod val="60000"/>
                    <a:lumOff val="40000"/>
                  </a:schemeClr>
                </a:solidFill>
              </a:rPr>
              <a:t>[join_type] </a:t>
            </a:r>
            <a:r>
              <a:rPr lang="en-US" sz="2000" b="1" dirty="0"/>
              <a:t>JOIN</a:t>
            </a:r>
            <a:r>
              <a:rPr lang="en-US" sz="2000" dirty="0"/>
              <a:t> </a:t>
            </a:r>
            <a:r>
              <a:rPr lang="en-US" sz="2000" i="1" dirty="0"/>
              <a:t>join_condition</a:t>
            </a:r>
            <a:r>
              <a:rPr lang="en-US" sz="2000" dirty="0"/>
              <a:t> ] </a:t>
            </a:r>
            <a:endParaRPr lang="en-US" sz="2000" dirty="0">
              <a:latin typeface="Arial" pitchFamily="34" charset="0"/>
              <a:cs typeface="Arial" pitchFamily="34" charset="0"/>
            </a:endParaRPr>
          </a:p>
          <a:p>
            <a:r>
              <a:rPr lang="en-US" sz="2000" dirty="0">
                <a:latin typeface="Arial" pitchFamily="34" charset="0"/>
                <a:cs typeface="Arial" pitchFamily="34" charset="0"/>
              </a:rPr>
              <a:t>[</a:t>
            </a:r>
            <a:r>
              <a:rPr lang="en-US" sz="2000" b="1" dirty="0">
                <a:solidFill>
                  <a:srgbClr val="FF0000"/>
                </a:solidFill>
                <a:latin typeface="Arial" pitchFamily="34" charset="0"/>
                <a:cs typeface="Arial" pitchFamily="34" charset="0"/>
              </a:rPr>
              <a:t>WHERE</a:t>
            </a:r>
            <a:r>
              <a:rPr lang="en-US" sz="2000" dirty="0">
                <a:solidFill>
                  <a:srgbClr val="FF0000"/>
                </a:solidFill>
                <a:latin typeface="Arial" pitchFamily="34" charset="0"/>
                <a:cs typeface="Arial" pitchFamily="34" charset="0"/>
              </a:rPr>
              <a:t> </a:t>
            </a:r>
            <a:r>
              <a:rPr lang="en-US" sz="2000" i="1" dirty="0">
                <a:latin typeface="Arial" pitchFamily="34" charset="0"/>
                <a:cs typeface="Arial" pitchFamily="34" charset="0"/>
              </a:rPr>
              <a:t>search_condition</a:t>
            </a:r>
            <a:r>
              <a:rPr lang="en-US" sz="2000" dirty="0">
                <a:latin typeface="Arial" pitchFamily="34" charset="0"/>
                <a:cs typeface="Arial" pitchFamily="34" charset="0"/>
              </a:rPr>
              <a:t>] </a:t>
            </a:r>
            <a:r>
              <a:rPr lang="en-US" sz="2000" dirty="0">
                <a:solidFill>
                  <a:schemeClr val="accent1">
                    <a:lumMod val="60000"/>
                    <a:lumOff val="40000"/>
                  </a:schemeClr>
                </a:solidFill>
              </a:rPr>
              <a:t>[ {AND | OR | NOT} search condition [...] ] </a:t>
            </a:r>
          </a:p>
          <a:p>
            <a:r>
              <a:rPr lang="en-US" sz="2000" dirty="0"/>
              <a:t>[</a:t>
            </a:r>
            <a:r>
              <a:rPr lang="en-US" sz="2000" b="1" dirty="0">
                <a:latin typeface="Arial" pitchFamily="34" charset="0"/>
                <a:cs typeface="Arial" pitchFamily="34" charset="0"/>
              </a:rPr>
              <a:t>GROUP BY</a:t>
            </a:r>
            <a:r>
              <a:rPr lang="en-US" sz="2000" dirty="0"/>
              <a:t> </a:t>
            </a:r>
            <a:r>
              <a:rPr lang="en-US" sz="2000" i="1" dirty="0"/>
              <a:t>group_by_expression </a:t>
            </a:r>
            <a:r>
              <a:rPr lang="en-US" sz="2000" dirty="0"/>
              <a:t>{</a:t>
            </a:r>
            <a:r>
              <a:rPr lang="en-US" sz="2000" i="1" dirty="0"/>
              <a:t>group_by_columns</a:t>
            </a:r>
            <a:r>
              <a:rPr lang="en-US" sz="2000" dirty="0"/>
              <a:t>}</a:t>
            </a:r>
          </a:p>
          <a:p>
            <a:r>
              <a:rPr lang="en-US" sz="2000" dirty="0"/>
              <a:t>[</a:t>
            </a:r>
            <a:r>
              <a:rPr lang="en-US" sz="2000" b="1" dirty="0">
                <a:latin typeface="Arial" pitchFamily="34" charset="0"/>
                <a:cs typeface="Arial" pitchFamily="34" charset="0"/>
              </a:rPr>
              <a:t>HAVING</a:t>
            </a:r>
            <a:r>
              <a:rPr lang="en-US" sz="2000" dirty="0"/>
              <a:t> </a:t>
            </a:r>
            <a:r>
              <a:rPr lang="en-US" sz="2000" i="1" dirty="0"/>
              <a:t>search_condition</a:t>
            </a:r>
            <a:r>
              <a:rPr lang="en-US" sz="2000" dirty="0"/>
              <a:t>] ] </a:t>
            </a:r>
          </a:p>
          <a:p>
            <a:r>
              <a:rPr lang="en-US" sz="2000" dirty="0"/>
              <a:t>[</a:t>
            </a:r>
            <a:r>
              <a:rPr lang="en-US" sz="2000" b="1" dirty="0">
                <a:latin typeface="Arial" pitchFamily="34" charset="0"/>
                <a:cs typeface="Arial" pitchFamily="34" charset="0"/>
              </a:rPr>
              <a:t>ORDER BY </a:t>
            </a:r>
            <a:r>
              <a:rPr lang="en-US" sz="2000" dirty="0"/>
              <a:t>{</a:t>
            </a:r>
            <a:r>
              <a:rPr lang="en-US" sz="2000" i="1" dirty="0"/>
              <a:t>order_expression</a:t>
            </a:r>
            <a:r>
              <a:rPr lang="en-US" sz="2000" dirty="0"/>
              <a:t> </a:t>
            </a:r>
            <a:r>
              <a:rPr lang="en-US" sz="2000" dirty="0">
                <a:solidFill>
                  <a:schemeClr val="accent1">
                    <a:lumMod val="60000"/>
                    <a:lumOff val="40000"/>
                  </a:schemeClr>
                </a:solidFill>
              </a:rPr>
              <a:t>[ASC | DESC]</a:t>
            </a:r>
            <a:r>
              <a:rPr lang="en-US" sz="2000" dirty="0"/>
              <a:t>} [,...] ]</a:t>
            </a:r>
            <a:br>
              <a:rPr lang="en-US" sz="2000" dirty="0"/>
            </a:br>
            <a:endParaRPr lang="en-US" sz="2000" dirty="0">
              <a:latin typeface="Arial" pitchFamily="34" charset="0"/>
              <a:cs typeface="Arial" pitchFamily="34" charset="0"/>
            </a:endParaRPr>
          </a:p>
        </p:txBody>
      </p:sp>
    </p:spTree>
    <p:extLst>
      <p:ext uri="{BB962C8B-B14F-4D97-AF65-F5344CB8AC3E}">
        <p14:creationId xmlns:p14="http://schemas.microsoft.com/office/powerpoint/2010/main" val="19884143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WHERE Clause (slide 1)</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65395760"/>
              </p:ext>
            </p:extLst>
          </p:nvPr>
        </p:nvGraphicFramePr>
        <p:xfrm>
          <a:off x="914400" y="1219200"/>
          <a:ext cx="7315200" cy="14833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tblGrid>
              <a:tr h="370840">
                <a:tc>
                  <a:txBody>
                    <a:bodyPr/>
                    <a:lstStyle/>
                    <a:p>
                      <a:r>
                        <a:rPr lang="en-US" sz="1800" b="0" i="0" u="none" strike="noStrike" kern="1200" baseline="0" dirty="0">
                          <a:solidFill>
                            <a:schemeClr val="lt1"/>
                          </a:solidFill>
                          <a:latin typeface="+mn-lt"/>
                          <a:ea typeface="+mn-ea"/>
                          <a:cs typeface="+mn-cs"/>
                        </a:rPr>
                        <a:t>EMPLOYEE_ID</a:t>
                      </a:r>
                      <a:endParaRPr lang="en-US" dirty="0">
                        <a:solidFill>
                          <a:schemeClr val="tx1"/>
                        </a:solidFill>
                      </a:endParaRPr>
                    </a:p>
                  </a:txBody>
                  <a:tcPr/>
                </a:tc>
                <a:tc>
                  <a:txBody>
                    <a:bodyPr/>
                    <a:lstStyle/>
                    <a:p>
                      <a:r>
                        <a:rPr lang="en-US" sz="1800" b="0" i="0" u="none" strike="noStrike" kern="1200" baseline="0" dirty="0">
                          <a:solidFill>
                            <a:schemeClr val="lt1"/>
                          </a:solidFill>
                          <a:latin typeface="+mn-lt"/>
                          <a:ea typeface="+mn-ea"/>
                          <a:cs typeface="+mn-cs"/>
                        </a:rPr>
                        <a:t>LAST_NAME</a:t>
                      </a:r>
                      <a:endParaRPr lang="en-US" dirty="0">
                        <a:solidFill>
                          <a:schemeClr val="tx1"/>
                        </a:solidFill>
                      </a:endParaRPr>
                    </a:p>
                  </a:txBody>
                  <a:tcPr/>
                </a:tc>
                <a:tc>
                  <a:txBody>
                    <a:bodyPr/>
                    <a:lstStyle/>
                    <a:p>
                      <a:r>
                        <a:rPr lang="en-US" sz="1800" b="0" i="0" u="none" strike="noStrike" kern="1200" baseline="0" dirty="0">
                          <a:solidFill>
                            <a:schemeClr val="lt1"/>
                          </a:solidFill>
                          <a:latin typeface="+mn-lt"/>
                          <a:ea typeface="+mn-ea"/>
                          <a:cs typeface="+mn-cs"/>
                        </a:rPr>
                        <a:t>JOB_ID</a:t>
                      </a:r>
                      <a:endParaRPr lang="en-US" dirty="0">
                        <a:solidFill>
                          <a:schemeClr val="tx1"/>
                        </a:solidFill>
                      </a:endParaRPr>
                    </a:p>
                  </a:txBody>
                  <a:tcPr/>
                </a:tc>
                <a:tc>
                  <a:txBody>
                    <a:bodyPr/>
                    <a:lstStyle/>
                    <a:p>
                      <a:r>
                        <a:rPr lang="en-US" sz="1800" b="0" i="0" u="none" strike="noStrike" kern="1200" baseline="0" dirty="0">
                          <a:solidFill>
                            <a:schemeClr val="lt1"/>
                          </a:solidFill>
                          <a:latin typeface="+mn-lt"/>
                          <a:ea typeface="+mn-ea"/>
                          <a:cs typeface="+mn-cs"/>
                        </a:rPr>
                        <a:t>DEPARTMENT_ID</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r>
                        <a:rPr lang="en-US" sz="1800" b="0" i="0" u="none" strike="noStrike" kern="1200" baseline="0" dirty="0">
                          <a:solidFill>
                            <a:schemeClr val="dk1"/>
                          </a:solidFill>
                          <a:latin typeface="+mn-lt"/>
                          <a:ea typeface="+mn-ea"/>
                          <a:cs typeface="+mn-cs"/>
                        </a:rPr>
                        <a:t>100</a:t>
                      </a:r>
                      <a:endParaRPr lang="en-US" dirty="0"/>
                    </a:p>
                  </a:txBody>
                  <a:tcPr/>
                </a:tc>
                <a:tc>
                  <a:txBody>
                    <a:bodyPr/>
                    <a:lstStyle/>
                    <a:p>
                      <a:r>
                        <a:rPr lang="en-US" sz="1800" b="0" i="0" u="none" strike="noStrike" kern="1200" baseline="0" dirty="0">
                          <a:solidFill>
                            <a:schemeClr val="dk1"/>
                          </a:solidFill>
                          <a:latin typeface="+mn-lt"/>
                          <a:ea typeface="+mn-ea"/>
                          <a:cs typeface="+mn-cs"/>
                        </a:rPr>
                        <a:t>King</a:t>
                      </a:r>
                      <a:endParaRPr lang="en-US" dirty="0"/>
                    </a:p>
                  </a:txBody>
                  <a:tcPr/>
                </a:tc>
                <a:tc>
                  <a:txBody>
                    <a:bodyPr/>
                    <a:lstStyle/>
                    <a:p>
                      <a:r>
                        <a:rPr lang="en-US" sz="1800" b="0" i="0" u="none" strike="noStrike" kern="1200" baseline="0" dirty="0">
                          <a:solidFill>
                            <a:schemeClr val="dk1"/>
                          </a:solidFill>
                          <a:latin typeface="+mn-lt"/>
                          <a:ea typeface="+mn-ea"/>
                          <a:cs typeface="+mn-cs"/>
                        </a:rPr>
                        <a:t>AD_PRES</a:t>
                      </a:r>
                      <a:endParaRPr lang="en-US" dirty="0"/>
                    </a:p>
                  </a:txBody>
                  <a:tcPr/>
                </a:tc>
                <a:tc>
                  <a:txBody>
                    <a:bodyPr/>
                    <a:lstStyle/>
                    <a:p>
                      <a:r>
                        <a:rPr lang="en-US" sz="1800" b="0" i="0" u="none" strike="noStrike" kern="1200" baseline="0" dirty="0">
                          <a:solidFill>
                            <a:schemeClr val="dk1"/>
                          </a:solidFill>
                          <a:latin typeface="+mn-lt"/>
                          <a:ea typeface="+mn-ea"/>
                          <a:cs typeface="+mn-cs"/>
                        </a:rPr>
                        <a:t>90</a:t>
                      </a:r>
                      <a:endParaRPr lang="en-US" dirty="0"/>
                    </a:p>
                  </a:txBody>
                  <a:tcPr/>
                </a:tc>
                <a:extLst>
                  <a:ext uri="{0D108BD9-81ED-4DB2-BD59-A6C34878D82A}">
                    <a16:rowId xmlns:a16="http://schemas.microsoft.com/office/drawing/2014/main" val="10001"/>
                  </a:ext>
                </a:extLst>
              </a:tr>
              <a:tr h="370840">
                <a:tc>
                  <a:txBody>
                    <a:bodyPr/>
                    <a:lstStyle/>
                    <a:p>
                      <a:r>
                        <a:rPr lang="en-US" sz="1800" b="0" i="0" u="none" strike="noStrike" kern="1200" baseline="0" dirty="0">
                          <a:solidFill>
                            <a:schemeClr val="dk1"/>
                          </a:solidFill>
                          <a:latin typeface="+mn-lt"/>
                          <a:ea typeface="+mn-ea"/>
                          <a:cs typeface="+mn-cs"/>
                        </a:rPr>
                        <a:t>101</a:t>
                      </a:r>
                      <a:endParaRPr lang="en-US" dirty="0"/>
                    </a:p>
                  </a:txBody>
                  <a:tcPr/>
                </a:tc>
                <a:tc>
                  <a:txBody>
                    <a:bodyPr/>
                    <a:lstStyle/>
                    <a:p>
                      <a:r>
                        <a:rPr lang="en-US" sz="1800" b="0" i="0" u="none" strike="noStrike" kern="1200" baseline="0" dirty="0">
                          <a:solidFill>
                            <a:schemeClr val="dk1"/>
                          </a:solidFill>
                          <a:latin typeface="+mn-lt"/>
                          <a:ea typeface="+mn-ea"/>
                          <a:cs typeface="+mn-cs"/>
                        </a:rPr>
                        <a:t>Kochhar</a:t>
                      </a:r>
                      <a:endParaRPr lang="en-US" dirty="0"/>
                    </a:p>
                  </a:txBody>
                  <a:tcPr/>
                </a:tc>
                <a:tc>
                  <a:txBody>
                    <a:bodyPr/>
                    <a:lstStyle/>
                    <a:p>
                      <a:r>
                        <a:rPr lang="en-US" sz="1800" b="0" i="0" u="none" strike="noStrike" kern="1200" baseline="0" dirty="0">
                          <a:solidFill>
                            <a:schemeClr val="dk1"/>
                          </a:solidFill>
                          <a:latin typeface="+mn-lt"/>
                          <a:ea typeface="+mn-ea"/>
                          <a:cs typeface="+mn-cs"/>
                        </a:rPr>
                        <a:t>AD_VP</a:t>
                      </a:r>
                      <a:endParaRPr lang="en-US" dirty="0"/>
                    </a:p>
                  </a:txBody>
                  <a:tcPr/>
                </a:tc>
                <a:tc>
                  <a:txBody>
                    <a:bodyPr/>
                    <a:lstStyle/>
                    <a:p>
                      <a:r>
                        <a:rPr lang="en-US" sz="1800" b="0" i="0" u="none" strike="noStrike" kern="1200" baseline="0" dirty="0">
                          <a:solidFill>
                            <a:schemeClr val="dk1"/>
                          </a:solidFill>
                          <a:latin typeface="+mn-lt"/>
                          <a:ea typeface="+mn-ea"/>
                          <a:cs typeface="+mn-cs"/>
                        </a:rPr>
                        <a:t>90</a:t>
                      </a:r>
                      <a:endParaRPr lang="en-US" dirty="0"/>
                    </a:p>
                  </a:txBody>
                  <a:tcPr/>
                </a:tc>
                <a:extLst>
                  <a:ext uri="{0D108BD9-81ED-4DB2-BD59-A6C34878D82A}">
                    <a16:rowId xmlns:a16="http://schemas.microsoft.com/office/drawing/2014/main" val="10002"/>
                  </a:ext>
                </a:extLst>
              </a:tr>
              <a:tr h="370840">
                <a:tc>
                  <a:txBody>
                    <a:bodyPr/>
                    <a:lstStyle/>
                    <a:p>
                      <a:r>
                        <a:rPr lang="en-US" sz="1800" b="0" i="0" u="none" strike="noStrike" kern="1200" baseline="0" dirty="0">
                          <a:solidFill>
                            <a:schemeClr val="dk1"/>
                          </a:solidFill>
                          <a:latin typeface="+mn-lt"/>
                          <a:ea typeface="+mn-ea"/>
                          <a:cs typeface="+mn-cs"/>
                        </a:rPr>
                        <a:t>102</a:t>
                      </a:r>
                      <a:endParaRPr lang="en-US" dirty="0"/>
                    </a:p>
                  </a:txBody>
                  <a:tcPr/>
                </a:tc>
                <a:tc>
                  <a:txBody>
                    <a:bodyPr/>
                    <a:lstStyle/>
                    <a:p>
                      <a:r>
                        <a:rPr lang="en-US" sz="1800" b="0" i="0" u="none" strike="noStrike" kern="1200" baseline="0" dirty="0">
                          <a:solidFill>
                            <a:schemeClr val="dk1"/>
                          </a:solidFill>
                          <a:latin typeface="+mn-lt"/>
                          <a:ea typeface="+mn-ea"/>
                          <a:cs typeface="+mn-cs"/>
                        </a:rPr>
                        <a:t>De </a:t>
                      </a:r>
                      <a:r>
                        <a:rPr lang="en-US" sz="1800" b="0" i="0" u="none" strike="noStrike" kern="1200" baseline="0" dirty="0" err="1">
                          <a:solidFill>
                            <a:schemeClr val="dk1"/>
                          </a:solidFill>
                          <a:latin typeface="+mn-lt"/>
                          <a:ea typeface="+mn-ea"/>
                          <a:cs typeface="+mn-cs"/>
                        </a:rPr>
                        <a:t>Haan</a:t>
                      </a:r>
                      <a:endParaRPr lang="en-US" dirty="0"/>
                    </a:p>
                  </a:txBody>
                  <a:tcPr/>
                </a:tc>
                <a:tc>
                  <a:txBody>
                    <a:bodyPr/>
                    <a:lstStyle/>
                    <a:p>
                      <a:r>
                        <a:rPr lang="en-US" sz="1800" b="0" i="0" u="none" strike="noStrike" kern="1200" baseline="0" dirty="0">
                          <a:solidFill>
                            <a:schemeClr val="dk1"/>
                          </a:solidFill>
                          <a:latin typeface="+mn-lt"/>
                          <a:ea typeface="+mn-ea"/>
                          <a:cs typeface="+mn-cs"/>
                        </a:rPr>
                        <a:t>AD_VP</a:t>
                      </a:r>
                      <a:endParaRPr lang="en-US" dirty="0"/>
                    </a:p>
                  </a:txBody>
                  <a:tcPr/>
                </a:tc>
                <a:tc>
                  <a:txBody>
                    <a:bodyPr/>
                    <a:lstStyle/>
                    <a:p>
                      <a:r>
                        <a:rPr lang="en-US" sz="1800" b="0" i="0" u="none" strike="noStrike" kern="1200" baseline="0" dirty="0">
                          <a:solidFill>
                            <a:schemeClr val="dk1"/>
                          </a:solidFill>
                          <a:latin typeface="+mn-lt"/>
                          <a:ea typeface="+mn-ea"/>
                          <a:cs typeface="+mn-cs"/>
                        </a:rPr>
                        <a:t>90</a:t>
                      </a:r>
                      <a:endParaRPr lang="en-US" dirty="0"/>
                    </a:p>
                  </a:txBody>
                  <a:tcPr/>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0"/>
          </p:nvPr>
        </p:nvSpPr>
        <p:spPr/>
        <p:txBody>
          <a:bodyPr/>
          <a:lstStyle/>
          <a:p>
            <a:r>
              <a:rPr lang="en-US"/>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36</a:t>
            </a:fld>
            <a:endParaRPr lang="en-US" dirty="0"/>
          </a:p>
        </p:txBody>
      </p:sp>
      <p:sp>
        <p:nvSpPr>
          <p:cNvPr id="7" name="TextBox 6"/>
          <p:cNvSpPr txBox="1"/>
          <p:nvPr/>
        </p:nvSpPr>
        <p:spPr>
          <a:xfrm>
            <a:off x="1295400" y="2895600"/>
            <a:ext cx="1787669" cy="369332"/>
          </a:xfrm>
          <a:prstGeom prst="rect">
            <a:avLst/>
          </a:prstGeom>
          <a:noFill/>
        </p:spPr>
        <p:txBody>
          <a:bodyPr wrap="none" rtlCol="0">
            <a:spAutoFit/>
          </a:bodyPr>
          <a:lstStyle/>
          <a:p>
            <a:r>
              <a:rPr lang="en-US" dirty="0"/>
              <a:t>3 rows selected</a:t>
            </a:r>
          </a:p>
        </p:txBody>
      </p:sp>
      <p:sp>
        <p:nvSpPr>
          <p:cNvPr id="8" name="TextBox 7"/>
          <p:cNvSpPr txBox="1"/>
          <p:nvPr/>
        </p:nvSpPr>
        <p:spPr>
          <a:xfrm>
            <a:off x="914400" y="3581400"/>
            <a:ext cx="7315200" cy="132343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Tahoma" pitchFamily="34" charset="0"/>
                <a:cs typeface="Tahoma" pitchFamily="34" charset="0"/>
              </a:rPr>
              <a:t>SELECT </a:t>
            </a:r>
          </a:p>
          <a:p>
            <a:r>
              <a:rPr lang="en-US" sz="2000" dirty="0">
                <a:latin typeface="Tahoma" pitchFamily="34" charset="0"/>
                <a:cs typeface="Tahoma" pitchFamily="34" charset="0"/>
              </a:rPr>
              <a:t>  EMPLOYEE_ID, LAST_NAME, JOB_ID, DEPARTMENT_ID </a:t>
            </a:r>
          </a:p>
          <a:p>
            <a:r>
              <a:rPr lang="en-US" sz="2000" dirty="0">
                <a:latin typeface="Tahoma" pitchFamily="34" charset="0"/>
                <a:cs typeface="Tahoma" pitchFamily="34" charset="0"/>
              </a:rPr>
              <a:t>FROM EMPLOYEES </a:t>
            </a:r>
          </a:p>
          <a:p>
            <a:r>
              <a:rPr lang="en-US" sz="2000" dirty="0">
                <a:latin typeface="Tahoma" pitchFamily="34" charset="0"/>
                <a:cs typeface="Tahoma" pitchFamily="34" charset="0"/>
              </a:rPr>
              <a:t>WHERE DEPARTMENT_ID = 90</a:t>
            </a:r>
          </a:p>
        </p:txBody>
      </p:sp>
    </p:spTree>
    <p:extLst>
      <p:ext uri="{BB962C8B-B14F-4D97-AF65-F5344CB8AC3E}">
        <p14:creationId xmlns:p14="http://schemas.microsoft.com/office/powerpoint/2010/main" val="634412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WHERE Clause (slide 2)</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03385585"/>
              </p:ext>
            </p:extLst>
          </p:nvPr>
        </p:nvGraphicFramePr>
        <p:xfrm>
          <a:off x="914400" y="3733800"/>
          <a:ext cx="7315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tblGrid>
              <a:tr h="370840">
                <a:tc>
                  <a:txBody>
                    <a:bodyPr/>
                    <a:lstStyle/>
                    <a:p>
                      <a:r>
                        <a:rPr lang="en-US" sz="1800" b="0" i="0" u="none" strike="noStrike" kern="1200" baseline="0" dirty="0">
                          <a:solidFill>
                            <a:schemeClr val="lt1"/>
                          </a:solidFill>
                          <a:latin typeface="+mn-lt"/>
                          <a:ea typeface="+mn-ea"/>
                          <a:cs typeface="+mn-cs"/>
                        </a:rPr>
                        <a:t>EMPLOYEE_ID</a:t>
                      </a:r>
                      <a:endParaRPr lang="en-US" dirty="0">
                        <a:solidFill>
                          <a:schemeClr val="tx1"/>
                        </a:solidFill>
                      </a:endParaRPr>
                    </a:p>
                  </a:txBody>
                  <a:tcPr/>
                </a:tc>
                <a:tc>
                  <a:txBody>
                    <a:bodyPr/>
                    <a:lstStyle/>
                    <a:p>
                      <a:r>
                        <a:rPr lang="en-US" sz="1800" b="0" i="0" u="none" strike="noStrike" kern="1200" baseline="0" dirty="0">
                          <a:solidFill>
                            <a:schemeClr val="lt1"/>
                          </a:solidFill>
                          <a:latin typeface="+mn-lt"/>
                          <a:ea typeface="+mn-ea"/>
                          <a:cs typeface="+mn-cs"/>
                        </a:rPr>
                        <a:t>LAST_NAME</a:t>
                      </a:r>
                      <a:endParaRPr lang="en-US" dirty="0">
                        <a:solidFill>
                          <a:schemeClr val="tx1"/>
                        </a:solidFill>
                      </a:endParaRPr>
                    </a:p>
                  </a:txBody>
                  <a:tcPr/>
                </a:tc>
                <a:tc>
                  <a:txBody>
                    <a:bodyPr/>
                    <a:lstStyle/>
                    <a:p>
                      <a:r>
                        <a:rPr lang="en-US" sz="1800" b="0" i="0" u="none" strike="noStrike" kern="1200" baseline="0" dirty="0">
                          <a:solidFill>
                            <a:schemeClr val="lt1"/>
                          </a:solidFill>
                          <a:latin typeface="+mn-lt"/>
                          <a:ea typeface="+mn-ea"/>
                          <a:cs typeface="+mn-cs"/>
                        </a:rPr>
                        <a:t>JOB_ID</a:t>
                      </a:r>
                      <a:endParaRPr lang="en-US" dirty="0">
                        <a:solidFill>
                          <a:schemeClr val="tx1"/>
                        </a:solidFill>
                      </a:endParaRPr>
                    </a:p>
                  </a:txBody>
                  <a:tcPr/>
                </a:tc>
                <a:tc>
                  <a:txBody>
                    <a:bodyPr/>
                    <a:lstStyle/>
                    <a:p>
                      <a:r>
                        <a:rPr lang="en-US" sz="1800" b="0" i="0" u="none" strike="noStrike" kern="1200" baseline="0" dirty="0">
                          <a:solidFill>
                            <a:schemeClr val="lt1"/>
                          </a:solidFill>
                          <a:latin typeface="+mn-lt"/>
                          <a:ea typeface="+mn-ea"/>
                          <a:cs typeface="+mn-cs"/>
                        </a:rPr>
                        <a:t>DEPARTMENT_ID</a:t>
                      </a:r>
                      <a:endParaRPr lang="en-US"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4" name="Footer Placeholder 3"/>
          <p:cNvSpPr>
            <a:spLocks noGrp="1"/>
          </p:cNvSpPr>
          <p:nvPr>
            <p:ph type="ftr" sz="quarter" idx="10"/>
          </p:nvPr>
        </p:nvSpPr>
        <p:spPr/>
        <p:txBody>
          <a:bodyPr/>
          <a:lstStyle/>
          <a:p>
            <a:r>
              <a:rPr lang="en-US"/>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37</a:t>
            </a:fld>
            <a:endParaRPr lang="en-US" dirty="0"/>
          </a:p>
        </p:txBody>
      </p:sp>
      <p:sp>
        <p:nvSpPr>
          <p:cNvPr id="7" name="TextBox 6"/>
          <p:cNvSpPr txBox="1"/>
          <p:nvPr/>
        </p:nvSpPr>
        <p:spPr>
          <a:xfrm>
            <a:off x="1295400" y="4267200"/>
            <a:ext cx="1954381" cy="369332"/>
          </a:xfrm>
          <a:prstGeom prst="rect">
            <a:avLst/>
          </a:prstGeom>
          <a:noFill/>
        </p:spPr>
        <p:txBody>
          <a:bodyPr wrap="none" rtlCol="0">
            <a:spAutoFit/>
          </a:bodyPr>
          <a:lstStyle/>
          <a:p>
            <a:r>
              <a:rPr lang="en-US" dirty="0"/>
              <a:t>No rows returned</a:t>
            </a:r>
          </a:p>
        </p:txBody>
      </p:sp>
      <p:sp>
        <p:nvSpPr>
          <p:cNvPr id="8" name="TextBox 7"/>
          <p:cNvSpPr txBox="1"/>
          <p:nvPr/>
        </p:nvSpPr>
        <p:spPr>
          <a:xfrm>
            <a:off x="914400" y="1267361"/>
            <a:ext cx="7315200" cy="132343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Tahoma" pitchFamily="34" charset="0"/>
                <a:cs typeface="Tahoma" pitchFamily="34" charset="0"/>
              </a:rPr>
              <a:t>SELECT </a:t>
            </a:r>
          </a:p>
          <a:p>
            <a:r>
              <a:rPr lang="en-US" sz="2000" dirty="0">
                <a:latin typeface="Tahoma" pitchFamily="34" charset="0"/>
                <a:cs typeface="Tahoma" pitchFamily="34" charset="0"/>
              </a:rPr>
              <a:t>  EMPLOYEE_ID, LAST_NAME, JOB_ID, DEPARTMENT_ID </a:t>
            </a:r>
          </a:p>
          <a:p>
            <a:r>
              <a:rPr lang="en-US" sz="2000" dirty="0">
                <a:latin typeface="Tahoma" pitchFamily="34" charset="0"/>
                <a:cs typeface="Tahoma" pitchFamily="34" charset="0"/>
              </a:rPr>
              <a:t>FROM EMPLOYEES </a:t>
            </a:r>
          </a:p>
          <a:p>
            <a:r>
              <a:rPr lang="en-US" sz="2000" dirty="0">
                <a:latin typeface="Tahoma" pitchFamily="34" charset="0"/>
                <a:cs typeface="Tahoma" pitchFamily="34" charset="0"/>
              </a:rPr>
              <a:t>WHERE DEPARTMENT_ID = 90 AND LAST_NAME = ‘KING’</a:t>
            </a:r>
          </a:p>
        </p:txBody>
      </p:sp>
    </p:spTree>
    <p:extLst>
      <p:ext uri="{BB962C8B-B14F-4D97-AF65-F5344CB8AC3E}">
        <p14:creationId xmlns:p14="http://schemas.microsoft.com/office/powerpoint/2010/main" val="70167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ppt_x</p:attrName>
                                        </p:attrNameLst>
                                      </p:cBhvr>
                                      <p:tavLst>
                                        <p:tav tm="0">
                                          <p:val>
                                            <p:strVal val="#ppt_x"/>
                                          </p:val>
                                        </p:tav>
                                        <p:tav tm="100000">
                                          <p:val>
                                            <p:strVal val="#ppt_x"/>
                                          </p:val>
                                        </p:tav>
                                      </p:tavLst>
                                    </p:anim>
                                    <p:anim calcmode="lin" valueType="num">
                                      <p:cBhvr>
                                        <p:cTn id="9" dur="2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anim calcmode="lin" valueType="num">
                                      <p:cBhvr>
                                        <p:cTn id="13" dur="2000" fill="hold"/>
                                        <p:tgtEl>
                                          <p:spTgt spid="7"/>
                                        </p:tgtEl>
                                        <p:attrNameLst>
                                          <p:attrName>ppt_x</p:attrName>
                                        </p:attrNameLst>
                                      </p:cBhvr>
                                      <p:tavLst>
                                        <p:tav tm="0">
                                          <p:val>
                                            <p:strVal val="#ppt_x"/>
                                          </p:val>
                                        </p:tav>
                                        <p:tav tm="100000">
                                          <p:val>
                                            <p:strVal val="#ppt_x"/>
                                          </p:val>
                                        </p:tav>
                                      </p:tavLst>
                                    </p:anim>
                                    <p:anim calcmode="lin" valueType="num">
                                      <p:cBhvr>
                                        <p:cTn id="14" dur="2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Conditions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24797533"/>
              </p:ext>
            </p:extLst>
          </p:nvPr>
        </p:nvGraphicFramePr>
        <p:xfrm>
          <a:off x="1752600" y="838200"/>
          <a:ext cx="5638800" cy="407924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tblGrid>
              <a:tr h="370840">
                <a:tc>
                  <a:txBody>
                    <a:bodyPr/>
                    <a:lstStyle/>
                    <a:p>
                      <a:pPr algn="ctr"/>
                      <a:r>
                        <a:rPr lang="en-US" dirty="0"/>
                        <a:t>Operator</a:t>
                      </a:r>
                    </a:p>
                  </a:txBody>
                  <a:tcPr/>
                </a:tc>
                <a:tc>
                  <a:txBody>
                    <a:bodyPr/>
                    <a:lstStyle/>
                    <a:p>
                      <a:pPr algn="ctr"/>
                      <a:r>
                        <a:rPr lang="en-US" dirty="0"/>
                        <a:t>Meaning</a:t>
                      </a:r>
                    </a:p>
                  </a:txBody>
                  <a:tcPr/>
                </a:tc>
                <a:extLst>
                  <a:ext uri="{0D108BD9-81ED-4DB2-BD59-A6C34878D82A}">
                    <a16:rowId xmlns:a16="http://schemas.microsoft.com/office/drawing/2014/main" val="10000"/>
                  </a:ext>
                </a:extLst>
              </a:tr>
              <a:tr h="370840">
                <a:tc>
                  <a:txBody>
                    <a:bodyPr/>
                    <a:lstStyle/>
                    <a:p>
                      <a:r>
                        <a:rPr lang="en-US" dirty="0"/>
                        <a:t>=</a:t>
                      </a:r>
                    </a:p>
                  </a:txBody>
                  <a:tcPr/>
                </a:tc>
                <a:tc>
                  <a:txBody>
                    <a:bodyPr/>
                    <a:lstStyle/>
                    <a:p>
                      <a:r>
                        <a:rPr lang="en-US" dirty="0"/>
                        <a:t>Equal to</a:t>
                      </a:r>
                    </a:p>
                  </a:txBody>
                  <a:tcPr/>
                </a:tc>
                <a:extLst>
                  <a:ext uri="{0D108BD9-81ED-4DB2-BD59-A6C34878D82A}">
                    <a16:rowId xmlns:a16="http://schemas.microsoft.com/office/drawing/2014/main" val="10001"/>
                  </a:ext>
                </a:extLst>
              </a:tr>
              <a:tr h="370840">
                <a:tc>
                  <a:txBody>
                    <a:bodyPr/>
                    <a:lstStyle/>
                    <a:p>
                      <a:r>
                        <a:rPr lang="en-US" dirty="0"/>
                        <a:t>&gt;</a:t>
                      </a:r>
                    </a:p>
                  </a:txBody>
                  <a:tcPr/>
                </a:tc>
                <a:tc>
                  <a:txBody>
                    <a:bodyPr/>
                    <a:lstStyle/>
                    <a:p>
                      <a:r>
                        <a:rPr lang="en-US" dirty="0"/>
                        <a:t>Greater than</a:t>
                      </a:r>
                    </a:p>
                  </a:txBody>
                  <a:tcPr/>
                </a:tc>
                <a:extLst>
                  <a:ext uri="{0D108BD9-81ED-4DB2-BD59-A6C34878D82A}">
                    <a16:rowId xmlns:a16="http://schemas.microsoft.com/office/drawing/2014/main" val="10002"/>
                  </a:ext>
                </a:extLst>
              </a:tr>
              <a:tr h="370840">
                <a:tc>
                  <a:txBody>
                    <a:bodyPr/>
                    <a:lstStyle/>
                    <a:p>
                      <a:r>
                        <a:rPr lang="en-US" dirty="0"/>
                        <a:t>&gt;=</a:t>
                      </a:r>
                    </a:p>
                  </a:txBody>
                  <a:tcPr/>
                </a:tc>
                <a:tc>
                  <a:txBody>
                    <a:bodyPr/>
                    <a:lstStyle/>
                    <a:p>
                      <a:r>
                        <a:rPr lang="en-US" dirty="0"/>
                        <a:t>Greater than or equal to</a:t>
                      </a:r>
                    </a:p>
                  </a:txBody>
                  <a:tcPr/>
                </a:tc>
                <a:extLst>
                  <a:ext uri="{0D108BD9-81ED-4DB2-BD59-A6C34878D82A}">
                    <a16:rowId xmlns:a16="http://schemas.microsoft.com/office/drawing/2014/main" val="10003"/>
                  </a:ext>
                </a:extLst>
              </a:tr>
              <a:tr h="370840">
                <a:tc>
                  <a:txBody>
                    <a:bodyPr/>
                    <a:lstStyle/>
                    <a:p>
                      <a:r>
                        <a:rPr lang="en-US" dirty="0"/>
                        <a:t>&lt;</a:t>
                      </a:r>
                    </a:p>
                  </a:txBody>
                  <a:tcPr/>
                </a:tc>
                <a:tc>
                  <a:txBody>
                    <a:bodyPr/>
                    <a:lstStyle/>
                    <a:p>
                      <a:r>
                        <a:rPr lang="en-US" dirty="0"/>
                        <a:t>Less than</a:t>
                      </a:r>
                    </a:p>
                  </a:txBody>
                  <a:tcPr/>
                </a:tc>
                <a:extLst>
                  <a:ext uri="{0D108BD9-81ED-4DB2-BD59-A6C34878D82A}">
                    <a16:rowId xmlns:a16="http://schemas.microsoft.com/office/drawing/2014/main" val="10004"/>
                  </a:ext>
                </a:extLst>
              </a:tr>
              <a:tr h="370840">
                <a:tc>
                  <a:txBody>
                    <a:bodyPr/>
                    <a:lstStyle/>
                    <a:p>
                      <a:r>
                        <a:rPr lang="en-US" dirty="0"/>
                        <a:t>&lt;=</a:t>
                      </a:r>
                    </a:p>
                  </a:txBody>
                  <a:tcPr/>
                </a:tc>
                <a:tc>
                  <a:txBody>
                    <a:bodyPr/>
                    <a:lstStyle/>
                    <a:p>
                      <a:r>
                        <a:rPr lang="en-US" dirty="0"/>
                        <a:t>Less than or equal to</a:t>
                      </a:r>
                    </a:p>
                  </a:txBody>
                  <a:tcPr/>
                </a:tc>
                <a:extLst>
                  <a:ext uri="{0D108BD9-81ED-4DB2-BD59-A6C34878D82A}">
                    <a16:rowId xmlns:a16="http://schemas.microsoft.com/office/drawing/2014/main" val="10005"/>
                  </a:ext>
                </a:extLst>
              </a:tr>
              <a:tr h="370840">
                <a:tc>
                  <a:txBody>
                    <a:bodyPr/>
                    <a:lstStyle/>
                    <a:p>
                      <a:r>
                        <a:rPr lang="en-US" dirty="0"/>
                        <a:t>&lt;&gt;</a:t>
                      </a:r>
                    </a:p>
                  </a:txBody>
                  <a:tcPr/>
                </a:tc>
                <a:tc>
                  <a:txBody>
                    <a:bodyPr/>
                    <a:lstStyle/>
                    <a:p>
                      <a:r>
                        <a:rPr lang="en-US" dirty="0"/>
                        <a:t>Not equal to</a:t>
                      </a:r>
                    </a:p>
                  </a:txBody>
                  <a:tcPr/>
                </a:tc>
                <a:extLst>
                  <a:ext uri="{0D108BD9-81ED-4DB2-BD59-A6C34878D82A}">
                    <a16:rowId xmlns:a16="http://schemas.microsoft.com/office/drawing/2014/main" val="10006"/>
                  </a:ext>
                </a:extLst>
              </a:tr>
              <a:tr h="370840">
                <a:tc>
                  <a:txBody>
                    <a:bodyPr/>
                    <a:lstStyle/>
                    <a:p>
                      <a:r>
                        <a:rPr lang="en-US" dirty="0"/>
                        <a:t>BETWEEN … AND</a:t>
                      </a:r>
                      <a:r>
                        <a:rPr lang="en-US" baseline="0" dirty="0"/>
                        <a:t> …</a:t>
                      </a:r>
                      <a:endParaRPr lang="en-US" dirty="0"/>
                    </a:p>
                  </a:txBody>
                  <a:tcPr/>
                </a:tc>
                <a:tc>
                  <a:txBody>
                    <a:bodyPr/>
                    <a:lstStyle/>
                    <a:p>
                      <a:r>
                        <a:rPr lang="en-US" dirty="0"/>
                        <a:t>Between two values (inclusive)</a:t>
                      </a:r>
                    </a:p>
                  </a:txBody>
                  <a:tcPr/>
                </a:tc>
                <a:extLst>
                  <a:ext uri="{0D108BD9-81ED-4DB2-BD59-A6C34878D82A}">
                    <a16:rowId xmlns:a16="http://schemas.microsoft.com/office/drawing/2014/main" val="10007"/>
                  </a:ext>
                </a:extLst>
              </a:tr>
              <a:tr h="370840">
                <a:tc>
                  <a:txBody>
                    <a:bodyPr/>
                    <a:lstStyle/>
                    <a:p>
                      <a:r>
                        <a:rPr lang="en-US" dirty="0"/>
                        <a:t>IN (set)</a:t>
                      </a:r>
                    </a:p>
                  </a:txBody>
                  <a:tcPr/>
                </a:tc>
                <a:tc>
                  <a:txBody>
                    <a:bodyPr/>
                    <a:lstStyle/>
                    <a:p>
                      <a:r>
                        <a:rPr lang="en-US" dirty="0"/>
                        <a:t>Match any of a list of values </a:t>
                      </a:r>
                    </a:p>
                  </a:txBody>
                  <a:tcPr/>
                </a:tc>
                <a:extLst>
                  <a:ext uri="{0D108BD9-81ED-4DB2-BD59-A6C34878D82A}">
                    <a16:rowId xmlns:a16="http://schemas.microsoft.com/office/drawing/2014/main" val="10008"/>
                  </a:ext>
                </a:extLst>
              </a:tr>
              <a:tr h="370840">
                <a:tc>
                  <a:txBody>
                    <a:bodyPr/>
                    <a:lstStyle/>
                    <a:p>
                      <a:r>
                        <a:rPr lang="en-US" dirty="0"/>
                        <a:t>LIKE</a:t>
                      </a:r>
                    </a:p>
                  </a:txBody>
                  <a:tcPr/>
                </a:tc>
                <a:tc>
                  <a:txBody>
                    <a:bodyPr/>
                    <a:lstStyle/>
                    <a:p>
                      <a:r>
                        <a:rPr lang="en-US" dirty="0"/>
                        <a:t>Match a character pattern </a:t>
                      </a:r>
                    </a:p>
                  </a:txBody>
                  <a:tcPr/>
                </a:tc>
                <a:extLst>
                  <a:ext uri="{0D108BD9-81ED-4DB2-BD59-A6C34878D82A}">
                    <a16:rowId xmlns:a16="http://schemas.microsoft.com/office/drawing/2014/main" val="10009"/>
                  </a:ext>
                </a:extLst>
              </a:tr>
              <a:tr h="370840">
                <a:tc>
                  <a:txBody>
                    <a:bodyPr/>
                    <a:lstStyle/>
                    <a:p>
                      <a:r>
                        <a:rPr lang="en-US" dirty="0"/>
                        <a:t>IS [NOT] NULL</a:t>
                      </a:r>
                    </a:p>
                  </a:txBody>
                  <a:tcPr/>
                </a:tc>
                <a:tc>
                  <a:txBody>
                    <a:bodyPr/>
                    <a:lstStyle/>
                    <a:p>
                      <a:r>
                        <a:rPr lang="en-US" dirty="0"/>
                        <a:t>Is a [not] null value </a:t>
                      </a:r>
                    </a:p>
                  </a:txBody>
                  <a:tcPr/>
                </a:tc>
                <a:extLst>
                  <a:ext uri="{0D108BD9-81ED-4DB2-BD59-A6C34878D82A}">
                    <a16:rowId xmlns:a16="http://schemas.microsoft.com/office/drawing/2014/main" val="10010"/>
                  </a:ext>
                </a:extLst>
              </a:tr>
            </a:tbl>
          </a:graphicData>
        </a:graphic>
      </p:graphicFrame>
      <p:sp>
        <p:nvSpPr>
          <p:cNvPr id="4" name="Footer Placeholder 3"/>
          <p:cNvSpPr>
            <a:spLocks noGrp="1"/>
          </p:cNvSpPr>
          <p:nvPr>
            <p:ph type="ftr" sz="quarter" idx="10"/>
          </p:nvPr>
        </p:nvSpPr>
        <p:spPr/>
        <p:txBody>
          <a:bodyPr/>
          <a:lstStyle/>
          <a:p>
            <a:r>
              <a:rPr lang="en-US"/>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38</a:t>
            </a:fld>
            <a:endParaRPr lang="en-US" dirty="0"/>
          </a:p>
        </p:txBody>
      </p:sp>
    </p:spTree>
    <p:extLst>
      <p:ext uri="{BB962C8B-B14F-4D97-AF65-F5344CB8AC3E}">
        <p14:creationId xmlns:p14="http://schemas.microsoft.com/office/powerpoint/2010/main" val="18233596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Comparison Conditions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72087318"/>
              </p:ext>
            </p:extLst>
          </p:nvPr>
        </p:nvGraphicFramePr>
        <p:xfrm>
          <a:off x="914400" y="1219200"/>
          <a:ext cx="7315200" cy="148336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370840">
                <a:tc>
                  <a:txBody>
                    <a:bodyPr/>
                    <a:lstStyle/>
                    <a:p>
                      <a:r>
                        <a:rPr lang="en-US" dirty="0"/>
                        <a:t>LAST_NAME</a:t>
                      </a:r>
                    </a:p>
                  </a:txBody>
                  <a:tcPr/>
                </a:tc>
                <a:tc>
                  <a:txBody>
                    <a:bodyPr/>
                    <a:lstStyle/>
                    <a:p>
                      <a:r>
                        <a:rPr lang="en-US" dirty="0"/>
                        <a:t>SALARY</a:t>
                      </a:r>
                    </a:p>
                  </a:txBody>
                  <a:tcPr/>
                </a:tc>
                <a:extLst>
                  <a:ext uri="{0D108BD9-81ED-4DB2-BD59-A6C34878D82A}">
                    <a16:rowId xmlns:a16="http://schemas.microsoft.com/office/drawing/2014/main" val="10000"/>
                  </a:ext>
                </a:extLst>
              </a:tr>
              <a:tr h="370840">
                <a:tc>
                  <a:txBody>
                    <a:bodyPr/>
                    <a:lstStyle/>
                    <a:p>
                      <a:r>
                        <a:rPr lang="en-US" sz="1800" b="0" i="0" u="none" strike="noStrike" kern="1200" baseline="0" dirty="0" err="1">
                          <a:solidFill>
                            <a:schemeClr val="dk1"/>
                          </a:solidFill>
                          <a:latin typeface="+mn-lt"/>
                          <a:ea typeface="+mn-ea"/>
                          <a:cs typeface="+mn-cs"/>
                        </a:rPr>
                        <a:t>Markle</a:t>
                      </a:r>
                      <a:endParaRPr lang="en-US" dirty="0"/>
                    </a:p>
                  </a:txBody>
                  <a:tcPr/>
                </a:tc>
                <a:tc>
                  <a:txBody>
                    <a:bodyPr/>
                    <a:lstStyle/>
                    <a:p>
                      <a:r>
                        <a:rPr lang="en-US" sz="1800" b="0" i="0" u="none" strike="noStrike" kern="1200" baseline="0" dirty="0">
                          <a:solidFill>
                            <a:schemeClr val="dk1"/>
                          </a:solidFill>
                          <a:latin typeface="+mn-lt"/>
                          <a:ea typeface="+mn-ea"/>
                          <a:cs typeface="+mn-cs"/>
                        </a:rPr>
                        <a:t>2200</a:t>
                      </a:r>
                      <a:endParaRPr lang="en-US" dirty="0"/>
                    </a:p>
                  </a:txBody>
                  <a:tcPr/>
                </a:tc>
                <a:extLst>
                  <a:ext uri="{0D108BD9-81ED-4DB2-BD59-A6C34878D82A}">
                    <a16:rowId xmlns:a16="http://schemas.microsoft.com/office/drawing/2014/main" val="10001"/>
                  </a:ext>
                </a:extLst>
              </a:tr>
              <a:tr h="370840">
                <a:tc>
                  <a:txBody>
                    <a:bodyPr/>
                    <a:lstStyle/>
                    <a:p>
                      <a:r>
                        <a:rPr lang="en-US" sz="1800" b="0" i="0" u="none" strike="noStrike" kern="1200" baseline="0" dirty="0">
                          <a:solidFill>
                            <a:schemeClr val="dk1"/>
                          </a:solidFill>
                          <a:latin typeface="+mn-lt"/>
                          <a:ea typeface="+mn-ea"/>
                          <a:cs typeface="+mn-cs"/>
                        </a:rPr>
                        <a:t>Olson</a:t>
                      </a:r>
                      <a:endParaRPr lang="en-US" dirty="0"/>
                    </a:p>
                  </a:txBody>
                  <a:tcPr/>
                </a:tc>
                <a:tc>
                  <a:txBody>
                    <a:bodyPr/>
                    <a:lstStyle/>
                    <a:p>
                      <a:r>
                        <a:rPr lang="en-US" sz="1800" b="0" i="0" u="none" strike="noStrike" kern="1200" baseline="0" dirty="0">
                          <a:solidFill>
                            <a:schemeClr val="dk1"/>
                          </a:solidFill>
                          <a:latin typeface="+mn-lt"/>
                          <a:ea typeface="+mn-ea"/>
                          <a:cs typeface="+mn-cs"/>
                        </a:rPr>
                        <a:t>2100</a:t>
                      </a:r>
                      <a:endParaRPr lang="en-US" dirty="0"/>
                    </a:p>
                  </a:txBody>
                  <a:tcPr/>
                </a:tc>
                <a:extLst>
                  <a:ext uri="{0D108BD9-81ED-4DB2-BD59-A6C34878D82A}">
                    <a16:rowId xmlns:a16="http://schemas.microsoft.com/office/drawing/2014/main" val="10002"/>
                  </a:ext>
                </a:extLst>
              </a:tr>
              <a:tr h="370840">
                <a:tc>
                  <a:txBody>
                    <a:bodyPr/>
                    <a:lstStyle/>
                    <a:p>
                      <a:r>
                        <a:rPr lang="en-US" sz="1800" b="0" i="0" u="none" strike="noStrike" kern="1200" baseline="0" dirty="0" err="1">
                          <a:solidFill>
                            <a:schemeClr val="dk1"/>
                          </a:solidFill>
                          <a:latin typeface="+mn-lt"/>
                          <a:ea typeface="+mn-ea"/>
                          <a:cs typeface="+mn-cs"/>
                        </a:rPr>
                        <a:t>Philtanker</a:t>
                      </a:r>
                      <a:endParaRPr lang="en-US" dirty="0"/>
                    </a:p>
                  </a:txBody>
                  <a:tcPr/>
                </a:tc>
                <a:tc>
                  <a:txBody>
                    <a:bodyPr/>
                    <a:lstStyle/>
                    <a:p>
                      <a:r>
                        <a:rPr lang="en-US" sz="1800" b="0" i="0" u="none" strike="noStrike" kern="1200" baseline="0" dirty="0">
                          <a:solidFill>
                            <a:schemeClr val="dk1"/>
                          </a:solidFill>
                          <a:latin typeface="+mn-lt"/>
                          <a:ea typeface="+mn-ea"/>
                          <a:cs typeface="+mn-cs"/>
                        </a:rPr>
                        <a:t>2200</a:t>
                      </a:r>
                      <a:endParaRPr lang="en-US" dirty="0"/>
                    </a:p>
                  </a:txBody>
                  <a:tcPr/>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0"/>
          </p:nvPr>
        </p:nvSpPr>
        <p:spPr/>
        <p:txBody>
          <a:bodyPr/>
          <a:lstStyle/>
          <a:p>
            <a:r>
              <a:rPr lang="en-US"/>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39</a:t>
            </a:fld>
            <a:endParaRPr lang="en-US" dirty="0"/>
          </a:p>
        </p:txBody>
      </p:sp>
      <p:sp>
        <p:nvSpPr>
          <p:cNvPr id="7" name="TextBox 6"/>
          <p:cNvSpPr txBox="1"/>
          <p:nvPr/>
        </p:nvSpPr>
        <p:spPr>
          <a:xfrm>
            <a:off x="1066800" y="3505200"/>
            <a:ext cx="7010400" cy="132343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Tahoma" pitchFamily="34" charset="0"/>
                <a:cs typeface="Tahoma" pitchFamily="34" charset="0"/>
              </a:rPr>
              <a:t>SELECT </a:t>
            </a:r>
          </a:p>
          <a:p>
            <a:r>
              <a:rPr lang="en-US" sz="2000" dirty="0">
                <a:latin typeface="Tahoma" pitchFamily="34" charset="0"/>
                <a:cs typeface="Tahoma" pitchFamily="34" charset="0"/>
              </a:rPr>
              <a:t>  LAST_NAME, SALARY </a:t>
            </a:r>
          </a:p>
          <a:p>
            <a:r>
              <a:rPr lang="en-US" sz="2000" dirty="0">
                <a:latin typeface="Tahoma" pitchFamily="34" charset="0"/>
                <a:cs typeface="Tahoma" pitchFamily="34" charset="0"/>
              </a:rPr>
              <a:t>FROM EMPLOYEES </a:t>
            </a:r>
          </a:p>
          <a:p>
            <a:r>
              <a:rPr lang="en-US" sz="2000" dirty="0">
                <a:latin typeface="Tahoma" pitchFamily="34" charset="0"/>
                <a:cs typeface="Tahoma" pitchFamily="34" charset="0"/>
              </a:rPr>
              <a:t>WHERE SALARY &lt; 2400;</a:t>
            </a:r>
          </a:p>
        </p:txBody>
      </p:sp>
    </p:spTree>
    <p:extLst>
      <p:ext uri="{BB962C8B-B14F-4D97-AF65-F5344CB8AC3E}">
        <p14:creationId xmlns:p14="http://schemas.microsoft.com/office/powerpoint/2010/main" val="1297778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2012 © EPAM Systems, RD Dep.</a:t>
            </a:r>
            <a:endParaRPr lang="en-US" dirty="0"/>
          </a:p>
        </p:txBody>
      </p:sp>
      <p:sp>
        <p:nvSpPr>
          <p:cNvPr id="4" name="Slide Number Placeholder 3"/>
          <p:cNvSpPr>
            <a:spLocks noGrp="1"/>
          </p:cNvSpPr>
          <p:nvPr>
            <p:ph type="sldNum" sz="quarter" idx="11"/>
          </p:nvPr>
        </p:nvSpPr>
        <p:spPr/>
        <p:txBody>
          <a:bodyPr/>
          <a:lstStyle/>
          <a:p>
            <a:fld id="{00B1FF97-CB0E-49B2-B0A7-929DA2A15C53}" type="slidenum">
              <a:rPr lang="en-US" smtClean="0"/>
              <a:pPr/>
              <a:t>4</a:t>
            </a:fld>
            <a:endParaRPr lang="en-US"/>
          </a:p>
        </p:txBody>
      </p:sp>
      <p:sp>
        <p:nvSpPr>
          <p:cNvPr id="5" name="Title 1"/>
          <p:cNvSpPr>
            <a:spLocks noGrp="1"/>
          </p:cNvSpPr>
          <p:nvPr>
            <p:ph type="title"/>
          </p:nvPr>
        </p:nvSpPr>
        <p:spPr>
          <a:xfrm>
            <a:off x="457200" y="274638"/>
            <a:ext cx="8229600" cy="715962"/>
          </a:xfrm>
        </p:spPr>
        <p:txBody>
          <a:bodyPr/>
          <a:lstStyle/>
          <a:p>
            <a:r>
              <a:rPr lang="en-US" dirty="0"/>
              <a:t>What is a relational database?</a:t>
            </a:r>
          </a:p>
        </p:txBody>
      </p:sp>
      <p:pic>
        <p:nvPicPr>
          <p:cNvPr id="6" name="Picture 4" descr="http://t1.gstatic.com/images?q=tbn:ANd9GcTusYJMrEKb6GUF2UXsR8rdUPxJgp4ixrj5EZxAwP1MVZkXsYg5"/>
          <p:cNvPicPr>
            <a:picLocks noChangeAspect="1" noChangeArrowheads="1"/>
          </p:cNvPicPr>
          <p:nvPr/>
        </p:nvPicPr>
        <p:blipFill>
          <a:blip r:embed="rId3" cstate="print"/>
          <a:srcRect/>
          <a:stretch>
            <a:fillRect/>
          </a:stretch>
        </p:blipFill>
        <p:spPr bwMode="auto">
          <a:xfrm>
            <a:off x="685800" y="670403"/>
            <a:ext cx="1502643" cy="2146633"/>
          </a:xfrm>
          <a:prstGeom prst="rect">
            <a:avLst/>
          </a:prstGeom>
          <a:noFill/>
        </p:spPr>
      </p:pic>
      <p:sp>
        <p:nvSpPr>
          <p:cNvPr id="7" name="TextBox 6"/>
          <p:cNvSpPr txBox="1"/>
          <p:nvPr/>
        </p:nvSpPr>
        <p:spPr>
          <a:xfrm>
            <a:off x="554757" y="2956148"/>
            <a:ext cx="8512968" cy="1231106"/>
          </a:xfrm>
          <a:prstGeom prst="rect">
            <a:avLst/>
          </a:prstGeom>
          <a:noFill/>
        </p:spPr>
        <p:txBody>
          <a:bodyPr wrap="square" rtlCol="0">
            <a:spAutoFit/>
          </a:bodyPr>
          <a:lstStyle/>
          <a:p>
            <a:pPr algn="just"/>
            <a:r>
              <a:rPr lang="en-US" sz="2000" b="1" dirty="0">
                <a:solidFill>
                  <a:schemeClr val="accent1">
                    <a:lumMod val="75000"/>
                  </a:schemeClr>
                </a:solidFill>
                <a:latin typeface="Lucida Bright" pitchFamily="18" charset="0"/>
              </a:rPr>
              <a:t>Edgar Frank Codd </a:t>
            </a:r>
            <a:r>
              <a:rPr lang="en-US" dirty="0">
                <a:solidFill>
                  <a:schemeClr val="accent1">
                    <a:lumMod val="75000"/>
                  </a:schemeClr>
                </a:solidFill>
                <a:latin typeface="Lucida Bright" pitchFamily="18" charset="0"/>
              </a:rPr>
              <a:t>(</a:t>
            </a:r>
            <a:r>
              <a:rPr lang="en-US" sz="1600" dirty="0">
                <a:latin typeface="Lucida Bright" pitchFamily="18" charset="0"/>
              </a:rPr>
              <a:t>August</a:t>
            </a:r>
            <a:r>
              <a:rPr lang="en-US" dirty="0">
                <a:latin typeface="Lucida Bright" pitchFamily="18" charset="0"/>
              </a:rPr>
              <a:t> 23, 1923 – April 18, 2003</a:t>
            </a:r>
            <a:r>
              <a:rPr lang="en-US" dirty="0">
                <a:solidFill>
                  <a:schemeClr val="accent1">
                    <a:lumMod val="75000"/>
                  </a:schemeClr>
                </a:solidFill>
                <a:latin typeface="Lucida Bright" pitchFamily="18" charset="0"/>
              </a:rPr>
              <a:t>) was a British  computer  scientist who,  while working for </a:t>
            </a:r>
            <a:r>
              <a:rPr lang="en-US" dirty="0">
                <a:latin typeface="Lucida Bright" pitchFamily="18" charset="0"/>
              </a:rPr>
              <a:t>IBM</a:t>
            </a:r>
            <a:r>
              <a:rPr lang="en-US" dirty="0">
                <a:solidFill>
                  <a:schemeClr val="accent1">
                    <a:lumMod val="75000"/>
                  </a:schemeClr>
                </a:solidFill>
                <a:latin typeface="Lucida Bright" pitchFamily="18" charset="0"/>
              </a:rPr>
              <a:t>, invented the relational model for database management, the theoretical basis for relational  databases. </a:t>
            </a:r>
            <a:endParaRPr lang="ru-RU" dirty="0">
              <a:solidFill>
                <a:schemeClr val="accent1">
                  <a:lumMod val="75000"/>
                </a:schemeClr>
              </a:solidFill>
            </a:endParaRPr>
          </a:p>
        </p:txBody>
      </p:sp>
      <p:sp>
        <p:nvSpPr>
          <p:cNvPr id="8" name="Прямоугольник 29"/>
          <p:cNvSpPr/>
          <p:nvPr/>
        </p:nvSpPr>
        <p:spPr>
          <a:xfrm>
            <a:off x="535707" y="4191000"/>
            <a:ext cx="8361784" cy="1231106"/>
          </a:xfrm>
          <a:prstGeom prst="rect">
            <a:avLst/>
          </a:prstGeom>
        </p:spPr>
        <p:txBody>
          <a:bodyPr wrap="square">
            <a:spAutoFit/>
          </a:bodyPr>
          <a:lstStyle/>
          <a:p>
            <a:pPr algn="just"/>
            <a:r>
              <a:rPr lang="en-US" dirty="0">
                <a:solidFill>
                  <a:schemeClr val="accent1">
                    <a:lumMod val="75000"/>
                  </a:schemeClr>
                </a:solidFill>
                <a:latin typeface="Lucida Bright" pitchFamily="18" charset="0"/>
              </a:rPr>
              <a:t>A </a:t>
            </a:r>
            <a:r>
              <a:rPr lang="en-US" sz="2000" b="1" dirty="0">
                <a:solidFill>
                  <a:schemeClr val="accent1">
                    <a:lumMod val="75000"/>
                  </a:schemeClr>
                </a:solidFill>
                <a:latin typeface="Lucida Bright" pitchFamily="18" charset="0"/>
              </a:rPr>
              <a:t>Relational DATABASE </a:t>
            </a:r>
            <a:r>
              <a:rPr lang="en-US" dirty="0">
                <a:solidFill>
                  <a:schemeClr val="accent1">
                    <a:lumMod val="75000"/>
                  </a:schemeClr>
                </a:solidFill>
                <a:latin typeface="Lucida Bright" pitchFamily="18" charset="0"/>
              </a:rPr>
              <a:t>is a collection of data items organized as a set of formally-described tables from which data can be accessed or reassembled in many different ways without having to reorganize the database tables.</a:t>
            </a:r>
            <a:endParaRPr lang="ru-RU" dirty="0">
              <a:solidFill>
                <a:schemeClr val="accent1">
                  <a:lumMod val="75000"/>
                </a:schemeClr>
              </a:solidFill>
            </a:endParaRPr>
          </a:p>
        </p:txBody>
      </p:sp>
      <p:sp>
        <p:nvSpPr>
          <p:cNvPr id="9" name="Прямоугольник 30"/>
          <p:cNvSpPr/>
          <p:nvPr/>
        </p:nvSpPr>
        <p:spPr>
          <a:xfrm>
            <a:off x="516657" y="5562600"/>
            <a:ext cx="8170143" cy="707886"/>
          </a:xfrm>
          <a:prstGeom prst="rect">
            <a:avLst/>
          </a:prstGeom>
        </p:spPr>
        <p:txBody>
          <a:bodyPr wrap="square">
            <a:spAutoFit/>
          </a:bodyPr>
          <a:lstStyle/>
          <a:p>
            <a:pPr algn="just"/>
            <a:r>
              <a:rPr lang="en-US" dirty="0">
                <a:solidFill>
                  <a:schemeClr val="accent1">
                    <a:lumMod val="75000"/>
                  </a:schemeClr>
                </a:solidFill>
                <a:latin typeface="Lucida Bright" pitchFamily="18" charset="0"/>
              </a:rPr>
              <a:t>The software used to do this grouping is called a </a:t>
            </a:r>
            <a:r>
              <a:rPr lang="en-US" sz="2000" b="1" dirty="0">
                <a:solidFill>
                  <a:schemeClr val="accent1">
                    <a:lumMod val="75000"/>
                  </a:schemeClr>
                </a:solidFill>
                <a:latin typeface="Lucida Bright" pitchFamily="18" charset="0"/>
              </a:rPr>
              <a:t>Relational Database Management System (RDBMS). </a:t>
            </a:r>
            <a:endParaRPr lang="ru-RU" sz="2000" b="1" dirty="0">
              <a:solidFill>
                <a:schemeClr val="accent1">
                  <a:lumMod val="75000"/>
                </a:schemeClr>
              </a:solidFill>
            </a:endParaRPr>
          </a:p>
        </p:txBody>
      </p:sp>
      <p:pic>
        <p:nvPicPr>
          <p:cNvPr id="1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6600" y="723460"/>
            <a:ext cx="4743521" cy="223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21759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BETWEEN Condition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9923133"/>
              </p:ext>
            </p:extLst>
          </p:nvPr>
        </p:nvGraphicFramePr>
        <p:xfrm>
          <a:off x="914400" y="3423920"/>
          <a:ext cx="7315200" cy="259588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370840">
                <a:tc>
                  <a:txBody>
                    <a:bodyPr/>
                    <a:lstStyle/>
                    <a:p>
                      <a:r>
                        <a:rPr lang="en-US" dirty="0"/>
                        <a:t>LAST_NAME</a:t>
                      </a:r>
                    </a:p>
                  </a:txBody>
                  <a:tcPr/>
                </a:tc>
                <a:tc>
                  <a:txBody>
                    <a:bodyPr/>
                    <a:lstStyle/>
                    <a:p>
                      <a:r>
                        <a:rPr lang="en-US" dirty="0"/>
                        <a:t>SALARY</a:t>
                      </a:r>
                    </a:p>
                  </a:txBody>
                  <a:tcPr/>
                </a:tc>
                <a:extLst>
                  <a:ext uri="{0D108BD9-81ED-4DB2-BD59-A6C34878D82A}">
                    <a16:rowId xmlns:a16="http://schemas.microsoft.com/office/drawing/2014/main" val="10000"/>
                  </a:ext>
                </a:extLst>
              </a:tr>
              <a:tr h="370840">
                <a:tc>
                  <a:txBody>
                    <a:bodyPr/>
                    <a:lstStyle/>
                    <a:p>
                      <a:r>
                        <a:rPr lang="en-US" sz="1800" b="0" i="0" u="none" strike="noStrike" kern="1200" baseline="0" dirty="0">
                          <a:solidFill>
                            <a:schemeClr val="dk1"/>
                          </a:solidFill>
                          <a:latin typeface="+mn-lt"/>
                          <a:ea typeface="+mn-ea"/>
                          <a:cs typeface="+mn-cs"/>
                        </a:rPr>
                        <a:t>Greenberg</a:t>
                      </a:r>
                      <a:endParaRPr lang="en-US" dirty="0"/>
                    </a:p>
                  </a:txBody>
                  <a:tcPr/>
                </a:tc>
                <a:tc>
                  <a:txBody>
                    <a:bodyPr/>
                    <a:lstStyle/>
                    <a:p>
                      <a:r>
                        <a:rPr lang="en-US" sz="1800" b="0" i="0" u="none" strike="noStrike" kern="1200" baseline="0" dirty="0">
                          <a:solidFill>
                            <a:schemeClr val="dk1"/>
                          </a:solidFill>
                          <a:latin typeface="+mn-lt"/>
                          <a:ea typeface="+mn-ea"/>
                          <a:cs typeface="+mn-cs"/>
                        </a:rPr>
                        <a:t>12008</a:t>
                      </a:r>
                      <a:endParaRPr lang="en-US" dirty="0"/>
                    </a:p>
                  </a:txBody>
                  <a:tcPr/>
                </a:tc>
                <a:extLst>
                  <a:ext uri="{0D108BD9-81ED-4DB2-BD59-A6C34878D82A}">
                    <a16:rowId xmlns:a16="http://schemas.microsoft.com/office/drawing/2014/main" val="10001"/>
                  </a:ext>
                </a:extLst>
              </a:tr>
              <a:tr h="370840">
                <a:tc>
                  <a:txBody>
                    <a:bodyPr/>
                    <a:lstStyle/>
                    <a:p>
                      <a:r>
                        <a:rPr lang="en-US" sz="1800" b="0" i="0" u="none" strike="noStrike" kern="1200" baseline="0" dirty="0">
                          <a:solidFill>
                            <a:schemeClr val="dk1"/>
                          </a:solidFill>
                          <a:latin typeface="+mn-lt"/>
                          <a:ea typeface="+mn-ea"/>
                          <a:cs typeface="+mn-cs"/>
                        </a:rPr>
                        <a:t>Russell</a:t>
                      </a:r>
                      <a:endParaRPr lang="en-US" dirty="0"/>
                    </a:p>
                  </a:txBody>
                  <a:tcPr/>
                </a:tc>
                <a:tc>
                  <a:txBody>
                    <a:bodyPr/>
                    <a:lstStyle/>
                    <a:p>
                      <a:r>
                        <a:rPr lang="en-US" sz="1800" b="0" i="0" u="none" strike="noStrike" kern="1200" baseline="0" dirty="0">
                          <a:solidFill>
                            <a:schemeClr val="dk1"/>
                          </a:solidFill>
                          <a:latin typeface="+mn-lt"/>
                          <a:ea typeface="+mn-ea"/>
                          <a:cs typeface="+mn-cs"/>
                        </a:rPr>
                        <a:t>14000</a:t>
                      </a:r>
                      <a:endParaRPr lang="en-US" dirty="0"/>
                    </a:p>
                  </a:txBody>
                  <a:tcPr/>
                </a:tc>
                <a:extLst>
                  <a:ext uri="{0D108BD9-81ED-4DB2-BD59-A6C34878D82A}">
                    <a16:rowId xmlns:a16="http://schemas.microsoft.com/office/drawing/2014/main" val="10002"/>
                  </a:ext>
                </a:extLst>
              </a:tr>
              <a:tr h="370840">
                <a:tc>
                  <a:txBody>
                    <a:bodyPr/>
                    <a:lstStyle/>
                    <a:p>
                      <a:r>
                        <a:rPr lang="en-US" sz="1800" b="0" i="0" u="none" strike="noStrike" kern="1200" baseline="0" dirty="0">
                          <a:solidFill>
                            <a:schemeClr val="dk1"/>
                          </a:solidFill>
                          <a:latin typeface="+mn-lt"/>
                          <a:ea typeface="+mn-ea"/>
                          <a:cs typeface="+mn-cs"/>
                        </a:rPr>
                        <a:t>Partners</a:t>
                      </a:r>
                      <a:endParaRPr lang="en-US" dirty="0"/>
                    </a:p>
                  </a:txBody>
                  <a:tcPr/>
                </a:tc>
                <a:tc>
                  <a:txBody>
                    <a:bodyPr/>
                    <a:lstStyle/>
                    <a:p>
                      <a:r>
                        <a:rPr lang="en-US" sz="1800" b="0" i="0" u="none" strike="noStrike" kern="1200" baseline="0" dirty="0">
                          <a:solidFill>
                            <a:schemeClr val="dk1"/>
                          </a:solidFill>
                          <a:latin typeface="+mn-lt"/>
                          <a:ea typeface="+mn-ea"/>
                          <a:cs typeface="+mn-cs"/>
                        </a:rPr>
                        <a:t>13500</a:t>
                      </a:r>
                      <a:endParaRPr lang="en-US" dirty="0"/>
                    </a:p>
                  </a:txBody>
                  <a:tcPr/>
                </a:tc>
                <a:extLst>
                  <a:ext uri="{0D108BD9-81ED-4DB2-BD59-A6C34878D82A}">
                    <a16:rowId xmlns:a16="http://schemas.microsoft.com/office/drawing/2014/main" val="10003"/>
                  </a:ext>
                </a:extLst>
              </a:tr>
              <a:tr h="370840">
                <a:tc>
                  <a:txBody>
                    <a:bodyPr/>
                    <a:lstStyle/>
                    <a:p>
                      <a:r>
                        <a:rPr lang="en-US" sz="1800" b="0" i="0" u="none" strike="noStrike" kern="1200" baseline="0" dirty="0" err="1">
                          <a:solidFill>
                            <a:schemeClr val="dk1"/>
                          </a:solidFill>
                          <a:latin typeface="+mn-lt"/>
                          <a:ea typeface="+mn-ea"/>
                          <a:cs typeface="+mn-cs"/>
                        </a:rPr>
                        <a:t>Errazuriz</a:t>
                      </a:r>
                      <a:endParaRPr lang="en-US" dirty="0"/>
                    </a:p>
                  </a:txBody>
                  <a:tcPr/>
                </a:tc>
                <a:tc>
                  <a:txBody>
                    <a:bodyPr/>
                    <a:lstStyle/>
                    <a:p>
                      <a:r>
                        <a:rPr lang="en-US" sz="1800" b="0" i="0" u="none" strike="noStrike" kern="1200" baseline="0" dirty="0">
                          <a:solidFill>
                            <a:schemeClr val="dk1"/>
                          </a:solidFill>
                          <a:latin typeface="+mn-lt"/>
                          <a:ea typeface="+mn-ea"/>
                          <a:cs typeface="+mn-cs"/>
                        </a:rPr>
                        <a:t>12000</a:t>
                      </a:r>
                      <a:endParaRPr lang="en-US" dirty="0"/>
                    </a:p>
                  </a:txBody>
                  <a:tcPr/>
                </a:tc>
                <a:extLst>
                  <a:ext uri="{0D108BD9-81ED-4DB2-BD59-A6C34878D82A}">
                    <a16:rowId xmlns:a16="http://schemas.microsoft.com/office/drawing/2014/main" val="10004"/>
                  </a:ext>
                </a:extLst>
              </a:tr>
              <a:tr h="370840">
                <a:tc>
                  <a:txBody>
                    <a:bodyPr/>
                    <a:lstStyle/>
                    <a:p>
                      <a:r>
                        <a:rPr lang="en-US" sz="1800" b="0" i="0" u="none" strike="noStrike" kern="1200" baseline="0" dirty="0" err="1">
                          <a:solidFill>
                            <a:schemeClr val="dk1"/>
                          </a:solidFill>
                          <a:latin typeface="+mn-lt"/>
                          <a:ea typeface="+mn-ea"/>
                          <a:cs typeface="+mn-cs"/>
                        </a:rPr>
                        <a:t>Hartstein</a:t>
                      </a:r>
                      <a:endParaRPr lang="en-US" dirty="0"/>
                    </a:p>
                  </a:txBody>
                  <a:tcPr/>
                </a:tc>
                <a:tc>
                  <a:txBody>
                    <a:bodyPr/>
                    <a:lstStyle/>
                    <a:p>
                      <a:r>
                        <a:rPr lang="en-US" sz="1800" b="0" i="0" u="none" strike="noStrike" kern="1200" baseline="0" dirty="0">
                          <a:solidFill>
                            <a:schemeClr val="dk1"/>
                          </a:solidFill>
                          <a:latin typeface="+mn-lt"/>
                          <a:ea typeface="+mn-ea"/>
                          <a:cs typeface="+mn-cs"/>
                        </a:rPr>
                        <a:t>13000</a:t>
                      </a:r>
                      <a:endParaRPr lang="en-US" dirty="0"/>
                    </a:p>
                  </a:txBody>
                  <a:tcPr/>
                </a:tc>
                <a:extLst>
                  <a:ext uri="{0D108BD9-81ED-4DB2-BD59-A6C34878D82A}">
                    <a16:rowId xmlns:a16="http://schemas.microsoft.com/office/drawing/2014/main" val="10005"/>
                  </a:ext>
                </a:extLst>
              </a:tr>
              <a:tr h="370840">
                <a:tc>
                  <a:txBody>
                    <a:bodyPr/>
                    <a:lstStyle/>
                    <a:p>
                      <a:r>
                        <a:rPr lang="en-US" sz="1800" b="0" i="0" u="none" strike="noStrike" kern="1200" baseline="0" dirty="0">
                          <a:solidFill>
                            <a:schemeClr val="dk1"/>
                          </a:solidFill>
                          <a:latin typeface="+mn-lt"/>
                          <a:ea typeface="+mn-ea"/>
                          <a:cs typeface="+mn-cs"/>
                        </a:rPr>
                        <a:t>Higgins</a:t>
                      </a:r>
                      <a:endParaRPr lang="en-US" dirty="0"/>
                    </a:p>
                  </a:txBody>
                  <a:tcPr/>
                </a:tc>
                <a:tc>
                  <a:txBody>
                    <a:bodyPr/>
                    <a:lstStyle/>
                    <a:p>
                      <a:r>
                        <a:rPr lang="en-US" sz="1800" b="0" i="0" u="none" strike="noStrike" kern="1200" baseline="0" dirty="0">
                          <a:solidFill>
                            <a:schemeClr val="dk1"/>
                          </a:solidFill>
                          <a:latin typeface="+mn-lt"/>
                          <a:ea typeface="+mn-ea"/>
                          <a:cs typeface="+mn-cs"/>
                        </a:rPr>
                        <a:t>12008</a:t>
                      </a:r>
                      <a:endParaRPr lang="en-US" dirty="0"/>
                    </a:p>
                  </a:txBody>
                  <a:tcPr/>
                </a:tc>
                <a:extLst>
                  <a:ext uri="{0D108BD9-81ED-4DB2-BD59-A6C34878D82A}">
                    <a16:rowId xmlns:a16="http://schemas.microsoft.com/office/drawing/2014/main" val="10006"/>
                  </a:ext>
                </a:extLst>
              </a:tr>
            </a:tbl>
          </a:graphicData>
        </a:graphic>
      </p:graphicFrame>
      <p:sp>
        <p:nvSpPr>
          <p:cNvPr id="4" name="Footer Placeholder 3"/>
          <p:cNvSpPr>
            <a:spLocks noGrp="1"/>
          </p:cNvSpPr>
          <p:nvPr>
            <p:ph type="ftr" sz="quarter" idx="10"/>
          </p:nvPr>
        </p:nvSpPr>
        <p:spPr/>
        <p:txBody>
          <a:bodyPr/>
          <a:lstStyle/>
          <a:p>
            <a:r>
              <a:rPr lang="en-US"/>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40</a:t>
            </a:fld>
            <a:endParaRPr lang="en-US" dirty="0"/>
          </a:p>
        </p:txBody>
      </p:sp>
      <p:sp>
        <p:nvSpPr>
          <p:cNvPr id="7" name="TextBox 6"/>
          <p:cNvSpPr txBox="1"/>
          <p:nvPr/>
        </p:nvSpPr>
        <p:spPr>
          <a:xfrm>
            <a:off x="381000" y="762000"/>
            <a:ext cx="8382000"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a:latin typeface="Tahoma" pitchFamily="34" charset="0"/>
                <a:cs typeface="Tahoma" pitchFamily="34" charset="0"/>
              </a:rPr>
              <a:t>Use the BETWEEN condition to display rows based on a range of values:</a:t>
            </a:r>
          </a:p>
        </p:txBody>
      </p:sp>
      <p:sp>
        <p:nvSpPr>
          <p:cNvPr id="8" name="TextBox 7"/>
          <p:cNvSpPr txBox="1"/>
          <p:nvPr/>
        </p:nvSpPr>
        <p:spPr>
          <a:xfrm>
            <a:off x="1066800" y="1371600"/>
            <a:ext cx="7010400" cy="132343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Tahoma" pitchFamily="34" charset="0"/>
                <a:cs typeface="Tahoma" pitchFamily="34" charset="0"/>
              </a:rPr>
              <a:t>SELECT </a:t>
            </a:r>
          </a:p>
          <a:p>
            <a:r>
              <a:rPr lang="en-US" sz="2000" dirty="0">
                <a:latin typeface="Tahoma" pitchFamily="34" charset="0"/>
                <a:cs typeface="Tahoma" pitchFamily="34" charset="0"/>
              </a:rPr>
              <a:t>  LAST_NAME, SALARY </a:t>
            </a:r>
          </a:p>
          <a:p>
            <a:r>
              <a:rPr lang="en-US" sz="2000" dirty="0">
                <a:latin typeface="Tahoma" pitchFamily="34" charset="0"/>
                <a:cs typeface="Tahoma" pitchFamily="34" charset="0"/>
              </a:rPr>
              <a:t>FROM EMPLOYEES </a:t>
            </a:r>
          </a:p>
          <a:p>
            <a:r>
              <a:rPr lang="en-US" sz="2000" dirty="0">
                <a:latin typeface="Tahoma" pitchFamily="34" charset="0"/>
                <a:cs typeface="Tahoma" pitchFamily="34" charset="0"/>
              </a:rPr>
              <a:t>WHERE</a:t>
            </a:r>
            <a:r>
              <a:rPr lang="ru-RU" sz="2000" dirty="0">
                <a:latin typeface="Tahoma" pitchFamily="34" charset="0"/>
                <a:cs typeface="Tahoma" pitchFamily="34" charset="0"/>
              </a:rPr>
              <a:t> </a:t>
            </a:r>
            <a:r>
              <a:rPr lang="en-US" sz="2000" dirty="0">
                <a:latin typeface="Tahoma" pitchFamily="34" charset="0"/>
                <a:cs typeface="Tahoma" pitchFamily="34" charset="0"/>
              </a:rPr>
              <a:t>SALARY BETWEEN </a:t>
            </a:r>
            <a:r>
              <a:rPr lang="en-US" sz="2000" dirty="0">
                <a:solidFill>
                  <a:srgbClr val="FF0000"/>
                </a:solidFill>
                <a:latin typeface="Tahoma" pitchFamily="34" charset="0"/>
                <a:cs typeface="Tahoma" pitchFamily="34" charset="0"/>
              </a:rPr>
              <a:t>12000</a:t>
            </a:r>
            <a:r>
              <a:rPr lang="en-US" sz="2000" dirty="0">
                <a:latin typeface="Tahoma" pitchFamily="34" charset="0"/>
                <a:cs typeface="Tahoma" pitchFamily="34" charset="0"/>
              </a:rPr>
              <a:t> AND </a:t>
            </a:r>
            <a:r>
              <a:rPr lang="en-US" sz="2000" dirty="0">
                <a:solidFill>
                  <a:srgbClr val="FF0000"/>
                </a:solidFill>
                <a:latin typeface="Tahoma" pitchFamily="34" charset="0"/>
                <a:cs typeface="Tahoma" pitchFamily="34" charset="0"/>
              </a:rPr>
              <a:t>15000 </a:t>
            </a:r>
          </a:p>
        </p:txBody>
      </p:sp>
      <p:sp>
        <p:nvSpPr>
          <p:cNvPr id="9" name="TextBox 8"/>
          <p:cNvSpPr txBox="1"/>
          <p:nvPr/>
        </p:nvSpPr>
        <p:spPr>
          <a:xfrm>
            <a:off x="3810000" y="2895600"/>
            <a:ext cx="1181100" cy="338554"/>
          </a:xfrm>
          <a:prstGeom prst="rect">
            <a:avLst/>
          </a:prstGeom>
          <a:noFill/>
        </p:spPr>
        <p:txBody>
          <a:bodyPr wrap="square" rtlCol="0">
            <a:spAutoFit/>
          </a:bodyPr>
          <a:lstStyle/>
          <a:p>
            <a:r>
              <a:rPr lang="en-US" sz="1600" dirty="0">
                <a:latin typeface="Tahoma" pitchFamily="34" charset="0"/>
                <a:cs typeface="Tahoma" pitchFamily="34" charset="0"/>
              </a:rPr>
              <a:t>Lower limit</a:t>
            </a:r>
          </a:p>
        </p:txBody>
      </p:sp>
      <p:sp>
        <p:nvSpPr>
          <p:cNvPr id="10" name="TextBox 9"/>
          <p:cNvSpPr txBox="1"/>
          <p:nvPr/>
        </p:nvSpPr>
        <p:spPr>
          <a:xfrm>
            <a:off x="5257800" y="2895600"/>
            <a:ext cx="1676400" cy="338554"/>
          </a:xfrm>
          <a:prstGeom prst="rect">
            <a:avLst/>
          </a:prstGeom>
          <a:noFill/>
        </p:spPr>
        <p:txBody>
          <a:bodyPr wrap="square" rtlCol="0">
            <a:spAutoFit/>
          </a:bodyPr>
          <a:lstStyle/>
          <a:p>
            <a:r>
              <a:rPr lang="en-US" sz="1600" dirty="0">
                <a:latin typeface="Tahoma" pitchFamily="34" charset="0"/>
                <a:cs typeface="Tahoma" pitchFamily="34" charset="0"/>
              </a:rPr>
              <a:t>Upper limit</a:t>
            </a:r>
          </a:p>
        </p:txBody>
      </p:sp>
      <p:cxnSp>
        <p:nvCxnSpPr>
          <p:cNvPr id="12" name="Straight Arrow Connector 11"/>
          <p:cNvCxnSpPr/>
          <p:nvPr/>
        </p:nvCxnSpPr>
        <p:spPr>
          <a:xfrm flipV="1">
            <a:off x="4417483" y="2695040"/>
            <a:ext cx="0" cy="200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791200" y="2695040"/>
            <a:ext cx="0" cy="200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05569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IN Condition</a:t>
            </a:r>
          </a:p>
        </p:txBody>
      </p:sp>
      <p:sp>
        <p:nvSpPr>
          <p:cNvPr id="4" name="Footer Placeholder 3"/>
          <p:cNvSpPr>
            <a:spLocks noGrp="1"/>
          </p:cNvSpPr>
          <p:nvPr>
            <p:ph type="ftr" sz="quarter" idx="10"/>
          </p:nvPr>
        </p:nvSpPr>
        <p:spPr/>
        <p:txBody>
          <a:bodyPr/>
          <a:lstStyle/>
          <a:p>
            <a:r>
              <a:rPr lang="en-US"/>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41</a:t>
            </a:fld>
            <a:endParaRPr lang="en-US" dirty="0"/>
          </a:p>
        </p:txBody>
      </p:sp>
      <p:graphicFrame>
        <p:nvGraphicFramePr>
          <p:cNvPr id="8" name="Content Placeholder 5"/>
          <p:cNvGraphicFramePr>
            <a:graphicFrameLocks noGrp="1"/>
          </p:cNvGraphicFramePr>
          <p:nvPr>
            <p:ph idx="1"/>
            <p:extLst>
              <p:ext uri="{D42A27DB-BD31-4B8C-83A1-F6EECF244321}">
                <p14:modId xmlns:p14="http://schemas.microsoft.com/office/powerpoint/2010/main" val="298620378"/>
              </p:ext>
            </p:extLst>
          </p:nvPr>
        </p:nvGraphicFramePr>
        <p:xfrm>
          <a:off x="914400" y="3423920"/>
          <a:ext cx="7315200" cy="222504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370840">
                <a:tc>
                  <a:txBody>
                    <a:bodyPr/>
                    <a:lstStyle/>
                    <a:p>
                      <a:r>
                        <a:rPr lang="en-US" dirty="0"/>
                        <a:t>LAST_NAME</a:t>
                      </a:r>
                    </a:p>
                  </a:txBody>
                  <a:tcPr/>
                </a:tc>
                <a:tc>
                  <a:txBody>
                    <a:bodyPr/>
                    <a:lstStyle/>
                    <a:p>
                      <a:r>
                        <a:rPr lang="en-US" dirty="0"/>
                        <a:t>MANAGER_ID</a:t>
                      </a:r>
                    </a:p>
                  </a:txBody>
                  <a:tcPr/>
                </a:tc>
                <a:extLst>
                  <a:ext uri="{0D108BD9-81ED-4DB2-BD59-A6C34878D82A}">
                    <a16:rowId xmlns:a16="http://schemas.microsoft.com/office/drawing/2014/main" val="10000"/>
                  </a:ext>
                </a:extLst>
              </a:tr>
              <a:tr h="370840">
                <a:tc>
                  <a:txBody>
                    <a:bodyPr/>
                    <a:lstStyle/>
                    <a:p>
                      <a:r>
                        <a:rPr lang="en-US" sz="1800" b="0" i="0" u="none" strike="noStrike" kern="1200" baseline="0" dirty="0" err="1">
                          <a:solidFill>
                            <a:schemeClr val="dk1"/>
                          </a:solidFill>
                          <a:latin typeface="+mn-lt"/>
                          <a:ea typeface="+mn-ea"/>
                          <a:cs typeface="+mn-cs"/>
                        </a:rPr>
                        <a:t>Hartstein</a:t>
                      </a:r>
                      <a:endParaRPr lang="en-US" dirty="0"/>
                    </a:p>
                  </a:txBody>
                  <a:tcPr/>
                </a:tc>
                <a:tc>
                  <a:txBody>
                    <a:bodyPr/>
                    <a:lstStyle/>
                    <a:p>
                      <a:r>
                        <a:rPr lang="en-US" dirty="0"/>
                        <a:t>100</a:t>
                      </a:r>
                    </a:p>
                  </a:txBody>
                  <a:tcPr/>
                </a:tc>
                <a:extLst>
                  <a:ext uri="{0D108BD9-81ED-4DB2-BD59-A6C34878D82A}">
                    <a16:rowId xmlns:a16="http://schemas.microsoft.com/office/drawing/2014/main" val="10001"/>
                  </a:ext>
                </a:extLst>
              </a:tr>
              <a:tr h="370840">
                <a:tc>
                  <a:txBody>
                    <a:bodyPr/>
                    <a:lstStyle/>
                    <a:p>
                      <a:r>
                        <a:rPr lang="en-US" sz="1800" b="0" i="0" u="none" strike="noStrike" kern="1200" baseline="0" dirty="0">
                          <a:solidFill>
                            <a:schemeClr val="dk1"/>
                          </a:solidFill>
                          <a:latin typeface="+mn-lt"/>
                          <a:ea typeface="+mn-ea"/>
                          <a:cs typeface="+mn-cs"/>
                        </a:rPr>
                        <a:t>Greenberg</a:t>
                      </a:r>
                      <a:endParaRPr lang="en-US" dirty="0"/>
                    </a:p>
                  </a:txBody>
                  <a:tcPr/>
                </a:tc>
                <a:tc>
                  <a:txBody>
                    <a:bodyPr/>
                    <a:lstStyle/>
                    <a:p>
                      <a:r>
                        <a:rPr lang="en-US" dirty="0"/>
                        <a:t>101</a:t>
                      </a:r>
                    </a:p>
                  </a:txBody>
                  <a:tcPr/>
                </a:tc>
                <a:extLst>
                  <a:ext uri="{0D108BD9-81ED-4DB2-BD59-A6C34878D82A}">
                    <a16:rowId xmlns:a16="http://schemas.microsoft.com/office/drawing/2014/main" val="10002"/>
                  </a:ext>
                </a:extLst>
              </a:tr>
              <a:tr h="370840">
                <a:tc>
                  <a:txBody>
                    <a:bodyPr/>
                    <a:lstStyle/>
                    <a:p>
                      <a:r>
                        <a:rPr lang="en-US" sz="1800" b="0" i="0" u="none" strike="noStrike" kern="1200" baseline="0" dirty="0">
                          <a:solidFill>
                            <a:schemeClr val="dk1"/>
                          </a:solidFill>
                          <a:latin typeface="+mn-lt"/>
                          <a:ea typeface="+mn-ea"/>
                          <a:cs typeface="+mn-cs"/>
                        </a:rPr>
                        <a:t>Higgins</a:t>
                      </a:r>
                      <a:endParaRPr lang="en-US" dirty="0"/>
                    </a:p>
                  </a:txBody>
                  <a:tcPr/>
                </a:tc>
                <a:tc>
                  <a:txBody>
                    <a:bodyPr/>
                    <a:lstStyle/>
                    <a:p>
                      <a:r>
                        <a:rPr lang="en-US" dirty="0"/>
                        <a:t>101</a:t>
                      </a:r>
                    </a:p>
                  </a:txBody>
                  <a:tcPr/>
                </a:tc>
                <a:extLst>
                  <a:ext uri="{0D108BD9-81ED-4DB2-BD59-A6C34878D82A}">
                    <a16:rowId xmlns:a16="http://schemas.microsoft.com/office/drawing/2014/main" val="10003"/>
                  </a:ext>
                </a:extLst>
              </a:tr>
              <a:tr h="370840">
                <a:tc>
                  <a:txBody>
                    <a:bodyPr/>
                    <a:lstStyle/>
                    <a:p>
                      <a:r>
                        <a:rPr lang="en-US" sz="1800" b="0" i="0" u="none" strike="noStrike" kern="1200" baseline="0" dirty="0" err="1">
                          <a:solidFill>
                            <a:schemeClr val="dk1"/>
                          </a:solidFill>
                          <a:latin typeface="+mn-lt"/>
                          <a:ea typeface="+mn-ea"/>
                          <a:cs typeface="+mn-cs"/>
                        </a:rPr>
                        <a:t>Hunold</a:t>
                      </a:r>
                      <a:endParaRPr lang="en-US" dirty="0"/>
                    </a:p>
                  </a:txBody>
                  <a:tcPr/>
                </a:tc>
                <a:tc>
                  <a:txBody>
                    <a:bodyPr/>
                    <a:lstStyle/>
                    <a:p>
                      <a:r>
                        <a:rPr lang="en-US" dirty="0"/>
                        <a:t>102</a:t>
                      </a:r>
                    </a:p>
                  </a:txBody>
                  <a:tcPr/>
                </a:tc>
                <a:extLst>
                  <a:ext uri="{0D108BD9-81ED-4DB2-BD59-A6C34878D82A}">
                    <a16:rowId xmlns:a16="http://schemas.microsoft.com/office/drawing/2014/main" val="10004"/>
                  </a:ext>
                </a:extLst>
              </a:tr>
              <a:tr h="370840">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
        <p:nvSpPr>
          <p:cNvPr id="9" name="TextBox 8"/>
          <p:cNvSpPr txBox="1"/>
          <p:nvPr/>
        </p:nvSpPr>
        <p:spPr>
          <a:xfrm>
            <a:off x="1085850" y="762000"/>
            <a:ext cx="6972300"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a:latin typeface="Tahoma" pitchFamily="34" charset="0"/>
                <a:cs typeface="Tahoma" pitchFamily="34" charset="0"/>
              </a:rPr>
              <a:t>Use the IN membership condition to test for values in a list:</a:t>
            </a:r>
          </a:p>
        </p:txBody>
      </p:sp>
      <p:sp>
        <p:nvSpPr>
          <p:cNvPr id="10" name="TextBox 9"/>
          <p:cNvSpPr txBox="1"/>
          <p:nvPr/>
        </p:nvSpPr>
        <p:spPr>
          <a:xfrm>
            <a:off x="1066800" y="1371600"/>
            <a:ext cx="7010400" cy="132343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Tahoma" pitchFamily="34" charset="0"/>
                <a:cs typeface="Tahoma" pitchFamily="34" charset="0"/>
              </a:rPr>
              <a:t>SELECT </a:t>
            </a:r>
          </a:p>
          <a:p>
            <a:r>
              <a:rPr lang="en-US" sz="2000" dirty="0">
                <a:latin typeface="Tahoma" pitchFamily="34" charset="0"/>
                <a:cs typeface="Tahoma" pitchFamily="34" charset="0"/>
              </a:rPr>
              <a:t>  LAST_NAME, MANAGER_ID </a:t>
            </a:r>
          </a:p>
          <a:p>
            <a:r>
              <a:rPr lang="en-US" sz="2000" dirty="0">
                <a:latin typeface="Tahoma" pitchFamily="34" charset="0"/>
                <a:cs typeface="Tahoma" pitchFamily="34" charset="0"/>
              </a:rPr>
              <a:t>FROM EMPLOYEES </a:t>
            </a:r>
          </a:p>
          <a:p>
            <a:r>
              <a:rPr lang="en-US" sz="2000" dirty="0">
                <a:latin typeface="Tahoma" pitchFamily="34" charset="0"/>
                <a:cs typeface="Tahoma" pitchFamily="34" charset="0"/>
              </a:rPr>
              <a:t>WHERE MANAGER_ID IN (</a:t>
            </a:r>
            <a:r>
              <a:rPr lang="en-US" sz="2000" dirty="0">
                <a:solidFill>
                  <a:srgbClr val="FF0000"/>
                </a:solidFill>
                <a:latin typeface="Tahoma" pitchFamily="34" charset="0"/>
                <a:cs typeface="Tahoma" pitchFamily="34" charset="0"/>
              </a:rPr>
              <a:t>100, 101, 102</a:t>
            </a:r>
            <a:r>
              <a:rPr lang="en-US" sz="2000" dirty="0">
                <a:latin typeface="Tahoma" pitchFamily="34" charset="0"/>
                <a:cs typeface="Tahoma" pitchFamily="34" charset="0"/>
              </a:rPr>
              <a:t>)</a:t>
            </a:r>
            <a:endParaRPr lang="en-US" sz="2000" dirty="0">
              <a:solidFill>
                <a:srgbClr val="FF0000"/>
              </a:solidFill>
              <a:latin typeface="Tahoma" pitchFamily="34" charset="0"/>
              <a:cs typeface="Tahoma" pitchFamily="34" charset="0"/>
            </a:endParaRPr>
          </a:p>
        </p:txBody>
      </p:sp>
      <p:sp>
        <p:nvSpPr>
          <p:cNvPr id="11" name="TextBox 10"/>
          <p:cNvSpPr txBox="1"/>
          <p:nvPr/>
        </p:nvSpPr>
        <p:spPr>
          <a:xfrm>
            <a:off x="1295400" y="5726668"/>
            <a:ext cx="1915909" cy="369332"/>
          </a:xfrm>
          <a:prstGeom prst="rect">
            <a:avLst/>
          </a:prstGeom>
          <a:noFill/>
        </p:spPr>
        <p:txBody>
          <a:bodyPr wrap="none" rtlCol="0">
            <a:spAutoFit/>
          </a:bodyPr>
          <a:lstStyle/>
          <a:p>
            <a:r>
              <a:rPr lang="en-US" dirty="0"/>
              <a:t>20 rows selected</a:t>
            </a:r>
          </a:p>
        </p:txBody>
      </p:sp>
    </p:spTree>
    <p:extLst>
      <p:ext uri="{BB962C8B-B14F-4D97-AF65-F5344CB8AC3E}">
        <p14:creationId xmlns:p14="http://schemas.microsoft.com/office/powerpoint/2010/main" val="15383177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LIKE Condition</a:t>
            </a:r>
          </a:p>
        </p:txBody>
      </p:sp>
      <p:sp>
        <p:nvSpPr>
          <p:cNvPr id="4" name="Footer Placeholder 3"/>
          <p:cNvSpPr>
            <a:spLocks noGrp="1"/>
          </p:cNvSpPr>
          <p:nvPr>
            <p:ph type="ftr" sz="quarter" idx="10"/>
          </p:nvPr>
        </p:nvSpPr>
        <p:spPr/>
        <p:txBody>
          <a:bodyPr/>
          <a:lstStyle/>
          <a:p>
            <a:r>
              <a:rPr lang="en-US"/>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42</a:t>
            </a:fld>
            <a:endParaRPr lang="en-US" dirty="0"/>
          </a:p>
        </p:txBody>
      </p:sp>
      <p:sp>
        <p:nvSpPr>
          <p:cNvPr id="6" name="TextBox 5"/>
          <p:cNvSpPr txBox="1"/>
          <p:nvPr/>
        </p:nvSpPr>
        <p:spPr>
          <a:xfrm>
            <a:off x="1085850" y="1044714"/>
            <a:ext cx="6972300"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a:latin typeface="Tahoma" pitchFamily="34" charset="0"/>
                <a:cs typeface="Tahoma" pitchFamily="34" charset="0"/>
              </a:rPr>
              <a:t>Use the LIKE condition to perform wildcard searches of valid search string values.</a:t>
            </a:r>
          </a:p>
        </p:txBody>
      </p:sp>
      <p:sp>
        <p:nvSpPr>
          <p:cNvPr id="7" name="TextBox 6"/>
          <p:cNvSpPr txBox="1"/>
          <p:nvPr/>
        </p:nvSpPr>
        <p:spPr>
          <a:xfrm>
            <a:off x="1104900" y="2029361"/>
            <a:ext cx="6972300"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a:latin typeface="Tahoma" pitchFamily="34" charset="0"/>
                <a:cs typeface="Tahoma" pitchFamily="34" charset="0"/>
              </a:rPr>
              <a:t>Search conditions can contain either literal characters or numbers:</a:t>
            </a:r>
          </a:p>
          <a:p>
            <a:pPr marL="342900" indent="-342900">
              <a:buFont typeface="Arial" pitchFamily="34" charset="0"/>
              <a:buChar char="•"/>
            </a:pPr>
            <a:r>
              <a:rPr lang="en-US" sz="2000" dirty="0">
                <a:latin typeface="Tahoma" pitchFamily="34" charset="0"/>
                <a:cs typeface="Tahoma" pitchFamily="34" charset="0"/>
              </a:rPr>
              <a:t>% denotes zero or many characters.</a:t>
            </a:r>
          </a:p>
          <a:p>
            <a:pPr marL="342900" indent="-342900">
              <a:buFont typeface="Arial" pitchFamily="34" charset="0"/>
              <a:buChar char="•"/>
            </a:pPr>
            <a:r>
              <a:rPr lang="en-US" sz="2000" dirty="0">
                <a:latin typeface="Tahoma" pitchFamily="34" charset="0"/>
                <a:cs typeface="Tahoma" pitchFamily="34" charset="0"/>
              </a:rPr>
              <a:t>_ denotes one character.</a:t>
            </a:r>
          </a:p>
        </p:txBody>
      </p:sp>
      <p:sp>
        <p:nvSpPr>
          <p:cNvPr id="8" name="TextBox 7"/>
          <p:cNvSpPr txBox="1"/>
          <p:nvPr/>
        </p:nvSpPr>
        <p:spPr>
          <a:xfrm>
            <a:off x="1066800" y="3962400"/>
            <a:ext cx="7010400" cy="132343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Tahoma" pitchFamily="34" charset="0"/>
                <a:cs typeface="Tahoma" pitchFamily="34" charset="0"/>
              </a:rPr>
              <a:t>SELECT </a:t>
            </a:r>
          </a:p>
          <a:p>
            <a:r>
              <a:rPr lang="en-US" sz="2000" dirty="0">
                <a:latin typeface="Tahoma" pitchFamily="34" charset="0"/>
                <a:cs typeface="Tahoma" pitchFamily="34" charset="0"/>
              </a:rPr>
              <a:t>  FIRST_NAME, LAST_NAME, </a:t>
            </a:r>
          </a:p>
          <a:p>
            <a:r>
              <a:rPr lang="en-US" sz="2000" dirty="0">
                <a:latin typeface="Tahoma" pitchFamily="34" charset="0"/>
                <a:cs typeface="Tahoma" pitchFamily="34" charset="0"/>
              </a:rPr>
              <a:t>FROM EMPLOYEES </a:t>
            </a:r>
          </a:p>
          <a:p>
            <a:r>
              <a:rPr lang="en-US" sz="2000" dirty="0">
                <a:latin typeface="Tahoma" pitchFamily="34" charset="0"/>
                <a:cs typeface="Tahoma" pitchFamily="34" charset="0"/>
              </a:rPr>
              <a:t>WHERE LAST_NAME LIKE '%el_'</a:t>
            </a:r>
            <a:endParaRPr lang="en-US" sz="2000" dirty="0">
              <a:solidFill>
                <a:srgbClr val="FF0000"/>
              </a:solidFill>
              <a:latin typeface="Tahoma" pitchFamily="34" charset="0"/>
              <a:cs typeface="Tahoma" pitchFamily="34" charset="0"/>
            </a:endParaRPr>
          </a:p>
        </p:txBody>
      </p:sp>
    </p:spTree>
    <p:extLst>
      <p:ext uri="{BB962C8B-B14F-4D97-AF65-F5344CB8AC3E}">
        <p14:creationId xmlns:p14="http://schemas.microsoft.com/office/powerpoint/2010/main" val="4686511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LIKE Condition: General Examples</a:t>
            </a:r>
            <a:endParaRPr lang="ru-RU" dirty="0"/>
          </a:p>
        </p:txBody>
      </p:sp>
      <p:sp>
        <p:nvSpPr>
          <p:cNvPr id="3" name="Нижний колонтитул 2"/>
          <p:cNvSpPr>
            <a:spLocks noGrp="1"/>
          </p:cNvSpPr>
          <p:nvPr>
            <p:ph type="ftr" sz="quarter" idx="10"/>
          </p:nvPr>
        </p:nvSpPr>
        <p:spPr/>
        <p:txBody>
          <a:bodyPr/>
          <a:lstStyle/>
          <a:p>
            <a:r>
              <a:rPr lang="en-US"/>
              <a:t>2012 © EPAM Systems, RD Dep.</a:t>
            </a:r>
            <a:endParaRPr lang="en-US" dirty="0"/>
          </a:p>
        </p:txBody>
      </p:sp>
      <p:sp>
        <p:nvSpPr>
          <p:cNvPr id="4" name="Номер слайда 3"/>
          <p:cNvSpPr>
            <a:spLocks noGrp="1"/>
          </p:cNvSpPr>
          <p:nvPr>
            <p:ph type="sldNum" sz="quarter" idx="11"/>
          </p:nvPr>
        </p:nvSpPr>
        <p:spPr/>
        <p:txBody>
          <a:bodyPr/>
          <a:lstStyle/>
          <a:p>
            <a:fld id="{00B1FF97-CB0E-49B2-B0A7-929DA2A15C53}" type="slidenum">
              <a:rPr lang="en-US" smtClean="0"/>
              <a:pPr/>
              <a:t>43</a:t>
            </a:fld>
            <a:endParaRPr lang="en-US"/>
          </a:p>
        </p:txBody>
      </p:sp>
      <p:sp>
        <p:nvSpPr>
          <p:cNvPr id="5" name="Прямоугольник 4"/>
          <p:cNvSpPr/>
          <p:nvPr/>
        </p:nvSpPr>
        <p:spPr>
          <a:xfrm>
            <a:off x="762000" y="838200"/>
            <a:ext cx="5334000" cy="1200329"/>
          </a:xfrm>
          <a:prstGeom prst="rect">
            <a:avLst/>
          </a:prstGeom>
        </p:spPr>
        <p:txBody>
          <a:bodyPr wrap="square">
            <a:spAutoFit/>
          </a:bodyPr>
          <a:lstStyle/>
          <a:p>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last_name</a:t>
            </a:r>
            <a:r>
              <a:rPr lang="en-US" b="1" dirty="0">
                <a:solidFill>
                  <a:srgbClr val="000080"/>
                </a:solidFill>
                <a:highlight>
                  <a:srgbClr val="FFFFFF"/>
                </a:highlight>
                <a:latin typeface="Courier New"/>
              </a:rPr>
              <a:t>, salary </a:t>
            </a: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employees </a:t>
            </a: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WHERE</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last_name</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LIKE</a:t>
            </a:r>
            <a:r>
              <a:rPr lang="en-US" b="1" dirty="0">
                <a:solidFill>
                  <a:srgbClr val="000080"/>
                </a:solidFill>
                <a:highlight>
                  <a:srgbClr val="FFFFFF"/>
                </a:highlight>
                <a:latin typeface="Courier New"/>
              </a:rPr>
              <a:t> </a:t>
            </a:r>
            <a:r>
              <a:rPr lang="en-US" b="1" dirty="0">
                <a:solidFill>
                  <a:srgbClr val="0000FF"/>
                </a:solidFill>
                <a:highlight>
                  <a:srgbClr val="FFFFFF"/>
                </a:highlight>
                <a:latin typeface="Courier New"/>
              </a:rPr>
              <a:t>'Ma%'</a:t>
            </a:r>
            <a:r>
              <a:rPr lang="en-US" b="1" dirty="0">
                <a:solidFill>
                  <a:srgbClr val="000080"/>
                </a:solidFill>
                <a:highlight>
                  <a:srgbClr val="FFFFFF"/>
                </a:highlight>
                <a:latin typeface="Courier New"/>
              </a:rPr>
              <a:t> </a:t>
            </a: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ORDER</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BY</a:t>
            </a:r>
            <a:r>
              <a:rPr lang="en-US" b="1" dirty="0">
                <a:solidFill>
                  <a:srgbClr val="000080"/>
                </a:solidFill>
                <a:highlight>
                  <a:srgbClr val="FFFFFF"/>
                </a:highlight>
                <a:latin typeface="Courier New"/>
              </a:rPr>
              <a:t> salary;</a:t>
            </a:r>
            <a:endParaRPr lang="ru-RU" b="1" dirty="0"/>
          </a:p>
        </p:txBody>
      </p:sp>
      <p:sp>
        <p:nvSpPr>
          <p:cNvPr id="6" name="Скругленный прямоугольник 5"/>
          <p:cNvSpPr/>
          <p:nvPr/>
        </p:nvSpPr>
        <p:spPr>
          <a:xfrm>
            <a:off x="838200" y="762000"/>
            <a:ext cx="4191000" cy="1447800"/>
          </a:xfrm>
          <a:prstGeom prst="roundRect">
            <a:avLst/>
          </a:prstGeom>
          <a:solidFill>
            <a:schemeClr val="tx2">
              <a:alpha val="3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04802" name="Picture 2"/>
          <p:cNvPicPr>
            <a:picLocks noChangeAspect="1" noChangeArrowheads="1"/>
          </p:cNvPicPr>
          <p:nvPr/>
        </p:nvPicPr>
        <p:blipFill>
          <a:blip r:embed="rId3" cstate="print"/>
          <a:srcRect/>
          <a:stretch>
            <a:fillRect/>
          </a:stretch>
        </p:blipFill>
        <p:spPr bwMode="auto">
          <a:xfrm>
            <a:off x="5486400" y="685800"/>
            <a:ext cx="3124200" cy="2240280"/>
          </a:xfrm>
          <a:prstGeom prst="rect">
            <a:avLst/>
          </a:prstGeom>
          <a:noFill/>
          <a:ln w="9525">
            <a:noFill/>
            <a:miter lim="800000"/>
            <a:headEnd/>
            <a:tailEnd/>
          </a:ln>
        </p:spPr>
      </p:pic>
      <p:sp>
        <p:nvSpPr>
          <p:cNvPr id="8" name="Скругленный прямоугольник 7"/>
          <p:cNvSpPr/>
          <p:nvPr/>
        </p:nvSpPr>
        <p:spPr>
          <a:xfrm>
            <a:off x="6201384" y="1066800"/>
            <a:ext cx="228600" cy="1828800"/>
          </a:xfrm>
          <a:prstGeom prst="roundRect">
            <a:avLst/>
          </a:prstGeom>
          <a:solidFill>
            <a:schemeClr val="accent2">
              <a:lumMod val="20000"/>
              <a:lumOff val="80000"/>
              <a:alpha val="3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p:cNvSpPr/>
          <p:nvPr/>
        </p:nvSpPr>
        <p:spPr>
          <a:xfrm>
            <a:off x="762000" y="3962400"/>
            <a:ext cx="5334000" cy="1200329"/>
          </a:xfrm>
          <a:prstGeom prst="rect">
            <a:avLst/>
          </a:prstGeom>
        </p:spPr>
        <p:txBody>
          <a:bodyPr wrap="square">
            <a:spAutoFit/>
          </a:bodyPr>
          <a:lstStyle/>
          <a:p>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last_name</a:t>
            </a:r>
            <a:r>
              <a:rPr lang="en-US" b="1" dirty="0">
                <a:solidFill>
                  <a:srgbClr val="000080"/>
                </a:solidFill>
                <a:highlight>
                  <a:srgbClr val="FFFFFF"/>
                </a:highlight>
                <a:latin typeface="Courier New"/>
              </a:rPr>
              <a:t>, salary </a:t>
            </a: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employees </a:t>
            </a: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WHERE</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last_name</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LIKE</a:t>
            </a:r>
            <a:r>
              <a:rPr lang="en-US" b="1" dirty="0">
                <a:solidFill>
                  <a:srgbClr val="000080"/>
                </a:solidFill>
                <a:highlight>
                  <a:srgbClr val="FFFFFF"/>
                </a:highlight>
                <a:latin typeface="Courier New"/>
              </a:rPr>
              <a:t> </a:t>
            </a:r>
            <a:r>
              <a:rPr lang="en-US" b="1" dirty="0">
                <a:solidFill>
                  <a:srgbClr val="0000FF"/>
                </a:solidFill>
                <a:highlight>
                  <a:srgbClr val="FFFFFF"/>
                </a:highlight>
                <a:latin typeface="Courier New"/>
              </a:rPr>
              <a:t>'__r%'</a:t>
            </a:r>
            <a:endParaRPr lang="en-US" b="1" dirty="0">
              <a:solidFill>
                <a:srgbClr val="000080"/>
              </a:solidFill>
              <a:highlight>
                <a:srgbClr val="FFFFFF"/>
              </a:highlight>
              <a:latin typeface="Courier New"/>
            </a:endParaRP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ORDER</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BY</a:t>
            </a:r>
            <a:r>
              <a:rPr lang="en-US" b="1" dirty="0">
                <a:solidFill>
                  <a:srgbClr val="000080"/>
                </a:solidFill>
                <a:highlight>
                  <a:srgbClr val="FFFFFF"/>
                </a:highlight>
                <a:latin typeface="Courier New"/>
              </a:rPr>
              <a:t> salary;</a:t>
            </a:r>
            <a:endParaRPr lang="ru-RU" b="1" dirty="0"/>
          </a:p>
        </p:txBody>
      </p:sp>
      <p:sp>
        <p:nvSpPr>
          <p:cNvPr id="10" name="Скругленный прямоугольник 9"/>
          <p:cNvSpPr/>
          <p:nvPr/>
        </p:nvSpPr>
        <p:spPr>
          <a:xfrm>
            <a:off x="762000" y="3810000"/>
            <a:ext cx="4419600" cy="1447800"/>
          </a:xfrm>
          <a:prstGeom prst="roundRect">
            <a:avLst/>
          </a:prstGeom>
          <a:solidFill>
            <a:schemeClr val="tx2">
              <a:alpha val="3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04803" name="Picture 3"/>
          <p:cNvPicPr>
            <a:picLocks noChangeAspect="1" noChangeArrowheads="1"/>
          </p:cNvPicPr>
          <p:nvPr/>
        </p:nvPicPr>
        <p:blipFill>
          <a:blip r:embed="rId4" cstate="print"/>
          <a:srcRect/>
          <a:stretch>
            <a:fillRect/>
          </a:stretch>
        </p:blipFill>
        <p:spPr bwMode="auto">
          <a:xfrm>
            <a:off x="5562600" y="3657600"/>
            <a:ext cx="2362200" cy="2249116"/>
          </a:xfrm>
          <a:prstGeom prst="rect">
            <a:avLst/>
          </a:prstGeom>
          <a:noFill/>
          <a:ln w="9525">
            <a:noFill/>
            <a:miter lim="800000"/>
            <a:headEnd/>
            <a:tailEnd/>
          </a:ln>
        </p:spPr>
      </p:pic>
      <p:sp>
        <p:nvSpPr>
          <p:cNvPr id="12" name="Скругленный прямоугольник 11"/>
          <p:cNvSpPr/>
          <p:nvPr/>
        </p:nvSpPr>
        <p:spPr>
          <a:xfrm>
            <a:off x="609600" y="3505200"/>
            <a:ext cx="8077200" cy="2514600"/>
          </a:xfrm>
          <a:prstGeom prst="roundRect">
            <a:avLst/>
          </a:prstGeom>
          <a:solidFill>
            <a:schemeClr val="accent3">
              <a:lumMod val="40000"/>
              <a:lumOff val="60000"/>
              <a:alpha val="3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Скругленный прямоугольник 12"/>
          <p:cNvSpPr/>
          <p:nvPr/>
        </p:nvSpPr>
        <p:spPr>
          <a:xfrm>
            <a:off x="685800" y="609600"/>
            <a:ext cx="8077200" cy="2514600"/>
          </a:xfrm>
          <a:prstGeom prst="roundRect">
            <a:avLst/>
          </a:prstGeom>
          <a:solidFill>
            <a:schemeClr val="tx2">
              <a:lumMod val="20000"/>
              <a:lumOff val="80000"/>
              <a:alpha val="3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Conditions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48759422"/>
              </p:ext>
            </p:extLst>
          </p:nvPr>
        </p:nvGraphicFramePr>
        <p:xfrm>
          <a:off x="914400" y="2687320"/>
          <a:ext cx="7315200" cy="148336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370840">
                <a:tc>
                  <a:txBody>
                    <a:bodyPr/>
                    <a:lstStyle/>
                    <a:p>
                      <a:pPr algn="ctr"/>
                      <a:r>
                        <a:rPr lang="en-US" dirty="0"/>
                        <a:t>Operator</a:t>
                      </a:r>
                    </a:p>
                  </a:txBody>
                  <a:tcPr/>
                </a:tc>
                <a:tc>
                  <a:txBody>
                    <a:bodyPr/>
                    <a:lstStyle/>
                    <a:p>
                      <a:pPr algn="ctr"/>
                      <a:r>
                        <a:rPr lang="en-US" dirty="0"/>
                        <a:t>Meaning</a:t>
                      </a:r>
                    </a:p>
                  </a:txBody>
                  <a:tcPr/>
                </a:tc>
                <a:extLst>
                  <a:ext uri="{0D108BD9-81ED-4DB2-BD59-A6C34878D82A}">
                    <a16:rowId xmlns:a16="http://schemas.microsoft.com/office/drawing/2014/main" val="10000"/>
                  </a:ext>
                </a:extLst>
              </a:tr>
              <a:tr h="370840">
                <a:tc>
                  <a:txBody>
                    <a:bodyPr/>
                    <a:lstStyle/>
                    <a:p>
                      <a:r>
                        <a:rPr lang="en-US" dirty="0"/>
                        <a:t>AND</a:t>
                      </a:r>
                    </a:p>
                  </a:txBody>
                  <a:tcPr/>
                </a:tc>
                <a:tc>
                  <a:txBody>
                    <a:bodyPr/>
                    <a:lstStyle/>
                    <a:p>
                      <a:r>
                        <a:rPr lang="en-US" dirty="0"/>
                        <a:t>Returns TRUE if both component conditions are true</a:t>
                      </a:r>
                    </a:p>
                  </a:txBody>
                  <a:tcPr/>
                </a:tc>
                <a:extLst>
                  <a:ext uri="{0D108BD9-81ED-4DB2-BD59-A6C34878D82A}">
                    <a16:rowId xmlns:a16="http://schemas.microsoft.com/office/drawing/2014/main" val="10001"/>
                  </a:ext>
                </a:extLst>
              </a:tr>
              <a:tr h="370840">
                <a:tc>
                  <a:txBody>
                    <a:bodyPr/>
                    <a:lstStyle/>
                    <a:p>
                      <a:r>
                        <a:rPr lang="en-US" dirty="0"/>
                        <a:t>OR</a:t>
                      </a:r>
                    </a:p>
                  </a:txBody>
                  <a:tcPr/>
                </a:tc>
                <a:tc>
                  <a:txBody>
                    <a:bodyPr/>
                    <a:lstStyle/>
                    <a:p>
                      <a:r>
                        <a:rPr lang="en-US" dirty="0"/>
                        <a:t>Returns TRUE if either component condition is true</a:t>
                      </a:r>
                    </a:p>
                  </a:txBody>
                  <a:tcPr/>
                </a:tc>
                <a:extLst>
                  <a:ext uri="{0D108BD9-81ED-4DB2-BD59-A6C34878D82A}">
                    <a16:rowId xmlns:a16="http://schemas.microsoft.com/office/drawing/2014/main" val="10002"/>
                  </a:ext>
                </a:extLst>
              </a:tr>
              <a:tr h="370840">
                <a:tc>
                  <a:txBody>
                    <a:bodyPr/>
                    <a:lstStyle/>
                    <a:p>
                      <a:r>
                        <a:rPr lang="en-US" dirty="0"/>
                        <a:t>NOT</a:t>
                      </a:r>
                    </a:p>
                  </a:txBody>
                  <a:tcPr/>
                </a:tc>
                <a:tc>
                  <a:txBody>
                    <a:bodyPr/>
                    <a:lstStyle/>
                    <a:p>
                      <a:r>
                        <a:rPr lang="en-US" dirty="0"/>
                        <a:t>Returns TRUE if the following condition is false</a:t>
                      </a:r>
                    </a:p>
                  </a:txBody>
                  <a:tcPr/>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0"/>
          </p:nvPr>
        </p:nvSpPr>
        <p:spPr/>
        <p:txBody>
          <a:bodyPr/>
          <a:lstStyle/>
          <a:p>
            <a:r>
              <a:rPr lang="en-US"/>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44</a:t>
            </a:fld>
            <a:endParaRPr lang="en-US" dirty="0"/>
          </a:p>
        </p:txBody>
      </p:sp>
    </p:spTree>
    <p:extLst>
      <p:ext uri="{BB962C8B-B14F-4D97-AF65-F5344CB8AC3E}">
        <p14:creationId xmlns:p14="http://schemas.microsoft.com/office/powerpoint/2010/main" val="9971075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AND Operator</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6577035"/>
              </p:ext>
            </p:extLst>
          </p:nvPr>
        </p:nvGraphicFramePr>
        <p:xfrm>
          <a:off x="914400" y="3556000"/>
          <a:ext cx="7315200" cy="18542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tblGrid>
              <a:tr h="370840">
                <a:tc>
                  <a:txBody>
                    <a:bodyPr/>
                    <a:lstStyle/>
                    <a:p>
                      <a:r>
                        <a:rPr lang="en-US" sz="1800" b="0" i="0" u="none" strike="noStrike" kern="1200" baseline="0" dirty="0">
                          <a:solidFill>
                            <a:schemeClr val="lt1"/>
                          </a:solidFill>
                          <a:latin typeface="+mn-lt"/>
                          <a:ea typeface="+mn-ea"/>
                          <a:cs typeface="+mn-cs"/>
                        </a:rPr>
                        <a:t>EMPLOYEE_ID</a:t>
                      </a:r>
                      <a:endParaRPr lang="en-US" dirty="0"/>
                    </a:p>
                  </a:txBody>
                  <a:tcPr/>
                </a:tc>
                <a:tc>
                  <a:txBody>
                    <a:bodyPr/>
                    <a:lstStyle/>
                    <a:p>
                      <a:r>
                        <a:rPr lang="en-US" sz="1800" b="0" i="0" u="none" strike="noStrike" kern="1200" baseline="0" dirty="0">
                          <a:solidFill>
                            <a:schemeClr val="lt1"/>
                          </a:solidFill>
                          <a:latin typeface="+mn-lt"/>
                          <a:ea typeface="+mn-ea"/>
                          <a:cs typeface="+mn-cs"/>
                        </a:rPr>
                        <a:t>LAST_NAME</a:t>
                      </a:r>
                      <a:endParaRPr lang="en-US" dirty="0"/>
                    </a:p>
                  </a:txBody>
                  <a:tcPr/>
                </a:tc>
                <a:tc>
                  <a:txBody>
                    <a:bodyPr/>
                    <a:lstStyle/>
                    <a:p>
                      <a:r>
                        <a:rPr lang="en-US" sz="1800" b="0" i="0" u="none" strike="noStrike" kern="1200" baseline="0" dirty="0">
                          <a:solidFill>
                            <a:schemeClr val="lt1"/>
                          </a:solidFill>
                          <a:latin typeface="+mn-lt"/>
                          <a:ea typeface="+mn-ea"/>
                          <a:cs typeface="+mn-cs"/>
                        </a:rPr>
                        <a:t>JOB_ID</a:t>
                      </a:r>
                      <a:endParaRPr lang="en-US" dirty="0"/>
                    </a:p>
                  </a:txBody>
                  <a:tcPr/>
                </a:tc>
                <a:tc>
                  <a:txBody>
                    <a:bodyPr/>
                    <a:lstStyle/>
                    <a:p>
                      <a:r>
                        <a:rPr lang="en-US" sz="1800" b="0" i="0" u="none" strike="noStrike" kern="1200" baseline="0" dirty="0">
                          <a:solidFill>
                            <a:schemeClr val="lt1"/>
                          </a:solidFill>
                          <a:latin typeface="+mn-lt"/>
                          <a:ea typeface="+mn-ea"/>
                          <a:cs typeface="+mn-cs"/>
                        </a:rPr>
                        <a:t>SALARY</a:t>
                      </a:r>
                      <a:endParaRPr lang="en-US" dirty="0"/>
                    </a:p>
                  </a:txBody>
                  <a:tcPr/>
                </a:tc>
                <a:extLst>
                  <a:ext uri="{0D108BD9-81ED-4DB2-BD59-A6C34878D82A}">
                    <a16:rowId xmlns:a16="http://schemas.microsoft.com/office/drawing/2014/main" val="10000"/>
                  </a:ext>
                </a:extLst>
              </a:tr>
              <a:tr h="370840">
                <a:tc>
                  <a:txBody>
                    <a:bodyPr/>
                    <a:lstStyle/>
                    <a:p>
                      <a:r>
                        <a:rPr lang="en-US" sz="1800" b="0" i="0" u="none" strike="noStrike" kern="1200" baseline="0" dirty="0">
                          <a:solidFill>
                            <a:schemeClr val="dk1"/>
                          </a:solidFill>
                          <a:latin typeface="+mn-lt"/>
                          <a:ea typeface="+mn-ea"/>
                          <a:cs typeface="+mn-cs"/>
                        </a:rPr>
                        <a:t>145</a:t>
                      </a:r>
                      <a:endParaRPr lang="en-US" dirty="0"/>
                    </a:p>
                  </a:txBody>
                  <a:tcPr/>
                </a:tc>
                <a:tc>
                  <a:txBody>
                    <a:bodyPr/>
                    <a:lstStyle/>
                    <a:p>
                      <a:r>
                        <a:rPr lang="en-US" sz="1800" b="0" i="0" u="none" strike="noStrike" kern="1200" baseline="0" dirty="0">
                          <a:solidFill>
                            <a:schemeClr val="dk1"/>
                          </a:solidFill>
                          <a:latin typeface="+mn-lt"/>
                          <a:ea typeface="+mn-ea"/>
                          <a:cs typeface="+mn-cs"/>
                        </a:rPr>
                        <a:t>Russell</a:t>
                      </a:r>
                      <a:endParaRPr lang="en-US" dirty="0"/>
                    </a:p>
                  </a:txBody>
                  <a:tcPr/>
                </a:tc>
                <a:tc>
                  <a:txBody>
                    <a:bodyPr/>
                    <a:lstStyle/>
                    <a:p>
                      <a:r>
                        <a:rPr lang="en-US" sz="1800" b="0" i="0" u="none" strike="noStrike" kern="1200" baseline="0" dirty="0">
                          <a:solidFill>
                            <a:schemeClr val="dk1"/>
                          </a:solidFill>
                          <a:latin typeface="+mn-lt"/>
                          <a:ea typeface="+mn-ea"/>
                          <a:cs typeface="+mn-cs"/>
                        </a:rPr>
                        <a:t>SA_MAN</a:t>
                      </a:r>
                      <a:endParaRPr lang="en-US" dirty="0"/>
                    </a:p>
                  </a:txBody>
                  <a:tcPr/>
                </a:tc>
                <a:tc>
                  <a:txBody>
                    <a:bodyPr/>
                    <a:lstStyle/>
                    <a:p>
                      <a:r>
                        <a:rPr lang="en-US" sz="1800" b="0" i="0" u="none" strike="noStrike" kern="1200" baseline="0" dirty="0">
                          <a:solidFill>
                            <a:schemeClr val="dk1"/>
                          </a:solidFill>
                          <a:latin typeface="+mn-lt"/>
                          <a:ea typeface="+mn-ea"/>
                          <a:cs typeface="+mn-cs"/>
                        </a:rPr>
                        <a:t>14000</a:t>
                      </a:r>
                      <a:endParaRPr lang="en-US" dirty="0"/>
                    </a:p>
                  </a:txBody>
                  <a:tcPr/>
                </a:tc>
                <a:extLst>
                  <a:ext uri="{0D108BD9-81ED-4DB2-BD59-A6C34878D82A}">
                    <a16:rowId xmlns:a16="http://schemas.microsoft.com/office/drawing/2014/main" val="10001"/>
                  </a:ext>
                </a:extLst>
              </a:tr>
              <a:tr h="370840">
                <a:tc>
                  <a:txBody>
                    <a:bodyPr/>
                    <a:lstStyle/>
                    <a:p>
                      <a:r>
                        <a:rPr lang="en-US" sz="1800" b="0" i="0" u="none" strike="noStrike" kern="1200" baseline="0" dirty="0">
                          <a:solidFill>
                            <a:schemeClr val="dk1"/>
                          </a:solidFill>
                          <a:latin typeface="+mn-lt"/>
                          <a:ea typeface="+mn-ea"/>
                          <a:cs typeface="+mn-cs"/>
                        </a:rPr>
                        <a:t>146</a:t>
                      </a:r>
                      <a:endParaRPr lang="en-US" dirty="0"/>
                    </a:p>
                  </a:txBody>
                  <a:tcPr/>
                </a:tc>
                <a:tc>
                  <a:txBody>
                    <a:bodyPr/>
                    <a:lstStyle/>
                    <a:p>
                      <a:r>
                        <a:rPr lang="en-US" sz="1800" b="0" i="0" u="none" strike="noStrike" kern="1200" baseline="0" dirty="0">
                          <a:solidFill>
                            <a:schemeClr val="dk1"/>
                          </a:solidFill>
                          <a:latin typeface="+mn-lt"/>
                          <a:ea typeface="+mn-ea"/>
                          <a:cs typeface="+mn-cs"/>
                        </a:rPr>
                        <a:t>Partners</a:t>
                      </a:r>
                      <a:endParaRPr lang="en-US" dirty="0"/>
                    </a:p>
                  </a:txBody>
                  <a:tcPr/>
                </a:tc>
                <a:tc>
                  <a:txBody>
                    <a:bodyPr/>
                    <a:lstStyle/>
                    <a:p>
                      <a:r>
                        <a:rPr lang="en-US" sz="1800" b="0" i="0" u="none" strike="noStrike" kern="1200" baseline="0" dirty="0">
                          <a:solidFill>
                            <a:schemeClr val="dk1"/>
                          </a:solidFill>
                          <a:latin typeface="+mn-lt"/>
                          <a:ea typeface="+mn-ea"/>
                          <a:cs typeface="+mn-cs"/>
                        </a:rPr>
                        <a:t>SA_MAN</a:t>
                      </a:r>
                      <a:endParaRPr lang="en-US" dirty="0"/>
                    </a:p>
                  </a:txBody>
                  <a:tcPr/>
                </a:tc>
                <a:tc>
                  <a:txBody>
                    <a:bodyPr/>
                    <a:lstStyle/>
                    <a:p>
                      <a:r>
                        <a:rPr lang="en-US" sz="1800" b="0" i="0" u="none" strike="noStrike" kern="1200" baseline="0" dirty="0">
                          <a:solidFill>
                            <a:schemeClr val="dk1"/>
                          </a:solidFill>
                          <a:latin typeface="+mn-lt"/>
                          <a:ea typeface="+mn-ea"/>
                          <a:cs typeface="+mn-cs"/>
                        </a:rPr>
                        <a:t>13500</a:t>
                      </a:r>
                      <a:endParaRPr lang="en-US" dirty="0"/>
                    </a:p>
                  </a:txBody>
                  <a:tcPr/>
                </a:tc>
                <a:extLst>
                  <a:ext uri="{0D108BD9-81ED-4DB2-BD59-A6C34878D82A}">
                    <a16:rowId xmlns:a16="http://schemas.microsoft.com/office/drawing/2014/main" val="10002"/>
                  </a:ext>
                </a:extLst>
              </a:tr>
              <a:tr h="370840">
                <a:tc>
                  <a:txBody>
                    <a:bodyPr/>
                    <a:lstStyle/>
                    <a:p>
                      <a:r>
                        <a:rPr lang="en-US" sz="1800" b="0" i="0" u="none" strike="noStrike" kern="1200" baseline="0" dirty="0">
                          <a:solidFill>
                            <a:schemeClr val="dk1"/>
                          </a:solidFill>
                          <a:latin typeface="+mn-lt"/>
                          <a:ea typeface="+mn-ea"/>
                          <a:cs typeface="+mn-cs"/>
                        </a:rPr>
                        <a:t>147</a:t>
                      </a:r>
                      <a:endParaRPr lang="en-US" dirty="0"/>
                    </a:p>
                  </a:txBody>
                  <a:tcPr/>
                </a:tc>
                <a:tc>
                  <a:txBody>
                    <a:bodyPr/>
                    <a:lstStyle/>
                    <a:p>
                      <a:r>
                        <a:rPr lang="en-US" sz="1800" b="0" i="0" u="none" strike="noStrike" kern="1200" baseline="0" dirty="0" err="1">
                          <a:solidFill>
                            <a:schemeClr val="dk1"/>
                          </a:solidFill>
                          <a:latin typeface="+mn-lt"/>
                          <a:ea typeface="+mn-ea"/>
                          <a:cs typeface="+mn-cs"/>
                        </a:rPr>
                        <a:t>Errazuriz</a:t>
                      </a:r>
                      <a:endParaRPr lang="en-US" dirty="0"/>
                    </a:p>
                  </a:txBody>
                  <a:tcPr/>
                </a:tc>
                <a:tc>
                  <a:txBody>
                    <a:bodyPr/>
                    <a:lstStyle/>
                    <a:p>
                      <a:r>
                        <a:rPr lang="en-US" sz="1800" b="0" i="0" u="none" strike="noStrike" kern="1200" baseline="0" dirty="0">
                          <a:solidFill>
                            <a:schemeClr val="dk1"/>
                          </a:solidFill>
                          <a:latin typeface="+mn-lt"/>
                          <a:ea typeface="+mn-ea"/>
                          <a:cs typeface="+mn-cs"/>
                        </a:rPr>
                        <a:t>SA_MAN</a:t>
                      </a:r>
                      <a:endParaRPr lang="en-US" dirty="0"/>
                    </a:p>
                  </a:txBody>
                  <a:tcPr/>
                </a:tc>
                <a:tc>
                  <a:txBody>
                    <a:bodyPr/>
                    <a:lstStyle/>
                    <a:p>
                      <a:r>
                        <a:rPr lang="en-US" sz="1800" b="0" i="0" u="none" strike="noStrike" kern="1200" baseline="0" dirty="0">
                          <a:solidFill>
                            <a:schemeClr val="dk1"/>
                          </a:solidFill>
                          <a:latin typeface="+mn-lt"/>
                          <a:ea typeface="+mn-ea"/>
                          <a:cs typeface="+mn-cs"/>
                        </a:rPr>
                        <a:t>12000</a:t>
                      </a:r>
                      <a:endParaRPr lang="en-US" dirty="0"/>
                    </a:p>
                  </a:txBody>
                  <a:tcPr/>
                </a:tc>
                <a:extLst>
                  <a:ext uri="{0D108BD9-81ED-4DB2-BD59-A6C34878D82A}">
                    <a16:rowId xmlns:a16="http://schemas.microsoft.com/office/drawing/2014/main" val="10003"/>
                  </a:ext>
                </a:extLst>
              </a:tr>
              <a:tr h="370840">
                <a:tc>
                  <a:txBody>
                    <a:bodyPr/>
                    <a:lstStyle/>
                    <a:p>
                      <a:r>
                        <a:rPr lang="en-US" sz="1800" b="0" i="0" u="none" strike="noStrike" kern="1200" baseline="0" dirty="0">
                          <a:solidFill>
                            <a:schemeClr val="dk1"/>
                          </a:solidFill>
                          <a:latin typeface="+mn-lt"/>
                          <a:ea typeface="+mn-ea"/>
                          <a:cs typeface="+mn-cs"/>
                        </a:rPr>
                        <a:t>201</a:t>
                      </a:r>
                      <a:endParaRPr lang="en-US" dirty="0"/>
                    </a:p>
                  </a:txBody>
                  <a:tcPr/>
                </a:tc>
                <a:tc>
                  <a:txBody>
                    <a:bodyPr/>
                    <a:lstStyle/>
                    <a:p>
                      <a:r>
                        <a:rPr lang="en-US" sz="1800" b="0" i="0" u="none" strike="noStrike" kern="1200" baseline="0" dirty="0" err="1">
                          <a:solidFill>
                            <a:schemeClr val="dk1"/>
                          </a:solidFill>
                          <a:latin typeface="+mn-lt"/>
                          <a:ea typeface="+mn-ea"/>
                          <a:cs typeface="+mn-cs"/>
                        </a:rPr>
                        <a:t>Hartstein</a:t>
                      </a:r>
                      <a:endParaRPr lang="en-US" dirty="0"/>
                    </a:p>
                  </a:txBody>
                  <a:tcPr/>
                </a:tc>
                <a:tc>
                  <a:txBody>
                    <a:bodyPr/>
                    <a:lstStyle/>
                    <a:p>
                      <a:r>
                        <a:rPr lang="en-US" sz="1800" b="0" i="0" u="none" strike="noStrike" kern="1200" baseline="0" dirty="0">
                          <a:solidFill>
                            <a:schemeClr val="dk1"/>
                          </a:solidFill>
                          <a:latin typeface="+mn-lt"/>
                          <a:ea typeface="+mn-ea"/>
                          <a:cs typeface="+mn-cs"/>
                        </a:rPr>
                        <a:t>MK_MAN</a:t>
                      </a:r>
                      <a:endParaRPr lang="en-US" dirty="0"/>
                    </a:p>
                  </a:txBody>
                  <a:tcPr/>
                </a:tc>
                <a:tc>
                  <a:txBody>
                    <a:bodyPr/>
                    <a:lstStyle/>
                    <a:p>
                      <a:r>
                        <a:rPr lang="en-US" sz="1800" b="0" i="0" u="none" strike="noStrike" kern="1200" baseline="0" dirty="0">
                          <a:solidFill>
                            <a:schemeClr val="dk1"/>
                          </a:solidFill>
                          <a:latin typeface="+mn-lt"/>
                          <a:ea typeface="+mn-ea"/>
                          <a:cs typeface="+mn-cs"/>
                        </a:rPr>
                        <a:t>13000</a:t>
                      </a:r>
                      <a:endParaRPr lang="en-US" dirty="0"/>
                    </a:p>
                  </a:txBody>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0"/>
          </p:nvPr>
        </p:nvSpPr>
        <p:spPr/>
        <p:txBody>
          <a:bodyPr/>
          <a:lstStyle/>
          <a:p>
            <a:r>
              <a:rPr lang="en-US"/>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45</a:t>
            </a:fld>
            <a:endParaRPr lang="en-US" dirty="0"/>
          </a:p>
        </p:txBody>
      </p:sp>
      <p:sp>
        <p:nvSpPr>
          <p:cNvPr id="7" name="TextBox 6"/>
          <p:cNvSpPr txBox="1"/>
          <p:nvPr/>
        </p:nvSpPr>
        <p:spPr>
          <a:xfrm>
            <a:off x="1066800" y="1752600"/>
            <a:ext cx="7010400" cy="132343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Tahoma" pitchFamily="34" charset="0"/>
                <a:cs typeface="Tahoma" pitchFamily="34" charset="0"/>
              </a:rPr>
              <a:t>SELECT </a:t>
            </a:r>
          </a:p>
          <a:p>
            <a:r>
              <a:rPr lang="en-US" sz="2000" dirty="0">
                <a:latin typeface="Tahoma" pitchFamily="34" charset="0"/>
                <a:cs typeface="Tahoma" pitchFamily="34" charset="0"/>
              </a:rPr>
              <a:t>  EMPLOYEE_ID, LAST_NAME, JOB_ID, SALARY</a:t>
            </a:r>
          </a:p>
          <a:p>
            <a:r>
              <a:rPr lang="en-US" sz="2000" dirty="0">
                <a:latin typeface="Tahoma" pitchFamily="34" charset="0"/>
                <a:cs typeface="Tahoma" pitchFamily="34" charset="0"/>
              </a:rPr>
              <a:t>FROM  EMPLOYEES</a:t>
            </a:r>
          </a:p>
          <a:p>
            <a:r>
              <a:rPr lang="en-US" sz="2000" dirty="0">
                <a:latin typeface="Tahoma" pitchFamily="34" charset="0"/>
                <a:cs typeface="Tahoma" pitchFamily="34" charset="0"/>
              </a:rPr>
              <a:t>WHERE  SALARY &gt;=12000 </a:t>
            </a:r>
            <a:r>
              <a:rPr lang="en-US" sz="2000" dirty="0">
                <a:solidFill>
                  <a:srgbClr val="FF0000"/>
                </a:solidFill>
                <a:latin typeface="Tahoma" pitchFamily="34" charset="0"/>
                <a:cs typeface="Tahoma" pitchFamily="34" charset="0"/>
              </a:rPr>
              <a:t>AND</a:t>
            </a:r>
            <a:r>
              <a:rPr lang="en-US" sz="2000" dirty="0">
                <a:latin typeface="Tahoma" pitchFamily="34" charset="0"/>
                <a:cs typeface="Tahoma" pitchFamily="34" charset="0"/>
              </a:rPr>
              <a:t> JOB_ID LIKE '%MAN%'</a:t>
            </a:r>
            <a:endParaRPr lang="en-US" sz="2000" dirty="0">
              <a:solidFill>
                <a:srgbClr val="FF0000"/>
              </a:solidFill>
              <a:latin typeface="Tahoma" pitchFamily="34" charset="0"/>
              <a:cs typeface="Tahoma" pitchFamily="34" charset="0"/>
            </a:endParaRPr>
          </a:p>
        </p:txBody>
      </p:sp>
      <p:sp>
        <p:nvSpPr>
          <p:cNvPr id="8" name="TextBox 7"/>
          <p:cNvSpPr txBox="1"/>
          <p:nvPr/>
        </p:nvSpPr>
        <p:spPr>
          <a:xfrm>
            <a:off x="1085850" y="971490"/>
            <a:ext cx="6972300"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a:latin typeface="Tahoma" pitchFamily="34" charset="0"/>
                <a:cs typeface="Tahoma" pitchFamily="34" charset="0"/>
              </a:rPr>
              <a:t>AND requires both conditions to be true:</a:t>
            </a:r>
          </a:p>
        </p:txBody>
      </p:sp>
      <p:sp>
        <p:nvSpPr>
          <p:cNvPr id="9" name="TextBox 8"/>
          <p:cNvSpPr txBox="1"/>
          <p:nvPr/>
        </p:nvSpPr>
        <p:spPr>
          <a:xfrm>
            <a:off x="990600" y="5574268"/>
            <a:ext cx="1787669" cy="369332"/>
          </a:xfrm>
          <a:prstGeom prst="rect">
            <a:avLst/>
          </a:prstGeom>
          <a:noFill/>
        </p:spPr>
        <p:txBody>
          <a:bodyPr wrap="none" rtlCol="0">
            <a:spAutoFit/>
          </a:bodyPr>
          <a:lstStyle/>
          <a:p>
            <a:r>
              <a:rPr lang="en-US" dirty="0"/>
              <a:t>4 rows selected</a:t>
            </a:r>
          </a:p>
        </p:txBody>
      </p:sp>
    </p:spTree>
    <p:extLst>
      <p:ext uri="{BB962C8B-B14F-4D97-AF65-F5344CB8AC3E}">
        <p14:creationId xmlns:p14="http://schemas.microsoft.com/office/powerpoint/2010/main" val="13308327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OR Operator</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4574712"/>
              </p:ext>
            </p:extLst>
          </p:nvPr>
        </p:nvGraphicFramePr>
        <p:xfrm>
          <a:off x="914400" y="3025093"/>
          <a:ext cx="7315200" cy="259588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tblGrid>
              <a:tr h="370840">
                <a:tc>
                  <a:txBody>
                    <a:bodyPr/>
                    <a:lstStyle/>
                    <a:p>
                      <a:r>
                        <a:rPr lang="en-US" sz="1800" b="0" i="0" u="none" strike="noStrike" kern="1200" baseline="0" dirty="0">
                          <a:solidFill>
                            <a:schemeClr val="lt1"/>
                          </a:solidFill>
                          <a:latin typeface="+mn-lt"/>
                          <a:ea typeface="+mn-ea"/>
                          <a:cs typeface="+mn-cs"/>
                        </a:rPr>
                        <a:t>EMPLOYEE_ID</a:t>
                      </a:r>
                      <a:endParaRPr lang="en-US" dirty="0"/>
                    </a:p>
                  </a:txBody>
                  <a:tcPr/>
                </a:tc>
                <a:tc>
                  <a:txBody>
                    <a:bodyPr/>
                    <a:lstStyle/>
                    <a:p>
                      <a:r>
                        <a:rPr lang="en-US" sz="1800" b="0" i="0" u="none" strike="noStrike" kern="1200" baseline="0" dirty="0">
                          <a:solidFill>
                            <a:schemeClr val="lt1"/>
                          </a:solidFill>
                          <a:latin typeface="+mn-lt"/>
                          <a:ea typeface="+mn-ea"/>
                          <a:cs typeface="+mn-cs"/>
                        </a:rPr>
                        <a:t>LAST_NAME</a:t>
                      </a:r>
                      <a:endParaRPr lang="en-US" dirty="0"/>
                    </a:p>
                  </a:txBody>
                  <a:tcPr/>
                </a:tc>
                <a:tc>
                  <a:txBody>
                    <a:bodyPr/>
                    <a:lstStyle/>
                    <a:p>
                      <a:r>
                        <a:rPr lang="en-US" sz="1800" b="0" i="0" u="none" strike="noStrike" kern="1200" baseline="0" dirty="0">
                          <a:solidFill>
                            <a:schemeClr val="lt1"/>
                          </a:solidFill>
                          <a:latin typeface="+mn-lt"/>
                          <a:ea typeface="+mn-ea"/>
                          <a:cs typeface="+mn-cs"/>
                        </a:rPr>
                        <a:t>JOB_ID</a:t>
                      </a:r>
                      <a:endParaRPr lang="en-US" dirty="0"/>
                    </a:p>
                  </a:txBody>
                  <a:tcPr/>
                </a:tc>
                <a:tc>
                  <a:txBody>
                    <a:bodyPr/>
                    <a:lstStyle/>
                    <a:p>
                      <a:r>
                        <a:rPr lang="en-US" sz="1800" b="0" i="0" u="none" strike="noStrike" kern="1200" baseline="0" dirty="0">
                          <a:solidFill>
                            <a:schemeClr val="lt1"/>
                          </a:solidFill>
                          <a:latin typeface="+mn-lt"/>
                          <a:ea typeface="+mn-ea"/>
                          <a:cs typeface="+mn-cs"/>
                        </a:rPr>
                        <a:t>SALARY</a:t>
                      </a:r>
                      <a:endParaRPr lang="en-US" dirty="0"/>
                    </a:p>
                  </a:txBody>
                  <a:tcPr/>
                </a:tc>
                <a:extLst>
                  <a:ext uri="{0D108BD9-81ED-4DB2-BD59-A6C34878D82A}">
                    <a16:rowId xmlns:a16="http://schemas.microsoft.com/office/drawing/2014/main" val="10000"/>
                  </a:ext>
                </a:extLst>
              </a:tr>
              <a:tr h="370840">
                <a:tc>
                  <a:txBody>
                    <a:bodyPr/>
                    <a:lstStyle/>
                    <a:p>
                      <a:r>
                        <a:rPr lang="en-US" sz="1800" b="0" i="0" u="none" strike="noStrike" kern="1200" baseline="0" dirty="0">
                          <a:solidFill>
                            <a:schemeClr val="dk1"/>
                          </a:solidFill>
                          <a:latin typeface="+mn-lt"/>
                          <a:ea typeface="+mn-ea"/>
                          <a:cs typeface="+mn-cs"/>
                        </a:rPr>
                        <a:t>100</a:t>
                      </a:r>
                      <a:endParaRPr lang="en-US" dirty="0"/>
                    </a:p>
                  </a:txBody>
                  <a:tcPr/>
                </a:tc>
                <a:tc>
                  <a:txBody>
                    <a:bodyPr/>
                    <a:lstStyle/>
                    <a:p>
                      <a:r>
                        <a:rPr lang="en-US" sz="1800" b="0" i="0" u="none" strike="noStrike" kern="1200" baseline="0" dirty="0">
                          <a:solidFill>
                            <a:schemeClr val="dk1"/>
                          </a:solidFill>
                          <a:latin typeface="+mn-lt"/>
                          <a:ea typeface="+mn-ea"/>
                          <a:cs typeface="+mn-cs"/>
                        </a:rPr>
                        <a:t>King</a:t>
                      </a:r>
                      <a:endParaRPr lang="en-US" dirty="0"/>
                    </a:p>
                  </a:txBody>
                  <a:tcPr/>
                </a:tc>
                <a:tc>
                  <a:txBody>
                    <a:bodyPr/>
                    <a:lstStyle/>
                    <a:p>
                      <a:r>
                        <a:rPr lang="en-US" sz="1800" b="0" i="0" u="none" strike="noStrike" kern="1200" baseline="0" dirty="0">
                          <a:solidFill>
                            <a:schemeClr val="dk1"/>
                          </a:solidFill>
                          <a:latin typeface="+mn-lt"/>
                          <a:ea typeface="+mn-ea"/>
                          <a:cs typeface="+mn-cs"/>
                        </a:rPr>
                        <a:t>AD_PRES</a:t>
                      </a:r>
                      <a:endParaRPr lang="en-US" dirty="0"/>
                    </a:p>
                  </a:txBody>
                  <a:tcPr/>
                </a:tc>
                <a:tc>
                  <a:txBody>
                    <a:bodyPr/>
                    <a:lstStyle/>
                    <a:p>
                      <a:r>
                        <a:rPr lang="en-US" sz="1800" b="0" i="0" u="none" strike="noStrike" kern="1200" baseline="0" dirty="0">
                          <a:solidFill>
                            <a:schemeClr val="dk1"/>
                          </a:solidFill>
                          <a:latin typeface="+mn-lt"/>
                          <a:ea typeface="+mn-ea"/>
                          <a:cs typeface="+mn-cs"/>
                        </a:rPr>
                        <a:t>24000</a:t>
                      </a:r>
                      <a:endParaRPr lang="en-US" dirty="0"/>
                    </a:p>
                  </a:txBody>
                  <a:tcPr/>
                </a:tc>
                <a:extLst>
                  <a:ext uri="{0D108BD9-81ED-4DB2-BD59-A6C34878D82A}">
                    <a16:rowId xmlns:a16="http://schemas.microsoft.com/office/drawing/2014/main" val="10001"/>
                  </a:ext>
                </a:extLst>
              </a:tr>
              <a:tr h="370840">
                <a:tc>
                  <a:txBody>
                    <a:bodyPr/>
                    <a:lstStyle/>
                    <a:p>
                      <a:r>
                        <a:rPr lang="en-US" sz="1800" b="0" i="0" u="none" strike="noStrike" kern="1200" baseline="0" dirty="0">
                          <a:solidFill>
                            <a:schemeClr val="dk1"/>
                          </a:solidFill>
                          <a:latin typeface="+mn-lt"/>
                          <a:ea typeface="+mn-ea"/>
                          <a:cs typeface="+mn-cs"/>
                        </a:rPr>
                        <a:t>101</a:t>
                      </a:r>
                      <a:endParaRPr lang="en-US" dirty="0"/>
                    </a:p>
                  </a:txBody>
                  <a:tcPr/>
                </a:tc>
                <a:tc>
                  <a:txBody>
                    <a:bodyPr/>
                    <a:lstStyle/>
                    <a:p>
                      <a:r>
                        <a:rPr lang="en-US" sz="1800" b="0" i="0" u="none" strike="noStrike" kern="1200" baseline="0" dirty="0">
                          <a:solidFill>
                            <a:schemeClr val="dk1"/>
                          </a:solidFill>
                          <a:latin typeface="+mn-lt"/>
                          <a:ea typeface="+mn-ea"/>
                          <a:cs typeface="+mn-cs"/>
                        </a:rPr>
                        <a:t>Kochhar</a:t>
                      </a:r>
                      <a:endParaRPr lang="en-US" dirty="0"/>
                    </a:p>
                  </a:txBody>
                  <a:tcPr/>
                </a:tc>
                <a:tc>
                  <a:txBody>
                    <a:bodyPr/>
                    <a:lstStyle/>
                    <a:p>
                      <a:r>
                        <a:rPr lang="en-US" sz="1800" b="0" i="0" u="none" strike="noStrike" kern="1200" baseline="0" dirty="0">
                          <a:solidFill>
                            <a:schemeClr val="dk1"/>
                          </a:solidFill>
                          <a:latin typeface="+mn-lt"/>
                          <a:ea typeface="+mn-ea"/>
                          <a:cs typeface="+mn-cs"/>
                        </a:rPr>
                        <a:t>AD_VP</a:t>
                      </a:r>
                      <a:endParaRPr lang="en-US" dirty="0"/>
                    </a:p>
                  </a:txBody>
                  <a:tcPr/>
                </a:tc>
                <a:tc>
                  <a:txBody>
                    <a:bodyPr/>
                    <a:lstStyle/>
                    <a:p>
                      <a:r>
                        <a:rPr lang="en-US" sz="1800" b="0" i="0" u="none" strike="noStrike" kern="1200" baseline="0" dirty="0">
                          <a:solidFill>
                            <a:schemeClr val="dk1"/>
                          </a:solidFill>
                          <a:latin typeface="+mn-lt"/>
                          <a:ea typeface="+mn-ea"/>
                          <a:cs typeface="+mn-cs"/>
                        </a:rPr>
                        <a:t>17000</a:t>
                      </a:r>
                      <a:endParaRPr lang="en-US" dirty="0"/>
                    </a:p>
                  </a:txBody>
                  <a:tcPr/>
                </a:tc>
                <a:extLst>
                  <a:ext uri="{0D108BD9-81ED-4DB2-BD59-A6C34878D82A}">
                    <a16:rowId xmlns:a16="http://schemas.microsoft.com/office/drawing/2014/main" val="10002"/>
                  </a:ext>
                </a:extLst>
              </a:tr>
              <a:tr h="370840">
                <a:tc>
                  <a:txBody>
                    <a:bodyPr/>
                    <a:lstStyle/>
                    <a:p>
                      <a:r>
                        <a:rPr lang="en-US" sz="1800" b="0" i="0" u="none" strike="noStrike" kern="1200" baseline="0" dirty="0">
                          <a:solidFill>
                            <a:schemeClr val="dk1"/>
                          </a:solidFill>
                          <a:latin typeface="+mn-lt"/>
                          <a:ea typeface="+mn-ea"/>
                          <a:cs typeface="+mn-cs"/>
                        </a:rPr>
                        <a:t>102</a:t>
                      </a:r>
                      <a:endParaRPr lang="en-US" dirty="0"/>
                    </a:p>
                  </a:txBody>
                  <a:tcPr/>
                </a:tc>
                <a:tc>
                  <a:txBody>
                    <a:bodyPr/>
                    <a:lstStyle/>
                    <a:p>
                      <a:r>
                        <a:rPr lang="en-US" sz="1800" b="0" i="0" u="none" strike="noStrike" kern="1200" baseline="0" dirty="0">
                          <a:solidFill>
                            <a:schemeClr val="dk1"/>
                          </a:solidFill>
                          <a:latin typeface="+mn-lt"/>
                          <a:ea typeface="+mn-ea"/>
                          <a:cs typeface="+mn-cs"/>
                        </a:rPr>
                        <a:t>De </a:t>
                      </a:r>
                      <a:r>
                        <a:rPr lang="en-US" sz="1800" b="0" i="0" u="none" strike="noStrike" kern="1200" baseline="0" dirty="0" err="1">
                          <a:solidFill>
                            <a:schemeClr val="dk1"/>
                          </a:solidFill>
                          <a:latin typeface="+mn-lt"/>
                          <a:ea typeface="+mn-ea"/>
                          <a:cs typeface="+mn-cs"/>
                        </a:rPr>
                        <a:t>Haan</a:t>
                      </a:r>
                      <a:endParaRPr lang="en-US" dirty="0"/>
                    </a:p>
                  </a:txBody>
                  <a:tcPr/>
                </a:tc>
                <a:tc>
                  <a:txBody>
                    <a:bodyPr/>
                    <a:lstStyle/>
                    <a:p>
                      <a:r>
                        <a:rPr lang="en-US" sz="1800" b="0" i="0" u="none" strike="noStrike" kern="1200" baseline="0" dirty="0">
                          <a:solidFill>
                            <a:schemeClr val="dk1"/>
                          </a:solidFill>
                          <a:latin typeface="+mn-lt"/>
                          <a:ea typeface="+mn-ea"/>
                          <a:cs typeface="+mn-cs"/>
                        </a:rPr>
                        <a:t>AD_VP</a:t>
                      </a:r>
                      <a:endParaRPr lang="en-US" dirty="0"/>
                    </a:p>
                  </a:txBody>
                  <a:tcPr/>
                </a:tc>
                <a:tc>
                  <a:txBody>
                    <a:bodyPr/>
                    <a:lstStyle/>
                    <a:p>
                      <a:r>
                        <a:rPr lang="en-US" sz="1800" b="0" i="0" u="none" strike="noStrike" kern="1200" baseline="0" dirty="0">
                          <a:solidFill>
                            <a:schemeClr val="dk1"/>
                          </a:solidFill>
                          <a:latin typeface="+mn-lt"/>
                          <a:ea typeface="+mn-ea"/>
                          <a:cs typeface="+mn-cs"/>
                        </a:rPr>
                        <a:t>17000</a:t>
                      </a:r>
                      <a:endParaRPr lang="en-US" dirty="0"/>
                    </a:p>
                  </a:txBody>
                  <a:tcPr/>
                </a:tc>
                <a:extLst>
                  <a:ext uri="{0D108BD9-81ED-4DB2-BD59-A6C34878D82A}">
                    <a16:rowId xmlns:a16="http://schemas.microsoft.com/office/drawing/2014/main" val="10003"/>
                  </a:ext>
                </a:extLst>
              </a:tr>
              <a:tr h="370840">
                <a:tc>
                  <a:txBody>
                    <a:bodyPr/>
                    <a:lstStyle/>
                    <a:p>
                      <a:r>
                        <a:rPr lang="en-US" sz="1800" b="0" i="0" u="none" strike="noStrike" kern="1200" baseline="0" dirty="0">
                          <a:solidFill>
                            <a:schemeClr val="dk1"/>
                          </a:solidFill>
                          <a:latin typeface="+mn-lt"/>
                          <a:ea typeface="+mn-ea"/>
                          <a:cs typeface="+mn-cs"/>
                        </a:rPr>
                        <a:t>108</a:t>
                      </a:r>
                      <a:endParaRPr lang="en-US" dirty="0"/>
                    </a:p>
                  </a:txBody>
                  <a:tcPr/>
                </a:tc>
                <a:tc>
                  <a:txBody>
                    <a:bodyPr/>
                    <a:lstStyle/>
                    <a:p>
                      <a:r>
                        <a:rPr lang="en-US" sz="1800" b="0" i="0" u="none" strike="noStrike" kern="1200" baseline="0" dirty="0">
                          <a:solidFill>
                            <a:schemeClr val="dk1"/>
                          </a:solidFill>
                          <a:latin typeface="+mn-lt"/>
                          <a:ea typeface="+mn-ea"/>
                          <a:cs typeface="+mn-cs"/>
                        </a:rPr>
                        <a:t>Greenberg</a:t>
                      </a:r>
                      <a:endParaRPr lang="en-US" dirty="0"/>
                    </a:p>
                  </a:txBody>
                  <a:tcPr/>
                </a:tc>
                <a:tc>
                  <a:txBody>
                    <a:bodyPr/>
                    <a:lstStyle/>
                    <a:p>
                      <a:r>
                        <a:rPr lang="en-US" sz="1800" b="0" i="0" u="none" strike="noStrike" kern="1200" baseline="0" dirty="0">
                          <a:solidFill>
                            <a:schemeClr val="dk1"/>
                          </a:solidFill>
                          <a:latin typeface="+mn-lt"/>
                          <a:ea typeface="+mn-ea"/>
                          <a:cs typeface="+mn-cs"/>
                        </a:rPr>
                        <a:t>FI_MGR</a:t>
                      </a:r>
                      <a:endParaRPr lang="en-US" dirty="0"/>
                    </a:p>
                  </a:txBody>
                  <a:tcPr/>
                </a:tc>
                <a:tc>
                  <a:txBody>
                    <a:bodyPr/>
                    <a:lstStyle/>
                    <a:p>
                      <a:r>
                        <a:rPr lang="en-US" sz="1800" b="0" i="0" u="none" strike="noStrike" kern="1200" baseline="0" dirty="0">
                          <a:solidFill>
                            <a:schemeClr val="dk1"/>
                          </a:solidFill>
                          <a:latin typeface="+mn-lt"/>
                          <a:ea typeface="+mn-ea"/>
                          <a:cs typeface="+mn-cs"/>
                        </a:rPr>
                        <a:t>12008</a:t>
                      </a:r>
                      <a:endParaRPr lang="en-US" dirty="0"/>
                    </a:p>
                  </a:txBody>
                  <a:tcPr/>
                </a:tc>
                <a:extLst>
                  <a:ext uri="{0D108BD9-81ED-4DB2-BD59-A6C34878D82A}">
                    <a16:rowId xmlns:a16="http://schemas.microsoft.com/office/drawing/2014/main" val="10004"/>
                  </a:ext>
                </a:extLst>
              </a:tr>
              <a:tr h="370840">
                <a:tc>
                  <a:txBody>
                    <a:bodyPr/>
                    <a:lstStyle/>
                    <a:p>
                      <a:r>
                        <a:rPr lang="en-US" sz="1800" b="0" i="0" u="none" strike="noStrike" kern="1200" baseline="0" dirty="0">
                          <a:solidFill>
                            <a:schemeClr val="dk1"/>
                          </a:solidFill>
                          <a:latin typeface="+mn-lt"/>
                          <a:ea typeface="+mn-ea"/>
                          <a:cs typeface="+mn-cs"/>
                        </a:rPr>
                        <a:t>114</a:t>
                      </a:r>
                      <a:endParaRPr lang="en-US" dirty="0"/>
                    </a:p>
                  </a:txBody>
                  <a:tcPr/>
                </a:tc>
                <a:tc>
                  <a:txBody>
                    <a:bodyPr/>
                    <a:lstStyle/>
                    <a:p>
                      <a:r>
                        <a:rPr lang="en-US" sz="1800" b="0" i="0" u="none" strike="noStrike" kern="1200" baseline="0" dirty="0" err="1">
                          <a:solidFill>
                            <a:schemeClr val="dk1"/>
                          </a:solidFill>
                          <a:latin typeface="+mn-lt"/>
                          <a:ea typeface="+mn-ea"/>
                          <a:cs typeface="+mn-cs"/>
                        </a:rPr>
                        <a:t>Raphaely</a:t>
                      </a:r>
                      <a:endParaRPr lang="en-US" dirty="0"/>
                    </a:p>
                  </a:txBody>
                  <a:tcPr/>
                </a:tc>
                <a:tc>
                  <a:txBody>
                    <a:bodyPr/>
                    <a:lstStyle/>
                    <a:p>
                      <a:r>
                        <a:rPr lang="en-US" sz="1800" b="0" i="0" u="none" strike="noStrike" kern="1200" baseline="0" dirty="0">
                          <a:solidFill>
                            <a:schemeClr val="dk1"/>
                          </a:solidFill>
                          <a:latin typeface="+mn-lt"/>
                          <a:ea typeface="+mn-ea"/>
                          <a:cs typeface="+mn-cs"/>
                        </a:rPr>
                        <a:t>PU_MAN</a:t>
                      </a:r>
                      <a:endParaRPr lang="en-US" dirty="0"/>
                    </a:p>
                  </a:txBody>
                  <a:tcPr/>
                </a:tc>
                <a:tc>
                  <a:txBody>
                    <a:bodyPr/>
                    <a:lstStyle/>
                    <a:p>
                      <a:r>
                        <a:rPr lang="en-US" sz="1800" b="0" i="0" u="none" strike="noStrike" kern="1200" baseline="0" dirty="0">
                          <a:solidFill>
                            <a:schemeClr val="dk1"/>
                          </a:solidFill>
                          <a:latin typeface="+mn-lt"/>
                          <a:ea typeface="+mn-ea"/>
                          <a:cs typeface="+mn-cs"/>
                        </a:rPr>
                        <a:t>11000</a:t>
                      </a:r>
                      <a:endParaRPr lang="en-US" dirty="0"/>
                    </a:p>
                  </a:txBody>
                  <a:tcPr/>
                </a:tc>
                <a:extLst>
                  <a:ext uri="{0D108BD9-81ED-4DB2-BD59-A6C34878D82A}">
                    <a16:rowId xmlns:a16="http://schemas.microsoft.com/office/drawing/2014/main" val="10005"/>
                  </a:ext>
                </a:extLst>
              </a:tr>
              <a:tr h="370840">
                <a:tc>
                  <a:txBody>
                    <a:bodyPr/>
                    <a:lstStyle/>
                    <a:p>
                      <a:r>
                        <a:rPr lang="en-US" dirty="0"/>
                        <a:t>…</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4" name="Footer Placeholder 3"/>
          <p:cNvSpPr>
            <a:spLocks noGrp="1"/>
          </p:cNvSpPr>
          <p:nvPr>
            <p:ph type="ftr" sz="quarter" idx="10"/>
          </p:nvPr>
        </p:nvSpPr>
        <p:spPr/>
        <p:txBody>
          <a:bodyPr/>
          <a:lstStyle/>
          <a:p>
            <a:r>
              <a:rPr lang="en-US"/>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46</a:t>
            </a:fld>
            <a:endParaRPr lang="en-US" dirty="0"/>
          </a:p>
        </p:txBody>
      </p:sp>
      <p:sp>
        <p:nvSpPr>
          <p:cNvPr id="7" name="TextBox 6"/>
          <p:cNvSpPr txBox="1"/>
          <p:nvPr/>
        </p:nvSpPr>
        <p:spPr>
          <a:xfrm>
            <a:off x="1066800" y="1419761"/>
            <a:ext cx="7010400" cy="132343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Tahoma" pitchFamily="34" charset="0"/>
                <a:cs typeface="Tahoma" pitchFamily="34" charset="0"/>
              </a:rPr>
              <a:t>SELECT </a:t>
            </a:r>
          </a:p>
          <a:p>
            <a:r>
              <a:rPr lang="en-US" sz="2000" dirty="0">
                <a:latin typeface="Tahoma" pitchFamily="34" charset="0"/>
                <a:cs typeface="Tahoma" pitchFamily="34" charset="0"/>
              </a:rPr>
              <a:t>  EMPLOYEE_ID, LAST_NAME, JOB_ID, SALARY</a:t>
            </a:r>
          </a:p>
          <a:p>
            <a:r>
              <a:rPr lang="en-US" sz="2000" dirty="0">
                <a:latin typeface="Tahoma" pitchFamily="34" charset="0"/>
                <a:cs typeface="Tahoma" pitchFamily="34" charset="0"/>
              </a:rPr>
              <a:t>FROM  EMPLOYEES</a:t>
            </a:r>
          </a:p>
          <a:p>
            <a:r>
              <a:rPr lang="en-US" sz="2000" dirty="0">
                <a:latin typeface="Tahoma" pitchFamily="34" charset="0"/>
                <a:cs typeface="Tahoma" pitchFamily="34" charset="0"/>
              </a:rPr>
              <a:t>WHERE  SALARY &gt;=12000 </a:t>
            </a:r>
            <a:r>
              <a:rPr lang="en-US" sz="2000" dirty="0">
                <a:solidFill>
                  <a:srgbClr val="FF0000"/>
                </a:solidFill>
                <a:latin typeface="Tahoma" pitchFamily="34" charset="0"/>
                <a:cs typeface="Tahoma" pitchFamily="34" charset="0"/>
              </a:rPr>
              <a:t>OR</a:t>
            </a:r>
            <a:r>
              <a:rPr lang="en-US" sz="2000" dirty="0">
                <a:latin typeface="Tahoma" pitchFamily="34" charset="0"/>
                <a:cs typeface="Tahoma" pitchFamily="34" charset="0"/>
              </a:rPr>
              <a:t> JOB_ID LIKE '%MAN%'</a:t>
            </a:r>
            <a:endParaRPr lang="en-US" sz="2000" dirty="0">
              <a:solidFill>
                <a:srgbClr val="FF0000"/>
              </a:solidFill>
              <a:latin typeface="Tahoma" pitchFamily="34" charset="0"/>
              <a:cs typeface="Tahoma" pitchFamily="34" charset="0"/>
            </a:endParaRPr>
          </a:p>
        </p:txBody>
      </p:sp>
      <p:sp>
        <p:nvSpPr>
          <p:cNvPr id="8" name="TextBox 7"/>
          <p:cNvSpPr txBox="1"/>
          <p:nvPr/>
        </p:nvSpPr>
        <p:spPr>
          <a:xfrm>
            <a:off x="1085850" y="819090"/>
            <a:ext cx="6972300"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a:latin typeface="Tahoma" pitchFamily="34" charset="0"/>
                <a:cs typeface="Tahoma" pitchFamily="34" charset="0"/>
              </a:rPr>
              <a:t>OR requires either conditions to be true:</a:t>
            </a:r>
          </a:p>
        </p:txBody>
      </p:sp>
      <p:sp>
        <p:nvSpPr>
          <p:cNvPr id="9" name="TextBox 8"/>
          <p:cNvSpPr txBox="1"/>
          <p:nvPr/>
        </p:nvSpPr>
        <p:spPr>
          <a:xfrm>
            <a:off x="990600" y="5791200"/>
            <a:ext cx="1915909" cy="369332"/>
          </a:xfrm>
          <a:prstGeom prst="rect">
            <a:avLst/>
          </a:prstGeom>
          <a:noFill/>
        </p:spPr>
        <p:txBody>
          <a:bodyPr wrap="none" rtlCol="0">
            <a:spAutoFit/>
          </a:bodyPr>
          <a:lstStyle/>
          <a:p>
            <a:r>
              <a:rPr lang="en-US" dirty="0"/>
              <a:t>17 rows selected</a:t>
            </a:r>
          </a:p>
        </p:txBody>
      </p:sp>
    </p:spTree>
    <p:extLst>
      <p:ext uri="{BB962C8B-B14F-4D97-AF65-F5344CB8AC3E}">
        <p14:creationId xmlns:p14="http://schemas.microsoft.com/office/powerpoint/2010/main" val="21673410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NOT Operator</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51350832"/>
              </p:ext>
            </p:extLst>
          </p:nvPr>
        </p:nvGraphicFramePr>
        <p:xfrm>
          <a:off x="914400" y="3200400"/>
          <a:ext cx="7315200" cy="259588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370840">
                <a:tc>
                  <a:txBody>
                    <a:bodyPr/>
                    <a:lstStyle/>
                    <a:p>
                      <a:r>
                        <a:rPr lang="en-US" sz="1800" b="0" i="0" u="none" strike="noStrike" kern="1200" baseline="0" dirty="0">
                          <a:solidFill>
                            <a:schemeClr val="lt1"/>
                          </a:solidFill>
                          <a:latin typeface="+mn-lt"/>
                          <a:ea typeface="+mn-ea"/>
                          <a:cs typeface="+mn-cs"/>
                        </a:rPr>
                        <a:t>LAST_NAME</a:t>
                      </a:r>
                      <a:endParaRPr lang="en-US" dirty="0"/>
                    </a:p>
                  </a:txBody>
                  <a:tcPr/>
                </a:tc>
                <a:tc>
                  <a:txBody>
                    <a:bodyPr/>
                    <a:lstStyle/>
                    <a:p>
                      <a:r>
                        <a:rPr lang="en-US" sz="1800" b="0" i="0" u="none" strike="noStrike" kern="1200" baseline="0" dirty="0">
                          <a:solidFill>
                            <a:schemeClr val="lt1"/>
                          </a:solidFill>
                          <a:latin typeface="+mn-lt"/>
                          <a:ea typeface="+mn-ea"/>
                          <a:cs typeface="+mn-cs"/>
                        </a:rPr>
                        <a:t>JOB_ID</a:t>
                      </a:r>
                      <a:endParaRPr lang="en-US" dirty="0"/>
                    </a:p>
                  </a:txBody>
                  <a:tcPr/>
                </a:tc>
                <a:extLst>
                  <a:ext uri="{0D108BD9-81ED-4DB2-BD59-A6C34878D82A}">
                    <a16:rowId xmlns:a16="http://schemas.microsoft.com/office/drawing/2014/main" val="10000"/>
                  </a:ext>
                </a:extLst>
              </a:tr>
              <a:tr h="370840">
                <a:tc>
                  <a:txBody>
                    <a:bodyPr/>
                    <a:lstStyle/>
                    <a:p>
                      <a:r>
                        <a:rPr lang="en-US" sz="1800" b="0" i="0" u="none" strike="noStrike" kern="1200" baseline="0" dirty="0">
                          <a:solidFill>
                            <a:schemeClr val="dk1"/>
                          </a:solidFill>
                          <a:latin typeface="+mn-lt"/>
                          <a:ea typeface="+mn-ea"/>
                          <a:cs typeface="+mn-cs"/>
                        </a:rPr>
                        <a:t>Abel</a:t>
                      </a:r>
                      <a:endParaRPr lang="en-US" dirty="0"/>
                    </a:p>
                  </a:txBody>
                  <a:tcPr/>
                </a:tc>
                <a:tc>
                  <a:txBody>
                    <a:bodyPr/>
                    <a:lstStyle/>
                    <a:p>
                      <a:r>
                        <a:rPr lang="en-US" sz="1800" b="0" i="0" u="none" strike="noStrike" kern="1200" baseline="0" dirty="0">
                          <a:solidFill>
                            <a:schemeClr val="dk1"/>
                          </a:solidFill>
                          <a:latin typeface="+mn-lt"/>
                          <a:ea typeface="+mn-ea"/>
                          <a:cs typeface="+mn-cs"/>
                        </a:rPr>
                        <a:t>SA_REP</a:t>
                      </a:r>
                      <a:endParaRPr lang="en-US" dirty="0"/>
                    </a:p>
                  </a:txBody>
                  <a:tcPr/>
                </a:tc>
                <a:extLst>
                  <a:ext uri="{0D108BD9-81ED-4DB2-BD59-A6C34878D82A}">
                    <a16:rowId xmlns:a16="http://schemas.microsoft.com/office/drawing/2014/main" val="10001"/>
                  </a:ext>
                </a:extLst>
              </a:tr>
              <a:tr h="370840">
                <a:tc>
                  <a:txBody>
                    <a:bodyPr/>
                    <a:lstStyle/>
                    <a:p>
                      <a:r>
                        <a:rPr lang="en-US" sz="1800" b="0" i="0" u="none" strike="noStrike" kern="1200" baseline="0" dirty="0" err="1">
                          <a:solidFill>
                            <a:schemeClr val="dk1"/>
                          </a:solidFill>
                          <a:latin typeface="+mn-lt"/>
                          <a:ea typeface="+mn-ea"/>
                          <a:cs typeface="+mn-cs"/>
                        </a:rPr>
                        <a:t>Ande</a:t>
                      </a:r>
                      <a:endParaRPr lang="en-US" dirty="0"/>
                    </a:p>
                  </a:txBody>
                  <a:tcPr/>
                </a:tc>
                <a:tc>
                  <a:txBody>
                    <a:bodyPr/>
                    <a:lstStyle/>
                    <a:p>
                      <a:r>
                        <a:rPr lang="en-US" sz="1800" b="0" i="0" u="none" strike="noStrike" kern="1200" baseline="0" dirty="0">
                          <a:solidFill>
                            <a:schemeClr val="dk1"/>
                          </a:solidFill>
                          <a:latin typeface="+mn-lt"/>
                          <a:ea typeface="+mn-ea"/>
                          <a:cs typeface="+mn-cs"/>
                        </a:rPr>
                        <a:t>SA_REP</a:t>
                      </a:r>
                      <a:endParaRPr lang="en-US" dirty="0"/>
                    </a:p>
                  </a:txBody>
                  <a:tcPr/>
                </a:tc>
                <a:extLst>
                  <a:ext uri="{0D108BD9-81ED-4DB2-BD59-A6C34878D82A}">
                    <a16:rowId xmlns:a16="http://schemas.microsoft.com/office/drawing/2014/main" val="10002"/>
                  </a:ext>
                </a:extLst>
              </a:tr>
              <a:tr h="370840">
                <a:tc>
                  <a:txBody>
                    <a:bodyPr/>
                    <a:lstStyle/>
                    <a:p>
                      <a:r>
                        <a:rPr lang="en-US" sz="1800" b="0" i="0" u="none" strike="noStrike" kern="1200" baseline="0" dirty="0">
                          <a:solidFill>
                            <a:schemeClr val="dk1"/>
                          </a:solidFill>
                          <a:latin typeface="+mn-lt"/>
                          <a:ea typeface="+mn-ea"/>
                          <a:cs typeface="+mn-cs"/>
                        </a:rPr>
                        <a:t>Atkinson</a:t>
                      </a:r>
                      <a:endParaRPr lang="en-US" dirty="0"/>
                    </a:p>
                  </a:txBody>
                  <a:tcPr/>
                </a:tc>
                <a:tc>
                  <a:txBody>
                    <a:bodyPr/>
                    <a:lstStyle/>
                    <a:p>
                      <a:r>
                        <a:rPr lang="en-US" sz="1800" b="0" i="0" u="none" strike="noStrike" kern="1200" baseline="0" dirty="0">
                          <a:solidFill>
                            <a:schemeClr val="dk1"/>
                          </a:solidFill>
                          <a:latin typeface="+mn-lt"/>
                          <a:ea typeface="+mn-ea"/>
                          <a:cs typeface="+mn-cs"/>
                        </a:rPr>
                        <a:t>ST_CLERK</a:t>
                      </a:r>
                      <a:endParaRPr lang="en-US" dirty="0"/>
                    </a:p>
                  </a:txBody>
                  <a:tcPr/>
                </a:tc>
                <a:extLst>
                  <a:ext uri="{0D108BD9-81ED-4DB2-BD59-A6C34878D82A}">
                    <a16:rowId xmlns:a16="http://schemas.microsoft.com/office/drawing/2014/main" val="10003"/>
                  </a:ext>
                </a:extLst>
              </a:tr>
              <a:tr h="370840">
                <a:tc>
                  <a:txBody>
                    <a:bodyPr/>
                    <a:lstStyle/>
                    <a:p>
                      <a:r>
                        <a:rPr lang="en-US" sz="1800" b="0" i="0" u="none" strike="noStrike" kern="1200" baseline="0" dirty="0">
                          <a:solidFill>
                            <a:schemeClr val="dk1"/>
                          </a:solidFill>
                          <a:latin typeface="+mn-lt"/>
                          <a:ea typeface="+mn-ea"/>
                          <a:cs typeface="+mn-cs"/>
                        </a:rPr>
                        <a:t>Austin</a:t>
                      </a:r>
                      <a:endParaRPr lang="en-US" dirty="0"/>
                    </a:p>
                  </a:txBody>
                  <a:tcPr/>
                </a:tc>
                <a:tc>
                  <a:txBody>
                    <a:bodyPr/>
                    <a:lstStyle/>
                    <a:p>
                      <a:r>
                        <a:rPr lang="en-US" sz="1800" b="0" i="0" u="none" strike="noStrike" kern="1200" baseline="0" dirty="0">
                          <a:solidFill>
                            <a:schemeClr val="dk1"/>
                          </a:solidFill>
                          <a:latin typeface="+mn-lt"/>
                          <a:ea typeface="+mn-ea"/>
                          <a:cs typeface="+mn-cs"/>
                        </a:rPr>
                        <a:t>IT_PROG</a:t>
                      </a:r>
                      <a:endParaRPr lang="en-US" dirty="0"/>
                    </a:p>
                  </a:txBody>
                  <a:tcPr/>
                </a:tc>
                <a:extLst>
                  <a:ext uri="{0D108BD9-81ED-4DB2-BD59-A6C34878D82A}">
                    <a16:rowId xmlns:a16="http://schemas.microsoft.com/office/drawing/2014/main" val="10004"/>
                  </a:ext>
                </a:extLst>
              </a:tr>
              <a:tr h="370840">
                <a:tc>
                  <a:txBody>
                    <a:bodyPr/>
                    <a:lstStyle/>
                    <a:p>
                      <a:r>
                        <a:rPr lang="en-US" sz="1800" b="0" i="0" u="none" strike="noStrike" kern="1200" baseline="0" dirty="0">
                          <a:solidFill>
                            <a:schemeClr val="dk1"/>
                          </a:solidFill>
                          <a:latin typeface="+mn-lt"/>
                          <a:ea typeface="+mn-ea"/>
                          <a:cs typeface="+mn-cs"/>
                        </a:rPr>
                        <a:t>Baer</a:t>
                      </a:r>
                      <a:endParaRPr lang="en-US" dirty="0"/>
                    </a:p>
                  </a:txBody>
                  <a:tcPr/>
                </a:tc>
                <a:tc>
                  <a:txBody>
                    <a:bodyPr/>
                    <a:lstStyle/>
                    <a:p>
                      <a:r>
                        <a:rPr lang="en-US" sz="1800" b="0" i="0" u="none" strike="noStrike" kern="1200" baseline="0" dirty="0">
                          <a:solidFill>
                            <a:schemeClr val="dk1"/>
                          </a:solidFill>
                          <a:latin typeface="+mn-lt"/>
                          <a:ea typeface="+mn-ea"/>
                          <a:cs typeface="+mn-cs"/>
                        </a:rPr>
                        <a:t>PR_REP</a:t>
                      </a:r>
                      <a:endParaRPr lang="en-US" dirty="0"/>
                    </a:p>
                  </a:txBody>
                  <a:tcPr/>
                </a:tc>
                <a:extLst>
                  <a:ext uri="{0D108BD9-81ED-4DB2-BD59-A6C34878D82A}">
                    <a16:rowId xmlns:a16="http://schemas.microsoft.com/office/drawing/2014/main" val="10005"/>
                  </a:ext>
                </a:extLst>
              </a:tr>
              <a:tr h="370840">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4" name="Footer Placeholder 3"/>
          <p:cNvSpPr>
            <a:spLocks noGrp="1"/>
          </p:cNvSpPr>
          <p:nvPr>
            <p:ph type="ftr" sz="quarter" idx="10"/>
          </p:nvPr>
        </p:nvSpPr>
        <p:spPr/>
        <p:txBody>
          <a:bodyPr/>
          <a:lstStyle/>
          <a:p>
            <a:r>
              <a:rPr lang="en-US"/>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47</a:t>
            </a:fld>
            <a:endParaRPr lang="en-US" dirty="0"/>
          </a:p>
        </p:txBody>
      </p:sp>
      <p:sp>
        <p:nvSpPr>
          <p:cNvPr id="7" name="TextBox 6"/>
          <p:cNvSpPr txBox="1"/>
          <p:nvPr/>
        </p:nvSpPr>
        <p:spPr>
          <a:xfrm>
            <a:off x="1066800" y="1191161"/>
            <a:ext cx="7010400" cy="132343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latin typeface="Tahoma" pitchFamily="34" charset="0"/>
                <a:cs typeface="Tahoma" pitchFamily="34" charset="0"/>
              </a:rPr>
              <a:t>SELECT </a:t>
            </a:r>
          </a:p>
          <a:p>
            <a:r>
              <a:rPr lang="en-US" sz="2000" dirty="0">
                <a:latin typeface="Tahoma" pitchFamily="34" charset="0"/>
                <a:cs typeface="Tahoma" pitchFamily="34" charset="0"/>
              </a:rPr>
              <a:t>  LAST_NAME, JOB_ID</a:t>
            </a:r>
          </a:p>
          <a:p>
            <a:r>
              <a:rPr lang="en-US" sz="2000" dirty="0">
                <a:latin typeface="Tahoma" pitchFamily="34" charset="0"/>
                <a:cs typeface="Tahoma" pitchFamily="34" charset="0"/>
              </a:rPr>
              <a:t>FROM  EMPLOYEES</a:t>
            </a:r>
          </a:p>
          <a:p>
            <a:r>
              <a:rPr lang="en-US" sz="2000" dirty="0">
                <a:latin typeface="Tahoma" pitchFamily="34" charset="0"/>
                <a:cs typeface="Tahoma" pitchFamily="34" charset="0"/>
              </a:rPr>
              <a:t>WHERE  JOB_ID NOT IN ('ST_MAN', 'MK_MAN', 'SA_MAN')</a:t>
            </a:r>
            <a:endParaRPr lang="en-US" sz="2000" dirty="0">
              <a:solidFill>
                <a:srgbClr val="FF0000"/>
              </a:solidFill>
              <a:latin typeface="Tahoma" pitchFamily="34" charset="0"/>
              <a:cs typeface="Tahoma" pitchFamily="34" charset="0"/>
            </a:endParaRPr>
          </a:p>
        </p:txBody>
      </p:sp>
    </p:spTree>
    <p:extLst>
      <p:ext uri="{BB962C8B-B14F-4D97-AF65-F5344CB8AC3E}">
        <p14:creationId xmlns:p14="http://schemas.microsoft.com/office/powerpoint/2010/main" val="13651009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Precedence (slide 1)</a:t>
            </a:r>
          </a:p>
        </p:txBody>
      </p:sp>
      <p:sp>
        <p:nvSpPr>
          <p:cNvPr id="4" name="Footer Placeholder 3"/>
          <p:cNvSpPr>
            <a:spLocks noGrp="1"/>
          </p:cNvSpPr>
          <p:nvPr>
            <p:ph type="ftr" sz="quarter" idx="10"/>
          </p:nvPr>
        </p:nvSpPr>
        <p:spPr/>
        <p:txBody>
          <a:bodyPr/>
          <a:lstStyle/>
          <a:p>
            <a:r>
              <a:rPr lang="en-US"/>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48</a:t>
            </a:fld>
            <a:endParaRPr lang="en-US" dirty="0"/>
          </a:p>
        </p:txBody>
      </p:sp>
      <p:sp>
        <p:nvSpPr>
          <p:cNvPr id="6" name="TextBox 5"/>
          <p:cNvSpPr txBox="1"/>
          <p:nvPr/>
        </p:nvSpPr>
        <p:spPr>
          <a:xfrm>
            <a:off x="1085850" y="819090"/>
            <a:ext cx="6972300"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a:latin typeface="Tahoma" pitchFamily="34" charset="0"/>
                <a:cs typeface="Tahoma" pitchFamily="34" charset="0"/>
              </a:rPr>
              <a:t>You can use parentheses to override rules of precedence.</a:t>
            </a:r>
          </a:p>
        </p:txBody>
      </p:sp>
      <p:graphicFrame>
        <p:nvGraphicFramePr>
          <p:cNvPr id="7" name="Table 6"/>
          <p:cNvGraphicFramePr>
            <a:graphicFrameLocks noGrp="1"/>
          </p:cNvGraphicFramePr>
          <p:nvPr>
            <p:extLst>
              <p:ext uri="{D42A27DB-BD31-4B8C-83A1-F6EECF244321}">
                <p14:modId xmlns:p14="http://schemas.microsoft.com/office/powerpoint/2010/main" val="3110129640"/>
              </p:ext>
            </p:extLst>
          </p:nvPr>
        </p:nvGraphicFramePr>
        <p:xfrm>
          <a:off x="2216499" y="1701800"/>
          <a:ext cx="4711002" cy="3708400"/>
        </p:xfrm>
        <a:graphic>
          <a:graphicData uri="http://schemas.openxmlformats.org/drawingml/2006/table">
            <a:tbl>
              <a:tblPr firstRow="1" bandRow="1">
                <a:tableStyleId>{5C22544A-7EE6-4342-B048-85BDC9FD1C3A}</a:tableStyleId>
              </a:tblPr>
              <a:tblGrid>
                <a:gridCol w="1663002">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Operator</a:t>
                      </a:r>
                      <a:r>
                        <a:rPr lang="en-US" baseline="0" dirty="0"/>
                        <a:t> order</a:t>
                      </a:r>
                      <a:endParaRPr lang="en-US" dirty="0"/>
                    </a:p>
                  </a:txBody>
                  <a:tcPr/>
                </a:tc>
                <a:tc>
                  <a:txBody>
                    <a:bodyPr/>
                    <a:lstStyle/>
                    <a:p>
                      <a:r>
                        <a:rPr lang="en-US" dirty="0"/>
                        <a:t>Meaning</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Arithmetic operators</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Concatenation operator</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Comparison conditions</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IS [NOT] NULL, LIKE, [NOT] IN</a:t>
                      </a:r>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r>
                        <a:rPr lang="en-US" dirty="0"/>
                        <a:t>[NOT] BETWEEN</a:t>
                      </a:r>
                    </a:p>
                  </a:txBody>
                  <a:tcPr/>
                </a:tc>
                <a:extLst>
                  <a:ext uri="{0D108BD9-81ED-4DB2-BD59-A6C34878D82A}">
                    <a16:rowId xmlns:a16="http://schemas.microsoft.com/office/drawing/2014/main" val="10005"/>
                  </a:ext>
                </a:extLst>
              </a:tr>
              <a:tr h="370840">
                <a:tc>
                  <a:txBody>
                    <a:bodyPr/>
                    <a:lstStyle/>
                    <a:p>
                      <a:r>
                        <a:rPr lang="en-US" dirty="0"/>
                        <a:t>6</a:t>
                      </a:r>
                    </a:p>
                  </a:txBody>
                  <a:tcPr/>
                </a:tc>
                <a:tc>
                  <a:txBody>
                    <a:bodyPr/>
                    <a:lstStyle/>
                    <a:p>
                      <a:r>
                        <a:rPr lang="en-US" dirty="0"/>
                        <a:t>Not equal to</a:t>
                      </a:r>
                    </a:p>
                  </a:txBody>
                  <a:tcPr/>
                </a:tc>
                <a:extLst>
                  <a:ext uri="{0D108BD9-81ED-4DB2-BD59-A6C34878D82A}">
                    <a16:rowId xmlns:a16="http://schemas.microsoft.com/office/drawing/2014/main" val="10006"/>
                  </a:ext>
                </a:extLst>
              </a:tr>
              <a:tr h="370840">
                <a:tc>
                  <a:txBody>
                    <a:bodyPr/>
                    <a:lstStyle/>
                    <a:p>
                      <a:r>
                        <a:rPr lang="en-US" dirty="0"/>
                        <a:t>7</a:t>
                      </a:r>
                    </a:p>
                  </a:txBody>
                  <a:tcPr/>
                </a:tc>
                <a:tc>
                  <a:txBody>
                    <a:bodyPr/>
                    <a:lstStyle/>
                    <a:p>
                      <a:r>
                        <a:rPr lang="en-US" dirty="0"/>
                        <a:t>NOT logical condition</a:t>
                      </a:r>
                    </a:p>
                  </a:txBody>
                  <a:tcPr/>
                </a:tc>
                <a:extLst>
                  <a:ext uri="{0D108BD9-81ED-4DB2-BD59-A6C34878D82A}">
                    <a16:rowId xmlns:a16="http://schemas.microsoft.com/office/drawing/2014/main" val="10007"/>
                  </a:ext>
                </a:extLst>
              </a:tr>
              <a:tr h="370840">
                <a:tc>
                  <a:txBody>
                    <a:bodyPr/>
                    <a:lstStyle/>
                    <a:p>
                      <a:r>
                        <a:rPr lang="en-US" dirty="0"/>
                        <a:t>8</a:t>
                      </a:r>
                    </a:p>
                  </a:txBody>
                  <a:tcPr/>
                </a:tc>
                <a:tc>
                  <a:txBody>
                    <a:bodyPr/>
                    <a:lstStyle/>
                    <a:p>
                      <a:r>
                        <a:rPr lang="en-US" dirty="0"/>
                        <a:t>AND logical condition</a:t>
                      </a:r>
                    </a:p>
                  </a:txBody>
                  <a:tcPr/>
                </a:tc>
                <a:extLst>
                  <a:ext uri="{0D108BD9-81ED-4DB2-BD59-A6C34878D82A}">
                    <a16:rowId xmlns:a16="http://schemas.microsoft.com/office/drawing/2014/main" val="10008"/>
                  </a:ext>
                </a:extLst>
              </a:tr>
              <a:tr h="370840">
                <a:tc>
                  <a:txBody>
                    <a:bodyPr/>
                    <a:lstStyle/>
                    <a:p>
                      <a:r>
                        <a:rPr lang="en-US" dirty="0"/>
                        <a:t>9</a:t>
                      </a:r>
                    </a:p>
                  </a:txBody>
                  <a:tcPr/>
                </a:tc>
                <a:tc>
                  <a:txBody>
                    <a:bodyPr/>
                    <a:lstStyle/>
                    <a:p>
                      <a:r>
                        <a:rPr lang="en-US" dirty="0"/>
                        <a:t>OR logical condition</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5075345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Precedence (slide 2)</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608258"/>
              </p:ext>
            </p:extLst>
          </p:nvPr>
        </p:nvGraphicFramePr>
        <p:xfrm>
          <a:off x="914400" y="3022600"/>
          <a:ext cx="7315200" cy="185420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370840">
                <a:tc>
                  <a:txBody>
                    <a:bodyPr/>
                    <a:lstStyle/>
                    <a:p>
                      <a:r>
                        <a:rPr lang="en-US" sz="1800" b="0" i="0" u="none" strike="noStrike" kern="1200" baseline="0" dirty="0">
                          <a:solidFill>
                            <a:schemeClr val="lt1"/>
                          </a:solidFill>
                          <a:latin typeface="+mn-lt"/>
                          <a:ea typeface="+mn-ea"/>
                          <a:cs typeface="+mn-cs"/>
                        </a:rPr>
                        <a:t>LAST_NAME</a:t>
                      </a:r>
                      <a:endParaRPr lang="en-US" dirty="0"/>
                    </a:p>
                  </a:txBody>
                  <a:tcPr/>
                </a:tc>
                <a:tc>
                  <a:txBody>
                    <a:bodyPr/>
                    <a:lstStyle/>
                    <a:p>
                      <a:r>
                        <a:rPr lang="en-US" sz="1800" b="0" i="0" u="none" strike="noStrike" kern="1200" baseline="0" dirty="0">
                          <a:solidFill>
                            <a:schemeClr val="lt1"/>
                          </a:solidFill>
                          <a:latin typeface="+mn-lt"/>
                          <a:ea typeface="+mn-ea"/>
                          <a:cs typeface="+mn-cs"/>
                        </a:rPr>
                        <a:t>JOB_ID</a:t>
                      </a:r>
                      <a:endParaRPr lang="en-US" dirty="0"/>
                    </a:p>
                  </a:txBody>
                  <a:tcPr/>
                </a:tc>
                <a:tc>
                  <a:txBody>
                    <a:bodyPr/>
                    <a:lstStyle/>
                    <a:p>
                      <a:r>
                        <a:rPr lang="en-US" sz="1800" b="0" i="0" u="none" strike="noStrike" kern="1200" baseline="0" dirty="0">
                          <a:solidFill>
                            <a:schemeClr val="lt1"/>
                          </a:solidFill>
                          <a:latin typeface="+mn-lt"/>
                          <a:ea typeface="+mn-ea"/>
                          <a:cs typeface="+mn-cs"/>
                        </a:rPr>
                        <a:t>SALARY</a:t>
                      </a:r>
                      <a:endParaRPr lang="en-US" dirty="0"/>
                    </a:p>
                  </a:txBody>
                  <a:tcPr/>
                </a:tc>
                <a:extLst>
                  <a:ext uri="{0D108BD9-81ED-4DB2-BD59-A6C34878D82A}">
                    <a16:rowId xmlns:a16="http://schemas.microsoft.com/office/drawing/2014/main" val="10000"/>
                  </a:ext>
                </a:extLst>
              </a:tr>
              <a:tr h="370840">
                <a:tc>
                  <a:txBody>
                    <a:bodyPr/>
                    <a:lstStyle/>
                    <a:p>
                      <a:r>
                        <a:rPr lang="en-US" sz="1800" b="0" i="0" u="none" strike="noStrike" kern="1200" baseline="0" dirty="0">
                          <a:solidFill>
                            <a:schemeClr val="dk1"/>
                          </a:solidFill>
                          <a:latin typeface="+mn-lt"/>
                          <a:ea typeface="+mn-ea"/>
                          <a:cs typeface="+mn-cs"/>
                        </a:rPr>
                        <a:t>King</a:t>
                      </a:r>
                      <a:endParaRPr lang="en-US" dirty="0"/>
                    </a:p>
                  </a:txBody>
                  <a:tcPr/>
                </a:tc>
                <a:tc>
                  <a:txBody>
                    <a:bodyPr/>
                    <a:lstStyle/>
                    <a:p>
                      <a:r>
                        <a:rPr lang="en-US" sz="1800" b="0" i="0" u="none" strike="noStrike" kern="1200" baseline="0" dirty="0">
                          <a:solidFill>
                            <a:schemeClr val="dk1"/>
                          </a:solidFill>
                          <a:latin typeface="+mn-lt"/>
                          <a:ea typeface="+mn-ea"/>
                          <a:cs typeface="+mn-cs"/>
                        </a:rPr>
                        <a:t>AD_PRES</a:t>
                      </a:r>
                      <a:endParaRPr lang="en-US" dirty="0"/>
                    </a:p>
                  </a:txBody>
                  <a:tcPr/>
                </a:tc>
                <a:tc>
                  <a:txBody>
                    <a:bodyPr/>
                    <a:lstStyle/>
                    <a:p>
                      <a:r>
                        <a:rPr lang="en-US" sz="1800" b="0" i="0" u="none" strike="noStrike" kern="1200" baseline="0" dirty="0">
                          <a:solidFill>
                            <a:schemeClr val="dk1"/>
                          </a:solidFill>
                          <a:latin typeface="+mn-lt"/>
                          <a:ea typeface="+mn-ea"/>
                          <a:cs typeface="+mn-cs"/>
                        </a:rPr>
                        <a:t>24000</a:t>
                      </a:r>
                      <a:endParaRPr lang="en-US" dirty="0"/>
                    </a:p>
                  </a:txBody>
                  <a:tcPr/>
                </a:tc>
                <a:extLst>
                  <a:ext uri="{0D108BD9-81ED-4DB2-BD59-A6C34878D82A}">
                    <a16:rowId xmlns:a16="http://schemas.microsoft.com/office/drawing/2014/main" val="10001"/>
                  </a:ext>
                </a:extLst>
              </a:tr>
              <a:tr h="370840">
                <a:tc>
                  <a:txBody>
                    <a:bodyPr/>
                    <a:lstStyle/>
                    <a:p>
                      <a:r>
                        <a:rPr lang="en-US" sz="1800" b="0" i="0" u="none" strike="noStrike" kern="1200" baseline="0" dirty="0">
                          <a:solidFill>
                            <a:schemeClr val="dk1"/>
                          </a:solidFill>
                          <a:latin typeface="+mn-lt"/>
                          <a:ea typeface="+mn-ea"/>
                          <a:cs typeface="+mn-cs"/>
                        </a:rPr>
                        <a:t>Tucker</a:t>
                      </a:r>
                      <a:endParaRPr lang="en-US" dirty="0"/>
                    </a:p>
                  </a:txBody>
                  <a:tcPr/>
                </a:tc>
                <a:tc>
                  <a:txBody>
                    <a:bodyPr/>
                    <a:lstStyle/>
                    <a:p>
                      <a:r>
                        <a:rPr lang="en-US" sz="1800" b="0" i="0" u="none" strike="noStrike" kern="1200" baseline="0" dirty="0">
                          <a:solidFill>
                            <a:schemeClr val="dk1"/>
                          </a:solidFill>
                          <a:latin typeface="+mn-lt"/>
                          <a:ea typeface="+mn-ea"/>
                          <a:cs typeface="+mn-cs"/>
                        </a:rPr>
                        <a:t>SA_REP</a:t>
                      </a:r>
                      <a:endParaRPr lang="en-US" dirty="0"/>
                    </a:p>
                  </a:txBody>
                  <a:tcPr/>
                </a:tc>
                <a:tc>
                  <a:txBody>
                    <a:bodyPr/>
                    <a:lstStyle/>
                    <a:p>
                      <a:r>
                        <a:rPr lang="en-US" sz="1800" b="0" i="0" u="none" strike="noStrike" kern="1200" baseline="0" dirty="0">
                          <a:solidFill>
                            <a:schemeClr val="dk1"/>
                          </a:solidFill>
                          <a:latin typeface="+mn-lt"/>
                          <a:ea typeface="+mn-ea"/>
                          <a:cs typeface="+mn-cs"/>
                        </a:rPr>
                        <a:t>10000</a:t>
                      </a:r>
                      <a:endParaRPr lang="en-US" dirty="0"/>
                    </a:p>
                  </a:txBody>
                  <a:tcPr/>
                </a:tc>
                <a:extLst>
                  <a:ext uri="{0D108BD9-81ED-4DB2-BD59-A6C34878D82A}">
                    <a16:rowId xmlns:a16="http://schemas.microsoft.com/office/drawing/2014/main" val="10002"/>
                  </a:ext>
                </a:extLst>
              </a:tr>
              <a:tr h="370840">
                <a:tc>
                  <a:txBody>
                    <a:bodyPr/>
                    <a:lstStyle/>
                    <a:p>
                      <a:r>
                        <a:rPr lang="en-US" sz="1800" b="0" i="0" u="none" strike="noStrike" kern="1200" baseline="0" dirty="0">
                          <a:solidFill>
                            <a:schemeClr val="dk1"/>
                          </a:solidFill>
                          <a:latin typeface="+mn-lt"/>
                          <a:ea typeface="+mn-ea"/>
                          <a:cs typeface="+mn-cs"/>
                        </a:rPr>
                        <a:t>Bernstein</a:t>
                      </a:r>
                      <a:endParaRPr lang="en-US" dirty="0"/>
                    </a:p>
                  </a:txBody>
                  <a:tcPr/>
                </a:tc>
                <a:tc>
                  <a:txBody>
                    <a:bodyPr/>
                    <a:lstStyle/>
                    <a:p>
                      <a:r>
                        <a:rPr lang="en-US" sz="1800" b="0" i="0" u="none" strike="noStrike" kern="1200" baseline="0" dirty="0">
                          <a:solidFill>
                            <a:schemeClr val="dk1"/>
                          </a:solidFill>
                          <a:latin typeface="+mn-lt"/>
                          <a:ea typeface="+mn-ea"/>
                          <a:cs typeface="+mn-cs"/>
                        </a:rPr>
                        <a:t>SA_REP</a:t>
                      </a:r>
                      <a:endParaRPr lang="en-US" dirty="0"/>
                    </a:p>
                  </a:txBody>
                  <a:tcPr/>
                </a:tc>
                <a:tc>
                  <a:txBody>
                    <a:bodyPr/>
                    <a:lstStyle/>
                    <a:p>
                      <a:r>
                        <a:rPr lang="en-US" sz="1800" b="0" i="0" u="none" strike="noStrike" kern="1200" baseline="0" dirty="0">
                          <a:solidFill>
                            <a:schemeClr val="dk1"/>
                          </a:solidFill>
                          <a:latin typeface="+mn-lt"/>
                          <a:ea typeface="+mn-ea"/>
                          <a:cs typeface="+mn-cs"/>
                        </a:rPr>
                        <a:t>9500</a:t>
                      </a:r>
                      <a:endParaRPr lang="en-US" dirty="0"/>
                    </a:p>
                  </a:txBody>
                  <a:tcPr/>
                </a:tc>
                <a:extLst>
                  <a:ext uri="{0D108BD9-81ED-4DB2-BD59-A6C34878D82A}">
                    <a16:rowId xmlns:a16="http://schemas.microsoft.com/office/drawing/2014/main" val="10003"/>
                  </a:ext>
                </a:extLst>
              </a:tr>
              <a:tr h="370840">
                <a:tc>
                  <a:txBody>
                    <a:bodyPr/>
                    <a:lstStyle/>
                    <a:p>
                      <a:r>
                        <a:rPr lang="en-US" dirty="0"/>
                        <a: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0"/>
          </p:nvPr>
        </p:nvSpPr>
        <p:spPr/>
        <p:txBody>
          <a:bodyPr/>
          <a:lstStyle/>
          <a:p>
            <a:r>
              <a:rPr lang="en-US"/>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49</a:t>
            </a:fld>
            <a:endParaRPr lang="en-US" dirty="0"/>
          </a:p>
        </p:txBody>
      </p:sp>
      <p:sp>
        <p:nvSpPr>
          <p:cNvPr id="8" name="TextBox 7"/>
          <p:cNvSpPr txBox="1"/>
          <p:nvPr/>
        </p:nvSpPr>
        <p:spPr>
          <a:xfrm>
            <a:off x="990600" y="5105400"/>
            <a:ext cx="1915909" cy="369332"/>
          </a:xfrm>
          <a:prstGeom prst="rect">
            <a:avLst/>
          </a:prstGeom>
          <a:noFill/>
        </p:spPr>
        <p:txBody>
          <a:bodyPr wrap="none" rtlCol="0">
            <a:spAutoFit/>
          </a:bodyPr>
          <a:lstStyle/>
          <a:p>
            <a:r>
              <a:rPr lang="en-US" dirty="0"/>
              <a:t>31 rows selected</a:t>
            </a:r>
          </a:p>
        </p:txBody>
      </p:sp>
      <p:sp>
        <p:nvSpPr>
          <p:cNvPr id="10" name="TextBox 9"/>
          <p:cNvSpPr txBox="1"/>
          <p:nvPr/>
        </p:nvSpPr>
        <p:spPr>
          <a:xfrm>
            <a:off x="1066800" y="1191161"/>
            <a:ext cx="7010400" cy="1631216"/>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solidFill>
                  <a:schemeClr val="bg1"/>
                </a:solidFill>
                <a:latin typeface="Tahoma" pitchFamily="34" charset="0"/>
                <a:cs typeface="Tahoma" pitchFamily="34" charset="0"/>
              </a:rPr>
              <a:t>SELECT </a:t>
            </a:r>
          </a:p>
          <a:p>
            <a:r>
              <a:rPr lang="en-US" sz="2000" dirty="0">
                <a:solidFill>
                  <a:schemeClr val="bg1"/>
                </a:solidFill>
                <a:latin typeface="Tahoma" pitchFamily="34" charset="0"/>
                <a:cs typeface="Tahoma" pitchFamily="34" charset="0"/>
              </a:rPr>
              <a:t>  LAST_NAME, JOB_ID, SALARY</a:t>
            </a:r>
          </a:p>
          <a:p>
            <a:r>
              <a:rPr lang="en-US" sz="2000" dirty="0">
                <a:solidFill>
                  <a:schemeClr val="bg1"/>
                </a:solidFill>
                <a:latin typeface="Tahoma" pitchFamily="34" charset="0"/>
                <a:cs typeface="Tahoma" pitchFamily="34" charset="0"/>
              </a:rPr>
              <a:t>FROM EMPLOYEES</a:t>
            </a:r>
          </a:p>
          <a:p>
            <a:r>
              <a:rPr lang="en-US" sz="2000" dirty="0">
                <a:solidFill>
                  <a:schemeClr val="bg1"/>
                </a:solidFill>
                <a:latin typeface="Tahoma" pitchFamily="34" charset="0"/>
                <a:cs typeface="Tahoma" pitchFamily="34" charset="0"/>
              </a:rPr>
              <a:t>WHERE JOB_ID = 'SA_REP' OR JOB_ID = 'AD_PRES' </a:t>
            </a:r>
          </a:p>
          <a:p>
            <a:r>
              <a:rPr lang="en-US" sz="2000" dirty="0">
                <a:solidFill>
                  <a:schemeClr val="bg1"/>
                </a:solidFill>
                <a:latin typeface="Tahoma" pitchFamily="34" charset="0"/>
                <a:cs typeface="Tahoma" pitchFamily="34" charset="0"/>
              </a:rPr>
              <a:t>  AND </a:t>
            </a:r>
            <a:r>
              <a:rPr lang="en-US" sz="2000" dirty="0">
                <a:latin typeface="Tahoma" pitchFamily="34" charset="0"/>
                <a:cs typeface="Tahoma" pitchFamily="34" charset="0"/>
              </a:rPr>
              <a:t>SALARY</a:t>
            </a:r>
            <a:r>
              <a:rPr lang="en-US" sz="2000" dirty="0">
                <a:solidFill>
                  <a:schemeClr val="bg1"/>
                </a:solidFill>
                <a:latin typeface="Tahoma" pitchFamily="34" charset="0"/>
                <a:cs typeface="Tahoma" pitchFamily="34" charset="0"/>
              </a:rPr>
              <a:t> &gt; 15000</a:t>
            </a:r>
          </a:p>
        </p:txBody>
      </p:sp>
    </p:spTree>
    <p:extLst>
      <p:ext uri="{BB962C8B-B14F-4D97-AF65-F5344CB8AC3E}">
        <p14:creationId xmlns:p14="http://schemas.microsoft.com/office/powerpoint/2010/main" val="2771143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 relational database</a:t>
            </a:r>
          </a:p>
        </p:txBody>
      </p:sp>
      <p:sp>
        <p:nvSpPr>
          <p:cNvPr id="5" name="Footer Placeholder 4"/>
          <p:cNvSpPr>
            <a:spLocks noGrp="1"/>
          </p:cNvSpPr>
          <p:nvPr>
            <p:ph type="ftr" sz="quarter" idx="10"/>
          </p:nvPr>
        </p:nvSpPr>
        <p:spPr/>
        <p:txBody>
          <a:bodyPr/>
          <a:lstStyle/>
          <a:p>
            <a:r>
              <a:rPr lang="en-US" dirty="0"/>
              <a:t>2011 © EPAM Systems, RD Dep.</a:t>
            </a:r>
          </a:p>
        </p:txBody>
      </p:sp>
      <p:sp>
        <p:nvSpPr>
          <p:cNvPr id="6" name="Slide Number Placeholder 5"/>
          <p:cNvSpPr>
            <a:spLocks noGrp="1"/>
          </p:cNvSpPr>
          <p:nvPr>
            <p:ph type="sldNum" sz="quarter" idx="11"/>
          </p:nvPr>
        </p:nvSpPr>
        <p:spPr/>
        <p:txBody>
          <a:bodyPr/>
          <a:lstStyle/>
          <a:p>
            <a:fld id="{36013D82-3B92-4BC6-A819-A7803D760D40}" type="slidenum">
              <a:rPr lang="en-US" smtClean="0"/>
              <a:pPr/>
              <a:t>5</a:t>
            </a:fld>
            <a:endParaRPr lang="en-US" dirty="0"/>
          </a:p>
        </p:txBody>
      </p:sp>
      <p:pic>
        <p:nvPicPr>
          <p:cNvPr id="1028" name="Picture 4" descr="http://upload.wikimedia.org/wikipedia/commons/8/8d/Relational_model_concept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828674"/>
            <a:ext cx="5587620" cy="27527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extLst>
              <p:ext uri="{D42A27DB-BD31-4B8C-83A1-F6EECF244321}">
                <p14:modId xmlns:p14="http://schemas.microsoft.com/office/powerpoint/2010/main" val="3813530593"/>
              </p:ext>
            </p:extLst>
          </p:nvPr>
        </p:nvGraphicFramePr>
        <p:xfrm>
          <a:off x="5869972" y="815339"/>
          <a:ext cx="2938256" cy="2613660"/>
        </p:xfrm>
        <a:graphic>
          <a:graphicData uri="http://schemas.openxmlformats.org/drawingml/2006/table">
            <a:tbl>
              <a:tblPr>
                <a:tableStyleId>{D113A9D2-9D6B-4929-AA2D-F23B5EE8CBE7}</a:tableStyleId>
              </a:tblPr>
              <a:tblGrid>
                <a:gridCol w="1415542">
                  <a:extLst>
                    <a:ext uri="{9D8B030D-6E8A-4147-A177-3AD203B41FA5}">
                      <a16:colId xmlns:a16="http://schemas.microsoft.com/office/drawing/2014/main" val="20000"/>
                    </a:ext>
                  </a:extLst>
                </a:gridCol>
                <a:gridCol w="1522714">
                  <a:extLst>
                    <a:ext uri="{9D8B030D-6E8A-4147-A177-3AD203B41FA5}">
                      <a16:colId xmlns:a16="http://schemas.microsoft.com/office/drawing/2014/main" val="20001"/>
                    </a:ext>
                  </a:extLst>
                </a:gridCol>
              </a:tblGrid>
              <a:tr h="516255">
                <a:tc>
                  <a:txBody>
                    <a:bodyPr/>
                    <a:lstStyle/>
                    <a:p>
                      <a:pPr algn="ctr"/>
                      <a:r>
                        <a:rPr lang="en-US" sz="1500" dirty="0">
                          <a:effectLst/>
                        </a:rPr>
                        <a:t>Relational term</a:t>
                      </a:r>
                      <a:endParaRPr lang="en-US" sz="1500" b="1" dirty="0">
                        <a:solidFill>
                          <a:schemeClr val="tx1"/>
                        </a:solidFill>
                        <a:effectLst/>
                      </a:endParaRPr>
                    </a:p>
                  </a:txBody>
                  <a:tcPr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ctr"/>
                      <a:r>
                        <a:rPr lang="en-US" sz="1500" dirty="0">
                          <a:effectLst/>
                        </a:rPr>
                        <a:t>SQL equivalent</a:t>
                      </a:r>
                      <a:endParaRPr lang="en-US" sz="1500" b="1" dirty="0">
                        <a:solidFill>
                          <a:schemeClr val="tx1"/>
                        </a:solidFill>
                        <a:effectLst/>
                      </a:endParaRPr>
                    </a:p>
                  </a:txBody>
                  <a:tcPr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0"/>
                  </a:ext>
                </a:extLst>
              </a:tr>
              <a:tr h="516255">
                <a:tc>
                  <a:txBody>
                    <a:bodyPr/>
                    <a:lstStyle/>
                    <a:p>
                      <a:r>
                        <a:rPr lang="en-US" sz="1500" u="none" strike="noStrike" dirty="0">
                          <a:effectLst/>
                        </a:rPr>
                        <a:t>relation</a:t>
                      </a:r>
                      <a:endParaRPr lang="en-US" sz="1500" dirty="0">
                        <a:solidFill>
                          <a:schemeClr val="tx1"/>
                        </a:solidFill>
                        <a:effectLst/>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dirty="0">
                          <a:effectLst/>
                        </a:rPr>
                        <a:t>table</a:t>
                      </a:r>
                      <a:endParaRPr lang="en-US" sz="1500" dirty="0">
                        <a:solidFill>
                          <a:schemeClr val="tx1"/>
                        </a:solidFill>
                        <a:effectLst/>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516255">
                <a:tc>
                  <a:txBody>
                    <a:bodyPr/>
                    <a:lstStyle/>
                    <a:p>
                      <a:r>
                        <a:rPr lang="en-US" sz="1500" dirty="0">
                          <a:effectLst/>
                        </a:rPr>
                        <a:t>derived </a:t>
                      </a:r>
                      <a:r>
                        <a:rPr lang="en-US" sz="1500" dirty="0" err="1">
                          <a:effectLst/>
                        </a:rPr>
                        <a:t>relvar</a:t>
                      </a:r>
                      <a:endParaRPr lang="en-US" sz="1500" dirty="0">
                        <a:solidFill>
                          <a:schemeClr val="tx1"/>
                        </a:solidFill>
                        <a:effectLst/>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dirty="0">
                          <a:effectLst/>
                        </a:rPr>
                        <a:t>view, query result, result set</a:t>
                      </a:r>
                      <a:endParaRPr lang="en-US" sz="1500" dirty="0">
                        <a:solidFill>
                          <a:schemeClr val="tx1"/>
                        </a:solidFill>
                        <a:effectLst/>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516255">
                <a:tc>
                  <a:txBody>
                    <a:bodyPr/>
                    <a:lstStyle/>
                    <a:p>
                      <a:r>
                        <a:rPr lang="en-US" sz="1500" dirty="0">
                          <a:effectLst/>
                        </a:rPr>
                        <a:t>tuple</a:t>
                      </a:r>
                      <a:endParaRPr lang="en-US" sz="1500" dirty="0">
                        <a:solidFill>
                          <a:schemeClr val="tx1"/>
                        </a:solidFill>
                        <a:effectLst/>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dirty="0">
                          <a:effectLst/>
                        </a:rPr>
                        <a:t>row</a:t>
                      </a:r>
                      <a:endParaRPr lang="en-US" sz="1500" dirty="0">
                        <a:solidFill>
                          <a:schemeClr val="tx1"/>
                        </a:solidFill>
                        <a:effectLst/>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516255">
                <a:tc>
                  <a:txBody>
                    <a:bodyPr/>
                    <a:lstStyle/>
                    <a:p>
                      <a:r>
                        <a:rPr lang="en-US" sz="1500" dirty="0">
                          <a:effectLst/>
                        </a:rPr>
                        <a:t>attribute</a:t>
                      </a:r>
                      <a:endParaRPr lang="en-US" sz="1500" dirty="0">
                        <a:solidFill>
                          <a:schemeClr val="tx1"/>
                        </a:solidFill>
                        <a:effectLst/>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r>
                        <a:rPr lang="en-US" sz="1500" dirty="0">
                          <a:effectLst/>
                        </a:rPr>
                        <a:t>column</a:t>
                      </a:r>
                      <a:endParaRPr lang="en-US" sz="1500" dirty="0">
                        <a:solidFill>
                          <a:schemeClr val="tx1"/>
                        </a:solidFill>
                        <a:effectLs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
        <p:nvSpPr>
          <p:cNvPr id="4" name="Rectangle 5"/>
          <p:cNvSpPr>
            <a:spLocks noChangeArrowheads="1"/>
          </p:cNvSpPr>
          <p:nvPr/>
        </p:nvSpPr>
        <p:spPr bwMode="auto">
          <a:xfrm>
            <a:off x="457200"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rPr>
            </a:br>
            <a:endParaRPr kumimoji="0" lang="en-US" sz="1800" b="0" i="0" u="none" strike="noStrike" cap="none" normalizeH="0" baseline="0">
              <a:ln>
                <a:noFill/>
              </a:ln>
              <a:solidFill>
                <a:schemeClr val="tx1"/>
              </a:solidFill>
              <a:effectLst/>
              <a:latin typeface="Arial" charset="0"/>
            </a:endParaRPr>
          </a:p>
        </p:txBody>
      </p:sp>
      <p:sp>
        <p:nvSpPr>
          <p:cNvPr id="7" name="TextBox 6"/>
          <p:cNvSpPr txBox="1"/>
          <p:nvPr/>
        </p:nvSpPr>
        <p:spPr>
          <a:xfrm>
            <a:off x="457200" y="3657600"/>
            <a:ext cx="8534400" cy="2585323"/>
          </a:xfrm>
          <a:prstGeom prst="rect">
            <a:avLst/>
          </a:prstGeom>
          <a:noFill/>
        </p:spPr>
        <p:txBody>
          <a:bodyPr wrap="square" rtlCol="0">
            <a:spAutoFit/>
          </a:bodyPr>
          <a:lstStyle/>
          <a:p>
            <a:r>
              <a:rPr lang="en-US" i="1" dirty="0"/>
              <a:t>A </a:t>
            </a:r>
            <a:r>
              <a:rPr lang="en-US" b="1" i="1" dirty="0"/>
              <a:t>relation</a:t>
            </a:r>
            <a:r>
              <a:rPr lang="en-US" i="1" dirty="0"/>
              <a:t> is a data structure which consists of a heading and an unordered set of tuples which share the same type.</a:t>
            </a:r>
          </a:p>
          <a:p>
            <a:r>
              <a:rPr lang="en-US" dirty="0"/>
              <a:t>A </a:t>
            </a:r>
            <a:r>
              <a:rPr lang="en-US" b="1" dirty="0"/>
              <a:t>relation value</a:t>
            </a:r>
            <a:r>
              <a:rPr lang="en-US" dirty="0"/>
              <a:t> is an instance of a relation. </a:t>
            </a:r>
          </a:p>
          <a:p>
            <a:r>
              <a:rPr lang="en-US" dirty="0"/>
              <a:t>An </a:t>
            </a:r>
            <a:r>
              <a:rPr lang="en-US" b="1" dirty="0"/>
              <a:t>attribute (column)</a:t>
            </a:r>
            <a:r>
              <a:rPr lang="en-US" dirty="0"/>
              <a:t> is a pair of its attribute name and domain name.</a:t>
            </a:r>
          </a:p>
          <a:p>
            <a:r>
              <a:rPr lang="en-US" i="1" dirty="0"/>
              <a:t>A </a:t>
            </a:r>
            <a:r>
              <a:rPr lang="en-US" b="1" i="1" dirty="0"/>
              <a:t>heading</a:t>
            </a:r>
            <a:r>
              <a:rPr lang="en-US" i="1" dirty="0"/>
              <a:t> is the unordered set of certain attributes (columns). </a:t>
            </a:r>
          </a:p>
          <a:p>
            <a:r>
              <a:rPr lang="en-US" i="1" dirty="0"/>
              <a:t>A </a:t>
            </a:r>
            <a:r>
              <a:rPr lang="en-US" b="1" i="1" dirty="0"/>
              <a:t>body</a:t>
            </a:r>
            <a:r>
              <a:rPr lang="en-US" i="1" dirty="0"/>
              <a:t> is the unordered set of tuples, which constitutes a relation value.</a:t>
            </a:r>
          </a:p>
          <a:p>
            <a:r>
              <a:rPr lang="en-US" dirty="0"/>
              <a:t>A </a:t>
            </a:r>
            <a:r>
              <a:rPr lang="en-US" b="1" dirty="0"/>
              <a:t>tuple</a:t>
            </a:r>
            <a:r>
              <a:rPr lang="en-US" dirty="0"/>
              <a:t> is a data structure which consists of the unordered set of zero or more attributes.</a:t>
            </a:r>
          </a:p>
          <a:p>
            <a:r>
              <a:rPr lang="en-US" dirty="0"/>
              <a:t> </a:t>
            </a:r>
          </a:p>
        </p:txBody>
      </p:sp>
    </p:spTree>
    <p:extLst>
      <p:ext uri="{BB962C8B-B14F-4D97-AF65-F5344CB8AC3E}">
        <p14:creationId xmlns:p14="http://schemas.microsoft.com/office/powerpoint/2010/main" val="31966891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Precedence (slide 3)</a:t>
            </a:r>
          </a:p>
        </p:txBody>
      </p:sp>
      <p:sp>
        <p:nvSpPr>
          <p:cNvPr id="4" name="Footer Placeholder 3"/>
          <p:cNvSpPr>
            <a:spLocks noGrp="1"/>
          </p:cNvSpPr>
          <p:nvPr>
            <p:ph type="ftr" sz="quarter" idx="10"/>
          </p:nvPr>
        </p:nvSpPr>
        <p:spPr/>
        <p:txBody>
          <a:bodyPr/>
          <a:lstStyle/>
          <a:p>
            <a:r>
              <a:rPr lang="en-US"/>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50</a:t>
            </a:fld>
            <a:endParaRPr lang="en-US" dirty="0"/>
          </a:p>
        </p:txBody>
      </p:sp>
      <p:sp>
        <p:nvSpPr>
          <p:cNvPr id="6" name="TextBox 5"/>
          <p:cNvSpPr txBox="1"/>
          <p:nvPr/>
        </p:nvSpPr>
        <p:spPr>
          <a:xfrm>
            <a:off x="1066800" y="1191161"/>
            <a:ext cx="7010400" cy="1631216"/>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solidFill>
                  <a:schemeClr val="bg1"/>
                </a:solidFill>
                <a:latin typeface="Tahoma" pitchFamily="34" charset="0"/>
                <a:cs typeface="Tahoma" pitchFamily="34" charset="0"/>
              </a:rPr>
              <a:t>SELECT </a:t>
            </a:r>
          </a:p>
          <a:p>
            <a:r>
              <a:rPr lang="en-US" sz="2000" dirty="0">
                <a:solidFill>
                  <a:schemeClr val="bg1"/>
                </a:solidFill>
                <a:latin typeface="Tahoma" pitchFamily="34" charset="0"/>
                <a:cs typeface="Tahoma" pitchFamily="34" charset="0"/>
              </a:rPr>
              <a:t>  LAST_NAME, JOB_ID, SALARY</a:t>
            </a:r>
          </a:p>
          <a:p>
            <a:r>
              <a:rPr lang="en-US" sz="2000" dirty="0">
                <a:solidFill>
                  <a:schemeClr val="bg1"/>
                </a:solidFill>
                <a:latin typeface="Tahoma" pitchFamily="34" charset="0"/>
                <a:cs typeface="Tahoma" pitchFamily="34" charset="0"/>
              </a:rPr>
              <a:t>FROM EMPLOYEES</a:t>
            </a:r>
          </a:p>
          <a:p>
            <a:r>
              <a:rPr lang="en-US" sz="2000" dirty="0">
                <a:solidFill>
                  <a:schemeClr val="bg1"/>
                </a:solidFill>
                <a:latin typeface="Tahoma" pitchFamily="34" charset="0"/>
                <a:cs typeface="Tahoma" pitchFamily="34" charset="0"/>
              </a:rPr>
              <a:t>WHERE </a:t>
            </a:r>
            <a:r>
              <a:rPr lang="en-US" sz="2000" dirty="0">
                <a:solidFill>
                  <a:srgbClr val="FF0000"/>
                </a:solidFill>
                <a:latin typeface="Tahoma" pitchFamily="34" charset="0"/>
                <a:cs typeface="Tahoma" pitchFamily="34" charset="0"/>
              </a:rPr>
              <a:t>(</a:t>
            </a:r>
            <a:r>
              <a:rPr lang="en-US" sz="2000" dirty="0">
                <a:solidFill>
                  <a:schemeClr val="bg1"/>
                </a:solidFill>
                <a:latin typeface="Tahoma" pitchFamily="34" charset="0"/>
                <a:cs typeface="Tahoma" pitchFamily="34" charset="0"/>
              </a:rPr>
              <a:t>JOB_ID = 'SA_REP' OR JOB_ID = 'AD_PRES‘</a:t>
            </a:r>
            <a:r>
              <a:rPr lang="en-US" sz="2000" dirty="0">
                <a:solidFill>
                  <a:srgbClr val="FF0000"/>
                </a:solidFill>
                <a:latin typeface="Tahoma" pitchFamily="34" charset="0"/>
                <a:cs typeface="Tahoma" pitchFamily="34" charset="0"/>
              </a:rPr>
              <a:t>)</a:t>
            </a:r>
            <a:r>
              <a:rPr lang="en-US" sz="2000" dirty="0">
                <a:solidFill>
                  <a:schemeClr val="bg1"/>
                </a:solidFill>
                <a:latin typeface="Tahoma" pitchFamily="34" charset="0"/>
                <a:cs typeface="Tahoma" pitchFamily="34" charset="0"/>
              </a:rPr>
              <a:t> </a:t>
            </a:r>
          </a:p>
          <a:p>
            <a:r>
              <a:rPr lang="en-US" sz="2000" dirty="0">
                <a:solidFill>
                  <a:schemeClr val="bg1"/>
                </a:solidFill>
                <a:latin typeface="Tahoma" pitchFamily="34" charset="0"/>
                <a:cs typeface="Tahoma" pitchFamily="34" charset="0"/>
              </a:rPr>
              <a:t>  AND </a:t>
            </a:r>
            <a:r>
              <a:rPr lang="en-US" sz="2000" dirty="0">
                <a:latin typeface="Tahoma" pitchFamily="34" charset="0"/>
                <a:cs typeface="Tahoma" pitchFamily="34" charset="0"/>
              </a:rPr>
              <a:t>SALARY</a:t>
            </a:r>
            <a:r>
              <a:rPr lang="en-US" sz="2000" dirty="0">
                <a:solidFill>
                  <a:schemeClr val="bg1"/>
                </a:solidFill>
                <a:latin typeface="Tahoma" pitchFamily="34" charset="0"/>
                <a:cs typeface="Tahoma" pitchFamily="34" charset="0"/>
              </a:rPr>
              <a:t> &gt; 15000</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371825355"/>
              </p:ext>
            </p:extLst>
          </p:nvPr>
        </p:nvGraphicFramePr>
        <p:xfrm>
          <a:off x="914400" y="3175000"/>
          <a:ext cx="7315200" cy="74168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370840">
                <a:tc>
                  <a:txBody>
                    <a:bodyPr/>
                    <a:lstStyle/>
                    <a:p>
                      <a:r>
                        <a:rPr lang="en-US" sz="1800" b="0" i="0" u="none" strike="noStrike" kern="1200" baseline="0" dirty="0">
                          <a:solidFill>
                            <a:schemeClr val="lt1"/>
                          </a:solidFill>
                          <a:latin typeface="+mn-lt"/>
                          <a:ea typeface="+mn-ea"/>
                          <a:cs typeface="+mn-cs"/>
                        </a:rPr>
                        <a:t>LAST_NAME</a:t>
                      </a:r>
                      <a:endParaRPr lang="en-US" dirty="0"/>
                    </a:p>
                  </a:txBody>
                  <a:tcPr/>
                </a:tc>
                <a:tc>
                  <a:txBody>
                    <a:bodyPr/>
                    <a:lstStyle/>
                    <a:p>
                      <a:r>
                        <a:rPr lang="en-US" sz="1800" b="0" i="0" u="none" strike="noStrike" kern="1200" baseline="0" dirty="0">
                          <a:solidFill>
                            <a:schemeClr val="lt1"/>
                          </a:solidFill>
                          <a:latin typeface="+mn-lt"/>
                          <a:ea typeface="+mn-ea"/>
                          <a:cs typeface="+mn-cs"/>
                        </a:rPr>
                        <a:t>JOB_ID</a:t>
                      </a:r>
                      <a:endParaRPr lang="en-US" dirty="0"/>
                    </a:p>
                  </a:txBody>
                  <a:tcPr/>
                </a:tc>
                <a:tc>
                  <a:txBody>
                    <a:bodyPr/>
                    <a:lstStyle/>
                    <a:p>
                      <a:r>
                        <a:rPr lang="en-US" sz="1800" b="0" i="0" u="none" strike="noStrike" kern="1200" baseline="0" dirty="0">
                          <a:solidFill>
                            <a:schemeClr val="lt1"/>
                          </a:solidFill>
                          <a:latin typeface="+mn-lt"/>
                          <a:ea typeface="+mn-ea"/>
                          <a:cs typeface="+mn-cs"/>
                        </a:rPr>
                        <a:t>SALARY</a:t>
                      </a:r>
                      <a:endParaRPr lang="en-US" dirty="0"/>
                    </a:p>
                  </a:txBody>
                  <a:tcPr/>
                </a:tc>
                <a:extLst>
                  <a:ext uri="{0D108BD9-81ED-4DB2-BD59-A6C34878D82A}">
                    <a16:rowId xmlns:a16="http://schemas.microsoft.com/office/drawing/2014/main" val="10000"/>
                  </a:ext>
                </a:extLst>
              </a:tr>
              <a:tr h="370840">
                <a:tc>
                  <a:txBody>
                    <a:bodyPr/>
                    <a:lstStyle/>
                    <a:p>
                      <a:r>
                        <a:rPr lang="en-US" sz="1800" b="0" i="0" u="none" strike="noStrike" kern="1200" baseline="0" dirty="0">
                          <a:solidFill>
                            <a:schemeClr val="dk1"/>
                          </a:solidFill>
                          <a:latin typeface="+mn-lt"/>
                          <a:ea typeface="+mn-ea"/>
                          <a:cs typeface="+mn-cs"/>
                        </a:rPr>
                        <a:t>King</a:t>
                      </a:r>
                      <a:endParaRPr lang="en-US" dirty="0"/>
                    </a:p>
                  </a:txBody>
                  <a:tcPr/>
                </a:tc>
                <a:tc>
                  <a:txBody>
                    <a:bodyPr/>
                    <a:lstStyle/>
                    <a:p>
                      <a:r>
                        <a:rPr lang="en-US" sz="1800" b="0" i="0" u="none" strike="noStrike" kern="1200" baseline="0" dirty="0">
                          <a:solidFill>
                            <a:schemeClr val="dk1"/>
                          </a:solidFill>
                          <a:latin typeface="+mn-lt"/>
                          <a:ea typeface="+mn-ea"/>
                          <a:cs typeface="+mn-cs"/>
                        </a:rPr>
                        <a:t>AD_PRES</a:t>
                      </a:r>
                      <a:endParaRPr lang="en-US" dirty="0"/>
                    </a:p>
                  </a:txBody>
                  <a:tcPr/>
                </a:tc>
                <a:tc>
                  <a:txBody>
                    <a:bodyPr/>
                    <a:lstStyle/>
                    <a:p>
                      <a:r>
                        <a:rPr lang="en-US" sz="1800" b="0" i="0" u="none" strike="noStrike" kern="1200" baseline="0" dirty="0">
                          <a:solidFill>
                            <a:schemeClr val="dk1"/>
                          </a:solidFill>
                          <a:latin typeface="+mn-lt"/>
                          <a:ea typeface="+mn-ea"/>
                          <a:cs typeface="+mn-cs"/>
                        </a:rPr>
                        <a:t>24000</a:t>
                      </a:r>
                      <a:endParaRPr lang="en-US" dirty="0"/>
                    </a:p>
                  </a:txBody>
                  <a:tcPr/>
                </a:tc>
                <a:extLst>
                  <a:ext uri="{0D108BD9-81ED-4DB2-BD59-A6C34878D82A}">
                    <a16:rowId xmlns:a16="http://schemas.microsoft.com/office/drawing/2014/main" val="10001"/>
                  </a:ext>
                </a:extLst>
              </a:tr>
            </a:tbl>
          </a:graphicData>
        </a:graphic>
      </p:graphicFrame>
      <p:sp>
        <p:nvSpPr>
          <p:cNvPr id="8" name="TextBox 7"/>
          <p:cNvSpPr txBox="1"/>
          <p:nvPr/>
        </p:nvSpPr>
        <p:spPr>
          <a:xfrm>
            <a:off x="990600" y="4202668"/>
            <a:ext cx="1672253" cy="369332"/>
          </a:xfrm>
          <a:prstGeom prst="rect">
            <a:avLst/>
          </a:prstGeom>
          <a:noFill/>
        </p:spPr>
        <p:txBody>
          <a:bodyPr wrap="none" rtlCol="0">
            <a:spAutoFit/>
          </a:bodyPr>
          <a:lstStyle/>
          <a:p>
            <a:r>
              <a:rPr lang="en-US" dirty="0"/>
              <a:t>1 row selected</a:t>
            </a:r>
          </a:p>
        </p:txBody>
      </p:sp>
    </p:spTree>
    <p:extLst>
      <p:ext uri="{BB962C8B-B14F-4D97-AF65-F5344CB8AC3E}">
        <p14:creationId xmlns:p14="http://schemas.microsoft.com/office/powerpoint/2010/main" val="11251083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ORDER BY Clause</a:t>
            </a:r>
          </a:p>
        </p:txBody>
      </p:sp>
      <p:sp>
        <p:nvSpPr>
          <p:cNvPr id="4" name="Footer Placeholder 3"/>
          <p:cNvSpPr>
            <a:spLocks noGrp="1"/>
          </p:cNvSpPr>
          <p:nvPr>
            <p:ph type="ftr" sz="quarter" idx="10"/>
          </p:nvPr>
        </p:nvSpPr>
        <p:spPr/>
        <p:txBody>
          <a:bodyPr/>
          <a:lstStyle/>
          <a:p>
            <a:r>
              <a:rPr lang="en-US"/>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51</a:t>
            </a:fld>
            <a:endParaRPr lang="en-US" dirty="0"/>
          </a:p>
        </p:txBody>
      </p:sp>
      <p:sp>
        <p:nvSpPr>
          <p:cNvPr id="6" name="TextBox 5"/>
          <p:cNvSpPr txBox="1"/>
          <p:nvPr/>
        </p:nvSpPr>
        <p:spPr>
          <a:xfrm>
            <a:off x="1085850" y="4696361"/>
            <a:ext cx="6972300"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a:latin typeface="Tahoma" pitchFamily="34" charset="0"/>
                <a:cs typeface="Tahoma" pitchFamily="34" charset="0"/>
              </a:rPr>
              <a:t>Sort retrieved rows with the ORDER BY clause:</a:t>
            </a:r>
          </a:p>
          <a:p>
            <a:pPr marL="342900" indent="-342900">
              <a:buFont typeface="Arial" pitchFamily="34" charset="0"/>
              <a:buChar char="•"/>
            </a:pPr>
            <a:r>
              <a:rPr lang="en-US" sz="2000" dirty="0">
                <a:latin typeface="Tahoma" pitchFamily="34" charset="0"/>
                <a:cs typeface="Tahoma" pitchFamily="34" charset="0"/>
              </a:rPr>
              <a:t>ASC: ascending order, default </a:t>
            </a:r>
          </a:p>
          <a:p>
            <a:pPr marL="342900" indent="-342900">
              <a:buFont typeface="Arial" pitchFamily="34" charset="0"/>
              <a:buChar char="•"/>
            </a:pPr>
            <a:r>
              <a:rPr lang="en-US" sz="2000" dirty="0">
                <a:latin typeface="Tahoma" pitchFamily="34" charset="0"/>
                <a:cs typeface="Tahoma" pitchFamily="34" charset="0"/>
              </a:rPr>
              <a:t>DESC: descending order</a:t>
            </a:r>
          </a:p>
          <a:p>
            <a:r>
              <a:rPr lang="en-US" sz="2000" dirty="0">
                <a:latin typeface="Tahoma" pitchFamily="34" charset="0"/>
                <a:cs typeface="Tahoma" pitchFamily="34" charset="0"/>
              </a:rPr>
              <a:t>The ORDER BY clause comes last in the SELECT statement</a:t>
            </a:r>
          </a:p>
        </p:txBody>
      </p:sp>
      <p:sp>
        <p:nvSpPr>
          <p:cNvPr id="7" name="Content Placeholder 5"/>
          <p:cNvSpPr>
            <a:spLocks noGrp="1"/>
          </p:cNvSpPr>
          <p:nvPr>
            <p:ph idx="1"/>
          </p:nvPr>
        </p:nvSpPr>
        <p:spPr>
          <a:xfrm>
            <a:off x="914400" y="914400"/>
            <a:ext cx="7315200" cy="34290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000" b="1" dirty="0">
                <a:latin typeface="Arial" pitchFamily="34" charset="0"/>
                <a:cs typeface="Arial" pitchFamily="34" charset="0"/>
              </a:rPr>
              <a:t>SELECT</a:t>
            </a:r>
            <a:r>
              <a:rPr lang="en-US" sz="2000" dirty="0">
                <a:latin typeface="Arial" pitchFamily="34" charset="0"/>
                <a:cs typeface="Arial" pitchFamily="34" charset="0"/>
              </a:rPr>
              <a:t> </a:t>
            </a:r>
            <a:r>
              <a:rPr lang="en-US" sz="2000" dirty="0">
                <a:solidFill>
                  <a:schemeClr val="accent1">
                    <a:lumMod val="60000"/>
                    <a:lumOff val="40000"/>
                  </a:schemeClr>
                </a:solidFill>
              </a:rPr>
              <a:t>[{ALL | DISTINCT}] </a:t>
            </a:r>
            <a:r>
              <a:rPr lang="en-US" sz="2000" i="1" dirty="0"/>
              <a:t>select_item</a:t>
            </a:r>
            <a:r>
              <a:rPr lang="en-US" sz="2000" dirty="0"/>
              <a:t> </a:t>
            </a:r>
            <a:r>
              <a:rPr lang="en-US" sz="2000" dirty="0">
                <a:solidFill>
                  <a:schemeClr val="accent1">
                    <a:lumMod val="60000"/>
                    <a:lumOff val="40000"/>
                  </a:schemeClr>
                </a:solidFill>
              </a:rPr>
              <a:t>[AS </a:t>
            </a:r>
            <a:r>
              <a:rPr lang="en-US" sz="2000" i="1" dirty="0">
                <a:solidFill>
                  <a:schemeClr val="accent1">
                    <a:lumMod val="60000"/>
                    <a:lumOff val="40000"/>
                  </a:schemeClr>
                </a:solidFill>
              </a:rPr>
              <a:t>alias</a:t>
            </a:r>
            <a:r>
              <a:rPr lang="en-US" sz="2000" dirty="0">
                <a:solidFill>
                  <a:schemeClr val="accent1">
                    <a:lumMod val="60000"/>
                    <a:lumOff val="40000"/>
                  </a:schemeClr>
                </a:solidFill>
              </a:rPr>
              <a:t>] </a:t>
            </a:r>
            <a:r>
              <a:rPr lang="en-US" sz="2000" dirty="0"/>
              <a:t>[,...] </a:t>
            </a:r>
          </a:p>
          <a:p>
            <a:r>
              <a:rPr lang="en-US" sz="2000" b="1" dirty="0">
                <a:latin typeface="Arial" pitchFamily="34" charset="0"/>
                <a:cs typeface="Arial" pitchFamily="34" charset="0"/>
              </a:rPr>
              <a:t>FROM</a:t>
            </a:r>
            <a:r>
              <a:rPr lang="en-US" sz="2000" dirty="0">
                <a:latin typeface="Arial" pitchFamily="34" charset="0"/>
                <a:cs typeface="Arial" pitchFamily="34" charset="0"/>
              </a:rPr>
              <a:t> </a:t>
            </a:r>
            <a:r>
              <a:rPr lang="en-US" sz="2000" dirty="0"/>
              <a:t>{</a:t>
            </a:r>
            <a:r>
              <a:rPr lang="en-US" sz="2000" i="1" dirty="0"/>
              <a:t>table_name</a:t>
            </a:r>
            <a:r>
              <a:rPr lang="en-US" sz="2000" dirty="0"/>
              <a:t> </a:t>
            </a:r>
            <a:r>
              <a:rPr lang="en-US" sz="2000" dirty="0">
                <a:solidFill>
                  <a:schemeClr val="accent1">
                    <a:lumMod val="60000"/>
                    <a:lumOff val="40000"/>
                  </a:schemeClr>
                </a:solidFill>
              </a:rPr>
              <a:t>[[AS] </a:t>
            </a:r>
            <a:r>
              <a:rPr lang="en-US" sz="2000" i="1" dirty="0">
                <a:solidFill>
                  <a:schemeClr val="accent1">
                    <a:lumMod val="60000"/>
                    <a:lumOff val="40000"/>
                  </a:schemeClr>
                </a:solidFill>
              </a:rPr>
              <a:t>alias</a:t>
            </a:r>
            <a:r>
              <a:rPr lang="en-US" sz="2000" dirty="0">
                <a:solidFill>
                  <a:schemeClr val="accent1">
                    <a:lumMod val="60000"/>
                    <a:lumOff val="40000"/>
                  </a:schemeClr>
                </a:solidFill>
              </a:rPr>
              <a:t>] </a:t>
            </a:r>
            <a:r>
              <a:rPr lang="en-US" sz="2000" dirty="0"/>
              <a:t>| </a:t>
            </a:r>
            <a:r>
              <a:rPr lang="en-US" sz="2000" i="1" dirty="0"/>
              <a:t>view name</a:t>
            </a:r>
            <a:r>
              <a:rPr lang="en-US" sz="2000" dirty="0"/>
              <a:t> </a:t>
            </a:r>
            <a:r>
              <a:rPr lang="en-US" sz="2000" dirty="0">
                <a:solidFill>
                  <a:schemeClr val="accent1">
                    <a:lumMod val="60000"/>
                    <a:lumOff val="40000"/>
                  </a:schemeClr>
                </a:solidFill>
              </a:rPr>
              <a:t>[[AS] </a:t>
            </a:r>
            <a:r>
              <a:rPr lang="en-US" sz="2000" i="1" dirty="0">
                <a:solidFill>
                  <a:schemeClr val="accent1">
                    <a:lumMod val="60000"/>
                    <a:lumOff val="40000"/>
                  </a:schemeClr>
                </a:solidFill>
              </a:rPr>
              <a:t>alias</a:t>
            </a:r>
            <a:r>
              <a:rPr lang="en-US" sz="2000" dirty="0">
                <a:solidFill>
                  <a:schemeClr val="accent1">
                    <a:lumMod val="60000"/>
                    <a:lumOff val="40000"/>
                  </a:schemeClr>
                </a:solidFill>
              </a:rPr>
              <a:t>]</a:t>
            </a:r>
            <a:r>
              <a:rPr lang="en-US" sz="2000" dirty="0"/>
              <a:t>} [,...] </a:t>
            </a:r>
            <a:endParaRPr lang="en-US" sz="2000" dirty="0">
              <a:latin typeface="Arial" pitchFamily="34" charset="0"/>
              <a:cs typeface="Arial" pitchFamily="34" charset="0"/>
            </a:endParaRPr>
          </a:p>
          <a:p>
            <a:r>
              <a:rPr lang="en-US" sz="2000" dirty="0"/>
              <a:t>[ </a:t>
            </a:r>
            <a:r>
              <a:rPr lang="en-US" sz="2000" dirty="0">
                <a:solidFill>
                  <a:schemeClr val="accent1">
                    <a:lumMod val="60000"/>
                    <a:lumOff val="40000"/>
                  </a:schemeClr>
                </a:solidFill>
              </a:rPr>
              <a:t>[join_type] </a:t>
            </a:r>
            <a:r>
              <a:rPr lang="en-US" sz="2000" b="1" dirty="0"/>
              <a:t>JOIN</a:t>
            </a:r>
            <a:r>
              <a:rPr lang="en-US" sz="2000" dirty="0"/>
              <a:t> </a:t>
            </a:r>
            <a:r>
              <a:rPr lang="en-US" sz="2000" i="1" dirty="0"/>
              <a:t>join_condition</a:t>
            </a:r>
            <a:r>
              <a:rPr lang="en-US" sz="2000" dirty="0"/>
              <a:t> ] </a:t>
            </a:r>
            <a:endParaRPr lang="en-US" sz="2000" dirty="0">
              <a:latin typeface="Arial" pitchFamily="34" charset="0"/>
              <a:cs typeface="Arial" pitchFamily="34" charset="0"/>
            </a:endParaRPr>
          </a:p>
          <a:p>
            <a:r>
              <a:rPr lang="en-US" sz="2000" dirty="0">
                <a:latin typeface="Arial" pitchFamily="34" charset="0"/>
                <a:cs typeface="Arial" pitchFamily="34" charset="0"/>
              </a:rPr>
              <a:t>[</a:t>
            </a:r>
            <a:r>
              <a:rPr lang="en-US" sz="2000" b="1" dirty="0">
                <a:solidFill>
                  <a:schemeClr val="tx1"/>
                </a:solidFill>
                <a:latin typeface="Arial" pitchFamily="34" charset="0"/>
                <a:cs typeface="Arial" pitchFamily="34" charset="0"/>
              </a:rPr>
              <a:t>WHERE</a:t>
            </a:r>
            <a:r>
              <a:rPr lang="en-US" sz="2000" dirty="0">
                <a:solidFill>
                  <a:schemeClr val="tx1"/>
                </a:solidFill>
                <a:latin typeface="Arial" pitchFamily="34" charset="0"/>
                <a:cs typeface="Arial" pitchFamily="34" charset="0"/>
              </a:rPr>
              <a:t> </a:t>
            </a:r>
            <a:r>
              <a:rPr lang="en-US" sz="2000" i="1" dirty="0">
                <a:latin typeface="Arial" pitchFamily="34" charset="0"/>
                <a:cs typeface="Arial" pitchFamily="34" charset="0"/>
              </a:rPr>
              <a:t>search_condition</a:t>
            </a:r>
            <a:r>
              <a:rPr lang="en-US" sz="2000" dirty="0">
                <a:latin typeface="Arial" pitchFamily="34" charset="0"/>
                <a:cs typeface="Arial" pitchFamily="34" charset="0"/>
              </a:rPr>
              <a:t>] </a:t>
            </a:r>
            <a:r>
              <a:rPr lang="en-US" sz="2000" dirty="0">
                <a:solidFill>
                  <a:schemeClr val="accent1">
                    <a:lumMod val="60000"/>
                    <a:lumOff val="40000"/>
                  </a:schemeClr>
                </a:solidFill>
              </a:rPr>
              <a:t>[ {AND | OR | NOT} search condition [...] ] </a:t>
            </a:r>
          </a:p>
          <a:p>
            <a:r>
              <a:rPr lang="en-US" sz="2000" dirty="0"/>
              <a:t>[</a:t>
            </a:r>
            <a:r>
              <a:rPr lang="en-US" sz="2000" b="1" dirty="0">
                <a:latin typeface="Arial" pitchFamily="34" charset="0"/>
                <a:cs typeface="Arial" pitchFamily="34" charset="0"/>
              </a:rPr>
              <a:t>GROUP BY</a:t>
            </a:r>
            <a:r>
              <a:rPr lang="en-US" sz="2000" dirty="0"/>
              <a:t> </a:t>
            </a:r>
            <a:r>
              <a:rPr lang="en-US" sz="2000" i="1" dirty="0"/>
              <a:t>group_by_expression </a:t>
            </a:r>
            <a:r>
              <a:rPr lang="en-US" sz="2000" dirty="0"/>
              <a:t>{</a:t>
            </a:r>
            <a:r>
              <a:rPr lang="en-US" sz="2000" i="1" dirty="0"/>
              <a:t>group_by_columns</a:t>
            </a:r>
            <a:r>
              <a:rPr lang="en-US" sz="2000" dirty="0"/>
              <a:t>}</a:t>
            </a:r>
          </a:p>
          <a:p>
            <a:r>
              <a:rPr lang="en-US" sz="2000" dirty="0"/>
              <a:t>[</a:t>
            </a:r>
            <a:r>
              <a:rPr lang="en-US" sz="2000" b="1" dirty="0">
                <a:latin typeface="Arial" pitchFamily="34" charset="0"/>
                <a:cs typeface="Arial" pitchFamily="34" charset="0"/>
              </a:rPr>
              <a:t>HAVING</a:t>
            </a:r>
            <a:r>
              <a:rPr lang="en-US" sz="2000" dirty="0"/>
              <a:t> </a:t>
            </a:r>
            <a:r>
              <a:rPr lang="en-US" sz="2000" i="1" dirty="0"/>
              <a:t>search_condition</a:t>
            </a:r>
            <a:r>
              <a:rPr lang="en-US" sz="2000" dirty="0"/>
              <a:t>] ] </a:t>
            </a:r>
          </a:p>
          <a:p>
            <a:r>
              <a:rPr lang="en-US" sz="2000" dirty="0"/>
              <a:t>[</a:t>
            </a:r>
            <a:r>
              <a:rPr lang="en-US" sz="2000" b="1" dirty="0">
                <a:solidFill>
                  <a:srgbClr val="FF0000"/>
                </a:solidFill>
                <a:latin typeface="Arial" pitchFamily="34" charset="0"/>
                <a:cs typeface="Arial" pitchFamily="34" charset="0"/>
              </a:rPr>
              <a:t>ORDER BY</a:t>
            </a:r>
            <a:r>
              <a:rPr lang="en-US" sz="2000" b="1" dirty="0">
                <a:latin typeface="Arial" pitchFamily="34" charset="0"/>
                <a:cs typeface="Arial" pitchFamily="34" charset="0"/>
              </a:rPr>
              <a:t> </a:t>
            </a:r>
            <a:r>
              <a:rPr lang="en-US" sz="2000" dirty="0"/>
              <a:t>{</a:t>
            </a:r>
            <a:r>
              <a:rPr lang="en-US" sz="2000" i="1" dirty="0"/>
              <a:t>order_expression</a:t>
            </a:r>
            <a:r>
              <a:rPr lang="en-US" sz="2000" dirty="0"/>
              <a:t> </a:t>
            </a:r>
            <a:r>
              <a:rPr lang="en-US" sz="2000" dirty="0">
                <a:solidFill>
                  <a:schemeClr val="accent1">
                    <a:lumMod val="60000"/>
                    <a:lumOff val="40000"/>
                  </a:schemeClr>
                </a:solidFill>
              </a:rPr>
              <a:t>[ASC | DESC]</a:t>
            </a:r>
            <a:r>
              <a:rPr lang="en-US" sz="2000" dirty="0"/>
              <a:t>} [,...] ]</a:t>
            </a:r>
            <a:br>
              <a:rPr lang="en-US" sz="2000" dirty="0"/>
            </a:br>
            <a:endParaRPr lang="en-US" sz="2000" dirty="0">
              <a:latin typeface="Arial" pitchFamily="34" charset="0"/>
              <a:cs typeface="Arial" pitchFamily="34" charset="0"/>
            </a:endParaRPr>
          </a:p>
        </p:txBody>
      </p:sp>
    </p:spTree>
    <p:extLst>
      <p:ext uri="{BB962C8B-B14F-4D97-AF65-F5344CB8AC3E}">
        <p14:creationId xmlns:p14="http://schemas.microsoft.com/office/powerpoint/2010/main" val="21765451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(slide 1)</a:t>
            </a:r>
          </a:p>
        </p:txBody>
      </p:sp>
      <p:sp>
        <p:nvSpPr>
          <p:cNvPr id="4" name="Footer Placeholder 3"/>
          <p:cNvSpPr>
            <a:spLocks noGrp="1"/>
          </p:cNvSpPr>
          <p:nvPr>
            <p:ph type="ftr" sz="quarter" idx="10"/>
          </p:nvPr>
        </p:nvSpPr>
        <p:spPr/>
        <p:txBody>
          <a:bodyPr/>
          <a:lstStyle/>
          <a:p>
            <a:r>
              <a:rPr lang="en-US"/>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52</a:t>
            </a:fld>
            <a:endParaRPr lang="en-US" dirty="0"/>
          </a:p>
        </p:txBody>
      </p:sp>
      <p:sp>
        <p:nvSpPr>
          <p:cNvPr id="7" name="TextBox 6"/>
          <p:cNvSpPr txBox="1"/>
          <p:nvPr/>
        </p:nvSpPr>
        <p:spPr>
          <a:xfrm>
            <a:off x="1085850" y="1143000"/>
            <a:ext cx="6972300"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a:latin typeface="Tahoma" pitchFamily="34" charset="0"/>
                <a:cs typeface="Tahoma" pitchFamily="34" charset="0"/>
              </a:rPr>
              <a:t>Sorting in descending order:</a:t>
            </a:r>
          </a:p>
        </p:txBody>
      </p:sp>
      <p:sp>
        <p:nvSpPr>
          <p:cNvPr id="10" name="TextBox 9"/>
          <p:cNvSpPr txBox="1"/>
          <p:nvPr/>
        </p:nvSpPr>
        <p:spPr>
          <a:xfrm>
            <a:off x="1066800" y="2008704"/>
            <a:ext cx="7010400" cy="1015663"/>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solidFill>
                  <a:schemeClr val="bg1"/>
                </a:solidFill>
                <a:latin typeface="Tahoma" pitchFamily="34" charset="0"/>
                <a:cs typeface="Tahoma" pitchFamily="34" charset="0"/>
              </a:rPr>
              <a:t>SELECT LAST_NAME, JOB_ID, HIRE_DATE</a:t>
            </a:r>
          </a:p>
          <a:p>
            <a:r>
              <a:rPr lang="en-US" sz="2000" dirty="0">
                <a:solidFill>
                  <a:schemeClr val="bg1"/>
                </a:solidFill>
                <a:latin typeface="Tahoma" pitchFamily="34" charset="0"/>
                <a:cs typeface="Tahoma" pitchFamily="34" charset="0"/>
              </a:rPr>
              <a:t>FROM EMPLOYEES</a:t>
            </a:r>
          </a:p>
          <a:p>
            <a:r>
              <a:rPr lang="en-US" sz="2000" dirty="0">
                <a:solidFill>
                  <a:schemeClr val="bg1"/>
                </a:solidFill>
                <a:latin typeface="Tahoma" pitchFamily="34" charset="0"/>
                <a:cs typeface="Tahoma" pitchFamily="34" charset="0"/>
              </a:rPr>
              <a:t>ORDER BY HIRE_DATE DESC</a:t>
            </a:r>
          </a:p>
        </p:txBody>
      </p:sp>
      <p:graphicFrame>
        <p:nvGraphicFramePr>
          <p:cNvPr id="14" name="Table 13"/>
          <p:cNvGraphicFramePr>
            <a:graphicFrameLocks noGrp="1"/>
          </p:cNvGraphicFramePr>
          <p:nvPr>
            <p:extLst>
              <p:ext uri="{D42A27DB-BD31-4B8C-83A1-F6EECF244321}">
                <p14:modId xmlns:p14="http://schemas.microsoft.com/office/powerpoint/2010/main" val="1286187321"/>
              </p:ext>
            </p:extLst>
          </p:nvPr>
        </p:nvGraphicFramePr>
        <p:xfrm>
          <a:off x="1524000" y="3566160"/>
          <a:ext cx="6096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sz="1800" b="0" i="0" u="none" strike="noStrike" kern="1200" baseline="0" dirty="0">
                          <a:solidFill>
                            <a:schemeClr val="lt1"/>
                          </a:solidFill>
                          <a:latin typeface="+mn-lt"/>
                          <a:ea typeface="+mn-ea"/>
                          <a:cs typeface="+mn-cs"/>
                        </a:rPr>
                        <a:t>LAST_NAME</a:t>
                      </a:r>
                      <a:endParaRPr lang="en-US" dirty="0"/>
                    </a:p>
                  </a:txBody>
                  <a:tcPr/>
                </a:tc>
                <a:tc>
                  <a:txBody>
                    <a:bodyPr/>
                    <a:lstStyle/>
                    <a:p>
                      <a:r>
                        <a:rPr lang="en-US" sz="1800" b="0" i="0" u="none" strike="noStrike" kern="1200" baseline="0" dirty="0">
                          <a:solidFill>
                            <a:schemeClr val="lt1"/>
                          </a:solidFill>
                          <a:latin typeface="+mn-lt"/>
                          <a:ea typeface="+mn-ea"/>
                          <a:cs typeface="+mn-cs"/>
                        </a:rPr>
                        <a:t>JOB_ID</a:t>
                      </a:r>
                      <a:endParaRPr lang="en-US" dirty="0"/>
                    </a:p>
                  </a:txBody>
                  <a:tcPr/>
                </a:tc>
                <a:tc>
                  <a:txBody>
                    <a:bodyPr/>
                    <a:lstStyle/>
                    <a:p>
                      <a:r>
                        <a:rPr lang="en-US" sz="1800" b="0" i="0" u="none" strike="noStrike" kern="1200" baseline="0" dirty="0">
                          <a:solidFill>
                            <a:schemeClr val="lt1"/>
                          </a:solidFill>
                          <a:latin typeface="+mn-lt"/>
                          <a:ea typeface="+mn-ea"/>
                          <a:cs typeface="+mn-cs"/>
                        </a:rPr>
                        <a:t>HIRE_DATE</a:t>
                      </a:r>
                      <a:endParaRPr lang="en-US" dirty="0"/>
                    </a:p>
                  </a:txBody>
                  <a:tcPr/>
                </a:tc>
                <a:extLst>
                  <a:ext uri="{0D108BD9-81ED-4DB2-BD59-A6C34878D82A}">
                    <a16:rowId xmlns:a16="http://schemas.microsoft.com/office/drawing/2014/main" val="10000"/>
                  </a:ext>
                </a:extLst>
              </a:tr>
              <a:tr h="370840">
                <a:tc>
                  <a:txBody>
                    <a:bodyPr/>
                    <a:lstStyle/>
                    <a:p>
                      <a:r>
                        <a:rPr lang="en-US" sz="1800" b="0" i="0" u="none" strike="noStrike" kern="1200" baseline="0" dirty="0">
                          <a:solidFill>
                            <a:schemeClr val="dk1"/>
                          </a:solidFill>
                          <a:latin typeface="+mn-lt"/>
                          <a:ea typeface="+mn-ea"/>
                          <a:cs typeface="+mn-cs"/>
                        </a:rPr>
                        <a:t>Kumar</a:t>
                      </a:r>
                      <a:endParaRPr lang="en-US" dirty="0"/>
                    </a:p>
                  </a:txBody>
                  <a:tcPr/>
                </a:tc>
                <a:tc>
                  <a:txBody>
                    <a:bodyPr/>
                    <a:lstStyle/>
                    <a:p>
                      <a:r>
                        <a:rPr lang="en-US" sz="1800" b="0" i="0" u="none" strike="noStrike" kern="1200" baseline="0" dirty="0">
                          <a:solidFill>
                            <a:schemeClr val="dk1"/>
                          </a:solidFill>
                          <a:latin typeface="+mn-lt"/>
                          <a:ea typeface="+mn-ea"/>
                          <a:cs typeface="+mn-cs"/>
                        </a:rPr>
                        <a:t>SA_REP</a:t>
                      </a:r>
                      <a:endParaRPr lang="en-US" dirty="0"/>
                    </a:p>
                  </a:txBody>
                  <a:tcPr/>
                </a:tc>
                <a:tc>
                  <a:txBody>
                    <a:bodyPr/>
                    <a:lstStyle/>
                    <a:p>
                      <a:r>
                        <a:rPr lang="en-US" sz="1800" b="0" i="0" u="none" strike="noStrike" kern="1200" baseline="0" dirty="0">
                          <a:solidFill>
                            <a:schemeClr val="dk1"/>
                          </a:solidFill>
                          <a:latin typeface="+mn-lt"/>
                          <a:ea typeface="+mn-ea"/>
                          <a:cs typeface="+mn-cs"/>
                        </a:rPr>
                        <a:t>4/21/2008</a:t>
                      </a:r>
                      <a:endParaRPr lang="en-US" dirty="0"/>
                    </a:p>
                  </a:txBody>
                  <a:tcPr/>
                </a:tc>
                <a:extLst>
                  <a:ext uri="{0D108BD9-81ED-4DB2-BD59-A6C34878D82A}">
                    <a16:rowId xmlns:a16="http://schemas.microsoft.com/office/drawing/2014/main" val="10001"/>
                  </a:ext>
                </a:extLst>
              </a:tr>
              <a:tr h="370840">
                <a:tc>
                  <a:txBody>
                    <a:bodyPr/>
                    <a:lstStyle/>
                    <a:p>
                      <a:r>
                        <a:rPr lang="en-US" sz="1800" b="0" i="0" u="none" strike="noStrike" kern="1200" baseline="0" dirty="0">
                          <a:solidFill>
                            <a:schemeClr val="dk1"/>
                          </a:solidFill>
                          <a:latin typeface="+mn-lt"/>
                          <a:ea typeface="+mn-ea"/>
                          <a:cs typeface="+mn-cs"/>
                        </a:rPr>
                        <a:t>Banda</a:t>
                      </a:r>
                      <a:endParaRPr lang="en-US" dirty="0"/>
                    </a:p>
                  </a:txBody>
                  <a:tcPr/>
                </a:tc>
                <a:tc>
                  <a:txBody>
                    <a:bodyPr/>
                    <a:lstStyle/>
                    <a:p>
                      <a:r>
                        <a:rPr lang="en-US" sz="1800" b="0" i="0" u="none" strike="noStrike" kern="1200" baseline="0" dirty="0">
                          <a:solidFill>
                            <a:schemeClr val="dk1"/>
                          </a:solidFill>
                          <a:latin typeface="+mn-lt"/>
                          <a:ea typeface="+mn-ea"/>
                          <a:cs typeface="+mn-cs"/>
                        </a:rPr>
                        <a:t>SA_REP</a:t>
                      </a:r>
                      <a:endParaRPr lang="en-US" dirty="0"/>
                    </a:p>
                  </a:txBody>
                  <a:tcPr/>
                </a:tc>
                <a:tc>
                  <a:txBody>
                    <a:bodyPr/>
                    <a:lstStyle/>
                    <a:p>
                      <a:r>
                        <a:rPr lang="en-US" sz="1800" b="0" i="0" u="none" strike="noStrike" kern="1200" baseline="0" dirty="0">
                          <a:solidFill>
                            <a:schemeClr val="dk1"/>
                          </a:solidFill>
                          <a:latin typeface="+mn-lt"/>
                          <a:ea typeface="+mn-ea"/>
                          <a:cs typeface="+mn-cs"/>
                        </a:rPr>
                        <a:t>4/21/2008</a:t>
                      </a:r>
                      <a:endParaRPr lang="en-US" dirty="0"/>
                    </a:p>
                  </a:txBody>
                  <a:tcPr/>
                </a:tc>
                <a:extLst>
                  <a:ext uri="{0D108BD9-81ED-4DB2-BD59-A6C34878D82A}">
                    <a16:rowId xmlns:a16="http://schemas.microsoft.com/office/drawing/2014/main" val="10002"/>
                  </a:ext>
                </a:extLst>
              </a:tr>
              <a:tr h="370840">
                <a:tc>
                  <a:txBody>
                    <a:bodyPr/>
                    <a:lstStyle/>
                    <a:p>
                      <a:r>
                        <a:rPr lang="en-US" sz="1800" b="0" i="0" u="none" strike="noStrike" kern="1200" baseline="0" dirty="0" err="1">
                          <a:solidFill>
                            <a:schemeClr val="dk1"/>
                          </a:solidFill>
                          <a:latin typeface="+mn-lt"/>
                          <a:ea typeface="+mn-ea"/>
                          <a:cs typeface="+mn-cs"/>
                        </a:rPr>
                        <a:t>Ande</a:t>
                      </a:r>
                      <a:endParaRPr lang="en-US" dirty="0"/>
                    </a:p>
                  </a:txBody>
                  <a:tcPr/>
                </a:tc>
                <a:tc>
                  <a:txBody>
                    <a:bodyPr/>
                    <a:lstStyle/>
                    <a:p>
                      <a:r>
                        <a:rPr lang="en-US" sz="1800" b="0" i="0" u="none" strike="noStrike" kern="1200" baseline="0" dirty="0">
                          <a:solidFill>
                            <a:schemeClr val="dk1"/>
                          </a:solidFill>
                          <a:latin typeface="+mn-lt"/>
                          <a:ea typeface="+mn-ea"/>
                          <a:cs typeface="+mn-cs"/>
                        </a:rPr>
                        <a:t>SA_REP</a:t>
                      </a:r>
                      <a:endParaRPr lang="en-US" dirty="0"/>
                    </a:p>
                  </a:txBody>
                  <a:tcPr/>
                </a:tc>
                <a:tc>
                  <a:txBody>
                    <a:bodyPr/>
                    <a:lstStyle/>
                    <a:p>
                      <a:r>
                        <a:rPr lang="en-US" sz="1800" b="0" i="0" u="none" strike="noStrike" kern="1200" baseline="0" dirty="0">
                          <a:solidFill>
                            <a:schemeClr val="dk1"/>
                          </a:solidFill>
                          <a:latin typeface="+mn-lt"/>
                          <a:ea typeface="+mn-ea"/>
                          <a:cs typeface="+mn-cs"/>
                        </a:rPr>
                        <a:t>3/24/2008</a:t>
                      </a:r>
                      <a:endParaRPr lang="en-US" dirty="0"/>
                    </a:p>
                  </a:txBody>
                  <a:tcPr/>
                </a:tc>
                <a:extLst>
                  <a:ext uri="{0D108BD9-81ED-4DB2-BD59-A6C34878D82A}">
                    <a16:rowId xmlns:a16="http://schemas.microsoft.com/office/drawing/2014/main" val="10003"/>
                  </a:ext>
                </a:extLst>
              </a:tr>
              <a:tr h="370840">
                <a:tc>
                  <a:txBody>
                    <a:bodyPr/>
                    <a:lstStyle/>
                    <a:p>
                      <a:r>
                        <a:rPr lang="en-US" sz="1800" b="0" i="0" u="none" strike="noStrike" kern="1200" baseline="0" dirty="0" err="1">
                          <a:solidFill>
                            <a:schemeClr val="dk1"/>
                          </a:solidFill>
                          <a:latin typeface="+mn-lt"/>
                          <a:ea typeface="+mn-ea"/>
                          <a:cs typeface="+mn-cs"/>
                        </a:rPr>
                        <a:t>Markle</a:t>
                      </a:r>
                      <a:endParaRPr lang="en-US" dirty="0"/>
                    </a:p>
                  </a:txBody>
                  <a:tcPr/>
                </a:tc>
                <a:tc>
                  <a:txBody>
                    <a:bodyPr/>
                    <a:lstStyle/>
                    <a:p>
                      <a:r>
                        <a:rPr lang="en-US" sz="1800" b="0" i="0" u="none" strike="noStrike" kern="1200" baseline="0" dirty="0">
                          <a:solidFill>
                            <a:schemeClr val="dk1"/>
                          </a:solidFill>
                          <a:latin typeface="+mn-lt"/>
                          <a:ea typeface="+mn-ea"/>
                          <a:cs typeface="+mn-cs"/>
                        </a:rPr>
                        <a:t>ST_CLERK</a:t>
                      </a:r>
                      <a:endParaRPr lang="en-US" dirty="0"/>
                    </a:p>
                  </a:txBody>
                  <a:tcPr/>
                </a:tc>
                <a:tc>
                  <a:txBody>
                    <a:bodyPr/>
                    <a:lstStyle/>
                    <a:p>
                      <a:r>
                        <a:rPr lang="en-US" sz="1800" b="0" i="0" u="none" strike="noStrike" kern="1200" baseline="0" dirty="0">
                          <a:solidFill>
                            <a:schemeClr val="dk1"/>
                          </a:solidFill>
                          <a:latin typeface="+mn-lt"/>
                          <a:ea typeface="+mn-ea"/>
                          <a:cs typeface="+mn-cs"/>
                        </a:rPr>
                        <a:t>3/8/2008</a:t>
                      </a:r>
                      <a:endParaRPr lang="en-US" dirty="0"/>
                    </a:p>
                  </a:txBody>
                  <a:tcPr/>
                </a:tc>
                <a:extLst>
                  <a:ext uri="{0D108BD9-81ED-4DB2-BD59-A6C34878D82A}">
                    <a16:rowId xmlns:a16="http://schemas.microsoft.com/office/drawing/2014/main" val="10004"/>
                  </a:ext>
                </a:extLst>
              </a:tr>
              <a:tr h="370840">
                <a:tc>
                  <a:txBody>
                    <a:bodyPr/>
                    <a:lstStyle/>
                    <a:p>
                      <a:r>
                        <a:rPr lang="en-US" dirty="0"/>
                        <a: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586646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(slide 2)</a:t>
            </a:r>
          </a:p>
        </p:txBody>
      </p:sp>
      <p:sp>
        <p:nvSpPr>
          <p:cNvPr id="4" name="Footer Placeholder 3"/>
          <p:cNvSpPr>
            <a:spLocks noGrp="1"/>
          </p:cNvSpPr>
          <p:nvPr>
            <p:ph type="ftr" sz="quarter" idx="10"/>
          </p:nvPr>
        </p:nvSpPr>
        <p:spPr/>
        <p:txBody>
          <a:bodyPr/>
          <a:lstStyle/>
          <a:p>
            <a:r>
              <a:rPr lang="en-US"/>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53</a:t>
            </a:fld>
            <a:endParaRPr lang="en-US" dirty="0"/>
          </a:p>
        </p:txBody>
      </p:sp>
      <p:sp>
        <p:nvSpPr>
          <p:cNvPr id="8" name="TextBox 7"/>
          <p:cNvSpPr txBox="1"/>
          <p:nvPr/>
        </p:nvSpPr>
        <p:spPr>
          <a:xfrm>
            <a:off x="1085850" y="1123890"/>
            <a:ext cx="6972300"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a:latin typeface="Tahoma" pitchFamily="34" charset="0"/>
                <a:cs typeface="Tahoma" pitchFamily="34" charset="0"/>
              </a:rPr>
              <a:t>Sorting by column alias:</a:t>
            </a:r>
          </a:p>
        </p:txBody>
      </p:sp>
      <p:sp>
        <p:nvSpPr>
          <p:cNvPr id="11" name="TextBox 10"/>
          <p:cNvSpPr txBox="1"/>
          <p:nvPr/>
        </p:nvSpPr>
        <p:spPr>
          <a:xfrm>
            <a:off x="1066800" y="2008704"/>
            <a:ext cx="7010400" cy="1015663"/>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solidFill>
                  <a:schemeClr val="bg1"/>
                </a:solidFill>
                <a:latin typeface="Tahoma" pitchFamily="34" charset="0"/>
                <a:cs typeface="Tahoma" pitchFamily="34" charset="0"/>
              </a:rPr>
              <a:t>SELECT EMPLOYEE_ID, LAST_NAME, SALARY*12 ANNSAL</a:t>
            </a:r>
          </a:p>
          <a:p>
            <a:r>
              <a:rPr lang="en-US" sz="2000" dirty="0">
                <a:solidFill>
                  <a:schemeClr val="bg1"/>
                </a:solidFill>
                <a:latin typeface="Tahoma" pitchFamily="34" charset="0"/>
                <a:cs typeface="Tahoma" pitchFamily="34" charset="0"/>
              </a:rPr>
              <a:t>FROM EMPLOYEES</a:t>
            </a:r>
          </a:p>
          <a:p>
            <a:r>
              <a:rPr lang="en-US" sz="2000" dirty="0">
                <a:solidFill>
                  <a:schemeClr val="bg1"/>
                </a:solidFill>
                <a:latin typeface="Tahoma" pitchFamily="34" charset="0"/>
                <a:cs typeface="Tahoma" pitchFamily="34" charset="0"/>
              </a:rPr>
              <a:t>ORDER BY ANNSAL</a:t>
            </a:r>
          </a:p>
        </p:txBody>
      </p:sp>
      <p:graphicFrame>
        <p:nvGraphicFramePr>
          <p:cNvPr id="3" name="Table 2"/>
          <p:cNvGraphicFramePr>
            <a:graphicFrameLocks noGrp="1"/>
          </p:cNvGraphicFramePr>
          <p:nvPr>
            <p:extLst>
              <p:ext uri="{D42A27DB-BD31-4B8C-83A1-F6EECF244321}">
                <p14:modId xmlns:p14="http://schemas.microsoft.com/office/powerpoint/2010/main" val="3809071743"/>
              </p:ext>
            </p:extLst>
          </p:nvPr>
        </p:nvGraphicFramePr>
        <p:xfrm>
          <a:off x="1524000" y="3581400"/>
          <a:ext cx="6096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sz="1800" b="0" i="0" u="none" strike="noStrike" kern="1200" baseline="0" dirty="0">
                          <a:solidFill>
                            <a:schemeClr val="lt1"/>
                          </a:solidFill>
                          <a:latin typeface="+mn-lt"/>
                          <a:ea typeface="+mn-ea"/>
                          <a:cs typeface="+mn-cs"/>
                        </a:rPr>
                        <a:t>EMPLOYEE_ID</a:t>
                      </a:r>
                      <a:endParaRPr lang="en-US" dirty="0"/>
                    </a:p>
                  </a:txBody>
                  <a:tcPr/>
                </a:tc>
                <a:tc>
                  <a:txBody>
                    <a:bodyPr/>
                    <a:lstStyle/>
                    <a:p>
                      <a:r>
                        <a:rPr lang="en-US" sz="1800" b="0" i="0" u="none" strike="noStrike" kern="1200" baseline="0" dirty="0">
                          <a:solidFill>
                            <a:schemeClr val="lt1"/>
                          </a:solidFill>
                          <a:latin typeface="+mn-lt"/>
                          <a:ea typeface="+mn-ea"/>
                          <a:cs typeface="+mn-cs"/>
                        </a:rPr>
                        <a:t>LAST_NAME</a:t>
                      </a:r>
                      <a:endParaRPr lang="en-US" dirty="0"/>
                    </a:p>
                  </a:txBody>
                  <a:tcPr/>
                </a:tc>
                <a:tc>
                  <a:txBody>
                    <a:bodyPr/>
                    <a:lstStyle/>
                    <a:p>
                      <a:r>
                        <a:rPr lang="en-US" sz="1800" b="0" i="0" u="none" strike="noStrike" kern="1200" baseline="0" dirty="0">
                          <a:solidFill>
                            <a:schemeClr val="lt1"/>
                          </a:solidFill>
                          <a:latin typeface="+mn-lt"/>
                          <a:ea typeface="+mn-ea"/>
                          <a:cs typeface="+mn-cs"/>
                        </a:rPr>
                        <a:t>ANNSAL</a:t>
                      </a:r>
                      <a:endParaRPr lang="en-US" dirty="0"/>
                    </a:p>
                  </a:txBody>
                  <a:tcPr/>
                </a:tc>
                <a:extLst>
                  <a:ext uri="{0D108BD9-81ED-4DB2-BD59-A6C34878D82A}">
                    <a16:rowId xmlns:a16="http://schemas.microsoft.com/office/drawing/2014/main" val="10000"/>
                  </a:ext>
                </a:extLst>
              </a:tr>
              <a:tr h="370840">
                <a:tc>
                  <a:txBody>
                    <a:bodyPr/>
                    <a:lstStyle/>
                    <a:p>
                      <a:r>
                        <a:rPr lang="en-US" sz="1800" b="0" i="0" u="none" strike="noStrike" kern="1200" baseline="0" dirty="0">
                          <a:solidFill>
                            <a:schemeClr val="dk1"/>
                          </a:solidFill>
                          <a:latin typeface="+mn-lt"/>
                          <a:ea typeface="+mn-ea"/>
                          <a:cs typeface="+mn-cs"/>
                        </a:rPr>
                        <a:t>132</a:t>
                      </a:r>
                      <a:endParaRPr lang="en-US" dirty="0"/>
                    </a:p>
                  </a:txBody>
                  <a:tcPr/>
                </a:tc>
                <a:tc>
                  <a:txBody>
                    <a:bodyPr/>
                    <a:lstStyle/>
                    <a:p>
                      <a:r>
                        <a:rPr lang="en-US" sz="1800" b="0" i="0" u="none" strike="noStrike" kern="1200" baseline="0" dirty="0">
                          <a:solidFill>
                            <a:schemeClr val="dk1"/>
                          </a:solidFill>
                          <a:latin typeface="+mn-lt"/>
                          <a:ea typeface="+mn-ea"/>
                          <a:cs typeface="+mn-cs"/>
                        </a:rPr>
                        <a:t>Olson</a:t>
                      </a:r>
                      <a:endParaRPr lang="en-US" dirty="0"/>
                    </a:p>
                  </a:txBody>
                  <a:tcPr/>
                </a:tc>
                <a:tc>
                  <a:txBody>
                    <a:bodyPr/>
                    <a:lstStyle/>
                    <a:p>
                      <a:r>
                        <a:rPr lang="en-US" sz="1800" b="0" i="0" u="none" strike="noStrike" kern="1200" baseline="0" dirty="0">
                          <a:solidFill>
                            <a:schemeClr val="dk1"/>
                          </a:solidFill>
                          <a:latin typeface="+mn-lt"/>
                          <a:ea typeface="+mn-ea"/>
                          <a:cs typeface="+mn-cs"/>
                        </a:rPr>
                        <a:t>25200</a:t>
                      </a:r>
                      <a:endParaRPr lang="en-US" dirty="0"/>
                    </a:p>
                  </a:txBody>
                  <a:tcPr/>
                </a:tc>
                <a:extLst>
                  <a:ext uri="{0D108BD9-81ED-4DB2-BD59-A6C34878D82A}">
                    <a16:rowId xmlns:a16="http://schemas.microsoft.com/office/drawing/2014/main" val="10001"/>
                  </a:ext>
                </a:extLst>
              </a:tr>
              <a:tr h="370840">
                <a:tc>
                  <a:txBody>
                    <a:bodyPr/>
                    <a:lstStyle/>
                    <a:p>
                      <a:r>
                        <a:rPr lang="en-US" sz="1800" b="0" i="0" u="none" strike="noStrike" kern="1200" baseline="0" dirty="0">
                          <a:solidFill>
                            <a:schemeClr val="dk1"/>
                          </a:solidFill>
                          <a:latin typeface="+mn-lt"/>
                          <a:ea typeface="+mn-ea"/>
                          <a:cs typeface="+mn-cs"/>
                        </a:rPr>
                        <a:t>128</a:t>
                      </a:r>
                      <a:endParaRPr lang="en-US" dirty="0"/>
                    </a:p>
                  </a:txBody>
                  <a:tcPr/>
                </a:tc>
                <a:tc>
                  <a:txBody>
                    <a:bodyPr/>
                    <a:lstStyle/>
                    <a:p>
                      <a:r>
                        <a:rPr lang="en-US" sz="1800" b="0" i="0" u="none" strike="noStrike" kern="1200" baseline="0" dirty="0" err="1">
                          <a:solidFill>
                            <a:schemeClr val="dk1"/>
                          </a:solidFill>
                          <a:latin typeface="+mn-lt"/>
                          <a:ea typeface="+mn-ea"/>
                          <a:cs typeface="+mn-cs"/>
                        </a:rPr>
                        <a:t>Markle</a:t>
                      </a:r>
                      <a:endParaRPr lang="en-US" dirty="0"/>
                    </a:p>
                  </a:txBody>
                  <a:tcPr/>
                </a:tc>
                <a:tc>
                  <a:txBody>
                    <a:bodyPr/>
                    <a:lstStyle/>
                    <a:p>
                      <a:r>
                        <a:rPr lang="en-US" sz="1800" b="0" i="0" u="none" strike="noStrike" kern="1200" baseline="0" dirty="0">
                          <a:solidFill>
                            <a:schemeClr val="dk1"/>
                          </a:solidFill>
                          <a:latin typeface="+mn-lt"/>
                          <a:ea typeface="+mn-ea"/>
                          <a:cs typeface="+mn-cs"/>
                        </a:rPr>
                        <a:t>26400</a:t>
                      </a:r>
                      <a:endParaRPr lang="en-US" dirty="0"/>
                    </a:p>
                  </a:txBody>
                  <a:tcPr/>
                </a:tc>
                <a:extLst>
                  <a:ext uri="{0D108BD9-81ED-4DB2-BD59-A6C34878D82A}">
                    <a16:rowId xmlns:a16="http://schemas.microsoft.com/office/drawing/2014/main" val="10002"/>
                  </a:ext>
                </a:extLst>
              </a:tr>
              <a:tr h="370840">
                <a:tc>
                  <a:txBody>
                    <a:bodyPr/>
                    <a:lstStyle/>
                    <a:p>
                      <a:r>
                        <a:rPr lang="en-US" sz="1800" b="0" i="0" u="none" strike="noStrike" kern="1200" baseline="0" dirty="0">
                          <a:solidFill>
                            <a:schemeClr val="dk1"/>
                          </a:solidFill>
                          <a:latin typeface="+mn-lt"/>
                          <a:ea typeface="+mn-ea"/>
                          <a:cs typeface="+mn-cs"/>
                        </a:rPr>
                        <a:t>136</a:t>
                      </a:r>
                      <a:endParaRPr lang="en-US" dirty="0"/>
                    </a:p>
                  </a:txBody>
                  <a:tcPr/>
                </a:tc>
                <a:tc>
                  <a:txBody>
                    <a:bodyPr/>
                    <a:lstStyle/>
                    <a:p>
                      <a:r>
                        <a:rPr lang="en-US" sz="1800" b="0" i="0" u="none" strike="noStrike" kern="1200" baseline="0" dirty="0" err="1">
                          <a:solidFill>
                            <a:schemeClr val="dk1"/>
                          </a:solidFill>
                          <a:latin typeface="+mn-lt"/>
                          <a:ea typeface="+mn-ea"/>
                          <a:cs typeface="+mn-cs"/>
                        </a:rPr>
                        <a:t>Philtanker</a:t>
                      </a:r>
                      <a:endParaRPr lang="en-US" dirty="0"/>
                    </a:p>
                  </a:txBody>
                  <a:tcPr/>
                </a:tc>
                <a:tc>
                  <a:txBody>
                    <a:bodyPr/>
                    <a:lstStyle/>
                    <a:p>
                      <a:r>
                        <a:rPr lang="en-US" sz="1800" b="0" i="0" u="none" strike="noStrike" kern="1200" baseline="0" dirty="0">
                          <a:solidFill>
                            <a:schemeClr val="dk1"/>
                          </a:solidFill>
                          <a:latin typeface="+mn-lt"/>
                          <a:ea typeface="+mn-ea"/>
                          <a:cs typeface="+mn-cs"/>
                        </a:rPr>
                        <a:t>26400</a:t>
                      </a:r>
                      <a:endParaRPr lang="en-US" dirty="0"/>
                    </a:p>
                  </a:txBody>
                  <a:tcPr/>
                </a:tc>
                <a:extLst>
                  <a:ext uri="{0D108BD9-81ED-4DB2-BD59-A6C34878D82A}">
                    <a16:rowId xmlns:a16="http://schemas.microsoft.com/office/drawing/2014/main" val="10003"/>
                  </a:ext>
                </a:extLst>
              </a:tr>
              <a:tr h="370840">
                <a:tc>
                  <a:txBody>
                    <a:bodyPr/>
                    <a:lstStyle/>
                    <a:p>
                      <a:r>
                        <a:rPr lang="en-US" sz="1800" b="0" i="0" u="none" strike="noStrike" kern="1200" baseline="0" dirty="0">
                          <a:solidFill>
                            <a:schemeClr val="dk1"/>
                          </a:solidFill>
                          <a:latin typeface="+mn-lt"/>
                          <a:ea typeface="+mn-ea"/>
                          <a:cs typeface="+mn-cs"/>
                        </a:rPr>
                        <a:t>135</a:t>
                      </a:r>
                      <a:endParaRPr lang="en-US" dirty="0"/>
                    </a:p>
                  </a:txBody>
                  <a:tcPr/>
                </a:tc>
                <a:tc>
                  <a:txBody>
                    <a:bodyPr/>
                    <a:lstStyle/>
                    <a:p>
                      <a:r>
                        <a:rPr lang="en-US" sz="1800" b="0" i="0" u="none" strike="noStrike" kern="1200" baseline="0" dirty="0">
                          <a:solidFill>
                            <a:schemeClr val="dk1"/>
                          </a:solidFill>
                          <a:latin typeface="+mn-lt"/>
                          <a:ea typeface="+mn-ea"/>
                          <a:cs typeface="+mn-cs"/>
                        </a:rPr>
                        <a:t>Gee</a:t>
                      </a:r>
                      <a:endParaRPr lang="en-US" dirty="0"/>
                    </a:p>
                  </a:txBody>
                  <a:tcPr/>
                </a:tc>
                <a:tc>
                  <a:txBody>
                    <a:bodyPr/>
                    <a:lstStyle/>
                    <a:p>
                      <a:r>
                        <a:rPr lang="en-US" sz="1800" b="0" i="0" u="none" strike="noStrike" kern="1200" baseline="0" dirty="0">
                          <a:solidFill>
                            <a:schemeClr val="dk1"/>
                          </a:solidFill>
                          <a:latin typeface="+mn-lt"/>
                          <a:ea typeface="+mn-ea"/>
                          <a:cs typeface="+mn-cs"/>
                        </a:rPr>
                        <a:t>28800</a:t>
                      </a:r>
                      <a:endParaRPr lang="en-US" dirty="0"/>
                    </a:p>
                  </a:txBody>
                  <a:tcPr/>
                </a:tc>
                <a:extLst>
                  <a:ext uri="{0D108BD9-81ED-4DB2-BD59-A6C34878D82A}">
                    <a16:rowId xmlns:a16="http://schemas.microsoft.com/office/drawing/2014/main" val="10004"/>
                  </a:ext>
                </a:extLst>
              </a:tr>
              <a:tr h="370840">
                <a:tc>
                  <a:txBody>
                    <a:bodyPr/>
                    <a:lstStyle/>
                    <a:p>
                      <a:r>
                        <a:rPr lang="en-US" dirty="0"/>
                        <a: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179850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(slide 3)</a:t>
            </a:r>
          </a:p>
        </p:txBody>
      </p:sp>
      <p:sp>
        <p:nvSpPr>
          <p:cNvPr id="4" name="Footer Placeholder 3"/>
          <p:cNvSpPr>
            <a:spLocks noGrp="1"/>
          </p:cNvSpPr>
          <p:nvPr>
            <p:ph type="ftr" sz="quarter" idx="10"/>
          </p:nvPr>
        </p:nvSpPr>
        <p:spPr/>
        <p:txBody>
          <a:bodyPr/>
          <a:lstStyle/>
          <a:p>
            <a:r>
              <a:rPr lang="en-US"/>
              <a:t>2011 © EPAM Systems, RD Dep.</a:t>
            </a:r>
            <a:endParaRPr lang="en-US" dirty="0"/>
          </a:p>
        </p:txBody>
      </p:sp>
      <p:sp>
        <p:nvSpPr>
          <p:cNvPr id="5" name="Slide Number Placeholder 4"/>
          <p:cNvSpPr>
            <a:spLocks noGrp="1"/>
          </p:cNvSpPr>
          <p:nvPr>
            <p:ph type="sldNum" sz="quarter" idx="11"/>
          </p:nvPr>
        </p:nvSpPr>
        <p:spPr/>
        <p:txBody>
          <a:bodyPr/>
          <a:lstStyle/>
          <a:p>
            <a:fld id="{36013D82-3B92-4BC6-A819-A7803D760D40}" type="slidenum">
              <a:rPr lang="en-US" smtClean="0"/>
              <a:pPr/>
              <a:t>54</a:t>
            </a:fld>
            <a:endParaRPr lang="en-US" dirty="0"/>
          </a:p>
        </p:txBody>
      </p:sp>
      <p:sp>
        <p:nvSpPr>
          <p:cNvPr id="9" name="TextBox 8"/>
          <p:cNvSpPr txBox="1"/>
          <p:nvPr/>
        </p:nvSpPr>
        <p:spPr>
          <a:xfrm>
            <a:off x="1085850" y="1123890"/>
            <a:ext cx="6972300"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a:latin typeface="Tahoma" pitchFamily="34" charset="0"/>
                <a:cs typeface="Tahoma" pitchFamily="34" charset="0"/>
              </a:rPr>
              <a:t>Sorting by multiple columns:</a:t>
            </a:r>
          </a:p>
        </p:txBody>
      </p:sp>
      <p:sp>
        <p:nvSpPr>
          <p:cNvPr id="12" name="TextBox 11"/>
          <p:cNvSpPr txBox="1"/>
          <p:nvPr/>
        </p:nvSpPr>
        <p:spPr>
          <a:xfrm>
            <a:off x="1066800" y="1956137"/>
            <a:ext cx="7010400" cy="1015663"/>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a:solidFill>
                  <a:schemeClr val="bg1"/>
                </a:solidFill>
                <a:latin typeface="Tahoma" pitchFamily="34" charset="0"/>
                <a:cs typeface="Tahoma" pitchFamily="34" charset="0"/>
              </a:rPr>
              <a:t>SELECT LAST_NAME, DEPARTMENT_ID, SALARY</a:t>
            </a:r>
          </a:p>
          <a:p>
            <a:r>
              <a:rPr lang="en-US" sz="2000" dirty="0">
                <a:solidFill>
                  <a:schemeClr val="bg1"/>
                </a:solidFill>
                <a:latin typeface="Tahoma" pitchFamily="34" charset="0"/>
                <a:cs typeface="Tahoma" pitchFamily="34" charset="0"/>
              </a:rPr>
              <a:t>FROM  EMPLOYEES</a:t>
            </a:r>
          </a:p>
          <a:p>
            <a:r>
              <a:rPr lang="en-US" sz="2000" dirty="0">
                <a:solidFill>
                  <a:schemeClr val="bg1"/>
                </a:solidFill>
                <a:latin typeface="Tahoma" pitchFamily="34" charset="0"/>
                <a:cs typeface="Tahoma" pitchFamily="34" charset="0"/>
              </a:rPr>
              <a:t>ORDER BY DEPARTMENT_ID, SALARY DESC</a:t>
            </a:r>
          </a:p>
        </p:txBody>
      </p:sp>
      <p:graphicFrame>
        <p:nvGraphicFramePr>
          <p:cNvPr id="3" name="Table 2"/>
          <p:cNvGraphicFramePr>
            <a:graphicFrameLocks noGrp="1"/>
          </p:cNvGraphicFramePr>
          <p:nvPr>
            <p:extLst>
              <p:ext uri="{D42A27DB-BD31-4B8C-83A1-F6EECF244321}">
                <p14:modId xmlns:p14="http://schemas.microsoft.com/office/powerpoint/2010/main" val="3510032891"/>
              </p:ext>
            </p:extLst>
          </p:nvPr>
        </p:nvGraphicFramePr>
        <p:xfrm>
          <a:off x="1524000" y="3352800"/>
          <a:ext cx="6096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sz="1800" b="0" i="0" u="none" strike="noStrike" kern="1200" baseline="0" dirty="0">
                          <a:solidFill>
                            <a:schemeClr val="lt1"/>
                          </a:solidFill>
                          <a:latin typeface="+mn-lt"/>
                          <a:ea typeface="+mn-ea"/>
                          <a:cs typeface="+mn-cs"/>
                        </a:rPr>
                        <a:t>LAST_NAME</a:t>
                      </a:r>
                      <a:endParaRPr lang="en-US" dirty="0"/>
                    </a:p>
                  </a:txBody>
                  <a:tcPr/>
                </a:tc>
                <a:tc>
                  <a:txBody>
                    <a:bodyPr/>
                    <a:lstStyle/>
                    <a:p>
                      <a:r>
                        <a:rPr lang="en-US" sz="1800" b="0" i="0" u="none" strike="noStrike" kern="1200" baseline="0" dirty="0">
                          <a:solidFill>
                            <a:schemeClr val="lt1"/>
                          </a:solidFill>
                          <a:latin typeface="+mn-lt"/>
                          <a:ea typeface="+mn-ea"/>
                          <a:cs typeface="+mn-cs"/>
                        </a:rPr>
                        <a:t>DEPARTMENT_ID</a:t>
                      </a:r>
                      <a:endParaRPr lang="en-US" dirty="0"/>
                    </a:p>
                  </a:txBody>
                  <a:tcPr/>
                </a:tc>
                <a:tc>
                  <a:txBody>
                    <a:bodyPr/>
                    <a:lstStyle/>
                    <a:p>
                      <a:r>
                        <a:rPr lang="en-US" sz="1800" b="0" i="0" u="none" strike="noStrike" kern="1200" baseline="0" dirty="0">
                          <a:solidFill>
                            <a:schemeClr val="lt1"/>
                          </a:solidFill>
                          <a:latin typeface="+mn-lt"/>
                          <a:ea typeface="+mn-ea"/>
                          <a:cs typeface="+mn-cs"/>
                        </a:rPr>
                        <a:t>SALARY</a:t>
                      </a:r>
                      <a:endParaRPr lang="en-US" dirty="0"/>
                    </a:p>
                  </a:txBody>
                  <a:tcPr/>
                </a:tc>
                <a:extLst>
                  <a:ext uri="{0D108BD9-81ED-4DB2-BD59-A6C34878D82A}">
                    <a16:rowId xmlns:a16="http://schemas.microsoft.com/office/drawing/2014/main" val="10000"/>
                  </a:ext>
                </a:extLst>
              </a:tr>
              <a:tr h="370840">
                <a:tc>
                  <a:txBody>
                    <a:bodyPr/>
                    <a:lstStyle/>
                    <a:p>
                      <a:r>
                        <a:rPr lang="en-US" sz="1800" b="0" i="0" u="none" strike="noStrike" kern="1200" baseline="0" dirty="0">
                          <a:solidFill>
                            <a:schemeClr val="dk1"/>
                          </a:solidFill>
                          <a:latin typeface="+mn-lt"/>
                          <a:ea typeface="+mn-ea"/>
                          <a:cs typeface="+mn-cs"/>
                        </a:rPr>
                        <a:t>Whalen</a:t>
                      </a:r>
                      <a:endParaRPr lang="en-US" dirty="0"/>
                    </a:p>
                  </a:txBody>
                  <a:tcPr/>
                </a:tc>
                <a:tc>
                  <a:txBody>
                    <a:bodyPr/>
                    <a:lstStyle/>
                    <a:p>
                      <a:r>
                        <a:rPr lang="en-US" sz="1800" b="0" i="0" u="none" strike="noStrike" kern="1200" baseline="0" dirty="0">
                          <a:solidFill>
                            <a:schemeClr val="dk1"/>
                          </a:solidFill>
                          <a:latin typeface="+mn-lt"/>
                          <a:ea typeface="+mn-ea"/>
                          <a:cs typeface="+mn-cs"/>
                        </a:rPr>
                        <a:t>10</a:t>
                      </a:r>
                      <a:endParaRPr lang="en-US" dirty="0"/>
                    </a:p>
                  </a:txBody>
                  <a:tcPr/>
                </a:tc>
                <a:tc>
                  <a:txBody>
                    <a:bodyPr/>
                    <a:lstStyle/>
                    <a:p>
                      <a:r>
                        <a:rPr lang="en-US" sz="1800" b="0" i="0" u="none" strike="noStrike" kern="1200" baseline="0" dirty="0">
                          <a:solidFill>
                            <a:schemeClr val="dk1"/>
                          </a:solidFill>
                          <a:latin typeface="+mn-lt"/>
                          <a:ea typeface="+mn-ea"/>
                          <a:cs typeface="+mn-cs"/>
                        </a:rPr>
                        <a:t>4400</a:t>
                      </a:r>
                      <a:endParaRPr lang="en-US" dirty="0"/>
                    </a:p>
                  </a:txBody>
                  <a:tcPr/>
                </a:tc>
                <a:extLst>
                  <a:ext uri="{0D108BD9-81ED-4DB2-BD59-A6C34878D82A}">
                    <a16:rowId xmlns:a16="http://schemas.microsoft.com/office/drawing/2014/main" val="10001"/>
                  </a:ext>
                </a:extLst>
              </a:tr>
              <a:tr h="370840">
                <a:tc>
                  <a:txBody>
                    <a:bodyPr/>
                    <a:lstStyle/>
                    <a:p>
                      <a:r>
                        <a:rPr lang="en-US" sz="1800" b="0" i="0" u="none" strike="noStrike" kern="1200" baseline="0" dirty="0" err="1">
                          <a:solidFill>
                            <a:schemeClr val="dk1"/>
                          </a:solidFill>
                          <a:latin typeface="+mn-lt"/>
                          <a:ea typeface="+mn-ea"/>
                          <a:cs typeface="+mn-cs"/>
                        </a:rPr>
                        <a:t>Hartstein</a:t>
                      </a:r>
                      <a:endParaRPr lang="en-US" dirty="0"/>
                    </a:p>
                  </a:txBody>
                  <a:tcPr/>
                </a:tc>
                <a:tc>
                  <a:txBody>
                    <a:bodyPr/>
                    <a:lstStyle/>
                    <a:p>
                      <a:r>
                        <a:rPr lang="en-US" sz="1800" b="0" i="0" u="none" strike="noStrike" kern="1200" baseline="0" dirty="0">
                          <a:solidFill>
                            <a:schemeClr val="dk1"/>
                          </a:solidFill>
                          <a:latin typeface="+mn-lt"/>
                          <a:ea typeface="+mn-ea"/>
                          <a:cs typeface="+mn-cs"/>
                        </a:rPr>
                        <a:t>20</a:t>
                      </a:r>
                      <a:endParaRPr lang="en-US" dirty="0"/>
                    </a:p>
                  </a:txBody>
                  <a:tcPr/>
                </a:tc>
                <a:tc>
                  <a:txBody>
                    <a:bodyPr/>
                    <a:lstStyle/>
                    <a:p>
                      <a:r>
                        <a:rPr lang="en-US" sz="1800" b="0" i="0" u="none" strike="noStrike" kern="1200" baseline="0" dirty="0">
                          <a:solidFill>
                            <a:schemeClr val="dk1"/>
                          </a:solidFill>
                          <a:latin typeface="+mn-lt"/>
                          <a:ea typeface="+mn-ea"/>
                          <a:cs typeface="+mn-cs"/>
                        </a:rPr>
                        <a:t>13000</a:t>
                      </a:r>
                      <a:endParaRPr lang="en-US" dirty="0"/>
                    </a:p>
                  </a:txBody>
                  <a:tcPr/>
                </a:tc>
                <a:extLst>
                  <a:ext uri="{0D108BD9-81ED-4DB2-BD59-A6C34878D82A}">
                    <a16:rowId xmlns:a16="http://schemas.microsoft.com/office/drawing/2014/main" val="10002"/>
                  </a:ext>
                </a:extLst>
              </a:tr>
              <a:tr h="370840">
                <a:tc>
                  <a:txBody>
                    <a:bodyPr/>
                    <a:lstStyle/>
                    <a:p>
                      <a:r>
                        <a:rPr lang="en-US" sz="1800" b="0" i="0" u="none" strike="noStrike" kern="1200" baseline="0" dirty="0">
                          <a:solidFill>
                            <a:schemeClr val="dk1"/>
                          </a:solidFill>
                          <a:latin typeface="+mn-lt"/>
                          <a:ea typeface="+mn-ea"/>
                          <a:cs typeface="+mn-cs"/>
                        </a:rPr>
                        <a:t>Fay</a:t>
                      </a:r>
                      <a:endParaRPr lang="en-US" dirty="0"/>
                    </a:p>
                  </a:txBody>
                  <a:tcPr/>
                </a:tc>
                <a:tc>
                  <a:txBody>
                    <a:bodyPr/>
                    <a:lstStyle/>
                    <a:p>
                      <a:r>
                        <a:rPr lang="en-US" sz="1800" b="0" i="0" u="none" strike="noStrike" kern="1200" baseline="0" dirty="0">
                          <a:solidFill>
                            <a:schemeClr val="dk1"/>
                          </a:solidFill>
                          <a:latin typeface="+mn-lt"/>
                          <a:ea typeface="+mn-ea"/>
                          <a:cs typeface="+mn-cs"/>
                        </a:rPr>
                        <a:t>20</a:t>
                      </a:r>
                      <a:endParaRPr lang="en-US" dirty="0"/>
                    </a:p>
                  </a:txBody>
                  <a:tcPr/>
                </a:tc>
                <a:tc>
                  <a:txBody>
                    <a:bodyPr/>
                    <a:lstStyle/>
                    <a:p>
                      <a:r>
                        <a:rPr lang="en-US" sz="1800" b="0" i="0" u="none" strike="noStrike" kern="1200" baseline="0" dirty="0">
                          <a:solidFill>
                            <a:schemeClr val="dk1"/>
                          </a:solidFill>
                          <a:latin typeface="+mn-lt"/>
                          <a:ea typeface="+mn-ea"/>
                          <a:cs typeface="+mn-cs"/>
                        </a:rPr>
                        <a:t>6000</a:t>
                      </a:r>
                      <a:endParaRPr lang="en-US" dirty="0"/>
                    </a:p>
                  </a:txBody>
                  <a:tcPr/>
                </a:tc>
                <a:extLst>
                  <a:ext uri="{0D108BD9-81ED-4DB2-BD59-A6C34878D82A}">
                    <a16:rowId xmlns:a16="http://schemas.microsoft.com/office/drawing/2014/main" val="10003"/>
                  </a:ext>
                </a:extLst>
              </a:tr>
              <a:tr h="370840">
                <a:tc>
                  <a:txBody>
                    <a:bodyPr/>
                    <a:lstStyle/>
                    <a:p>
                      <a:r>
                        <a:rPr lang="en-US" sz="1800" b="0" i="0" u="none" strike="noStrike" kern="1200" baseline="0" dirty="0" err="1">
                          <a:solidFill>
                            <a:schemeClr val="dk1"/>
                          </a:solidFill>
                          <a:latin typeface="+mn-lt"/>
                          <a:ea typeface="+mn-ea"/>
                          <a:cs typeface="+mn-cs"/>
                        </a:rPr>
                        <a:t>Raphaely</a:t>
                      </a:r>
                      <a:endParaRPr lang="en-US" dirty="0"/>
                    </a:p>
                  </a:txBody>
                  <a:tcPr/>
                </a:tc>
                <a:tc>
                  <a:txBody>
                    <a:bodyPr/>
                    <a:lstStyle/>
                    <a:p>
                      <a:r>
                        <a:rPr lang="en-US" sz="1800" b="0" i="0" u="none" strike="noStrike" kern="1200" baseline="0" dirty="0">
                          <a:solidFill>
                            <a:schemeClr val="dk1"/>
                          </a:solidFill>
                          <a:latin typeface="+mn-lt"/>
                          <a:ea typeface="+mn-ea"/>
                          <a:cs typeface="+mn-cs"/>
                        </a:rPr>
                        <a:t>30</a:t>
                      </a:r>
                      <a:endParaRPr lang="en-US" dirty="0"/>
                    </a:p>
                  </a:txBody>
                  <a:tcPr/>
                </a:tc>
                <a:tc>
                  <a:txBody>
                    <a:bodyPr/>
                    <a:lstStyle/>
                    <a:p>
                      <a:r>
                        <a:rPr lang="en-US" sz="1800" b="0" i="0" u="none" strike="noStrike" kern="1200" baseline="0" dirty="0">
                          <a:solidFill>
                            <a:schemeClr val="dk1"/>
                          </a:solidFill>
                          <a:latin typeface="+mn-lt"/>
                          <a:ea typeface="+mn-ea"/>
                          <a:cs typeface="+mn-cs"/>
                        </a:rPr>
                        <a:t>11000</a:t>
                      </a:r>
                      <a:endParaRPr lang="en-US" dirty="0"/>
                    </a:p>
                  </a:txBody>
                  <a:tcPr/>
                </a:tc>
                <a:extLst>
                  <a:ext uri="{0D108BD9-81ED-4DB2-BD59-A6C34878D82A}">
                    <a16:rowId xmlns:a16="http://schemas.microsoft.com/office/drawing/2014/main" val="10004"/>
                  </a:ext>
                </a:extLst>
              </a:tr>
              <a:tr h="370840">
                <a:tc>
                  <a:txBody>
                    <a:bodyPr/>
                    <a:lstStyle/>
                    <a:p>
                      <a:r>
                        <a:rPr lang="en-US" sz="1800" b="0" i="0" u="none" strike="noStrike" kern="1200" baseline="0" dirty="0" err="1">
                          <a:solidFill>
                            <a:schemeClr val="dk1"/>
                          </a:solidFill>
                          <a:latin typeface="+mn-lt"/>
                          <a:ea typeface="+mn-ea"/>
                          <a:cs typeface="+mn-cs"/>
                        </a:rPr>
                        <a:t>Khoo</a:t>
                      </a:r>
                      <a:endParaRPr lang="en-US" dirty="0"/>
                    </a:p>
                  </a:txBody>
                  <a:tcPr/>
                </a:tc>
                <a:tc>
                  <a:txBody>
                    <a:bodyPr/>
                    <a:lstStyle/>
                    <a:p>
                      <a:r>
                        <a:rPr lang="en-US" sz="1800" b="0" i="0" u="none" strike="noStrike" kern="1200" baseline="0" dirty="0">
                          <a:solidFill>
                            <a:schemeClr val="dk1"/>
                          </a:solidFill>
                          <a:latin typeface="+mn-lt"/>
                          <a:ea typeface="+mn-ea"/>
                          <a:cs typeface="+mn-cs"/>
                        </a:rPr>
                        <a:t>30</a:t>
                      </a:r>
                      <a:endParaRPr lang="en-US" dirty="0"/>
                    </a:p>
                  </a:txBody>
                  <a:tcPr/>
                </a:tc>
                <a:tc>
                  <a:txBody>
                    <a:bodyPr/>
                    <a:lstStyle/>
                    <a:p>
                      <a:r>
                        <a:rPr lang="en-US" sz="1800" b="0" i="0" u="none" strike="noStrike" kern="1200" baseline="0" dirty="0">
                          <a:solidFill>
                            <a:schemeClr val="dk1"/>
                          </a:solidFill>
                          <a:latin typeface="+mn-lt"/>
                          <a:ea typeface="+mn-ea"/>
                          <a:cs typeface="+mn-cs"/>
                        </a:rPr>
                        <a:t>3100</a:t>
                      </a:r>
                      <a:endParaRPr lang="en-US" dirty="0"/>
                    </a:p>
                  </a:txBody>
                  <a:tcPr/>
                </a:tc>
                <a:extLst>
                  <a:ext uri="{0D108BD9-81ED-4DB2-BD59-A6C34878D82A}">
                    <a16:rowId xmlns:a16="http://schemas.microsoft.com/office/drawing/2014/main" val="10005"/>
                  </a:ext>
                </a:extLst>
              </a:tr>
              <a:tr h="370840">
                <a:tc>
                  <a:txBody>
                    <a:bodyPr/>
                    <a:lstStyle/>
                    <a:p>
                      <a:r>
                        <a:rPr lang="en-US" dirty="0"/>
                        <a: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646302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438400"/>
            <a:ext cx="6400800" cy="1438275"/>
          </a:xfrm>
        </p:spPr>
        <p:txBody>
          <a:bodyPr/>
          <a:lstStyle/>
          <a:p>
            <a:pPr algn="ctr"/>
            <a:r>
              <a:rPr lang="en-US" dirty="0"/>
              <a:t>Set Operations</a:t>
            </a:r>
          </a:p>
        </p:txBody>
      </p:sp>
      <p:sp>
        <p:nvSpPr>
          <p:cNvPr id="3" name="Footer Placeholder 2"/>
          <p:cNvSpPr>
            <a:spLocks noGrp="1"/>
          </p:cNvSpPr>
          <p:nvPr>
            <p:ph type="ftr" sz="quarter" idx="10"/>
          </p:nvPr>
        </p:nvSpPr>
        <p:spPr/>
        <p:txBody>
          <a:bodyPr/>
          <a:lstStyle/>
          <a:p>
            <a:r>
              <a:rPr lang="en-US"/>
              <a:t>2012 © EPAM Systems, RD Dep.</a:t>
            </a:r>
            <a:endParaRPr lang="en-US" dirty="0"/>
          </a:p>
        </p:txBody>
      </p:sp>
      <p:sp>
        <p:nvSpPr>
          <p:cNvPr id="4" name="Slide Number Placeholder 3"/>
          <p:cNvSpPr>
            <a:spLocks noGrp="1"/>
          </p:cNvSpPr>
          <p:nvPr>
            <p:ph type="sldNum" sz="quarter" idx="11"/>
          </p:nvPr>
        </p:nvSpPr>
        <p:spPr/>
        <p:txBody>
          <a:bodyPr/>
          <a:lstStyle/>
          <a:p>
            <a:fld id="{00B1FF97-CB0E-49B2-B0A7-929DA2A15C53}" type="slidenum">
              <a:rPr lang="en-US" smtClean="0"/>
              <a:pPr/>
              <a:t>55</a:t>
            </a:fld>
            <a:endParaRPr lang="en-US"/>
          </a:p>
        </p:txBody>
      </p:sp>
    </p:spTree>
    <p:extLst>
      <p:ext uri="{BB962C8B-B14F-4D97-AF65-F5344CB8AC3E}">
        <p14:creationId xmlns:p14="http://schemas.microsoft.com/office/powerpoint/2010/main" val="25631134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Set Operations</a:t>
            </a:r>
          </a:p>
        </p:txBody>
      </p:sp>
      <p:sp>
        <p:nvSpPr>
          <p:cNvPr id="6" name="Content Placeholder 5"/>
          <p:cNvSpPr>
            <a:spLocks noGrp="1"/>
          </p:cNvSpPr>
          <p:nvPr>
            <p:ph idx="1"/>
          </p:nvPr>
        </p:nvSpPr>
        <p:spPr>
          <a:xfrm>
            <a:off x="1143000" y="762000"/>
            <a:ext cx="1377315" cy="381000"/>
          </a:xfrm>
        </p:spPr>
        <p:txBody>
          <a:bodyPr/>
          <a:lstStyle/>
          <a:p>
            <a:pPr marL="0" indent="0">
              <a:buNone/>
            </a:pPr>
            <a:r>
              <a:rPr lang="en-US" sz="1800" dirty="0"/>
              <a:t>UNION</a:t>
            </a:r>
          </a:p>
        </p:txBody>
      </p:sp>
      <p:sp>
        <p:nvSpPr>
          <p:cNvPr id="3" name="Footer Placeholder 2"/>
          <p:cNvSpPr>
            <a:spLocks noGrp="1"/>
          </p:cNvSpPr>
          <p:nvPr>
            <p:ph type="ftr" sz="quarter" idx="10"/>
          </p:nvPr>
        </p:nvSpPr>
        <p:spPr/>
        <p:txBody>
          <a:bodyPr/>
          <a:lstStyle/>
          <a:p>
            <a:r>
              <a:rPr lang="en-US"/>
              <a:t>2012 © EPAM Systems, RD Dep.</a:t>
            </a:r>
            <a:endParaRPr lang="en-US" dirty="0"/>
          </a:p>
        </p:txBody>
      </p:sp>
      <p:sp>
        <p:nvSpPr>
          <p:cNvPr id="4" name="Slide Number Placeholder 3"/>
          <p:cNvSpPr>
            <a:spLocks noGrp="1"/>
          </p:cNvSpPr>
          <p:nvPr>
            <p:ph type="sldNum" sz="quarter" idx="11"/>
          </p:nvPr>
        </p:nvSpPr>
        <p:spPr/>
        <p:txBody>
          <a:bodyPr/>
          <a:lstStyle/>
          <a:p>
            <a:fld id="{00B1FF97-CB0E-49B2-B0A7-929DA2A15C53}" type="slidenum">
              <a:rPr lang="en-US" smtClean="0"/>
              <a:pPr/>
              <a:t>56</a:t>
            </a:fld>
            <a:endParaRPr lang="en-US"/>
          </a:p>
        </p:txBody>
      </p:sp>
      <p:sp>
        <p:nvSpPr>
          <p:cNvPr id="10" name="Content Placeholder 5"/>
          <p:cNvSpPr txBox="1">
            <a:spLocks/>
          </p:cNvSpPr>
          <p:nvPr/>
        </p:nvSpPr>
        <p:spPr>
          <a:xfrm>
            <a:off x="3733800" y="762000"/>
            <a:ext cx="1488375" cy="381000"/>
          </a:xfrm>
          <a:prstGeom prst="rect">
            <a:avLst/>
          </a:prstGeom>
        </p:spPr>
        <p:txBody>
          <a:bodyPr/>
          <a:lstStyle>
            <a:lvl1pPr marL="285750" indent="-285750" algn="l" defTabSz="914400" rtl="0" eaLnBrk="1" latinLnBrk="0" hangingPunct="1">
              <a:spcBef>
                <a:spcPct val="20000"/>
              </a:spcBef>
              <a:buClr>
                <a:schemeClr val="accent1">
                  <a:lumMod val="75000"/>
                </a:schemeClr>
              </a:buClr>
              <a:buSzPct val="140000"/>
              <a:buFont typeface="Wingdings" pitchFamily="2" charset="2"/>
              <a:buChar char="§"/>
              <a:defRPr sz="15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tx1"/>
                </a:solidFill>
                <a:latin typeface="Arial" pitchFamily="34" charset="0"/>
                <a:ea typeface="+mn-ea"/>
                <a:cs typeface="Arial" pitchFamily="34" charset="0"/>
              </a:defRPr>
            </a:lvl2pPr>
            <a:lvl3pPr marL="1166813"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tx1"/>
                </a:solidFill>
                <a:latin typeface="Arial" pitchFamily="34" charset="0"/>
                <a:ea typeface="+mn-ea"/>
                <a:cs typeface="Arial" pitchFamily="34" charset="0"/>
              </a:defRPr>
            </a:lvl3pPr>
            <a:lvl4pPr marL="1611313" indent="-280988" algn="l" defTabSz="914400" rtl="0" eaLnBrk="1" latinLnBrk="0" hangingPunct="1">
              <a:spcBef>
                <a:spcPct val="20000"/>
              </a:spcBef>
              <a:buClr>
                <a:schemeClr val="accent1">
                  <a:lumMod val="75000"/>
                </a:schemeClr>
              </a:buClr>
              <a:buSzPct val="100000"/>
              <a:buFont typeface="Arial" pitchFamily="34" charset="0"/>
              <a:buChar char="―"/>
              <a:tabLst>
                <a:tab pos="1611313" algn="l"/>
              </a:tabLst>
              <a:defRPr sz="1500" kern="1200">
                <a:solidFill>
                  <a:schemeClr val="tx1"/>
                </a:solidFill>
                <a:latin typeface="Arial" pitchFamily="34" charset="0"/>
                <a:ea typeface="+mn-ea"/>
                <a:cs typeface="Arial" pitchFamily="34" charset="0"/>
              </a:defRPr>
            </a:lvl4pPr>
            <a:lvl5pPr marL="1879600" indent="0" algn="l" defTabSz="914400" rtl="0" eaLnBrk="1" latinLnBrk="0" hangingPunct="1">
              <a:spcBef>
                <a:spcPct val="20000"/>
              </a:spcBef>
              <a:buClr>
                <a:schemeClr val="accent1">
                  <a:lumMod val="75000"/>
                </a:schemeClr>
              </a:buClr>
              <a:buFontTx/>
              <a:buNone/>
              <a:defRPr sz="15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sz="1800" dirty="0"/>
              <a:t>INTERSECT</a:t>
            </a:r>
          </a:p>
        </p:txBody>
      </p:sp>
      <p:sp>
        <p:nvSpPr>
          <p:cNvPr id="11" name="Content Placeholder 5"/>
          <p:cNvSpPr txBox="1">
            <a:spLocks/>
          </p:cNvSpPr>
          <p:nvPr/>
        </p:nvSpPr>
        <p:spPr>
          <a:xfrm>
            <a:off x="6629400" y="762000"/>
            <a:ext cx="1377315" cy="381000"/>
          </a:xfrm>
          <a:prstGeom prst="rect">
            <a:avLst/>
          </a:prstGeom>
        </p:spPr>
        <p:txBody>
          <a:bodyPr/>
          <a:lstStyle>
            <a:lvl1pPr marL="285750" indent="-285750" algn="l" defTabSz="914400" rtl="0" eaLnBrk="1" latinLnBrk="0" hangingPunct="1">
              <a:spcBef>
                <a:spcPct val="20000"/>
              </a:spcBef>
              <a:buClr>
                <a:schemeClr val="accent1">
                  <a:lumMod val="75000"/>
                </a:schemeClr>
              </a:buClr>
              <a:buSzPct val="140000"/>
              <a:buFont typeface="Wingdings" pitchFamily="2" charset="2"/>
              <a:buChar char="§"/>
              <a:defRPr sz="15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tx1"/>
                </a:solidFill>
                <a:latin typeface="Arial" pitchFamily="34" charset="0"/>
                <a:ea typeface="+mn-ea"/>
                <a:cs typeface="Arial" pitchFamily="34" charset="0"/>
              </a:defRPr>
            </a:lvl2pPr>
            <a:lvl3pPr marL="1166813" indent="-285750" algn="l" defTabSz="914400" rtl="0" eaLnBrk="1" latinLnBrk="0" hangingPunct="1">
              <a:spcBef>
                <a:spcPct val="20000"/>
              </a:spcBef>
              <a:buClr>
                <a:schemeClr val="accent1">
                  <a:lumMod val="75000"/>
                </a:schemeClr>
              </a:buClr>
              <a:buSzPct val="140000"/>
              <a:buFont typeface="Arial" pitchFamily="34" charset="0"/>
              <a:buChar char="›"/>
              <a:defRPr sz="1500" kern="1200">
                <a:solidFill>
                  <a:schemeClr val="tx1"/>
                </a:solidFill>
                <a:latin typeface="Arial" pitchFamily="34" charset="0"/>
                <a:ea typeface="+mn-ea"/>
                <a:cs typeface="Arial" pitchFamily="34" charset="0"/>
              </a:defRPr>
            </a:lvl3pPr>
            <a:lvl4pPr marL="1611313" indent="-280988" algn="l" defTabSz="914400" rtl="0" eaLnBrk="1" latinLnBrk="0" hangingPunct="1">
              <a:spcBef>
                <a:spcPct val="20000"/>
              </a:spcBef>
              <a:buClr>
                <a:schemeClr val="accent1">
                  <a:lumMod val="75000"/>
                </a:schemeClr>
              </a:buClr>
              <a:buSzPct val="100000"/>
              <a:buFont typeface="Arial" pitchFamily="34" charset="0"/>
              <a:buChar char="―"/>
              <a:tabLst>
                <a:tab pos="1611313" algn="l"/>
              </a:tabLst>
              <a:defRPr sz="1500" kern="1200">
                <a:solidFill>
                  <a:schemeClr val="tx1"/>
                </a:solidFill>
                <a:latin typeface="Arial" pitchFamily="34" charset="0"/>
                <a:ea typeface="+mn-ea"/>
                <a:cs typeface="Arial" pitchFamily="34" charset="0"/>
              </a:defRPr>
            </a:lvl4pPr>
            <a:lvl5pPr marL="1879600" indent="0" algn="l" defTabSz="914400" rtl="0" eaLnBrk="1" latinLnBrk="0" hangingPunct="1">
              <a:spcBef>
                <a:spcPct val="20000"/>
              </a:spcBef>
              <a:buClr>
                <a:schemeClr val="accent1">
                  <a:lumMod val="75000"/>
                </a:schemeClr>
              </a:buClr>
              <a:buFontTx/>
              <a:buNone/>
              <a:defRPr sz="15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sz="1800" dirty="0"/>
              <a:t>EXCEPT</a:t>
            </a:r>
          </a:p>
        </p:txBody>
      </p:sp>
      <p:graphicFrame>
        <p:nvGraphicFramePr>
          <p:cNvPr id="7" name="Table 6"/>
          <p:cNvGraphicFramePr>
            <a:graphicFrameLocks noGrp="1"/>
          </p:cNvGraphicFramePr>
          <p:nvPr>
            <p:extLst>
              <p:ext uri="{D42A27DB-BD31-4B8C-83A1-F6EECF244321}">
                <p14:modId xmlns:p14="http://schemas.microsoft.com/office/powerpoint/2010/main" val="1509229630"/>
              </p:ext>
            </p:extLst>
          </p:nvPr>
        </p:nvGraphicFramePr>
        <p:xfrm>
          <a:off x="1544435" y="3276600"/>
          <a:ext cx="6096000" cy="2595880"/>
        </p:xfrm>
        <a:graphic>
          <a:graphicData uri="http://schemas.openxmlformats.org/drawingml/2006/table">
            <a:tbl>
              <a:tblPr firstRow="1" bandRow="1">
                <a:tableStyleId>{5C22544A-7EE6-4342-B048-85BDC9FD1C3A}</a:tableStyleId>
              </a:tblPr>
              <a:tblGrid>
                <a:gridCol w="1884565">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1925435">
                  <a:extLst>
                    <a:ext uri="{9D8B030D-6E8A-4147-A177-3AD203B41FA5}">
                      <a16:colId xmlns:a16="http://schemas.microsoft.com/office/drawing/2014/main" val="20002"/>
                    </a:ext>
                  </a:extLst>
                </a:gridCol>
              </a:tblGrid>
              <a:tr h="370840">
                <a:tc>
                  <a:txBody>
                    <a:bodyPr/>
                    <a:lstStyle/>
                    <a:p>
                      <a:r>
                        <a:rPr lang="en-US" dirty="0"/>
                        <a:t>Operation</a:t>
                      </a:r>
                    </a:p>
                  </a:txBody>
                  <a:tcPr/>
                </a:tc>
                <a:tc>
                  <a:txBody>
                    <a:bodyPr/>
                    <a:lstStyle/>
                    <a:p>
                      <a:r>
                        <a:rPr lang="en-US" dirty="0"/>
                        <a:t>ANSI Standard</a:t>
                      </a:r>
                    </a:p>
                  </a:txBody>
                  <a:tcPr/>
                </a:tc>
                <a:tc>
                  <a:txBody>
                    <a:bodyPr/>
                    <a:lstStyle/>
                    <a:p>
                      <a:r>
                        <a:rPr lang="en-US" dirty="0"/>
                        <a:t>Oracle</a:t>
                      </a:r>
                    </a:p>
                  </a:txBody>
                  <a:tcPr/>
                </a:tc>
                <a:extLst>
                  <a:ext uri="{0D108BD9-81ED-4DB2-BD59-A6C34878D82A}">
                    <a16:rowId xmlns:a16="http://schemas.microsoft.com/office/drawing/2014/main" val="10000"/>
                  </a:ext>
                </a:extLst>
              </a:tr>
              <a:tr h="370840">
                <a:tc>
                  <a:txBody>
                    <a:bodyPr/>
                    <a:lstStyle/>
                    <a:p>
                      <a:r>
                        <a:rPr lang="en-US" dirty="0"/>
                        <a:t>UNION</a:t>
                      </a:r>
                    </a:p>
                  </a:txBody>
                  <a:tcPr/>
                </a:tc>
                <a:tc>
                  <a:txBody>
                    <a:bodyPr/>
                    <a:lstStyle/>
                    <a:p>
                      <a:r>
                        <a:rPr lang="en-US" sz="1800" kern="1200" dirty="0">
                          <a:solidFill>
                            <a:schemeClr val="tx1"/>
                          </a:solidFill>
                          <a:effectLst/>
                          <a:latin typeface="+mn-lt"/>
                          <a:ea typeface="+mn-ea"/>
                          <a:cs typeface="+mn-cs"/>
                        </a:rPr>
                        <a:t>UNION ALL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UNION ALL</a:t>
                      </a:r>
                      <a:endParaRPr lang="en-US" dirty="0"/>
                    </a:p>
                  </a:txBody>
                  <a:tcPr/>
                </a:tc>
                <a:extLst>
                  <a:ext uri="{0D108BD9-81ED-4DB2-BD59-A6C34878D82A}">
                    <a16:rowId xmlns:a16="http://schemas.microsoft.com/office/drawing/2014/main" val="10001"/>
                  </a:ext>
                </a:extLst>
              </a:tr>
              <a:tr h="370840">
                <a:tc>
                  <a:txBody>
                    <a:bodyPr/>
                    <a:lstStyle/>
                    <a:p>
                      <a:endParaRPr lang="en-US" dirty="0"/>
                    </a:p>
                  </a:txBody>
                  <a:tcPr/>
                </a:tc>
                <a:tc>
                  <a:txBody>
                    <a:bodyPr/>
                    <a:lstStyle/>
                    <a:p>
                      <a:r>
                        <a:rPr lang="en-US" sz="1800" kern="1200" dirty="0">
                          <a:solidFill>
                            <a:schemeClr val="tx1"/>
                          </a:solidFill>
                          <a:effectLst/>
                          <a:latin typeface="+mn-lt"/>
                          <a:ea typeface="+mn-ea"/>
                          <a:cs typeface="+mn-cs"/>
                        </a:rPr>
                        <a:t>UNION DISTINCT</a:t>
                      </a:r>
                      <a:endParaRPr lang="en-US" dirty="0"/>
                    </a:p>
                  </a:txBody>
                  <a:tcPr/>
                </a:tc>
                <a:tc>
                  <a:txBody>
                    <a:bodyPr/>
                    <a:lstStyle/>
                    <a:p>
                      <a:r>
                        <a:rPr lang="en-US" sz="1800" kern="1200" dirty="0">
                          <a:solidFill>
                            <a:schemeClr val="tx1"/>
                          </a:solidFill>
                          <a:effectLst/>
                          <a:latin typeface="+mn-lt"/>
                          <a:ea typeface="+mn-ea"/>
                          <a:cs typeface="+mn-cs"/>
                        </a:rPr>
                        <a:t>UNION</a:t>
                      </a:r>
                      <a:endParaRPr lang="en-US" dirty="0"/>
                    </a:p>
                  </a:txBody>
                  <a:tcPr/>
                </a:tc>
                <a:extLst>
                  <a:ext uri="{0D108BD9-81ED-4DB2-BD59-A6C34878D82A}">
                    <a16:rowId xmlns:a16="http://schemas.microsoft.com/office/drawing/2014/main" val="10002"/>
                  </a:ext>
                </a:extLst>
              </a:tr>
              <a:tr h="370840">
                <a:tc>
                  <a:txBody>
                    <a:bodyPr/>
                    <a:lstStyle/>
                    <a:p>
                      <a:r>
                        <a:rPr lang="en-US" dirty="0"/>
                        <a:t>INTERSECT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INTERSECT ALL</a:t>
                      </a:r>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INTERSECT </a:t>
                      </a:r>
                      <a:r>
                        <a:rPr lang="en-US" sz="1800" kern="1200" dirty="0">
                          <a:solidFill>
                            <a:schemeClr val="tx1"/>
                          </a:solidFill>
                          <a:effectLst/>
                          <a:latin typeface="+mn-lt"/>
                          <a:ea typeface="+mn-ea"/>
                          <a:cs typeface="+mn-cs"/>
                        </a:rPr>
                        <a:t>DISTINCT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INTERSECT</a:t>
                      </a:r>
                    </a:p>
                  </a:txBody>
                  <a:tcPr/>
                </a:tc>
                <a:extLst>
                  <a:ext uri="{0D108BD9-81ED-4DB2-BD59-A6C34878D82A}">
                    <a16:rowId xmlns:a16="http://schemas.microsoft.com/office/drawing/2014/main" val="10004"/>
                  </a:ext>
                </a:extLst>
              </a:tr>
              <a:tr h="370840">
                <a:tc>
                  <a:txBody>
                    <a:bodyPr/>
                    <a:lstStyle/>
                    <a:p>
                      <a:r>
                        <a:rPr lang="en-US" dirty="0"/>
                        <a:t>EXCEPT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EXCEPT ALL</a:t>
                      </a:r>
                    </a:p>
                  </a:txBody>
                  <a:tcPr/>
                </a:tc>
                <a:tc>
                  <a:txBody>
                    <a:bodyPr/>
                    <a:lstStyle/>
                    <a:p>
                      <a:endParaRPr lang="en-US"/>
                    </a:p>
                  </a:txBody>
                  <a:tcPr/>
                </a:tc>
                <a:extLst>
                  <a:ext uri="{0D108BD9-81ED-4DB2-BD59-A6C34878D82A}">
                    <a16:rowId xmlns:a16="http://schemas.microsoft.com/office/drawing/2014/main" val="10005"/>
                  </a:ext>
                </a:extLst>
              </a:tr>
              <a:tr h="37084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EXCEPT </a:t>
                      </a:r>
                      <a:r>
                        <a:rPr lang="en-US" sz="1800" kern="1200" dirty="0">
                          <a:solidFill>
                            <a:schemeClr val="tx1"/>
                          </a:solidFill>
                          <a:effectLst/>
                          <a:latin typeface="+mn-lt"/>
                          <a:ea typeface="+mn-ea"/>
                          <a:cs typeface="+mn-cs"/>
                        </a:rPr>
                        <a:t>DISTINCT</a:t>
                      </a:r>
                      <a:endParaRPr lang="en-US" dirty="0"/>
                    </a:p>
                  </a:txBody>
                  <a:tcPr/>
                </a:tc>
                <a:tc>
                  <a:txBody>
                    <a:bodyPr/>
                    <a:lstStyle/>
                    <a:p>
                      <a:r>
                        <a:rPr lang="en-US" dirty="0"/>
                        <a:t>MINUS</a:t>
                      </a:r>
                    </a:p>
                  </a:txBody>
                  <a:tcPr/>
                </a:tc>
                <a:extLst>
                  <a:ext uri="{0D108BD9-81ED-4DB2-BD59-A6C34878D82A}">
                    <a16:rowId xmlns:a16="http://schemas.microsoft.com/office/drawing/2014/main" val="10006"/>
                  </a:ext>
                </a:extLst>
              </a:tr>
            </a:tbl>
          </a:graphicData>
        </a:graphic>
      </p:graphicFrame>
      <p:sp>
        <p:nvSpPr>
          <p:cNvPr id="32" name="Овал 31"/>
          <p:cNvSpPr/>
          <p:nvPr/>
        </p:nvSpPr>
        <p:spPr>
          <a:xfrm>
            <a:off x="152400" y="1219200"/>
            <a:ext cx="1600200" cy="16002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Овал 32"/>
          <p:cNvSpPr/>
          <p:nvPr/>
        </p:nvSpPr>
        <p:spPr>
          <a:xfrm>
            <a:off x="1295400" y="1219200"/>
            <a:ext cx="1600200" cy="16002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Content Placeholder 5"/>
          <p:cNvSpPr txBox="1">
            <a:spLocks/>
          </p:cNvSpPr>
          <p:nvPr/>
        </p:nvSpPr>
        <p:spPr>
          <a:xfrm>
            <a:off x="228600" y="1828800"/>
            <a:ext cx="1377315" cy="381000"/>
          </a:xfrm>
          <a:prstGeom prst="rect">
            <a:avLst/>
          </a:prstGeom>
        </p:spPr>
        <p:txBody>
          <a:bodyPr/>
          <a:lstStyle/>
          <a:p>
            <a:pPr marL="0" marR="0" lvl="0" indent="0" algn="l" defTabSz="914400" rtl="0" eaLnBrk="1" fontAlgn="auto" latinLnBrk="0" hangingPunct="1">
              <a:lnSpc>
                <a:spcPct val="100000"/>
              </a:lnSpc>
              <a:spcBef>
                <a:spcPct val="20000"/>
              </a:spcBef>
              <a:spcAft>
                <a:spcPts val="0"/>
              </a:spcAft>
              <a:buClr>
                <a:schemeClr val="accent1">
                  <a:lumMod val="75000"/>
                </a:schemeClr>
              </a:buClr>
              <a:buSzPct val="140000"/>
              <a:buFont typeface="Wingdings" pitchFamily="2" charset="2"/>
              <a:buNone/>
              <a:tabLst/>
              <a:defRPr/>
            </a:pPr>
            <a:r>
              <a:rPr kumimoji="0" lang="en-US" sz="18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Query 1</a:t>
            </a:r>
          </a:p>
          <a:p>
            <a:pPr marL="0" marR="0" lvl="0" indent="0" algn="l" defTabSz="914400" rtl="0" eaLnBrk="1" fontAlgn="auto" latinLnBrk="0" hangingPunct="1">
              <a:lnSpc>
                <a:spcPct val="100000"/>
              </a:lnSpc>
              <a:spcBef>
                <a:spcPct val="20000"/>
              </a:spcBef>
              <a:spcAft>
                <a:spcPts val="0"/>
              </a:spcAft>
              <a:buClr>
                <a:schemeClr val="accent1">
                  <a:lumMod val="75000"/>
                </a:schemeClr>
              </a:buClr>
              <a:buSzPct val="140000"/>
              <a:buFont typeface="Wingdings" pitchFamily="2" charset="2"/>
              <a:buNone/>
              <a:tabLst/>
              <a:defRPr/>
            </a:pPr>
            <a:endParaRPr kumimoji="0" lang="en-US" sz="1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37" name="Content Placeholder 5"/>
          <p:cNvSpPr txBox="1">
            <a:spLocks/>
          </p:cNvSpPr>
          <p:nvPr/>
        </p:nvSpPr>
        <p:spPr>
          <a:xfrm>
            <a:off x="1600200" y="1828800"/>
            <a:ext cx="1377315" cy="381000"/>
          </a:xfrm>
          <a:prstGeom prst="rect">
            <a:avLst/>
          </a:prstGeom>
        </p:spPr>
        <p:txBody>
          <a:bodyPr/>
          <a:lstStyle/>
          <a:p>
            <a:pPr marL="0" marR="0" lvl="0" indent="0" algn="l" defTabSz="914400" rtl="0" eaLnBrk="1" fontAlgn="auto" latinLnBrk="0" hangingPunct="1">
              <a:lnSpc>
                <a:spcPct val="100000"/>
              </a:lnSpc>
              <a:spcBef>
                <a:spcPct val="20000"/>
              </a:spcBef>
              <a:spcAft>
                <a:spcPts val="0"/>
              </a:spcAft>
              <a:buClr>
                <a:schemeClr val="accent1">
                  <a:lumMod val="75000"/>
                </a:schemeClr>
              </a:buClr>
              <a:buSzPct val="140000"/>
              <a:buFont typeface="Wingdings" pitchFamily="2" charset="2"/>
              <a:buNone/>
              <a:tabLst/>
              <a:defRPr/>
            </a:pPr>
            <a:r>
              <a:rPr kumimoji="0" lang="en-US" sz="18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Query 2</a:t>
            </a:r>
          </a:p>
          <a:p>
            <a:pPr marL="0" marR="0" lvl="0" indent="0" algn="l" defTabSz="914400" rtl="0" eaLnBrk="1" fontAlgn="auto" latinLnBrk="0" hangingPunct="1">
              <a:lnSpc>
                <a:spcPct val="100000"/>
              </a:lnSpc>
              <a:spcBef>
                <a:spcPct val="20000"/>
              </a:spcBef>
              <a:spcAft>
                <a:spcPts val="0"/>
              </a:spcAft>
              <a:buClr>
                <a:schemeClr val="accent1">
                  <a:lumMod val="75000"/>
                </a:schemeClr>
              </a:buClr>
              <a:buSzPct val="140000"/>
              <a:buFont typeface="Wingdings" pitchFamily="2" charset="2"/>
              <a:buNone/>
              <a:tabLst/>
              <a:defRPr/>
            </a:pPr>
            <a:endParaRPr kumimoji="0" lang="en-US" sz="1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38" name="Овал 37"/>
          <p:cNvSpPr/>
          <p:nvPr/>
        </p:nvSpPr>
        <p:spPr>
          <a:xfrm>
            <a:off x="3048000" y="1219200"/>
            <a:ext cx="1600200" cy="1600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39" name="Овал 38"/>
          <p:cNvSpPr/>
          <p:nvPr/>
        </p:nvSpPr>
        <p:spPr>
          <a:xfrm>
            <a:off x="4419600" y="1219200"/>
            <a:ext cx="1600200" cy="1600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40" name="Content Placeholder 5"/>
          <p:cNvSpPr txBox="1">
            <a:spLocks/>
          </p:cNvSpPr>
          <p:nvPr/>
        </p:nvSpPr>
        <p:spPr>
          <a:xfrm>
            <a:off x="3352800" y="1828800"/>
            <a:ext cx="1377315" cy="381000"/>
          </a:xfrm>
          <a:prstGeom prst="rect">
            <a:avLst/>
          </a:prstGeom>
        </p:spPr>
        <p:txBody>
          <a:bodyPr/>
          <a:lstStyle/>
          <a:p>
            <a:pPr marL="0" marR="0" lvl="0" indent="0" algn="l" defTabSz="914400" rtl="0" eaLnBrk="1" fontAlgn="auto" latinLnBrk="0" hangingPunct="1">
              <a:lnSpc>
                <a:spcPct val="100000"/>
              </a:lnSpc>
              <a:spcBef>
                <a:spcPct val="20000"/>
              </a:spcBef>
              <a:spcAft>
                <a:spcPts val="0"/>
              </a:spcAft>
              <a:buClr>
                <a:schemeClr val="accent1">
                  <a:lumMod val="75000"/>
                </a:schemeClr>
              </a:buClr>
              <a:buSzPct val="140000"/>
              <a:buFont typeface="Wingdings" pitchFamily="2" charset="2"/>
              <a:buNone/>
              <a:tabLst/>
              <a:defRPr/>
            </a:pPr>
            <a:r>
              <a:rPr kumimoji="0" lang="en-US" sz="18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Query 1</a:t>
            </a:r>
          </a:p>
          <a:p>
            <a:pPr marL="0" marR="0" lvl="0" indent="0" algn="l" defTabSz="914400" rtl="0" eaLnBrk="1" fontAlgn="auto" latinLnBrk="0" hangingPunct="1">
              <a:lnSpc>
                <a:spcPct val="100000"/>
              </a:lnSpc>
              <a:spcBef>
                <a:spcPct val="20000"/>
              </a:spcBef>
              <a:spcAft>
                <a:spcPts val="0"/>
              </a:spcAft>
              <a:buClr>
                <a:schemeClr val="accent1">
                  <a:lumMod val="75000"/>
                </a:schemeClr>
              </a:buClr>
              <a:buSzPct val="140000"/>
              <a:buFont typeface="Wingdings" pitchFamily="2" charset="2"/>
              <a:buNone/>
              <a:tabLst/>
              <a:defRPr/>
            </a:pPr>
            <a:endParaRPr kumimoji="0" lang="en-US" sz="1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41" name="Content Placeholder 5"/>
          <p:cNvSpPr txBox="1">
            <a:spLocks/>
          </p:cNvSpPr>
          <p:nvPr/>
        </p:nvSpPr>
        <p:spPr>
          <a:xfrm>
            <a:off x="4800600" y="1828800"/>
            <a:ext cx="1377315" cy="381000"/>
          </a:xfrm>
          <a:prstGeom prst="rect">
            <a:avLst/>
          </a:prstGeom>
        </p:spPr>
        <p:txBody>
          <a:bodyPr/>
          <a:lstStyle/>
          <a:p>
            <a:pPr marL="0" marR="0" lvl="0" indent="0" algn="l" defTabSz="914400" rtl="0" eaLnBrk="1" fontAlgn="auto" latinLnBrk="0" hangingPunct="1">
              <a:lnSpc>
                <a:spcPct val="100000"/>
              </a:lnSpc>
              <a:spcBef>
                <a:spcPct val="20000"/>
              </a:spcBef>
              <a:spcAft>
                <a:spcPts val="0"/>
              </a:spcAft>
              <a:buClr>
                <a:schemeClr val="accent1">
                  <a:lumMod val="75000"/>
                </a:schemeClr>
              </a:buClr>
              <a:buSzPct val="140000"/>
              <a:buFont typeface="Wingdings" pitchFamily="2" charset="2"/>
              <a:buNone/>
              <a:tabLst/>
              <a:defRPr/>
            </a:pPr>
            <a:r>
              <a:rPr kumimoji="0" lang="en-US" sz="18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Query 2</a:t>
            </a:r>
          </a:p>
          <a:p>
            <a:pPr marL="0" marR="0" lvl="0" indent="0" algn="l" defTabSz="914400" rtl="0" eaLnBrk="1" fontAlgn="auto" latinLnBrk="0" hangingPunct="1">
              <a:lnSpc>
                <a:spcPct val="100000"/>
              </a:lnSpc>
              <a:spcBef>
                <a:spcPct val="20000"/>
              </a:spcBef>
              <a:spcAft>
                <a:spcPts val="0"/>
              </a:spcAft>
              <a:buClr>
                <a:schemeClr val="accent1">
                  <a:lumMod val="75000"/>
                </a:schemeClr>
              </a:buClr>
              <a:buSzPct val="140000"/>
              <a:buFont typeface="Wingdings" pitchFamily="2" charset="2"/>
              <a:buNone/>
              <a:tabLst/>
              <a:defRPr/>
            </a:pPr>
            <a:endParaRPr kumimoji="0" lang="en-US" sz="1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42" name="Овал 41"/>
          <p:cNvSpPr/>
          <p:nvPr/>
        </p:nvSpPr>
        <p:spPr>
          <a:xfrm>
            <a:off x="6151120" y="1219200"/>
            <a:ext cx="1676400" cy="16764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Овал 42"/>
          <p:cNvSpPr/>
          <p:nvPr/>
        </p:nvSpPr>
        <p:spPr>
          <a:xfrm>
            <a:off x="7294120" y="1219200"/>
            <a:ext cx="1752600" cy="1676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44" name="Content Placeholder 5"/>
          <p:cNvSpPr txBox="1">
            <a:spLocks/>
          </p:cNvSpPr>
          <p:nvPr/>
        </p:nvSpPr>
        <p:spPr>
          <a:xfrm>
            <a:off x="6324600" y="1828800"/>
            <a:ext cx="1377315" cy="381000"/>
          </a:xfrm>
          <a:prstGeom prst="rect">
            <a:avLst/>
          </a:prstGeom>
        </p:spPr>
        <p:txBody>
          <a:bodyPr/>
          <a:lstStyle/>
          <a:p>
            <a:pPr marL="0" marR="0" lvl="0" indent="0" algn="l" defTabSz="914400" rtl="0" eaLnBrk="1" fontAlgn="auto" latinLnBrk="0" hangingPunct="1">
              <a:lnSpc>
                <a:spcPct val="100000"/>
              </a:lnSpc>
              <a:spcBef>
                <a:spcPct val="20000"/>
              </a:spcBef>
              <a:spcAft>
                <a:spcPts val="0"/>
              </a:spcAft>
              <a:buClr>
                <a:schemeClr val="accent1">
                  <a:lumMod val="75000"/>
                </a:schemeClr>
              </a:buClr>
              <a:buSzPct val="140000"/>
              <a:buFont typeface="Wingdings" pitchFamily="2" charset="2"/>
              <a:buNone/>
              <a:tabLst/>
              <a:defRPr/>
            </a:pPr>
            <a:r>
              <a:rPr kumimoji="0" lang="en-US" sz="18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Query 1</a:t>
            </a:r>
          </a:p>
          <a:p>
            <a:pPr marL="0" marR="0" lvl="0" indent="0" algn="l" defTabSz="914400" rtl="0" eaLnBrk="1" fontAlgn="auto" latinLnBrk="0" hangingPunct="1">
              <a:lnSpc>
                <a:spcPct val="100000"/>
              </a:lnSpc>
              <a:spcBef>
                <a:spcPct val="20000"/>
              </a:spcBef>
              <a:spcAft>
                <a:spcPts val="0"/>
              </a:spcAft>
              <a:buClr>
                <a:schemeClr val="accent1">
                  <a:lumMod val="75000"/>
                </a:schemeClr>
              </a:buClr>
              <a:buSzPct val="140000"/>
              <a:buFont typeface="Wingdings" pitchFamily="2" charset="2"/>
              <a:buNone/>
              <a:tabLst/>
              <a:defRPr/>
            </a:pPr>
            <a:endParaRPr kumimoji="0" lang="en-US" sz="1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45" name="Content Placeholder 5"/>
          <p:cNvSpPr txBox="1">
            <a:spLocks/>
          </p:cNvSpPr>
          <p:nvPr/>
        </p:nvSpPr>
        <p:spPr>
          <a:xfrm>
            <a:off x="7696200" y="1828800"/>
            <a:ext cx="1377315" cy="381000"/>
          </a:xfrm>
          <a:prstGeom prst="rect">
            <a:avLst/>
          </a:prstGeom>
        </p:spPr>
        <p:txBody>
          <a:bodyPr/>
          <a:lstStyle/>
          <a:p>
            <a:pPr marL="0" marR="0" lvl="0" indent="0" algn="l" defTabSz="914400" rtl="0" eaLnBrk="1" fontAlgn="auto" latinLnBrk="0" hangingPunct="1">
              <a:lnSpc>
                <a:spcPct val="100000"/>
              </a:lnSpc>
              <a:spcBef>
                <a:spcPct val="20000"/>
              </a:spcBef>
              <a:spcAft>
                <a:spcPts val="0"/>
              </a:spcAft>
              <a:buClr>
                <a:schemeClr val="accent1">
                  <a:lumMod val="75000"/>
                </a:schemeClr>
              </a:buClr>
              <a:buSzPct val="140000"/>
              <a:buFont typeface="Wingdings" pitchFamily="2" charset="2"/>
              <a:buNone/>
              <a:tabLst/>
              <a:defRPr/>
            </a:pPr>
            <a:r>
              <a:rPr kumimoji="0" lang="en-US" sz="18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Query 2</a:t>
            </a:r>
          </a:p>
          <a:p>
            <a:pPr marL="0" marR="0" lvl="0" indent="0" algn="l" defTabSz="914400" rtl="0" eaLnBrk="1" fontAlgn="auto" latinLnBrk="0" hangingPunct="1">
              <a:lnSpc>
                <a:spcPct val="100000"/>
              </a:lnSpc>
              <a:spcBef>
                <a:spcPct val="20000"/>
              </a:spcBef>
              <a:spcAft>
                <a:spcPts val="0"/>
              </a:spcAft>
              <a:buClr>
                <a:schemeClr val="accent1">
                  <a:lumMod val="75000"/>
                </a:schemeClr>
              </a:buClr>
              <a:buSzPct val="140000"/>
              <a:buFont typeface="Wingdings" pitchFamily="2" charset="2"/>
              <a:buNone/>
              <a:tabLst/>
              <a:defRPr/>
            </a:pPr>
            <a:endParaRPr kumimoji="0" lang="en-US" sz="1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31" name="Овал 30"/>
          <p:cNvSpPr/>
          <p:nvPr/>
        </p:nvSpPr>
        <p:spPr>
          <a:xfrm>
            <a:off x="4343400" y="1600200"/>
            <a:ext cx="381000" cy="8382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9806849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Set Operations UNION</a:t>
            </a:r>
          </a:p>
        </p:txBody>
      </p:sp>
      <p:sp>
        <p:nvSpPr>
          <p:cNvPr id="3" name="Footer Placeholder 2"/>
          <p:cNvSpPr>
            <a:spLocks noGrp="1"/>
          </p:cNvSpPr>
          <p:nvPr>
            <p:ph type="ftr" sz="quarter" idx="10"/>
          </p:nvPr>
        </p:nvSpPr>
        <p:spPr/>
        <p:txBody>
          <a:bodyPr/>
          <a:lstStyle/>
          <a:p>
            <a:r>
              <a:rPr lang="en-US"/>
              <a:t>2012 © EPAM Systems, RD Dep.</a:t>
            </a:r>
            <a:endParaRPr lang="en-US" dirty="0"/>
          </a:p>
        </p:txBody>
      </p:sp>
      <p:sp>
        <p:nvSpPr>
          <p:cNvPr id="4" name="Slide Number Placeholder 3"/>
          <p:cNvSpPr>
            <a:spLocks noGrp="1"/>
          </p:cNvSpPr>
          <p:nvPr>
            <p:ph type="sldNum" sz="quarter" idx="11"/>
          </p:nvPr>
        </p:nvSpPr>
        <p:spPr/>
        <p:txBody>
          <a:bodyPr/>
          <a:lstStyle/>
          <a:p>
            <a:fld id="{00B1FF97-CB0E-49B2-B0A7-929DA2A15C53}" type="slidenum">
              <a:rPr lang="en-US" smtClean="0"/>
              <a:pPr/>
              <a:t>57</a:t>
            </a:fld>
            <a:endParaRPr lang="en-US"/>
          </a:p>
        </p:txBody>
      </p:sp>
      <p:pic>
        <p:nvPicPr>
          <p:cNvPr id="143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2640807"/>
            <a:ext cx="6796368" cy="3014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ounded Rectangle 16"/>
          <p:cNvSpPr/>
          <p:nvPr/>
        </p:nvSpPr>
        <p:spPr>
          <a:xfrm>
            <a:off x="838200" y="4572000"/>
            <a:ext cx="7010400" cy="1295400"/>
          </a:xfrm>
          <a:prstGeom prst="roundRect">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838200" y="3505200"/>
            <a:ext cx="7010400" cy="1066800"/>
          </a:xfrm>
          <a:prstGeom prst="roundRect">
            <a:avLst/>
          </a:prstGeom>
          <a:solidFill>
            <a:schemeClr val="accent6">
              <a:lumMod val="75000"/>
              <a:alpha val="2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Прямоугольник 8"/>
          <p:cNvSpPr/>
          <p:nvPr/>
        </p:nvSpPr>
        <p:spPr>
          <a:xfrm>
            <a:off x="609600" y="914401"/>
            <a:ext cx="8153400" cy="923330"/>
          </a:xfrm>
          <a:prstGeom prst="rect">
            <a:avLst/>
          </a:prstGeom>
        </p:spPr>
        <p:txBody>
          <a:bodyPr wrap="square">
            <a:spAutoFit/>
          </a:bodyPr>
          <a:lstStyle/>
          <a:p>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LAST_NAME, SALARY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EMPLOYEES </a:t>
            </a:r>
            <a:r>
              <a:rPr lang="en-US" b="1" dirty="0">
                <a:solidFill>
                  <a:srgbClr val="008080"/>
                </a:solidFill>
                <a:highlight>
                  <a:srgbClr val="FFFFFF"/>
                </a:highlight>
                <a:latin typeface="Courier New"/>
              </a:rPr>
              <a:t>WHERE</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ROWNUM</a:t>
            </a:r>
            <a:r>
              <a:rPr lang="en-US" b="1" dirty="0">
                <a:solidFill>
                  <a:srgbClr val="000080"/>
                </a:solidFill>
                <a:highlight>
                  <a:srgbClr val="FFFFFF"/>
                </a:highlight>
                <a:latin typeface="Courier New"/>
              </a:rPr>
              <a:t>&lt;</a:t>
            </a:r>
            <a:r>
              <a:rPr lang="en-US" b="1" dirty="0">
                <a:solidFill>
                  <a:srgbClr val="0000FF"/>
                </a:solidFill>
                <a:highlight>
                  <a:srgbClr val="FFFFFF"/>
                </a:highlight>
                <a:latin typeface="Courier New"/>
              </a:rPr>
              <a:t>4</a:t>
            </a:r>
            <a:endParaRPr lang="en-US" b="1" dirty="0">
              <a:solidFill>
                <a:srgbClr val="000080"/>
              </a:solidFill>
              <a:highlight>
                <a:srgbClr val="FFFFFF"/>
              </a:highlight>
              <a:latin typeface="Courier New"/>
            </a:endParaRPr>
          </a:p>
          <a:p>
            <a:r>
              <a:rPr lang="en-US" b="1" dirty="0">
                <a:solidFill>
                  <a:srgbClr val="008080"/>
                </a:solidFill>
                <a:highlight>
                  <a:srgbClr val="FFFFFF"/>
                </a:highlight>
                <a:latin typeface="Courier New"/>
              </a:rPr>
              <a:t>UNION</a:t>
            </a:r>
            <a:endParaRPr lang="en-US" b="1" dirty="0">
              <a:solidFill>
                <a:srgbClr val="000080"/>
              </a:solidFill>
              <a:highlight>
                <a:srgbClr val="FFFFFF"/>
              </a:highlight>
              <a:latin typeface="Courier New"/>
            </a:endParaRPr>
          </a:p>
          <a:p>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JOB_TITLE, MAX_SALARY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JOBS  </a:t>
            </a:r>
            <a:r>
              <a:rPr lang="en-US" b="1" dirty="0">
                <a:solidFill>
                  <a:srgbClr val="008080"/>
                </a:solidFill>
                <a:highlight>
                  <a:srgbClr val="FFFFFF"/>
                </a:highlight>
                <a:latin typeface="Courier New"/>
              </a:rPr>
              <a:t>WHERE</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ROWNUM</a:t>
            </a:r>
            <a:r>
              <a:rPr lang="en-US" b="1" dirty="0">
                <a:solidFill>
                  <a:srgbClr val="000080"/>
                </a:solidFill>
                <a:highlight>
                  <a:srgbClr val="FFFFFF"/>
                </a:highlight>
                <a:latin typeface="Courier New"/>
              </a:rPr>
              <a:t>&lt;</a:t>
            </a:r>
            <a:r>
              <a:rPr lang="en-US" b="1" dirty="0">
                <a:solidFill>
                  <a:srgbClr val="0000FF"/>
                </a:solidFill>
                <a:highlight>
                  <a:srgbClr val="FFFFFF"/>
                </a:highlight>
                <a:latin typeface="Courier New"/>
              </a:rPr>
              <a:t>4</a:t>
            </a:r>
            <a:r>
              <a:rPr lang="en-US" b="1" dirty="0">
                <a:solidFill>
                  <a:srgbClr val="000080"/>
                </a:solidFill>
                <a:highlight>
                  <a:srgbClr val="FFFFFF"/>
                </a:highlight>
                <a:latin typeface="Courier New"/>
              </a:rPr>
              <a:t>;</a:t>
            </a:r>
            <a:endParaRPr lang="ru-RU" b="1" dirty="0">
              <a:solidFill>
                <a:srgbClr val="000080"/>
              </a:solidFill>
              <a:highlight>
                <a:srgbClr val="FFFFFF"/>
              </a:highlight>
              <a:latin typeface="Courier New"/>
            </a:endParaRPr>
          </a:p>
        </p:txBody>
      </p:sp>
      <p:sp>
        <p:nvSpPr>
          <p:cNvPr id="10" name="Скругленный прямоугольник 9"/>
          <p:cNvSpPr/>
          <p:nvPr/>
        </p:nvSpPr>
        <p:spPr>
          <a:xfrm>
            <a:off x="685800" y="914400"/>
            <a:ext cx="7620000" cy="914400"/>
          </a:xfrm>
          <a:prstGeom prst="roundRect">
            <a:avLst/>
          </a:prstGeom>
          <a:solidFill>
            <a:schemeClr val="tx2">
              <a:alpha val="3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7559315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Set Operations UNION </a:t>
            </a:r>
          </a:p>
        </p:txBody>
      </p:sp>
      <p:sp>
        <p:nvSpPr>
          <p:cNvPr id="3" name="Footer Placeholder 2"/>
          <p:cNvSpPr>
            <a:spLocks noGrp="1"/>
          </p:cNvSpPr>
          <p:nvPr>
            <p:ph type="ftr" sz="quarter" idx="10"/>
          </p:nvPr>
        </p:nvSpPr>
        <p:spPr/>
        <p:txBody>
          <a:bodyPr/>
          <a:lstStyle/>
          <a:p>
            <a:r>
              <a:rPr lang="en-US"/>
              <a:t>2012 © EPAM Systems, RD Dep.</a:t>
            </a:r>
            <a:endParaRPr lang="en-US" dirty="0"/>
          </a:p>
        </p:txBody>
      </p:sp>
      <p:sp>
        <p:nvSpPr>
          <p:cNvPr id="4" name="Slide Number Placeholder 3"/>
          <p:cNvSpPr>
            <a:spLocks noGrp="1"/>
          </p:cNvSpPr>
          <p:nvPr>
            <p:ph type="sldNum" sz="quarter" idx="11"/>
          </p:nvPr>
        </p:nvSpPr>
        <p:spPr/>
        <p:txBody>
          <a:bodyPr/>
          <a:lstStyle/>
          <a:p>
            <a:fld id="{00B1FF97-CB0E-49B2-B0A7-929DA2A15C53}" type="slidenum">
              <a:rPr lang="en-US" smtClean="0"/>
              <a:pPr/>
              <a:t>58</a:t>
            </a:fld>
            <a:endParaRPr lang="en-US"/>
          </a:p>
        </p:txBody>
      </p:sp>
      <p:sp>
        <p:nvSpPr>
          <p:cNvPr id="12" name="Прямоугольник 11"/>
          <p:cNvSpPr/>
          <p:nvPr/>
        </p:nvSpPr>
        <p:spPr>
          <a:xfrm>
            <a:off x="381000" y="685800"/>
            <a:ext cx="8077200" cy="1754326"/>
          </a:xfrm>
          <a:prstGeom prst="rect">
            <a:avLst/>
          </a:prstGeom>
        </p:spPr>
        <p:txBody>
          <a:bodyPr wrap="square">
            <a:spAutoFit/>
          </a:bodyPr>
          <a:lstStyle/>
          <a:p>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location_id</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department_name</a:t>
            </a:r>
            <a:r>
              <a:rPr lang="en-US" b="1" dirty="0">
                <a:solidFill>
                  <a:srgbClr val="000080"/>
                </a:solidFill>
                <a:highlight>
                  <a:srgbClr val="FFFFFF"/>
                </a:highlight>
                <a:latin typeface="Courier New"/>
              </a:rPr>
              <a:t> "Department", </a:t>
            </a:r>
          </a:p>
          <a:p>
            <a:r>
              <a:rPr lang="en-US" b="1" dirty="0">
                <a:solidFill>
                  <a:srgbClr val="000080"/>
                </a:solidFill>
                <a:highlight>
                  <a:srgbClr val="FFFFFF"/>
                </a:highlight>
                <a:latin typeface="Courier New"/>
              </a:rPr>
              <a:t>   TO_CHAR(</a:t>
            </a:r>
            <a:r>
              <a:rPr lang="en-US" b="1" dirty="0">
                <a:solidFill>
                  <a:srgbClr val="008080"/>
                </a:solidFill>
                <a:highlight>
                  <a:srgbClr val="FFFFFF"/>
                </a:highlight>
                <a:latin typeface="Courier New"/>
              </a:rPr>
              <a:t>NULL</a:t>
            </a:r>
            <a:r>
              <a:rPr lang="en-US" b="1" dirty="0">
                <a:solidFill>
                  <a:srgbClr val="000080"/>
                </a:solidFill>
                <a:highlight>
                  <a:srgbClr val="FFFFFF"/>
                </a:highlight>
                <a:latin typeface="Courier New"/>
              </a:rPr>
              <a:t>) "Warehouse"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departments</a:t>
            </a: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UNION</a:t>
            </a:r>
            <a:endParaRPr lang="en-US" b="1" dirty="0">
              <a:solidFill>
                <a:srgbClr val="000080"/>
              </a:solidFill>
              <a:highlight>
                <a:srgbClr val="FFFFFF"/>
              </a:highlight>
              <a:latin typeface="Courier New"/>
            </a:endParaRP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location_id</a:t>
            </a:r>
            <a:r>
              <a:rPr lang="en-US" b="1" dirty="0">
                <a:solidFill>
                  <a:srgbClr val="000080"/>
                </a:solidFill>
                <a:highlight>
                  <a:srgbClr val="FFFFFF"/>
                </a:highlight>
                <a:latin typeface="Courier New"/>
              </a:rPr>
              <a:t>, TO_CHAR(</a:t>
            </a:r>
            <a:r>
              <a:rPr lang="en-US" b="1" dirty="0">
                <a:solidFill>
                  <a:srgbClr val="008080"/>
                </a:solidFill>
                <a:highlight>
                  <a:srgbClr val="FFFFFF"/>
                </a:highlight>
                <a:latin typeface="Courier New"/>
              </a:rPr>
              <a:t>NULL</a:t>
            </a:r>
            <a:r>
              <a:rPr lang="en-US" b="1" dirty="0">
                <a:solidFill>
                  <a:srgbClr val="000080"/>
                </a:solidFill>
                <a:highlight>
                  <a:srgbClr val="FFFFFF"/>
                </a:highlight>
                <a:latin typeface="Courier New"/>
              </a:rPr>
              <a:t>) "Department", </a:t>
            </a:r>
            <a:r>
              <a:rPr lang="en-US" b="1" dirty="0" err="1">
                <a:solidFill>
                  <a:srgbClr val="000080"/>
                </a:solidFill>
                <a:highlight>
                  <a:srgbClr val="FFFFFF"/>
                </a:highlight>
                <a:latin typeface="Courier New"/>
              </a:rPr>
              <a:t>warehouse_name</a:t>
            </a:r>
            <a:r>
              <a:rPr lang="en-US" b="1" dirty="0">
                <a:solidFill>
                  <a:srgbClr val="000080"/>
                </a:solidFill>
                <a:highlight>
                  <a:srgbClr val="FFFFFF"/>
                </a:highlight>
                <a:latin typeface="Courier New"/>
              </a:rPr>
              <a:t> </a:t>
            </a: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warehouses;</a:t>
            </a:r>
            <a:endParaRPr lang="ru-RU" b="1" dirty="0"/>
          </a:p>
        </p:txBody>
      </p:sp>
      <p:sp>
        <p:nvSpPr>
          <p:cNvPr id="10" name="Скругленный прямоугольник 9"/>
          <p:cNvSpPr/>
          <p:nvPr/>
        </p:nvSpPr>
        <p:spPr>
          <a:xfrm>
            <a:off x="304800" y="685800"/>
            <a:ext cx="8458200" cy="1752600"/>
          </a:xfrm>
          <a:prstGeom prst="roundRect">
            <a:avLst/>
          </a:prstGeom>
          <a:solidFill>
            <a:schemeClr val="tx2">
              <a:alpha val="3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71010" name="Picture 2"/>
          <p:cNvPicPr>
            <a:picLocks noChangeAspect="1" noChangeArrowheads="1"/>
          </p:cNvPicPr>
          <p:nvPr/>
        </p:nvPicPr>
        <p:blipFill>
          <a:blip r:embed="rId3" cstate="print"/>
          <a:srcRect/>
          <a:stretch>
            <a:fillRect/>
          </a:stretch>
        </p:blipFill>
        <p:spPr bwMode="auto">
          <a:xfrm>
            <a:off x="1371600" y="2514599"/>
            <a:ext cx="6172200" cy="3721039"/>
          </a:xfrm>
          <a:prstGeom prst="rect">
            <a:avLst/>
          </a:prstGeom>
          <a:noFill/>
          <a:ln w="9525">
            <a:noFill/>
            <a:miter lim="800000"/>
            <a:headEnd/>
            <a:tailEnd/>
          </a:ln>
        </p:spPr>
      </p:pic>
    </p:spTree>
    <p:extLst>
      <p:ext uri="{BB962C8B-B14F-4D97-AF65-F5344CB8AC3E}">
        <p14:creationId xmlns:p14="http://schemas.microsoft.com/office/powerpoint/2010/main" val="17559315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Set Operations UNION  ALL</a:t>
            </a:r>
          </a:p>
        </p:txBody>
      </p:sp>
      <p:sp>
        <p:nvSpPr>
          <p:cNvPr id="3" name="Footer Placeholder 2"/>
          <p:cNvSpPr>
            <a:spLocks noGrp="1"/>
          </p:cNvSpPr>
          <p:nvPr>
            <p:ph type="ftr" sz="quarter" idx="10"/>
          </p:nvPr>
        </p:nvSpPr>
        <p:spPr/>
        <p:txBody>
          <a:bodyPr/>
          <a:lstStyle/>
          <a:p>
            <a:r>
              <a:rPr lang="en-US"/>
              <a:t>2012 © EPAM Systems, RD Dep.</a:t>
            </a:r>
            <a:endParaRPr lang="en-US" dirty="0"/>
          </a:p>
        </p:txBody>
      </p:sp>
      <p:sp>
        <p:nvSpPr>
          <p:cNvPr id="4" name="Slide Number Placeholder 3"/>
          <p:cNvSpPr>
            <a:spLocks noGrp="1"/>
          </p:cNvSpPr>
          <p:nvPr>
            <p:ph type="sldNum" sz="quarter" idx="11"/>
          </p:nvPr>
        </p:nvSpPr>
        <p:spPr/>
        <p:txBody>
          <a:bodyPr/>
          <a:lstStyle/>
          <a:p>
            <a:fld id="{00B1FF97-CB0E-49B2-B0A7-929DA2A15C53}" type="slidenum">
              <a:rPr lang="en-US" smtClean="0"/>
              <a:pPr/>
              <a:t>59</a:t>
            </a:fld>
            <a:endParaRPr lang="en-US"/>
          </a:p>
        </p:txBody>
      </p:sp>
      <p:sp>
        <p:nvSpPr>
          <p:cNvPr id="9" name="Прямоугольник 8"/>
          <p:cNvSpPr/>
          <p:nvPr/>
        </p:nvSpPr>
        <p:spPr>
          <a:xfrm>
            <a:off x="2286000" y="1582341"/>
            <a:ext cx="4572000" cy="3693319"/>
          </a:xfrm>
          <a:prstGeom prst="rect">
            <a:avLst/>
          </a:prstGeom>
        </p:spPr>
        <p:txBody>
          <a:bodyPr>
            <a:spAutoFit/>
          </a:bodyPr>
          <a:lstStyle/>
          <a:p>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product_id</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order_items</a:t>
            </a:r>
            <a:endParaRPr lang="en-US" b="1" dirty="0">
              <a:solidFill>
                <a:srgbClr val="000080"/>
              </a:solidFill>
              <a:highlight>
                <a:srgbClr val="FFFFFF"/>
              </a:highlight>
              <a:latin typeface="Courier New"/>
            </a:endParaRPr>
          </a:p>
          <a:p>
            <a:r>
              <a:rPr lang="en-US" b="1" dirty="0">
                <a:solidFill>
                  <a:srgbClr val="008080"/>
                </a:solidFill>
                <a:highlight>
                  <a:srgbClr val="FFFFFF"/>
                </a:highlight>
                <a:latin typeface="Courier New"/>
              </a:rPr>
              <a:t>UNION</a:t>
            </a:r>
            <a:endParaRPr lang="en-US" b="1" dirty="0">
              <a:solidFill>
                <a:srgbClr val="000080"/>
              </a:solidFill>
              <a:highlight>
                <a:srgbClr val="FFFFFF"/>
              </a:highlight>
              <a:latin typeface="Courier New"/>
            </a:endParaRPr>
          </a:p>
          <a:p>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product_id</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inventories</a:t>
            </a:r>
          </a:p>
          <a:p>
            <a:r>
              <a:rPr lang="en-US" b="1" dirty="0">
                <a:solidFill>
                  <a:srgbClr val="008080"/>
                </a:solidFill>
                <a:highlight>
                  <a:srgbClr val="FFFFFF"/>
                </a:highlight>
                <a:latin typeface="Courier New"/>
              </a:rPr>
              <a:t>ORDER</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BY</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product_id</a:t>
            </a:r>
            <a:r>
              <a:rPr lang="en-US" b="1" dirty="0">
                <a:solidFill>
                  <a:srgbClr val="000080"/>
                </a:solidFill>
                <a:highlight>
                  <a:srgbClr val="FFFFFF"/>
                </a:highlight>
                <a:latin typeface="Courier New"/>
              </a:rPr>
              <a:t>;</a:t>
            </a:r>
          </a:p>
          <a:p>
            <a:endParaRPr lang="ru-RU" b="1" dirty="0">
              <a:solidFill>
                <a:srgbClr val="000080"/>
              </a:solidFill>
              <a:highlight>
                <a:srgbClr val="FFFFFF"/>
              </a:highlight>
              <a:latin typeface="Courier New"/>
            </a:endParaRPr>
          </a:p>
          <a:p>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location_id</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locations </a:t>
            </a:r>
          </a:p>
          <a:p>
            <a:r>
              <a:rPr lang="en-US" b="1" dirty="0">
                <a:solidFill>
                  <a:srgbClr val="008080"/>
                </a:solidFill>
                <a:highlight>
                  <a:srgbClr val="FFFFFF"/>
                </a:highlight>
                <a:latin typeface="Courier New"/>
              </a:rPr>
              <a:t>UNION</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ALL</a:t>
            </a:r>
            <a:r>
              <a:rPr lang="en-US" b="1" dirty="0">
                <a:solidFill>
                  <a:srgbClr val="000080"/>
                </a:solidFill>
                <a:highlight>
                  <a:srgbClr val="FFFFFF"/>
                </a:highlight>
                <a:latin typeface="Courier New"/>
              </a:rPr>
              <a:t> </a:t>
            </a:r>
          </a:p>
          <a:p>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location_id</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departments</a:t>
            </a:r>
          </a:p>
          <a:p>
            <a:r>
              <a:rPr lang="en-US" b="1" dirty="0">
                <a:solidFill>
                  <a:srgbClr val="008080"/>
                </a:solidFill>
                <a:highlight>
                  <a:srgbClr val="FFFFFF"/>
                </a:highlight>
                <a:latin typeface="Courier New"/>
              </a:rPr>
              <a:t>ORDER</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BY</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location_id</a:t>
            </a:r>
            <a:r>
              <a:rPr lang="en-US" b="1" dirty="0">
                <a:solidFill>
                  <a:srgbClr val="000080"/>
                </a:solidFill>
                <a:highlight>
                  <a:srgbClr val="FFFFFF"/>
                </a:highlight>
                <a:latin typeface="Courier New"/>
              </a:rPr>
              <a:t>;</a:t>
            </a:r>
            <a:endParaRPr lang="ru-RU" b="1" dirty="0"/>
          </a:p>
        </p:txBody>
      </p:sp>
      <p:sp>
        <p:nvSpPr>
          <p:cNvPr id="11" name="Скругленный прямоугольник 10"/>
          <p:cNvSpPr/>
          <p:nvPr/>
        </p:nvSpPr>
        <p:spPr>
          <a:xfrm>
            <a:off x="228600" y="3581400"/>
            <a:ext cx="8458200" cy="1752600"/>
          </a:xfrm>
          <a:prstGeom prst="roundRect">
            <a:avLst/>
          </a:prstGeom>
          <a:solidFill>
            <a:schemeClr val="tx2">
              <a:alpha val="3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Скругленный прямоугольник 9"/>
          <p:cNvSpPr/>
          <p:nvPr/>
        </p:nvSpPr>
        <p:spPr>
          <a:xfrm>
            <a:off x="228600" y="1600200"/>
            <a:ext cx="8458200" cy="1752600"/>
          </a:xfrm>
          <a:prstGeom prst="roundRect">
            <a:avLst/>
          </a:prstGeom>
          <a:solidFill>
            <a:schemeClr val="tx2">
              <a:alpha val="3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755931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Relations</a:t>
            </a:r>
            <a:endParaRPr lang="ru-RU" dirty="0"/>
          </a:p>
        </p:txBody>
      </p:sp>
      <p:sp>
        <p:nvSpPr>
          <p:cNvPr id="5" name="Footer Placeholder 4"/>
          <p:cNvSpPr>
            <a:spLocks noGrp="1"/>
          </p:cNvSpPr>
          <p:nvPr>
            <p:ph type="ftr" sz="quarter" idx="10"/>
          </p:nvPr>
        </p:nvSpPr>
        <p:spPr/>
        <p:txBody>
          <a:bodyPr/>
          <a:lstStyle/>
          <a:p>
            <a:r>
              <a:rPr lang="en-US" dirty="0"/>
              <a:t>2011 © EPAM Systems, RD Dep.</a:t>
            </a:r>
          </a:p>
        </p:txBody>
      </p:sp>
      <p:sp>
        <p:nvSpPr>
          <p:cNvPr id="6" name="Slide Number Placeholder 5"/>
          <p:cNvSpPr>
            <a:spLocks noGrp="1"/>
          </p:cNvSpPr>
          <p:nvPr>
            <p:ph type="sldNum" sz="quarter" idx="11"/>
          </p:nvPr>
        </p:nvSpPr>
        <p:spPr/>
        <p:txBody>
          <a:bodyPr/>
          <a:lstStyle/>
          <a:p>
            <a:fld id="{36013D82-3B92-4BC6-A819-A7803D760D40}" type="slidenum">
              <a:rPr lang="en-US" smtClean="0"/>
              <a:pPr/>
              <a:t>6</a:t>
            </a:fld>
            <a:endParaRPr lang="en-US" dirty="0"/>
          </a:p>
        </p:txBody>
      </p:sp>
      <p:sp>
        <p:nvSpPr>
          <p:cNvPr id="21" name="Прямоугольник 8"/>
          <p:cNvSpPr/>
          <p:nvPr/>
        </p:nvSpPr>
        <p:spPr>
          <a:xfrm>
            <a:off x="755576" y="1700808"/>
            <a:ext cx="8136904" cy="923330"/>
          </a:xfrm>
          <a:prstGeom prst="rect">
            <a:avLst/>
          </a:prstGeom>
        </p:spPr>
        <p:txBody>
          <a:bodyPr wrap="square">
            <a:spAutoFit/>
          </a:bodyPr>
          <a:lstStyle/>
          <a:p>
            <a:pPr algn="just">
              <a:lnSpc>
                <a:spcPct val="150000"/>
              </a:lnSpc>
            </a:pPr>
            <a:r>
              <a:rPr lang="en-US" dirty="0">
                <a:solidFill>
                  <a:schemeClr val="accent1">
                    <a:lumMod val="75000"/>
                  </a:schemeClr>
                </a:solidFill>
                <a:latin typeface="Lucida Bright" pitchFamily="18" charset="0"/>
              </a:rPr>
              <a:t>The relational model describes three types of relationships that can exist between data:</a:t>
            </a:r>
          </a:p>
        </p:txBody>
      </p:sp>
      <p:sp>
        <p:nvSpPr>
          <p:cNvPr id="28" name="Прямоугольник 9"/>
          <p:cNvSpPr/>
          <p:nvPr/>
        </p:nvSpPr>
        <p:spPr>
          <a:xfrm>
            <a:off x="1907704" y="1187460"/>
            <a:ext cx="7056784" cy="369332"/>
          </a:xfrm>
          <a:prstGeom prst="rect">
            <a:avLst/>
          </a:prstGeom>
        </p:spPr>
        <p:txBody>
          <a:bodyPr wrap="square">
            <a:spAutoFit/>
          </a:bodyPr>
          <a:lstStyle/>
          <a:p>
            <a:pPr algn="just"/>
            <a:r>
              <a:rPr lang="en-US" b="1" dirty="0">
                <a:solidFill>
                  <a:schemeClr val="accent1">
                    <a:lumMod val="75000"/>
                  </a:schemeClr>
                </a:solidFill>
                <a:latin typeface="Lucida Bright" pitchFamily="18" charset="0"/>
              </a:rPr>
              <a:t>The Relationship is the core aspect of a relational database. </a:t>
            </a:r>
          </a:p>
        </p:txBody>
      </p:sp>
      <p:sp>
        <p:nvSpPr>
          <p:cNvPr id="29" name="Прямоугольник 11"/>
          <p:cNvSpPr/>
          <p:nvPr/>
        </p:nvSpPr>
        <p:spPr>
          <a:xfrm>
            <a:off x="467544" y="2348880"/>
            <a:ext cx="3960440" cy="3416320"/>
          </a:xfrm>
          <a:prstGeom prst="rect">
            <a:avLst/>
          </a:prstGeom>
        </p:spPr>
        <p:txBody>
          <a:bodyPr wrap="square">
            <a:spAutoFit/>
          </a:bodyPr>
          <a:lstStyle/>
          <a:p>
            <a:pPr>
              <a:lnSpc>
                <a:spcPct val="400000"/>
              </a:lnSpc>
              <a:buFont typeface="Wingdings" pitchFamily="2" charset="2"/>
              <a:buChar char="ü"/>
            </a:pPr>
            <a:r>
              <a:rPr lang="en-US" b="1" dirty="0">
                <a:solidFill>
                  <a:schemeClr val="accent1">
                    <a:lumMod val="75000"/>
                  </a:schemeClr>
                </a:solidFill>
                <a:latin typeface="Lucida Bright" pitchFamily="18" charset="0"/>
              </a:rPr>
              <a:t> ONE-TO-ONE  relationship</a:t>
            </a:r>
          </a:p>
          <a:p>
            <a:pPr>
              <a:lnSpc>
                <a:spcPct val="400000"/>
              </a:lnSpc>
              <a:buFont typeface="Wingdings" pitchFamily="2" charset="2"/>
              <a:buChar char="ü"/>
            </a:pPr>
            <a:r>
              <a:rPr lang="en-US" b="1" dirty="0">
                <a:solidFill>
                  <a:schemeClr val="accent1">
                    <a:lumMod val="75000"/>
                  </a:schemeClr>
                </a:solidFill>
                <a:latin typeface="Lucida Bright" pitchFamily="18" charset="0"/>
              </a:rPr>
              <a:t> ONE-TO-MANY  relationship </a:t>
            </a:r>
          </a:p>
          <a:p>
            <a:pPr>
              <a:lnSpc>
                <a:spcPct val="400000"/>
              </a:lnSpc>
              <a:buFont typeface="Wingdings" pitchFamily="2" charset="2"/>
              <a:buChar char="ü"/>
            </a:pPr>
            <a:r>
              <a:rPr lang="en-US" b="1" dirty="0">
                <a:solidFill>
                  <a:schemeClr val="accent1">
                    <a:lumMod val="75000"/>
                  </a:schemeClr>
                </a:solidFill>
                <a:latin typeface="Lucida Bright" pitchFamily="18" charset="0"/>
              </a:rPr>
              <a:t> MANY-TO-MANY  relationship</a:t>
            </a:r>
          </a:p>
        </p:txBody>
      </p:sp>
      <p:pic>
        <p:nvPicPr>
          <p:cNvPr id="30" name="Picture 2" descr="relationships_one_to_one_to_many_to_many.jpg">
            <a:hlinkClick r:id="rId3"/>
          </p:cNvPr>
          <p:cNvPicPr>
            <a:picLocks noChangeAspect="1" noChangeArrowheads="1"/>
          </p:cNvPicPr>
          <p:nvPr/>
        </p:nvPicPr>
        <p:blipFill>
          <a:blip r:embed="rId4" cstate="print"/>
          <a:srcRect/>
          <a:stretch>
            <a:fillRect/>
          </a:stretch>
        </p:blipFill>
        <p:spPr bwMode="auto">
          <a:xfrm>
            <a:off x="5249019" y="2627336"/>
            <a:ext cx="3333750" cy="3609976"/>
          </a:xfrm>
          <a:prstGeom prst="rect">
            <a:avLst/>
          </a:prstGeom>
          <a:noFill/>
        </p:spPr>
      </p:pic>
      <p:sp>
        <p:nvSpPr>
          <p:cNvPr id="31" name="Стрелка вправо 17"/>
          <p:cNvSpPr/>
          <p:nvPr/>
        </p:nvSpPr>
        <p:spPr>
          <a:xfrm>
            <a:off x="4317876" y="2514600"/>
            <a:ext cx="648072"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Стрелка вправо 17"/>
          <p:cNvSpPr/>
          <p:nvPr/>
        </p:nvSpPr>
        <p:spPr>
          <a:xfrm>
            <a:off x="4317876" y="3724275"/>
            <a:ext cx="648072"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Стрелка вправо 17"/>
          <p:cNvSpPr/>
          <p:nvPr/>
        </p:nvSpPr>
        <p:spPr>
          <a:xfrm>
            <a:off x="4317876" y="4879375"/>
            <a:ext cx="648072"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28311745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Set Operations INTERSECT</a:t>
            </a:r>
          </a:p>
        </p:txBody>
      </p:sp>
      <p:sp>
        <p:nvSpPr>
          <p:cNvPr id="3" name="Footer Placeholder 2"/>
          <p:cNvSpPr>
            <a:spLocks noGrp="1"/>
          </p:cNvSpPr>
          <p:nvPr>
            <p:ph type="ftr" sz="quarter" idx="10"/>
          </p:nvPr>
        </p:nvSpPr>
        <p:spPr/>
        <p:txBody>
          <a:bodyPr/>
          <a:lstStyle/>
          <a:p>
            <a:r>
              <a:rPr lang="en-US"/>
              <a:t>2012 © EPAM Systems, RD Dep.</a:t>
            </a:r>
            <a:endParaRPr lang="en-US" dirty="0"/>
          </a:p>
        </p:txBody>
      </p:sp>
      <p:sp>
        <p:nvSpPr>
          <p:cNvPr id="4" name="Slide Number Placeholder 3"/>
          <p:cNvSpPr>
            <a:spLocks noGrp="1"/>
          </p:cNvSpPr>
          <p:nvPr>
            <p:ph type="sldNum" sz="quarter" idx="11"/>
          </p:nvPr>
        </p:nvSpPr>
        <p:spPr/>
        <p:txBody>
          <a:bodyPr/>
          <a:lstStyle/>
          <a:p>
            <a:fld id="{00B1FF97-CB0E-49B2-B0A7-929DA2A15C53}" type="slidenum">
              <a:rPr lang="en-US" smtClean="0"/>
              <a:pPr/>
              <a:t>60</a:t>
            </a:fld>
            <a:endParaRPr lang="en-US"/>
          </a:p>
        </p:txBody>
      </p:sp>
      <p:sp>
        <p:nvSpPr>
          <p:cNvPr id="8" name="Прямоугольник 7"/>
          <p:cNvSpPr/>
          <p:nvPr/>
        </p:nvSpPr>
        <p:spPr>
          <a:xfrm>
            <a:off x="2438400" y="762001"/>
            <a:ext cx="3581400" cy="2031325"/>
          </a:xfrm>
          <a:prstGeom prst="rect">
            <a:avLst/>
          </a:prstGeom>
        </p:spPr>
        <p:txBody>
          <a:bodyPr wrap="square">
            <a:spAutoFit/>
          </a:bodyPr>
          <a:lstStyle/>
          <a:p>
            <a:r>
              <a:rPr lang="en-US" b="1" dirty="0">
                <a:solidFill>
                  <a:srgbClr val="000080"/>
                </a:solidFill>
                <a:highlight>
                  <a:srgbClr val="FFFFFF"/>
                </a:highlight>
                <a:latin typeface="Courier New"/>
              </a:rPr>
              <a:t>(</a:t>
            </a:r>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a:solidFill>
                  <a:srgbClr val="0000FF"/>
                </a:solidFill>
                <a:highlight>
                  <a:srgbClr val="FFFFFF"/>
                </a:highlight>
                <a:latin typeface="Courier New"/>
              </a:rPr>
              <a:t>1</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DUAL</a:t>
            </a:r>
          </a:p>
          <a:p>
            <a:r>
              <a:rPr lang="en-US" b="1" dirty="0">
                <a:solidFill>
                  <a:srgbClr val="008080"/>
                </a:solidFill>
                <a:highlight>
                  <a:srgbClr val="FFFFFF"/>
                </a:highlight>
                <a:latin typeface="Courier New"/>
              </a:rPr>
              <a:t>UNION</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ALL</a:t>
            </a:r>
            <a:endParaRPr lang="en-US" b="1" dirty="0">
              <a:solidFill>
                <a:srgbClr val="000080"/>
              </a:solidFill>
              <a:highlight>
                <a:srgbClr val="FFFFFF"/>
              </a:highlight>
              <a:latin typeface="Courier New"/>
            </a:endParaRPr>
          </a:p>
          <a:p>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a:solidFill>
                  <a:srgbClr val="0000FF"/>
                </a:solidFill>
                <a:highlight>
                  <a:srgbClr val="FFFFFF"/>
                </a:highlight>
                <a:latin typeface="Courier New"/>
              </a:rPr>
              <a:t>2</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DUAL)</a:t>
            </a:r>
          </a:p>
          <a:p>
            <a:r>
              <a:rPr lang="en-US" b="1" dirty="0">
                <a:solidFill>
                  <a:srgbClr val="008080"/>
                </a:solidFill>
                <a:highlight>
                  <a:srgbClr val="FFFFFF"/>
                </a:highlight>
                <a:latin typeface="Courier New"/>
              </a:rPr>
              <a:t>INTERSECT</a:t>
            </a:r>
            <a:endParaRPr lang="en-US" b="1" dirty="0">
              <a:solidFill>
                <a:srgbClr val="000080"/>
              </a:solidFill>
              <a:highlight>
                <a:srgbClr val="FFFFFF"/>
              </a:highlight>
              <a:latin typeface="Courier New"/>
            </a:endParaRPr>
          </a:p>
          <a:p>
            <a:r>
              <a:rPr lang="en-US" b="1" dirty="0">
                <a:solidFill>
                  <a:srgbClr val="000080"/>
                </a:solidFill>
                <a:highlight>
                  <a:srgbClr val="FFFFFF"/>
                </a:highlight>
                <a:latin typeface="Courier New"/>
              </a:rPr>
              <a:t>(</a:t>
            </a:r>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a:solidFill>
                  <a:srgbClr val="0000FF"/>
                </a:solidFill>
                <a:highlight>
                  <a:srgbClr val="FFFFFF"/>
                </a:highlight>
                <a:latin typeface="Courier New"/>
              </a:rPr>
              <a:t>3</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DUAL</a:t>
            </a:r>
          </a:p>
          <a:p>
            <a:r>
              <a:rPr lang="en-US" b="1" dirty="0">
                <a:solidFill>
                  <a:srgbClr val="008080"/>
                </a:solidFill>
                <a:highlight>
                  <a:srgbClr val="FFFFFF"/>
                </a:highlight>
                <a:latin typeface="Courier New"/>
              </a:rPr>
              <a:t>UNION</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ALL</a:t>
            </a:r>
            <a:endParaRPr lang="en-US" b="1" dirty="0">
              <a:solidFill>
                <a:srgbClr val="000080"/>
              </a:solidFill>
              <a:highlight>
                <a:srgbClr val="FFFFFF"/>
              </a:highlight>
              <a:latin typeface="Courier New"/>
            </a:endParaRPr>
          </a:p>
          <a:p>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a:solidFill>
                  <a:srgbClr val="0000FF"/>
                </a:solidFill>
                <a:highlight>
                  <a:srgbClr val="FFFFFF"/>
                </a:highlight>
                <a:latin typeface="Courier New"/>
              </a:rPr>
              <a:t>2</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DUAL)</a:t>
            </a:r>
            <a:endParaRPr lang="ru-RU" b="1" dirty="0"/>
          </a:p>
        </p:txBody>
      </p:sp>
      <p:sp>
        <p:nvSpPr>
          <p:cNvPr id="10" name="Скругленный прямоугольник 9"/>
          <p:cNvSpPr/>
          <p:nvPr/>
        </p:nvSpPr>
        <p:spPr>
          <a:xfrm>
            <a:off x="228600" y="762000"/>
            <a:ext cx="8458200" cy="838200"/>
          </a:xfrm>
          <a:prstGeom prst="roundRect">
            <a:avLst/>
          </a:prstGeom>
          <a:solidFill>
            <a:schemeClr val="tx2">
              <a:alpha val="3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Скругленный прямоугольник 11"/>
          <p:cNvSpPr/>
          <p:nvPr/>
        </p:nvSpPr>
        <p:spPr>
          <a:xfrm>
            <a:off x="228600" y="1905000"/>
            <a:ext cx="8458200" cy="838200"/>
          </a:xfrm>
          <a:prstGeom prst="roundRect">
            <a:avLst/>
          </a:prstGeom>
          <a:solidFill>
            <a:schemeClr val="tx2">
              <a:alpha val="3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76130" name="Picture 2"/>
          <p:cNvPicPr>
            <a:picLocks noChangeAspect="1" noChangeArrowheads="1"/>
          </p:cNvPicPr>
          <p:nvPr/>
        </p:nvPicPr>
        <p:blipFill>
          <a:blip r:embed="rId3" cstate="print"/>
          <a:srcRect/>
          <a:stretch>
            <a:fillRect/>
          </a:stretch>
        </p:blipFill>
        <p:spPr bwMode="auto">
          <a:xfrm>
            <a:off x="2514600" y="3276600"/>
            <a:ext cx="2979420" cy="1295400"/>
          </a:xfrm>
          <a:prstGeom prst="rect">
            <a:avLst/>
          </a:prstGeom>
          <a:noFill/>
          <a:ln w="9525">
            <a:noFill/>
            <a:miter lim="800000"/>
            <a:headEnd/>
            <a:tailEnd/>
          </a:ln>
        </p:spPr>
      </p:pic>
      <p:sp>
        <p:nvSpPr>
          <p:cNvPr id="13" name="Скругленный прямоугольник 12"/>
          <p:cNvSpPr/>
          <p:nvPr/>
        </p:nvSpPr>
        <p:spPr>
          <a:xfrm>
            <a:off x="3657600" y="3733800"/>
            <a:ext cx="1143000" cy="838200"/>
          </a:xfrm>
          <a:prstGeom prst="roundRect">
            <a:avLst/>
          </a:prstGeom>
          <a:solidFill>
            <a:schemeClr val="accent3">
              <a:lumMod val="60000"/>
              <a:lumOff val="40000"/>
              <a:alpha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7559315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Set Operations MINUS</a:t>
            </a:r>
          </a:p>
        </p:txBody>
      </p:sp>
      <p:sp>
        <p:nvSpPr>
          <p:cNvPr id="3" name="Footer Placeholder 2"/>
          <p:cNvSpPr>
            <a:spLocks noGrp="1"/>
          </p:cNvSpPr>
          <p:nvPr>
            <p:ph type="ftr" sz="quarter" idx="10"/>
          </p:nvPr>
        </p:nvSpPr>
        <p:spPr/>
        <p:txBody>
          <a:bodyPr/>
          <a:lstStyle/>
          <a:p>
            <a:r>
              <a:rPr lang="en-US"/>
              <a:t>2012 © EPAM Systems, RD Dep.</a:t>
            </a:r>
            <a:endParaRPr lang="en-US" dirty="0"/>
          </a:p>
        </p:txBody>
      </p:sp>
      <p:sp>
        <p:nvSpPr>
          <p:cNvPr id="4" name="Slide Number Placeholder 3"/>
          <p:cNvSpPr>
            <a:spLocks noGrp="1"/>
          </p:cNvSpPr>
          <p:nvPr>
            <p:ph type="sldNum" sz="quarter" idx="11"/>
          </p:nvPr>
        </p:nvSpPr>
        <p:spPr/>
        <p:txBody>
          <a:bodyPr/>
          <a:lstStyle/>
          <a:p>
            <a:fld id="{00B1FF97-CB0E-49B2-B0A7-929DA2A15C53}" type="slidenum">
              <a:rPr lang="en-US" smtClean="0"/>
              <a:pPr/>
              <a:t>61</a:t>
            </a:fld>
            <a:endParaRPr lang="en-US"/>
          </a:p>
        </p:txBody>
      </p:sp>
      <p:sp>
        <p:nvSpPr>
          <p:cNvPr id="8" name="Прямоугольник 7"/>
          <p:cNvSpPr/>
          <p:nvPr/>
        </p:nvSpPr>
        <p:spPr>
          <a:xfrm>
            <a:off x="2438400" y="762001"/>
            <a:ext cx="3581400" cy="2031325"/>
          </a:xfrm>
          <a:prstGeom prst="rect">
            <a:avLst/>
          </a:prstGeom>
        </p:spPr>
        <p:txBody>
          <a:bodyPr wrap="square">
            <a:spAutoFit/>
          </a:bodyPr>
          <a:lstStyle/>
          <a:p>
            <a:r>
              <a:rPr lang="en-US" b="1" dirty="0">
                <a:solidFill>
                  <a:srgbClr val="000080"/>
                </a:solidFill>
                <a:highlight>
                  <a:srgbClr val="FFFFFF"/>
                </a:highlight>
                <a:latin typeface="Courier New"/>
              </a:rPr>
              <a:t>(</a:t>
            </a:r>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a:solidFill>
                  <a:srgbClr val="0000FF"/>
                </a:solidFill>
                <a:highlight>
                  <a:srgbClr val="FFFFFF"/>
                </a:highlight>
                <a:latin typeface="Courier New"/>
              </a:rPr>
              <a:t>1</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DUAL</a:t>
            </a:r>
          </a:p>
          <a:p>
            <a:r>
              <a:rPr lang="en-US" b="1" dirty="0">
                <a:solidFill>
                  <a:srgbClr val="008080"/>
                </a:solidFill>
                <a:highlight>
                  <a:srgbClr val="FFFFFF"/>
                </a:highlight>
                <a:latin typeface="Courier New"/>
              </a:rPr>
              <a:t>UNION</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ALL</a:t>
            </a:r>
            <a:endParaRPr lang="en-US" b="1" dirty="0">
              <a:solidFill>
                <a:srgbClr val="000080"/>
              </a:solidFill>
              <a:highlight>
                <a:srgbClr val="FFFFFF"/>
              </a:highlight>
              <a:latin typeface="Courier New"/>
            </a:endParaRPr>
          </a:p>
          <a:p>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a:solidFill>
                  <a:srgbClr val="0000FF"/>
                </a:solidFill>
                <a:highlight>
                  <a:srgbClr val="FFFFFF"/>
                </a:highlight>
                <a:latin typeface="Courier New"/>
              </a:rPr>
              <a:t>2</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DUAL)</a:t>
            </a:r>
          </a:p>
          <a:p>
            <a:r>
              <a:rPr lang="en-US" b="1" dirty="0">
                <a:solidFill>
                  <a:srgbClr val="008080"/>
                </a:solidFill>
                <a:highlight>
                  <a:srgbClr val="FFFFFF"/>
                </a:highlight>
                <a:latin typeface="Courier New"/>
              </a:rPr>
              <a:t>INTERSECT</a:t>
            </a:r>
            <a:endParaRPr lang="en-US" b="1" dirty="0">
              <a:solidFill>
                <a:srgbClr val="000080"/>
              </a:solidFill>
              <a:highlight>
                <a:srgbClr val="FFFFFF"/>
              </a:highlight>
              <a:latin typeface="Courier New"/>
            </a:endParaRPr>
          </a:p>
          <a:p>
            <a:r>
              <a:rPr lang="en-US" b="1" dirty="0">
                <a:solidFill>
                  <a:srgbClr val="000080"/>
                </a:solidFill>
                <a:highlight>
                  <a:srgbClr val="FFFFFF"/>
                </a:highlight>
                <a:latin typeface="Courier New"/>
              </a:rPr>
              <a:t>(</a:t>
            </a:r>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a:solidFill>
                  <a:srgbClr val="0000FF"/>
                </a:solidFill>
                <a:highlight>
                  <a:srgbClr val="FFFFFF"/>
                </a:highlight>
                <a:latin typeface="Courier New"/>
              </a:rPr>
              <a:t>3</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DUAL</a:t>
            </a:r>
          </a:p>
          <a:p>
            <a:r>
              <a:rPr lang="en-US" b="1" dirty="0">
                <a:solidFill>
                  <a:srgbClr val="008080"/>
                </a:solidFill>
                <a:highlight>
                  <a:srgbClr val="FFFFFF"/>
                </a:highlight>
                <a:latin typeface="Courier New"/>
              </a:rPr>
              <a:t>UNION</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ALL</a:t>
            </a:r>
            <a:endParaRPr lang="en-US" b="1" dirty="0">
              <a:solidFill>
                <a:srgbClr val="000080"/>
              </a:solidFill>
              <a:highlight>
                <a:srgbClr val="FFFFFF"/>
              </a:highlight>
              <a:latin typeface="Courier New"/>
            </a:endParaRPr>
          </a:p>
          <a:p>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a:solidFill>
                  <a:srgbClr val="0000FF"/>
                </a:solidFill>
                <a:highlight>
                  <a:srgbClr val="FFFFFF"/>
                </a:highlight>
                <a:latin typeface="Courier New"/>
              </a:rPr>
              <a:t>2</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DUAL)</a:t>
            </a:r>
            <a:endParaRPr lang="ru-RU" b="1" dirty="0"/>
          </a:p>
        </p:txBody>
      </p:sp>
      <p:sp>
        <p:nvSpPr>
          <p:cNvPr id="10" name="Скругленный прямоугольник 9"/>
          <p:cNvSpPr/>
          <p:nvPr/>
        </p:nvSpPr>
        <p:spPr>
          <a:xfrm>
            <a:off x="228600" y="762000"/>
            <a:ext cx="8458200" cy="838200"/>
          </a:xfrm>
          <a:prstGeom prst="roundRect">
            <a:avLst/>
          </a:prstGeom>
          <a:solidFill>
            <a:schemeClr val="tx2">
              <a:alpha val="3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Скругленный прямоугольник 11"/>
          <p:cNvSpPr/>
          <p:nvPr/>
        </p:nvSpPr>
        <p:spPr>
          <a:xfrm>
            <a:off x="228600" y="1905000"/>
            <a:ext cx="8458200" cy="838200"/>
          </a:xfrm>
          <a:prstGeom prst="roundRect">
            <a:avLst/>
          </a:prstGeom>
          <a:solidFill>
            <a:schemeClr val="tx2">
              <a:alpha val="3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77154" name="Picture 2"/>
          <p:cNvPicPr>
            <a:picLocks noChangeAspect="1" noChangeArrowheads="1"/>
          </p:cNvPicPr>
          <p:nvPr/>
        </p:nvPicPr>
        <p:blipFill>
          <a:blip r:embed="rId3" cstate="print"/>
          <a:srcRect/>
          <a:stretch>
            <a:fillRect/>
          </a:stretch>
        </p:blipFill>
        <p:spPr bwMode="auto">
          <a:xfrm>
            <a:off x="2362200" y="3124200"/>
            <a:ext cx="2898775" cy="1676400"/>
          </a:xfrm>
          <a:prstGeom prst="rect">
            <a:avLst/>
          </a:prstGeom>
          <a:noFill/>
          <a:ln w="9525">
            <a:noFill/>
            <a:miter lim="800000"/>
            <a:headEnd/>
            <a:tailEnd/>
          </a:ln>
        </p:spPr>
      </p:pic>
      <p:sp>
        <p:nvSpPr>
          <p:cNvPr id="13" name="Скругленный прямоугольник 12"/>
          <p:cNvSpPr/>
          <p:nvPr/>
        </p:nvSpPr>
        <p:spPr>
          <a:xfrm>
            <a:off x="4191000" y="3962400"/>
            <a:ext cx="990600" cy="762000"/>
          </a:xfrm>
          <a:prstGeom prst="roundRect">
            <a:avLst/>
          </a:prstGeom>
          <a:solidFill>
            <a:schemeClr val="accent3">
              <a:lumMod val="60000"/>
              <a:lumOff val="40000"/>
              <a:alpha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7559315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667000"/>
            <a:ext cx="6400800" cy="1438275"/>
          </a:xfrm>
        </p:spPr>
        <p:txBody>
          <a:bodyPr/>
          <a:lstStyle/>
          <a:p>
            <a:pPr algn="ctr"/>
            <a:r>
              <a:rPr lang="en-US" dirty="0"/>
              <a:t>Subqueries </a:t>
            </a:r>
          </a:p>
        </p:txBody>
      </p:sp>
      <p:sp>
        <p:nvSpPr>
          <p:cNvPr id="3" name="Footer Placeholder 2"/>
          <p:cNvSpPr>
            <a:spLocks noGrp="1"/>
          </p:cNvSpPr>
          <p:nvPr>
            <p:ph type="ftr" sz="quarter" idx="10"/>
          </p:nvPr>
        </p:nvSpPr>
        <p:spPr/>
        <p:txBody>
          <a:bodyPr/>
          <a:lstStyle/>
          <a:p>
            <a:r>
              <a:rPr lang="en-US"/>
              <a:t>2012 © EPAM Systems, RD Dep.</a:t>
            </a:r>
            <a:endParaRPr lang="en-US" dirty="0"/>
          </a:p>
        </p:txBody>
      </p:sp>
      <p:sp>
        <p:nvSpPr>
          <p:cNvPr id="4" name="Slide Number Placeholder 3"/>
          <p:cNvSpPr>
            <a:spLocks noGrp="1"/>
          </p:cNvSpPr>
          <p:nvPr>
            <p:ph type="sldNum" sz="quarter" idx="11"/>
          </p:nvPr>
        </p:nvSpPr>
        <p:spPr/>
        <p:txBody>
          <a:bodyPr/>
          <a:lstStyle/>
          <a:p>
            <a:fld id="{00B1FF97-CB0E-49B2-B0A7-929DA2A15C53}" type="slidenum">
              <a:rPr lang="en-US" smtClean="0"/>
              <a:pPr/>
              <a:t>62</a:t>
            </a:fld>
            <a:endParaRPr lang="en-US"/>
          </a:p>
        </p:txBody>
      </p:sp>
    </p:spTree>
    <p:extLst>
      <p:ext uri="{BB962C8B-B14F-4D97-AF65-F5344CB8AC3E}">
        <p14:creationId xmlns:p14="http://schemas.microsoft.com/office/powerpoint/2010/main" val="8584185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0"/>
          </p:nvPr>
        </p:nvSpPr>
        <p:spPr/>
        <p:txBody>
          <a:bodyPr/>
          <a:lstStyle/>
          <a:p>
            <a:r>
              <a:rPr lang="en-US"/>
              <a:t>2012 © EPAM Systems, RD Dep.</a:t>
            </a:r>
            <a:endParaRPr lang="en-US" dirty="0"/>
          </a:p>
        </p:txBody>
      </p:sp>
      <p:sp>
        <p:nvSpPr>
          <p:cNvPr id="3" name="Номер слайда 2"/>
          <p:cNvSpPr>
            <a:spLocks noGrp="1"/>
          </p:cNvSpPr>
          <p:nvPr>
            <p:ph type="sldNum" sz="quarter" idx="11"/>
          </p:nvPr>
        </p:nvSpPr>
        <p:spPr/>
        <p:txBody>
          <a:bodyPr/>
          <a:lstStyle/>
          <a:p>
            <a:fld id="{00B1FF97-CB0E-49B2-B0A7-929DA2A15C53}" type="slidenum">
              <a:rPr lang="en-US" smtClean="0"/>
              <a:pPr/>
              <a:t>63</a:t>
            </a:fld>
            <a:endParaRPr lang="en-US"/>
          </a:p>
        </p:txBody>
      </p:sp>
      <p:sp>
        <p:nvSpPr>
          <p:cNvPr id="4" name="Title 1"/>
          <p:cNvSpPr txBox="1">
            <a:spLocks/>
          </p:cNvSpPr>
          <p:nvPr/>
        </p:nvSpPr>
        <p:spPr>
          <a:xfrm>
            <a:off x="457200" y="274638"/>
            <a:ext cx="8229600" cy="715962"/>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800" b="1" i="0" u="none" strike="noStrike" kern="1200" cap="none" spc="0" normalizeH="0" baseline="0" noProof="0">
                <a:ln>
                  <a:noFill/>
                </a:ln>
                <a:solidFill>
                  <a:schemeClr val="accent1">
                    <a:lumMod val="75000"/>
                  </a:schemeClr>
                </a:solidFill>
                <a:effectLst/>
                <a:uLnTx/>
                <a:uFillTx/>
                <a:latin typeface="Tahoma" pitchFamily="34" charset="0"/>
                <a:ea typeface="Tahoma" pitchFamily="34" charset="0"/>
                <a:cs typeface="Tahoma" pitchFamily="34" charset="0"/>
              </a:rPr>
              <a:t>Type of Subqueries</a:t>
            </a:r>
            <a:endParaRPr kumimoji="0" lang="en-US" sz="1800" b="1" i="0" u="none" strike="noStrike" kern="1200" cap="none" spc="0" normalizeH="0" baseline="0" noProof="0" dirty="0">
              <a:ln>
                <a:noFill/>
              </a:ln>
              <a:solidFill>
                <a:schemeClr val="accent1">
                  <a:lumMod val="75000"/>
                </a:schemeClr>
              </a:solidFill>
              <a:effectLst/>
              <a:uLnTx/>
              <a:uFillTx/>
              <a:latin typeface="Tahoma" pitchFamily="34" charset="0"/>
              <a:ea typeface="Tahoma" pitchFamily="34" charset="0"/>
              <a:cs typeface="Tahoma" pitchFamily="34" charset="0"/>
            </a:endParaRPr>
          </a:p>
        </p:txBody>
      </p:sp>
      <p:sp>
        <p:nvSpPr>
          <p:cNvPr id="5" name="Rectangle 3"/>
          <p:cNvSpPr txBox="1">
            <a:spLocks noChangeArrowheads="1"/>
          </p:cNvSpPr>
          <p:nvPr/>
        </p:nvSpPr>
        <p:spPr>
          <a:xfrm>
            <a:off x="533400" y="1143000"/>
            <a:ext cx="8305800" cy="5105400"/>
          </a:xfrm>
          <a:prstGeom prst="rect">
            <a:avLst/>
          </a:prstGeom>
        </p:spPr>
        <p:txBody>
          <a:bodyPr/>
          <a:lstStyle/>
          <a:p>
            <a:pPr marL="285750" marR="0" lvl="0" indent="-285750" algn="l" defTabSz="914400" rtl="0" eaLnBrk="1" fontAlgn="auto" latinLnBrk="0" hangingPunct="1">
              <a:lnSpc>
                <a:spcPct val="90000"/>
              </a:lnSpc>
              <a:spcBef>
                <a:spcPct val="20000"/>
              </a:spcBef>
              <a:spcAft>
                <a:spcPts val="0"/>
              </a:spcAft>
              <a:buClr>
                <a:schemeClr val="accent1">
                  <a:lumMod val="75000"/>
                </a:schemeClr>
              </a:buClr>
              <a:buSzPct val="140000"/>
              <a:buFont typeface="Wingdings" pitchFamily="2" charset="2"/>
              <a:buChar char="§"/>
              <a:tabLst/>
              <a:defRPr/>
            </a:pPr>
            <a:r>
              <a:rPr kumimoji="0" lang="en-US" sz="2800" b="0" i="0" u="none" strike="noStrike" kern="1200" cap="none" spc="0" normalizeH="0" baseline="0" noProof="0" dirty="0" err="1">
                <a:ln>
                  <a:noFill/>
                </a:ln>
                <a:solidFill>
                  <a:schemeClr val="accent1">
                    <a:lumMod val="75000"/>
                  </a:schemeClr>
                </a:solidFill>
                <a:effectLst/>
                <a:uLnTx/>
                <a:uFillTx/>
                <a:latin typeface="Arial" pitchFamily="34" charset="0"/>
                <a:ea typeface="+mn-ea"/>
                <a:cs typeface="Arial" pitchFamily="34" charset="0"/>
              </a:rPr>
              <a:t>Subquery</a:t>
            </a:r>
            <a:r>
              <a:rPr kumimoji="0" lang="en-US" sz="2800" b="0" i="0" u="none" strike="noStrike" kern="1200" cap="none" spc="0" normalizeH="0" baseline="0" noProof="0" dirty="0">
                <a:ln>
                  <a:noFill/>
                </a:ln>
                <a:solidFill>
                  <a:schemeClr val="accent1">
                    <a:lumMod val="75000"/>
                  </a:schemeClr>
                </a:solidFill>
                <a:effectLst/>
                <a:uLnTx/>
                <a:uFillTx/>
                <a:latin typeface="Arial" pitchFamily="34" charset="0"/>
                <a:ea typeface="+mn-ea"/>
                <a:cs typeface="Arial" pitchFamily="34" charset="0"/>
              </a:rPr>
              <a:t>–placing an inner query (SELECT statement) inside an outer query</a:t>
            </a:r>
          </a:p>
          <a:p>
            <a:pPr marL="285750" marR="0" lvl="0" indent="-285750" algn="l" defTabSz="914400" rtl="0" eaLnBrk="1" fontAlgn="auto" latinLnBrk="0" hangingPunct="1">
              <a:lnSpc>
                <a:spcPct val="90000"/>
              </a:lnSpc>
              <a:spcBef>
                <a:spcPct val="20000"/>
              </a:spcBef>
              <a:spcAft>
                <a:spcPts val="0"/>
              </a:spcAft>
              <a:buClr>
                <a:schemeClr val="accent1">
                  <a:lumMod val="75000"/>
                </a:schemeClr>
              </a:buClr>
              <a:buSzPct val="140000"/>
              <a:buFont typeface="Wingdings" pitchFamily="2" charset="2"/>
              <a:buChar char="§"/>
              <a:tabLst/>
              <a:defRPr/>
            </a:pPr>
            <a:r>
              <a:rPr kumimoji="0" lang="en-US" sz="2800" b="0" i="0" u="none" strike="noStrike" kern="1200" cap="none" spc="0" normalizeH="0" baseline="0" noProof="0" dirty="0">
                <a:ln>
                  <a:noFill/>
                </a:ln>
                <a:solidFill>
                  <a:schemeClr val="accent1">
                    <a:lumMod val="75000"/>
                  </a:schemeClr>
                </a:solidFill>
                <a:effectLst/>
                <a:uLnTx/>
                <a:uFillTx/>
                <a:latin typeface="Arial" pitchFamily="34" charset="0"/>
                <a:ea typeface="+mn-ea"/>
                <a:cs typeface="Arial" pitchFamily="34" charset="0"/>
              </a:rPr>
              <a:t>Options:</a:t>
            </a:r>
          </a:p>
          <a:p>
            <a:pPr marL="742950" marR="0" lvl="1" indent="-285750" algn="l" defTabSz="914400" rtl="0" eaLnBrk="1" fontAlgn="auto" latinLnBrk="0" hangingPunct="1">
              <a:lnSpc>
                <a:spcPct val="90000"/>
              </a:lnSpc>
              <a:spcBef>
                <a:spcPct val="20000"/>
              </a:spcBef>
              <a:spcAft>
                <a:spcPts val="0"/>
              </a:spcAft>
              <a:buClr>
                <a:schemeClr val="accent1">
                  <a:lumMod val="75000"/>
                </a:schemeClr>
              </a:buClr>
              <a:buSzPct val="140000"/>
              <a:buFont typeface="Arial" pitchFamily="34" charset="0"/>
              <a:buChar char="•"/>
              <a:tabLst/>
              <a:defRPr/>
            </a:pPr>
            <a:r>
              <a:rPr kumimoji="0" lang="en-US" sz="2400" b="0" i="0" u="none" strike="noStrike" kern="1200" cap="none" spc="0" normalizeH="0" baseline="0" noProof="0" dirty="0">
                <a:ln>
                  <a:noFill/>
                </a:ln>
                <a:solidFill>
                  <a:schemeClr val="accent1">
                    <a:lumMod val="75000"/>
                  </a:schemeClr>
                </a:solidFill>
                <a:effectLst/>
                <a:uLnTx/>
                <a:uFillTx/>
                <a:latin typeface="Arial" pitchFamily="34" charset="0"/>
                <a:ea typeface="+mn-ea"/>
                <a:cs typeface="Arial" pitchFamily="34" charset="0"/>
              </a:rPr>
              <a:t>In a condition of the WHERE clause</a:t>
            </a:r>
          </a:p>
          <a:p>
            <a:pPr marL="742950" marR="0" lvl="1" indent="-285750" algn="l" defTabSz="914400" rtl="0" eaLnBrk="1" fontAlgn="auto" latinLnBrk="0" hangingPunct="1">
              <a:lnSpc>
                <a:spcPct val="90000"/>
              </a:lnSpc>
              <a:spcBef>
                <a:spcPct val="20000"/>
              </a:spcBef>
              <a:spcAft>
                <a:spcPts val="0"/>
              </a:spcAft>
              <a:buClr>
                <a:schemeClr val="accent1">
                  <a:lumMod val="75000"/>
                </a:schemeClr>
              </a:buClr>
              <a:buSzPct val="140000"/>
              <a:buFont typeface="Arial" pitchFamily="34" charset="0"/>
              <a:buChar char="•"/>
              <a:tabLst/>
              <a:defRPr/>
            </a:pPr>
            <a:r>
              <a:rPr kumimoji="0" lang="en-US" sz="2400" b="0" i="0" u="none" strike="noStrike" kern="1200" cap="none" spc="0" normalizeH="0" baseline="0" noProof="0" dirty="0">
                <a:ln>
                  <a:noFill/>
                </a:ln>
                <a:solidFill>
                  <a:schemeClr val="accent1">
                    <a:lumMod val="75000"/>
                  </a:schemeClr>
                </a:solidFill>
                <a:effectLst/>
                <a:uLnTx/>
                <a:uFillTx/>
                <a:latin typeface="Arial" pitchFamily="34" charset="0"/>
                <a:ea typeface="+mn-ea"/>
                <a:cs typeface="Arial" pitchFamily="34" charset="0"/>
              </a:rPr>
              <a:t>As a “table” of the FROM clause</a:t>
            </a:r>
          </a:p>
          <a:p>
            <a:pPr marL="742950" marR="0" lvl="1" indent="-285750" algn="l" defTabSz="914400" rtl="0" eaLnBrk="1" fontAlgn="auto" latinLnBrk="0" hangingPunct="1">
              <a:lnSpc>
                <a:spcPct val="90000"/>
              </a:lnSpc>
              <a:spcBef>
                <a:spcPct val="20000"/>
              </a:spcBef>
              <a:spcAft>
                <a:spcPts val="0"/>
              </a:spcAft>
              <a:buClr>
                <a:schemeClr val="accent1">
                  <a:lumMod val="75000"/>
                </a:schemeClr>
              </a:buClr>
              <a:buSzPct val="140000"/>
              <a:buFont typeface="Arial" pitchFamily="34" charset="0"/>
              <a:buChar char="•"/>
              <a:tabLst/>
              <a:defRPr/>
            </a:pPr>
            <a:r>
              <a:rPr kumimoji="0" lang="en-US" sz="2400" b="0" i="0" u="none" strike="noStrike" kern="1200" cap="none" spc="0" normalizeH="0" baseline="0" noProof="0" dirty="0">
                <a:ln>
                  <a:noFill/>
                </a:ln>
                <a:solidFill>
                  <a:schemeClr val="accent1">
                    <a:lumMod val="75000"/>
                  </a:schemeClr>
                </a:solidFill>
                <a:effectLst/>
                <a:uLnTx/>
                <a:uFillTx/>
                <a:latin typeface="Arial" pitchFamily="34" charset="0"/>
                <a:ea typeface="+mn-ea"/>
                <a:cs typeface="Arial" pitchFamily="34" charset="0"/>
              </a:rPr>
              <a:t>Within the HAVING clause</a:t>
            </a:r>
          </a:p>
          <a:p>
            <a:pPr marL="285750" marR="0" lvl="0" indent="-285750" algn="l" defTabSz="914400" rtl="0" eaLnBrk="1" fontAlgn="auto" latinLnBrk="0" hangingPunct="1">
              <a:lnSpc>
                <a:spcPct val="90000"/>
              </a:lnSpc>
              <a:spcBef>
                <a:spcPct val="20000"/>
              </a:spcBef>
              <a:spcAft>
                <a:spcPts val="0"/>
              </a:spcAft>
              <a:buClr>
                <a:schemeClr val="accent1">
                  <a:lumMod val="75000"/>
                </a:schemeClr>
              </a:buClr>
              <a:buSzPct val="140000"/>
              <a:buFont typeface="Wingdings" pitchFamily="2" charset="2"/>
              <a:buChar char="§"/>
              <a:tabLst/>
              <a:defRPr/>
            </a:pPr>
            <a:r>
              <a:rPr kumimoji="0" lang="en-US" sz="2800" b="0" i="0" u="none" strike="noStrike" kern="1200" cap="none" spc="0" normalizeH="0" baseline="0" noProof="0" dirty="0">
                <a:ln>
                  <a:noFill/>
                </a:ln>
                <a:solidFill>
                  <a:schemeClr val="accent1">
                    <a:lumMod val="75000"/>
                  </a:schemeClr>
                </a:solidFill>
                <a:effectLst/>
                <a:uLnTx/>
                <a:uFillTx/>
                <a:latin typeface="Arial" pitchFamily="34" charset="0"/>
                <a:ea typeface="+mn-ea"/>
                <a:cs typeface="Arial" pitchFamily="34" charset="0"/>
              </a:rPr>
              <a:t>Subqueries can be:</a:t>
            </a:r>
          </a:p>
          <a:p>
            <a:pPr marL="742950" marR="0" lvl="1" indent="-285750" algn="l" defTabSz="914400" rtl="0" eaLnBrk="1" fontAlgn="auto" latinLnBrk="0" hangingPunct="1">
              <a:lnSpc>
                <a:spcPct val="90000"/>
              </a:lnSpc>
              <a:spcBef>
                <a:spcPct val="20000"/>
              </a:spcBef>
              <a:spcAft>
                <a:spcPts val="0"/>
              </a:spcAft>
              <a:buClr>
                <a:schemeClr val="accent1">
                  <a:lumMod val="75000"/>
                </a:schemeClr>
              </a:buClr>
              <a:buSzPct val="140000"/>
              <a:buFont typeface="Arial" pitchFamily="34" charset="0"/>
              <a:buChar char="•"/>
              <a:tabLst/>
              <a:defRPr/>
            </a:pPr>
            <a:r>
              <a:rPr kumimoji="0" lang="en-US" sz="2400" b="0" i="0" u="none" strike="noStrike" kern="1200" cap="none" spc="0" normalizeH="0" baseline="0" noProof="0" dirty="0" err="1">
                <a:ln>
                  <a:noFill/>
                </a:ln>
                <a:solidFill>
                  <a:schemeClr val="accent1">
                    <a:lumMod val="75000"/>
                  </a:schemeClr>
                </a:solidFill>
                <a:effectLst/>
                <a:uLnTx/>
                <a:uFillTx/>
                <a:latin typeface="Arial" pitchFamily="34" charset="0"/>
                <a:ea typeface="+mn-ea"/>
                <a:cs typeface="Arial" pitchFamily="34" charset="0"/>
              </a:rPr>
              <a:t>Noncorrelated</a:t>
            </a:r>
            <a:r>
              <a:rPr kumimoji="0" lang="en-US" sz="2400" b="0" i="0" u="none" strike="noStrike" kern="1200" cap="none" spc="0" normalizeH="0" baseline="0" noProof="0" dirty="0">
                <a:ln>
                  <a:noFill/>
                </a:ln>
                <a:solidFill>
                  <a:schemeClr val="accent1">
                    <a:lumMod val="75000"/>
                  </a:schemeClr>
                </a:solidFill>
                <a:effectLst/>
                <a:uLnTx/>
                <a:uFillTx/>
                <a:latin typeface="Arial" pitchFamily="34" charset="0"/>
                <a:ea typeface="+mn-ea"/>
                <a:cs typeface="Arial" pitchFamily="34" charset="0"/>
              </a:rPr>
              <a:t>–executed once for the entire outer query</a:t>
            </a:r>
          </a:p>
          <a:p>
            <a:pPr marL="742950" marR="0" lvl="1" indent="-285750" algn="l" defTabSz="914400" rtl="0" eaLnBrk="1" fontAlgn="auto" latinLnBrk="0" hangingPunct="1">
              <a:lnSpc>
                <a:spcPct val="90000"/>
              </a:lnSpc>
              <a:spcBef>
                <a:spcPct val="20000"/>
              </a:spcBef>
              <a:spcAft>
                <a:spcPts val="0"/>
              </a:spcAft>
              <a:buClr>
                <a:schemeClr val="accent1">
                  <a:lumMod val="75000"/>
                </a:schemeClr>
              </a:buClr>
              <a:buSzPct val="140000"/>
              <a:buFont typeface="Arial" pitchFamily="34" charset="0"/>
              <a:buChar char="•"/>
              <a:tabLst/>
              <a:defRPr/>
            </a:pPr>
            <a:r>
              <a:rPr kumimoji="0" lang="en-US" sz="2400" b="0" i="0" u="none" strike="noStrike" kern="1200" cap="none" spc="0" normalizeH="0" baseline="0" noProof="0" dirty="0">
                <a:ln>
                  <a:noFill/>
                </a:ln>
                <a:solidFill>
                  <a:schemeClr val="accent1">
                    <a:lumMod val="75000"/>
                  </a:schemeClr>
                </a:solidFill>
                <a:effectLst/>
                <a:uLnTx/>
                <a:uFillTx/>
                <a:latin typeface="Arial" pitchFamily="34" charset="0"/>
                <a:ea typeface="+mn-ea"/>
                <a:cs typeface="Arial" pitchFamily="34" charset="0"/>
              </a:rPr>
              <a:t>Correlated–executed once for each row returned by the outer query</a:t>
            </a:r>
          </a:p>
          <a:p>
            <a:pPr marL="285750" marR="0" lvl="0" indent="-285750" algn="l" defTabSz="914400" rtl="0" eaLnBrk="1" fontAlgn="auto" latinLnBrk="0" hangingPunct="1">
              <a:lnSpc>
                <a:spcPct val="90000"/>
              </a:lnSpc>
              <a:spcBef>
                <a:spcPct val="20000"/>
              </a:spcBef>
              <a:spcAft>
                <a:spcPts val="0"/>
              </a:spcAft>
              <a:buClr>
                <a:schemeClr val="accent1">
                  <a:lumMod val="75000"/>
                </a:schemeClr>
              </a:buClr>
              <a:buSzPct val="140000"/>
              <a:buFont typeface="Wingdings" pitchFamily="2" charset="2"/>
              <a:buChar char="§"/>
              <a:tabLst/>
              <a:defRPr/>
            </a:pPr>
            <a:endParaRPr kumimoji="0" lang="en-US" sz="2800" b="0" i="0" u="none" strike="noStrike" kern="1200" cap="none" spc="0" normalizeH="0" baseline="0" noProof="0" dirty="0">
              <a:ln>
                <a:noFill/>
              </a:ln>
              <a:solidFill>
                <a:schemeClr val="accent1">
                  <a:lumMod val="75000"/>
                </a:schemeClr>
              </a:solidFill>
              <a:effectLst/>
              <a:uLnTx/>
              <a:uFillTx/>
              <a:latin typeface="Arial" pitchFamily="34" charset="0"/>
              <a:ea typeface="+mn-ea"/>
              <a:cs typeface="Arial" pitchFamily="34" charset="0"/>
            </a:endParaRPr>
          </a:p>
          <a:p>
            <a:pPr marL="285750" marR="0" lvl="0" indent="-285750" algn="l" defTabSz="914400" rtl="0" eaLnBrk="1" fontAlgn="auto" latinLnBrk="0" hangingPunct="1">
              <a:lnSpc>
                <a:spcPct val="90000"/>
              </a:lnSpc>
              <a:spcBef>
                <a:spcPct val="20000"/>
              </a:spcBef>
              <a:spcAft>
                <a:spcPts val="0"/>
              </a:spcAft>
              <a:buClr>
                <a:schemeClr val="accent1">
                  <a:lumMod val="75000"/>
                </a:schemeClr>
              </a:buClr>
              <a:buSzPct val="140000"/>
              <a:buFont typeface="Wingdings" pitchFamily="2" charset="2"/>
              <a:buChar char="§"/>
              <a:tabLst/>
              <a:defRPr/>
            </a:pPr>
            <a:endParaRPr kumimoji="0" lang="en-US" sz="2800" b="0" i="0" u="none" strike="noStrike" kern="1200" cap="none" spc="0" normalizeH="0" baseline="0" noProof="0" dirty="0">
              <a:ln>
                <a:noFill/>
              </a:ln>
              <a:solidFill>
                <a:schemeClr val="accent1">
                  <a:lumMod val="75000"/>
                </a:schemeClr>
              </a:solidFill>
              <a:effectLst/>
              <a:uLnTx/>
              <a:uFillTx/>
              <a:latin typeface="Arial" pitchFamily="34" charset="0"/>
              <a:ea typeface="+mn-ea"/>
              <a:cs typeface="Arial"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About Subqueries</a:t>
            </a:r>
            <a:br>
              <a:rPr lang="en-US" dirty="0"/>
            </a:br>
            <a:endParaRPr lang="ru-RU" dirty="0"/>
          </a:p>
        </p:txBody>
      </p:sp>
      <p:sp>
        <p:nvSpPr>
          <p:cNvPr id="3" name="Нижний колонтитул 2"/>
          <p:cNvSpPr>
            <a:spLocks noGrp="1"/>
          </p:cNvSpPr>
          <p:nvPr>
            <p:ph type="ftr" sz="quarter" idx="10"/>
          </p:nvPr>
        </p:nvSpPr>
        <p:spPr/>
        <p:txBody>
          <a:bodyPr/>
          <a:lstStyle/>
          <a:p>
            <a:r>
              <a:rPr lang="en-US"/>
              <a:t>2012 © EPAM Systems, RD Dep.</a:t>
            </a:r>
            <a:endParaRPr lang="en-US" dirty="0"/>
          </a:p>
        </p:txBody>
      </p:sp>
      <p:sp>
        <p:nvSpPr>
          <p:cNvPr id="4" name="Номер слайда 3"/>
          <p:cNvSpPr>
            <a:spLocks noGrp="1"/>
          </p:cNvSpPr>
          <p:nvPr>
            <p:ph type="sldNum" sz="quarter" idx="11"/>
          </p:nvPr>
        </p:nvSpPr>
        <p:spPr/>
        <p:txBody>
          <a:bodyPr/>
          <a:lstStyle/>
          <a:p>
            <a:fld id="{00B1FF97-CB0E-49B2-B0A7-929DA2A15C53}" type="slidenum">
              <a:rPr lang="en-US" smtClean="0"/>
              <a:pPr/>
              <a:t>64</a:t>
            </a:fld>
            <a:endParaRPr lang="en-US"/>
          </a:p>
        </p:txBody>
      </p:sp>
      <p:sp>
        <p:nvSpPr>
          <p:cNvPr id="5" name="Прямоугольник 4"/>
          <p:cNvSpPr/>
          <p:nvPr/>
        </p:nvSpPr>
        <p:spPr>
          <a:xfrm>
            <a:off x="533400" y="685800"/>
            <a:ext cx="978153" cy="369332"/>
          </a:xfrm>
          <a:prstGeom prst="rect">
            <a:avLst/>
          </a:prstGeom>
        </p:spPr>
        <p:txBody>
          <a:bodyPr wrap="none">
            <a:spAutoFit/>
          </a:bodyPr>
          <a:lstStyle/>
          <a:p>
            <a:r>
              <a:rPr lang="en-US" b="1" i="1" dirty="0"/>
              <a:t>select</a:t>
            </a:r>
            <a:r>
              <a:rPr lang="en-US" b="1" dirty="0"/>
              <a:t>::=</a:t>
            </a:r>
            <a:endParaRPr lang="ru-RU" dirty="0"/>
          </a:p>
        </p:txBody>
      </p:sp>
      <p:pic>
        <p:nvPicPr>
          <p:cNvPr id="179202" name="Picture 2" descr="Description of select.gif follows"/>
          <p:cNvPicPr>
            <a:picLocks noChangeAspect="1" noChangeArrowheads="1"/>
          </p:cNvPicPr>
          <p:nvPr/>
        </p:nvPicPr>
        <p:blipFill>
          <a:blip r:embed="rId3" cstate="print"/>
          <a:srcRect/>
          <a:stretch>
            <a:fillRect/>
          </a:stretch>
        </p:blipFill>
        <p:spPr bwMode="auto">
          <a:xfrm>
            <a:off x="1143000" y="1143000"/>
            <a:ext cx="4159517" cy="685800"/>
          </a:xfrm>
          <a:prstGeom prst="rect">
            <a:avLst/>
          </a:prstGeom>
          <a:noFill/>
        </p:spPr>
      </p:pic>
      <p:sp>
        <p:nvSpPr>
          <p:cNvPr id="7" name="Скругленный прямоугольник 6"/>
          <p:cNvSpPr/>
          <p:nvPr/>
        </p:nvSpPr>
        <p:spPr>
          <a:xfrm>
            <a:off x="1295400" y="1295400"/>
            <a:ext cx="1219200" cy="609600"/>
          </a:xfrm>
          <a:prstGeom prst="roundRect">
            <a:avLst/>
          </a:prstGeom>
          <a:solidFill>
            <a:schemeClr val="accent2">
              <a:lumMod val="20000"/>
              <a:lumOff val="80000"/>
              <a:alpha val="3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457200" y="1981200"/>
            <a:ext cx="1313052" cy="369332"/>
          </a:xfrm>
          <a:prstGeom prst="rect">
            <a:avLst/>
          </a:prstGeom>
        </p:spPr>
        <p:txBody>
          <a:bodyPr wrap="none">
            <a:spAutoFit/>
          </a:bodyPr>
          <a:lstStyle/>
          <a:p>
            <a:r>
              <a:rPr lang="en-US" b="1" i="1" dirty="0" err="1"/>
              <a:t>subquery</a:t>
            </a:r>
            <a:r>
              <a:rPr lang="en-US" b="1" dirty="0"/>
              <a:t>::=</a:t>
            </a:r>
            <a:endParaRPr lang="ru-RU" dirty="0"/>
          </a:p>
        </p:txBody>
      </p:sp>
      <p:pic>
        <p:nvPicPr>
          <p:cNvPr id="179204" name="Picture 4" descr="Description of subquery.gif follows"/>
          <p:cNvPicPr>
            <a:picLocks noChangeAspect="1" noChangeArrowheads="1"/>
          </p:cNvPicPr>
          <p:nvPr/>
        </p:nvPicPr>
        <p:blipFill>
          <a:blip r:embed="rId4" cstate="print"/>
          <a:srcRect/>
          <a:stretch>
            <a:fillRect/>
          </a:stretch>
        </p:blipFill>
        <p:spPr bwMode="auto">
          <a:xfrm>
            <a:off x="304800" y="2362200"/>
            <a:ext cx="8033058" cy="1981200"/>
          </a:xfrm>
          <a:prstGeom prst="rect">
            <a:avLst/>
          </a:prstGeom>
          <a:noFill/>
        </p:spPr>
      </p:pic>
      <p:sp>
        <p:nvSpPr>
          <p:cNvPr id="10" name="Скругленный прямоугольник 9"/>
          <p:cNvSpPr/>
          <p:nvPr/>
        </p:nvSpPr>
        <p:spPr>
          <a:xfrm>
            <a:off x="228600" y="2286000"/>
            <a:ext cx="8153400" cy="2057400"/>
          </a:xfrm>
          <a:prstGeom prst="roundRect">
            <a:avLst/>
          </a:prstGeom>
          <a:solidFill>
            <a:schemeClr val="accent2">
              <a:lumMod val="20000"/>
              <a:lumOff val="80000"/>
              <a:alpha val="3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Subqueries: Example in Where</a:t>
            </a:r>
            <a:br>
              <a:rPr lang="en-US" dirty="0"/>
            </a:br>
            <a:endParaRPr lang="ru-RU" dirty="0"/>
          </a:p>
        </p:txBody>
      </p:sp>
      <p:sp>
        <p:nvSpPr>
          <p:cNvPr id="3" name="Нижний колонтитул 2"/>
          <p:cNvSpPr>
            <a:spLocks noGrp="1"/>
          </p:cNvSpPr>
          <p:nvPr>
            <p:ph type="ftr" sz="quarter" idx="10"/>
          </p:nvPr>
        </p:nvSpPr>
        <p:spPr/>
        <p:txBody>
          <a:bodyPr/>
          <a:lstStyle/>
          <a:p>
            <a:r>
              <a:rPr lang="en-US"/>
              <a:t>2012 © EPAM Systems, RD Dep.</a:t>
            </a:r>
            <a:endParaRPr lang="en-US" dirty="0"/>
          </a:p>
        </p:txBody>
      </p:sp>
      <p:sp>
        <p:nvSpPr>
          <p:cNvPr id="4" name="Номер слайда 3"/>
          <p:cNvSpPr>
            <a:spLocks noGrp="1"/>
          </p:cNvSpPr>
          <p:nvPr>
            <p:ph type="sldNum" sz="quarter" idx="11"/>
          </p:nvPr>
        </p:nvSpPr>
        <p:spPr/>
        <p:txBody>
          <a:bodyPr/>
          <a:lstStyle/>
          <a:p>
            <a:fld id="{00B1FF97-CB0E-49B2-B0A7-929DA2A15C53}" type="slidenum">
              <a:rPr lang="en-US" smtClean="0"/>
              <a:pPr/>
              <a:t>65</a:t>
            </a:fld>
            <a:endParaRPr lang="en-US" dirty="0"/>
          </a:p>
        </p:txBody>
      </p:sp>
      <p:sp>
        <p:nvSpPr>
          <p:cNvPr id="14" name="Прямоугольник 13"/>
          <p:cNvSpPr/>
          <p:nvPr/>
        </p:nvSpPr>
        <p:spPr>
          <a:xfrm>
            <a:off x="533400" y="685800"/>
            <a:ext cx="8153400" cy="1754326"/>
          </a:xfrm>
          <a:prstGeom prst="rect">
            <a:avLst/>
          </a:prstGeom>
        </p:spPr>
        <p:txBody>
          <a:bodyPr wrap="square">
            <a:spAutoFit/>
          </a:bodyPr>
          <a:lstStyle/>
          <a:p>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department_id</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last_name</a:t>
            </a:r>
            <a:r>
              <a:rPr lang="en-US" b="1" dirty="0">
                <a:solidFill>
                  <a:srgbClr val="000080"/>
                </a:solidFill>
                <a:highlight>
                  <a:srgbClr val="FFFFFF"/>
                </a:highlight>
                <a:latin typeface="Courier New"/>
              </a:rPr>
              <a:t>, salary </a:t>
            </a: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employees x </a:t>
            </a: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WHERE</a:t>
            </a:r>
            <a:r>
              <a:rPr lang="en-US" b="1" dirty="0">
                <a:solidFill>
                  <a:srgbClr val="000080"/>
                </a:solidFill>
                <a:highlight>
                  <a:srgbClr val="FFFFFF"/>
                </a:highlight>
                <a:latin typeface="Courier New"/>
              </a:rPr>
              <a:t> salary &gt; (</a:t>
            </a:r>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AVG</a:t>
            </a:r>
            <a:r>
              <a:rPr lang="en-US" b="1" dirty="0">
                <a:solidFill>
                  <a:srgbClr val="000080"/>
                </a:solidFill>
                <a:highlight>
                  <a:srgbClr val="FFFFFF"/>
                </a:highlight>
                <a:latin typeface="Courier New"/>
              </a:rPr>
              <a:t>(salary) </a:t>
            </a: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employees </a:t>
            </a: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WHERE</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x.department_id</a:t>
            </a:r>
            <a:r>
              <a:rPr lang="en-US" b="1" dirty="0">
                <a:solidFill>
                  <a:srgbClr val="000080"/>
                </a:solidFill>
                <a:highlight>
                  <a:srgbClr val="FFFFFF"/>
                </a:highlight>
                <a:latin typeface="Courier New"/>
              </a:rPr>
              <a:t> = </a:t>
            </a:r>
            <a:r>
              <a:rPr lang="en-US" b="1" dirty="0" err="1">
                <a:solidFill>
                  <a:srgbClr val="000080"/>
                </a:solidFill>
                <a:highlight>
                  <a:srgbClr val="FFFFFF"/>
                </a:highlight>
                <a:latin typeface="Courier New"/>
              </a:rPr>
              <a:t>department_id</a:t>
            </a:r>
            <a:r>
              <a:rPr lang="en-US" b="1" dirty="0">
                <a:solidFill>
                  <a:srgbClr val="000080"/>
                </a:solidFill>
                <a:highlight>
                  <a:srgbClr val="FFFFFF"/>
                </a:highlight>
                <a:latin typeface="Courier New"/>
              </a:rPr>
              <a:t>) </a:t>
            </a: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ORDER</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BY</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department_id</a:t>
            </a:r>
            <a:r>
              <a:rPr lang="en-US" b="1" dirty="0">
                <a:solidFill>
                  <a:srgbClr val="000080"/>
                </a:solidFill>
                <a:highlight>
                  <a:srgbClr val="FFFFFF"/>
                </a:highlight>
                <a:latin typeface="Courier New"/>
              </a:rPr>
              <a:t>; </a:t>
            </a:r>
            <a:endParaRPr lang="ru-RU" b="1" dirty="0"/>
          </a:p>
        </p:txBody>
      </p:sp>
      <p:sp>
        <p:nvSpPr>
          <p:cNvPr id="15" name="Скругленный прямоугольник 14"/>
          <p:cNvSpPr/>
          <p:nvPr/>
        </p:nvSpPr>
        <p:spPr>
          <a:xfrm>
            <a:off x="533400" y="685800"/>
            <a:ext cx="8077200" cy="1905000"/>
          </a:xfrm>
          <a:prstGeom prst="roundRect">
            <a:avLst/>
          </a:prstGeom>
          <a:solidFill>
            <a:schemeClr val="tx2">
              <a:alpha val="3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Скругленный прямоугольник 15"/>
          <p:cNvSpPr/>
          <p:nvPr/>
        </p:nvSpPr>
        <p:spPr>
          <a:xfrm>
            <a:off x="3048000" y="1219200"/>
            <a:ext cx="5334000" cy="914400"/>
          </a:xfrm>
          <a:prstGeom prst="roundRect">
            <a:avLst/>
          </a:prstGeom>
          <a:solidFill>
            <a:schemeClr val="accent2">
              <a:lumMod val="20000"/>
              <a:lumOff val="80000"/>
              <a:alpha val="3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7010400" y="838200"/>
            <a:ext cx="1261884"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r>
              <a:rPr lang="en-US" dirty="0">
                <a:solidFill>
                  <a:schemeClr val="bg1"/>
                </a:solidFill>
                <a:latin typeface="Arial" pitchFamily="34" charset="0"/>
                <a:cs typeface="Arial" pitchFamily="34" charset="0"/>
              </a:rPr>
              <a:t>Correlated</a:t>
            </a:r>
            <a:endParaRPr lang="ru-RU" dirty="0">
              <a:solidFill>
                <a:schemeClr val="bg1"/>
              </a:solidFill>
            </a:endParaRPr>
          </a:p>
        </p:txBody>
      </p:sp>
      <p:sp>
        <p:nvSpPr>
          <p:cNvPr id="18" name="Прямоугольник 17"/>
          <p:cNvSpPr/>
          <p:nvPr/>
        </p:nvSpPr>
        <p:spPr>
          <a:xfrm>
            <a:off x="609600" y="3429000"/>
            <a:ext cx="8153400" cy="1477328"/>
          </a:xfrm>
          <a:prstGeom prst="rect">
            <a:avLst/>
          </a:prstGeom>
        </p:spPr>
        <p:txBody>
          <a:bodyPr wrap="square">
            <a:spAutoFit/>
          </a:bodyPr>
          <a:lstStyle/>
          <a:p>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department_id</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last_name</a:t>
            </a:r>
            <a:r>
              <a:rPr lang="en-US" b="1" dirty="0">
                <a:solidFill>
                  <a:srgbClr val="000080"/>
                </a:solidFill>
                <a:highlight>
                  <a:srgbClr val="FFFFFF"/>
                </a:highlight>
                <a:latin typeface="Courier New"/>
              </a:rPr>
              <a:t>, salary </a:t>
            </a: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employees x </a:t>
            </a: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WHERE</a:t>
            </a:r>
            <a:r>
              <a:rPr lang="en-US" b="1" dirty="0">
                <a:solidFill>
                  <a:srgbClr val="000080"/>
                </a:solidFill>
                <a:highlight>
                  <a:srgbClr val="FFFFFF"/>
                </a:highlight>
                <a:latin typeface="Courier New"/>
              </a:rPr>
              <a:t> salary &gt; (</a:t>
            </a:r>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AVG</a:t>
            </a:r>
            <a:r>
              <a:rPr lang="en-US" b="1" dirty="0">
                <a:solidFill>
                  <a:srgbClr val="000080"/>
                </a:solidFill>
                <a:highlight>
                  <a:srgbClr val="FFFFFF"/>
                </a:highlight>
                <a:latin typeface="Courier New"/>
              </a:rPr>
              <a:t>(salary) </a:t>
            </a: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employees) </a:t>
            </a: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ORDER</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BY</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department_id</a:t>
            </a:r>
            <a:r>
              <a:rPr lang="en-US" b="1" dirty="0">
                <a:solidFill>
                  <a:srgbClr val="000080"/>
                </a:solidFill>
                <a:highlight>
                  <a:srgbClr val="FFFFFF"/>
                </a:highlight>
                <a:latin typeface="Courier New"/>
              </a:rPr>
              <a:t>; </a:t>
            </a:r>
            <a:endParaRPr lang="ru-RU" b="1" dirty="0"/>
          </a:p>
        </p:txBody>
      </p:sp>
      <p:sp>
        <p:nvSpPr>
          <p:cNvPr id="19" name="Скругленный прямоугольник 18"/>
          <p:cNvSpPr/>
          <p:nvPr/>
        </p:nvSpPr>
        <p:spPr>
          <a:xfrm>
            <a:off x="533400" y="3276600"/>
            <a:ext cx="8077200" cy="1905000"/>
          </a:xfrm>
          <a:prstGeom prst="roundRect">
            <a:avLst/>
          </a:prstGeom>
          <a:solidFill>
            <a:schemeClr val="tx2">
              <a:alpha val="3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Скругленный прямоугольник 19"/>
          <p:cNvSpPr/>
          <p:nvPr/>
        </p:nvSpPr>
        <p:spPr>
          <a:xfrm>
            <a:off x="3124200" y="4038600"/>
            <a:ext cx="5334000" cy="533400"/>
          </a:xfrm>
          <a:prstGeom prst="roundRect">
            <a:avLst/>
          </a:prstGeom>
          <a:solidFill>
            <a:schemeClr val="accent2">
              <a:lumMod val="20000"/>
              <a:lumOff val="80000"/>
              <a:alpha val="3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Прямоугольник 20"/>
          <p:cNvSpPr/>
          <p:nvPr/>
        </p:nvSpPr>
        <p:spPr>
          <a:xfrm>
            <a:off x="6858000" y="3581400"/>
            <a:ext cx="163378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r>
              <a:rPr lang="en-US" dirty="0" err="1">
                <a:solidFill>
                  <a:schemeClr val="bg1"/>
                </a:solidFill>
                <a:latin typeface="Arial" pitchFamily="34" charset="0"/>
                <a:cs typeface="Arial" pitchFamily="34" charset="0"/>
              </a:rPr>
              <a:t>Noncorrelated</a:t>
            </a:r>
            <a:endParaRPr lang="ru-RU" dirty="0">
              <a:solidFill>
                <a:schemeClr val="bg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Subqueries: Example in Select</a:t>
            </a:r>
            <a:br>
              <a:rPr lang="en-US" dirty="0"/>
            </a:br>
            <a:endParaRPr lang="ru-RU" dirty="0"/>
          </a:p>
        </p:txBody>
      </p:sp>
      <p:sp>
        <p:nvSpPr>
          <p:cNvPr id="3" name="Нижний колонтитул 2"/>
          <p:cNvSpPr>
            <a:spLocks noGrp="1"/>
          </p:cNvSpPr>
          <p:nvPr>
            <p:ph type="ftr" sz="quarter" idx="10"/>
          </p:nvPr>
        </p:nvSpPr>
        <p:spPr/>
        <p:txBody>
          <a:bodyPr/>
          <a:lstStyle/>
          <a:p>
            <a:r>
              <a:rPr lang="en-US"/>
              <a:t>2012 © EPAM Systems, RD Dep.</a:t>
            </a:r>
            <a:endParaRPr lang="en-US" dirty="0"/>
          </a:p>
        </p:txBody>
      </p:sp>
      <p:sp>
        <p:nvSpPr>
          <p:cNvPr id="4" name="Номер слайда 3"/>
          <p:cNvSpPr>
            <a:spLocks noGrp="1"/>
          </p:cNvSpPr>
          <p:nvPr>
            <p:ph type="sldNum" sz="quarter" idx="11"/>
          </p:nvPr>
        </p:nvSpPr>
        <p:spPr/>
        <p:txBody>
          <a:bodyPr/>
          <a:lstStyle/>
          <a:p>
            <a:fld id="{00B1FF97-CB0E-49B2-B0A7-929DA2A15C53}" type="slidenum">
              <a:rPr lang="en-US" smtClean="0"/>
              <a:pPr/>
              <a:t>66</a:t>
            </a:fld>
            <a:endParaRPr lang="en-US" dirty="0"/>
          </a:p>
        </p:txBody>
      </p:sp>
      <p:sp>
        <p:nvSpPr>
          <p:cNvPr id="22" name="Прямоугольник 21"/>
          <p:cNvSpPr/>
          <p:nvPr/>
        </p:nvSpPr>
        <p:spPr>
          <a:xfrm>
            <a:off x="609600" y="762001"/>
            <a:ext cx="8001000" cy="1754326"/>
          </a:xfrm>
          <a:prstGeom prst="rect">
            <a:avLst/>
          </a:prstGeom>
        </p:spPr>
        <p:txBody>
          <a:bodyPr wrap="square">
            <a:spAutoFit/>
          </a:bodyPr>
          <a:lstStyle/>
          <a:p>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department_id</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last_name</a:t>
            </a:r>
            <a:r>
              <a:rPr lang="en-US" b="1" dirty="0">
                <a:solidFill>
                  <a:srgbClr val="000080"/>
                </a:solidFill>
                <a:highlight>
                  <a:srgbClr val="FFFFFF"/>
                </a:highlight>
                <a:latin typeface="Courier New"/>
              </a:rPr>
              <a:t>, salary, </a:t>
            </a: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AVG</a:t>
            </a:r>
            <a:r>
              <a:rPr lang="en-US" b="1" dirty="0">
                <a:solidFill>
                  <a:srgbClr val="000080"/>
                </a:solidFill>
                <a:highlight>
                  <a:srgbClr val="FFFFFF"/>
                </a:highlight>
                <a:latin typeface="Courier New"/>
              </a:rPr>
              <a:t>(salary) </a:t>
            </a:r>
          </a:p>
          <a:p>
            <a:r>
              <a:rPr lang="en-US" b="1" dirty="0">
                <a:solidFill>
                  <a:srgbClr val="008080"/>
                </a:solidFill>
                <a:highlight>
                  <a:srgbClr val="FFFFFF"/>
                </a:highlight>
                <a:latin typeface="Courier New"/>
              </a:rPr>
              <a:t>         FROM</a:t>
            </a:r>
            <a:r>
              <a:rPr lang="en-US" b="1" dirty="0">
                <a:solidFill>
                  <a:srgbClr val="000080"/>
                </a:solidFill>
                <a:highlight>
                  <a:srgbClr val="FFFFFF"/>
                </a:highlight>
                <a:latin typeface="Courier New"/>
              </a:rPr>
              <a:t> employees </a:t>
            </a:r>
          </a:p>
          <a:p>
            <a:r>
              <a:rPr lang="en-US" b="1" dirty="0">
                <a:solidFill>
                  <a:srgbClr val="008080"/>
                </a:solidFill>
                <a:highlight>
                  <a:srgbClr val="FFFFFF"/>
                </a:highlight>
                <a:latin typeface="Courier New"/>
              </a:rPr>
              <a:t>         WHERE</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x.department_id</a:t>
            </a:r>
            <a:r>
              <a:rPr lang="en-US" b="1" dirty="0">
                <a:solidFill>
                  <a:srgbClr val="000080"/>
                </a:solidFill>
                <a:highlight>
                  <a:srgbClr val="FFFFFF"/>
                </a:highlight>
                <a:latin typeface="Courier New"/>
              </a:rPr>
              <a:t> = </a:t>
            </a:r>
            <a:r>
              <a:rPr lang="en-US" b="1" dirty="0" err="1">
                <a:solidFill>
                  <a:srgbClr val="000080"/>
                </a:solidFill>
                <a:highlight>
                  <a:srgbClr val="FFFFFF"/>
                </a:highlight>
                <a:latin typeface="Courier New"/>
              </a:rPr>
              <a:t>department_id</a:t>
            </a:r>
            <a:r>
              <a:rPr lang="en-US" b="1" dirty="0">
                <a:solidFill>
                  <a:srgbClr val="000080"/>
                </a:solidFill>
                <a:highlight>
                  <a:srgbClr val="FFFFFF"/>
                </a:highlight>
                <a:latin typeface="Courier New"/>
              </a:rPr>
              <a:t>) AVG_S</a:t>
            </a: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employees x </a:t>
            </a: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ORDER</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BY</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department_id</a:t>
            </a:r>
            <a:r>
              <a:rPr lang="en-US" b="1" dirty="0">
                <a:solidFill>
                  <a:srgbClr val="000080"/>
                </a:solidFill>
                <a:highlight>
                  <a:srgbClr val="FFFFFF"/>
                </a:highlight>
                <a:latin typeface="Courier New"/>
              </a:rPr>
              <a:t>; </a:t>
            </a:r>
            <a:endParaRPr lang="ru-RU" b="1" dirty="0"/>
          </a:p>
        </p:txBody>
      </p:sp>
      <p:sp>
        <p:nvSpPr>
          <p:cNvPr id="23" name="Скругленный прямоугольник 22"/>
          <p:cNvSpPr/>
          <p:nvPr/>
        </p:nvSpPr>
        <p:spPr>
          <a:xfrm>
            <a:off x="504217" y="718226"/>
            <a:ext cx="8077200" cy="1905000"/>
          </a:xfrm>
          <a:prstGeom prst="roundRect">
            <a:avLst/>
          </a:prstGeom>
          <a:solidFill>
            <a:schemeClr val="tx2">
              <a:alpha val="3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Скругленный прямоугольник 23"/>
          <p:cNvSpPr/>
          <p:nvPr/>
        </p:nvSpPr>
        <p:spPr>
          <a:xfrm>
            <a:off x="1905000" y="1066800"/>
            <a:ext cx="5105400" cy="838200"/>
          </a:xfrm>
          <a:prstGeom prst="roundRect">
            <a:avLst/>
          </a:prstGeom>
          <a:solidFill>
            <a:schemeClr val="accent2">
              <a:lumMod val="20000"/>
              <a:lumOff val="80000"/>
              <a:alpha val="3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Прямоугольник 24"/>
          <p:cNvSpPr/>
          <p:nvPr/>
        </p:nvSpPr>
        <p:spPr>
          <a:xfrm>
            <a:off x="6477000" y="685800"/>
            <a:ext cx="1261884"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r>
              <a:rPr lang="en-US" dirty="0">
                <a:solidFill>
                  <a:schemeClr val="bg1"/>
                </a:solidFill>
                <a:latin typeface="Arial" pitchFamily="34" charset="0"/>
                <a:cs typeface="Arial" pitchFamily="34" charset="0"/>
              </a:rPr>
              <a:t>Correlated</a:t>
            </a:r>
            <a:endParaRPr lang="ru-RU" dirty="0">
              <a:solidFill>
                <a:schemeClr val="bg1"/>
              </a:solidFill>
            </a:endParaRPr>
          </a:p>
        </p:txBody>
      </p:sp>
      <p:sp>
        <p:nvSpPr>
          <p:cNvPr id="26" name="Прямоугольник 25"/>
          <p:cNvSpPr/>
          <p:nvPr/>
        </p:nvSpPr>
        <p:spPr>
          <a:xfrm>
            <a:off x="609600" y="2971800"/>
            <a:ext cx="8001000" cy="1477328"/>
          </a:xfrm>
          <a:prstGeom prst="rect">
            <a:avLst/>
          </a:prstGeom>
        </p:spPr>
        <p:txBody>
          <a:bodyPr wrap="square">
            <a:spAutoFit/>
          </a:bodyPr>
          <a:lstStyle/>
          <a:p>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department_id</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last_name</a:t>
            </a:r>
            <a:r>
              <a:rPr lang="en-US" b="1" dirty="0">
                <a:solidFill>
                  <a:srgbClr val="000080"/>
                </a:solidFill>
                <a:highlight>
                  <a:srgbClr val="FFFFFF"/>
                </a:highlight>
                <a:latin typeface="Courier New"/>
              </a:rPr>
              <a:t>, salary, </a:t>
            </a: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AVG</a:t>
            </a:r>
            <a:r>
              <a:rPr lang="en-US" b="1" dirty="0">
                <a:solidFill>
                  <a:srgbClr val="000080"/>
                </a:solidFill>
                <a:highlight>
                  <a:srgbClr val="FFFFFF"/>
                </a:highlight>
                <a:latin typeface="Courier New"/>
              </a:rPr>
              <a:t>(salary) </a:t>
            </a:r>
          </a:p>
          <a:p>
            <a:r>
              <a:rPr lang="en-US" b="1" dirty="0">
                <a:solidFill>
                  <a:srgbClr val="008080"/>
                </a:solidFill>
                <a:highlight>
                  <a:srgbClr val="FFFFFF"/>
                </a:highlight>
                <a:latin typeface="Courier New"/>
              </a:rPr>
              <a:t>         FROM</a:t>
            </a:r>
            <a:r>
              <a:rPr lang="en-US" b="1" dirty="0">
                <a:solidFill>
                  <a:srgbClr val="000080"/>
                </a:solidFill>
                <a:highlight>
                  <a:srgbClr val="FFFFFF"/>
                </a:highlight>
                <a:latin typeface="Courier New"/>
              </a:rPr>
              <a:t> employees )AVG_S</a:t>
            </a: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employees x </a:t>
            </a: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ORDER</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BY</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department_id</a:t>
            </a:r>
            <a:r>
              <a:rPr lang="en-US" b="1" dirty="0">
                <a:solidFill>
                  <a:srgbClr val="000080"/>
                </a:solidFill>
                <a:highlight>
                  <a:srgbClr val="FFFFFF"/>
                </a:highlight>
                <a:latin typeface="Courier New"/>
              </a:rPr>
              <a:t>; </a:t>
            </a:r>
            <a:endParaRPr lang="ru-RU" b="1" dirty="0"/>
          </a:p>
        </p:txBody>
      </p:sp>
      <p:sp>
        <p:nvSpPr>
          <p:cNvPr id="27" name="Скругленный прямоугольник 26"/>
          <p:cNvSpPr/>
          <p:nvPr/>
        </p:nvSpPr>
        <p:spPr>
          <a:xfrm>
            <a:off x="533400" y="2895600"/>
            <a:ext cx="8077200" cy="1905000"/>
          </a:xfrm>
          <a:prstGeom prst="roundRect">
            <a:avLst/>
          </a:prstGeom>
          <a:solidFill>
            <a:schemeClr val="tx2">
              <a:alpha val="3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Скругленный прямоугольник 27"/>
          <p:cNvSpPr/>
          <p:nvPr/>
        </p:nvSpPr>
        <p:spPr>
          <a:xfrm>
            <a:off x="1752600" y="3276600"/>
            <a:ext cx="3124200" cy="609600"/>
          </a:xfrm>
          <a:prstGeom prst="roundRect">
            <a:avLst/>
          </a:prstGeom>
          <a:solidFill>
            <a:schemeClr val="accent2">
              <a:lumMod val="20000"/>
              <a:lumOff val="80000"/>
              <a:alpha val="3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Прямоугольник 20"/>
          <p:cNvSpPr/>
          <p:nvPr/>
        </p:nvSpPr>
        <p:spPr>
          <a:xfrm>
            <a:off x="6324600" y="2895600"/>
            <a:ext cx="163378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r>
              <a:rPr lang="en-US" dirty="0" err="1">
                <a:solidFill>
                  <a:schemeClr val="bg1"/>
                </a:solidFill>
                <a:latin typeface="Arial" pitchFamily="34" charset="0"/>
                <a:cs typeface="Arial" pitchFamily="34" charset="0"/>
              </a:rPr>
              <a:t>Noncorrelated</a:t>
            </a:r>
            <a:endParaRPr lang="ru-RU" dirty="0">
              <a:solidFill>
                <a:schemeClr val="bg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Subqueries WITH Clause: Example</a:t>
            </a:r>
            <a:endParaRPr lang="ru-RU" dirty="0"/>
          </a:p>
        </p:txBody>
      </p:sp>
      <p:sp>
        <p:nvSpPr>
          <p:cNvPr id="3" name="Нижний колонтитул 2"/>
          <p:cNvSpPr>
            <a:spLocks noGrp="1"/>
          </p:cNvSpPr>
          <p:nvPr>
            <p:ph type="ftr" sz="quarter" idx="10"/>
          </p:nvPr>
        </p:nvSpPr>
        <p:spPr/>
        <p:txBody>
          <a:bodyPr/>
          <a:lstStyle/>
          <a:p>
            <a:r>
              <a:rPr lang="en-US"/>
              <a:t>2012 © EPAM Systems, RD Dep.</a:t>
            </a:r>
            <a:endParaRPr lang="en-US" dirty="0"/>
          </a:p>
        </p:txBody>
      </p:sp>
      <p:sp>
        <p:nvSpPr>
          <p:cNvPr id="4" name="Номер слайда 3"/>
          <p:cNvSpPr>
            <a:spLocks noGrp="1"/>
          </p:cNvSpPr>
          <p:nvPr>
            <p:ph type="sldNum" sz="quarter" idx="11"/>
          </p:nvPr>
        </p:nvSpPr>
        <p:spPr/>
        <p:txBody>
          <a:bodyPr/>
          <a:lstStyle/>
          <a:p>
            <a:fld id="{00B1FF97-CB0E-49B2-B0A7-929DA2A15C53}" type="slidenum">
              <a:rPr lang="en-US" smtClean="0"/>
              <a:pPr/>
              <a:t>67</a:t>
            </a:fld>
            <a:endParaRPr lang="en-US" dirty="0"/>
          </a:p>
        </p:txBody>
      </p:sp>
      <p:sp>
        <p:nvSpPr>
          <p:cNvPr id="15" name="Прямоугольник 14"/>
          <p:cNvSpPr/>
          <p:nvPr/>
        </p:nvSpPr>
        <p:spPr>
          <a:xfrm>
            <a:off x="228600" y="1028343"/>
            <a:ext cx="8763000" cy="3693319"/>
          </a:xfrm>
          <a:prstGeom prst="rect">
            <a:avLst/>
          </a:prstGeom>
        </p:spPr>
        <p:txBody>
          <a:bodyPr wrap="square">
            <a:spAutoFit/>
          </a:bodyPr>
          <a:lstStyle/>
          <a:p>
            <a:r>
              <a:rPr lang="en-US" b="1" dirty="0">
                <a:solidFill>
                  <a:srgbClr val="008080"/>
                </a:solidFill>
                <a:highlight>
                  <a:srgbClr val="FFFFFF"/>
                </a:highlight>
                <a:latin typeface="Courier New"/>
              </a:rPr>
              <a:t>WITH</a:t>
            </a:r>
            <a:r>
              <a:rPr lang="en-US" b="1" dirty="0">
                <a:solidFill>
                  <a:srgbClr val="000080"/>
                </a:solidFill>
                <a:highlight>
                  <a:srgbClr val="FFFFFF"/>
                </a:highlight>
                <a:latin typeface="Courier New"/>
              </a:rPr>
              <a:t> </a:t>
            </a:r>
          </a:p>
          <a:p>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dept_costs</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AS</a:t>
            </a:r>
            <a:r>
              <a:rPr lang="en-US" b="1" dirty="0">
                <a:solidFill>
                  <a:srgbClr val="000080"/>
                </a:solidFill>
                <a:highlight>
                  <a:srgbClr val="FFFFFF"/>
                </a:highlight>
                <a:latin typeface="Courier New"/>
              </a:rPr>
              <a:t> (</a:t>
            </a: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department_name</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SUM</a:t>
            </a:r>
            <a:r>
              <a:rPr lang="en-US" b="1" dirty="0">
                <a:solidFill>
                  <a:srgbClr val="000080"/>
                </a:solidFill>
                <a:highlight>
                  <a:srgbClr val="FFFFFF"/>
                </a:highlight>
                <a:latin typeface="Courier New"/>
              </a:rPr>
              <a:t>(salary) </a:t>
            </a:r>
            <a:r>
              <a:rPr lang="en-US" b="1" dirty="0" err="1">
                <a:solidFill>
                  <a:srgbClr val="000080"/>
                </a:solidFill>
                <a:highlight>
                  <a:srgbClr val="FFFFFF"/>
                </a:highlight>
                <a:latin typeface="Courier New"/>
              </a:rPr>
              <a:t>dept_total</a:t>
            </a:r>
            <a:endParaRPr lang="en-US" b="1" dirty="0">
              <a:solidFill>
                <a:srgbClr val="000080"/>
              </a:solidFill>
              <a:highlight>
                <a:srgbClr val="FFFFFF"/>
              </a:highlight>
              <a:latin typeface="Courier New"/>
            </a:endParaRP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employees e, departments d</a:t>
            </a: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WHERE</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e.department_id</a:t>
            </a:r>
            <a:r>
              <a:rPr lang="en-US" b="1" dirty="0">
                <a:solidFill>
                  <a:srgbClr val="000080"/>
                </a:solidFill>
                <a:highlight>
                  <a:srgbClr val="FFFFFF"/>
                </a:highlight>
                <a:latin typeface="Courier New"/>
              </a:rPr>
              <a:t> = </a:t>
            </a:r>
            <a:r>
              <a:rPr lang="en-US" b="1" dirty="0" err="1">
                <a:solidFill>
                  <a:srgbClr val="000080"/>
                </a:solidFill>
                <a:highlight>
                  <a:srgbClr val="FFFFFF"/>
                </a:highlight>
                <a:latin typeface="Courier New"/>
              </a:rPr>
              <a:t>d.department_id</a:t>
            </a:r>
            <a:endParaRPr lang="en-US" b="1" dirty="0">
              <a:solidFill>
                <a:srgbClr val="000080"/>
              </a:solidFill>
              <a:highlight>
                <a:srgbClr val="FFFFFF"/>
              </a:highlight>
              <a:latin typeface="Courier New"/>
            </a:endParaRP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GROUP</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BY</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department_name</a:t>
            </a:r>
            <a:r>
              <a:rPr lang="en-US" b="1" dirty="0">
                <a:solidFill>
                  <a:srgbClr val="000080"/>
                </a:solidFill>
                <a:highlight>
                  <a:srgbClr val="FFFFFF"/>
                </a:highlight>
                <a:latin typeface="Courier New"/>
              </a:rPr>
              <a:t>),</a:t>
            </a:r>
          </a:p>
          <a:p>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avg_cost</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AS</a:t>
            </a:r>
            <a:r>
              <a:rPr lang="en-US" b="1" dirty="0">
                <a:solidFill>
                  <a:srgbClr val="000080"/>
                </a:solidFill>
                <a:highlight>
                  <a:srgbClr val="FFFFFF"/>
                </a:highlight>
                <a:latin typeface="Courier New"/>
              </a:rPr>
              <a:t> (</a:t>
            </a: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SUM</a:t>
            </a:r>
            <a:r>
              <a:rPr lang="en-US" b="1" dirty="0">
                <a:solidFill>
                  <a:srgbClr val="000080"/>
                </a:solidFill>
                <a:highlight>
                  <a:srgbClr val="FFFFFF"/>
                </a:highlight>
                <a:latin typeface="Courier New"/>
              </a:rPr>
              <a:t>(</a:t>
            </a:r>
            <a:r>
              <a:rPr lang="en-US" b="1" dirty="0" err="1">
                <a:solidFill>
                  <a:srgbClr val="000080"/>
                </a:solidFill>
                <a:highlight>
                  <a:srgbClr val="FFFFFF"/>
                </a:highlight>
                <a:latin typeface="Courier New"/>
              </a:rPr>
              <a:t>dept_total</a:t>
            </a:r>
            <a:r>
              <a:rPr lang="en-US" b="1" dirty="0">
                <a:solidFill>
                  <a:srgbClr val="000080"/>
                </a:solidFill>
                <a:highlight>
                  <a:srgbClr val="FFFFFF"/>
                </a:highlight>
                <a:latin typeface="Courier New"/>
              </a:rPr>
              <a:t>)/</a:t>
            </a:r>
            <a:r>
              <a:rPr lang="en-US" b="1" dirty="0">
                <a:solidFill>
                  <a:srgbClr val="008080"/>
                </a:solidFill>
                <a:highlight>
                  <a:srgbClr val="FFFFFF"/>
                </a:highlight>
                <a:latin typeface="Courier New"/>
              </a:rPr>
              <a:t>COUNT</a:t>
            </a:r>
            <a:r>
              <a:rPr lang="en-US" b="1" dirty="0">
                <a:solidFill>
                  <a:srgbClr val="000080"/>
                </a:solidFill>
                <a:highlight>
                  <a:srgbClr val="FFFFFF"/>
                </a:highlight>
                <a:latin typeface="Courier New"/>
              </a:rPr>
              <a:t>(*) </a:t>
            </a:r>
            <a:r>
              <a:rPr lang="en-US" b="1" dirty="0" err="1">
                <a:solidFill>
                  <a:srgbClr val="008080"/>
                </a:solidFill>
                <a:highlight>
                  <a:srgbClr val="FFFFFF"/>
                </a:highlight>
                <a:latin typeface="Courier New"/>
              </a:rPr>
              <a:t>avg</a:t>
            </a:r>
            <a:endParaRPr lang="en-US" b="1" dirty="0">
              <a:solidFill>
                <a:srgbClr val="000080"/>
              </a:solidFill>
              <a:highlight>
                <a:srgbClr val="FFFFFF"/>
              </a:highlight>
              <a:latin typeface="Courier New"/>
            </a:endParaRP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dept_costs</a:t>
            </a:r>
            <a:r>
              <a:rPr lang="en-US" b="1" dirty="0">
                <a:solidFill>
                  <a:srgbClr val="000080"/>
                </a:solidFill>
                <a:highlight>
                  <a:srgbClr val="FFFFFF"/>
                </a:highlight>
                <a:latin typeface="Courier New"/>
              </a:rPr>
              <a:t>)</a:t>
            </a:r>
          </a:p>
          <a:p>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dept_costs</a:t>
            </a:r>
            <a:endParaRPr lang="en-US" b="1" dirty="0">
              <a:solidFill>
                <a:srgbClr val="000080"/>
              </a:solidFill>
              <a:highlight>
                <a:srgbClr val="FFFFFF"/>
              </a:highlight>
              <a:latin typeface="Courier New"/>
            </a:endParaRP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WHERE</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dept_total</a:t>
            </a:r>
            <a:r>
              <a:rPr lang="en-US" b="1" dirty="0">
                <a:solidFill>
                  <a:srgbClr val="000080"/>
                </a:solidFill>
                <a:highlight>
                  <a:srgbClr val="FFFFFF"/>
                </a:highlight>
                <a:latin typeface="Courier New"/>
              </a:rPr>
              <a:t> &gt;</a:t>
            </a: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err="1">
                <a:solidFill>
                  <a:srgbClr val="008080"/>
                </a:solidFill>
                <a:highlight>
                  <a:srgbClr val="FFFFFF"/>
                </a:highlight>
                <a:latin typeface="Courier New"/>
              </a:rPr>
              <a:t>avg</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avg_cost</a:t>
            </a:r>
            <a:r>
              <a:rPr lang="en-US" b="1" dirty="0">
                <a:solidFill>
                  <a:srgbClr val="000080"/>
                </a:solidFill>
                <a:highlight>
                  <a:srgbClr val="FFFFFF"/>
                </a:highlight>
                <a:latin typeface="Courier New"/>
              </a:rPr>
              <a:t>)</a:t>
            </a: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ORDER</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BY</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department_name</a:t>
            </a:r>
            <a:r>
              <a:rPr lang="en-US" b="1" dirty="0">
                <a:solidFill>
                  <a:srgbClr val="000080"/>
                </a:solidFill>
                <a:highlight>
                  <a:srgbClr val="FFFFFF"/>
                </a:highlight>
                <a:latin typeface="Courier New"/>
              </a:rPr>
              <a:t>;</a:t>
            </a:r>
            <a:endParaRPr lang="ru-RU" b="1" dirty="0"/>
          </a:p>
        </p:txBody>
      </p:sp>
      <p:sp>
        <p:nvSpPr>
          <p:cNvPr id="16" name="Скругленный прямоугольник 15"/>
          <p:cNvSpPr/>
          <p:nvPr/>
        </p:nvSpPr>
        <p:spPr>
          <a:xfrm>
            <a:off x="228600" y="609600"/>
            <a:ext cx="8077200" cy="4038600"/>
          </a:xfrm>
          <a:prstGeom prst="roundRect">
            <a:avLst/>
          </a:prstGeom>
          <a:solidFill>
            <a:schemeClr val="tx2">
              <a:alpha val="3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Скругленный прямоугольник 16"/>
          <p:cNvSpPr/>
          <p:nvPr/>
        </p:nvSpPr>
        <p:spPr>
          <a:xfrm>
            <a:off x="609600" y="1295400"/>
            <a:ext cx="6934200" cy="1371600"/>
          </a:xfrm>
          <a:prstGeom prst="roundRect">
            <a:avLst/>
          </a:prstGeom>
          <a:solidFill>
            <a:schemeClr val="accent2">
              <a:lumMod val="20000"/>
              <a:lumOff val="80000"/>
              <a:alpha val="3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Скругленный прямоугольник 17"/>
          <p:cNvSpPr/>
          <p:nvPr/>
        </p:nvSpPr>
        <p:spPr>
          <a:xfrm>
            <a:off x="609600" y="2743200"/>
            <a:ext cx="5486400" cy="762000"/>
          </a:xfrm>
          <a:prstGeom prst="roundRect">
            <a:avLst/>
          </a:prstGeom>
          <a:solidFill>
            <a:schemeClr val="accent2">
              <a:lumMod val="20000"/>
              <a:lumOff val="80000"/>
              <a:alpha val="3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0" name="Прямая соединительная линия 19"/>
          <p:cNvCxnSpPr/>
          <p:nvPr/>
        </p:nvCxnSpPr>
        <p:spPr>
          <a:xfrm>
            <a:off x="762000" y="1600200"/>
            <a:ext cx="1295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p:nvPr/>
        </p:nvCxnSpPr>
        <p:spPr>
          <a:xfrm>
            <a:off x="685800" y="2971800"/>
            <a:ext cx="1143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p:nvPr/>
        </p:nvCxnSpPr>
        <p:spPr>
          <a:xfrm>
            <a:off x="2286000" y="3810000"/>
            <a:ext cx="1295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a:xfrm>
            <a:off x="3429000" y="4343400"/>
            <a:ext cx="1143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Recursive </a:t>
            </a:r>
            <a:r>
              <a:rPr lang="en-US" dirty="0" err="1"/>
              <a:t>Subquery</a:t>
            </a:r>
            <a:r>
              <a:rPr lang="en-US" dirty="0"/>
              <a:t> Factoring: Examples</a:t>
            </a:r>
            <a:endParaRPr lang="ru-RU" dirty="0"/>
          </a:p>
        </p:txBody>
      </p:sp>
      <p:sp>
        <p:nvSpPr>
          <p:cNvPr id="3" name="Нижний колонтитул 2"/>
          <p:cNvSpPr>
            <a:spLocks noGrp="1"/>
          </p:cNvSpPr>
          <p:nvPr>
            <p:ph type="ftr" sz="quarter" idx="10"/>
          </p:nvPr>
        </p:nvSpPr>
        <p:spPr/>
        <p:txBody>
          <a:bodyPr/>
          <a:lstStyle/>
          <a:p>
            <a:r>
              <a:rPr lang="en-US"/>
              <a:t>2012 © EPAM Systems, RD Dep.</a:t>
            </a:r>
            <a:endParaRPr lang="en-US" dirty="0"/>
          </a:p>
        </p:txBody>
      </p:sp>
      <p:sp>
        <p:nvSpPr>
          <p:cNvPr id="4" name="Номер слайда 3"/>
          <p:cNvSpPr>
            <a:spLocks noGrp="1"/>
          </p:cNvSpPr>
          <p:nvPr>
            <p:ph type="sldNum" sz="quarter" idx="11"/>
          </p:nvPr>
        </p:nvSpPr>
        <p:spPr/>
        <p:txBody>
          <a:bodyPr/>
          <a:lstStyle/>
          <a:p>
            <a:fld id="{00B1FF97-CB0E-49B2-B0A7-929DA2A15C53}" type="slidenum">
              <a:rPr lang="en-US" smtClean="0"/>
              <a:pPr/>
              <a:t>68</a:t>
            </a:fld>
            <a:endParaRPr lang="en-US" dirty="0"/>
          </a:p>
        </p:txBody>
      </p:sp>
      <p:sp>
        <p:nvSpPr>
          <p:cNvPr id="10" name="Прямоугольник 9"/>
          <p:cNvSpPr/>
          <p:nvPr/>
        </p:nvSpPr>
        <p:spPr>
          <a:xfrm>
            <a:off x="457200" y="914400"/>
            <a:ext cx="8382000" cy="3539430"/>
          </a:xfrm>
          <a:prstGeom prst="rect">
            <a:avLst/>
          </a:prstGeom>
        </p:spPr>
        <p:txBody>
          <a:bodyPr wrap="square">
            <a:spAutoFit/>
          </a:bodyPr>
          <a:lstStyle/>
          <a:p>
            <a:r>
              <a:rPr lang="en-US" sz="1600" b="1" dirty="0">
                <a:solidFill>
                  <a:srgbClr val="008080"/>
                </a:solidFill>
                <a:highlight>
                  <a:srgbClr val="FFFFFF"/>
                </a:highlight>
                <a:latin typeface="Courier New"/>
              </a:rPr>
              <a:t>WITH</a:t>
            </a:r>
            <a:endParaRPr lang="en-US" sz="1600" b="1" dirty="0">
              <a:solidFill>
                <a:srgbClr val="000080"/>
              </a:solidFill>
              <a:highlight>
                <a:srgbClr val="FFFFFF"/>
              </a:highlight>
              <a:latin typeface="Courier New"/>
            </a:endParaRPr>
          </a:p>
          <a:p>
            <a:r>
              <a:rPr lang="en-US" sz="1600" b="1" dirty="0">
                <a:solidFill>
                  <a:srgbClr val="000080"/>
                </a:solidFill>
                <a:highlight>
                  <a:srgbClr val="FFFFFF"/>
                </a:highlight>
                <a:latin typeface="Courier New"/>
              </a:rPr>
              <a:t>  reports_to_101 (</a:t>
            </a:r>
            <a:r>
              <a:rPr lang="en-US" sz="1600" b="1" dirty="0" err="1">
                <a:solidFill>
                  <a:srgbClr val="000080"/>
                </a:solidFill>
                <a:highlight>
                  <a:srgbClr val="FFFFFF"/>
                </a:highlight>
                <a:latin typeface="Courier New"/>
              </a:rPr>
              <a:t>eid</a:t>
            </a:r>
            <a:r>
              <a:rPr lang="en-US" sz="1600" b="1" dirty="0">
                <a:solidFill>
                  <a:srgbClr val="000080"/>
                </a:solidFill>
                <a:highlight>
                  <a:srgbClr val="FFFFFF"/>
                </a:highlight>
                <a:latin typeface="Courier New"/>
              </a:rPr>
              <a:t>, </a:t>
            </a:r>
            <a:r>
              <a:rPr lang="en-US" sz="1600" b="1" dirty="0" err="1">
                <a:solidFill>
                  <a:srgbClr val="000080"/>
                </a:solidFill>
                <a:highlight>
                  <a:srgbClr val="FFFFFF"/>
                </a:highlight>
                <a:latin typeface="Courier New"/>
              </a:rPr>
              <a:t>emp_last</a:t>
            </a:r>
            <a:r>
              <a:rPr lang="en-US" sz="1600" b="1" dirty="0">
                <a:solidFill>
                  <a:srgbClr val="000080"/>
                </a:solidFill>
                <a:highlight>
                  <a:srgbClr val="FFFFFF"/>
                </a:highlight>
                <a:latin typeface="Courier New"/>
              </a:rPr>
              <a:t>, </a:t>
            </a:r>
            <a:r>
              <a:rPr lang="en-US" sz="1600" b="1" dirty="0" err="1">
                <a:solidFill>
                  <a:srgbClr val="000080"/>
                </a:solidFill>
                <a:highlight>
                  <a:srgbClr val="FFFFFF"/>
                </a:highlight>
                <a:latin typeface="Courier New"/>
              </a:rPr>
              <a:t>mgr_id</a:t>
            </a:r>
            <a:r>
              <a:rPr lang="en-US" sz="1600" b="1" dirty="0">
                <a:solidFill>
                  <a:srgbClr val="000080"/>
                </a:solidFill>
                <a:highlight>
                  <a:srgbClr val="FFFFFF"/>
                </a:highlight>
                <a:latin typeface="Courier New"/>
              </a:rPr>
              <a:t>, </a:t>
            </a:r>
            <a:r>
              <a:rPr lang="en-US" sz="1600" b="1" dirty="0" err="1">
                <a:solidFill>
                  <a:srgbClr val="000080"/>
                </a:solidFill>
                <a:highlight>
                  <a:srgbClr val="FFFFFF"/>
                </a:highlight>
                <a:latin typeface="Courier New"/>
              </a:rPr>
              <a:t>reportLevel</a:t>
            </a:r>
            <a:r>
              <a:rPr lang="en-US" sz="1600" b="1" dirty="0">
                <a:solidFill>
                  <a:srgbClr val="000080"/>
                </a:solidFill>
                <a:highlight>
                  <a:srgbClr val="FFFFFF"/>
                </a:highlight>
                <a:latin typeface="Courier New"/>
              </a:rPr>
              <a:t>) </a:t>
            </a:r>
            <a:r>
              <a:rPr lang="en-US" sz="1600" b="1" dirty="0">
                <a:solidFill>
                  <a:srgbClr val="008080"/>
                </a:solidFill>
                <a:highlight>
                  <a:srgbClr val="FFFFFF"/>
                </a:highlight>
                <a:latin typeface="Courier New"/>
              </a:rPr>
              <a:t>AS</a:t>
            </a:r>
            <a:endParaRPr lang="en-US" sz="1600" b="1" dirty="0">
              <a:solidFill>
                <a:srgbClr val="000080"/>
              </a:solidFill>
              <a:highlight>
                <a:srgbClr val="FFFFFF"/>
              </a:highlight>
              <a:latin typeface="Courier New"/>
            </a:endParaRPr>
          </a:p>
          <a:p>
            <a:r>
              <a:rPr lang="ru-RU" sz="1600" b="1" dirty="0">
                <a:solidFill>
                  <a:srgbClr val="000080"/>
                </a:solidFill>
                <a:highlight>
                  <a:srgbClr val="FFFFFF"/>
                </a:highlight>
                <a:latin typeface="Courier New"/>
              </a:rPr>
              <a:t>  (</a:t>
            </a:r>
          </a:p>
          <a:p>
            <a:r>
              <a:rPr lang="en-US" sz="1600" b="1" dirty="0">
                <a:solidFill>
                  <a:srgbClr val="000080"/>
                </a:solidFill>
                <a:highlight>
                  <a:srgbClr val="FFFFFF"/>
                </a:highlight>
                <a:latin typeface="Courier New"/>
              </a:rPr>
              <a:t>     </a:t>
            </a:r>
            <a:r>
              <a:rPr lang="en-US" sz="1600" b="1" dirty="0">
                <a:solidFill>
                  <a:srgbClr val="008080"/>
                </a:solidFill>
                <a:highlight>
                  <a:srgbClr val="FFFFFF"/>
                </a:highlight>
                <a:latin typeface="Courier New"/>
              </a:rPr>
              <a:t>SELECT</a:t>
            </a:r>
            <a:r>
              <a:rPr lang="en-US" sz="1600" b="1" dirty="0">
                <a:solidFill>
                  <a:srgbClr val="000080"/>
                </a:solidFill>
                <a:highlight>
                  <a:srgbClr val="FFFFFF"/>
                </a:highlight>
                <a:latin typeface="Courier New"/>
              </a:rPr>
              <a:t> </a:t>
            </a:r>
            <a:r>
              <a:rPr lang="en-US" sz="1600" b="1" dirty="0" err="1">
                <a:solidFill>
                  <a:srgbClr val="000080"/>
                </a:solidFill>
                <a:highlight>
                  <a:srgbClr val="FFFFFF"/>
                </a:highlight>
                <a:latin typeface="Courier New"/>
              </a:rPr>
              <a:t>employee_id</a:t>
            </a:r>
            <a:r>
              <a:rPr lang="en-US" sz="1600" b="1" dirty="0">
                <a:solidFill>
                  <a:srgbClr val="000080"/>
                </a:solidFill>
                <a:highlight>
                  <a:srgbClr val="FFFFFF"/>
                </a:highlight>
                <a:latin typeface="Courier New"/>
              </a:rPr>
              <a:t>, </a:t>
            </a:r>
            <a:r>
              <a:rPr lang="en-US" sz="1600" b="1" dirty="0" err="1">
                <a:solidFill>
                  <a:srgbClr val="000080"/>
                </a:solidFill>
                <a:highlight>
                  <a:srgbClr val="FFFFFF"/>
                </a:highlight>
                <a:latin typeface="Courier New"/>
              </a:rPr>
              <a:t>last_name</a:t>
            </a:r>
            <a:r>
              <a:rPr lang="en-US" sz="1600" b="1" dirty="0">
                <a:solidFill>
                  <a:srgbClr val="000080"/>
                </a:solidFill>
                <a:highlight>
                  <a:srgbClr val="FFFFFF"/>
                </a:highlight>
                <a:latin typeface="Courier New"/>
              </a:rPr>
              <a:t>, </a:t>
            </a:r>
            <a:r>
              <a:rPr lang="en-US" sz="1600" b="1" dirty="0" err="1">
                <a:solidFill>
                  <a:srgbClr val="000080"/>
                </a:solidFill>
                <a:highlight>
                  <a:srgbClr val="FFFFFF"/>
                </a:highlight>
                <a:latin typeface="Courier New"/>
              </a:rPr>
              <a:t>manager_id</a:t>
            </a:r>
            <a:r>
              <a:rPr lang="en-US" sz="1600" b="1" dirty="0">
                <a:solidFill>
                  <a:srgbClr val="000080"/>
                </a:solidFill>
                <a:highlight>
                  <a:srgbClr val="FFFFFF"/>
                </a:highlight>
                <a:latin typeface="Courier New"/>
              </a:rPr>
              <a:t>, </a:t>
            </a:r>
            <a:r>
              <a:rPr lang="en-US" sz="1600" b="1" dirty="0">
                <a:solidFill>
                  <a:srgbClr val="0000FF"/>
                </a:solidFill>
                <a:highlight>
                  <a:srgbClr val="FFFFFF"/>
                </a:highlight>
                <a:latin typeface="Courier New"/>
              </a:rPr>
              <a:t>0</a:t>
            </a:r>
            <a:r>
              <a:rPr lang="en-US" sz="1600" b="1" dirty="0">
                <a:solidFill>
                  <a:srgbClr val="000080"/>
                </a:solidFill>
                <a:highlight>
                  <a:srgbClr val="FFFFFF"/>
                </a:highlight>
                <a:latin typeface="Courier New"/>
              </a:rPr>
              <a:t> </a:t>
            </a:r>
            <a:r>
              <a:rPr lang="en-US" sz="1600" b="1" dirty="0" err="1">
                <a:solidFill>
                  <a:srgbClr val="000080"/>
                </a:solidFill>
                <a:highlight>
                  <a:srgbClr val="FFFFFF"/>
                </a:highlight>
                <a:latin typeface="Courier New"/>
              </a:rPr>
              <a:t>reportLevel</a:t>
            </a:r>
            <a:endParaRPr lang="en-US" sz="1600" b="1" dirty="0">
              <a:solidFill>
                <a:srgbClr val="000080"/>
              </a:solidFill>
              <a:highlight>
                <a:srgbClr val="FFFFFF"/>
              </a:highlight>
              <a:latin typeface="Courier New"/>
            </a:endParaRPr>
          </a:p>
          <a:p>
            <a:r>
              <a:rPr lang="en-US" sz="1600" b="1" dirty="0">
                <a:solidFill>
                  <a:srgbClr val="000080"/>
                </a:solidFill>
                <a:highlight>
                  <a:srgbClr val="FFFFFF"/>
                </a:highlight>
                <a:latin typeface="Courier New"/>
              </a:rPr>
              <a:t>     </a:t>
            </a:r>
            <a:r>
              <a:rPr lang="en-US" sz="1600" b="1" dirty="0">
                <a:solidFill>
                  <a:srgbClr val="008080"/>
                </a:solidFill>
                <a:highlight>
                  <a:srgbClr val="FFFFFF"/>
                </a:highlight>
                <a:latin typeface="Courier New"/>
              </a:rPr>
              <a:t>FROM</a:t>
            </a:r>
            <a:r>
              <a:rPr lang="en-US" sz="1600" b="1" dirty="0">
                <a:solidFill>
                  <a:srgbClr val="000080"/>
                </a:solidFill>
                <a:highlight>
                  <a:srgbClr val="FFFFFF"/>
                </a:highlight>
                <a:latin typeface="Courier New"/>
              </a:rPr>
              <a:t> employees</a:t>
            </a:r>
          </a:p>
          <a:p>
            <a:r>
              <a:rPr lang="en-US" sz="1600" b="1" dirty="0">
                <a:solidFill>
                  <a:srgbClr val="000080"/>
                </a:solidFill>
                <a:highlight>
                  <a:srgbClr val="FFFFFF"/>
                </a:highlight>
                <a:latin typeface="Courier New"/>
              </a:rPr>
              <a:t>     </a:t>
            </a:r>
            <a:r>
              <a:rPr lang="en-US" sz="1600" b="1" dirty="0">
                <a:solidFill>
                  <a:srgbClr val="008080"/>
                </a:solidFill>
                <a:highlight>
                  <a:srgbClr val="FFFFFF"/>
                </a:highlight>
                <a:latin typeface="Courier New"/>
              </a:rPr>
              <a:t>WHERE</a:t>
            </a:r>
            <a:r>
              <a:rPr lang="en-US" sz="1600" b="1" dirty="0">
                <a:solidFill>
                  <a:srgbClr val="000080"/>
                </a:solidFill>
                <a:highlight>
                  <a:srgbClr val="FFFFFF"/>
                </a:highlight>
                <a:latin typeface="Courier New"/>
              </a:rPr>
              <a:t> </a:t>
            </a:r>
            <a:r>
              <a:rPr lang="en-US" sz="1600" b="1" dirty="0" err="1">
                <a:solidFill>
                  <a:srgbClr val="000080"/>
                </a:solidFill>
                <a:highlight>
                  <a:srgbClr val="FFFFFF"/>
                </a:highlight>
                <a:latin typeface="Courier New"/>
              </a:rPr>
              <a:t>employee_id</a:t>
            </a:r>
            <a:r>
              <a:rPr lang="en-US" sz="1600" b="1" dirty="0">
                <a:solidFill>
                  <a:srgbClr val="000080"/>
                </a:solidFill>
                <a:highlight>
                  <a:srgbClr val="FFFFFF"/>
                </a:highlight>
                <a:latin typeface="Courier New"/>
              </a:rPr>
              <a:t> = </a:t>
            </a:r>
            <a:r>
              <a:rPr lang="en-US" sz="1600" b="1" dirty="0">
                <a:solidFill>
                  <a:srgbClr val="0000FF"/>
                </a:solidFill>
                <a:highlight>
                  <a:srgbClr val="FFFFFF"/>
                </a:highlight>
                <a:latin typeface="Courier New"/>
              </a:rPr>
              <a:t>101</a:t>
            </a:r>
            <a:endParaRPr lang="en-US" sz="1600" b="1" dirty="0">
              <a:solidFill>
                <a:srgbClr val="000080"/>
              </a:solidFill>
              <a:highlight>
                <a:srgbClr val="FFFFFF"/>
              </a:highlight>
              <a:latin typeface="Courier New"/>
            </a:endParaRPr>
          </a:p>
          <a:p>
            <a:r>
              <a:rPr lang="en-US" sz="1600" b="1" dirty="0">
                <a:solidFill>
                  <a:srgbClr val="000080"/>
                </a:solidFill>
                <a:highlight>
                  <a:srgbClr val="FFFFFF"/>
                </a:highlight>
                <a:latin typeface="Courier New"/>
              </a:rPr>
              <a:t>   </a:t>
            </a:r>
            <a:r>
              <a:rPr lang="en-US" sz="1600" b="1" dirty="0">
                <a:solidFill>
                  <a:srgbClr val="008080"/>
                </a:solidFill>
                <a:highlight>
                  <a:srgbClr val="FFFFFF"/>
                </a:highlight>
                <a:latin typeface="Courier New"/>
              </a:rPr>
              <a:t>UNION</a:t>
            </a:r>
            <a:r>
              <a:rPr lang="en-US" sz="1600" b="1" dirty="0">
                <a:solidFill>
                  <a:srgbClr val="000080"/>
                </a:solidFill>
                <a:highlight>
                  <a:srgbClr val="FFFFFF"/>
                </a:highlight>
                <a:latin typeface="Courier New"/>
              </a:rPr>
              <a:t> </a:t>
            </a:r>
            <a:r>
              <a:rPr lang="en-US" sz="1600" b="1" dirty="0">
                <a:solidFill>
                  <a:srgbClr val="008080"/>
                </a:solidFill>
                <a:highlight>
                  <a:srgbClr val="FFFFFF"/>
                </a:highlight>
                <a:latin typeface="Courier New"/>
              </a:rPr>
              <a:t>ALL</a:t>
            </a:r>
            <a:endParaRPr lang="en-US" sz="1600" b="1" dirty="0">
              <a:solidFill>
                <a:srgbClr val="000080"/>
              </a:solidFill>
              <a:highlight>
                <a:srgbClr val="FFFFFF"/>
              </a:highlight>
              <a:latin typeface="Courier New"/>
            </a:endParaRPr>
          </a:p>
          <a:p>
            <a:r>
              <a:rPr lang="en-US" sz="1600" b="1" dirty="0">
                <a:solidFill>
                  <a:srgbClr val="000080"/>
                </a:solidFill>
                <a:highlight>
                  <a:srgbClr val="FFFFFF"/>
                </a:highlight>
                <a:latin typeface="Courier New"/>
              </a:rPr>
              <a:t>     </a:t>
            </a:r>
            <a:r>
              <a:rPr lang="en-US" sz="1600" b="1" dirty="0">
                <a:solidFill>
                  <a:srgbClr val="008080"/>
                </a:solidFill>
                <a:highlight>
                  <a:srgbClr val="FFFFFF"/>
                </a:highlight>
                <a:latin typeface="Courier New"/>
              </a:rPr>
              <a:t>SELECT</a:t>
            </a:r>
            <a:r>
              <a:rPr lang="en-US" sz="1600" b="1" dirty="0">
                <a:solidFill>
                  <a:srgbClr val="000080"/>
                </a:solidFill>
                <a:highlight>
                  <a:srgbClr val="FFFFFF"/>
                </a:highlight>
                <a:latin typeface="Courier New"/>
              </a:rPr>
              <a:t> </a:t>
            </a:r>
            <a:r>
              <a:rPr lang="en-US" sz="1600" b="1" dirty="0" err="1">
                <a:solidFill>
                  <a:srgbClr val="000080"/>
                </a:solidFill>
                <a:highlight>
                  <a:srgbClr val="FFFFFF"/>
                </a:highlight>
                <a:latin typeface="Courier New"/>
              </a:rPr>
              <a:t>e.employee_id</a:t>
            </a:r>
            <a:r>
              <a:rPr lang="en-US" sz="1600" b="1" dirty="0">
                <a:solidFill>
                  <a:srgbClr val="000080"/>
                </a:solidFill>
                <a:highlight>
                  <a:srgbClr val="FFFFFF"/>
                </a:highlight>
                <a:latin typeface="Courier New"/>
              </a:rPr>
              <a:t>, </a:t>
            </a:r>
            <a:r>
              <a:rPr lang="en-US" sz="1600" b="1" dirty="0" err="1">
                <a:solidFill>
                  <a:srgbClr val="000080"/>
                </a:solidFill>
                <a:highlight>
                  <a:srgbClr val="FFFFFF"/>
                </a:highlight>
                <a:latin typeface="Courier New"/>
              </a:rPr>
              <a:t>e.last_name</a:t>
            </a:r>
            <a:r>
              <a:rPr lang="en-US" sz="1600" b="1" dirty="0">
                <a:solidFill>
                  <a:srgbClr val="000080"/>
                </a:solidFill>
                <a:highlight>
                  <a:srgbClr val="FFFFFF"/>
                </a:highlight>
                <a:latin typeface="Courier New"/>
              </a:rPr>
              <a:t>, </a:t>
            </a:r>
            <a:r>
              <a:rPr lang="en-US" sz="1600" b="1" dirty="0" err="1">
                <a:solidFill>
                  <a:srgbClr val="000080"/>
                </a:solidFill>
                <a:highlight>
                  <a:srgbClr val="FFFFFF"/>
                </a:highlight>
                <a:latin typeface="Courier New"/>
              </a:rPr>
              <a:t>e.manager_id</a:t>
            </a:r>
            <a:r>
              <a:rPr lang="en-US" sz="1600" b="1" dirty="0">
                <a:solidFill>
                  <a:srgbClr val="000080"/>
                </a:solidFill>
                <a:highlight>
                  <a:srgbClr val="FFFFFF"/>
                </a:highlight>
                <a:latin typeface="Courier New"/>
              </a:rPr>
              <a:t>, reportLevel+</a:t>
            </a:r>
            <a:r>
              <a:rPr lang="en-US" sz="1600" b="1" dirty="0">
                <a:solidFill>
                  <a:srgbClr val="0000FF"/>
                </a:solidFill>
                <a:highlight>
                  <a:srgbClr val="FFFFFF"/>
                </a:highlight>
                <a:latin typeface="Courier New"/>
              </a:rPr>
              <a:t>1</a:t>
            </a:r>
            <a:endParaRPr lang="en-US" sz="1600" b="1" dirty="0">
              <a:solidFill>
                <a:srgbClr val="000080"/>
              </a:solidFill>
              <a:highlight>
                <a:srgbClr val="FFFFFF"/>
              </a:highlight>
              <a:latin typeface="Courier New"/>
            </a:endParaRPr>
          </a:p>
          <a:p>
            <a:r>
              <a:rPr lang="en-US" sz="1600" b="1" dirty="0">
                <a:solidFill>
                  <a:srgbClr val="000080"/>
                </a:solidFill>
                <a:highlight>
                  <a:srgbClr val="FFFFFF"/>
                </a:highlight>
                <a:latin typeface="Courier New"/>
              </a:rPr>
              <a:t>     </a:t>
            </a:r>
            <a:r>
              <a:rPr lang="en-US" sz="1600" b="1" dirty="0">
                <a:solidFill>
                  <a:srgbClr val="008080"/>
                </a:solidFill>
                <a:highlight>
                  <a:srgbClr val="FFFFFF"/>
                </a:highlight>
                <a:latin typeface="Courier New"/>
              </a:rPr>
              <a:t>FROM</a:t>
            </a:r>
            <a:r>
              <a:rPr lang="en-US" sz="1600" b="1" dirty="0">
                <a:solidFill>
                  <a:srgbClr val="000080"/>
                </a:solidFill>
                <a:highlight>
                  <a:srgbClr val="FFFFFF"/>
                </a:highlight>
                <a:latin typeface="Courier New"/>
              </a:rPr>
              <a:t> reports_to_101 r, employees e</a:t>
            </a:r>
          </a:p>
          <a:p>
            <a:r>
              <a:rPr lang="en-US" sz="1600" b="1" dirty="0">
                <a:solidFill>
                  <a:srgbClr val="000080"/>
                </a:solidFill>
                <a:highlight>
                  <a:srgbClr val="FFFFFF"/>
                </a:highlight>
                <a:latin typeface="Courier New"/>
              </a:rPr>
              <a:t>     </a:t>
            </a:r>
            <a:r>
              <a:rPr lang="en-US" sz="1600" b="1" dirty="0">
                <a:solidFill>
                  <a:srgbClr val="008080"/>
                </a:solidFill>
                <a:highlight>
                  <a:srgbClr val="FFFFFF"/>
                </a:highlight>
                <a:latin typeface="Courier New"/>
              </a:rPr>
              <a:t>WHERE</a:t>
            </a:r>
            <a:r>
              <a:rPr lang="en-US" sz="1600" b="1" dirty="0">
                <a:solidFill>
                  <a:srgbClr val="000080"/>
                </a:solidFill>
                <a:highlight>
                  <a:srgbClr val="FFFFFF"/>
                </a:highlight>
                <a:latin typeface="Courier New"/>
              </a:rPr>
              <a:t> r.eid = </a:t>
            </a:r>
            <a:r>
              <a:rPr lang="en-US" sz="1600" b="1" dirty="0" err="1">
                <a:solidFill>
                  <a:srgbClr val="000080"/>
                </a:solidFill>
                <a:highlight>
                  <a:srgbClr val="FFFFFF"/>
                </a:highlight>
                <a:latin typeface="Courier New"/>
              </a:rPr>
              <a:t>e.manager_id</a:t>
            </a:r>
            <a:endParaRPr lang="en-US" sz="1600" b="1" dirty="0">
              <a:solidFill>
                <a:srgbClr val="000080"/>
              </a:solidFill>
              <a:highlight>
                <a:srgbClr val="FFFFFF"/>
              </a:highlight>
              <a:latin typeface="Courier New"/>
            </a:endParaRPr>
          </a:p>
          <a:p>
            <a:r>
              <a:rPr lang="ru-RU" sz="1600" b="1" dirty="0">
                <a:solidFill>
                  <a:srgbClr val="000080"/>
                </a:solidFill>
                <a:highlight>
                  <a:srgbClr val="FFFFFF"/>
                </a:highlight>
                <a:latin typeface="Courier New"/>
              </a:rPr>
              <a:t>  )</a:t>
            </a:r>
          </a:p>
          <a:p>
            <a:r>
              <a:rPr lang="en-US" sz="1600" b="1" dirty="0">
                <a:solidFill>
                  <a:srgbClr val="008080"/>
                </a:solidFill>
                <a:highlight>
                  <a:srgbClr val="FFFFFF"/>
                </a:highlight>
                <a:latin typeface="Courier New"/>
              </a:rPr>
              <a:t>SELECT</a:t>
            </a:r>
            <a:r>
              <a:rPr lang="en-US" sz="1600" b="1" dirty="0">
                <a:solidFill>
                  <a:srgbClr val="000080"/>
                </a:solidFill>
                <a:highlight>
                  <a:srgbClr val="FFFFFF"/>
                </a:highlight>
                <a:latin typeface="Courier New"/>
              </a:rPr>
              <a:t> </a:t>
            </a:r>
            <a:r>
              <a:rPr lang="en-US" sz="1600" b="1" dirty="0" err="1">
                <a:solidFill>
                  <a:srgbClr val="000080"/>
                </a:solidFill>
                <a:highlight>
                  <a:srgbClr val="FFFFFF"/>
                </a:highlight>
                <a:latin typeface="Courier New"/>
              </a:rPr>
              <a:t>eid</a:t>
            </a:r>
            <a:r>
              <a:rPr lang="en-US" sz="1600" b="1" dirty="0">
                <a:solidFill>
                  <a:srgbClr val="000080"/>
                </a:solidFill>
                <a:highlight>
                  <a:srgbClr val="FFFFFF"/>
                </a:highlight>
                <a:latin typeface="Courier New"/>
              </a:rPr>
              <a:t>, </a:t>
            </a:r>
            <a:r>
              <a:rPr lang="en-US" sz="1600" b="1" dirty="0" err="1">
                <a:solidFill>
                  <a:srgbClr val="000080"/>
                </a:solidFill>
                <a:highlight>
                  <a:srgbClr val="FFFFFF"/>
                </a:highlight>
                <a:latin typeface="Courier New"/>
              </a:rPr>
              <a:t>emp_last</a:t>
            </a:r>
            <a:r>
              <a:rPr lang="en-US" sz="1600" b="1" dirty="0">
                <a:solidFill>
                  <a:srgbClr val="000080"/>
                </a:solidFill>
                <a:highlight>
                  <a:srgbClr val="FFFFFF"/>
                </a:highlight>
                <a:latin typeface="Courier New"/>
              </a:rPr>
              <a:t>, </a:t>
            </a:r>
            <a:r>
              <a:rPr lang="en-US" sz="1600" b="1" dirty="0" err="1">
                <a:solidFill>
                  <a:srgbClr val="000080"/>
                </a:solidFill>
                <a:highlight>
                  <a:srgbClr val="FFFFFF"/>
                </a:highlight>
                <a:latin typeface="Courier New"/>
              </a:rPr>
              <a:t>mgr_id</a:t>
            </a:r>
            <a:r>
              <a:rPr lang="en-US" sz="1600" b="1" dirty="0">
                <a:solidFill>
                  <a:srgbClr val="000080"/>
                </a:solidFill>
                <a:highlight>
                  <a:srgbClr val="FFFFFF"/>
                </a:highlight>
                <a:latin typeface="Courier New"/>
              </a:rPr>
              <a:t>, </a:t>
            </a:r>
            <a:r>
              <a:rPr lang="en-US" sz="1600" b="1" dirty="0" err="1">
                <a:solidFill>
                  <a:srgbClr val="000080"/>
                </a:solidFill>
                <a:highlight>
                  <a:srgbClr val="FFFFFF"/>
                </a:highlight>
                <a:latin typeface="Courier New"/>
              </a:rPr>
              <a:t>reportLevel</a:t>
            </a:r>
            <a:endParaRPr lang="en-US" sz="1600" b="1" dirty="0">
              <a:solidFill>
                <a:srgbClr val="000080"/>
              </a:solidFill>
              <a:highlight>
                <a:srgbClr val="FFFFFF"/>
              </a:highlight>
              <a:latin typeface="Courier New"/>
            </a:endParaRPr>
          </a:p>
          <a:p>
            <a:r>
              <a:rPr lang="en-US" sz="1600" b="1" dirty="0">
                <a:solidFill>
                  <a:srgbClr val="008080"/>
                </a:solidFill>
                <a:highlight>
                  <a:srgbClr val="FFFFFF"/>
                </a:highlight>
                <a:latin typeface="Courier New"/>
              </a:rPr>
              <a:t>FROM</a:t>
            </a:r>
            <a:r>
              <a:rPr lang="en-US" sz="1600" b="1" dirty="0">
                <a:solidFill>
                  <a:srgbClr val="000080"/>
                </a:solidFill>
                <a:highlight>
                  <a:srgbClr val="FFFFFF"/>
                </a:highlight>
                <a:latin typeface="Courier New"/>
              </a:rPr>
              <a:t> reports_to_101</a:t>
            </a:r>
          </a:p>
          <a:p>
            <a:r>
              <a:rPr lang="en-US" sz="1600" b="1" dirty="0">
                <a:solidFill>
                  <a:srgbClr val="008080"/>
                </a:solidFill>
                <a:highlight>
                  <a:srgbClr val="FFFFFF"/>
                </a:highlight>
                <a:latin typeface="Courier New"/>
              </a:rPr>
              <a:t>ORDER</a:t>
            </a:r>
            <a:r>
              <a:rPr lang="en-US" sz="1600" b="1" dirty="0">
                <a:solidFill>
                  <a:srgbClr val="000080"/>
                </a:solidFill>
                <a:highlight>
                  <a:srgbClr val="FFFFFF"/>
                </a:highlight>
                <a:latin typeface="Courier New"/>
              </a:rPr>
              <a:t> </a:t>
            </a:r>
            <a:r>
              <a:rPr lang="en-US" sz="1600" b="1" dirty="0">
                <a:solidFill>
                  <a:srgbClr val="008080"/>
                </a:solidFill>
                <a:highlight>
                  <a:srgbClr val="FFFFFF"/>
                </a:highlight>
                <a:latin typeface="Courier New"/>
              </a:rPr>
              <a:t>BY</a:t>
            </a:r>
            <a:r>
              <a:rPr lang="en-US" sz="1600" b="1" dirty="0">
                <a:solidFill>
                  <a:srgbClr val="000080"/>
                </a:solidFill>
                <a:highlight>
                  <a:srgbClr val="FFFFFF"/>
                </a:highlight>
                <a:latin typeface="Courier New"/>
              </a:rPr>
              <a:t> </a:t>
            </a:r>
            <a:r>
              <a:rPr lang="en-US" sz="1600" b="1" dirty="0" err="1">
                <a:solidFill>
                  <a:srgbClr val="000080"/>
                </a:solidFill>
                <a:highlight>
                  <a:srgbClr val="FFFFFF"/>
                </a:highlight>
                <a:latin typeface="Courier New"/>
              </a:rPr>
              <a:t>reportLevel</a:t>
            </a:r>
            <a:r>
              <a:rPr lang="en-US" sz="1600" b="1" dirty="0">
                <a:solidFill>
                  <a:srgbClr val="000080"/>
                </a:solidFill>
                <a:highlight>
                  <a:srgbClr val="FFFFFF"/>
                </a:highlight>
                <a:latin typeface="Courier New"/>
              </a:rPr>
              <a:t>, </a:t>
            </a:r>
            <a:r>
              <a:rPr lang="en-US" sz="1600" b="1" dirty="0" err="1">
                <a:solidFill>
                  <a:srgbClr val="000080"/>
                </a:solidFill>
                <a:highlight>
                  <a:srgbClr val="FFFFFF"/>
                </a:highlight>
                <a:latin typeface="Courier New"/>
              </a:rPr>
              <a:t>eid</a:t>
            </a:r>
            <a:r>
              <a:rPr lang="en-US" sz="1600" b="1" dirty="0">
                <a:solidFill>
                  <a:srgbClr val="000080"/>
                </a:solidFill>
                <a:highlight>
                  <a:srgbClr val="FFFFFF"/>
                </a:highlight>
                <a:latin typeface="Courier New"/>
              </a:rPr>
              <a:t>;</a:t>
            </a:r>
            <a:endParaRPr lang="ru-RU" sz="1600" b="1" dirty="0"/>
          </a:p>
        </p:txBody>
      </p:sp>
      <p:sp>
        <p:nvSpPr>
          <p:cNvPr id="16" name="Скругленный прямоугольник 15"/>
          <p:cNvSpPr/>
          <p:nvPr/>
        </p:nvSpPr>
        <p:spPr>
          <a:xfrm>
            <a:off x="228600" y="762000"/>
            <a:ext cx="8763000" cy="3810000"/>
          </a:xfrm>
          <a:prstGeom prst="roundRect">
            <a:avLst/>
          </a:prstGeom>
          <a:solidFill>
            <a:schemeClr val="tx2">
              <a:alpha val="3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Скругленный прямоугольник 16"/>
          <p:cNvSpPr/>
          <p:nvPr/>
        </p:nvSpPr>
        <p:spPr>
          <a:xfrm>
            <a:off x="838200" y="1616414"/>
            <a:ext cx="8001000" cy="1828800"/>
          </a:xfrm>
          <a:prstGeom prst="roundRect">
            <a:avLst/>
          </a:prstGeom>
          <a:solidFill>
            <a:schemeClr val="accent2">
              <a:lumMod val="20000"/>
              <a:lumOff val="80000"/>
              <a:alpha val="3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2" name="Прямая соединительная линия 11"/>
          <p:cNvCxnSpPr/>
          <p:nvPr/>
        </p:nvCxnSpPr>
        <p:spPr>
          <a:xfrm>
            <a:off x="762000" y="1447800"/>
            <a:ext cx="1752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a:off x="1066800" y="4114800"/>
            <a:ext cx="19812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195586" name="Picture 2"/>
          <p:cNvPicPr>
            <a:picLocks noChangeAspect="1" noChangeArrowheads="1"/>
          </p:cNvPicPr>
          <p:nvPr/>
        </p:nvPicPr>
        <p:blipFill>
          <a:blip r:embed="rId3" cstate="print"/>
          <a:srcRect/>
          <a:stretch>
            <a:fillRect/>
          </a:stretch>
        </p:blipFill>
        <p:spPr bwMode="auto">
          <a:xfrm>
            <a:off x="1828800" y="4648200"/>
            <a:ext cx="4724400" cy="1597138"/>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33600" y="2286000"/>
            <a:ext cx="6400800" cy="1438275"/>
          </a:xfrm>
        </p:spPr>
        <p:txBody>
          <a:bodyPr/>
          <a:lstStyle/>
          <a:p>
            <a:r>
              <a:rPr lang="en-US" dirty="0"/>
              <a:t>Aggregate Functions</a:t>
            </a:r>
          </a:p>
        </p:txBody>
      </p:sp>
      <p:sp>
        <p:nvSpPr>
          <p:cNvPr id="3" name="Нижний колонтитул 2"/>
          <p:cNvSpPr>
            <a:spLocks noGrp="1"/>
          </p:cNvSpPr>
          <p:nvPr>
            <p:ph type="ftr" sz="quarter" idx="10"/>
          </p:nvPr>
        </p:nvSpPr>
        <p:spPr/>
        <p:txBody>
          <a:bodyPr/>
          <a:lstStyle/>
          <a:p>
            <a:r>
              <a:rPr lang="en-US"/>
              <a:t>2012 © EPAM Systems, RD Dep.</a:t>
            </a:r>
            <a:endParaRPr lang="en-US" dirty="0"/>
          </a:p>
        </p:txBody>
      </p:sp>
      <p:sp>
        <p:nvSpPr>
          <p:cNvPr id="4" name="Номер слайда 3"/>
          <p:cNvSpPr>
            <a:spLocks noGrp="1"/>
          </p:cNvSpPr>
          <p:nvPr>
            <p:ph type="sldNum" sz="quarter" idx="11"/>
          </p:nvPr>
        </p:nvSpPr>
        <p:spPr/>
        <p:txBody>
          <a:bodyPr/>
          <a:lstStyle/>
          <a:p>
            <a:fld id="{00B1FF97-CB0E-49B2-B0A7-929DA2A15C53}"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Normalized data </a:t>
            </a:r>
          </a:p>
        </p:txBody>
      </p:sp>
      <p:sp>
        <p:nvSpPr>
          <p:cNvPr id="5" name="Footer Placeholder 4"/>
          <p:cNvSpPr>
            <a:spLocks noGrp="1"/>
          </p:cNvSpPr>
          <p:nvPr>
            <p:ph type="ftr" sz="quarter" idx="10"/>
          </p:nvPr>
        </p:nvSpPr>
        <p:spPr/>
        <p:txBody>
          <a:bodyPr/>
          <a:lstStyle/>
          <a:p>
            <a:r>
              <a:rPr lang="en-US" dirty="0"/>
              <a:t>2011 © EPAM Systems, RD Dep.</a:t>
            </a:r>
          </a:p>
        </p:txBody>
      </p:sp>
      <p:sp>
        <p:nvSpPr>
          <p:cNvPr id="6" name="Slide Number Placeholder 5"/>
          <p:cNvSpPr>
            <a:spLocks noGrp="1"/>
          </p:cNvSpPr>
          <p:nvPr>
            <p:ph type="sldNum" sz="quarter" idx="11"/>
          </p:nvPr>
        </p:nvSpPr>
        <p:spPr/>
        <p:txBody>
          <a:bodyPr/>
          <a:lstStyle/>
          <a:p>
            <a:fld id="{36013D82-3B92-4BC6-A819-A7803D760D40}" type="slidenum">
              <a:rPr lang="en-US" smtClean="0"/>
              <a:pPr/>
              <a:t>7</a:t>
            </a:fld>
            <a:endParaRPr lang="en-US" dirty="0"/>
          </a:p>
        </p:txBody>
      </p:sp>
      <p:sp>
        <p:nvSpPr>
          <p:cNvPr id="21" name="Прямоугольник 10"/>
          <p:cNvSpPr/>
          <p:nvPr/>
        </p:nvSpPr>
        <p:spPr>
          <a:xfrm>
            <a:off x="533400" y="685800"/>
            <a:ext cx="8352928" cy="1107996"/>
          </a:xfrm>
          <a:prstGeom prst="rect">
            <a:avLst/>
          </a:prstGeom>
        </p:spPr>
        <p:txBody>
          <a:bodyPr wrap="square">
            <a:spAutoFit/>
          </a:bodyPr>
          <a:lstStyle/>
          <a:p>
            <a:pPr algn="just"/>
            <a:r>
              <a:rPr lang="en-US" sz="2200" b="1" dirty="0">
                <a:solidFill>
                  <a:schemeClr val="accent1">
                    <a:lumMod val="75000"/>
                  </a:schemeClr>
                </a:solidFill>
                <a:latin typeface="Lucida Bright" pitchFamily="18" charset="0"/>
              </a:rPr>
              <a:t>Normalization is a process in which a given set of relations is replaced by successive collections of relations that have a simpler and more regular structure</a:t>
            </a:r>
            <a:r>
              <a:rPr lang="en-US" sz="2000" dirty="0">
                <a:solidFill>
                  <a:schemeClr val="accent1">
                    <a:lumMod val="75000"/>
                  </a:schemeClr>
                </a:solidFill>
                <a:latin typeface="Lucida Bright" pitchFamily="18" charset="0"/>
              </a:rPr>
              <a:t>. </a:t>
            </a:r>
            <a:endParaRPr lang="ru-RU" sz="2000" dirty="0">
              <a:solidFill>
                <a:schemeClr val="accent1">
                  <a:lumMod val="75000"/>
                </a:schemeClr>
              </a:solidFill>
            </a:endParaRPr>
          </a:p>
        </p:txBody>
      </p:sp>
      <p:sp>
        <p:nvSpPr>
          <p:cNvPr id="28" name="Прямоугольник 11"/>
          <p:cNvSpPr/>
          <p:nvPr/>
        </p:nvSpPr>
        <p:spPr>
          <a:xfrm>
            <a:off x="539552" y="2866871"/>
            <a:ext cx="8352928" cy="1354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buFont typeface="Wingdings" pitchFamily="2" charset="2"/>
              <a:buChar char="ü"/>
            </a:pPr>
            <a:r>
              <a:rPr lang="en-US" b="1" dirty="0">
                <a:solidFill>
                  <a:schemeClr val="bg1"/>
                </a:solidFill>
                <a:latin typeface="Lucida Bright" pitchFamily="18" charset="0"/>
              </a:rPr>
              <a:t> Eliminating redundant data </a:t>
            </a:r>
            <a:r>
              <a:rPr lang="en-US" dirty="0">
                <a:latin typeface="Lucida Bright" pitchFamily="18" charset="0"/>
              </a:rPr>
              <a:t>(for example, storing the same data in more than one table);</a:t>
            </a:r>
          </a:p>
          <a:p>
            <a:pPr algn="just"/>
            <a:endParaRPr lang="en-US" sz="1000" dirty="0">
              <a:latin typeface="Lucida Bright" pitchFamily="18" charset="0"/>
            </a:endParaRPr>
          </a:p>
          <a:p>
            <a:pPr algn="just">
              <a:buFont typeface="Wingdings" pitchFamily="2" charset="2"/>
              <a:buChar char="ü"/>
            </a:pPr>
            <a:r>
              <a:rPr lang="en-US" b="1" dirty="0">
                <a:solidFill>
                  <a:schemeClr val="bg1"/>
                </a:solidFill>
                <a:latin typeface="Lucida Bright" pitchFamily="18" charset="0"/>
              </a:rPr>
              <a:t> Ensuring data dependencies make sense </a:t>
            </a:r>
            <a:r>
              <a:rPr lang="en-US" dirty="0">
                <a:latin typeface="Lucida Bright" pitchFamily="18" charset="0"/>
              </a:rPr>
              <a:t>(only storing related data in a table).</a:t>
            </a:r>
            <a:endParaRPr lang="ru-RU" dirty="0"/>
          </a:p>
        </p:txBody>
      </p:sp>
      <p:sp>
        <p:nvSpPr>
          <p:cNvPr id="29" name="Стрелка вниз 17"/>
          <p:cNvSpPr/>
          <p:nvPr/>
        </p:nvSpPr>
        <p:spPr>
          <a:xfrm>
            <a:off x="3048000" y="1981200"/>
            <a:ext cx="3096344" cy="81831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b="1" dirty="0">
                <a:solidFill>
                  <a:schemeClr val="bg1"/>
                </a:solidFill>
                <a:latin typeface="Lucida Bright" pitchFamily="18" charset="0"/>
              </a:rPr>
              <a:t>Main goals of Normalization</a:t>
            </a:r>
            <a:endParaRPr lang="ru-RU" sz="1500" b="1" dirty="0">
              <a:solidFill>
                <a:schemeClr val="bg1"/>
              </a:solidFill>
            </a:endParaRPr>
          </a:p>
        </p:txBody>
      </p:sp>
      <p:sp>
        <p:nvSpPr>
          <p:cNvPr id="30" name="Прямоугольник 19"/>
          <p:cNvSpPr/>
          <p:nvPr/>
        </p:nvSpPr>
        <p:spPr>
          <a:xfrm>
            <a:off x="539552" y="4437112"/>
            <a:ext cx="8352928" cy="1754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r>
              <a:rPr lang="en-US" b="1" dirty="0">
                <a:solidFill>
                  <a:schemeClr val="bg1"/>
                </a:solidFill>
                <a:latin typeface="Lucida Bright" pitchFamily="18" charset="0"/>
              </a:rPr>
              <a:t>Normalization</a:t>
            </a:r>
            <a:r>
              <a:rPr lang="en-US" dirty="0">
                <a:latin typeface="Lucida Bright" pitchFamily="18" charset="0"/>
              </a:rPr>
              <a:t> usually involves dividing large, badly-formed tables into smaller, well-formed tables and defining relationships between them. The objective is to isolate data so that additions, deletions, and modifications of a field can be made in just one table and then propagated through the rest of the database via the defined relationships.</a:t>
            </a:r>
          </a:p>
        </p:txBody>
      </p:sp>
    </p:spTree>
    <p:extLst>
      <p:ext uri="{BB962C8B-B14F-4D97-AF65-F5344CB8AC3E}">
        <p14:creationId xmlns:p14="http://schemas.microsoft.com/office/powerpoint/2010/main" val="38822479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Aggregate Functions</a:t>
            </a:r>
            <a:br>
              <a:rPr lang="en-US" dirty="0"/>
            </a:br>
            <a:br>
              <a:rPr lang="en-US" dirty="0"/>
            </a:br>
            <a:endParaRPr lang="ru-RU" dirty="0"/>
          </a:p>
        </p:txBody>
      </p:sp>
      <p:sp>
        <p:nvSpPr>
          <p:cNvPr id="3" name="Нижний колонтитул 2"/>
          <p:cNvSpPr>
            <a:spLocks noGrp="1"/>
          </p:cNvSpPr>
          <p:nvPr>
            <p:ph type="ftr" sz="quarter" idx="10"/>
          </p:nvPr>
        </p:nvSpPr>
        <p:spPr/>
        <p:txBody>
          <a:bodyPr/>
          <a:lstStyle/>
          <a:p>
            <a:r>
              <a:rPr lang="en-US"/>
              <a:t>2012 © EPAM Systems, RD Dep.</a:t>
            </a:r>
            <a:endParaRPr lang="en-US" dirty="0"/>
          </a:p>
        </p:txBody>
      </p:sp>
      <p:sp>
        <p:nvSpPr>
          <p:cNvPr id="4" name="Номер слайда 3"/>
          <p:cNvSpPr>
            <a:spLocks noGrp="1"/>
          </p:cNvSpPr>
          <p:nvPr>
            <p:ph type="sldNum" sz="quarter" idx="11"/>
          </p:nvPr>
        </p:nvSpPr>
        <p:spPr/>
        <p:txBody>
          <a:bodyPr/>
          <a:lstStyle/>
          <a:p>
            <a:fld id="{00B1FF97-CB0E-49B2-B0A7-929DA2A15C53}" type="slidenum">
              <a:rPr lang="en-US" smtClean="0"/>
              <a:pPr/>
              <a:t>70</a:t>
            </a:fld>
            <a:endParaRPr lang="en-US"/>
          </a:p>
        </p:txBody>
      </p:sp>
      <p:sp>
        <p:nvSpPr>
          <p:cNvPr id="7" name="Прямоугольник 6"/>
          <p:cNvSpPr/>
          <p:nvPr/>
        </p:nvSpPr>
        <p:spPr>
          <a:xfrm>
            <a:off x="381000" y="609600"/>
            <a:ext cx="8153400"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dirty="0"/>
              <a:t>Aggregate functions return a single result row based on groups of rows, rather than on single rows. Aggregate functions can appear in select lists and in ORDER BY and HAVING clauses. </a:t>
            </a:r>
            <a:endParaRPr lang="en-US" sz="2400" b="1" dirty="0"/>
          </a:p>
        </p:txBody>
      </p:sp>
      <p:sp>
        <p:nvSpPr>
          <p:cNvPr id="9" name="Content Placeholder 4"/>
          <p:cNvSpPr txBox="1">
            <a:spLocks/>
          </p:cNvSpPr>
          <p:nvPr/>
        </p:nvSpPr>
        <p:spPr>
          <a:xfrm>
            <a:off x="762000" y="1981200"/>
            <a:ext cx="3276600" cy="4171950"/>
          </a:xfrm>
          <a:prstGeom prst="rect">
            <a:avLst/>
          </a:prstGeom>
        </p:spPr>
        <p:txBody>
          <a:bodyPr/>
          <a:lstStyle/>
          <a:p>
            <a:r>
              <a:rPr lang="en-US" sz="1300" b="1" dirty="0">
                <a:solidFill>
                  <a:srgbClr val="0070C0"/>
                </a:solidFill>
              </a:rPr>
              <a:t>AVG</a:t>
            </a:r>
          </a:p>
          <a:p>
            <a:r>
              <a:rPr lang="en-US" sz="1300" b="1" dirty="0"/>
              <a:t>COLLECT</a:t>
            </a:r>
          </a:p>
          <a:p>
            <a:r>
              <a:rPr lang="en-US" sz="1300" b="1" dirty="0"/>
              <a:t>CORR</a:t>
            </a:r>
          </a:p>
          <a:p>
            <a:r>
              <a:rPr lang="en-US" sz="1300" b="1" dirty="0"/>
              <a:t>CORR_*</a:t>
            </a:r>
          </a:p>
          <a:p>
            <a:r>
              <a:rPr lang="en-US" sz="1300" b="1" dirty="0">
                <a:solidFill>
                  <a:srgbClr val="0070C0"/>
                </a:solidFill>
              </a:rPr>
              <a:t>COUNT</a:t>
            </a:r>
          </a:p>
          <a:p>
            <a:r>
              <a:rPr lang="en-US" sz="1300" b="1" dirty="0"/>
              <a:t>COVAR_POP</a:t>
            </a:r>
          </a:p>
          <a:p>
            <a:r>
              <a:rPr lang="en-US" sz="1300" b="1" dirty="0"/>
              <a:t>COVAR_SAMP</a:t>
            </a:r>
          </a:p>
          <a:p>
            <a:r>
              <a:rPr lang="en-US" sz="1300" b="1" dirty="0"/>
              <a:t>CUME_DIST</a:t>
            </a:r>
          </a:p>
          <a:p>
            <a:r>
              <a:rPr lang="en-US" sz="1300" b="1" dirty="0"/>
              <a:t>DENSE_RANK</a:t>
            </a:r>
          </a:p>
          <a:p>
            <a:r>
              <a:rPr lang="en-US" sz="1300" b="1" dirty="0"/>
              <a:t>FIRST</a:t>
            </a:r>
          </a:p>
          <a:p>
            <a:r>
              <a:rPr lang="en-US" sz="1300" b="1" dirty="0"/>
              <a:t>GROUP_ID</a:t>
            </a:r>
          </a:p>
          <a:p>
            <a:r>
              <a:rPr lang="en-US" sz="1300" b="1" dirty="0"/>
              <a:t>GROUPING</a:t>
            </a:r>
          </a:p>
          <a:p>
            <a:r>
              <a:rPr lang="en-US" sz="1300" b="1" dirty="0"/>
              <a:t>GROUPING_ID</a:t>
            </a:r>
          </a:p>
          <a:p>
            <a:r>
              <a:rPr lang="en-US" sz="1300" b="1" dirty="0"/>
              <a:t>LAST</a:t>
            </a:r>
          </a:p>
          <a:p>
            <a:r>
              <a:rPr lang="en-US" sz="1300" b="1" dirty="0"/>
              <a:t>LISTAGG</a:t>
            </a:r>
          </a:p>
          <a:p>
            <a:r>
              <a:rPr lang="en-US" sz="1300" b="1" dirty="0">
                <a:solidFill>
                  <a:srgbClr val="0070C0"/>
                </a:solidFill>
              </a:rPr>
              <a:t>MAX</a:t>
            </a:r>
          </a:p>
          <a:p>
            <a:r>
              <a:rPr lang="en-US" sz="1300" b="1" dirty="0"/>
              <a:t>MEDIAN</a:t>
            </a:r>
          </a:p>
          <a:p>
            <a:r>
              <a:rPr lang="en-US" sz="1300" b="1" dirty="0">
                <a:solidFill>
                  <a:srgbClr val="0070C0"/>
                </a:solidFill>
              </a:rPr>
              <a:t>MIN</a:t>
            </a:r>
          </a:p>
          <a:p>
            <a:r>
              <a:rPr lang="en-US" sz="1300" b="1" dirty="0"/>
              <a:t>PERCENT_RANK</a:t>
            </a:r>
          </a:p>
          <a:p>
            <a:r>
              <a:rPr lang="en-US" sz="1300" b="1" dirty="0"/>
              <a:t>PERCENTILE_CONT</a:t>
            </a:r>
          </a:p>
        </p:txBody>
      </p:sp>
      <p:sp>
        <p:nvSpPr>
          <p:cNvPr id="11" name="Content Placeholder 4"/>
          <p:cNvSpPr txBox="1">
            <a:spLocks/>
          </p:cNvSpPr>
          <p:nvPr/>
        </p:nvSpPr>
        <p:spPr>
          <a:xfrm>
            <a:off x="4343400" y="1981200"/>
            <a:ext cx="3276600" cy="4267200"/>
          </a:xfrm>
          <a:prstGeom prst="rect">
            <a:avLst/>
          </a:prstGeom>
        </p:spPr>
        <p:txBody>
          <a:bodyPr/>
          <a:lstStyle/>
          <a:p>
            <a:r>
              <a:rPr lang="en-US" sz="1300" b="1" dirty="0"/>
              <a:t>PERCENTILE_DISC</a:t>
            </a:r>
          </a:p>
          <a:p>
            <a:r>
              <a:rPr lang="en-US" sz="1300" b="1" dirty="0"/>
              <a:t>RANK</a:t>
            </a:r>
          </a:p>
          <a:p>
            <a:r>
              <a:rPr lang="en-US" sz="1300" b="1" dirty="0"/>
              <a:t>REGR_ (Linear Regression) Functions</a:t>
            </a:r>
          </a:p>
          <a:p>
            <a:r>
              <a:rPr lang="en-US" sz="1300" b="1" dirty="0"/>
              <a:t>STATS_BINOMIAL_TEST</a:t>
            </a:r>
          </a:p>
          <a:p>
            <a:r>
              <a:rPr lang="en-US" sz="1300" b="1" dirty="0"/>
              <a:t>STATS_CROSSTAB</a:t>
            </a:r>
          </a:p>
          <a:p>
            <a:r>
              <a:rPr lang="en-US" sz="1300" b="1" dirty="0"/>
              <a:t>STATS_F_TEST</a:t>
            </a:r>
          </a:p>
          <a:p>
            <a:r>
              <a:rPr lang="en-US" sz="1300" b="1" dirty="0"/>
              <a:t>STATS_KS_TEST</a:t>
            </a:r>
          </a:p>
          <a:p>
            <a:r>
              <a:rPr lang="en-US" sz="1300" b="1" dirty="0"/>
              <a:t>STATS_MODE</a:t>
            </a:r>
          </a:p>
          <a:p>
            <a:r>
              <a:rPr lang="en-US" sz="1300" b="1" dirty="0"/>
              <a:t>STATS_MW_TEST</a:t>
            </a:r>
          </a:p>
          <a:p>
            <a:r>
              <a:rPr lang="en-US" sz="1300" b="1" dirty="0"/>
              <a:t>STATS_ONE_WAY_ANOVA</a:t>
            </a:r>
          </a:p>
          <a:p>
            <a:r>
              <a:rPr lang="en-US" sz="1300" b="1" dirty="0"/>
              <a:t>STATS_T_TEST_*</a:t>
            </a:r>
          </a:p>
          <a:p>
            <a:r>
              <a:rPr lang="en-US" sz="1300" b="1" dirty="0"/>
              <a:t>STATS_WSR_TEST</a:t>
            </a:r>
          </a:p>
          <a:p>
            <a:r>
              <a:rPr lang="en-US" sz="1300" b="1" dirty="0"/>
              <a:t>STDDEV</a:t>
            </a:r>
          </a:p>
          <a:p>
            <a:r>
              <a:rPr lang="en-US" sz="1300" b="1" dirty="0"/>
              <a:t>STDDEV_POP</a:t>
            </a:r>
          </a:p>
          <a:p>
            <a:r>
              <a:rPr lang="en-US" sz="1300" b="1" dirty="0"/>
              <a:t>STDDEV_SAMP</a:t>
            </a:r>
          </a:p>
          <a:p>
            <a:r>
              <a:rPr lang="en-US" sz="1300" b="1" dirty="0">
                <a:solidFill>
                  <a:schemeClr val="accent1"/>
                </a:solidFill>
              </a:rPr>
              <a:t>SUM</a:t>
            </a:r>
          </a:p>
          <a:p>
            <a:r>
              <a:rPr lang="en-US" sz="1300" b="1" dirty="0"/>
              <a:t>SYS_XMLAGG</a:t>
            </a:r>
          </a:p>
          <a:p>
            <a:r>
              <a:rPr lang="en-US" sz="1300" b="1" dirty="0"/>
              <a:t>VAR_POP</a:t>
            </a:r>
          </a:p>
          <a:p>
            <a:r>
              <a:rPr lang="en-US" sz="1300" b="1" dirty="0"/>
              <a:t>VAR_SAMP</a:t>
            </a:r>
          </a:p>
          <a:p>
            <a:r>
              <a:rPr lang="en-US" sz="1300" b="1" dirty="0"/>
              <a:t>VARIANCE</a:t>
            </a:r>
          </a:p>
          <a:p>
            <a:r>
              <a:rPr lang="en-US" sz="1300" b="1" dirty="0"/>
              <a:t>XMLAGG</a:t>
            </a:r>
          </a:p>
          <a:p>
            <a:endParaRPr lang="en-US" sz="1300" b="1"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Using Aggregate Functions (MAX(), SUM(), AVG(), COUNT() etc)</a:t>
            </a:r>
            <a:endParaRPr lang="ru-RU" dirty="0"/>
          </a:p>
        </p:txBody>
      </p:sp>
      <p:sp>
        <p:nvSpPr>
          <p:cNvPr id="3" name="Нижний колонтитул 2"/>
          <p:cNvSpPr>
            <a:spLocks noGrp="1"/>
          </p:cNvSpPr>
          <p:nvPr>
            <p:ph type="ftr" sz="quarter" idx="10"/>
          </p:nvPr>
        </p:nvSpPr>
        <p:spPr/>
        <p:txBody>
          <a:bodyPr/>
          <a:lstStyle/>
          <a:p>
            <a:r>
              <a:rPr lang="en-US"/>
              <a:t>2012 © EPAM Systems, RD Dep.</a:t>
            </a:r>
            <a:endParaRPr lang="en-US" dirty="0"/>
          </a:p>
        </p:txBody>
      </p:sp>
      <p:sp>
        <p:nvSpPr>
          <p:cNvPr id="4" name="Номер слайда 3"/>
          <p:cNvSpPr>
            <a:spLocks noGrp="1"/>
          </p:cNvSpPr>
          <p:nvPr>
            <p:ph type="sldNum" sz="quarter" idx="11"/>
          </p:nvPr>
        </p:nvSpPr>
        <p:spPr/>
        <p:txBody>
          <a:bodyPr/>
          <a:lstStyle/>
          <a:p>
            <a:fld id="{00B1FF97-CB0E-49B2-B0A7-929DA2A15C53}" type="slidenum">
              <a:rPr lang="en-US" smtClean="0"/>
              <a:pPr/>
              <a:t>71</a:t>
            </a:fld>
            <a:endParaRPr lang="en-US"/>
          </a:p>
        </p:txBody>
      </p:sp>
      <p:sp>
        <p:nvSpPr>
          <p:cNvPr id="14" name="Прямоугольник 13"/>
          <p:cNvSpPr/>
          <p:nvPr/>
        </p:nvSpPr>
        <p:spPr>
          <a:xfrm>
            <a:off x="533400" y="1143000"/>
            <a:ext cx="8153400" cy="369332"/>
          </a:xfrm>
          <a:prstGeom prst="rect">
            <a:avLst/>
          </a:prstGeom>
        </p:spPr>
        <p:txBody>
          <a:bodyPr wrap="square">
            <a:spAutoFit/>
          </a:bodyPr>
          <a:lstStyle/>
          <a:p>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MAX</a:t>
            </a:r>
            <a:r>
              <a:rPr lang="en-US" b="1" dirty="0">
                <a:solidFill>
                  <a:srgbClr val="000080"/>
                </a:solidFill>
                <a:highlight>
                  <a:srgbClr val="FFFFFF"/>
                </a:highlight>
                <a:latin typeface="Courier New"/>
              </a:rPr>
              <a:t>(salary),</a:t>
            </a:r>
            <a:r>
              <a:rPr lang="en-US" b="1" dirty="0">
                <a:solidFill>
                  <a:srgbClr val="008080"/>
                </a:solidFill>
                <a:highlight>
                  <a:srgbClr val="FFFFFF"/>
                </a:highlight>
                <a:latin typeface="Courier New"/>
              </a:rPr>
              <a:t>MIN</a:t>
            </a:r>
            <a:r>
              <a:rPr lang="en-US" b="1" dirty="0">
                <a:solidFill>
                  <a:srgbClr val="000080"/>
                </a:solidFill>
                <a:highlight>
                  <a:srgbClr val="FFFFFF"/>
                </a:highlight>
                <a:latin typeface="Courier New"/>
              </a:rPr>
              <a:t>(salary),</a:t>
            </a:r>
            <a:r>
              <a:rPr lang="en-US" b="1" dirty="0">
                <a:solidFill>
                  <a:srgbClr val="008080"/>
                </a:solidFill>
                <a:highlight>
                  <a:srgbClr val="FFFFFF"/>
                </a:highlight>
                <a:latin typeface="Courier New"/>
              </a:rPr>
              <a:t>AVG</a:t>
            </a:r>
            <a:r>
              <a:rPr lang="en-US" b="1" dirty="0">
                <a:solidFill>
                  <a:srgbClr val="000080"/>
                </a:solidFill>
                <a:highlight>
                  <a:srgbClr val="FFFFFF"/>
                </a:highlight>
                <a:latin typeface="Courier New"/>
              </a:rPr>
              <a:t>(salary)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employees;</a:t>
            </a:r>
            <a:endParaRPr lang="ru-RU" b="1" dirty="0"/>
          </a:p>
        </p:txBody>
      </p:sp>
      <p:pic>
        <p:nvPicPr>
          <p:cNvPr id="204804" name="Picture 4"/>
          <p:cNvPicPr>
            <a:picLocks noChangeAspect="1" noChangeArrowheads="1"/>
          </p:cNvPicPr>
          <p:nvPr/>
        </p:nvPicPr>
        <p:blipFill>
          <a:blip r:embed="rId3" cstate="print"/>
          <a:srcRect/>
          <a:stretch>
            <a:fillRect/>
          </a:stretch>
        </p:blipFill>
        <p:spPr bwMode="auto">
          <a:xfrm>
            <a:off x="685800" y="1752600"/>
            <a:ext cx="7854043" cy="685800"/>
          </a:xfrm>
          <a:prstGeom prst="rect">
            <a:avLst/>
          </a:prstGeom>
          <a:noFill/>
          <a:ln w="9525">
            <a:noFill/>
            <a:miter lim="800000"/>
            <a:headEnd/>
            <a:tailEnd/>
          </a:ln>
        </p:spPr>
      </p:pic>
      <p:sp>
        <p:nvSpPr>
          <p:cNvPr id="6" name="Скругленный прямоугольник 5"/>
          <p:cNvSpPr/>
          <p:nvPr/>
        </p:nvSpPr>
        <p:spPr>
          <a:xfrm>
            <a:off x="457200" y="1066800"/>
            <a:ext cx="8153400" cy="533400"/>
          </a:xfrm>
          <a:prstGeom prst="roundRect">
            <a:avLst/>
          </a:prstGeom>
          <a:solidFill>
            <a:schemeClr val="tx2">
              <a:alpha val="3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p:cNvSpPr/>
          <p:nvPr/>
        </p:nvSpPr>
        <p:spPr>
          <a:xfrm>
            <a:off x="457200" y="2514600"/>
            <a:ext cx="8153400" cy="923330"/>
          </a:xfrm>
          <a:prstGeom prst="rect">
            <a:avLst/>
          </a:prstGeom>
        </p:spPr>
        <p:txBody>
          <a:bodyPr wrap="square">
            <a:spAutoFit/>
          </a:bodyPr>
          <a:lstStyle/>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MAX</a:t>
            </a:r>
            <a:r>
              <a:rPr lang="en-US" b="1" dirty="0">
                <a:solidFill>
                  <a:srgbClr val="000080"/>
                </a:solidFill>
                <a:highlight>
                  <a:srgbClr val="FFFFFF"/>
                </a:highlight>
                <a:latin typeface="Courier New"/>
              </a:rPr>
              <a:t>(salary),</a:t>
            </a:r>
            <a:r>
              <a:rPr lang="en-US" b="1" dirty="0">
                <a:solidFill>
                  <a:srgbClr val="008080"/>
                </a:solidFill>
                <a:highlight>
                  <a:srgbClr val="FFFFFF"/>
                </a:highlight>
                <a:latin typeface="Courier New"/>
              </a:rPr>
              <a:t>MIN</a:t>
            </a:r>
            <a:r>
              <a:rPr lang="en-US" b="1" dirty="0">
                <a:solidFill>
                  <a:srgbClr val="000080"/>
                </a:solidFill>
                <a:highlight>
                  <a:srgbClr val="FFFFFF"/>
                </a:highlight>
                <a:latin typeface="Courier New"/>
              </a:rPr>
              <a:t>(salary),</a:t>
            </a:r>
            <a:r>
              <a:rPr lang="en-US" b="1" dirty="0">
                <a:solidFill>
                  <a:srgbClr val="008080"/>
                </a:solidFill>
                <a:highlight>
                  <a:srgbClr val="FFFFFF"/>
                </a:highlight>
                <a:latin typeface="Courier New"/>
              </a:rPr>
              <a:t>AVG</a:t>
            </a:r>
            <a:r>
              <a:rPr lang="en-US" b="1" dirty="0">
                <a:solidFill>
                  <a:srgbClr val="000080"/>
                </a:solidFill>
                <a:highlight>
                  <a:srgbClr val="FFFFFF"/>
                </a:highlight>
                <a:latin typeface="Courier New"/>
              </a:rPr>
              <a:t>(salary) </a:t>
            </a: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employees</a:t>
            </a: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GROUP</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BY</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department_id</a:t>
            </a:r>
            <a:r>
              <a:rPr lang="en-US" b="1" dirty="0">
                <a:solidFill>
                  <a:srgbClr val="000080"/>
                </a:solidFill>
                <a:highlight>
                  <a:srgbClr val="FFFFFF"/>
                </a:highlight>
                <a:latin typeface="Courier New"/>
              </a:rPr>
              <a:t>;</a:t>
            </a:r>
            <a:endParaRPr lang="ru-RU" b="1" dirty="0"/>
          </a:p>
        </p:txBody>
      </p:sp>
      <p:sp>
        <p:nvSpPr>
          <p:cNvPr id="17" name="Скругленный прямоугольник 16"/>
          <p:cNvSpPr/>
          <p:nvPr/>
        </p:nvSpPr>
        <p:spPr>
          <a:xfrm>
            <a:off x="457200" y="2514600"/>
            <a:ext cx="8153400" cy="914400"/>
          </a:xfrm>
          <a:prstGeom prst="roundRect">
            <a:avLst/>
          </a:prstGeom>
          <a:solidFill>
            <a:schemeClr val="tx2">
              <a:alpha val="3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Скругленный прямоугольник 17"/>
          <p:cNvSpPr/>
          <p:nvPr/>
        </p:nvSpPr>
        <p:spPr>
          <a:xfrm>
            <a:off x="685800" y="3095016"/>
            <a:ext cx="3352800" cy="304800"/>
          </a:xfrm>
          <a:prstGeom prst="roundRect">
            <a:avLst/>
          </a:prstGeom>
          <a:solidFill>
            <a:schemeClr val="accent2">
              <a:lumMod val="20000"/>
              <a:lumOff val="80000"/>
              <a:alpha val="3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04805" name="Picture 5"/>
          <p:cNvPicPr>
            <a:picLocks noChangeAspect="1" noChangeArrowheads="1"/>
          </p:cNvPicPr>
          <p:nvPr/>
        </p:nvPicPr>
        <p:blipFill>
          <a:blip r:embed="rId4" cstate="print"/>
          <a:srcRect/>
          <a:stretch>
            <a:fillRect/>
          </a:stretch>
        </p:blipFill>
        <p:spPr bwMode="auto">
          <a:xfrm>
            <a:off x="1066800" y="3581400"/>
            <a:ext cx="6985156" cy="2362200"/>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Using Aggregate Functions (MAX(), SUM(), AVG(), COUNT() etc)</a:t>
            </a:r>
            <a:endParaRPr lang="ru-RU" dirty="0"/>
          </a:p>
        </p:txBody>
      </p:sp>
      <p:sp>
        <p:nvSpPr>
          <p:cNvPr id="3" name="Нижний колонтитул 2"/>
          <p:cNvSpPr>
            <a:spLocks noGrp="1"/>
          </p:cNvSpPr>
          <p:nvPr>
            <p:ph type="ftr" sz="quarter" idx="10"/>
          </p:nvPr>
        </p:nvSpPr>
        <p:spPr/>
        <p:txBody>
          <a:bodyPr/>
          <a:lstStyle/>
          <a:p>
            <a:r>
              <a:rPr lang="en-US"/>
              <a:t>2012 © EPAM Systems, RD Dep.</a:t>
            </a:r>
            <a:endParaRPr lang="en-US" dirty="0"/>
          </a:p>
        </p:txBody>
      </p:sp>
      <p:sp>
        <p:nvSpPr>
          <p:cNvPr id="4" name="Номер слайда 3"/>
          <p:cNvSpPr>
            <a:spLocks noGrp="1"/>
          </p:cNvSpPr>
          <p:nvPr>
            <p:ph type="sldNum" sz="quarter" idx="11"/>
          </p:nvPr>
        </p:nvSpPr>
        <p:spPr/>
        <p:txBody>
          <a:bodyPr/>
          <a:lstStyle/>
          <a:p>
            <a:fld id="{00B1FF97-CB0E-49B2-B0A7-929DA2A15C53}" type="slidenum">
              <a:rPr lang="en-US" smtClean="0"/>
              <a:pPr/>
              <a:t>72</a:t>
            </a:fld>
            <a:endParaRPr lang="en-US"/>
          </a:p>
        </p:txBody>
      </p:sp>
      <p:sp>
        <p:nvSpPr>
          <p:cNvPr id="12" name="Прямоугольник 11"/>
          <p:cNvSpPr/>
          <p:nvPr/>
        </p:nvSpPr>
        <p:spPr>
          <a:xfrm>
            <a:off x="1066800" y="3886200"/>
            <a:ext cx="7086600" cy="923330"/>
          </a:xfrm>
          <a:prstGeom prst="rect">
            <a:avLst/>
          </a:prstGeom>
        </p:spPr>
        <p:txBody>
          <a:bodyPr wrap="square">
            <a:spAutoFit/>
          </a:bodyPr>
          <a:lstStyle/>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AVG</a:t>
            </a:r>
            <a:r>
              <a:rPr lang="en-US" b="1" dirty="0">
                <a:solidFill>
                  <a:srgbClr val="000080"/>
                </a:solidFill>
                <a:highlight>
                  <a:srgbClr val="FFFFFF"/>
                </a:highlight>
                <a:latin typeface="Courier New"/>
              </a:rPr>
              <a:t>(</a:t>
            </a:r>
            <a:r>
              <a:rPr lang="en-US" b="1" dirty="0">
                <a:solidFill>
                  <a:srgbClr val="008080"/>
                </a:solidFill>
                <a:highlight>
                  <a:srgbClr val="FFFFFF"/>
                </a:highlight>
                <a:latin typeface="Courier New"/>
              </a:rPr>
              <a:t>MIN</a:t>
            </a:r>
            <a:r>
              <a:rPr lang="en-US" b="1" dirty="0">
                <a:solidFill>
                  <a:srgbClr val="000080"/>
                </a:solidFill>
                <a:highlight>
                  <a:srgbClr val="FFFFFF"/>
                </a:highlight>
                <a:latin typeface="Courier New"/>
              </a:rPr>
              <a:t>(salary)),</a:t>
            </a:r>
            <a:r>
              <a:rPr lang="en-US" b="1" dirty="0">
                <a:solidFill>
                  <a:srgbClr val="008080"/>
                </a:solidFill>
                <a:highlight>
                  <a:srgbClr val="FFFFFF"/>
                </a:highlight>
                <a:latin typeface="Courier New"/>
              </a:rPr>
              <a:t>AVG</a:t>
            </a:r>
            <a:r>
              <a:rPr lang="en-US" b="1" dirty="0">
                <a:solidFill>
                  <a:srgbClr val="000080"/>
                </a:solidFill>
                <a:highlight>
                  <a:srgbClr val="FFFFFF"/>
                </a:highlight>
                <a:latin typeface="Courier New"/>
              </a:rPr>
              <a:t>(</a:t>
            </a:r>
            <a:r>
              <a:rPr lang="en-US" b="1" dirty="0">
                <a:solidFill>
                  <a:srgbClr val="008080"/>
                </a:solidFill>
                <a:highlight>
                  <a:srgbClr val="FFFFFF"/>
                </a:highlight>
                <a:latin typeface="Courier New"/>
              </a:rPr>
              <a:t>MAX</a:t>
            </a:r>
            <a:r>
              <a:rPr lang="en-US" b="1" dirty="0">
                <a:solidFill>
                  <a:srgbClr val="000080"/>
                </a:solidFill>
                <a:highlight>
                  <a:srgbClr val="FFFFFF"/>
                </a:highlight>
                <a:latin typeface="Courier New"/>
              </a:rPr>
              <a:t>(salary)) </a:t>
            </a: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employees</a:t>
            </a: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GROUP</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BY</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department_id</a:t>
            </a:r>
            <a:r>
              <a:rPr lang="en-US" b="1" dirty="0">
                <a:solidFill>
                  <a:srgbClr val="000080"/>
                </a:solidFill>
                <a:highlight>
                  <a:srgbClr val="FFFFFF"/>
                </a:highlight>
                <a:latin typeface="Courier New"/>
              </a:rPr>
              <a:t>;</a:t>
            </a:r>
            <a:endParaRPr lang="ru-RU" b="1" dirty="0"/>
          </a:p>
        </p:txBody>
      </p:sp>
      <p:sp>
        <p:nvSpPr>
          <p:cNvPr id="6" name="Скругленный прямоугольник 5"/>
          <p:cNvSpPr/>
          <p:nvPr/>
        </p:nvSpPr>
        <p:spPr>
          <a:xfrm>
            <a:off x="457200" y="3886200"/>
            <a:ext cx="8153400" cy="990600"/>
          </a:xfrm>
          <a:prstGeom prst="roundRect">
            <a:avLst/>
          </a:prstGeom>
          <a:solidFill>
            <a:schemeClr val="tx2">
              <a:alpha val="3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p:cNvSpPr/>
          <p:nvPr/>
        </p:nvSpPr>
        <p:spPr>
          <a:xfrm>
            <a:off x="685800" y="990600"/>
            <a:ext cx="7924800" cy="1477328"/>
          </a:xfrm>
          <a:prstGeom prst="rect">
            <a:avLst/>
          </a:prstGeom>
        </p:spPr>
        <p:txBody>
          <a:bodyPr wrap="square">
            <a:spAutoFit/>
          </a:bodyPr>
          <a:lstStyle/>
          <a:p>
            <a:r>
              <a:rPr lang="en-US" b="1" dirty="0">
                <a:solidFill>
                  <a:srgbClr val="008080"/>
                </a:solidFill>
                <a:highlight>
                  <a:srgbClr val="FFFFFF"/>
                </a:highlight>
                <a:latin typeface="Courier New"/>
              </a:rPr>
              <a:t>SELECT</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department_id</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MIN</a:t>
            </a:r>
            <a:r>
              <a:rPr lang="en-US" b="1" dirty="0">
                <a:solidFill>
                  <a:srgbClr val="000080"/>
                </a:solidFill>
                <a:highlight>
                  <a:srgbClr val="FFFFFF"/>
                </a:highlight>
                <a:latin typeface="Courier New"/>
              </a:rPr>
              <a:t>(salary), </a:t>
            </a:r>
            <a:r>
              <a:rPr lang="en-US" b="1" dirty="0">
                <a:solidFill>
                  <a:srgbClr val="008080"/>
                </a:solidFill>
                <a:highlight>
                  <a:srgbClr val="FFFFFF"/>
                </a:highlight>
                <a:latin typeface="Courier New"/>
              </a:rPr>
              <a:t>MAX</a:t>
            </a:r>
            <a:r>
              <a:rPr lang="en-US" b="1" dirty="0">
                <a:solidFill>
                  <a:srgbClr val="000080"/>
                </a:solidFill>
                <a:highlight>
                  <a:srgbClr val="FFFFFF"/>
                </a:highlight>
                <a:latin typeface="Courier New"/>
              </a:rPr>
              <a:t> (salary)</a:t>
            </a: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FROM</a:t>
            </a:r>
            <a:r>
              <a:rPr lang="en-US" b="1" dirty="0">
                <a:solidFill>
                  <a:srgbClr val="000080"/>
                </a:solidFill>
                <a:highlight>
                  <a:srgbClr val="FFFFFF"/>
                </a:highlight>
                <a:latin typeface="Courier New"/>
              </a:rPr>
              <a:t> employees</a:t>
            </a: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WHERE</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job_id</a:t>
            </a:r>
            <a:r>
              <a:rPr lang="en-US" b="1" dirty="0">
                <a:solidFill>
                  <a:srgbClr val="000080"/>
                </a:solidFill>
                <a:highlight>
                  <a:srgbClr val="FFFFFF"/>
                </a:highlight>
                <a:latin typeface="Courier New"/>
              </a:rPr>
              <a:t> = </a:t>
            </a:r>
            <a:r>
              <a:rPr lang="en-US" b="1" dirty="0">
                <a:solidFill>
                  <a:srgbClr val="0000FF"/>
                </a:solidFill>
                <a:highlight>
                  <a:srgbClr val="FFFFFF"/>
                </a:highlight>
                <a:latin typeface="Courier New"/>
              </a:rPr>
              <a:t>'PU_CLERK'</a:t>
            </a:r>
            <a:endParaRPr lang="en-US" b="1" dirty="0">
              <a:solidFill>
                <a:srgbClr val="000080"/>
              </a:solidFill>
              <a:highlight>
                <a:srgbClr val="FFFFFF"/>
              </a:highlight>
              <a:latin typeface="Courier New"/>
            </a:endParaRP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GROUP</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BY</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department_id</a:t>
            </a:r>
            <a:endParaRPr lang="en-US" b="1" dirty="0">
              <a:solidFill>
                <a:srgbClr val="000080"/>
              </a:solidFill>
              <a:highlight>
                <a:srgbClr val="FFFFFF"/>
              </a:highlight>
              <a:latin typeface="Courier New"/>
            </a:endParaRPr>
          </a:p>
          <a:p>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ORDER</a:t>
            </a:r>
            <a:r>
              <a:rPr lang="en-US" b="1" dirty="0">
                <a:solidFill>
                  <a:srgbClr val="000080"/>
                </a:solidFill>
                <a:highlight>
                  <a:srgbClr val="FFFFFF"/>
                </a:highlight>
                <a:latin typeface="Courier New"/>
              </a:rPr>
              <a:t> </a:t>
            </a:r>
            <a:r>
              <a:rPr lang="en-US" b="1" dirty="0">
                <a:solidFill>
                  <a:srgbClr val="008080"/>
                </a:solidFill>
                <a:highlight>
                  <a:srgbClr val="FFFFFF"/>
                </a:highlight>
                <a:latin typeface="Courier New"/>
              </a:rPr>
              <a:t>BY</a:t>
            </a:r>
            <a:r>
              <a:rPr lang="en-US" b="1" dirty="0">
                <a:solidFill>
                  <a:srgbClr val="000080"/>
                </a:solidFill>
                <a:highlight>
                  <a:srgbClr val="FFFFFF"/>
                </a:highlight>
                <a:latin typeface="Courier New"/>
              </a:rPr>
              <a:t> </a:t>
            </a:r>
            <a:r>
              <a:rPr lang="en-US" b="1" dirty="0" err="1">
                <a:solidFill>
                  <a:srgbClr val="000080"/>
                </a:solidFill>
                <a:highlight>
                  <a:srgbClr val="FFFFFF"/>
                </a:highlight>
                <a:latin typeface="Courier New"/>
              </a:rPr>
              <a:t>department_id</a:t>
            </a:r>
            <a:r>
              <a:rPr lang="en-US" b="1" dirty="0">
                <a:solidFill>
                  <a:srgbClr val="000080"/>
                </a:solidFill>
                <a:highlight>
                  <a:srgbClr val="FFFFFF"/>
                </a:highlight>
                <a:latin typeface="Courier New"/>
              </a:rPr>
              <a:t>;</a:t>
            </a:r>
            <a:endParaRPr lang="ru-RU" b="1" dirty="0"/>
          </a:p>
        </p:txBody>
      </p:sp>
      <p:sp>
        <p:nvSpPr>
          <p:cNvPr id="15" name="Скругленный прямоугольник 14"/>
          <p:cNvSpPr/>
          <p:nvPr/>
        </p:nvSpPr>
        <p:spPr>
          <a:xfrm>
            <a:off x="457200" y="990600"/>
            <a:ext cx="8153400" cy="1524000"/>
          </a:xfrm>
          <a:prstGeom prst="roundRect">
            <a:avLst/>
          </a:prstGeom>
          <a:solidFill>
            <a:schemeClr val="tx2">
              <a:alpha val="3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05826" name="Picture 2"/>
          <p:cNvPicPr>
            <a:picLocks noChangeAspect="1" noChangeArrowheads="1"/>
          </p:cNvPicPr>
          <p:nvPr/>
        </p:nvPicPr>
        <p:blipFill>
          <a:blip r:embed="rId3" cstate="print"/>
          <a:srcRect/>
          <a:stretch>
            <a:fillRect/>
          </a:stretch>
        </p:blipFill>
        <p:spPr bwMode="auto">
          <a:xfrm>
            <a:off x="1600200" y="2819400"/>
            <a:ext cx="5351721" cy="762000"/>
          </a:xfrm>
          <a:prstGeom prst="rect">
            <a:avLst/>
          </a:prstGeom>
          <a:noFill/>
          <a:ln w="9525">
            <a:noFill/>
            <a:miter lim="800000"/>
            <a:headEnd/>
            <a:tailEnd/>
          </a:ln>
        </p:spPr>
      </p:pic>
      <p:pic>
        <p:nvPicPr>
          <p:cNvPr id="205827" name="Picture 3"/>
          <p:cNvPicPr>
            <a:picLocks noChangeAspect="1" noChangeArrowheads="1"/>
          </p:cNvPicPr>
          <p:nvPr/>
        </p:nvPicPr>
        <p:blipFill>
          <a:blip r:embed="rId4" cstate="print"/>
          <a:srcRect/>
          <a:stretch>
            <a:fillRect/>
          </a:stretch>
        </p:blipFill>
        <p:spPr bwMode="auto">
          <a:xfrm>
            <a:off x="1524000" y="5105400"/>
            <a:ext cx="5448300" cy="762000"/>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z="3200" b="1" dirty="0"/>
              <a:t>Questions &amp; Answers</a:t>
            </a:r>
          </a:p>
        </p:txBody>
      </p:sp>
      <p:sp>
        <p:nvSpPr>
          <p:cNvPr id="2" name="Title 1"/>
          <p:cNvSpPr>
            <a:spLocks noGrp="1"/>
          </p:cNvSpPr>
          <p:nvPr>
            <p:ph type="title"/>
          </p:nvPr>
        </p:nvSpPr>
        <p:spPr/>
        <p:txBody>
          <a:bodyPr/>
          <a:lstStyle/>
          <a:p>
            <a:r>
              <a:rPr lang="en-US" dirty="0"/>
              <a:t>ORACLE  SQL INTODUCTION</a:t>
            </a:r>
          </a:p>
        </p:txBody>
      </p:sp>
      <p:sp>
        <p:nvSpPr>
          <p:cNvPr id="4" name="Text Placeholder 3"/>
          <p:cNvSpPr>
            <a:spLocks noGrp="1"/>
          </p:cNvSpPr>
          <p:nvPr>
            <p:ph type="body" sz="quarter" idx="14"/>
          </p:nvPr>
        </p:nvSpPr>
        <p:spPr>
          <a:xfrm>
            <a:off x="2743200" y="4191000"/>
            <a:ext cx="2514600" cy="762000"/>
          </a:xfrm>
        </p:spPr>
        <p:txBody>
          <a:bodyPr/>
          <a:lstStyle/>
          <a:p>
            <a:r>
              <a:rPr lang="en-US" dirty="0"/>
              <a:t>Siarhei Kandrashevich</a:t>
            </a:r>
          </a:p>
          <a:p>
            <a:r>
              <a:rPr lang="en-US" dirty="0"/>
              <a:t>Senior DB Developer</a:t>
            </a:r>
          </a:p>
        </p:txBody>
      </p:sp>
      <p:sp>
        <p:nvSpPr>
          <p:cNvPr id="5" name="Text Placeholder 4"/>
          <p:cNvSpPr>
            <a:spLocks noGrp="1"/>
          </p:cNvSpPr>
          <p:nvPr>
            <p:ph type="body" sz="quarter" idx="17"/>
          </p:nvPr>
        </p:nvSpPr>
        <p:spPr>
          <a:xfrm>
            <a:off x="1828800" y="685800"/>
            <a:ext cx="2895600" cy="533400"/>
          </a:xfrm>
        </p:spPr>
        <p:txBody>
          <a:bodyPr/>
          <a:lstStyle/>
          <a:p>
            <a:pPr algn="ctr"/>
            <a:r>
              <a:rPr lang="en-US" dirty="0"/>
              <a:t>MTN.NIX.07</a:t>
            </a:r>
          </a:p>
        </p:txBody>
      </p:sp>
      <p:sp>
        <p:nvSpPr>
          <p:cNvPr id="8" name="Footer Placeholder 7"/>
          <p:cNvSpPr>
            <a:spLocks noGrp="1"/>
          </p:cNvSpPr>
          <p:nvPr>
            <p:ph type="ftr" sz="quarter" idx="18"/>
          </p:nvPr>
        </p:nvSpPr>
        <p:spPr/>
        <p:txBody>
          <a:bodyPr/>
          <a:lstStyle/>
          <a:p>
            <a:r>
              <a:rPr lang="en-US" dirty="0">
                <a:solidFill>
                  <a:prstClr val="white"/>
                </a:solidFill>
              </a:rPr>
              <a:t>2012 © EPAM Systems, RD Dep.</a:t>
            </a:r>
          </a:p>
        </p:txBody>
      </p:sp>
      <p:sp>
        <p:nvSpPr>
          <p:cNvPr id="11" name="Slide Number Placeholder 10"/>
          <p:cNvSpPr>
            <a:spLocks noGrp="1"/>
          </p:cNvSpPr>
          <p:nvPr>
            <p:ph type="sldNum" sz="quarter" idx="16"/>
          </p:nvPr>
        </p:nvSpPr>
        <p:spPr/>
        <p:txBody>
          <a:bodyPr/>
          <a:lstStyle/>
          <a:p>
            <a:fld id="{00B1FF97-CB0E-49B2-B0A7-929DA2A15C53}" type="slidenum">
              <a:rPr lang="en-US" smtClean="0">
                <a:solidFill>
                  <a:prstClr val="white"/>
                </a:solidFill>
              </a:rPr>
              <a:pPr/>
              <a:t>73</a:t>
            </a:fld>
            <a:endParaRPr lang="en-US" dirty="0">
              <a:solidFill>
                <a:prstClr val="white"/>
              </a:solidFill>
            </a:endParaRPr>
          </a:p>
        </p:txBody>
      </p:sp>
    </p:spTree>
    <p:extLst>
      <p:ext uri="{BB962C8B-B14F-4D97-AF65-F5344CB8AC3E}">
        <p14:creationId xmlns:p14="http://schemas.microsoft.com/office/powerpoint/2010/main" val="3068434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Normalized data. The Normal Forms</a:t>
            </a:r>
          </a:p>
        </p:txBody>
      </p:sp>
      <p:sp>
        <p:nvSpPr>
          <p:cNvPr id="5" name="Footer Placeholder 4"/>
          <p:cNvSpPr>
            <a:spLocks noGrp="1"/>
          </p:cNvSpPr>
          <p:nvPr>
            <p:ph type="ftr" sz="quarter" idx="10"/>
          </p:nvPr>
        </p:nvSpPr>
        <p:spPr/>
        <p:txBody>
          <a:bodyPr/>
          <a:lstStyle/>
          <a:p>
            <a:r>
              <a:rPr lang="en-US" dirty="0"/>
              <a:t>2011 © EPAM Systems, RD Dep.</a:t>
            </a:r>
          </a:p>
        </p:txBody>
      </p:sp>
      <p:sp>
        <p:nvSpPr>
          <p:cNvPr id="6" name="Slide Number Placeholder 5"/>
          <p:cNvSpPr>
            <a:spLocks noGrp="1"/>
          </p:cNvSpPr>
          <p:nvPr>
            <p:ph type="sldNum" sz="quarter" idx="11"/>
          </p:nvPr>
        </p:nvSpPr>
        <p:spPr/>
        <p:txBody>
          <a:bodyPr/>
          <a:lstStyle/>
          <a:p>
            <a:fld id="{36013D82-3B92-4BC6-A819-A7803D760D40}" type="slidenum">
              <a:rPr lang="en-US" smtClean="0"/>
              <a:pPr/>
              <a:t>8</a:t>
            </a:fld>
            <a:endParaRPr lang="en-US" dirty="0"/>
          </a:p>
        </p:txBody>
      </p:sp>
      <p:sp>
        <p:nvSpPr>
          <p:cNvPr id="7" name="Прямоугольник 10"/>
          <p:cNvSpPr/>
          <p:nvPr/>
        </p:nvSpPr>
        <p:spPr>
          <a:xfrm>
            <a:off x="251520" y="908720"/>
            <a:ext cx="8712967" cy="954107"/>
          </a:xfrm>
          <a:prstGeom prst="rect">
            <a:avLst/>
          </a:prstGeom>
        </p:spPr>
        <p:txBody>
          <a:bodyPr wrap="square">
            <a:spAutoFit/>
          </a:bodyPr>
          <a:lstStyle/>
          <a:p>
            <a:pPr algn="just"/>
            <a:r>
              <a:rPr lang="en-US" dirty="0">
                <a:solidFill>
                  <a:schemeClr val="accent1">
                    <a:lumMod val="75000"/>
                  </a:schemeClr>
                </a:solidFill>
                <a:latin typeface="Lucida Bright" pitchFamily="18" charset="0"/>
              </a:rPr>
              <a:t>The </a:t>
            </a:r>
            <a:r>
              <a:rPr lang="en-US" sz="2000" b="1" dirty="0">
                <a:solidFill>
                  <a:schemeClr val="accent1">
                    <a:lumMod val="75000"/>
                  </a:schemeClr>
                </a:solidFill>
                <a:latin typeface="Lucida Bright" pitchFamily="18" charset="0"/>
              </a:rPr>
              <a:t>Normal Forms </a:t>
            </a:r>
            <a:r>
              <a:rPr lang="en-US" dirty="0">
                <a:solidFill>
                  <a:schemeClr val="accent1">
                    <a:lumMod val="75000"/>
                  </a:schemeClr>
                </a:solidFill>
                <a:latin typeface="Lucida Bright" pitchFamily="18" charset="0"/>
              </a:rPr>
              <a:t>(abbrev. NF) of relational database theory provide criteria for determining a table's degree of vulnerability to logical inconsistencies and anomalies.</a:t>
            </a:r>
            <a:endParaRPr lang="ru-RU" dirty="0">
              <a:solidFill>
                <a:schemeClr val="accent1">
                  <a:lumMod val="7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013510257"/>
              </p:ext>
            </p:extLst>
          </p:nvPr>
        </p:nvGraphicFramePr>
        <p:xfrm>
          <a:off x="395535" y="2132856"/>
          <a:ext cx="8568951" cy="3723888"/>
        </p:xfrm>
        <a:graphic>
          <a:graphicData uri="http://schemas.openxmlformats.org/drawingml/2006/table">
            <a:tbl>
              <a:tblPr firstRow="1" bandRow="1">
                <a:tableStyleId>{D113A9D2-9D6B-4929-AA2D-F23B5EE8CBE7}</a:tableStyleId>
              </a:tblPr>
              <a:tblGrid>
                <a:gridCol w="3528393">
                  <a:extLst>
                    <a:ext uri="{9D8B030D-6E8A-4147-A177-3AD203B41FA5}">
                      <a16:colId xmlns:a16="http://schemas.microsoft.com/office/drawing/2014/main" val="20000"/>
                    </a:ext>
                  </a:extLst>
                </a:gridCol>
                <a:gridCol w="5040558">
                  <a:extLst>
                    <a:ext uri="{9D8B030D-6E8A-4147-A177-3AD203B41FA5}">
                      <a16:colId xmlns:a16="http://schemas.microsoft.com/office/drawing/2014/main" val="20001"/>
                    </a:ext>
                  </a:extLst>
                </a:gridCol>
              </a:tblGrid>
              <a:tr h="432048">
                <a:tc>
                  <a:txBody>
                    <a:bodyPr/>
                    <a:lstStyle/>
                    <a:p>
                      <a:pPr algn="ctr"/>
                      <a:r>
                        <a:rPr lang="en-US" sz="2000" dirty="0"/>
                        <a:t>Normal form</a:t>
                      </a:r>
                      <a:endParaRPr lang="en-US" sz="2000" dirty="0">
                        <a:solidFill>
                          <a:schemeClr val="bg1"/>
                        </a:solidFill>
                        <a:latin typeface="Lucida Bright" pitchFamily="18" charset="0"/>
                      </a:endParaRPr>
                    </a:p>
                  </a:txBody>
                  <a:tcPr anchor="ctr"/>
                </a:tc>
                <a:tc>
                  <a:txBody>
                    <a:bodyPr/>
                    <a:lstStyle/>
                    <a:p>
                      <a:pPr algn="ctr"/>
                      <a:r>
                        <a:rPr lang="en-US" sz="2000" dirty="0"/>
                        <a:t>Brief definition</a:t>
                      </a:r>
                      <a:endParaRPr lang="en-US" sz="2000" dirty="0">
                        <a:latin typeface="Lucida Bright" pitchFamily="18" charset="0"/>
                      </a:endParaRPr>
                    </a:p>
                  </a:txBody>
                  <a:tcPr anchor="ctr"/>
                </a:tc>
                <a:extLst>
                  <a:ext uri="{0D108BD9-81ED-4DB2-BD59-A6C34878D82A}">
                    <a16:rowId xmlns:a16="http://schemas.microsoft.com/office/drawing/2014/main" val="10000"/>
                  </a:ext>
                </a:extLst>
              </a:tr>
              <a:tr h="432048">
                <a:tc>
                  <a:txBody>
                    <a:bodyPr/>
                    <a:lstStyle/>
                    <a:p>
                      <a:r>
                        <a:rPr lang="en-US" sz="1500" b="1" dirty="0"/>
                        <a:t>(1NF) First</a:t>
                      </a:r>
                      <a:r>
                        <a:rPr lang="en-US" sz="1500" b="1" baseline="0" dirty="0"/>
                        <a:t> Normal Form</a:t>
                      </a:r>
                      <a:endParaRPr lang="en-US" sz="1500" b="1" dirty="0">
                        <a:solidFill>
                          <a:schemeClr val="bg1"/>
                        </a:solidFill>
                        <a:latin typeface="Lucida Bright" pitchFamily="18" charset="0"/>
                      </a:endParaRPr>
                    </a:p>
                  </a:txBody>
                  <a:tcPr anchor="ctr"/>
                </a:tc>
                <a:tc>
                  <a:txBody>
                    <a:bodyPr/>
                    <a:lstStyle/>
                    <a:p>
                      <a:pPr algn="just"/>
                      <a:r>
                        <a:rPr lang="en-US" sz="1500" dirty="0"/>
                        <a:t>Table faithfully represents a relation and has no repeating groups</a:t>
                      </a:r>
                      <a:endParaRPr lang="en-US" sz="1500" dirty="0">
                        <a:solidFill>
                          <a:schemeClr val="bg1"/>
                        </a:solidFill>
                        <a:latin typeface="Lucida Bright" pitchFamily="18" charset="0"/>
                      </a:endParaRPr>
                    </a:p>
                  </a:txBody>
                  <a:tcPr anchor="ct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1" dirty="0"/>
                        <a:t>(2NF) Second</a:t>
                      </a:r>
                      <a:r>
                        <a:rPr lang="en-US" sz="1500" b="1" baseline="0" dirty="0"/>
                        <a:t> Normal Form</a:t>
                      </a:r>
                      <a:endParaRPr lang="en-US" sz="1500" b="1" dirty="0">
                        <a:solidFill>
                          <a:schemeClr val="bg1"/>
                        </a:solidFill>
                        <a:latin typeface="Lucida Bright" pitchFamily="18" charset="0"/>
                      </a:endParaRPr>
                    </a:p>
                  </a:txBody>
                  <a:tcPr anchor="ctr"/>
                </a:tc>
                <a:tc>
                  <a:txBody>
                    <a:bodyPr/>
                    <a:lstStyle/>
                    <a:p>
                      <a:pPr algn="just"/>
                      <a:r>
                        <a:rPr lang="en-US" sz="1500" dirty="0"/>
                        <a:t>No non-prime attribute in the table is functionally dependent on a proper subset of a candidate key</a:t>
                      </a:r>
                      <a:endParaRPr lang="en-US" sz="1500" dirty="0">
                        <a:solidFill>
                          <a:schemeClr val="bg1"/>
                        </a:solidFill>
                        <a:latin typeface="Lucida Bright" pitchFamily="18" charset="0"/>
                      </a:endParaRPr>
                    </a:p>
                  </a:txBody>
                  <a:tcPr anchor="ctr"/>
                </a:tc>
                <a:extLst>
                  <a:ext uri="{0D108BD9-81ED-4DB2-BD59-A6C34878D82A}">
                    <a16:rowId xmlns:a16="http://schemas.microsoft.com/office/drawing/2014/main" val="10002"/>
                  </a:ext>
                </a:extLst>
              </a:tr>
              <a:tr h="5040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1" dirty="0"/>
                        <a:t>(3NF) Third </a:t>
                      </a:r>
                      <a:r>
                        <a:rPr lang="en-US" sz="1500" b="1" baseline="0" dirty="0"/>
                        <a:t>Normal Form</a:t>
                      </a:r>
                      <a:endParaRPr lang="en-US" sz="1500" b="1" dirty="0">
                        <a:solidFill>
                          <a:schemeClr val="bg1"/>
                        </a:solidFill>
                        <a:latin typeface="Lucida Bright" pitchFamily="18" charset="0"/>
                      </a:endParaRPr>
                    </a:p>
                  </a:txBody>
                  <a:tcPr anchor="ctr"/>
                </a:tc>
                <a:tc>
                  <a:txBody>
                    <a:bodyPr/>
                    <a:lstStyle/>
                    <a:p>
                      <a:pPr algn="just"/>
                      <a:r>
                        <a:rPr lang="en-US" sz="1500" dirty="0"/>
                        <a:t>Every non-prime attribute is non-transitively dependent on every candidate key in the table.</a:t>
                      </a:r>
                      <a:endParaRPr lang="en-US" sz="1500" dirty="0">
                        <a:solidFill>
                          <a:schemeClr val="bg1"/>
                        </a:solidFill>
                        <a:latin typeface="Lucida Bright" pitchFamily="18" charset="0"/>
                      </a:endParaRPr>
                    </a:p>
                  </a:txBody>
                  <a:tcPr anchor="ctr"/>
                </a:tc>
                <a:extLst>
                  <a:ext uri="{0D108BD9-81ED-4DB2-BD59-A6C34878D82A}">
                    <a16:rowId xmlns:a16="http://schemas.microsoft.com/office/drawing/2014/main" val="10003"/>
                  </a:ext>
                </a:extLst>
              </a:tr>
              <a:tr h="5040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1" dirty="0"/>
                        <a:t>(BCNF) Boyce–Codd Normal Form</a:t>
                      </a:r>
                      <a:endParaRPr lang="en-US" sz="1500" b="1" dirty="0">
                        <a:solidFill>
                          <a:schemeClr val="bg1"/>
                        </a:solidFill>
                        <a:latin typeface="Lucida Bright" pitchFamily="18" charset="0"/>
                      </a:endParaRPr>
                    </a:p>
                  </a:txBody>
                  <a:tcPr anchor="ctr"/>
                </a:tc>
                <a:tc>
                  <a:txBody>
                    <a:bodyPr/>
                    <a:lstStyle/>
                    <a:p>
                      <a:pPr algn="just"/>
                      <a:r>
                        <a:rPr lang="en-US" sz="1500" dirty="0"/>
                        <a:t>Every non-trivial functional dependency in the table is a dependency on a superkey.</a:t>
                      </a:r>
                      <a:endParaRPr lang="en-US" sz="1500" dirty="0">
                        <a:solidFill>
                          <a:schemeClr val="bg1"/>
                        </a:solidFill>
                        <a:latin typeface="Lucida Bright" pitchFamily="18" charset="0"/>
                      </a:endParaRPr>
                    </a:p>
                  </a:txBody>
                  <a:tcPr anchor="ctr"/>
                </a:tc>
                <a:extLst>
                  <a:ext uri="{0D108BD9-81ED-4DB2-BD59-A6C34878D82A}">
                    <a16:rowId xmlns:a16="http://schemas.microsoft.com/office/drawing/2014/main" val="10004"/>
                  </a:ext>
                </a:extLst>
              </a:tr>
              <a:tr h="504056">
                <a:tc>
                  <a:txBody>
                    <a:bodyPr/>
                    <a:lstStyle/>
                    <a:p>
                      <a:r>
                        <a:rPr lang="en-US" sz="1500" b="1" dirty="0"/>
                        <a:t>(4NF) Fourth Normal Form</a:t>
                      </a:r>
                      <a:endParaRPr lang="en-US" sz="1500" b="1" dirty="0">
                        <a:solidFill>
                          <a:schemeClr val="bg1"/>
                        </a:solidFill>
                        <a:latin typeface="Lucida Bright" pitchFamily="18" charset="0"/>
                      </a:endParaRPr>
                    </a:p>
                  </a:txBody>
                  <a:tcPr anchor="ctr"/>
                </a:tc>
                <a:tc>
                  <a:txBody>
                    <a:bodyPr/>
                    <a:lstStyle/>
                    <a:p>
                      <a:pPr algn="just"/>
                      <a:r>
                        <a:rPr lang="en-US" sz="1500" dirty="0"/>
                        <a:t>Every non-trivial multivalued dependency in the table is a dependency on a superkey.</a:t>
                      </a:r>
                      <a:endParaRPr lang="en-US" sz="1500" dirty="0">
                        <a:solidFill>
                          <a:schemeClr val="bg1"/>
                        </a:solidFill>
                        <a:latin typeface="Lucida Bright" pitchFamily="18" charset="0"/>
                      </a:endParaRPr>
                    </a:p>
                  </a:txBody>
                  <a:tcPr anchor="ctr"/>
                </a:tc>
                <a:extLst>
                  <a:ext uri="{0D108BD9-81ED-4DB2-BD59-A6C34878D82A}">
                    <a16:rowId xmlns:a16="http://schemas.microsoft.com/office/drawing/2014/main" val="10005"/>
                  </a:ext>
                </a:extLst>
              </a:tr>
              <a:tr h="504056">
                <a:tc>
                  <a:txBody>
                    <a:bodyPr/>
                    <a:lstStyle/>
                    <a:p>
                      <a:r>
                        <a:rPr lang="en-US" sz="1500" b="1" dirty="0"/>
                        <a:t>(5NF) Fifth Normal Form</a:t>
                      </a:r>
                      <a:endParaRPr lang="en-US" sz="1500" b="1" dirty="0">
                        <a:solidFill>
                          <a:schemeClr val="bg1"/>
                        </a:solidFill>
                        <a:latin typeface="Lucida Bright" pitchFamily="18" charset="0"/>
                      </a:endParaRPr>
                    </a:p>
                  </a:txBody>
                  <a:tcPr anchor="ctr"/>
                </a:tc>
                <a:tc>
                  <a:txBody>
                    <a:bodyPr/>
                    <a:lstStyle/>
                    <a:p>
                      <a:pPr algn="just"/>
                      <a:r>
                        <a:rPr lang="en-US" sz="1500" dirty="0"/>
                        <a:t>Every non-trivial join dependency in the table is implied by the superkeys of the table.</a:t>
                      </a:r>
                      <a:endParaRPr lang="en-US" sz="1500" dirty="0">
                        <a:solidFill>
                          <a:schemeClr val="bg1"/>
                        </a:solidFill>
                        <a:latin typeface="Lucida Bright" pitchFamily="18" charset="0"/>
                      </a:endParaRP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16479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Normalized data. (1NF) First Normal Form</a:t>
            </a:r>
          </a:p>
        </p:txBody>
      </p:sp>
      <p:sp>
        <p:nvSpPr>
          <p:cNvPr id="5" name="Footer Placeholder 4"/>
          <p:cNvSpPr>
            <a:spLocks noGrp="1"/>
          </p:cNvSpPr>
          <p:nvPr>
            <p:ph type="ftr" sz="quarter" idx="10"/>
          </p:nvPr>
        </p:nvSpPr>
        <p:spPr/>
        <p:txBody>
          <a:bodyPr/>
          <a:lstStyle/>
          <a:p>
            <a:r>
              <a:rPr lang="en-US" dirty="0"/>
              <a:t>2011 © EPAM Systems, RD Dep.</a:t>
            </a:r>
          </a:p>
        </p:txBody>
      </p:sp>
      <p:sp>
        <p:nvSpPr>
          <p:cNvPr id="6" name="Slide Number Placeholder 5"/>
          <p:cNvSpPr>
            <a:spLocks noGrp="1"/>
          </p:cNvSpPr>
          <p:nvPr>
            <p:ph type="sldNum" sz="quarter" idx="11"/>
          </p:nvPr>
        </p:nvSpPr>
        <p:spPr/>
        <p:txBody>
          <a:bodyPr/>
          <a:lstStyle/>
          <a:p>
            <a:fld id="{36013D82-3B92-4BC6-A819-A7803D760D40}" type="slidenum">
              <a:rPr lang="en-US" smtClean="0"/>
              <a:pPr/>
              <a:t>9</a:t>
            </a:fld>
            <a:endParaRPr lang="en-US" dirty="0"/>
          </a:p>
        </p:txBody>
      </p:sp>
      <p:sp>
        <p:nvSpPr>
          <p:cNvPr id="7" name="Rectangle 6"/>
          <p:cNvSpPr/>
          <p:nvPr/>
        </p:nvSpPr>
        <p:spPr>
          <a:xfrm>
            <a:off x="2191147" y="3047999"/>
            <a:ext cx="6768752" cy="2031325"/>
          </a:xfrm>
          <a:prstGeom prst="rect">
            <a:avLst/>
          </a:prstGeom>
        </p:spPr>
        <p:txBody>
          <a:bodyPr wrap="square">
            <a:spAutoFit/>
          </a:bodyPr>
          <a:lstStyle/>
          <a:p>
            <a:pPr algn="just"/>
            <a:r>
              <a:rPr lang="en-US" b="1" dirty="0">
                <a:solidFill>
                  <a:schemeClr val="accent1">
                    <a:lumMod val="75000"/>
                  </a:schemeClr>
                </a:solidFill>
                <a:latin typeface="Lucida Bright" pitchFamily="18" charset="0"/>
              </a:rPr>
              <a:t>First Normal Form (1NF) </a:t>
            </a:r>
            <a:r>
              <a:rPr lang="en-US" dirty="0">
                <a:latin typeface="Lucida Bright" pitchFamily="18" charset="0"/>
              </a:rPr>
              <a:t>sets the very basic rules for an organized database: </a:t>
            </a:r>
          </a:p>
          <a:p>
            <a:pPr algn="just"/>
            <a:endParaRPr lang="en-US" sz="1000" dirty="0">
              <a:latin typeface="Lucida Bright" pitchFamily="18" charset="0"/>
            </a:endParaRPr>
          </a:p>
          <a:p>
            <a:pPr marL="461963" indent="-346075" algn="just">
              <a:buFont typeface="Wingdings" pitchFamily="2" charset="2"/>
              <a:buChar char="ü"/>
            </a:pPr>
            <a:r>
              <a:rPr lang="en-US" dirty="0">
                <a:latin typeface="Lucida Bright" pitchFamily="18" charset="0"/>
              </a:rPr>
              <a:t>Eliminate duplicative columns from the same table. </a:t>
            </a:r>
          </a:p>
          <a:p>
            <a:pPr marL="461963" indent="-346075" algn="just">
              <a:buFont typeface="Wingdings" pitchFamily="2" charset="2"/>
              <a:buChar char="ü"/>
            </a:pPr>
            <a:endParaRPr lang="en-US" sz="800" dirty="0">
              <a:latin typeface="Lucida Bright" pitchFamily="18" charset="0"/>
            </a:endParaRPr>
          </a:p>
          <a:p>
            <a:pPr marL="461963" indent="-346075" algn="just">
              <a:buFont typeface="Wingdings" pitchFamily="2" charset="2"/>
              <a:buChar char="ü"/>
            </a:pPr>
            <a:r>
              <a:rPr lang="en-US" dirty="0">
                <a:latin typeface="Lucida Bright" pitchFamily="18" charset="0"/>
              </a:rPr>
              <a:t>Create separate tables for each group of related data and identify each row with a unique column or set of columns (the primary key). </a:t>
            </a:r>
          </a:p>
        </p:txBody>
      </p:sp>
      <p:sp>
        <p:nvSpPr>
          <p:cNvPr id="9" name="Rectangle 8"/>
          <p:cNvSpPr/>
          <p:nvPr/>
        </p:nvSpPr>
        <p:spPr>
          <a:xfrm>
            <a:off x="1898179" y="1196751"/>
            <a:ext cx="7061720" cy="1015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r>
              <a:rPr lang="en-US" sz="2000" b="1" dirty="0">
                <a:solidFill>
                  <a:schemeClr val="bg1"/>
                </a:solidFill>
                <a:latin typeface="Tahoma" pitchFamily="34" charset="0"/>
                <a:cs typeface="Tahoma" pitchFamily="34" charset="0"/>
              </a:rPr>
              <a:t>The First Normal Form deals with atomicity of data: </a:t>
            </a:r>
            <a:r>
              <a:rPr lang="en-US" sz="2000" dirty="0">
                <a:latin typeface="Tahoma" pitchFamily="34" charset="0"/>
                <a:cs typeface="Tahoma" pitchFamily="34" charset="0"/>
              </a:rPr>
              <a:t>column should only be designed to hold one and only one piece of information. </a:t>
            </a:r>
            <a:endParaRPr lang="en-US" sz="2000" dirty="0">
              <a:solidFill>
                <a:schemeClr val="accent3">
                  <a:lumMod val="75000"/>
                </a:schemeClr>
              </a:solidFill>
              <a:latin typeface="Tahoma" pitchFamily="34" charset="0"/>
              <a:cs typeface="Tahoma"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95935534"/>
              </p:ext>
            </p:extLst>
          </p:nvPr>
        </p:nvGraphicFramePr>
        <p:xfrm>
          <a:off x="548283" y="2667000"/>
          <a:ext cx="1349896" cy="3048000"/>
        </p:xfrm>
        <a:graphic>
          <a:graphicData uri="http://schemas.openxmlformats.org/drawingml/2006/table">
            <a:tbl>
              <a:tblPr firstRow="1" bandRow="1">
                <a:tableStyleId>{69012ECD-51FC-41F1-AA8D-1B2483CD663E}</a:tableStyleId>
              </a:tblPr>
              <a:tblGrid>
                <a:gridCol w="1349896">
                  <a:extLst>
                    <a:ext uri="{9D8B030D-6E8A-4147-A177-3AD203B41FA5}">
                      <a16:colId xmlns:a16="http://schemas.microsoft.com/office/drawing/2014/main" val="20000"/>
                    </a:ext>
                  </a:extLst>
                </a:gridCol>
              </a:tblGrid>
              <a:tr h="281940">
                <a:tc>
                  <a:txBody>
                    <a:bodyPr/>
                    <a:lstStyle/>
                    <a:p>
                      <a:r>
                        <a:rPr lang="en-US" sz="1400" dirty="0"/>
                        <a:t>Employer ID</a:t>
                      </a:r>
                    </a:p>
                  </a:txBody>
                  <a:tcPr/>
                </a:tc>
                <a:extLst>
                  <a:ext uri="{0D108BD9-81ED-4DB2-BD59-A6C34878D82A}">
                    <a16:rowId xmlns:a16="http://schemas.microsoft.com/office/drawing/2014/main" val="10000"/>
                  </a:ext>
                </a:extLst>
              </a:tr>
              <a:tr h="253746">
                <a:tc>
                  <a:txBody>
                    <a:bodyPr/>
                    <a:lstStyle/>
                    <a:p>
                      <a:r>
                        <a:rPr lang="en-US" sz="1200" b="1" dirty="0" err="1"/>
                        <a:t>First</a:t>
                      </a:r>
                      <a:r>
                        <a:rPr lang="en-US" sz="1200" b="1" baseline="0" dirty="0" err="1"/>
                        <a:t>Name</a:t>
                      </a:r>
                      <a:endParaRPr lang="en-US" sz="1200" b="1" dirty="0"/>
                    </a:p>
                  </a:txBody>
                  <a:tcPr>
                    <a:solidFill>
                      <a:schemeClr val="bg1">
                        <a:lumMod val="85000"/>
                      </a:schemeClr>
                    </a:solidFill>
                  </a:tcPr>
                </a:tc>
                <a:extLst>
                  <a:ext uri="{0D108BD9-81ED-4DB2-BD59-A6C34878D82A}">
                    <a16:rowId xmlns:a16="http://schemas.microsoft.com/office/drawing/2014/main" val="10001"/>
                  </a:ext>
                </a:extLst>
              </a:tr>
              <a:tr h="253746">
                <a:tc>
                  <a:txBody>
                    <a:bodyPr/>
                    <a:lstStyle/>
                    <a:p>
                      <a:r>
                        <a:rPr lang="en-US" sz="1200" b="1" dirty="0" err="1"/>
                        <a:t>LastName</a:t>
                      </a:r>
                      <a:endParaRPr lang="en-US" sz="1200" b="1" dirty="0"/>
                    </a:p>
                  </a:txBody>
                  <a:tcPr>
                    <a:solidFill>
                      <a:schemeClr val="bg1">
                        <a:lumMod val="85000"/>
                      </a:schemeClr>
                    </a:solidFill>
                  </a:tcPr>
                </a:tc>
                <a:extLst>
                  <a:ext uri="{0D108BD9-81ED-4DB2-BD59-A6C34878D82A}">
                    <a16:rowId xmlns:a16="http://schemas.microsoft.com/office/drawing/2014/main" val="10002"/>
                  </a:ext>
                </a:extLst>
              </a:tr>
              <a:tr h="253746">
                <a:tc>
                  <a:txBody>
                    <a:bodyPr/>
                    <a:lstStyle/>
                    <a:p>
                      <a:r>
                        <a:rPr lang="en-US" sz="1200" b="1" dirty="0" err="1"/>
                        <a:t>BirthDay</a:t>
                      </a:r>
                      <a:endParaRPr lang="en-US" sz="1200" b="1" dirty="0"/>
                    </a:p>
                  </a:txBody>
                  <a:tcPr>
                    <a:solidFill>
                      <a:schemeClr val="bg1">
                        <a:lumMod val="85000"/>
                      </a:schemeClr>
                    </a:solidFill>
                  </a:tcPr>
                </a:tc>
                <a:extLst>
                  <a:ext uri="{0D108BD9-81ED-4DB2-BD59-A6C34878D82A}">
                    <a16:rowId xmlns:a16="http://schemas.microsoft.com/office/drawing/2014/main" val="10003"/>
                  </a:ext>
                </a:extLst>
              </a:tr>
              <a:tr h="253746">
                <a:tc>
                  <a:txBody>
                    <a:bodyPr/>
                    <a:lstStyle/>
                    <a:p>
                      <a:r>
                        <a:rPr lang="en-US" sz="1200" b="1" dirty="0"/>
                        <a:t>Address</a:t>
                      </a:r>
                    </a:p>
                  </a:txBody>
                  <a:tcPr>
                    <a:solidFill>
                      <a:schemeClr val="bg1">
                        <a:lumMod val="85000"/>
                      </a:schemeClr>
                    </a:solidFill>
                  </a:tcPr>
                </a:tc>
                <a:extLst>
                  <a:ext uri="{0D108BD9-81ED-4DB2-BD59-A6C34878D82A}">
                    <a16:rowId xmlns:a16="http://schemas.microsoft.com/office/drawing/2014/main" val="10004"/>
                  </a:ext>
                </a:extLst>
              </a:tr>
              <a:tr h="253746">
                <a:tc>
                  <a:txBody>
                    <a:bodyPr/>
                    <a:lstStyle/>
                    <a:p>
                      <a:r>
                        <a:rPr lang="en-US" sz="1200" b="1" dirty="0"/>
                        <a:t>Phone</a:t>
                      </a:r>
                    </a:p>
                  </a:txBody>
                  <a:tcPr>
                    <a:solidFill>
                      <a:schemeClr val="bg1">
                        <a:lumMod val="85000"/>
                      </a:schemeClr>
                    </a:solidFill>
                  </a:tcPr>
                </a:tc>
                <a:extLst>
                  <a:ext uri="{0D108BD9-81ED-4DB2-BD59-A6C34878D82A}">
                    <a16:rowId xmlns:a16="http://schemas.microsoft.com/office/drawing/2014/main" val="10005"/>
                  </a:ext>
                </a:extLst>
              </a:tr>
              <a:tr h="253746">
                <a:tc>
                  <a:txBody>
                    <a:bodyPr/>
                    <a:lstStyle/>
                    <a:p>
                      <a:r>
                        <a:rPr lang="en-US" sz="1200" b="1" dirty="0" err="1"/>
                        <a:t>JobPosition</a:t>
                      </a:r>
                      <a:endParaRPr lang="en-US" sz="1200" b="1" dirty="0"/>
                    </a:p>
                  </a:txBody>
                  <a:tcPr>
                    <a:solidFill>
                      <a:schemeClr val="bg1">
                        <a:lumMod val="85000"/>
                      </a:schemeClr>
                    </a:solidFill>
                  </a:tcPr>
                </a:tc>
                <a:extLst>
                  <a:ext uri="{0D108BD9-81ED-4DB2-BD59-A6C34878D82A}">
                    <a16:rowId xmlns:a16="http://schemas.microsoft.com/office/drawing/2014/main" val="10006"/>
                  </a:ext>
                </a:extLst>
              </a:tr>
              <a:tr h="253746">
                <a:tc>
                  <a:txBody>
                    <a:bodyPr/>
                    <a:lstStyle/>
                    <a:p>
                      <a:r>
                        <a:rPr lang="en-US" sz="1200" b="1" dirty="0" err="1"/>
                        <a:t>JobGrade</a:t>
                      </a:r>
                      <a:endParaRPr lang="en-US" sz="1200" b="1" dirty="0"/>
                    </a:p>
                  </a:txBody>
                  <a:tcPr>
                    <a:solidFill>
                      <a:schemeClr val="bg1">
                        <a:lumMod val="85000"/>
                      </a:schemeClr>
                    </a:solidFill>
                  </a:tcPr>
                </a:tc>
                <a:extLst>
                  <a:ext uri="{0D108BD9-81ED-4DB2-BD59-A6C34878D82A}">
                    <a16:rowId xmlns:a16="http://schemas.microsoft.com/office/drawing/2014/main" val="10007"/>
                  </a:ext>
                </a:extLst>
              </a:tr>
              <a:tr h="253746">
                <a:tc>
                  <a:txBody>
                    <a:bodyPr/>
                    <a:lstStyle/>
                    <a:p>
                      <a:r>
                        <a:rPr lang="en-US" sz="1200" b="1" dirty="0"/>
                        <a:t>Salary</a:t>
                      </a:r>
                    </a:p>
                  </a:txBody>
                  <a:tcPr>
                    <a:solidFill>
                      <a:schemeClr val="bg1">
                        <a:lumMod val="85000"/>
                      </a:schemeClr>
                    </a:solidFill>
                  </a:tcPr>
                </a:tc>
                <a:extLst>
                  <a:ext uri="{0D108BD9-81ED-4DB2-BD59-A6C34878D82A}">
                    <a16:rowId xmlns:a16="http://schemas.microsoft.com/office/drawing/2014/main" val="10008"/>
                  </a:ext>
                </a:extLst>
              </a:tr>
              <a:tr h="253746">
                <a:tc>
                  <a:txBody>
                    <a:bodyPr/>
                    <a:lstStyle/>
                    <a:p>
                      <a:r>
                        <a:rPr lang="en-US" sz="1200" b="1" dirty="0" err="1"/>
                        <a:t>PromotionDate</a:t>
                      </a:r>
                      <a:endParaRPr lang="en-US" sz="1200" b="1" dirty="0"/>
                    </a:p>
                  </a:txBody>
                  <a:tcPr>
                    <a:solidFill>
                      <a:schemeClr val="bg1">
                        <a:lumMod val="85000"/>
                      </a:schemeClr>
                    </a:solidFill>
                  </a:tcPr>
                </a:tc>
                <a:extLst>
                  <a:ext uri="{0D108BD9-81ED-4DB2-BD59-A6C34878D82A}">
                    <a16:rowId xmlns:a16="http://schemas.microsoft.com/office/drawing/2014/main" val="10009"/>
                  </a:ext>
                </a:extLst>
              </a:tr>
              <a:tr h="253746">
                <a:tc>
                  <a:txBody>
                    <a:bodyPr/>
                    <a:lstStyle/>
                    <a:p>
                      <a:r>
                        <a:rPr lang="en-US" sz="1200" b="1" dirty="0" err="1"/>
                        <a:t>QuitDate</a:t>
                      </a:r>
                      <a:endParaRPr lang="en-US" sz="1200" b="1" dirty="0"/>
                    </a:p>
                  </a:txBody>
                  <a:tcPr>
                    <a:solidFill>
                      <a:schemeClr val="bg1">
                        <a:lumMod val="85000"/>
                      </a:schemeClr>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730831722"/>
      </p:ext>
    </p:extLst>
  </p:cSld>
  <p:clrMapOvr>
    <a:masterClrMapping/>
  </p:clrMapOvr>
</p:sld>
</file>

<file path=ppt/theme/theme1.xml><?xml version="1.0" encoding="utf-8"?>
<a:theme xmlns:a="http://schemas.openxmlformats.org/drawingml/2006/main" name="EPAM official current template">
  <a:themeElements>
    <a:clrScheme name="EPAM official current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66FF"/>
      </a:hlink>
      <a:folHlink>
        <a:srgbClr val="99CC00"/>
      </a:folHlink>
    </a:clrScheme>
    <a:fontScheme name="EPAM official current 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EPAM official curren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EPAM official current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EPAM official current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EPAM official current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EPAM official current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EPAM official current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EPAM official current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EPAM official current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EPAM official current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EPAM official current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EPAM official current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EPAM official current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EPAM official current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66FF"/>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EPAM official current template">
  <a:themeElements>
    <a:clrScheme name="1_EPAM official current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66FF"/>
      </a:hlink>
      <a:folHlink>
        <a:srgbClr val="99CC00"/>
      </a:folHlink>
    </a:clrScheme>
    <a:fontScheme name="1_EPAM official current 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1_EPAM official curren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EPAM official current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EPAM official current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EPAM official current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EPAM official current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EPAM official current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EPAM official current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EPAM official current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EPAM official current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EPAM official current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EPAM official current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EPAM official current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EPAM official current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66FF"/>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00-templ</Template>
  <TotalTime>6975</TotalTime>
  <Words>8919</Words>
  <Application>Microsoft Office PowerPoint</Application>
  <PresentationFormat>On-screen Show (4:3)</PresentationFormat>
  <Paragraphs>1776</Paragraphs>
  <Slides>73</Slides>
  <Notes>73</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73</vt:i4>
      </vt:variant>
    </vt:vector>
  </HeadingPairs>
  <TitlesOfParts>
    <vt:vector size="86" baseType="lpstr">
      <vt:lpstr>Arial</vt:lpstr>
      <vt:lpstr>Calibri</vt:lpstr>
      <vt:lpstr>Courier New</vt:lpstr>
      <vt:lpstr>Lucida Bright</vt:lpstr>
      <vt:lpstr>Tahoma</vt:lpstr>
      <vt:lpstr>Times</vt:lpstr>
      <vt:lpstr>Times New Roman</vt:lpstr>
      <vt:lpstr>Verdana</vt:lpstr>
      <vt:lpstr>Wingdings</vt:lpstr>
      <vt:lpstr>EPAM official current template</vt:lpstr>
      <vt:lpstr>1_EPAM official current template</vt:lpstr>
      <vt:lpstr>template</vt:lpstr>
      <vt:lpstr>Photo Editor Photo</vt:lpstr>
      <vt:lpstr>ORACLE SQL Introduction </vt:lpstr>
      <vt:lpstr>Objectives</vt:lpstr>
      <vt:lpstr>An Overview of Relational Databases</vt:lpstr>
      <vt:lpstr>What is a relational database?</vt:lpstr>
      <vt:lpstr>Components of a relational database</vt:lpstr>
      <vt:lpstr>Database Relations</vt:lpstr>
      <vt:lpstr>Normalized data </vt:lpstr>
      <vt:lpstr>Normalized data. The Normal Forms</vt:lpstr>
      <vt:lpstr>Normalized data. (1NF) First Normal Form</vt:lpstr>
      <vt:lpstr>Normalized data. (2NF) Second Normal Form</vt:lpstr>
      <vt:lpstr>Normalized data. (3NF) Third Normal Form</vt:lpstr>
      <vt:lpstr>Primary and foreign keys</vt:lpstr>
      <vt:lpstr>The need for an SQL standard </vt:lpstr>
      <vt:lpstr>The need for an SQL standard . Types of SQL statements</vt:lpstr>
      <vt:lpstr>The ANSI standards </vt:lpstr>
      <vt:lpstr>Retrieving Data with SQL</vt:lpstr>
      <vt:lpstr>PowerPoint Presentation</vt:lpstr>
      <vt:lpstr>Capabilities of SQL SELECT Statements</vt:lpstr>
      <vt:lpstr>Selecting columns</vt:lpstr>
      <vt:lpstr>Selecting columns (aliases)</vt:lpstr>
      <vt:lpstr>Duplicate rows (slide 1)</vt:lpstr>
      <vt:lpstr>Duplicate rows (slide 2)</vt:lpstr>
      <vt:lpstr>Duplicate rows (slide 3)</vt:lpstr>
      <vt:lpstr>Arithmetic Expressions</vt:lpstr>
      <vt:lpstr>Using Arithmetic Operators</vt:lpstr>
      <vt:lpstr>Operator Precedence (slide 1)</vt:lpstr>
      <vt:lpstr>Operator Precedence (slide 2)</vt:lpstr>
      <vt:lpstr>Literal Character Strings</vt:lpstr>
      <vt:lpstr>Concatenation Operator</vt:lpstr>
      <vt:lpstr>NULL value</vt:lpstr>
      <vt:lpstr>Null Values in Arithmetic Expressions </vt:lpstr>
      <vt:lpstr>PowerPoint Presentation</vt:lpstr>
      <vt:lpstr>Using the NULL Conditions</vt:lpstr>
      <vt:lpstr>Limiting Rows Using a WHERE</vt:lpstr>
      <vt:lpstr>SELECT Statement (WHERE)</vt:lpstr>
      <vt:lpstr>Using the WHERE Clause (slide 1)</vt:lpstr>
      <vt:lpstr>Using the WHERE Clause (slide 2)</vt:lpstr>
      <vt:lpstr>Comparison Conditions</vt:lpstr>
      <vt:lpstr>Using Comparison Conditions</vt:lpstr>
      <vt:lpstr>Using the BETWEEN Condition</vt:lpstr>
      <vt:lpstr>Using the IN Condition</vt:lpstr>
      <vt:lpstr>Using the LIKE Condition</vt:lpstr>
      <vt:lpstr>LIKE Condition: General Examples</vt:lpstr>
      <vt:lpstr>Logical Conditions</vt:lpstr>
      <vt:lpstr>Using the AND Operator</vt:lpstr>
      <vt:lpstr>Using the OR Operator</vt:lpstr>
      <vt:lpstr>Using the NOT Operator</vt:lpstr>
      <vt:lpstr>Rules of Precedence (slide 1)</vt:lpstr>
      <vt:lpstr>Rules of Precedence (slide 2)</vt:lpstr>
      <vt:lpstr>Rules of Precedence (slide 3)</vt:lpstr>
      <vt:lpstr>Using the ORDER BY Clause</vt:lpstr>
      <vt:lpstr>Sorting (slide 1)</vt:lpstr>
      <vt:lpstr>Sorting (slide 2)</vt:lpstr>
      <vt:lpstr>Sorting (slide 3)</vt:lpstr>
      <vt:lpstr>Set Operations</vt:lpstr>
      <vt:lpstr>Set Operations</vt:lpstr>
      <vt:lpstr>Set Operations UNION</vt:lpstr>
      <vt:lpstr>Set Operations UNION </vt:lpstr>
      <vt:lpstr>Set Operations UNION  ALL</vt:lpstr>
      <vt:lpstr>Set Operations INTERSECT</vt:lpstr>
      <vt:lpstr>Set Operations MINUS</vt:lpstr>
      <vt:lpstr>Subqueries </vt:lpstr>
      <vt:lpstr>PowerPoint Presentation</vt:lpstr>
      <vt:lpstr>About Subqueries </vt:lpstr>
      <vt:lpstr>Subqueries: Example in Where </vt:lpstr>
      <vt:lpstr>Subqueries: Example in Select </vt:lpstr>
      <vt:lpstr>Subqueries WITH Clause: Example</vt:lpstr>
      <vt:lpstr>Recursive Subquery Factoring: Examples</vt:lpstr>
      <vt:lpstr>Aggregate Functions</vt:lpstr>
      <vt:lpstr>Aggregate Functions  </vt:lpstr>
      <vt:lpstr>Using Aggregate Functions (MAX(), SUM(), AVG(), COUNT() etc)</vt:lpstr>
      <vt:lpstr>Using Aggregate Functions (MAX(), SUM(), AVG(), COUNT() etc)</vt:lpstr>
      <vt:lpstr>ORACLE  SQL INTODUCTION</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DB.ORA.01 Oracle SQL</dc:title>
  <dc:subject>Oracle SQL</dc:subject>
  <dc:creator>Aliaksei Belablotski &lt;Aliaksei_Belablotski@epam.com&gt;</dc:creator>
  <cp:lastModifiedBy>Siarhei Kandrashevich</cp:lastModifiedBy>
  <cp:revision>423</cp:revision>
  <dcterms:created xsi:type="dcterms:W3CDTF">2011-10-30T16:44:19Z</dcterms:created>
  <dcterms:modified xsi:type="dcterms:W3CDTF">2018-03-07T10:34:51Z</dcterms:modified>
</cp:coreProperties>
</file>