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26"/>
  </p:notesMasterIdLst>
  <p:sldIdLst>
    <p:sldId id="256" r:id="rId4"/>
    <p:sldId id="257" r:id="rId5"/>
    <p:sldId id="297" r:id="rId6"/>
    <p:sldId id="303" r:id="rId7"/>
    <p:sldId id="304" r:id="rId8"/>
    <p:sldId id="305" r:id="rId9"/>
    <p:sldId id="306" r:id="rId10"/>
    <p:sldId id="320" r:id="rId11"/>
    <p:sldId id="307" r:id="rId12"/>
    <p:sldId id="311" r:id="rId13"/>
    <p:sldId id="321" r:id="rId14"/>
    <p:sldId id="309" r:id="rId15"/>
    <p:sldId id="310" r:id="rId16"/>
    <p:sldId id="312" r:id="rId17"/>
    <p:sldId id="313" r:id="rId18"/>
    <p:sldId id="314" r:id="rId19"/>
    <p:sldId id="315" r:id="rId20"/>
    <p:sldId id="316" r:id="rId21"/>
    <p:sldId id="317" r:id="rId22"/>
    <p:sldId id="318" r:id="rId23"/>
    <p:sldId id="319" r:id="rId24"/>
    <p:sldId id="30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face" id="{3C220101-5186-49CB-AC6D-3F51E0AF5D3F}">
          <p14:sldIdLst>
            <p14:sldId id="256"/>
            <p14:sldId id="257"/>
          </p14:sldIdLst>
        </p14:section>
        <p14:section name="ANSI Standard" id="{2AE59923-B656-4B8D-A204-E99B812F7C15}">
          <p14:sldIdLst>
            <p14:sldId id="297"/>
            <p14:sldId id="303"/>
            <p14:sldId id="304"/>
            <p14:sldId id="305"/>
            <p14:sldId id="306"/>
            <p14:sldId id="320"/>
            <p14:sldId id="307"/>
            <p14:sldId id="311"/>
            <p14:sldId id="321"/>
            <p14:sldId id="309"/>
            <p14:sldId id="310"/>
            <p14:sldId id="312"/>
            <p14:sldId id="313"/>
            <p14:sldId id="314"/>
            <p14:sldId id="315"/>
            <p14:sldId id="316"/>
            <p14:sldId id="317"/>
            <p14:sldId id="318"/>
            <p14:sldId id="319"/>
          </p14:sldIdLst>
        </p14:section>
        <p14:section name="Epilog" id="{0FC3B19B-18B5-47F5-AF2A-27F947B697AD}">
          <p14:sldIdLst>
            <p14:sldId id="302"/>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FF3B"/>
    <a:srgbClr val="007A0C"/>
    <a:srgbClr val="00B022"/>
    <a:srgbClr val="AF01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6391" autoAdjust="0"/>
  </p:normalViewPr>
  <p:slideViewPr>
    <p:cSldViewPr>
      <p:cViewPr varScale="1">
        <p:scale>
          <a:sx n="77" d="100"/>
          <a:sy n="77" d="100"/>
        </p:scale>
        <p:origin x="-90" y="-3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962C7-772B-4A3A-A0CD-08320B474F0B}" type="datetimeFigureOut">
              <a:rPr lang="en-US" smtClean="0"/>
              <a:pPr/>
              <a:t>2/18/2014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3CD35D-6881-4A4C-84E4-549046D711EA}" type="slidenum">
              <a:rPr lang="en-US" smtClean="0"/>
              <a:pPr/>
              <a:t>‹#›</a:t>
            </a:fld>
            <a:endParaRPr lang="en-US"/>
          </a:p>
        </p:txBody>
      </p:sp>
    </p:spTree>
    <p:extLst>
      <p:ext uri="{BB962C8B-B14F-4D97-AF65-F5344CB8AC3E}">
        <p14:creationId xmlns:p14="http://schemas.microsoft.com/office/powerpoint/2010/main" val="23342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1</a:t>
            </a:fld>
            <a:endParaRPr lang="en-US" dirty="0"/>
          </a:p>
        </p:txBody>
      </p:sp>
    </p:spTree>
    <p:extLst>
      <p:ext uri="{BB962C8B-B14F-4D97-AF65-F5344CB8AC3E}">
        <p14:creationId xmlns:p14="http://schemas.microsoft.com/office/powerpoint/2010/main" val="1453714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Oracle</a:t>
            </a:r>
            <a:r>
              <a:rPr lang="en-US" baseline="0" dirty="0" smtClean="0"/>
              <a:t> fully supports ANSI join syntax.</a:t>
            </a:r>
          </a:p>
          <a:p>
            <a:endParaRPr lang="en-US" dirty="0" smtClean="0"/>
          </a:p>
          <a:p>
            <a:r>
              <a:rPr lang="en-US" dirty="0" smtClean="0"/>
              <a:t>Simplified: without </a:t>
            </a:r>
            <a:r>
              <a:rPr lang="en-US" dirty="0" err="1" smtClean="0"/>
              <a:t>query_partition_clause</a:t>
            </a:r>
            <a:r>
              <a:rPr lang="en-US" dirty="0" smtClean="0"/>
              <a:t> </a:t>
            </a:r>
          </a:p>
          <a:p>
            <a:r>
              <a:rPr lang="en-US" dirty="0" smtClean="0"/>
              <a:t>The </a:t>
            </a:r>
            <a:r>
              <a:rPr lang="en-US" dirty="0" err="1" smtClean="0"/>
              <a:t>query_partition_clauselets</a:t>
            </a:r>
            <a:r>
              <a:rPr lang="en-US" dirty="0" smtClean="0"/>
              <a:t> you define a partitioned outer join. Such a join extends the conventional outer join syntax by applying the outer join to partitions returned by the query.</a:t>
            </a:r>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11</a:t>
            </a:fld>
            <a:endParaRPr lang="en-US"/>
          </a:p>
        </p:txBody>
      </p:sp>
    </p:spTree>
    <p:extLst>
      <p:ext uri="{BB962C8B-B14F-4D97-AF65-F5344CB8AC3E}">
        <p14:creationId xmlns:p14="http://schemas.microsoft.com/office/powerpoint/2010/main" val="1174452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2</a:t>
            </a:fld>
            <a:endParaRPr lang="en-US" dirty="0"/>
          </a:p>
        </p:txBody>
      </p:sp>
    </p:spTree>
    <p:extLst>
      <p:ext uri="{BB962C8B-B14F-4D97-AF65-F5344CB8AC3E}">
        <p14:creationId xmlns:p14="http://schemas.microsoft.com/office/powerpoint/2010/main" val="1622137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Cross</a:t>
            </a:r>
            <a:r>
              <a:rPr lang="en-US" baseline="0" dirty="0" smtClean="0"/>
              <a:t> join Employees and Jobs absolutely senseless.</a:t>
            </a:r>
          </a:p>
          <a:p>
            <a:r>
              <a:rPr lang="en-US" dirty="0" smtClean="0"/>
              <a:t>But, result of any other</a:t>
            </a:r>
            <a:r>
              <a:rPr lang="en-US" baseline="0" dirty="0" smtClean="0"/>
              <a:t> join operation is subset of Cartesian Product (which is cross join) – we just need to clarify how to reduce tables Cartesian Product to get desired result.</a:t>
            </a:r>
          </a:p>
          <a:p>
            <a:r>
              <a:rPr lang="en-US" dirty="0" smtClean="0"/>
              <a:t>Both queries produce the</a:t>
            </a:r>
            <a:r>
              <a:rPr lang="en-US" baseline="0" dirty="0" smtClean="0"/>
              <a:t> same result set.</a:t>
            </a:r>
          </a:p>
          <a:p>
            <a:r>
              <a:rPr lang="en-US" baseline="0" dirty="0" smtClean="0"/>
              <a:t>Both syntax are standard.</a:t>
            </a:r>
          </a:p>
          <a:p>
            <a:r>
              <a:rPr lang="en-US" baseline="0" dirty="0" smtClean="0"/>
              <a:t>First query looks like a mistake (user forgot WHERE clause, but second is ok – it says “I understand what I do”)</a:t>
            </a:r>
            <a:endParaRPr lang="en-US" dirty="0" smtClean="0"/>
          </a:p>
          <a:p>
            <a:endParaRPr lang="en-US" b="1" baseline="0" dirty="0" smtClean="0"/>
          </a:p>
          <a:p>
            <a:endParaRPr lang="en-US" baseline="0" dirty="0" smtClean="0"/>
          </a:p>
          <a:p>
            <a:r>
              <a:rPr lang="en-US" dirty="0" smtClean="0"/>
              <a:t>-- Cross join or Cartesian Product</a:t>
            </a:r>
          </a:p>
          <a:p>
            <a:r>
              <a:rPr lang="en-US" dirty="0" smtClean="0"/>
              <a:t>SELECT emp.first_name, emp.last_name, </a:t>
            </a:r>
          </a:p>
          <a:p>
            <a:r>
              <a:rPr lang="en-US" dirty="0" smtClean="0"/>
              <a:t>  emp.job_id, emp.salary, jb.*</a:t>
            </a:r>
          </a:p>
          <a:p>
            <a:r>
              <a:rPr lang="en-US" dirty="0" smtClean="0"/>
              <a:t>FROM employees emp, jobs jb;</a:t>
            </a:r>
          </a:p>
          <a:p>
            <a:endParaRPr lang="en-US" dirty="0" smtClean="0"/>
          </a:p>
          <a:p>
            <a:r>
              <a:rPr lang="en-US" dirty="0" smtClean="0"/>
              <a:t>SELECT emp.first_name, emp.last_name, </a:t>
            </a:r>
          </a:p>
          <a:p>
            <a:r>
              <a:rPr lang="en-US" dirty="0" smtClean="0"/>
              <a:t>  emp.job_id, emp.salary, jb.*</a:t>
            </a:r>
          </a:p>
          <a:p>
            <a:r>
              <a:rPr lang="en-US" dirty="0" smtClean="0"/>
              <a:t>FROM employees emp CROSS JOIN jobs jb;</a:t>
            </a:r>
          </a:p>
          <a:p>
            <a:endParaRPr lang="en-US" dirty="0" smtClean="0"/>
          </a:p>
        </p:txBody>
      </p:sp>
      <p:sp>
        <p:nvSpPr>
          <p:cNvPr id="4" name="Slide Number Placeholder 3"/>
          <p:cNvSpPr>
            <a:spLocks noGrp="1"/>
          </p:cNvSpPr>
          <p:nvPr>
            <p:ph type="sldNum" sz="quarter" idx="10"/>
          </p:nvPr>
        </p:nvSpPr>
        <p:spPr/>
        <p:txBody>
          <a:bodyPr/>
          <a:lstStyle/>
          <a:p>
            <a:fld id="{B13CD35D-6881-4A4C-84E4-549046D711EA}" type="slidenum">
              <a:rPr lang="en-US" smtClean="0"/>
              <a:pPr/>
              <a:t>20</a:t>
            </a:fld>
            <a:endParaRPr lang="en-US" dirty="0"/>
          </a:p>
        </p:txBody>
      </p:sp>
    </p:spTree>
    <p:extLst>
      <p:ext uri="{BB962C8B-B14F-4D97-AF65-F5344CB8AC3E}">
        <p14:creationId xmlns:p14="http://schemas.microsoft.com/office/powerpoint/2010/main" val="1859048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Employees – 107 records, jobs – 19</a:t>
            </a:r>
          </a:p>
          <a:p>
            <a:r>
              <a:rPr lang="en-US" dirty="0" smtClean="0"/>
              <a:t>Dummy table DUAL is used is</a:t>
            </a:r>
            <a:r>
              <a:rPr lang="en-US" baseline="0" dirty="0" smtClean="0"/>
              <a:t> the last query</a:t>
            </a:r>
            <a:r>
              <a:rPr lang="en-US" dirty="0" smtClean="0"/>
              <a:t>.</a:t>
            </a:r>
          </a:p>
          <a:p>
            <a:r>
              <a:rPr lang="en-US" dirty="0" smtClean="0"/>
              <a:t>It is required because by ANSI standard </a:t>
            </a:r>
          </a:p>
          <a:p>
            <a:r>
              <a:rPr lang="en-US" dirty="0" smtClean="0"/>
              <a:t>&lt;query specification&gt; ::= SELECT[ &lt;set quantifier&gt;] &lt;select list&gt; &lt;table expression&gt;</a:t>
            </a:r>
          </a:p>
          <a:p>
            <a:r>
              <a:rPr lang="en-US" dirty="0" smtClean="0"/>
              <a:t>The &lt;table expression&gt; is required (this is</a:t>
            </a:r>
            <a:r>
              <a:rPr lang="en-US" baseline="0" dirty="0" smtClean="0"/>
              <a:t> FROM clause). Oracle supports this standard and provide special dummy table DUAL.</a:t>
            </a:r>
          </a:p>
          <a:p>
            <a:r>
              <a:rPr lang="en-US" baseline="0" dirty="0" smtClean="0"/>
              <a:t>For instance, MS SQL Server allows SELECT 1+1 construction, which will be SELECT 1+1 FROM dual in Oracle.</a:t>
            </a:r>
          </a:p>
          <a:p>
            <a:endParaRPr lang="en-US" baseline="0" dirty="0" smtClean="0"/>
          </a:p>
          <a:p>
            <a:endParaRPr lang="en-US" baseline="0" dirty="0" smtClean="0"/>
          </a:p>
          <a:p>
            <a:r>
              <a:rPr lang="en-US" dirty="0" smtClean="0"/>
              <a:t>-- Prove Cross Join</a:t>
            </a:r>
          </a:p>
          <a:p>
            <a:r>
              <a:rPr lang="en-US" dirty="0" smtClean="0"/>
              <a:t>SELECT count(*) AS </a:t>
            </a:r>
            <a:r>
              <a:rPr lang="en-US" dirty="0" err="1" smtClean="0"/>
              <a:t>cnt</a:t>
            </a:r>
            <a:endParaRPr lang="en-US" dirty="0" smtClean="0"/>
          </a:p>
          <a:p>
            <a:r>
              <a:rPr lang="en-US" dirty="0" smtClean="0"/>
              <a:t>FROM employees emp, jobs jb;</a:t>
            </a:r>
          </a:p>
          <a:p>
            <a:endParaRPr lang="en-US" dirty="0" smtClean="0"/>
          </a:p>
          <a:p>
            <a:r>
              <a:rPr lang="en-US" dirty="0" smtClean="0"/>
              <a:t>SELECT count(*) AS </a:t>
            </a:r>
            <a:r>
              <a:rPr lang="en-US" dirty="0" err="1" smtClean="0"/>
              <a:t>cnt</a:t>
            </a:r>
            <a:endParaRPr lang="en-US" dirty="0" smtClean="0"/>
          </a:p>
          <a:p>
            <a:r>
              <a:rPr lang="en-US" dirty="0" smtClean="0"/>
              <a:t>FROM employees emp CROSS JOIN jobs jb;</a:t>
            </a:r>
          </a:p>
          <a:p>
            <a:endParaRPr lang="en-US" dirty="0" smtClean="0"/>
          </a:p>
          <a:p>
            <a:r>
              <a:rPr lang="en-US" dirty="0" smtClean="0"/>
              <a:t>SELECT </a:t>
            </a:r>
          </a:p>
          <a:p>
            <a:r>
              <a:rPr lang="en-US" dirty="0" smtClean="0"/>
              <a:t>  (SELECT count(*) FROM employees emp)</a:t>
            </a:r>
          </a:p>
          <a:p>
            <a:r>
              <a:rPr lang="en-US" dirty="0" smtClean="0"/>
              <a:t>  * (SELECT count(*) FROM jobs jb) </a:t>
            </a:r>
            <a:r>
              <a:rPr lang="en-US" dirty="0" err="1" smtClean="0"/>
              <a:t>cnt</a:t>
            </a:r>
            <a:endParaRPr lang="en-US" dirty="0" smtClean="0"/>
          </a:p>
          <a:p>
            <a:r>
              <a:rPr lang="en-US" dirty="0" smtClean="0"/>
              <a:t>FROM dual;</a:t>
            </a:r>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21</a:t>
            </a:fld>
            <a:endParaRPr lang="en-US"/>
          </a:p>
        </p:txBody>
      </p:sp>
    </p:spTree>
    <p:extLst>
      <p:ext uri="{BB962C8B-B14F-4D97-AF65-F5344CB8AC3E}">
        <p14:creationId xmlns:p14="http://schemas.microsoft.com/office/powerpoint/2010/main" val="120578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3714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goal is compare ANSI joins in FROM clause and Oracle-specific joins with (+) construction.</a:t>
            </a:r>
          </a:p>
          <a:p>
            <a:endParaRPr lang="en-US" b="1" baseline="0" dirty="0" smtClean="0"/>
          </a:p>
          <a:p>
            <a:r>
              <a:rPr lang="en-US" b="1" baseline="0" dirty="0" smtClean="0"/>
              <a:t>ANSI - Oracle</a:t>
            </a:r>
          </a:p>
          <a:p>
            <a:r>
              <a:rPr lang="en-US" sz="1200" kern="1200" dirty="0" smtClean="0">
                <a:solidFill>
                  <a:schemeClr val="tx1"/>
                </a:solidFill>
                <a:effectLst/>
                <a:latin typeface="+mn-lt"/>
                <a:ea typeface="+mn-ea"/>
                <a:cs typeface="+mn-cs"/>
              </a:rPr>
              <a:t>Oracle fully supports these features</a:t>
            </a:r>
          </a:p>
          <a:p>
            <a:pPr marL="171450" lvl="0" indent="-171450">
              <a:buFont typeface="Arial" pitchFamily="34" charset="0"/>
              <a:buChar char="•"/>
            </a:pPr>
            <a:r>
              <a:rPr lang="en-US" sz="1200" kern="1200" dirty="0" smtClean="0">
                <a:solidFill>
                  <a:schemeClr val="tx1"/>
                </a:solidFill>
                <a:effectLst/>
                <a:latin typeface="+mn-lt"/>
                <a:ea typeface="+mn-ea"/>
                <a:cs typeface="+mn-cs"/>
              </a:rPr>
              <a:t>F041, Basic joined table</a:t>
            </a:r>
          </a:p>
          <a:p>
            <a:pPr marL="171450" lvl="0" indent="-171450">
              <a:buFont typeface="Arial" pitchFamily="34" charset="0"/>
              <a:buChar char="•"/>
            </a:pPr>
            <a:r>
              <a:rPr lang="en-US" sz="1200" kern="1200" dirty="0" smtClean="0">
                <a:solidFill>
                  <a:schemeClr val="tx1"/>
                </a:solidFill>
                <a:effectLst/>
                <a:latin typeface="+mn-lt"/>
                <a:ea typeface="+mn-ea"/>
                <a:cs typeface="+mn-cs"/>
              </a:rPr>
              <a:t>F401, Extended joined table (FULL outer joins, CROSS joins, and NATURAL joins).</a:t>
            </a:r>
          </a:p>
          <a:p>
            <a:r>
              <a:rPr lang="en-US" sz="1200" kern="1200" dirty="0" smtClean="0">
                <a:solidFill>
                  <a:schemeClr val="tx1"/>
                </a:solidFill>
                <a:effectLst/>
                <a:latin typeface="+mn-lt"/>
                <a:ea typeface="+mn-ea"/>
                <a:cs typeface="+mn-cs"/>
              </a:rPr>
              <a:t>Oracle has own mechanism to specify outer joins in WHERE clause “(+)”.</a:t>
            </a:r>
          </a:p>
          <a:p>
            <a:endParaRPr lang="en-US" baseline="0" dirty="0" smtClean="0"/>
          </a:p>
          <a:p>
            <a:r>
              <a:rPr lang="en-US" b="1" baseline="0" dirty="0" smtClean="0"/>
              <a:t>ANSI joins:</a:t>
            </a:r>
          </a:p>
          <a:p>
            <a:r>
              <a:rPr lang="en-US" dirty="0" smtClean="0"/>
              <a:t>&lt;joined table&gt; ::=</a:t>
            </a:r>
          </a:p>
          <a:p>
            <a:r>
              <a:rPr lang="en-US" dirty="0" smtClean="0"/>
              <a:t>&lt;cross join&gt;</a:t>
            </a:r>
          </a:p>
          <a:p>
            <a:r>
              <a:rPr lang="en-US" dirty="0" smtClean="0"/>
              <a:t>| &lt;qualified join&gt;</a:t>
            </a:r>
          </a:p>
          <a:p>
            <a:r>
              <a:rPr lang="en-US" dirty="0" smtClean="0"/>
              <a:t>| &lt;natural join&gt;</a:t>
            </a:r>
          </a:p>
          <a:p>
            <a:endParaRPr lang="en-US" dirty="0" smtClean="0"/>
          </a:p>
          <a:p>
            <a:r>
              <a:rPr lang="en-US" dirty="0" smtClean="0"/>
              <a:t>&lt;cross join&gt; ::=</a:t>
            </a:r>
          </a:p>
          <a:p>
            <a:r>
              <a:rPr lang="en-US" dirty="0" smtClean="0"/>
              <a:t>&lt;table reference&gt; CROSS JOIN &lt;table factor&gt;</a:t>
            </a:r>
          </a:p>
          <a:p>
            <a:endParaRPr lang="en-US" dirty="0" smtClean="0"/>
          </a:p>
          <a:p>
            <a:r>
              <a:rPr lang="en-US" dirty="0" smtClean="0"/>
              <a:t>&lt;qualified join&gt; ::=</a:t>
            </a:r>
          </a:p>
          <a:p>
            <a:r>
              <a:rPr lang="en-US" dirty="0" smtClean="0"/>
              <a:t>{ &lt;table reference&gt;| &lt;partitioned join table&gt;}</a:t>
            </a:r>
          </a:p>
          <a:p>
            <a:r>
              <a:rPr lang="en-US" dirty="0" smtClean="0"/>
              <a:t>[ &lt;join type&gt;] JOIN</a:t>
            </a:r>
          </a:p>
          <a:p>
            <a:r>
              <a:rPr lang="en-US" dirty="0" smtClean="0"/>
              <a:t>{ &lt;table reference&gt;| &lt;partitioned join table&gt;}</a:t>
            </a:r>
          </a:p>
          <a:p>
            <a:r>
              <a:rPr lang="en-US" dirty="0" smtClean="0"/>
              <a:t>&lt;join specification&gt;</a:t>
            </a:r>
          </a:p>
          <a:p>
            <a:endParaRPr lang="en-US" dirty="0" smtClean="0"/>
          </a:p>
          <a:p>
            <a:r>
              <a:rPr lang="en-US" dirty="0" smtClean="0"/>
              <a:t>&lt;partitioned join table&gt; ::=</a:t>
            </a:r>
          </a:p>
          <a:p>
            <a:r>
              <a:rPr lang="en-US" dirty="0" smtClean="0"/>
              <a:t>&lt;table factor&gt; PARTITION BY</a:t>
            </a:r>
          </a:p>
          <a:p>
            <a:r>
              <a:rPr lang="en-US" dirty="0" smtClean="0"/>
              <a:t>&lt;partitioned join column reference list&gt;</a:t>
            </a:r>
          </a:p>
          <a:p>
            <a:endParaRPr lang="en-US" dirty="0" smtClean="0"/>
          </a:p>
          <a:p>
            <a:r>
              <a:rPr lang="en-US" dirty="0" smtClean="0"/>
              <a:t>&lt;partitioned join column reference list&gt; ::=</a:t>
            </a:r>
          </a:p>
          <a:p>
            <a:r>
              <a:rPr lang="en-US" dirty="0" smtClean="0"/>
              <a:t>&lt;left </a:t>
            </a:r>
            <a:r>
              <a:rPr lang="en-US" dirty="0" err="1" smtClean="0"/>
              <a:t>paren</a:t>
            </a:r>
            <a:r>
              <a:rPr lang="en-US" dirty="0" smtClean="0"/>
              <a:t>&gt; &lt;partitioned join column reference&gt;</a:t>
            </a:r>
          </a:p>
          <a:p>
            <a:r>
              <a:rPr lang="en-US" dirty="0" smtClean="0"/>
              <a:t>[ { &lt;comma&gt; &lt;partitioned join column reference&gt;}... ]</a:t>
            </a:r>
          </a:p>
          <a:p>
            <a:r>
              <a:rPr lang="en-US" dirty="0" smtClean="0"/>
              <a:t>&lt;right </a:t>
            </a:r>
            <a:r>
              <a:rPr lang="en-US" dirty="0" err="1" smtClean="0"/>
              <a:t>paren</a:t>
            </a:r>
            <a:r>
              <a:rPr lang="en-US" dirty="0" smtClean="0"/>
              <a:t>&gt;</a:t>
            </a:r>
          </a:p>
          <a:p>
            <a:endParaRPr lang="en-US" dirty="0" smtClean="0"/>
          </a:p>
          <a:p>
            <a:r>
              <a:rPr lang="en-US" dirty="0" smtClean="0"/>
              <a:t>&lt;partitioned join column reference&gt; ::=</a:t>
            </a:r>
          </a:p>
          <a:p>
            <a:r>
              <a:rPr lang="en-US" dirty="0" smtClean="0"/>
              <a:t>&lt;column reference&gt;</a:t>
            </a:r>
          </a:p>
          <a:p>
            <a:endParaRPr lang="en-US" dirty="0" smtClean="0"/>
          </a:p>
          <a:p>
            <a:r>
              <a:rPr lang="en-US" dirty="0" smtClean="0"/>
              <a:t>&lt;natural join&gt; ::=</a:t>
            </a:r>
          </a:p>
          <a:p>
            <a:r>
              <a:rPr lang="en-US" dirty="0" smtClean="0"/>
              <a:t>{ &lt;table reference&gt;| &lt;partitioned join table&gt;}</a:t>
            </a:r>
          </a:p>
          <a:p>
            <a:r>
              <a:rPr lang="en-US" dirty="0" smtClean="0"/>
              <a:t>NATURAL[ &lt;join type&gt;] JOIN</a:t>
            </a:r>
          </a:p>
          <a:p>
            <a:r>
              <a:rPr lang="en-US" dirty="0" smtClean="0"/>
              <a:t>{ &lt;table factor&gt;| &lt;partitioned join table&gt;}</a:t>
            </a:r>
          </a:p>
          <a:p>
            <a:endParaRPr lang="en-US" dirty="0" smtClean="0"/>
          </a:p>
          <a:p>
            <a:r>
              <a:rPr lang="en-US" dirty="0" smtClean="0"/>
              <a:t>&lt;join specification&gt; ::=</a:t>
            </a:r>
          </a:p>
          <a:p>
            <a:r>
              <a:rPr lang="en-US" dirty="0" smtClean="0"/>
              <a:t>&lt;join condition&gt;</a:t>
            </a:r>
          </a:p>
          <a:p>
            <a:r>
              <a:rPr lang="en-US" dirty="0" smtClean="0"/>
              <a:t>| &lt;named columns join&gt;</a:t>
            </a:r>
          </a:p>
          <a:p>
            <a:endParaRPr lang="en-US" dirty="0" smtClean="0"/>
          </a:p>
          <a:p>
            <a:r>
              <a:rPr lang="en-US" dirty="0" smtClean="0"/>
              <a:t>&lt;join condition&gt; ::=</a:t>
            </a:r>
          </a:p>
          <a:p>
            <a:r>
              <a:rPr lang="en-US" dirty="0" smtClean="0"/>
              <a:t>ON &lt;search condition&gt;</a:t>
            </a:r>
          </a:p>
          <a:p>
            <a:endParaRPr lang="en-US" dirty="0" smtClean="0"/>
          </a:p>
          <a:p>
            <a:r>
              <a:rPr lang="en-US" dirty="0" smtClean="0"/>
              <a:t>&lt;named columns join&gt; ::=</a:t>
            </a:r>
          </a:p>
          <a:p>
            <a:r>
              <a:rPr lang="en-US" dirty="0" smtClean="0"/>
              <a:t>USING &lt;left </a:t>
            </a:r>
            <a:r>
              <a:rPr lang="en-US" dirty="0" err="1" smtClean="0"/>
              <a:t>paren</a:t>
            </a:r>
            <a:r>
              <a:rPr lang="en-US" dirty="0" smtClean="0"/>
              <a:t>&gt; &lt;join column list&gt; &lt;right </a:t>
            </a:r>
            <a:r>
              <a:rPr lang="en-US" dirty="0" err="1" smtClean="0"/>
              <a:t>paren</a:t>
            </a:r>
            <a:r>
              <a:rPr lang="en-US" dirty="0" smtClean="0"/>
              <a:t>&gt;</a:t>
            </a:r>
          </a:p>
          <a:p>
            <a:endParaRPr lang="en-US" dirty="0" smtClean="0"/>
          </a:p>
          <a:p>
            <a:r>
              <a:rPr lang="en-US" dirty="0" smtClean="0"/>
              <a:t>&lt;join type&gt; ::=</a:t>
            </a:r>
          </a:p>
          <a:p>
            <a:r>
              <a:rPr lang="en-US" dirty="0" smtClean="0"/>
              <a:t>INNER</a:t>
            </a:r>
          </a:p>
          <a:p>
            <a:r>
              <a:rPr lang="en-US" dirty="0" smtClean="0"/>
              <a:t>| &lt;outer join type&gt;[ OUTER]</a:t>
            </a:r>
          </a:p>
          <a:p>
            <a:endParaRPr lang="en-US" dirty="0" smtClean="0"/>
          </a:p>
          <a:p>
            <a:r>
              <a:rPr lang="en-US" dirty="0" smtClean="0"/>
              <a:t>&lt;outer join type&gt; ::=</a:t>
            </a:r>
          </a:p>
          <a:p>
            <a:r>
              <a:rPr lang="en-US" dirty="0" smtClean="0"/>
              <a:t>LEFT</a:t>
            </a:r>
          </a:p>
          <a:p>
            <a:r>
              <a:rPr lang="en-US" dirty="0" smtClean="0"/>
              <a:t>| RIGHT</a:t>
            </a:r>
          </a:p>
          <a:p>
            <a:r>
              <a:rPr lang="en-US" dirty="0" smtClean="0"/>
              <a:t>| FULL</a:t>
            </a:r>
          </a:p>
          <a:p>
            <a:endParaRPr lang="en-US" dirty="0" smtClean="0"/>
          </a:p>
          <a:p>
            <a:r>
              <a:rPr lang="en-US" dirty="0" smtClean="0"/>
              <a:t>&lt;join column list&gt; ::=</a:t>
            </a:r>
          </a:p>
          <a:p>
            <a:r>
              <a:rPr lang="en-US" dirty="0" smtClean="0"/>
              <a:t>&lt;column name list&gt;</a:t>
            </a:r>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6</a:t>
            </a:fld>
            <a:endParaRPr lang="en-US"/>
          </a:p>
        </p:txBody>
      </p:sp>
    </p:spTree>
    <p:extLst>
      <p:ext uri="{BB962C8B-B14F-4D97-AF65-F5344CB8AC3E}">
        <p14:creationId xmlns:p14="http://schemas.microsoft.com/office/powerpoint/2010/main" val="1938738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SQL joins come in two main types: unqualified </a:t>
            </a:r>
            <a:r>
              <a:rPr lang="en-US" b="0" smtClean="0"/>
              <a:t>and qualified.</a:t>
            </a:r>
            <a:endParaRPr lang="en-US" b="0" dirty="0" smtClean="0"/>
          </a:p>
          <a:p>
            <a:endParaRPr lang="en-US" b="1" dirty="0" smtClean="0"/>
          </a:p>
          <a:p>
            <a:r>
              <a:rPr lang="en-US" b="1" dirty="0" smtClean="0"/>
              <a:t>Cross</a:t>
            </a:r>
            <a:r>
              <a:rPr lang="en-US" b="1" baseline="0" dirty="0" smtClean="0"/>
              <a:t> </a:t>
            </a:r>
            <a:r>
              <a:rPr lang="en-US" b="1" dirty="0" smtClean="0"/>
              <a:t>join</a:t>
            </a:r>
            <a:r>
              <a:rPr lang="en-US" dirty="0" smtClean="0"/>
              <a:t> is Cartesian Product of all records in both datasets.</a:t>
            </a:r>
          </a:p>
          <a:p>
            <a:r>
              <a:rPr lang="en-US" b="1" dirty="0" smtClean="0"/>
              <a:t>Self-join</a:t>
            </a:r>
            <a:r>
              <a:rPr lang="en-US" b="0" dirty="0" smtClean="0"/>
              <a:t> can be any type above (even cross).</a:t>
            </a:r>
          </a:p>
          <a:p>
            <a:endParaRPr lang="en-US" b="0" dirty="0" smtClean="0"/>
          </a:p>
        </p:txBody>
      </p:sp>
      <p:sp>
        <p:nvSpPr>
          <p:cNvPr id="4" name="Slide Number Placeholder 3"/>
          <p:cNvSpPr>
            <a:spLocks noGrp="1"/>
          </p:cNvSpPr>
          <p:nvPr>
            <p:ph type="sldNum" sz="quarter" idx="10"/>
          </p:nvPr>
        </p:nvSpPr>
        <p:spPr/>
        <p:txBody>
          <a:bodyPr/>
          <a:lstStyle/>
          <a:p>
            <a:fld id="{B13CD35D-6881-4A4C-84E4-549046D711EA}" type="slidenum">
              <a:rPr lang="en-US" smtClean="0"/>
              <a:pPr/>
              <a:t>7</a:t>
            </a:fld>
            <a:endParaRPr lang="en-US"/>
          </a:p>
        </p:txBody>
      </p:sp>
    </p:spTree>
    <p:extLst>
      <p:ext uri="{BB962C8B-B14F-4D97-AF65-F5344CB8AC3E}">
        <p14:creationId xmlns:p14="http://schemas.microsoft.com/office/powerpoint/2010/main" val="2614088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Join Clause</a:t>
            </a:r>
          </a:p>
          <a:p>
            <a:r>
              <a:rPr lang="en-US" sz="1200" kern="1200" dirty="0" smtClean="0">
                <a:solidFill>
                  <a:schemeClr val="tx1"/>
                </a:solidFill>
                <a:effectLst/>
                <a:latin typeface="+mn-lt"/>
                <a:ea typeface="+mn-ea"/>
                <a:cs typeface="+mn-cs"/>
              </a:rPr>
              <a:t>(Simplified: without partitioning, full specification in [1], see </a:t>
            </a:r>
            <a:r>
              <a:rPr lang="en-US" sz="1200" kern="1200" dirty="0" err="1" smtClean="0">
                <a:solidFill>
                  <a:schemeClr val="tx1"/>
                </a:solidFill>
                <a:effectLst/>
                <a:latin typeface="+mn-lt"/>
                <a:ea typeface="+mn-ea"/>
                <a:cs typeface="+mn-cs"/>
              </a:rPr>
              <a:t>join_clause</a:t>
            </a:r>
            <a:r>
              <a:rPr lang="en-US" sz="1200" kern="1200" dirty="0" smtClean="0">
                <a:solidFill>
                  <a:schemeClr val="tx1"/>
                </a:solidFill>
                <a:effectLst/>
                <a:latin typeface="+mn-lt"/>
                <a:ea typeface="+mn-ea"/>
                <a:cs typeface="+mn-cs"/>
              </a:rPr>
              <a:t> p.1463)</a:t>
            </a:r>
          </a:p>
          <a:p>
            <a:r>
              <a:rPr lang="en-US" sz="1200" kern="1200" dirty="0" smtClean="0">
                <a:solidFill>
                  <a:schemeClr val="tx1"/>
                </a:solidFill>
                <a:effectLst/>
                <a:latin typeface="+mn-lt"/>
                <a:ea typeface="+mn-ea"/>
                <a:cs typeface="+mn-cs"/>
              </a:rPr>
              <a:t>Use the appropriate syntax (INNER / OUTER/ CROSS / NATURAL JOIN) to identify tables that are part of a join from which to select data. </a:t>
            </a:r>
          </a:p>
          <a:p>
            <a:r>
              <a:rPr lang="en-US" sz="1200" kern="1200" dirty="0" smtClean="0">
                <a:solidFill>
                  <a:schemeClr val="tx1"/>
                </a:solidFill>
                <a:effectLst/>
                <a:latin typeface="+mn-lt"/>
                <a:ea typeface="+mn-ea"/>
                <a:cs typeface="+mn-cs"/>
              </a:rPr>
              <a:t>When you join more than two row sources, you can use parentheses to override default precedence. For example, the following syntax:</a:t>
            </a:r>
          </a:p>
          <a:p>
            <a:r>
              <a:rPr lang="en-US" sz="1200" kern="1200" dirty="0" smtClean="0">
                <a:solidFill>
                  <a:schemeClr val="tx1"/>
                </a:solidFill>
                <a:effectLst/>
                <a:latin typeface="+mn-lt"/>
                <a:ea typeface="+mn-ea"/>
                <a:cs typeface="+mn-cs"/>
              </a:rPr>
              <a:t>SELECT ... FROM a JOIN (b JOIN c) ...</a:t>
            </a:r>
          </a:p>
          <a:p>
            <a:r>
              <a:rPr lang="en-US" sz="1200" kern="1200" dirty="0" smtClean="0">
                <a:solidFill>
                  <a:schemeClr val="tx1"/>
                </a:solidFill>
                <a:effectLst/>
                <a:latin typeface="+mn-lt"/>
                <a:ea typeface="+mn-ea"/>
                <a:cs typeface="+mn-cs"/>
              </a:rPr>
              <a:t>results in a join of b and c, and then a join of that result set with a.</a:t>
            </a:r>
          </a:p>
          <a:p>
            <a:pPr lvl="2"/>
            <a:r>
              <a:rPr lang="en-US" sz="1200" b="1" i="1" kern="1200" dirty="0" smtClean="0">
                <a:solidFill>
                  <a:schemeClr val="tx1"/>
                </a:solidFill>
                <a:effectLst/>
                <a:latin typeface="+mn-lt"/>
                <a:ea typeface="+mn-ea"/>
                <a:cs typeface="+mn-cs"/>
              </a:rPr>
              <a:t>INNER JOIN</a:t>
            </a:r>
          </a:p>
          <a:p>
            <a:r>
              <a:rPr lang="en-US" sz="1200" kern="1200" dirty="0" smtClean="0">
                <a:solidFill>
                  <a:schemeClr val="tx1"/>
                </a:solidFill>
                <a:effectLst/>
                <a:latin typeface="+mn-lt"/>
                <a:ea typeface="+mn-ea"/>
                <a:cs typeface="+mn-cs"/>
              </a:rPr>
              <a:t>Inner joins return only those rows that satisfy the join condition. Specify </a:t>
            </a:r>
            <a:r>
              <a:rPr lang="en-US" sz="1200" b="1" kern="1200" dirty="0" smtClean="0">
                <a:solidFill>
                  <a:schemeClr val="tx1"/>
                </a:solidFill>
                <a:effectLst/>
                <a:latin typeface="+mn-lt"/>
                <a:ea typeface="+mn-ea"/>
                <a:cs typeface="+mn-cs"/>
              </a:rPr>
              <a:t>INNER</a:t>
            </a:r>
            <a:r>
              <a:rPr lang="en-US" sz="1200" kern="1200" dirty="0" smtClean="0">
                <a:solidFill>
                  <a:schemeClr val="tx1"/>
                </a:solidFill>
                <a:effectLst/>
                <a:latin typeface="+mn-lt"/>
                <a:ea typeface="+mn-ea"/>
                <a:cs typeface="+mn-cs"/>
              </a:rPr>
              <a:t> to explicitly specify an inner join. The </a:t>
            </a:r>
            <a:r>
              <a:rPr lang="en-US" sz="1200" b="1" kern="1200" dirty="0" smtClean="0">
                <a:solidFill>
                  <a:schemeClr val="tx1"/>
                </a:solidFill>
                <a:effectLst/>
                <a:latin typeface="+mn-lt"/>
                <a:ea typeface="+mn-ea"/>
                <a:cs typeface="+mn-cs"/>
              </a:rPr>
              <a:t>JOIN</a:t>
            </a:r>
            <a:r>
              <a:rPr lang="en-US" sz="1200" kern="1200" dirty="0" smtClean="0">
                <a:solidFill>
                  <a:schemeClr val="tx1"/>
                </a:solidFill>
                <a:effectLst/>
                <a:latin typeface="+mn-lt"/>
                <a:ea typeface="+mn-ea"/>
                <a:cs typeface="+mn-cs"/>
              </a:rPr>
              <a:t> keyword explicitly states that a join is being performed. You can use this syntax to replace the comma-delimited table expressions used in WHERE clause joins with FROM clause join syntax.</a:t>
            </a:r>
          </a:p>
          <a:p>
            <a:r>
              <a:rPr lang="en-US" sz="1200" kern="1200" dirty="0" smtClean="0">
                <a:solidFill>
                  <a:schemeClr val="tx1"/>
                </a:solidFill>
                <a:effectLst/>
                <a:latin typeface="+mn-lt"/>
                <a:ea typeface="+mn-ea"/>
                <a:cs typeface="+mn-cs"/>
              </a:rPr>
              <a:t>Use the </a:t>
            </a:r>
            <a:r>
              <a:rPr lang="en-US" sz="1200" b="1" kern="1200" dirty="0" smtClean="0">
                <a:solidFill>
                  <a:schemeClr val="tx1"/>
                </a:solidFill>
                <a:effectLst/>
                <a:latin typeface="+mn-lt"/>
                <a:ea typeface="+mn-ea"/>
                <a:cs typeface="+mn-cs"/>
              </a:rPr>
              <a:t>ON</a:t>
            </a:r>
            <a:r>
              <a:rPr lang="en-US" sz="1200" kern="1200" dirty="0" smtClean="0">
                <a:solidFill>
                  <a:schemeClr val="tx1"/>
                </a:solidFill>
                <a:effectLst/>
                <a:latin typeface="+mn-lt"/>
                <a:ea typeface="+mn-ea"/>
                <a:cs typeface="+mn-cs"/>
              </a:rPr>
              <a:t> clause to specify a join condition. Doing so lets you specify join conditions separate from any search or filter conditions in the WHERE clause.</a:t>
            </a:r>
          </a:p>
          <a:p>
            <a:r>
              <a:rPr lang="en-US" sz="1200" kern="1200" dirty="0" smtClean="0">
                <a:solidFill>
                  <a:schemeClr val="tx1"/>
                </a:solidFill>
                <a:effectLst/>
                <a:latin typeface="+mn-lt"/>
                <a:ea typeface="+mn-ea"/>
                <a:cs typeface="+mn-cs"/>
              </a:rPr>
              <a:t>When you are specifying an equijoin of columns that have the same name in both tables, the </a:t>
            </a:r>
            <a:r>
              <a:rPr lang="en-US" sz="1200" b="1" kern="1200" dirty="0" smtClean="0">
                <a:solidFill>
                  <a:schemeClr val="tx1"/>
                </a:solidFill>
                <a:effectLst/>
                <a:latin typeface="+mn-lt"/>
                <a:ea typeface="+mn-ea"/>
                <a:cs typeface="+mn-cs"/>
              </a:rPr>
              <a:t>USING</a:t>
            </a:r>
            <a:r>
              <a:rPr lang="en-US" sz="1200" kern="1200" dirty="0" smtClean="0">
                <a:solidFill>
                  <a:schemeClr val="tx1"/>
                </a:solidFill>
                <a:effectLst/>
                <a:latin typeface="+mn-lt"/>
                <a:ea typeface="+mn-ea"/>
                <a:cs typeface="+mn-cs"/>
              </a:rPr>
              <a:t> column clause indicates the columns to be used. You can use this clause only if the join columns in both tables have the same name. Within this clause, do not qualify the column name with a table name or table alias.</a:t>
            </a:r>
          </a:p>
          <a:p>
            <a:pPr lvl="2"/>
            <a:r>
              <a:rPr lang="en-US" sz="1200" b="1" i="1" kern="1200" dirty="0" smtClean="0">
                <a:solidFill>
                  <a:schemeClr val="tx1"/>
                </a:solidFill>
                <a:effectLst/>
                <a:latin typeface="+mn-lt"/>
                <a:ea typeface="+mn-ea"/>
                <a:cs typeface="+mn-cs"/>
              </a:rPr>
              <a:t>NATURAL JOIN </a:t>
            </a: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NATURAL</a:t>
            </a:r>
            <a:r>
              <a:rPr lang="en-US" sz="1200" kern="1200" dirty="0" smtClean="0">
                <a:solidFill>
                  <a:schemeClr val="tx1"/>
                </a:solidFill>
                <a:effectLst/>
                <a:latin typeface="+mn-lt"/>
                <a:ea typeface="+mn-ea"/>
                <a:cs typeface="+mn-cs"/>
              </a:rPr>
              <a:t> keyword indicates that a natural join is being performed. A natural join is based on all columns in the two tables that have the same name. It selects rows from the two tables that have equal values in the relevant columns. If two columns with the same name do not have compatible data types, then an error is raised. When specifying columns that are involved in the natural join, do not qualify the column name with a table name or table alias.</a:t>
            </a:r>
          </a:p>
          <a:p>
            <a:r>
              <a:rPr lang="en-US" sz="1200" kern="1200" dirty="0" smtClean="0">
                <a:solidFill>
                  <a:schemeClr val="tx1"/>
                </a:solidFill>
                <a:effectLst/>
                <a:latin typeface="+mn-lt"/>
                <a:ea typeface="+mn-ea"/>
                <a:cs typeface="+mn-cs"/>
              </a:rPr>
              <a:t>On occasion, the table pairings in natural or cross joins may be ambiguous. For example, consider the following join syntax:</a:t>
            </a:r>
          </a:p>
          <a:p>
            <a:r>
              <a:rPr lang="en-US" sz="1200" kern="1200" dirty="0" smtClean="0">
                <a:solidFill>
                  <a:schemeClr val="tx1"/>
                </a:solidFill>
                <a:effectLst/>
                <a:latin typeface="+mn-lt"/>
                <a:ea typeface="+mn-ea"/>
                <a:cs typeface="+mn-cs"/>
              </a:rPr>
              <a:t>a NATURAL LEFT JOIN b LEFT JOIN c ON b.c1 = c.c1</a:t>
            </a:r>
          </a:p>
          <a:p>
            <a:r>
              <a:rPr lang="en-US" sz="1200" kern="1200" dirty="0" smtClean="0">
                <a:solidFill>
                  <a:schemeClr val="tx1"/>
                </a:solidFill>
                <a:effectLst/>
                <a:latin typeface="+mn-lt"/>
                <a:ea typeface="+mn-ea"/>
                <a:cs typeface="+mn-cs"/>
              </a:rPr>
              <a:t>This example can be interpreted in either of the following ways:</a:t>
            </a:r>
          </a:p>
          <a:p>
            <a:r>
              <a:rPr lang="en-US" sz="1200" kern="1200" dirty="0" smtClean="0">
                <a:solidFill>
                  <a:schemeClr val="tx1"/>
                </a:solidFill>
                <a:effectLst/>
                <a:latin typeface="+mn-lt"/>
                <a:ea typeface="+mn-ea"/>
                <a:cs typeface="+mn-cs"/>
              </a:rPr>
              <a:t>a NATURAL LEFT JOIN (b LEFT JOIN c ON b.c1 = c.c1) </a:t>
            </a:r>
          </a:p>
          <a:p>
            <a:r>
              <a:rPr lang="en-US" sz="1200" kern="1200" dirty="0" smtClean="0">
                <a:solidFill>
                  <a:schemeClr val="tx1"/>
                </a:solidFill>
                <a:effectLst/>
                <a:latin typeface="+mn-lt"/>
                <a:ea typeface="+mn-ea"/>
                <a:cs typeface="+mn-cs"/>
              </a:rPr>
              <a:t>(a NATURAL LEFT JOIN b) LEFT JOIN c ON b.c1 = c.c1</a:t>
            </a:r>
          </a:p>
          <a:p>
            <a:r>
              <a:rPr lang="en-US" sz="1200" kern="1200" dirty="0" smtClean="0">
                <a:solidFill>
                  <a:schemeClr val="tx1"/>
                </a:solidFill>
                <a:effectLst/>
                <a:latin typeface="+mn-lt"/>
                <a:ea typeface="+mn-ea"/>
                <a:cs typeface="+mn-cs"/>
              </a:rPr>
              <a:t>To avoid this ambiguity, you can use parentheses to specify the pairings of joined tables. In the absence of such parentheses, the database uses left associativity, pairing the tables from left to right.</a:t>
            </a:r>
          </a:p>
          <a:p>
            <a:pPr lvl="2"/>
            <a:r>
              <a:rPr lang="en-US" sz="1200" b="1" i="1" kern="1200" dirty="0" smtClean="0">
                <a:solidFill>
                  <a:schemeClr val="tx1"/>
                </a:solidFill>
                <a:effectLst/>
                <a:latin typeface="+mn-lt"/>
                <a:ea typeface="+mn-ea"/>
                <a:cs typeface="+mn-cs"/>
              </a:rPr>
              <a:t>CROSS JOIN</a:t>
            </a: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CROSS</a:t>
            </a:r>
            <a:r>
              <a:rPr lang="en-US" sz="1200" kern="1200" dirty="0" smtClean="0">
                <a:solidFill>
                  <a:schemeClr val="tx1"/>
                </a:solidFill>
                <a:effectLst/>
                <a:latin typeface="+mn-lt"/>
                <a:ea typeface="+mn-ea"/>
                <a:cs typeface="+mn-cs"/>
              </a:rPr>
              <a:t> keyword indicates that a cross join is being performed. A cross join produces the cross-product of two relations and is essentially the same as the comma-delimited Oracle Database notation.</a:t>
            </a:r>
          </a:p>
          <a:p>
            <a:pPr lvl="2"/>
            <a:r>
              <a:rPr lang="en-US" sz="1200" b="1" i="1" kern="1200" dirty="0" smtClean="0">
                <a:solidFill>
                  <a:schemeClr val="tx1"/>
                </a:solidFill>
                <a:effectLst/>
                <a:latin typeface="+mn-lt"/>
                <a:ea typeface="+mn-ea"/>
                <a:cs typeface="+mn-cs"/>
              </a:rPr>
              <a:t>OUTER JOINS</a:t>
            </a:r>
          </a:p>
          <a:p>
            <a:r>
              <a:rPr lang="en-US" sz="1200" kern="1200" dirty="0" smtClean="0">
                <a:solidFill>
                  <a:schemeClr val="tx1"/>
                </a:solidFill>
                <a:effectLst/>
                <a:latin typeface="+mn-lt"/>
                <a:ea typeface="+mn-ea"/>
                <a:cs typeface="+mn-cs"/>
              </a:rPr>
              <a:t>Outer joins return all rows that satisfy the join condition and also returns some or all of those rows from one table for which no rows from the other satisfy the join condition. </a:t>
            </a:r>
          </a:p>
          <a:p>
            <a:r>
              <a:rPr lang="en-US" sz="1200" kern="1200" dirty="0" smtClean="0">
                <a:solidFill>
                  <a:schemeClr val="tx1"/>
                </a:solidFill>
                <a:effectLst/>
                <a:latin typeface="+mn-lt"/>
                <a:ea typeface="+mn-ea"/>
                <a:cs typeface="+mn-cs"/>
              </a:rPr>
              <a:t>Specify </a:t>
            </a:r>
            <a:r>
              <a:rPr lang="en-US" sz="1200" b="1" kern="1200" dirty="0" smtClean="0">
                <a:solidFill>
                  <a:schemeClr val="tx1"/>
                </a:solidFill>
                <a:effectLst/>
                <a:latin typeface="+mn-lt"/>
                <a:ea typeface="+mn-ea"/>
                <a:cs typeface="+mn-cs"/>
              </a:rPr>
              <a:t>RIGHT</a:t>
            </a:r>
            <a:r>
              <a:rPr lang="en-US" sz="1200" kern="1200" dirty="0" smtClean="0">
                <a:solidFill>
                  <a:schemeClr val="tx1"/>
                </a:solidFill>
                <a:effectLst/>
                <a:latin typeface="+mn-lt"/>
                <a:ea typeface="+mn-ea"/>
                <a:cs typeface="+mn-cs"/>
              </a:rPr>
              <a:t> to indicate a right outer join. Specify </a:t>
            </a:r>
            <a:r>
              <a:rPr lang="en-US" sz="1200" b="1" kern="1200" dirty="0" smtClean="0">
                <a:solidFill>
                  <a:schemeClr val="tx1"/>
                </a:solidFill>
                <a:effectLst/>
                <a:latin typeface="+mn-lt"/>
                <a:ea typeface="+mn-ea"/>
                <a:cs typeface="+mn-cs"/>
              </a:rPr>
              <a:t>LEFT</a:t>
            </a:r>
            <a:r>
              <a:rPr lang="en-US" sz="1200" kern="1200" dirty="0" smtClean="0">
                <a:solidFill>
                  <a:schemeClr val="tx1"/>
                </a:solidFill>
                <a:effectLst/>
                <a:latin typeface="+mn-lt"/>
                <a:ea typeface="+mn-ea"/>
                <a:cs typeface="+mn-cs"/>
              </a:rPr>
              <a:t> to indicate a left outer join. Specify </a:t>
            </a:r>
            <a:r>
              <a:rPr lang="en-US" sz="1200" b="1" kern="1200" dirty="0" smtClean="0">
                <a:solidFill>
                  <a:schemeClr val="tx1"/>
                </a:solidFill>
                <a:effectLst/>
                <a:latin typeface="+mn-lt"/>
                <a:ea typeface="+mn-ea"/>
                <a:cs typeface="+mn-cs"/>
              </a:rPr>
              <a:t>FULL </a:t>
            </a:r>
            <a:r>
              <a:rPr lang="en-US" sz="1200" kern="1200" dirty="0" smtClean="0">
                <a:solidFill>
                  <a:schemeClr val="tx1"/>
                </a:solidFill>
                <a:effectLst/>
                <a:latin typeface="+mn-lt"/>
                <a:ea typeface="+mn-ea"/>
                <a:cs typeface="+mn-cs"/>
              </a:rPr>
              <a:t>to indicate a full or two-sided outer join. In addition to the inner join, rows from both tables that have not been returned in the result of the inner join will be preserved and extended with nulls.</a:t>
            </a:r>
          </a:p>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8</a:t>
            </a:fld>
            <a:endParaRPr lang="en-US"/>
          </a:p>
        </p:txBody>
      </p:sp>
    </p:spTree>
    <p:extLst>
      <p:ext uri="{BB962C8B-B14F-4D97-AF65-F5344CB8AC3E}">
        <p14:creationId xmlns:p14="http://schemas.microsoft.com/office/powerpoint/2010/main" val="1068631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5.png"/><Relationship Id="rId10" Type="http://schemas.openxmlformats.org/officeDocument/2006/relationships/oleObject" Target="../embeddings/oleObject5.bin"/><Relationship Id="rId4" Type="http://schemas.openxmlformats.org/officeDocument/2006/relationships/image" Target="../media/image4.png"/><Relationship Id="rId9" Type="http://schemas.openxmlformats.org/officeDocument/2006/relationships/oleObject" Target="../embeddings/oleObject4.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88" y="2590800"/>
            <a:ext cx="9142412" cy="3609975"/>
            <a:chOff x="1" y="1632"/>
            <a:chExt cx="5759" cy="2274"/>
          </a:xfrm>
        </p:grpSpPr>
        <p:pic>
          <p:nvPicPr>
            <p:cNvPr id="5" name="Object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1632"/>
              <a:ext cx="5759" cy="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Object 4"/>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040" y="1632"/>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Object 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00" y="1632"/>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Object 6"/>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320" y="1632"/>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Rectangle 7"/>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eaLnBrk="1" hangingPunct="1">
              <a:defRPr/>
            </a:pPr>
            <a:endParaRPr lang="en-US">
              <a:latin typeface="Arial" charset="0"/>
            </a:endParaRPr>
          </a:p>
        </p:txBody>
      </p:sp>
      <p:sp>
        <p:nvSpPr>
          <p:cNvPr id="10" name="Text Box 8"/>
          <p:cNvSpPr txBox="1">
            <a:spLocks noChangeArrowheads="1"/>
          </p:cNvSpPr>
          <p:nvPr/>
        </p:nvSpPr>
        <p:spPr bwMode="auto">
          <a:xfrm>
            <a:off x="2076450" y="685800"/>
            <a:ext cx="5343525" cy="304800"/>
          </a:xfrm>
          <a:prstGeom prst="rect">
            <a:avLst/>
          </a:prstGeom>
          <a:noFill/>
          <a:ln w="9525">
            <a:noFill/>
            <a:miter lim="800000"/>
            <a:headEnd/>
            <a:tailEnd/>
          </a:ln>
          <a:effectLst/>
        </p:spPr>
        <p:txBody>
          <a:bodyPr>
            <a:spAutoFit/>
          </a:bodyPr>
          <a:lstStyle/>
          <a:p>
            <a:pPr eaLnBrk="1" hangingPunct="1">
              <a:defRPr/>
            </a:pPr>
            <a:r>
              <a:rPr lang="en-US" sz="1400" b="1">
                <a:solidFill>
                  <a:srgbClr val="002C78"/>
                </a:solidFill>
              </a:rPr>
              <a:t>Delivering Excellence in Software Engineering </a:t>
            </a:r>
          </a:p>
        </p:txBody>
      </p:sp>
      <p:graphicFrame>
        <p:nvGraphicFramePr>
          <p:cNvPr id="11" name="Object 3"/>
          <p:cNvGraphicFramePr>
            <a:graphicFrameLocks noChangeAspect="1"/>
          </p:cNvGraphicFramePr>
          <p:nvPr/>
        </p:nvGraphicFramePr>
        <p:xfrm>
          <a:off x="1588" y="2590800"/>
          <a:ext cx="9142412" cy="3609975"/>
        </p:xfrm>
        <a:graphic>
          <a:graphicData uri="http://schemas.openxmlformats.org/presentationml/2006/ole">
            <mc:AlternateContent xmlns:mc="http://schemas.openxmlformats.org/markup-compatibility/2006">
              <mc:Choice xmlns:v="urn:schemas-microsoft-com:vml" Requires="v">
                <p:oleObj spid="_x0000_s13914" name="Photo Editor Photo" r:id="rId6" imgW="9142857" imgH="3610479" progId="">
                  <p:embed/>
                </p:oleObj>
              </mc:Choice>
              <mc:Fallback>
                <p:oleObj name="Photo Editor Photo" r:id="rId6" imgW="9142857" imgH="3610479" progId="">
                  <p:embed/>
                  <p:pic>
                    <p:nvPicPr>
                      <p:cNvPr id="0" name="Picture 16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2590800"/>
                        <a:ext cx="9142412"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2" name="Object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2592388"/>
            <a:ext cx="9142413"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4"/>
          <p:cNvGraphicFramePr>
            <a:graphicFrameLocks noChangeAspect="1"/>
          </p:cNvGraphicFramePr>
          <p:nvPr/>
        </p:nvGraphicFramePr>
        <p:xfrm>
          <a:off x="8001000" y="2590800"/>
          <a:ext cx="1143000" cy="914400"/>
        </p:xfrm>
        <a:graphic>
          <a:graphicData uri="http://schemas.openxmlformats.org/presentationml/2006/ole">
            <mc:AlternateContent xmlns:mc="http://schemas.openxmlformats.org/markup-compatibility/2006">
              <mc:Choice xmlns:v="urn:schemas-microsoft-com:vml" Requires="v">
                <p:oleObj spid="_x0000_s13915" name="Photo Editor Photo" r:id="rId8" imgW="1142857" imgH="914286" progId="">
                  <p:embed/>
                </p:oleObj>
              </mc:Choice>
              <mc:Fallback>
                <p:oleObj name="Photo Editor Photo" r:id="rId8" imgW="1142857" imgH="914286" progId="">
                  <p:embed/>
                  <p:pic>
                    <p:nvPicPr>
                      <p:cNvPr id="0" name="Picture 16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5"/>
          <p:cNvGraphicFramePr>
            <a:graphicFrameLocks noChangeAspect="1"/>
          </p:cNvGraphicFramePr>
          <p:nvPr/>
        </p:nvGraphicFramePr>
        <p:xfrm>
          <a:off x="5715000" y="2590800"/>
          <a:ext cx="1143000" cy="914400"/>
        </p:xfrm>
        <a:graphic>
          <a:graphicData uri="http://schemas.openxmlformats.org/presentationml/2006/ole">
            <mc:AlternateContent xmlns:mc="http://schemas.openxmlformats.org/markup-compatibility/2006">
              <mc:Choice xmlns:v="urn:schemas-microsoft-com:vml" Requires="v">
                <p:oleObj spid="_x0000_s13916" name="Photo Editor Photo" r:id="rId9" imgW="1142857" imgH="914286" progId="">
                  <p:embed/>
                </p:oleObj>
              </mc:Choice>
              <mc:Fallback>
                <p:oleObj name="Photo Editor Photo" r:id="rId9" imgW="1142857" imgH="914286" progId="">
                  <p:embed/>
                  <p:pic>
                    <p:nvPicPr>
                      <p:cNvPr id="0" name="Picture 16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6"/>
          <p:cNvGraphicFramePr>
            <a:graphicFrameLocks noChangeAspect="1"/>
          </p:cNvGraphicFramePr>
          <p:nvPr/>
        </p:nvGraphicFramePr>
        <p:xfrm>
          <a:off x="6858000" y="2590800"/>
          <a:ext cx="1143000" cy="914400"/>
        </p:xfrm>
        <a:graphic>
          <a:graphicData uri="http://schemas.openxmlformats.org/presentationml/2006/ole">
            <mc:AlternateContent xmlns:mc="http://schemas.openxmlformats.org/markup-compatibility/2006">
              <mc:Choice xmlns:v="urn:schemas-microsoft-com:vml" Requires="v">
                <p:oleObj spid="_x0000_s13917" name="Photo Editor Photo" r:id="rId10" imgW="1142857" imgH="914286" progId="">
                  <p:embed/>
                </p:oleObj>
              </mc:Choice>
              <mc:Fallback>
                <p:oleObj name="Photo Editor Photo" r:id="rId10" imgW="1142857" imgH="914286" progId="">
                  <p:embed/>
                  <p:pic>
                    <p:nvPicPr>
                      <p:cNvPr id="0" name="Picture 16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Freeform 9"/>
          <p:cNvSpPr>
            <a:spLocks noEditPoints="1"/>
          </p:cNvSpPr>
          <p:nvPr/>
        </p:nvSpPr>
        <p:spPr bwMode="auto">
          <a:xfrm>
            <a:off x="474663" y="677863"/>
            <a:ext cx="1436687" cy="358775"/>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gradFill rotWithShape="1">
            <a:gsLst>
              <a:gs pos="0">
                <a:srgbClr val="002C78"/>
              </a:gs>
              <a:gs pos="100000">
                <a:srgbClr val="002C78">
                  <a:gamma/>
                  <a:tint val="83922"/>
                  <a:invGamma/>
                </a:srgbClr>
              </a:gs>
            </a:gsLst>
            <a:lin ang="5400000" scaled="1"/>
          </a:gradFill>
          <a:ln w="9525">
            <a:noFill/>
            <a:round/>
            <a:headEnd/>
            <a:tailEnd/>
          </a:ln>
          <a:effectLst/>
        </p:spPr>
        <p:txBody>
          <a:bodyPr/>
          <a:lstStyle/>
          <a:p>
            <a:pPr>
              <a:defRPr/>
            </a:pPr>
            <a:endParaRPr lang="en-US"/>
          </a:p>
        </p:txBody>
      </p:sp>
      <p:sp>
        <p:nvSpPr>
          <p:cNvPr id="17" name="Text Box 10"/>
          <p:cNvSpPr txBox="1">
            <a:spLocks noChangeArrowheads="1"/>
          </p:cNvSpPr>
          <p:nvPr/>
        </p:nvSpPr>
        <p:spPr bwMode="auto">
          <a:xfrm>
            <a:off x="368300" y="6540500"/>
            <a:ext cx="2451100" cy="492125"/>
          </a:xfrm>
          <a:prstGeom prst="rect">
            <a:avLst/>
          </a:prstGeom>
          <a:noFill/>
          <a:ln w="9525" algn="ctr">
            <a:noFill/>
            <a:miter lim="800000"/>
            <a:headEnd/>
            <a:tailEnd/>
          </a:ln>
          <a:effectLst/>
        </p:spPr>
        <p:txBody>
          <a:bodyPr>
            <a:spAutoFit/>
          </a:bodyPr>
          <a:lstStyle/>
          <a:p>
            <a:pPr eaLnBrk="1" hangingPunct="1">
              <a:defRPr/>
            </a:pPr>
            <a:r>
              <a:rPr lang="en-US" sz="800" dirty="0">
                <a:solidFill>
                  <a:srgbClr val="AEAEAE"/>
                </a:solidFill>
                <a:latin typeface="Verdana" pitchFamily="34" charset="0"/>
              </a:rPr>
              <a:t>® 2007. EPAM Systems. All rights reserved.</a:t>
            </a:r>
          </a:p>
          <a:p>
            <a:pPr eaLnBrk="1" hangingPunct="1">
              <a:defRPr/>
            </a:pPr>
            <a:endParaRPr lang="en-US" dirty="0">
              <a:latin typeface="Verdana" pitchFamily="34" charset="0"/>
            </a:endParaRPr>
          </a:p>
        </p:txBody>
      </p:sp>
      <p:sp>
        <p:nvSpPr>
          <p:cNvPr id="6155" name="Rectangle 11"/>
          <p:cNvSpPr>
            <a:spLocks noGrp="1" noChangeArrowheads="1"/>
          </p:cNvSpPr>
          <p:nvPr>
            <p:ph type="ctrTitle"/>
          </p:nvPr>
        </p:nvSpPr>
        <p:spPr>
          <a:xfrm>
            <a:off x="474663" y="3559175"/>
            <a:ext cx="8032750" cy="989013"/>
          </a:xfrm>
          <a:ln w="9525"/>
        </p:spPr>
        <p:txBody>
          <a:bodyPr/>
          <a:lstStyle>
            <a:lvl1pPr>
              <a:defRPr sz="2800"/>
            </a:lvl1pPr>
          </a:lstStyle>
          <a:p>
            <a:r>
              <a:rPr lang="en-US" smtClean="0"/>
              <a:t>Click to edit Master title style</a:t>
            </a:r>
            <a:endParaRPr lang="ru-RU"/>
          </a:p>
        </p:txBody>
      </p:sp>
      <p:sp>
        <p:nvSpPr>
          <p:cNvPr id="6156" name="Rectangle 12"/>
          <p:cNvSpPr>
            <a:spLocks noGrp="1" noChangeArrowheads="1"/>
          </p:cNvSpPr>
          <p:nvPr>
            <p:ph type="subTitle" idx="1"/>
          </p:nvPr>
        </p:nvSpPr>
        <p:spPr>
          <a:xfrm>
            <a:off x="474663" y="4664075"/>
            <a:ext cx="7339012" cy="792163"/>
          </a:xfrm>
        </p:spPr>
        <p:txBody>
          <a:bodyPr/>
          <a:lstStyle>
            <a:lvl1pPr marL="0" indent="0">
              <a:defRPr b="0">
                <a:solidFill>
                  <a:schemeClr val="bg1"/>
                </a:solidFill>
              </a:defRPr>
            </a:lvl1pPr>
          </a:lstStyle>
          <a:p>
            <a:r>
              <a:rPr lang="en-US" smtClean="0"/>
              <a:t>Click to edit Master subtitle style</a:t>
            </a:r>
            <a:endParaRPr lang="ru-RU"/>
          </a:p>
        </p:txBody>
      </p:sp>
    </p:spTree>
    <p:extLst>
      <p:ext uri="{BB962C8B-B14F-4D97-AF65-F5344CB8AC3E}">
        <p14:creationId xmlns:p14="http://schemas.microsoft.com/office/powerpoint/2010/main" val="155574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234175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57163"/>
            <a:ext cx="2060575" cy="6021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2913" y="157163"/>
            <a:ext cx="6030912" cy="6021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1104175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6F716F90-1E13-4186-A659-191B229DAE70}" type="slidenum">
              <a:rPr lang="ru-RU"/>
              <a:pPr>
                <a:defRPr/>
              </a:pPr>
              <a:t>‹#›</a:t>
            </a:fld>
            <a:endParaRPr lang="ru-RU"/>
          </a:p>
        </p:txBody>
      </p:sp>
    </p:spTree>
    <p:extLst>
      <p:ext uri="{BB962C8B-B14F-4D97-AF65-F5344CB8AC3E}">
        <p14:creationId xmlns:p14="http://schemas.microsoft.com/office/powerpoint/2010/main" val="4218628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6302EC24-44DB-4504-997D-7C85DDB53C13}" type="slidenum">
              <a:rPr lang="ru-RU"/>
              <a:pPr>
                <a:defRPr/>
              </a:pPr>
              <a:t>‹#›</a:t>
            </a:fld>
            <a:endParaRPr lang="ru-RU"/>
          </a:p>
        </p:txBody>
      </p:sp>
    </p:spTree>
    <p:extLst>
      <p:ext uri="{BB962C8B-B14F-4D97-AF65-F5344CB8AC3E}">
        <p14:creationId xmlns:p14="http://schemas.microsoft.com/office/powerpoint/2010/main" val="1584508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sldNum" sz="quarter" idx="10"/>
          </p:nvPr>
        </p:nvSpPr>
        <p:spPr>
          <a:ln/>
        </p:spPr>
        <p:txBody>
          <a:bodyPr/>
          <a:lstStyle>
            <a:lvl1pPr>
              <a:defRPr/>
            </a:lvl1pPr>
          </a:lstStyle>
          <a:p>
            <a:pPr>
              <a:defRPr/>
            </a:pPr>
            <a:fld id="{F213FFAA-1108-4FE0-A77A-B5B7DC4E9178}" type="slidenum">
              <a:rPr lang="ru-RU"/>
              <a:pPr>
                <a:defRPr/>
              </a:pPr>
              <a:t>‹#›</a:t>
            </a:fld>
            <a:endParaRPr lang="ru-RU"/>
          </a:p>
        </p:txBody>
      </p:sp>
    </p:spTree>
    <p:extLst>
      <p:ext uri="{BB962C8B-B14F-4D97-AF65-F5344CB8AC3E}">
        <p14:creationId xmlns:p14="http://schemas.microsoft.com/office/powerpoint/2010/main" val="2879129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5000" y="1042988"/>
            <a:ext cx="33147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1042988"/>
            <a:ext cx="33147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sldNum" sz="quarter" idx="10"/>
          </p:nvPr>
        </p:nvSpPr>
        <p:spPr>
          <a:ln/>
        </p:spPr>
        <p:txBody>
          <a:bodyPr/>
          <a:lstStyle>
            <a:lvl1pPr>
              <a:defRPr/>
            </a:lvl1pPr>
          </a:lstStyle>
          <a:p>
            <a:pPr>
              <a:defRPr/>
            </a:pPr>
            <a:fld id="{85426AE5-70B1-4F1F-9EF4-477607D6F797}" type="slidenum">
              <a:rPr lang="ru-RU"/>
              <a:pPr>
                <a:defRPr/>
              </a:pPr>
              <a:t>‹#›</a:t>
            </a:fld>
            <a:endParaRPr lang="ru-RU"/>
          </a:p>
        </p:txBody>
      </p:sp>
    </p:spTree>
    <p:extLst>
      <p:ext uri="{BB962C8B-B14F-4D97-AF65-F5344CB8AC3E}">
        <p14:creationId xmlns:p14="http://schemas.microsoft.com/office/powerpoint/2010/main" val="3336174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sldNum" sz="quarter" idx="10"/>
          </p:nvPr>
        </p:nvSpPr>
        <p:spPr>
          <a:ln/>
        </p:spPr>
        <p:txBody>
          <a:bodyPr/>
          <a:lstStyle>
            <a:lvl1pPr>
              <a:defRPr/>
            </a:lvl1pPr>
          </a:lstStyle>
          <a:p>
            <a:pPr>
              <a:defRPr/>
            </a:pPr>
            <a:fld id="{3D640EB2-96AF-4839-863C-9BB0FEC9CC08}" type="slidenum">
              <a:rPr lang="ru-RU"/>
              <a:pPr>
                <a:defRPr/>
              </a:pPr>
              <a:t>‹#›</a:t>
            </a:fld>
            <a:endParaRPr lang="ru-RU"/>
          </a:p>
        </p:txBody>
      </p:sp>
    </p:spTree>
    <p:extLst>
      <p:ext uri="{BB962C8B-B14F-4D97-AF65-F5344CB8AC3E}">
        <p14:creationId xmlns:p14="http://schemas.microsoft.com/office/powerpoint/2010/main" val="877449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sldNum" sz="quarter" idx="10"/>
          </p:nvPr>
        </p:nvSpPr>
        <p:spPr>
          <a:ln/>
        </p:spPr>
        <p:txBody>
          <a:bodyPr/>
          <a:lstStyle>
            <a:lvl1pPr>
              <a:defRPr/>
            </a:lvl1pPr>
          </a:lstStyle>
          <a:p>
            <a:pPr>
              <a:defRPr/>
            </a:pPr>
            <a:fld id="{36E1F961-0504-4234-8324-AE69FEBD5CAC}" type="slidenum">
              <a:rPr lang="ru-RU"/>
              <a:pPr>
                <a:defRPr/>
              </a:pPr>
              <a:t>‹#›</a:t>
            </a:fld>
            <a:endParaRPr lang="ru-RU"/>
          </a:p>
        </p:txBody>
      </p:sp>
    </p:spTree>
    <p:extLst>
      <p:ext uri="{BB962C8B-B14F-4D97-AF65-F5344CB8AC3E}">
        <p14:creationId xmlns:p14="http://schemas.microsoft.com/office/powerpoint/2010/main" val="4034904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sldNum" sz="quarter" idx="10"/>
          </p:nvPr>
        </p:nvSpPr>
        <p:spPr>
          <a:ln/>
        </p:spPr>
        <p:txBody>
          <a:bodyPr/>
          <a:lstStyle>
            <a:lvl1pPr>
              <a:defRPr/>
            </a:lvl1pPr>
          </a:lstStyle>
          <a:p>
            <a:pPr>
              <a:defRPr/>
            </a:pPr>
            <a:fld id="{661B1EB4-2ECD-46FE-A445-18C528C0525D}" type="slidenum">
              <a:rPr lang="ru-RU"/>
              <a:pPr>
                <a:defRPr/>
              </a:pPr>
              <a:t>‹#›</a:t>
            </a:fld>
            <a:endParaRPr lang="ru-RU"/>
          </a:p>
        </p:txBody>
      </p:sp>
    </p:spTree>
    <p:extLst>
      <p:ext uri="{BB962C8B-B14F-4D97-AF65-F5344CB8AC3E}">
        <p14:creationId xmlns:p14="http://schemas.microsoft.com/office/powerpoint/2010/main" val="1229699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259FF17E-8521-4201-9E5E-D6E13FAE7339}" type="slidenum">
              <a:rPr lang="ru-RU"/>
              <a:pPr>
                <a:defRPr/>
              </a:pPr>
              <a:t>‹#›</a:t>
            </a:fld>
            <a:endParaRPr lang="ru-RU"/>
          </a:p>
        </p:txBody>
      </p:sp>
    </p:spTree>
    <p:extLst>
      <p:ext uri="{BB962C8B-B14F-4D97-AF65-F5344CB8AC3E}">
        <p14:creationId xmlns:p14="http://schemas.microsoft.com/office/powerpoint/2010/main" val="230926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33732635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FB13ED2B-A8B1-4A37-BEC9-5AFFF5684453}" type="slidenum">
              <a:rPr lang="ru-RU"/>
              <a:pPr>
                <a:defRPr/>
              </a:pPr>
              <a:t>‹#›</a:t>
            </a:fld>
            <a:endParaRPr lang="ru-RU"/>
          </a:p>
        </p:txBody>
      </p:sp>
    </p:spTree>
    <p:extLst>
      <p:ext uri="{BB962C8B-B14F-4D97-AF65-F5344CB8AC3E}">
        <p14:creationId xmlns:p14="http://schemas.microsoft.com/office/powerpoint/2010/main" val="3832186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47D043DF-851F-4748-A01D-D4B61CF74DC2}" type="slidenum">
              <a:rPr lang="ru-RU"/>
              <a:pPr>
                <a:defRPr/>
              </a:pPr>
              <a:t>‹#›</a:t>
            </a:fld>
            <a:endParaRPr lang="ru-RU"/>
          </a:p>
        </p:txBody>
      </p:sp>
    </p:spTree>
    <p:extLst>
      <p:ext uri="{BB962C8B-B14F-4D97-AF65-F5344CB8AC3E}">
        <p14:creationId xmlns:p14="http://schemas.microsoft.com/office/powerpoint/2010/main" val="68422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85000" y="157163"/>
            <a:ext cx="1701800" cy="6021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4838" y="157163"/>
            <a:ext cx="4957762" cy="6021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FEFD3482-57E1-4407-B0EB-CE72B9424B99}" type="slidenum">
              <a:rPr lang="ru-RU"/>
              <a:pPr>
                <a:defRPr/>
              </a:pPr>
              <a:t>‹#›</a:t>
            </a:fld>
            <a:endParaRPr lang="ru-RU"/>
          </a:p>
        </p:txBody>
      </p:sp>
    </p:spTree>
    <p:extLst>
      <p:ext uri="{BB962C8B-B14F-4D97-AF65-F5344CB8AC3E}">
        <p14:creationId xmlns:p14="http://schemas.microsoft.com/office/powerpoint/2010/main" val="4670572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00B1FF97-CB0E-49B2-B0A7-929DA2A15C53}" type="slidenum">
              <a:rPr lang="en-US" smtClean="0"/>
              <a:pPr/>
              <a:t>‹#›</a:t>
            </a:fld>
            <a:endParaRPr lang="en-US"/>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smtClean="0"/>
              <a:t>2012 © EPAM Systems, RD Dep.</a:t>
            </a:r>
            <a:endParaRPr lang="en-US" dirty="0"/>
          </a:p>
        </p:txBody>
      </p:sp>
    </p:spTree>
    <p:extLst>
      <p:ext uri="{BB962C8B-B14F-4D97-AF65-F5344CB8AC3E}">
        <p14:creationId xmlns:p14="http://schemas.microsoft.com/office/powerpoint/2010/main" val="73646119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smtClean="0"/>
              <a:t>2012 © EPAM Systems, RD Dep.</a:t>
            </a:r>
            <a:endParaRPr lang="en-US" dirty="0"/>
          </a:p>
        </p:txBody>
      </p:sp>
      <p:sp>
        <p:nvSpPr>
          <p:cNvPr id="18" name="Slide Number Placeholder 17"/>
          <p:cNvSpPr>
            <a:spLocks noGrp="1"/>
          </p:cNvSpPr>
          <p:nvPr>
            <p:ph type="sldNum" sz="quarter" idx="24"/>
          </p:nvPr>
        </p:nvSpPr>
        <p:spPr/>
        <p:txBody>
          <a:bodyPr/>
          <a:lstStyle/>
          <a:p>
            <a:fld id="{00B1FF97-CB0E-49B2-B0A7-929DA2A15C53}" type="slidenum">
              <a:rPr lang="en-US" smtClean="0"/>
              <a:pPr/>
              <a:t>‹#›</a:t>
            </a:fld>
            <a:endParaRPr lang="en-US"/>
          </a:p>
        </p:txBody>
      </p:sp>
      <p:sp>
        <p:nvSpPr>
          <p:cNvPr id="19" name="Title 18"/>
          <p:cNvSpPr>
            <a:spLocks noGrp="1"/>
          </p:cNvSpPr>
          <p:nvPr>
            <p:ph type="title"/>
          </p:nvPr>
        </p:nvSpPr>
        <p:spPr/>
        <p:txBody>
          <a:bodyPr anchor="t"/>
          <a:lstStyle/>
          <a:p>
            <a:r>
              <a:rPr lang="en-US" smtClean="0"/>
              <a:t>Click to edit Master title style</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0924372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smtClean="0"/>
              <a:t>2012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a:t>
            </a:fld>
            <a:endParaRPr lang="en-US"/>
          </a:p>
        </p:txBody>
      </p:sp>
    </p:spTree>
    <p:extLst>
      <p:ext uri="{BB962C8B-B14F-4D97-AF65-F5344CB8AC3E}">
        <p14:creationId xmlns:p14="http://schemas.microsoft.com/office/powerpoint/2010/main" val="59794951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smtClean="0"/>
              <a:t>2012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a:t>
            </a:fld>
            <a:endParaRPr lang="en-US"/>
          </a:p>
        </p:txBody>
      </p:sp>
    </p:spTree>
    <p:extLst>
      <p:ext uri="{BB962C8B-B14F-4D97-AF65-F5344CB8AC3E}">
        <p14:creationId xmlns:p14="http://schemas.microsoft.com/office/powerpoint/2010/main" val="361377839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2012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a:t>
            </a:fld>
            <a:endParaRPr lang="en-US"/>
          </a:p>
        </p:txBody>
      </p:sp>
    </p:spTree>
    <p:extLst>
      <p:ext uri="{BB962C8B-B14F-4D97-AF65-F5344CB8AC3E}">
        <p14:creationId xmlns:p14="http://schemas.microsoft.com/office/powerpoint/2010/main" val="284283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smtClean="0"/>
              <a:t>2012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a:t>
            </a:fld>
            <a:endParaRPr lang="en-US"/>
          </a:p>
        </p:txBody>
      </p:sp>
    </p:spTree>
    <p:extLst>
      <p:ext uri="{BB962C8B-B14F-4D97-AF65-F5344CB8AC3E}">
        <p14:creationId xmlns:p14="http://schemas.microsoft.com/office/powerpoint/2010/main" val="294401231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p:nvSpPr>
        <p:spPr>
          <a:xfrm>
            <a:off x="1828800" y="762000"/>
            <a:ext cx="6858000" cy="1569660"/>
          </a:xfrm>
          <a:prstGeom prst="rect">
            <a:avLst/>
          </a:prstGeom>
          <a:noFill/>
        </p:spPr>
        <p:txBody>
          <a:bodyPr wrap="square" rtlCol="0">
            <a:spAutoFit/>
          </a:bodyPr>
          <a:lstStyle/>
          <a:p>
            <a:pPr algn="l"/>
            <a:r>
              <a:rPr lang="ru-RU" sz="3200" b="1" dirty="0" smtClean="0">
                <a:solidFill>
                  <a:schemeClr val="tx2"/>
                </a:solidFill>
                <a:latin typeface="Tahoma" pitchFamily="34" charset="0"/>
                <a:ea typeface="Tahoma" pitchFamily="34" charset="0"/>
                <a:cs typeface="Tahoma" pitchFamily="34" charset="0"/>
              </a:rPr>
              <a:t>СПАСИБО</a:t>
            </a:r>
            <a:r>
              <a:rPr lang="ru-RU" sz="3200" b="1" baseline="0" dirty="0" smtClean="0">
                <a:solidFill>
                  <a:schemeClr val="tx2"/>
                </a:solidFill>
                <a:latin typeface="Tahoma" pitchFamily="34" charset="0"/>
                <a:ea typeface="Tahoma" pitchFamily="34" charset="0"/>
                <a:cs typeface="Tahoma" pitchFamily="34" charset="0"/>
              </a:rPr>
              <a:t> ЗА ВНИМАНИЕ!</a:t>
            </a:r>
            <a:endParaRPr lang="en-US" sz="3200" b="1" baseline="0" dirty="0" smtClean="0">
              <a:solidFill>
                <a:schemeClr val="tx2"/>
              </a:solidFill>
              <a:latin typeface="Tahoma" pitchFamily="34" charset="0"/>
              <a:ea typeface="Tahoma" pitchFamily="34" charset="0"/>
              <a:cs typeface="Tahoma" pitchFamily="34" charset="0"/>
            </a:endParaRP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ru-RU" sz="3200" b="1" baseline="0" dirty="0" smtClean="0">
                <a:solidFill>
                  <a:schemeClr val="tx2"/>
                </a:solidFill>
                <a:latin typeface="Tahoma" pitchFamily="34" charset="0"/>
                <a:ea typeface="Tahoma" pitchFamily="34" charset="0"/>
                <a:cs typeface="Tahoma" pitchFamily="34" charset="0"/>
              </a:rPr>
              <a:t>ВОПРОСЫ?</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smtClean="0"/>
              <a:t>2012 © EPAM Systems, RD Dep.</a:t>
            </a:r>
            <a:endParaRPr lang="en-US" dirty="0"/>
          </a:p>
        </p:txBody>
      </p:sp>
      <p:sp>
        <p:nvSpPr>
          <p:cNvPr id="5" name="Slide Number Placeholder 4"/>
          <p:cNvSpPr>
            <a:spLocks noGrp="1"/>
          </p:cNvSpPr>
          <p:nvPr>
            <p:ph type="sldNum" sz="quarter" idx="13"/>
          </p:nvPr>
        </p:nvSpPr>
        <p:spPr/>
        <p:txBody>
          <a:bodyPr/>
          <a:lstStyle/>
          <a:p>
            <a:fld id="{00B1FF97-CB0E-49B2-B0A7-929DA2A15C53}" type="slidenum">
              <a:rPr lang="en-US" smtClean="0"/>
              <a:pPr/>
              <a:t>‹#›</a:t>
            </a:fld>
            <a:endParaRPr lang="en-US"/>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889554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33783177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6155" name="Rectangle 11"/>
          <p:cNvSpPr>
            <a:spLocks noGrp="1" noChangeArrowheads="1"/>
          </p:cNvSpPr>
          <p:nvPr>
            <p:ph type="ctrTitle"/>
          </p:nvPr>
        </p:nvSpPr>
        <p:spPr>
          <a:xfrm>
            <a:off x="474663" y="3559175"/>
            <a:ext cx="8032750" cy="989013"/>
          </a:xfrm>
          <a:ln w="9525"/>
        </p:spPr>
        <p:txBody>
          <a:bodyPr/>
          <a:lstStyle>
            <a:lvl1pPr>
              <a:defRPr sz="2800"/>
            </a:lvl1pPr>
          </a:lstStyle>
          <a:p>
            <a:r>
              <a:rPr lang="en-US" smtClean="0"/>
              <a:t>Click to edit Master title style</a:t>
            </a:r>
            <a:endParaRPr lang="ru-RU"/>
          </a:p>
        </p:txBody>
      </p:sp>
      <p:sp>
        <p:nvSpPr>
          <p:cNvPr id="6156" name="Rectangle 12"/>
          <p:cNvSpPr>
            <a:spLocks noGrp="1" noChangeArrowheads="1"/>
          </p:cNvSpPr>
          <p:nvPr>
            <p:ph type="subTitle" idx="1"/>
          </p:nvPr>
        </p:nvSpPr>
        <p:spPr>
          <a:xfrm>
            <a:off x="474663" y="4664075"/>
            <a:ext cx="7339012" cy="792163"/>
          </a:xfrm>
          <a:prstGeom prst="rect">
            <a:avLst/>
          </a:prstGeom>
        </p:spPr>
        <p:txBody>
          <a:bodyPr/>
          <a:lstStyle>
            <a:lvl1pPr marL="0" indent="0">
              <a:defRPr b="0">
                <a:solidFill>
                  <a:schemeClr val="bg1"/>
                </a:solidFill>
              </a:defRPr>
            </a:lvl1pPr>
          </a:lstStyle>
          <a:p>
            <a:r>
              <a:rPr lang="en-US" smtClean="0"/>
              <a:t>Click to edit Master subtitle style</a:t>
            </a:r>
            <a:endParaRPr lang="ru-RU"/>
          </a:p>
        </p:txBody>
      </p:sp>
    </p:spTree>
    <p:extLst>
      <p:ext uri="{BB962C8B-B14F-4D97-AF65-F5344CB8AC3E}">
        <p14:creationId xmlns:p14="http://schemas.microsoft.com/office/powerpoint/2010/main" val="155574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3075" y="1042988"/>
            <a:ext cx="403066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6138" y="1042988"/>
            <a:ext cx="4030662"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19451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158751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99334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388472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208743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82923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588" y="0"/>
          <a:ext cx="9142412" cy="742950"/>
        </p:xfrm>
        <a:graphic>
          <a:graphicData uri="http://schemas.openxmlformats.org/presentationml/2006/ole">
            <mc:AlternateContent xmlns:mc="http://schemas.openxmlformats.org/markup-compatibility/2006">
              <mc:Choice xmlns:v="urn:schemas-microsoft-com:vml" Requires="v">
                <p:oleObj spid="_x0000_s1432" name="Photo Editor Photo" r:id="rId14" imgW="9142857" imgH="743054" progId="">
                  <p:embed/>
                </p:oleObj>
              </mc:Choice>
              <mc:Fallback>
                <p:oleObj name="Photo Editor Photo" r:id="rId14" imgW="9142857" imgH="743054" progId="">
                  <p:embed/>
                  <p:pic>
                    <p:nvPicPr>
                      <p:cNvPr id="0" name="Picture 40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8" y="0"/>
                        <a:ext cx="9142412" cy="7429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8" name="Rectangle 3"/>
          <p:cNvSpPr>
            <a:spLocks noGrp="1" noChangeArrowheads="1"/>
          </p:cNvSpPr>
          <p:nvPr>
            <p:ph type="title"/>
          </p:nvPr>
        </p:nvSpPr>
        <p:spPr bwMode="auto">
          <a:xfrm>
            <a:off x="442913" y="157163"/>
            <a:ext cx="82264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add title</a:t>
            </a:r>
          </a:p>
        </p:txBody>
      </p:sp>
      <p:sp>
        <p:nvSpPr>
          <p:cNvPr id="5124" name="Text Box 4"/>
          <p:cNvSpPr txBox="1">
            <a:spLocks noChangeArrowheads="1"/>
          </p:cNvSpPr>
          <p:nvPr/>
        </p:nvSpPr>
        <p:spPr bwMode="auto">
          <a:xfrm>
            <a:off x="461963" y="6451600"/>
            <a:ext cx="2357437" cy="166688"/>
          </a:xfrm>
          <a:prstGeom prst="rect">
            <a:avLst/>
          </a:prstGeom>
          <a:noFill/>
          <a:ln w="9525" algn="ctr">
            <a:noFill/>
            <a:miter lim="800000"/>
            <a:headEnd/>
            <a:tailEnd/>
          </a:ln>
          <a:effectLst/>
        </p:spPr>
        <p:txBody>
          <a:bodyPr wrap="none" lIns="0" tIns="0" rIns="0" bIns="0" anchor="ctr"/>
          <a:lstStyle/>
          <a:p>
            <a:pPr eaLnBrk="1" hangingPunct="1">
              <a:defRPr/>
            </a:pPr>
            <a:r>
              <a:rPr lang="en-US" sz="800" dirty="0">
                <a:solidFill>
                  <a:srgbClr val="AEAEAE"/>
                </a:solidFill>
                <a:latin typeface="Verdana" pitchFamily="34" charset="0"/>
              </a:rPr>
              <a:t>® 2007. EPAM Systems. All rights reserved.</a:t>
            </a:r>
            <a:endParaRPr lang="en-US" dirty="0">
              <a:latin typeface="Verdana" pitchFamily="34" charset="0"/>
            </a:endParaRPr>
          </a:p>
        </p:txBody>
      </p:sp>
      <p:sp>
        <p:nvSpPr>
          <p:cNvPr id="5125" name="Text Box 5"/>
          <p:cNvSpPr txBox="1">
            <a:spLocks noChangeArrowheads="1"/>
          </p:cNvSpPr>
          <p:nvPr/>
        </p:nvSpPr>
        <p:spPr bwMode="auto">
          <a:xfrm>
            <a:off x="1011238" y="1690688"/>
            <a:ext cx="184150" cy="366712"/>
          </a:xfrm>
          <a:prstGeom prst="rect">
            <a:avLst/>
          </a:prstGeom>
          <a:noFill/>
          <a:ln w="9525" algn="ctr">
            <a:noFill/>
            <a:miter lim="800000"/>
            <a:headEnd/>
            <a:tailEnd/>
          </a:ln>
          <a:effectLst/>
        </p:spPr>
        <p:txBody>
          <a:bodyPr wrap="none">
            <a:spAutoFit/>
          </a:bodyPr>
          <a:lstStyle/>
          <a:p>
            <a:pPr algn="ctr" eaLnBrk="1" hangingPunct="1">
              <a:defRPr/>
            </a:pPr>
            <a:endParaRPr lang="en-US">
              <a:latin typeface="Arial" charset="0"/>
            </a:endParaRPr>
          </a:p>
        </p:txBody>
      </p:sp>
      <p:sp>
        <p:nvSpPr>
          <p:cNvPr id="5126"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eaLnBrk="1" hangingPunct="1">
              <a:spcBef>
                <a:spcPct val="20000"/>
              </a:spcBef>
              <a:buFont typeface="Verdana" pitchFamily="34" charset="0"/>
              <a:buNone/>
              <a:defRPr/>
            </a:pPr>
            <a:endParaRPr lang="en-US" b="1">
              <a:solidFill>
                <a:srgbClr val="002B78"/>
              </a:solidFill>
            </a:endParaRPr>
          </a:p>
        </p:txBody>
      </p:sp>
      <p:sp>
        <p:nvSpPr>
          <p:cNvPr id="1032" name="Rectangle 7"/>
          <p:cNvSpPr>
            <a:spLocks noGrp="1" noChangeArrowheads="1"/>
          </p:cNvSpPr>
          <p:nvPr>
            <p:ph type="body" idx="1"/>
          </p:nvPr>
        </p:nvSpPr>
        <p:spPr bwMode="auto">
          <a:xfrm>
            <a:off x="473075" y="1042988"/>
            <a:ext cx="8213725"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add text</a:t>
            </a:r>
          </a:p>
        </p:txBody>
      </p:sp>
      <p:sp>
        <p:nvSpPr>
          <p:cNvPr id="5128" name="Freeform 8"/>
          <p:cNvSpPr>
            <a:spLocks noEditPoints="1"/>
          </p:cNvSpPr>
          <p:nvPr/>
        </p:nvSpPr>
        <p:spPr bwMode="auto">
          <a:xfrm>
            <a:off x="7688263"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rgbClr val="ADADAD"/>
          </a:solidFill>
          <a:ln w="9525">
            <a:noFill/>
            <a:round/>
            <a:headEnd/>
            <a:tailEnd/>
          </a:ln>
          <a:effectLst/>
        </p:spPr>
        <p:txBody>
          <a:bodyPr/>
          <a:lstStyle/>
          <a:p>
            <a:pPr>
              <a:defRPr/>
            </a:pPr>
            <a:endParaRPr lang="en-US"/>
          </a:p>
        </p:txBody>
      </p:sp>
      <p:sp>
        <p:nvSpPr>
          <p:cNvPr id="5130" name="Rectangle 10"/>
          <p:cNvSpPr>
            <a:spLocks noGrp="1" noChangeArrowheads="1"/>
          </p:cNvSpPr>
          <p:nvPr>
            <p:ph type="sldNum" sz="quarter" idx="4"/>
          </p:nvPr>
        </p:nvSpPr>
        <p:spPr bwMode="auto">
          <a:xfrm>
            <a:off x="77788" y="6427788"/>
            <a:ext cx="342900" cy="212725"/>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lvl1pPr algn="ctr" eaLnBrk="1" hangingPunct="1">
              <a:defRPr sz="900" b="1">
                <a:solidFill>
                  <a:srgbClr val="AEAEAE"/>
                </a:solidFill>
                <a:latin typeface="Verdana" pitchFamily="34" charset="0"/>
              </a:defRPr>
            </a:lvl1pPr>
          </a:lstStyle>
          <a:p>
            <a:fld id="{00B1FF97-CB0E-49B2-B0A7-929DA2A15C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ahoma" pitchFamily="34" charset="0"/>
        </a:defRPr>
      </a:lvl2pPr>
      <a:lvl3pPr algn="l" rtl="0" eaLnBrk="1" fontAlgn="base" hangingPunct="1">
        <a:spcBef>
          <a:spcPct val="0"/>
        </a:spcBef>
        <a:spcAft>
          <a:spcPct val="0"/>
        </a:spcAft>
        <a:defRPr sz="2000">
          <a:solidFill>
            <a:schemeClr val="bg1"/>
          </a:solidFill>
          <a:latin typeface="Tahoma" pitchFamily="34" charset="0"/>
        </a:defRPr>
      </a:lvl3pPr>
      <a:lvl4pPr algn="l" rtl="0" eaLnBrk="1" fontAlgn="base" hangingPunct="1">
        <a:spcBef>
          <a:spcPct val="0"/>
        </a:spcBef>
        <a:spcAft>
          <a:spcPct val="0"/>
        </a:spcAft>
        <a:defRPr sz="2000">
          <a:solidFill>
            <a:schemeClr val="bg1"/>
          </a:solidFill>
          <a:latin typeface="Tahoma" pitchFamily="34" charset="0"/>
        </a:defRPr>
      </a:lvl4pPr>
      <a:lvl5pPr algn="l" rtl="0" eaLnBrk="1" fontAlgn="base" hangingPunct="1">
        <a:spcBef>
          <a:spcPct val="0"/>
        </a:spcBef>
        <a:spcAft>
          <a:spcPct val="0"/>
        </a:spcAft>
        <a:defRPr sz="2000">
          <a:solidFill>
            <a:schemeClr val="bg1"/>
          </a:solidFill>
          <a:latin typeface="Tahoma" pitchFamily="34" charset="0"/>
        </a:defRPr>
      </a:lvl5pPr>
      <a:lvl6pPr marL="457200" algn="l" rtl="0" eaLnBrk="1" fontAlgn="base" hangingPunct="1">
        <a:spcBef>
          <a:spcPct val="0"/>
        </a:spcBef>
        <a:spcAft>
          <a:spcPct val="0"/>
        </a:spcAft>
        <a:defRPr sz="2000">
          <a:solidFill>
            <a:schemeClr val="bg1"/>
          </a:solidFill>
          <a:latin typeface="Tahoma" pitchFamily="34" charset="0"/>
        </a:defRPr>
      </a:lvl6pPr>
      <a:lvl7pPr marL="914400" algn="l" rtl="0" eaLnBrk="1" fontAlgn="base" hangingPunct="1">
        <a:spcBef>
          <a:spcPct val="0"/>
        </a:spcBef>
        <a:spcAft>
          <a:spcPct val="0"/>
        </a:spcAft>
        <a:defRPr sz="2000">
          <a:solidFill>
            <a:schemeClr val="bg1"/>
          </a:solidFill>
          <a:latin typeface="Tahoma" pitchFamily="34" charset="0"/>
        </a:defRPr>
      </a:lvl7pPr>
      <a:lvl8pPr marL="1371600" algn="l" rtl="0" eaLnBrk="1" fontAlgn="base" hangingPunct="1">
        <a:spcBef>
          <a:spcPct val="0"/>
        </a:spcBef>
        <a:spcAft>
          <a:spcPct val="0"/>
        </a:spcAft>
        <a:defRPr sz="2000">
          <a:solidFill>
            <a:schemeClr val="bg1"/>
          </a:solidFill>
          <a:latin typeface="Tahoma" pitchFamily="34" charset="0"/>
        </a:defRPr>
      </a:lvl8pPr>
      <a:lvl9pPr marL="1828800" algn="l" rtl="0" eaLnBrk="1" fontAlgn="base" hangingPunct="1">
        <a:spcBef>
          <a:spcPct val="0"/>
        </a:spcBef>
        <a:spcAft>
          <a:spcPct val="0"/>
        </a:spcAft>
        <a:defRPr sz="2000">
          <a:solidFill>
            <a:schemeClr val="bg1"/>
          </a:solidFill>
          <a:latin typeface="Tahoma" pitchFamily="34" charset="0"/>
        </a:defRPr>
      </a:lvl9pPr>
    </p:titleStyle>
    <p:bodyStyle>
      <a:lvl1pPr marL="342900" indent="-342900" algn="l" rtl="0" eaLnBrk="1" fontAlgn="base" hangingPunct="1">
        <a:spcBef>
          <a:spcPct val="20000"/>
        </a:spcBef>
        <a:spcAft>
          <a:spcPct val="0"/>
        </a:spcAft>
        <a:buFont typeface="Verdana" pitchFamily="34" charset="0"/>
        <a:buChar char="•"/>
        <a:defRPr sz="3200" b="1">
          <a:solidFill>
            <a:srgbClr val="002B78"/>
          </a:solidFill>
          <a:latin typeface="+mn-lt"/>
          <a:ea typeface="+mn-ea"/>
          <a:cs typeface="+mn-cs"/>
        </a:defRPr>
      </a:lvl1pPr>
      <a:lvl2pPr marL="742950" indent="-285750" algn="l" rtl="0" eaLnBrk="1" fontAlgn="base" hangingPunct="1">
        <a:spcBef>
          <a:spcPct val="20000"/>
        </a:spcBef>
        <a:spcAft>
          <a:spcPct val="0"/>
        </a:spcAft>
        <a:buClr>
          <a:srgbClr val="002B78"/>
        </a:buClr>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1576388" cy="6858000"/>
            <a:chOff x="0" y="0"/>
            <a:chExt cx="993" cy="4320"/>
          </a:xfrm>
        </p:grpSpPr>
        <p:sp>
          <p:nvSpPr>
            <p:cNvPr id="31753" name="Rectangle 9" descr="Dark horizontal"/>
            <p:cNvSpPr>
              <a:spLocks noChangeArrowheads="1"/>
            </p:cNvSpPr>
            <p:nvPr userDrawn="1"/>
          </p:nvSpPr>
          <p:spPr bwMode="auto">
            <a:xfrm>
              <a:off x="0" y="0"/>
              <a:ext cx="975" cy="4320"/>
            </a:xfrm>
            <a:prstGeom prst="rect">
              <a:avLst/>
            </a:prstGeom>
            <a:pattFill prst="dkHorz">
              <a:fgClr>
                <a:srgbClr val="002C78"/>
              </a:fgClr>
              <a:bgClr>
                <a:schemeClr val="tx2"/>
              </a:bgClr>
            </a:pattFill>
            <a:ln w="9525" algn="ctr">
              <a:noFill/>
              <a:miter lim="800000"/>
              <a:headEnd/>
              <a:tailEnd/>
            </a:ln>
            <a:effectLst/>
          </p:spPr>
          <p:txBody>
            <a:bodyPr wrap="none" anchor="ctr"/>
            <a:lstStyle/>
            <a:p>
              <a:pPr>
                <a:defRPr/>
              </a:pPr>
              <a:endParaRPr lang="en-US"/>
            </a:p>
          </p:txBody>
        </p:sp>
        <p:sp>
          <p:nvSpPr>
            <p:cNvPr id="31754" name="Rectangle 10"/>
            <p:cNvSpPr>
              <a:spLocks noChangeArrowheads="1"/>
            </p:cNvSpPr>
            <p:nvPr userDrawn="1"/>
          </p:nvSpPr>
          <p:spPr bwMode="auto">
            <a:xfrm>
              <a:off x="0" y="0"/>
              <a:ext cx="975" cy="4320"/>
            </a:xfrm>
            <a:prstGeom prst="rect">
              <a:avLst/>
            </a:prstGeom>
            <a:gradFill rotWithShape="0">
              <a:gsLst>
                <a:gs pos="0">
                  <a:schemeClr val="hlink">
                    <a:gamma/>
                    <a:shade val="46275"/>
                    <a:invGamma/>
                    <a:alpha val="5000"/>
                  </a:schemeClr>
                </a:gs>
                <a:gs pos="100000">
                  <a:schemeClr val="hlink">
                    <a:alpha val="49001"/>
                  </a:schemeClr>
                </a:gs>
              </a:gsLst>
              <a:lin ang="2700000" scaled="1"/>
            </a:gradFill>
            <a:ln w="9525" algn="ctr">
              <a:noFill/>
              <a:miter lim="800000"/>
              <a:headEnd/>
              <a:tailEnd/>
            </a:ln>
            <a:effectLst/>
          </p:spPr>
          <p:txBody>
            <a:bodyPr wrap="none" anchor="ctr"/>
            <a:lstStyle/>
            <a:p>
              <a:pPr>
                <a:defRPr/>
              </a:pPr>
              <a:endParaRPr lang="en-US"/>
            </a:p>
          </p:txBody>
        </p:sp>
        <p:sp>
          <p:nvSpPr>
            <p:cNvPr id="31756" name="Line 12"/>
            <p:cNvSpPr>
              <a:spLocks noChangeShapeType="1"/>
            </p:cNvSpPr>
            <p:nvPr userDrawn="1"/>
          </p:nvSpPr>
          <p:spPr bwMode="auto">
            <a:xfrm>
              <a:off x="993" y="0"/>
              <a:ext cx="0" cy="4320"/>
            </a:xfrm>
            <a:prstGeom prst="line">
              <a:avLst/>
            </a:prstGeom>
            <a:noFill/>
            <a:ln w="28575">
              <a:solidFill>
                <a:srgbClr val="002C78"/>
              </a:solidFill>
              <a:round/>
              <a:headEnd/>
              <a:tailEnd/>
            </a:ln>
            <a:effectLst/>
          </p:spPr>
          <p:txBody>
            <a:bodyPr/>
            <a:lstStyle/>
            <a:p>
              <a:pPr>
                <a:defRPr/>
              </a:pPr>
              <a:endParaRPr lang="en-US"/>
            </a:p>
          </p:txBody>
        </p:sp>
      </p:grpSp>
      <p:sp>
        <p:nvSpPr>
          <p:cNvPr id="4099" name="Rectangle 3"/>
          <p:cNvSpPr>
            <a:spLocks noGrp="1" noChangeArrowheads="1"/>
          </p:cNvSpPr>
          <p:nvPr>
            <p:ph type="title"/>
          </p:nvPr>
        </p:nvSpPr>
        <p:spPr bwMode="auto">
          <a:xfrm>
            <a:off x="1874838" y="157163"/>
            <a:ext cx="6794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add title</a:t>
            </a:r>
          </a:p>
        </p:txBody>
      </p:sp>
      <p:sp>
        <p:nvSpPr>
          <p:cNvPr id="31750"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eaLnBrk="1" hangingPunct="1">
              <a:spcBef>
                <a:spcPct val="20000"/>
              </a:spcBef>
              <a:buFont typeface="Verdana" pitchFamily="34" charset="0"/>
              <a:buNone/>
              <a:defRPr/>
            </a:pPr>
            <a:endParaRPr lang="en-US" b="1">
              <a:solidFill>
                <a:srgbClr val="002B78"/>
              </a:solidFill>
            </a:endParaRPr>
          </a:p>
        </p:txBody>
      </p:sp>
      <p:sp>
        <p:nvSpPr>
          <p:cNvPr id="4101" name="Rectangle 7"/>
          <p:cNvSpPr>
            <a:spLocks noGrp="1" noChangeArrowheads="1"/>
          </p:cNvSpPr>
          <p:nvPr>
            <p:ph type="body" idx="1"/>
          </p:nvPr>
        </p:nvSpPr>
        <p:spPr bwMode="auto">
          <a:xfrm>
            <a:off x="1905000" y="1042988"/>
            <a:ext cx="6781800"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add text</a:t>
            </a:r>
          </a:p>
        </p:txBody>
      </p:sp>
      <p:sp>
        <p:nvSpPr>
          <p:cNvPr id="31761" name="Text Box 17"/>
          <p:cNvSpPr txBox="1">
            <a:spLocks noChangeArrowheads="1"/>
          </p:cNvSpPr>
          <p:nvPr/>
        </p:nvSpPr>
        <p:spPr bwMode="auto">
          <a:xfrm>
            <a:off x="6329363" y="6451600"/>
            <a:ext cx="2357437" cy="166688"/>
          </a:xfrm>
          <a:prstGeom prst="rect">
            <a:avLst/>
          </a:prstGeom>
          <a:noFill/>
          <a:ln w="9525" algn="ctr">
            <a:noFill/>
            <a:miter lim="800000"/>
            <a:headEnd/>
            <a:tailEnd/>
          </a:ln>
          <a:effectLst/>
        </p:spPr>
        <p:txBody>
          <a:bodyPr wrap="none" lIns="0" tIns="0" rIns="0" bIns="0" anchor="ctr"/>
          <a:lstStyle/>
          <a:p>
            <a:pPr eaLnBrk="1" hangingPunct="1">
              <a:defRPr/>
            </a:pPr>
            <a:r>
              <a:rPr lang="en-US" sz="800" dirty="0">
                <a:solidFill>
                  <a:srgbClr val="AEAEAE"/>
                </a:solidFill>
                <a:latin typeface="Verdana" pitchFamily="34" charset="0"/>
              </a:rPr>
              <a:t>® 2007. EPAM Systems. All rights reserved.</a:t>
            </a:r>
            <a:endParaRPr lang="en-US" dirty="0">
              <a:latin typeface="Verdana" pitchFamily="34" charset="0"/>
            </a:endParaRPr>
          </a:p>
        </p:txBody>
      </p:sp>
      <p:sp>
        <p:nvSpPr>
          <p:cNvPr id="31762" name="Freeform 18"/>
          <p:cNvSpPr>
            <a:spLocks noEditPoints="1"/>
          </p:cNvSpPr>
          <p:nvPr/>
        </p:nvSpPr>
        <p:spPr bwMode="auto">
          <a:xfrm>
            <a:off x="292100"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chemeClr val="bg1"/>
          </a:solidFill>
          <a:ln w="9525">
            <a:noFill/>
            <a:round/>
            <a:headEnd/>
            <a:tailEnd/>
          </a:ln>
          <a:effectLst/>
        </p:spPr>
        <p:txBody>
          <a:bodyPr/>
          <a:lstStyle/>
          <a:p>
            <a:pPr>
              <a:defRPr/>
            </a:pPr>
            <a:endParaRPr lang="en-US"/>
          </a:p>
        </p:txBody>
      </p:sp>
      <p:sp>
        <p:nvSpPr>
          <p:cNvPr id="31763" name="Rectangle 19"/>
          <p:cNvSpPr>
            <a:spLocks noGrp="1" noChangeArrowheads="1"/>
          </p:cNvSpPr>
          <p:nvPr>
            <p:ph type="sldNum" sz="quarter" idx="4"/>
          </p:nvPr>
        </p:nvSpPr>
        <p:spPr bwMode="auto">
          <a:xfrm>
            <a:off x="8724900" y="6427788"/>
            <a:ext cx="342900" cy="212725"/>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lvl1pPr algn="ctr" eaLnBrk="1" hangingPunct="1">
              <a:defRPr sz="900" b="1">
                <a:solidFill>
                  <a:srgbClr val="AEAEAE"/>
                </a:solidFill>
                <a:latin typeface="Verdana" pitchFamily="34" charset="0"/>
              </a:defRPr>
            </a:lvl1pPr>
          </a:lstStyle>
          <a:p>
            <a:pPr>
              <a:defRPr/>
            </a:pPr>
            <a:fld id="{E1BAC7A7-5F80-4703-BCF0-E9B9835E5844}"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txStyles>
    <p:titleStyle>
      <a:lvl1pPr marL="342900" indent="-342900" algn="l" rtl="0" eaLnBrk="1" fontAlgn="base" hangingPunct="1">
        <a:spcBef>
          <a:spcPct val="20000"/>
        </a:spcBef>
        <a:spcAft>
          <a:spcPct val="0"/>
        </a:spcAft>
        <a:buFont typeface="Verdana" pitchFamily="34" charset="0"/>
        <a:defRPr sz="2000">
          <a:solidFill>
            <a:srgbClr val="002B78"/>
          </a:solidFill>
          <a:latin typeface="+mj-lt"/>
          <a:ea typeface="+mj-ea"/>
          <a:cs typeface="+mj-cs"/>
        </a:defRPr>
      </a:lvl1pPr>
      <a:lvl2pPr marL="3429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2pPr>
      <a:lvl3pPr marL="3429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3pPr>
      <a:lvl4pPr marL="3429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4pPr>
      <a:lvl5pPr marL="3429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5pPr>
      <a:lvl6pPr marL="8001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6pPr>
      <a:lvl7pPr marL="12573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7pPr>
      <a:lvl8pPr marL="17145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8pPr>
      <a:lvl9pPr marL="21717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9pPr>
    </p:titleStyle>
    <p:bodyStyle>
      <a:lvl1pPr marL="342900" indent="-342900" algn="l" rtl="0" eaLnBrk="1" fontAlgn="base" hangingPunct="1">
        <a:spcBef>
          <a:spcPct val="20000"/>
        </a:spcBef>
        <a:spcAft>
          <a:spcPct val="0"/>
        </a:spcAft>
        <a:buFont typeface="Verdana" pitchFamily="34" charset="0"/>
        <a:buChar char="•"/>
        <a:defRPr sz="3200" b="1">
          <a:solidFill>
            <a:srgbClr val="002B78"/>
          </a:solidFill>
          <a:latin typeface="+mn-lt"/>
          <a:ea typeface="+mn-ea"/>
          <a:cs typeface="+mn-cs"/>
        </a:defRPr>
      </a:lvl1pPr>
      <a:lvl2pPr marL="742950" indent="-285750" algn="l" rtl="0" eaLnBrk="1" fontAlgn="base" hangingPunct="1">
        <a:spcBef>
          <a:spcPct val="20000"/>
        </a:spcBef>
        <a:spcAft>
          <a:spcPct val="0"/>
        </a:spcAft>
        <a:buClr>
          <a:srgbClr val="002B78"/>
        </a:buClr>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smtClean="0"/>
              <a:t>2012 ©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41077811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ORACLE SQL BASICS, </a:t>
            </a:r>
          </a:p>
          <a:p>
            <a:r>
              <a:rPr lang="en-US" dirty="0" smtClean="0"/>
              <a:t>THE SELECT STATEMENT</a:t>
            </a:r>
            <a:endParaRPr lang="en-US" dirty="0"/>
          </a:p>
        </p:txBody>
      </p:sp>
      <p:sp>
        <p:nvSpPr>
          <p:cNvPr id="2" name="Title 1"/>
          <p:cNvSpPr>
            <a:spLocks noGrp="1"/>
          </p:cNvSpPr>
          <p:nvPr>
            <p:ph type="title"/>
          </p:nvPr>
        </p:nvSpPr>
        <p:spPr/>
        <p:txBody>
          <a:bodyPr/>
          <a:lstStyle/>
          <a:p>
            <a:r>
              <a:rPr lang="en-US" dirty="0" smtClean="0"/>
              <a:t>ORACLE SQL Introduction</a:t>
            </a:r>
            <a:br>
              <a:rPr lang="en-US" dirty="0" smtClean="0"/>
            </a:br>
            <a:endParaRPr lang="en-US" dirty="0"/>
          </a:p>
        </p:txBody>
      </p:sp>
      <p:sp>
        <p:nvSpPr>
          <p:cNvPr id="4" name="Text Placeholder 3"/>
          <p:cNvSpPr>
            <a:spLocks noGrp="1"/>
          </p:cNvSpPr>
          <p:nvPr>
            <p:ph type="body" sz="quarter" idx="14"/>
          </p:nvPr>
        </p:nvSpPr>
        <p:spPr>
          <a:xfrm>
            <a:off x="2743200" y="4191000"/>
            <a:ext cx="2743200" cy="685800"/>
          </a:xfrm>
        </p:spPr>
        <p:txBody>
          <a:bodyPr/>
          <a:lstStyle/>
          <a:p>
            <a:r>
              <a:rPr lang="en-US" dirty="0" smtClean="0"/>
              <a:t>Siarhei Kandrashevich</a:t>
            </a:r>
          </a:p>
          <a:p>
            <a:r>
              <a:rPr lang="en-US" dirty="0"/>
              <a:t>Senior DB </a:t>
            </a:r>
            <a:r>
              <a:rPr lang="en-US" dirty="0" smtClean="0"/>
              <a:t>Developer</a:t>
            </a:r>
          </a:p>
        </p:txBody>
      </p:sp>
      <p:sp>
        <p:nvSpPr>
          <p:cNvPr id="5" name="Text Placeholder 4"/>
          <p:cNvSpPr>
            <a:spLocks noGrp="1"/>
          </p:cNvSpPr>
          <p:nvPr>
            <p:ph type="body" sz="quarter" idx="17"/>
          </p:nvPr>
        </p:nvSpPr>
        <p:spPr>
          <a:xfrm>
            <a:off x="1828800" y="685800"/>
            <a:ext cx="2743200" cy="533400"/>
          </a:xfrm>
        </p:spPr>
        <p:txBody>
          <a:bodyPr/>
          <a:lstStyle/>
          <a:p>
            <a:pPr algn="ctr"/>
            <a:r>
              <a:rPr lang="en-US" dirty="0" smtClean="0"/>
              <a:t>MTN.NIX.07</a:t>
            </a:r>
            <a:endParaRPr lang="en-US" dirty="0"/>
          </a:p>
        </p:txBody>
      </p:sp>
      <p:sp>
        <p:nvSpPr>
          <p:cNvPr id="8" name="Footer Placeholder 7"/>
          <p:cNvSpPr>
            <a:spLocks noGrp="1"/>
          </p:cNvSpPr>
          <p:nvPr>
            <p:ph type="ftr" sz="quarter" idx="18"/>
          </p:nvPr>
        </p:nvSpPr>
        <p:spPr/>
        <p:txBody>
          <a:bodyPr/>
          <a:lstStyle/>
          <a:p>
            <a:r>
              <a:rPr lang="en-US" dirty="0" smtClean="0"/>
              <a:t>2012 © EPAM Systems, RD Dep.</a:t>
            </a:r>
            <a:endParaRPr lang="en-US" dirty="0"/>
          </a:p>
        </p:txBody>
      </p:sp>
      <p:sp>
        <p:nvSpPr>
          <p:cNvPr id="11" name="Slide Number Placeholder 10"/>
          <p:cNvSpPr>
            <a:spLocks noGrp="1"/>
          </p:cNvSpPr>
          <p:nvPr>
            <p:ph type="sldNum" sz="quarter" idx="16"/>
          </p:nvPr>
        </p:nvSpPr>
        <p:spPr/>
        <p:txBody>
          <a:bodyPr/>
          <a:lstStyle/>
          <a:p>
            <a:fld id="{00B1FF97-CB0E-49B2-B0A7-929DA2A15C53}" type="slidenum">
              <a:rPr lang="en-US" smtClean="0"/>
              <a:pPr/>
              <a:t>1</a:t>
            </a:fld>
            <a:endParaRPr lang="en-US" dirty="0"/>
          </a:p>
        </p:txBody>
      </p:sp>
    </p:spTree>
    <p:extLst>
      <p:ext uri="{BB962C8B-B14F-4D97-AF65-F5344CB8AC3E}">
        <p14:creationId xmlns:p14="http://schemas.microsoft.com/office/powerpoint/2010/main" val="2279601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SQL Joins</a:t>
            </a:r>
            <a:endParaRPr lang="ru-RU" dirty="0"/>
          </a:p>
        </p:txBody>
      </p:sp>
      <p:sp>
        <p:nvSpPr>
          <p:cNvPr id="3" name="Нижний колонтитул 2"/>
          <p:cNvSpPr>
            <a:spLocks noGrp="1"/>
          </p:cNvSpPr>
          <p:nvPr>
            <p:ph type="ftr" sz="quarter" idx="10"/>
          </p:nvPr>
        </p:nvSpPr>
        <p:spPr/>
        <p:txBody>
          <a:bodyPr/>
          <a:lstStyle/>
          <a:p>
            <a:r>
              <a:rPr lang="en-US" smtClean="0"/>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10</a:t>
            </a:fld>
            <a:endParaRPr lang="en-US"/>
          </a:p>
        </p:txBody>
      </p:sp>
      <p:sp>
        <p:nvSpPr>
          <p:cNvPr id="13" name="Овал 12"/>
          <p:cNvSpPr/>
          <p:nvPr/>
        </p:nvSpPr>
        <p:spPr>
          <a:xfrm>
            <a:off x="228600" y="1219200"/>
            <a:ext cx="1600200" cy="1600200"/>
          </a:xfrm>
          <a:prstGeom prst="ellipse">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14" name="Овал 13"/>
          <p:cNvSpPr/>
          <p:nvPr/>
        </p:nvSpPr>
        <p:spPr>
          <a:xfrm>
            <a:off x="1600200" y="1219200"/>
            <a:ext cx="1600200" cy="1600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15" name="Овал 14"/>
          <p:cNvSpPr/>
          <p:nvPr/>
        </p:nvSpPr>
        <p:spPr>
          <a:xfrm>
            <a:off x="1524000" y="1600200"/>
            <a:ext cx="3810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Content Placeholder 5"/>
          <p:cNvSpPr txBox="1">
            <a:spLocks/>
          </p:cNvSpPr>
          <p:nvPr/>
        </p:nvSpPr>
        <p:spPr>
          <a:xfrm>
            <a:off x="381000" y="762000"/>
            <a:ext cx="3048000" cy="381000"/>
          </a:xfrm>
          <a:prstGeom prst="rect">
            <a:avLst/>
          </a:prstGeom>
        </p:spPr>
        <p:txBody>
          <a:bodyP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tx1"/>
                </a:solidFill>
                <a:latin typeface="Arial" pitchFamily="34" charset="0"/>
                <a:ea typeface="+mn-ea"/>
                <a:cs typeface="Arial" pitchFamily="34" charset="0"/>
              </a:defRPr>
            </a:lvl4pPr>
            <a:lvl5pPr marL="1879600" indent="0" algn="l" defTabSz="914400" rtl="0" eaLnBrk="1" latinLnBrk="0" hangingPunct="1">
              <a:spcBef>
                <a:spcPct val="20000"/>
              </a:spcBef>
              <a:buClr>
                <a:schemeClr val="accent1">
                  <a:lumMod val="75000"/>
                </a:schemeClr>
              </a:buClr>
              <a:buFontTx/>
              <a:buNone/>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800" dirty="0" smtClean="0"/>
              <a:t>LEFT OUTER JOIN</a:t>
            </a:r>
          </a:p>
        </p:txBody>
      </p:sp>
      <p:sp>
        <p:nvSpPr>
          <p:cNvPr id="17" name="Content Placeholder 5"/>
          <p:cNvSpPr txBox="1">
            <a:spLocks/>
          </p:cNvSpPr>
          <p:nvPr/>
        </p:nvSpPr>
        <p:spPr>
          <a:xfrm>
            <a:off x="533400" y="1828800"/>
            <a:ext cx="1377315" cy="381000"/>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r>
              <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Query 1</a:t>
            </a:r>
          </a:p>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endPar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18" name="Content Placeholder 5"/>
          <p:cNvSpPr txBox="1">
            <a:spLocks/>
          </p:cNvSpPr>
          <p:nvPr/>
        </p:nvSpPr>
        <p:spPr>
          <a:xfrm>
            <a:off x="1905000" y="1828800"/>
            <a:ext cx="1377315" cy="381000"/>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r>
              <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Query 2</a:t>
            </a:r>
          </a:p>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endPar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20" name="Овал 19"/>
          <p:cNvSpPr/>
          <p:nvPr/>
        </p:nvSpPr>
        <p:spPr>
          <a:xfrm>
            <a:off x="4800600" y="1219200"/>
            <a:ext cx="1600200" cy="16002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21" name="Овал 20"/>
          <p:cNvSpPr/>
          <p:nvPr/>
        </p:nvSpPr>
        <p:spPr>
          <a:xfrm>
            <a:off x="6172200" y="1219200"/>
            <a:ext cx="1600200" cy="1600200"/>
          </a:xfrm>
          <a:prstGeom prst="ellipse">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22" name="Овал 21"/>
          <p:cNvSpPr/>
          <p:nvPr/>
        </p:nvSpPr>
        <p:spPr>
          <a:xfrm>
            <a:off x="6096000" y="1600200"/>
            <a:ext cx="3810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Content Placeholder 5"/>
          <p:cNvSpPr txBox="1">
            <a:spLocks/>
          </p:cNvSpPr>
          <p:nvPr/>
        </p:nvSpPr>
        <p:spPr>
          <a:xfrm>
            <a:off x="4953000" y="762000"/>
            <a:ext cx="3048000" cy="381000"/>
          </a:xfrm>
          <a:prstGeom prst="rect">
            <a:avLst/>
          </a:prstGeom>
        </p:spPr>
        <p:txBody>
          <a:bodyP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tx1"/>
                </a:solidFill>
                <a:latin typeface="Arial" pitchFamily="34" charset="0"/>
                <a:ea typeface="+mn-ea"/>
                <a:cs typeface="Arial" pitchFamily="34" charset="0"/>
              </a:defRPr>
            </a:lvl4pPr>
            <a:lvl5pPr marL="1879600" indent="0" algn="l" defTabSz="914400" rtl="0" eaLnBrk="1" latinLnBrk="0" hangingPunct="1">
              <a:spcBef>
                <a:spcPct val="20000"/>
              </a:spcBef>
              <a:buClr>
                <a:schemeClr val="accent1">
                  <a:lumMod val="75000"/>
                </a:schemeClr>
              </a:buClr>
              <a:buFontTx/>
              <a:buNone/>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800" dirty="0" smtClean="0"/>
              <a:t>RIGHT OUTER JOIN</a:t>
            </a:r>
          </a:p>
        </p:txBody>
      </p:sp>
      <p:sp>
        <p:nvSpPr>
          <p:cNvPr id="24" name="Content Placeholder 5"/>
          <p:cNvSpPr txBox="1">
            <a:spLocks/>
          </p:cNvSpPr>
          <p:nvPr/>
        </p:nvSpPr>
        <p:spPr>
          <a:xfrm>
            <a:off x="5105400" y="1828800"/>
            <a:ext cx="1377315" cy="381000"/>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r>
              <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Query 1</a:t>
            </a:r>
          </a:p>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endPar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25" name="Content Placeholder 5"/>
          <p:cNvSpPr txBox="1">
            <a:spLocks/>
          </p:cNvSpPr>
          <p:nvPr/>
        </p:nvSpPr>
        <p:spPr>
          <a:xfrm>
            <a:off x="6477000" y="1828800"/>
            <a:ext cx="1377315" cy="381000"/>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r>
              <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Query 2</a:t>
            </a:r>
          </a:p>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endPar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26" name="TextBox 25"/>
          <p:cNvSpPr txBox="1"/>
          <p:nvPr/>
        </p:nvSpPr>
        <p:spPr>
          <a:xfrm>
            <a:off x="304800" y="5105400"/>
            <a:ext cx="86868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smtClean="0"/>
              <a:t>An </a:t>
            </a:r>
            <a:r>
              <a:rPr lang="en-US" sz="2000" b="1" dirty="0" smtClean="0"/>
              <a:t>outer join</a:t>
            </a:r>
            <a:r>
              <a:rPr lang="en-US" sz="2000" dirty="0" smtClean="0"/>
              <a:t> extends the result of a simple join. An outer join returns all rows that satisfy the join condition and also returns some or all of those rows from one table for which no rows from the other satisfy the join condition.</a:t>
            </a:r>
            <a:endParaRPr lang="en-US" sz="2000" dirty="0" smtClean="0">
              <a:latin typeface="Tahoma" pitchFamily="34" charset="0"/>
              <a:cs typeface="Tahoma" pitchFamily="34" charset="0"/>
            </a:endParaRPr>
          </a:p>
        </p:txBody>
      </p:sp>
      <p:sp>
        <p:nvSpPr>
          <p:cNvPr id="27" name="Овал 26"/>
          <p:cNvSpPr/>
          <p:nvPr/>
        </p:nvSpPr>
        <p:spPr>
          <a:xfrm>
            <a:off x="2362200" y="3429000"/>
            <a:ext cx="1600200" cy="1600200"/>
          </a:xfrm>
          <a:prstGeom prst="ellipse">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28" name="Овал 27"/>
          <p:cNvSpPr/>
          <p:nvPr/>
        </p:nvSpPr>
        <p:spPr>
          <a:xfrm>
            <a:off x="3733800" y="3429000"/>
            <a:ext cx="1600200" cy="1600200"/>
          </a:xfrm>
          <a:prstGeom prst="ellipse">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0" name="Content Placeholder 5"/>
          <p:cNvSpPr txBox="1">
            <a:spLocks/>
          </p:cNvSpPr>
          <p:nvPr/>
        </p:nvSpPr>
        <p:spPr>
          <a:xfrm>
            <a:off x="2514600" y="2971800"/>
            <a:ext cx="3048000" cy="381000"/>
          </a:xfrm>
          <a:prstGeom prst="rect">
            <a:avLst/>
          </a:prstGeom>
        </p:spPr>
        <p:txBody>
          <a:bodyP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tx1"/>
                </a:solidFill>
                <a:latin typeface="Arial" pitchFamily="34" charset="0"/>
                <a:ea typeface="+mn-ea"/>
                <a:cs typeface="Arial" pitchFamily="34" charset="0"/>
              </a:defRPr>
            </a:lvl4pPr>
            <a:lvl5pPr marL="1879600" indent="0" algn="l" defTabSz="914400" rtl="0" eaLnBrk="1" latinLnBrk="0" hangingPunct="1">
              <a:spcBef>
                <a:spcPct val="20000"/>
              </a:spcBef>
              <a:buClr>
                <a:schemeClr val="accent1">
                  <a:lumMod val="75000"/>
                </a:schemeClr>
              </a:buClr>
              <a:buFontTx/>
              <a:buNone/>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800" dirty="0" smtClean="0"/>
              <a:t>FULL OUTER JOIN</a:t>
            </a:r>
          </a:p>
        </p:txBody>
      </p:sp>
      <p:sp>
        <p:nvSpPr>
          <p:cNvPr id="31" name="Content Placeholder 5"/>
          <p:cNvSpPr txBox="1">
            <a:spLocks/>
          </p:cNvSpPr>
          <p:nvPr/>
        </p:nvSpPr>
        <p:spPr>
          <a:xfrm>
            <a:off x="2667000" y="4038600"/>
            <a:ext cx="1377315" cy="381000"/>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r>
              <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Query 1</a:t>
            </a:r>
          </a:p>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endPar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32" name="Content Placeholder 5"/>
          <p:cNvSpPr txBox="1">
            <a:spLocks/>
          </p:cNvSpPr>
          <p:nvPr/>
        </p:nvSpPr>
        <p:spPr>
          <a:xfrm>
            <a:off x="4038600" y="4038600"/>
            <a:ext cx="1377315" cy="381000"/>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r>
              <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Query 2</a:t>
            </a:r>
          </a:p>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endPar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588"/>
            <a:ext cx="8229600" cy="715962"/>
          </a:xfrm>
        </p:spPr>
        <p:txBody>
          <a:bodyPr/>
          <a:lstStyle/>
          <a:p>
            <a:r>
              <a:rPr lang="en-US" dirty="0" smtClean="0"/>
              <a:t>Inner / Outer / Cross Joins Syntax</a:t>
            </a:r>
            <a:endParaRPr lang="en-US" dirty="0"/>
          </a:p>
        </p:txBody>
      </p:sp>
      <p:sp>
        <p:nvSpPr>
          <p:cNvPr id="4" name="Footer Placeholder 3"/>
          <p:cNvSpPr>
            <a:spLocks noGrp="1"/>
          </p:cNvSpPr>
          <p:nvPr>
            <p:ph type="ftr" sz="quarter" idx="10"/>
          </p:nvPr>
        </p:nvSpPr>
        <p:spPr/>
        <p:txBody>
          <a:bodyPr/>
          <a:lstStyle/>
          <a:p>
            <a:r>
              <a:rPr lang="en-US" smtClean="0"/>
              <a:t>2012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11</a:t>
            </a:fld>
            <a:endParaRPr lang="en-US"/>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42" y="709550"/>
            <a:ext cx="6386036" cy="2398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042" y="3319153"/>
            <a:ext cx="6824186" cy="283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00800" y="2895600"/>
            <a:ext cx="2514600" cy="1391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6331570" y="2819400"/>
            <a:ext cx="2650505" cy="1524000"/>
          </a:xfrm>
          <a:prstGeom prst="roundRect">
            <a:avLst>
              <a:gd name="adj" fmla="val 5316"/>
            </a:avLst>
          </a:prstGeom>
          <a:solidFill>
            <a:srgbClr val="FFFF00">
              <a:alpha val="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bwMode="auto">
          <a:xfrm rot="10800000">
            <a:off x="191983" y="933450"/>
            <a:ext cx="304800" cy="3048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0" name="Down Arrow 9"/>
          <p:cNvSpPr/>
          <p:nvPr/>
        </p:nvSpPr>
        <p:spPr bwMode="auto">
          <a:xfrm rot="10800000">
            <a:off x="191983" y="3552825"/>
            <a:ext cx="304800" cy="3048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201561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Self Joins: Example </a:t>
            </a:r>
            <a:endParaRPr lang="ru-RU" dirty="0"/>
          </a:p>
        </p:txBody>
      </p:sp>
      <p:sp>
        <p:nvSpPr>
          <p:cNvPr id="3" name="Нижний колонтитул 2"/>
          <p:cNvSpPr>
            <a:spLocks noGrp="1"/>
          </p:cNvSpPr>
          <p:nvPr>
            <p:ph type="ftr" sz="quarter" idx="10"/>
          </p:nvPr>
        </p:nvSpPr>
        <p:spPr/>
        <p:txBody>
          <a:bodyPr/>
          <a:lstStyle/>
          <a:p>
            <a:r>
              <a:rPr lang="en-US" smtClean="0"/>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12</a:t>
            </a:fld>
            <a:endParaRPr lang="en-US"/>
          </a:p>
        </p:txBody>
      </p:sp>
      <p:sp>
        <p:nvSpPr>
          <p:cNvPr id="5" name="TextBox 4"/>
          <p:cNvSpPr txBox="1"/>
          <p:nvPr/>
        </p:nvSpPr>
        <p:spPr>
          <a:xfrm>
            <a:off x="533400" y="1066800"/>
            <a:ext cx="81534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smtClean="0"/>
              <a:t>The following query uses a self join to return the name of each employee along with the name of the employee's manager.</a:t>
            </a:r>
            <a:endParaRPr lang="en-US" sz="2000" dirty="0" smtClean="0">
              <a:latin typeface="Tahoma" pitchFamily="34" charset="0"/>
              <a:cs typeface="Tahoma" pitchFamily="34" charset="0"/>
            </a:endParaRPr>
          </a:p>
        </p:txBody>
      </p:sp>
      <p:sp>
        <p:nvSpPr>
          <p:cNvPr id="6" name="Прямоугольник 5"/>
          <p:cNvSpPr/>
          <p:nvPr/>
        </p:nvSpPr>
        <p:spPr>
          <a:xfrm>
            <a:off x="609600" y="1997839"/>
            <a:ext cx="8077200" cy="1754326"/>
          </a:xfrm>
          <a:prstGeom prst="rect">
            <a:avLst/>
          </a:prstGeom>
        </p:spPr>
        <p:txBody>
          <a:bodyPr wrap="square">
            <a:spAutoFit/>
          </a:bodyPr>
          <a:lstStyle/>
          <a:p>
            <a:r>
              <a:rPr lang="en-US" b="1" dirty="0" smtClean="0">
                <a:solidFill>
                  <a:srgbClr val="008080"/>
                </a:solidFill>
                <a:highlight>
                  <a:srgbClr val="FFFFFF"/>
                </a:highlight>
                <a:latin typeface="Courier New"/>
              </a:rPr>
              <a:t>SELECT</a:t>
            </a:r>
            <a:r>
              <a:rPr lang="en-US" b="1" dirty="0" smtClean="0">
                <a:solidFill>
                  <a:srgbClr val="000080"/>
                </a:solidFill>
                <a:highlight>
                  <a:srgbClr val="FFFFFF"/>
                </a:highlight>
                <a:latin typeface="Courier New"/>
              </a:rPr>
              <a:t> e1.last_name||</a:t>
            </a:r>
            <a:r>
              <a:rPr lang="en-US" b="1" dirty="0" smtClean="0">
                <a:solidFill>
                  <a:srgbClr val="0000FF"/>
                </a:solidFill>
                <a:highlight>
                  <a:srgbClr val="FFFFFF"/>
                </a:highlight>
                <a:latin typeface="Courier New"/>
              </a:rPr>
              <a:t>' works for '</a:t>
            </a:r>
            <a:r>
              <a:rPr lang="en-US" b="1" dirty="0" smtClean="0">
                <a:solidFill>
                  <a:srgbClr val="000080"/>
                </a:solidFill>
                <a:highlight>
                  <a:srgbClr val="FFFFFF"/>
                </a:highlight>
                <a:latin typeface="Courier New"/>
              </a:rPr>
              <a:t>||e2.last_name </a:t>
            </a:r>
          </a:p>
          <a:p>
            <a:r>
              <a:rPr lang="en-US" b="1" dirty="0" smtClean="0">
                <a:solidFill>
                  <a:srgbClr val="000080"/>
                </a:solidFill>
                <a:highlight>
                  <a:srgbClr val="FFFFFF"/>
                </a:highlight>
                <a:latin typeface="Courier New"/>
              </a:rPr>
              <a:t>   "Employees and Their Managers"</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FROM</a:t>
            </a:r>
            <a:r>
              <a:rPr lang="en-US" b="1" dirty="0" smtClean="0">
                <a:solidFill>
                  <a:srgbClr val="000080"/>
                </a:solidFill>
                <a:highlight>
                  <a:srgbClr val="FFFFFF"/>
                </a:highlight>
                <a:latin typeface="Courier New"/>
              </a:rPr>
              <a:t> employees e1, employees e2 </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WHERE</a:t>
            </a:r>
            <a:r>
              <a:rPr lang="en-US" b="1" dirty="0" smtClean="0">
                <a:solidFill>
                  <a:srgbClr val="000080"/>
                </a:solidFill>
                <a:highlight>
                  <a:srgbClr val="FFFFFF"/>
                </a:highlight>
                <a:latin typeface="Courier New"/>
              </a:rPr>
              <a:t> e1.manager_id = e2.employee_id</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AND</a:t>
            </a:r>
            <a:r>
              <a:rPr lang="en-US" b="1" dirty="0" smtClean="0">
                <a:solidFill>
                  <a:srgbClr val="000080"/>
                </a:solidFill>
                <a:highlight>
                  <a:srgbClr val="FFFFFF"/>
                </a:highlight>
                <a:latin typeface="Courier New"/>
              </a:rPr>
              <a:t> e1.last_name </a:t>
            </a:r>
            <a:r>
              <a:rPr lang="en-US" b="1" dirty="0" smtClean="0">
                <a:solidFill>
                  <a:srgbClr val="008080"/>
                </a:solidFill>
                <a:highlight>
                  <a:srgbClr val="FFFFFF"/>
                </a:highlight>
                <a:latin typeface="Courier New"/>
              </a:rPr>
              <a:t>LIKE</a:t>
            </a:r>
            <a:r>
              <a:rPr lang="en-US" b="1" dirty="0" smtClean="0">
                <a:solidFill>
                  <a:srgbClr val="000080"/>
                </a:solidFill>
                <a:highlight>
                  <a:srgbClr val="FFFFFF"/>
                </a:highlight>
                <a:latin typeface="Courier New"/>
              </a:rPr>
              <a:t> </a:t>
            </a:r>
            <a:r>
              <a:rPr lang="en-US" b="1" dirty="0" smtClean="0">
                <a:solidFill>
                  <a:srgbClr val="0000FF"/>
                </a:solidFill>
                <a:highlight>
                  <a:srgbClr val="FFFFFF"/>
                </a:highlight>
                <a:latin typeface="Courier New"/>
              </a:rPr>
              <a:t>'R%'</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ORDER</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BY</a:t>
            </a:r>
            <a:r>
              <a:rPr lang="en-US" b="1" dirty="0" smtClean="0">
                <a:solidFill>
                  <a:srgbClr val="000080"/>
                </a:solidFill>
                <a:highlight>
                  <a:srgbClr val="FFFFFF"/>
                </a:highlight>
                <a:latin typeface="Courier New"/>
              </a:rPr>
              <a:t> e1.last_name;</a:t>
            </a:r>
            <a:endParaRPr lang="ru-RU" b="1" dirty="0"/>
          </a:p>
        </p:txBody>
      </p:sp>
      <p:pic>
        <p:nvPicPr>
          <p:cNvPr id="14338" name="Picture 2"/>
          <p:cNvPicPr>
            <a:picLocks noChangeAspect="1" noChangeArrowheads="1"/>
          </p:cNvPicPr>
          <p:nvPr/>
        </p:nvPicPr>
        <p:blipFill>
          <a:blip r:embed="rId3" cstate="print"/>
          <a:srcRect/>
          <a:stretch>
            <a:fillRect/>
          </a:stretch>
        </p:blipFill>
        <p:spPr bwMode="auto">
          <a:xfrm>
            <a:off x="2819400" y="4038600"/>
            <a:ext cx="2590800" cy="14424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Join Queries: Examples </a:t>
            </a:r>
            <a:endParaRPr lang="ru-RU" dirty="0"/>
          </a:p>
        </p:txBody>
      </p:sp>
      <p:sp>
        <p:nvSpPr>
          <p:cNvPr id="3" name="Нижний колонтитул 2"/>
          <p:cNvSpPr>
            <a:spLocks noGrp="1"/>
          </p:cNvSpPr>
          <p:nvPr>
            <p:ph type="ftr" sz="quarter" idx="10"/>
          </p:nvPr>
        </p:nvSpPr>
        <p:spPr/>
        <p:txBody>
          <a:bodyPr/>
          <a:lstStyle/>
          <a:p>
            <a:r>
              <a:rPr lang="en-US" smtClean="0"/>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13</a:t>
            </a:fld>
            <a:endParaRPr lang="en-US"/>
          </a:p>
        </p:txBody>
      </p:sp>
      <p:sp>
        <p:nvSpPr>
          <p:cNvPr id="5" name="TextBox 4"/>
          <p:cNvSpPr txBox="1"/>
          <p:nvPr/>
        </p:nvSpPr>
        <p:spPr>
          <a:xfrm>
            <a:off x="533400" y="1066800"/>
            <a:ext cx="81534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smtClean="0"/>
              <a:t>The following examples show various ways of joining tables in a query. </a:t>
            </a:r>
            <a:endParaRPr lang="en-US" sz="2000" dirty="0" smtClean="0">
              <a:latin typeface="Tahoma" pitchFamily="34" charset="0"/>
              <a:cs typeface="Tahoma" pitchFamily="34" charset="0"/>
            </a:endParaRPr>
          </a:p>
        </p:txBody>
      </p:sp>
      <p:sp>
        <p:nvSpPr>
          <p:cNvPr id="8" name="Прямоугольник 7"/>
          <p:cNvSpPr/>
          <p:nvPr/>
        </p:nvSpPr>
        <p:spPr>
          <a:xfrm>
            <a:off x="533400" y="1676400"/>
            <a:ext cx="8153400" cy="1754326"/>
          </a:xfrm>
          <a:prstGeom prst="rect">
            <a:avLst/>
          </a:prstGeom>
        </p:spPr>
        <p:txBody>
          <a:bodyPr wrap="square">
            <a:spAutoFit/>
          </a:bodyPr>
          <a:lstStyle/>
          <a:p>
            <a:r>
              <a:rPr lang="en-US" b="1" dirty="0" smtClean="0">
                <a:solidFill>
                  <a:srgbClr val="008080"/>
                </a:solidFill>
                <a:highlight>
                  <a:srgbClr val="FFFFFF"/>
                </a:highlight>
                <a:latin typeface="Courier New"/>
              </a:rPr>
              <a:t>SELECT</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last_name</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job_id</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departments.department_id</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department_name</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FROM</a:t>
            </a:r>
            <a:r>
              <a:rPr lang="en-US" b="1" dirty="0" smtClean="0">
                <a:solidFill>
                  <a:srgbClr val="000080"/>
                </a:solidFill>
                <a:highlight>
                  <a:srgbClr val="FFFFFF"/>
                </a:highlight>
                <a:latin typeface="Courier New"/>
              </a:rPr>
              <a:t> employees, departments</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WHERE</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employees.department_id</a:t>
            </a:r>
            <a:r>
              <a:rPr lang="en-US" b="1" dirty="0" smtClean="0">
                <a:solidFill>
                  <a:srgbClr val="000080"/>
                </a:solidFill>
                <a:highlight>
                  <a:srgbClr val="FFFFFF"/>
                </a:highlight>
                <a:latin typeface="Courier New"/>
              </a:rPr>
              <a:t> = </a:t>
            </a:r>
            <a:r>
              <a:rPr lang="en-US" b="1" dirty="0" err="1" smtClean="0">
                <a:solidFill>
                  <a:srgbClr val="000080"/>
                </a:solidFill>
                <a:highlight>
                  <a:srgbClr val="FFFFFF"/>
                </a:highlight>
                <a:latin typeface="Courier New"/>
              </a:rPr>
              <a:t>departments.department_id</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ORDER</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BY</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last_name</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job_id</a:t>
            </a:r>
            <a:r>
              <a:rPr lang="en-US" b="1" dirty="0" smtClean="0">
                <a:solidFill>
                  <a:srgbClr val="000080"/>
                </a:solidFill>
                <a:highlight>
                  <a:srgbClr val="FFFFFF"/>
                </a:highlight>
                <a:latin typeface="Courier New"/>
              </a:rPr>
              <a:t>;</a:t>
            </a:r>
            <a:endParaRPr lang="ru-RU" b="1" dirty="0"/>
          </a:p>
        </p:txBody>
      </p:sp>
      <p:pic>
        <p:nvPicPr>
          <p:cNvPr id="15363" name="Picture 3"/>
          <p:cNvPicPr>
            <a:picLocks noChangeAspect="1" noChangeArrowheads="1"/>
          </p:cNvPicPr>
          <p:nvPr/>
        </p:nvPicPr>
        <p:blipFill>
          <a:blip r:embed="rId3" cstate="print"/>
          <a:srcRect/>
          <a:stretch>
            <a:fillRect/>
          </a:stretch>
        </p:blipFill>
        <p:spPr bwMode="auto">
          <a:xfrm>
            <a:off x="1752600" y="3657599"/>
            <a:ext cx="4724400" cy="25960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Outer Joins: Examples</a:t>
            </a:r>
            <a:endParaRPr lang="ru-RU" dirty="0"/>
          </a:p>
        </p:txBody>
      </p:sp>
      <p:sp>
        <p:nvSpPr>
          <p:cNvPr id="3" name="Нижний колонтитул 2"/>
          <p:cNvSpPr>
            <a:spLocks noGrp="1"/>
          </p:cNvSpPr>
          <p:nvPr>
            <p:ph type="ftr" sz="quarter" idx="10"/>
          </p:nvPr>
        </p:nvSpPr>
        <p:spPr/>
        <p:txBody>
          <a:bodyPr/>
          <a:lstStyle/>
          <a:p>
            <a:r>
              <a:rPr lang="en-US" smtClean="0"/>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14</a:t>
            </a:fld>
            <a:endParaRPr lang="en-US"/>
          </a:p>
        </p:txBody>
      </p:sp>
      <p:sp>
        <p:nvSpPr>
          <p:cNvPr id="5" name="TextBox 4"/>
          <p:cNvSpPr txBox="1"/>
          <p:nvPr/>
        </p:nvSpPr>
        <p:spPr>
          <a:xfrm>
            <a:off x="533400" y="1066800"/>
            <a:ext cx="81534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smtClean="0"/>
              <a:t>The following example shows how a partitioned outer join fills data gaps in rows to facilitate analytic function specification and reliable report formatting. </a:t>
            </a:r>
            <a:endParaRPr lang="en-US" sz="2000" dirty="0" smtClean="0">
              <a:latin typeface="Tahoma" pitchFamily="34" charset="0"/>
              <a:cs typeface="Tahoma" pitchFamily="34" charset="0"/>
            </a:endParaRPr>
          </a:p>
        </p:txBody>
      </p:sp>
      <p:sp>
        <p:nvSpPr>
          <p:cNvPr id="9" name="Прямоугольник 8"/>
          <p:cNvSpPr/>
          <p:nvPr/>
        </p:nvSpPr>
        <p:spPr>
          <a:xfrm>
            <a:off x="228600" y="2274838"/>
            <a:ext cx="8763000" cy="1200329"/>
          </a:xfrm>
          <a:prstGeom prst="rect">
            <a:avLst/>
          </a:prstGeom>
        </p:spPr>
        <p:txBody>
          <a:bodyPr wrap="square">
            <a:spAutoFit/>
          </a:bodyPr>
          <a:lstStyle/>
          <a:p>
            <a:r>
              <a:rPr lang="en-US" b="1" dirty="0" smtClean="0">
                <a:solidFill>
                  <a:srgbClr val="008080"/>
                </a:solidFill>
                <a:highlight>
                  <a:srgbClr val="FFFFFF"/>
                </a:highlight>
                <a:latin typeface="Courier New"/>
              </a:rPr>
              <a:t>SELECT</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d.department_id</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e.last_name</a:t>
            </a:r>
            <a:endParaRPr lang="en-US" b="1" dirty="0" smtClean="0">
              <a:solidFill>
                <a:srgbClr val="000080"/>
              </a:solidFill>
              <a:highlight>
                <a:srgbClr val="FFFFFF"/>
              </a:highlight>
              <a:latin typeface="Courier New"/>
            </a:endParaRPr>
          </a:p>
          <a:p>
            <a:r>
              <a:rPr lang="en-US" b="1" dirty="0" smtClean="0">
                <a:solidFill>
                  <a:srgbClr val="008080"/>
                </a:solidFill>
                <a:highlight>
                  <a:srgbClr val="FFFFFF"/>
                </a:highlight>
                <a:latin typeface="Courier New"/>
              </a:rPr>
              <a:t>FROM</a:t>
            </a:r>
            <a:r>
              <a:rPr lang="en-US" b="1" dirty="0" smtClean="0">
                <a:solidFill>
                  <a:srgbClr val="000080"/>
                </a:solidFill>
                <a:highlight>
                  <a:srgbClr val="FFFFFF"/>
                </a:highlight>
                <a:latin typeface="Courier New"/>
              </a:rPr>
              <a:t> departments d </a:t>
            </a:r>
          </a:p>
          <a:p>
            <a:r>
              <a:rPr lang="en-US" b="1" dirty="0" smtClean="0">
                <a:solidFill>
                  <a:srgbClr val="008080"/>
                </a:solidFill>
                <a:highlight>
                  <a:srgbClr val="FFFFFF"/>
                </a:highlight>
                <a:latin typeface="Courier New"/>
              </a:rPr>
              <a:t>LEFT</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OUTER</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JOIN</a:t>
            </a:r>
            <a:r>
              <a:rPr lang="en-US" b="1" dirty="0" smtClean="0">
                <a:solidFill>
                  <a:srgbClr val="000080"/>
                </a:solidFill>
                <a:highlight>
                  <a:srgbClr val="FFFFFF"/>
                </a:highlight>
                <a:latin typeface="Courier New"/>
              </a:rPr>
              <a:t> employees e </a:t>
            </a:r>
            <a:r>
              <a:rPr lang="en-US" b="1" dirty="0" smtClean="0">
                <a:solidFill>
                  <a:srgbClr val="008080"/>
                </a:solidFill>
                <a:highlight>
                  <a:srgbClr val="FFFFFF"/>
                </a:highlight>
                <a:latin typeface="Courier New"/>
              </a:rPr>
              <a:t>ON</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d.department_id</a:t>
            </a:r>
            <a:r>
              <a:rPr lang="en-US" b="1" dirty="0" smtClean="0">
                <a:solidFill>
                  <a:srgbClr val="000080"/>
                </a:solidFill>
                <a:highlight>
                  <a:srgbClr val="FFFFFF"/>
                </a:highlight>
                <a:latin typeface="Courier New"/>
              </a:rPr>
              <a:t>=</a:t>
            </a:r>
            <a:r>
              <a:rPr lang="en-US" b="1" dirty="0" err="1" smtClean="0">
                <a:solidFill>
                  <a:srgbClr val="000080"/>
                </a:solidFill>
                <a:highlight>
                  <a:srgbClr val="FFFFFF"/>
                </a:highlight>
                <a:latin typeface="Courier New"/>
              </a:rPr>
              <a:t>e.department_id</a:t>
            </a:r>
            <a:endParaRPr lang="en-US" b="1" dirty="0" smtClean="0">
              <a:solidFill>
                <a:srgbClr val="000080"/>
              </a:solidFill>
              <a:highlight>
                <a:srgbClr val="FFFFFF"/>
              </a:highlight>
              <a:latin typeface="Courier New"/>
            </a:endParaRPr>
          </a:p>
          <a:p>
            <a:r>
              <a:rPr lang="en-US" b="1" dirty="0" smtClean="0">
                <a:solidFill>
                  <a:srgbClr val="008080"/>
                </a:solidFill>
                <a:highlight>
                  <a:srgbClr val="FFFFFF"/>
                </a:highlight>
                <a:latin typeface="Courier New"/>
              </a:rPr>
              <a:t>ORDER</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BY</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d.department_id</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e.last_name</a:t>
            </a:r>
            <a:r>
              <a:rPr lang="en-US" b="1" dirty="0" smtClean="0">
                <a:solidFill>
                  <a:srgbClr val="000080"/>
                </a:solidFill>
                <a:highlight>
                  <a:srgbClr val="FFFFFF"/>
                </a:highlight>
                <a:latin typeface="Courier New"/>
              </a:rPr>
              <a:t>;</a:t>
            </a:r>
            <a:endParaRPr lang="ru-RU" b="1" dirty="0"/>
          </a:p>
        </p:txBody>
      </p:sp>
      <p:pic>
        <p:nvPicPr>
          <p:cNvPr id="16386" name="Picture 2"/>
          <p:cNvPicPr>
            <a:picLocks noChangeAspect="1" noChangeArrowheads="1"/>
          </p:cNvPicPr>
          <p:nvPr/>
        </p:nvPicPr>
        <p:blipFill>
          <a:blip r:embed="rId3" cstate="print"/>
          <a:srcRect/>
          <a:stretch>
            <a:fillRect/>
          </a:stretch>
        </p:blipFill>
        <p:spPr bwMode="auto">
          <a:xfrm>
            <a:off x="2667000" y="3505200"/>
            <a:ext cx="2438400" cy="27462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Outer Joins: Examples</a:t>
            </a:r>
            <a:endParaRPr lang="ru-RU" dirty="0"/>
          </a:p>
        </p:txBody>
      </p:sp>
      <p:sp>
        <p:nvSpPr>
          <p:cNvPr id="3" name="Нижний колонтитул 2"/>
          <p:cNvSpPr>
            <a:spLocks noGrp="1"/>
          </p:cNvSpPr>
          <p:nvPr>
            <p:ph type="ftr" sz="quarter" idx="10"/>
          </p:nvPr>
        </p:nvSpPr>
        <p:spPr/>
        <p:txBody>
          <a:bodyPr/>
          <a:lstStyle/>
          <a:p>
            <a:r>
              <a:rPr lang="en-US" smtClean="0"/>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15</a:t>
            </a:fld>
            <a:endParaRPr lang="en-US"/>
          </a:p>
        </p:txBody>
      </p:sp>
      <p:sp>
        <p:nvSpPr>
          <p:cNvPr id="5" name="TextBox 4"/>
          <p:cNvSpPr txBox="1"/>
          <p:nvPr/>
        </p:nvSpPr>
        <p:spPr>
          <a:xfrm>
            <a:off x="533400" y="1066800"/>
            <a:ext cx="81534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smtClean="0"/>
              <a:t>Users familiar with the traditional Oracle Database outer joins syntax will recognize the same query in this form:</a:t>
            </a:r>
            <a:endParaRPr lang="en-US" sz="2000" dirty="0" smtClean="0">
              <a:latin typeface="Tahoma" pitchFamily="34" charset="0"/>
              <a:cs typeface="Tahoma" pitchFamily="34" charset="0"/>
            </a:endParaRPr>
          </a:p>
        </p:txBody>
      </p:sp>
      <p:pic>
        <p:nvPicPr>
          <p:cNvPr id="16386" name="Picture 2"/>
          <p:cNvPicPr>
            <a:picLocks noChangeAspect="1" noChangeArrowheads="1"/>
          </p:cNvPicPr>
          <p:nvPr/>
        </p:nvPicPr>
        <p:blipFill>
          <a:blip r:embed="rId3" cstate="print"/>
          <a:srcRect/>
          <a:stretch>
            <a:fillRect/>
          </a:stretch>
        </p:blipFill>
        <p:spPr bwMode="auto">
          <a:xfrm>
            <a:off x="2667000" y="3505200"/>
            <a:ext cx="2438400" cy="2746279"/>
          </a:xfrm>
          <a:prstGeom prst="rect">
            <a:avLst/>
          </a:prstGeom>
          <a:noFill/>
          <a:ln w="9525">
            <a:noFill/>
            <a:miter lim="800000"/>
            <a:headEnd/>
            <a:tailEnd/>
          </a:ln>
        </p:spPr>
      </p:pic>
      <p:sp>
        <p:nvSpPr>
          <p:cNvPr id="8" name="Прямоугольник 7"/>
          <p:cNvSpPr/>
          <p:nvPr/>
        </p:nvSpPr>
        <p:spPr>
          <a:xfrm>
            <a:off x="533400" y="2057400"/>
            <a:ext cx="8382000" cy="1200329"/>
          </a:xfrm>
          <a:prstGeom prst="rect">
            <a:avLst/>
          </a:prstGeom>
        </p:spPr>
        <p:txBody>
          <a:bodyPr wrap="square">
            <a:spAutoFit/>
          </a:bodyPr>
          <a:lstStyle/>
          <a:p>
            <a:r>
              <a:rPr lang="en-US" b="1" dirty="0" smtClean="0">
                <a:solidFill>
                  <a:srgbClr val="008080"/>
                </a:solidFill>
                <a:highlight>
                  <a:srgbClr val="FFFFFF"/>
                </a:highlight>
                <a:latin typeface="Courier New"/>
              </a:rPr>
              <a:t>SELECT</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d.department_id</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e.last_name</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FROM</a:t>
            </a:r>
            <a:r>
              <a:rPr lang="en-US" b="1" dirty="0" smtClean="0">
                <a:solidFill>
                  <a:srgbClr val="000080"/>
                </a:solidFill>
                <a:highlight>
                  <a:srgbClr val="FFFFFF"/>
                </a:highlight>
                <a:latin typeface="Courier New"/>
              </a:rPr>
              <a:t> departments d, employees e</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WHERE</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d.department_id</a:t>
            </a:r>
            <a:r>
              <a:rPr lang="en-US" b="1" dirty="0" smtClean="0">
                <a:solidFill>
                  <a:srgbClr val="000080"/>
                </a:solidFill>
                <a:highlight>
                  <a:srgbClr val="FFFFFF"/>
                </a:highlight>
                <a:latin typeface="Courier New"/>
              </a:rPr>
              <a:t> = </a:t>
            </a:r>
            <a:r>
              <a:rPr lang="en-US" b="1" dirty="0" err="1" smtClean="0">
                <a:solidFill>
                  <a:srgbClr val="000080"/>
                </a:solidFill>
                <a:highlight>
                  <a:srgbClr val="FFFFFF"/>
                </a:highlight>
                <a:latin typeface="Courier New"/>
              </a:rPr>
              <a:t>e.department_id</a:t>
            </a:r>
            <a:r>
              <a:rPr lang="en-US" b="1" dirty="0" smtClean="0">
                <a:solidFill>
                  <a:srgbClr val="000080"/>
                </a:solidFill>
                <a:highlight>
                  <a:srgbClr val="FFFFFF"/>
                </a:highlight>
                <a:latin typeface="Courier New"/>
              </a:rPr>
              <a:t>(+)</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ORDER</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BY</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d.department_id</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e.last_name</a:t>
            </a:r>
            <a:r>
              <a:rPr lang="en-US" b="1" dirty="0" smtClean="0">
                <a:solidFill>
                  <a:srgbClr val="000080"/>
                </a:solidFill>
                <a:highlight>
                  <a:srgbClr val="FFFFFF"/>
                </a:highlight>
                <a:latin typeface="Courier New"/>
              </a:rPr>
              <a:t>;</a:t>
            </a:r>
            <a:endParaRPr lang="ru-RU"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Outer Joins: Examples</a:t>
            </a:r>
            <a:endParaRPr lang="ru-RU" dirty="0"/>
          </a:p>
        </p:txBody>
      </p:sp>
      <p:sp>
        <p:nvSpPr>
          <p:cNvPr id="3" name="Нижний колонтитул 2"/>
          <p:cNvSpPr>
            <a:spLocks noGrp="1"/>
          </p:cNvSpPr>
          <p:nvPr>
            <p:ph type="ftr" sz="quarter" idx="10"/>
          </p:nvPr>
        </p:nvSpPr>
        <p:spPr/>
        <p:txBody>
          <a:bodyPr/>
          <a:lstStyle/>
          <a:p>
            <a:r>
              <a:rPr lang="en-US" smtClean="0"/>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16</a:t>
            </a:fld>
            <a:endParaRPr lang="en-US"/>
          </a:p>
        </p:txBody>
      </p:sp>
      <p:sp>
        <p:nvSpPr>
          <p:cNvPr id="5" name="TextBox 4"/>
          <p:cNvSpPr txBox="1"/>
          <p:nvPr/>
        </p:nvSpPr>
        <p:spPr>
          <a:xfrm>
            <a:off x="533400" y="762000"/>
            <a:ext cx="81534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smtClean="0"/>
              <a:t>The left outer join returns all departments, including those without any employees. The same statement with a right outer join returns all employees, including those not yet assigned to a department:</a:t>
            </a:r>
            <a:endParaRPr lang="en-US" sz="2000" dirty="0" smtClean="0">
              <a:latin typeface="Tahoma" pitchFamily="34" charset="0"/>
              <a:cs typeface="Tahoma" pitchFamily="34" charset="0"/>
            </a:endParaRPr>
          </a:p>
        </p:txBody>
      </p:sp>
      <p:pic>
        <p:nvPicPr>
          <p:cNvPr id="17410" name="Picture 2"/>
          <p:cNvPicPr>
            <a:picLocks noChangeAspect="1" noChangeArrowheads="1"/>
          </p:cNvPicPr>
          <p:nvPr/>
        </p:nvPicPr>
        <p:blipFill>
          <a:blip r:embed="rId3" cstate="print"/>
          <a:srcRect/>
          <a:stretch>
            <a:fillRect/>
          </a:stretch>
        </p:blipFill>
        <p:spPr bwMode="auto">
          <a:xfrm>
            <a:off x="2743200" y="3352800"/>
            <a:ext cx="3048000" cy="2780184"/>
          </a:xfrm>
          <a:prstGeom prst="rect">
            <a:avLst/>
          </a:prstGeom>
          <a:noFill/>
          <a:ln w="9525">
            <a:noFill/>
            <a:miter lim="800000"/>
            <a:headEnd/>
            <a:tailEnd/>
          </a:ln>
        </p:spPr>
      </p:pic>
      <p:sp>
        <p:nvSpPr>
          <p:cNvPr id="9" name="Прямоугольник 8"/>
          <p:cNvSpPr/>
          <p:nvPr/>
        </p:nvSpPr>
        <p:spPr>
          <a:xfrm>
            <a:off x="533400" y="1905000"/>
            <a:ext cx="8153400" cy="1200329"/>
          </a:xfrm>
          <a:prstGeom prst="rect">
            <a:avLst/>
          </a:prstGeom>
        </p:spPr>
        <p:txBody>
          <a:bodyPr wrap="square">
            <a:spAutoFit/>
          </a:bodyPr>
          <a:lstStyle/>
          <a:p>
            <a:r>
              <a:rPr lang="en-US" b="1" dirty="0" smtClean="0">
                <a:solidFill>
                  <a:srgbClr val="008080"/>
                </a:solidFill>
                <a:highlight>
                  <a:srgbClr val="FFFFFF"/>
                </a:highlight>
                <a:latin typeface="Courier New"/>
              </a:rPr>
              <a:t>SELECT</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d.department_id</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e.last_name</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FROM</a:t>
            </a:r>
            <a:r>
              <a:rPr lang="en-US" b="1" dirty="0" smtClean="0">
                <a:solidFill>
                  <a:srgbClr val="000080"/>
                </a:solidFill>
                <a:highlight>
                  <a:srgbClr val="FFFFFF"/>
                </a:highlight>
                <a:latin typeface="Courier New"/>
              </a:rPr>
              <a:t> departments d </a:t>
            </a:r>
            <a:r>
              <a:rPr lang="en-US" b="1" dirty="0" smtClean="0">
                <a:solidFill>
                  <a:srgbClr val="008080"/>
                </a:solidFill>
                <a:highlight>
                  <a:srgbClr val="FFFFFF"/>
                </a:highlight>
                <a:latin typeface="Courier New"/>
              </a:rPr>
              <a:t>RIGHT</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OUTER</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JOIN</a:t>
            </a:r>
            <a:r>
              <a:rPr lang="en-US" b="1" dirty="0" smtClean="0">
                <a:solidFill>
                  <a:srgbClr val="000080"/>
                </a:solidFill>
                <a:highlight>
                  <a:srgbClr val="FFFFFF"/>
                </a:highlight>
                <a:latin typeface="Courier New"/>
              </a:rPr>
              <a:t> employees e</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ON</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d.department_id</a:t>
            </a:r>
            <a:r>
              <a:rPr lang="en-US" b="1" dirty="0" smtClean="0">
                <a:solidFill>
                  <a:srgbClr val="000080"/>
                </a:solidFill>
                <a:highlight>
                  <a:srgbClr val="FFFFFF"/>
                </a:highlight>
                <a:latin typeface="Courier New"/>
              </a:rPr>
              <a:t> = </a:t>
            </a:r>
            <a:r>
              <a:rPr lang="en-US" b="1" dirty="0" err="1" smtClean="0">
                <a:solidFill>
                  <a:srgbClr val="000080"/>
                </a:solidFill>
                <a:highlight>
                  <a:srgbClr val="FFFFFF"/>
                </a:highlight>
                <a:latin typeface="Courier New"/>
              </a:rPr>
              <a:t>e.department_id</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ORDER</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BY</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d.department_id</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e.last_name</a:t>
            </a:r>
            <a:r>
              <a:rPr lang="en-US" b="1" dirty="0" smtClean="0">
                <a:solidFill>
                  <a:srgbClr val="000080"/>
                </a:solidFill>
                <a:highlight>
                  <a:srgbClr val="FFFFFF"/>
                </a:highlight>
                <a:latin typeface="Courier New"/>
              </a:rPr>
              <a:t>;</a:t>
            </a:r>
            <a:endParaRPr lang="ru-RU"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Outer Joins: Examples</a:t>
            </a:r>
            <a:endParaRPr lang="ru-RU" dirty="0"/>
          </a:p>
        </p:txBody>
      </p:sp>
      <p:sp>
        <p:nvSpPr>
          <p:cNvPr id="3" name="Нижний колонтитул 2"/>
          <p:cNvSpPr>
            <a:spLocks noGrp="1"/>
          </p:cNvSpPr>
          <p:nvPr>
            <p:ph type="ftr" sz="quarter" idx="10"/>
          </p:nvPr>
        </p:nvSpPr>
        <p:spPr/>
        <p:txBody>
          <a:bodyPr/>
          <a:lstStyle/>
          <a:p>
            <a:r>
              <a:rPr lang="en-US" smtClean="0"/>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17</a:t>
            </a:fld>
            <a:endParaRPr lang="en-US"/>
          </a:p>
        </p:txBody>
      </p:sp>
      <p:sp>
        <p:nvSpPr>
          <p:cNvPr id="5" name="TextBox 4"/>
          <p:cNvSpPr txBox="1"/>
          <p:nvPr/>
        </p:nvSpPr>
        <p:spPr>
          <a:xfrm>
            <a:off x="533400" y="762000"/>
            <a:ext cx="81534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smtClean="0"/>
              <a:t>It is not clear from this result whether employees Grant has </a:t>
            </a:r>
            <a:r>
              <a:rPr lang="en-US" sz="2000" dirty="0" err="1" smtClean="0"/>
              <a:t>department_id</a:t>
            </a:r>
            <a:r>
              <a:rPr lang="en-US" sz="2000" dirty="0" smtClean="0"/>
              <a:t> NULL, or whether their </a:t>
            </a:r>
            <a:r>
              <a:rPr lang="en-US" sz="2000" dirty="0" err="1" smtClean="0"/>
              <a:t>department_id</a:t>
            </a:r>
            <a:r>
              <a:rPr lang="en-US" sz="2000" dirty="0" smtClean="0"/>
              <a:t> is not in the </a:t>
            </a:r>
            <a:r>
              <a:rPr lang="en-US" sz="2000" dirty="0" err="1" smtClean="0"/>
              <a:t>departmentstable</a:t>
            </a:r>
            <a:r>
              <a:rPr lang="en-US" sz="2000" dirty="0" smtClean="0"/>
              <a:t>. </a:t>
            </a:r>
            <a:endParaRPr lang="en-US" sz="2000" dirty="0" smtClean="0">
              <a:latin typeface="Tahoma" pitchFamily="34" charset="0"/>
              <a:cs typeface="Tahoma" pitchFamily="34" charset="0"/>
            </a:endParaRPr>
          </a:p>
        </p:txBody>
      </p:sp>
      <p:sp>
        <p:nvSpPr>
          <p:cNvPr id="8" name="Прямоугольник 7"/>
          <p:cNvSpPr/>
          <p:nvPr/>
        </p:nvSpPr>
        <p:spPr>
          <a:xfrm>
            <a:off x="533400" y="1905000"/>
            <a:ext cx="8153400" cy="1477328"/>
          </a:xfrm>
          <a:prstGeom prst="rect">
            <a:avLst/>
          </a:prstGeom>
        </p:spPr>
        <p:txBody>
          <a:bodyPr wrap="square">
            <a:spAutoFit/>
          </a:bodyPr>
          <a:lstStyle/>
          <a:p>
            <a:r>
              <a:rPr lang="en-US" b="1" dirty="0" smtClean="0">
                <a:solidFill>
                  <a:srgbClr val="008080"/>
                </a:solidFill>
                <a:highlight>
                  <a:srgbClr val="FFFFFF"/>
                </a:highlight>
                <a:latin typeface="Courier New"/>
              </a:rPr>
              <a:t>SELECT</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d.department_id</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as</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d_dept_id</a:t>
            </a:r>
            <a:r>
              <a:rPr lang="en-US" b="1" dirty="0" smtClean="0">
                <a:solidFill>
                  <a:srgbClr val="000080"/>
                </a:solidFill>
                <a:highlight>
                  <a:srgbClr val="FFFFFF"/>
                </a:highlight>
                <a:latin typeface="Courier New"/>
              </a:rPr>
              <a:t>, </a:t>
            </a:r>
          </a:p>
          <a:p>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e.department_id</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as</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e_dept_id</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e.last_name</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FROM</a:t>
            </a:r>
            <a:r>
              <a:rPr lang="en-US" b="1" dirty="0" smtClean="0">
                <a:solidFill>
                  <a:srgbClr val="000080"/>
                </a:solidFill>
                <a:highlight>
                  <a:srgbClr val="FFFFFF"/>
                </a:highlight>
                <a:latin typeface="Courier New"/>
              </a:rPr>
              <a:t> departments d </a:t>
            </a:r>
            <a:r>
              <a:rPr lang="en-US" b="1" dirty="0" smtClean="0">
                <a:solidFill>
                  <a:srgbClr val="008080"/>
                </a:solidFill>
                <a:highlight>
                  <a:srgbClr val="FFFFFF"/>
                </a:highlight>
                <a:latin typeface="Courier New"/>
              </a:rPr>
              <a:t>FULL</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OUTER</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JOIN</a:t>
            </a:r>
            <a:r>
              <a:rPr lang="en-US" b="1" dirty="0" smtClean="0">
                <a:solidFill>
                  <a:srgbClr val="000080"/>
                </a:solidFill>
                <a:highlight>
                  <a:srgbClr val="FFFFFF"/>
                </a:highlight>
                <a:latin typeface="Courier New"/>
              </a:rPr>
              <a:t> employees e</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ON</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d.department_id</a:t>
            </a:r>
            <a:r>
              <a:rPr lang="en-US" b="1" dirty="0" smtClean="0">
                <a:solidFill>
                  <a:srgbClr val="000080"/>
                </a:solidFill>
                <a:highlight>
                  <a:srgbClr val="FFFFFF"/>
                </a:highlight>
                <a:latin typeface="Courier New"/>
              </a:rPr>
              <a:t> = </a:t>
            </a:r>
            <a:r>
              <a:rPr lang="en-US" b="1" dirty="0" err="1" smtClean="0">
                <a:solidFill>
                  <a:srgbClr val="000080"/>
                </a:solidFill>
                <a:highlight>
                  <a:srgbClr val="FFFFFF"/>
                </a:highlight>
                <a:latin typeface="Courier New"/>
              </a:rPr>
              <a:t>e.department_id</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ORDER</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BY</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d.department_id</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e.last_name</a:t>
            </a:r>
            <a:r>
              <a:rPr lang="en-US" b="1" dirty="0" smtClean="0">
                <a:solidFill>
                  <a:srgbClr val="000080"/>
                </a:solidFill>
                <a:highlight>
                  <a:srgbClr val="FFFFFF"/>
                </a:highlight>
                <a:latin typeface="Courier New"/>
              </a:rPr>
              <a:t>;</a:t>
            </a:r>
          </a:p>
        </p:txBody>
      </p:sp>
      <p:pic>
        <p:nvPicPr>
          <p:cNvPr id="18434" name="Picture 2"/>
          <p:cNvPicPr>
            <a:picLocks noChangeAspect="1" noChangeArrowheads="1"/>
          </p:cNvPicPr>
          <p:nvPr/>
        </p:nvPicPr>
        <p:blipFill>
          <a:blip r:embed="rId3" cstate="print"/>
          <a:srcRect/>
          <a:stretch>
            <a:fillRect/>
          </a:stretch>
        </p:blipFill>
        <p:spPr bwMode="auto">
          <a:xfrm>
            <a:off x="2438400" y="3581400"/>
            <a:ext cx="2762250" cy="1343025"/>
          </a:xfrm>
          <a:prstGeom prst="rect">
            <a:avLst/>
          </a:prstGeom>
          <a:noFill/>
          <a:ln w="9525">
            <a:noFill/>
            <a:miter lim="800000"/>
            <a:headEnd/>
            <a:tailEnd/>
          </a:ln>
        </p:spPr>
      </p:pic>
      <p:sp>
        <p:nvSpPr>
          <p:cNvPr id="10" name="TextBox 9"/>
          <p:cNvSpPr txBox="1"/>
          <p:nvPr/>
        </p:nvSpPr>
        <p:spPr>
          <a:xfrm>
            <a:off x="2514600" y="4724400"/>
            <a:ext cx="343364" cy="369332"/>
          </a:xfrm>
          <a:prstGeom prst="rect">
            <a:avLst/>
          </a:prstGeom>
          <a:noFill/>
        </p:spPr>
        <p:txBody>
          <a:bodyPr wrap="none" rtlCol="0">
            <a:spAutoFit/>
          </a:bodyPr>
          <a:lstStyle/>
          <a:p>
            <a:r>
              <a:rPr lang="en-US" dirty="0" smtClean="0"/>
              <a:t>…</a:t>
            </a:r>
            <a:endParaRPr lang="ru-RU" dirty="0"/>
          </a:p>
        </p:txBody>
      </p:sp>
      <p:pic>
        <p:nvPicPr>
          <p:cNvPr id="18435" name="Picture 3"/>
          <p:cNvPicPr>
            <a:picLocks noChangeAspect="1" noChangeArrowheads="1"/>
          </p:cNvPicPr>
          <p:nvPr/>
        </p:nvPicPr>
        <p:blipFill>
          <a:blip r:embed="rId4" cstate="print"/>
          <a:srcRect/>
          <a:stretch>
            <a:fillRect/>
          </a:stretch>
        </p:blipFill>
        <p:spPr bwMode="auto">
          <a:xfrm>
            <a:off x="2438400" y="5029200"/>
            <a:ext cx="2771775" cy="1152525"/>
          </a:xfrm>
          <a:prstGeom prst="rect">
            <a:avLst/>
          </a:prstGeom>
          <a:noFill/>
          <a:ln w="9525">
            <a:noFill/>
            <a:miter lim="800000"/>
            <a:headEnd/>
            <a:tailEnd/>
          </a:ln>
        </p:spPr>
      </p:pic>
      <p:sp>
        <p:nvSpPr>
          <p:cNvPr id="11" name="Rounded Rectangle 6"/>
          <p:cNvSpPr/>
          <p:nvPr/>
        </p:nvSpPr>
        <p:spPr>
          <a:xfrm>
            <a:off x="3962400" y="4495800"/>
            <a:ext cx="914400" cy="1447800"/>
          </a:xfrm>
          <a:prstGeom prst="roundRect">
            <a:avLst>
              <a:gd name="adj" fmla="val 9524"/>
            </a:avLst>
          </a:prstGeom>
          <a:solidFill>
            <a:srgbClr val="FFFF00">
              <a:alpha val="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6"/>
          <p:cNvSpPr/>
          <p:nvPr/>
        </p:nvSpPr>
        <p:spPr>
          <a:xfrm>
            <a:off x="3124200" y="5943600"/>
            <a:ext cx="1752600" cy="304800"/>
          </a:xfrm>
          <a:prstGeom prst="roundRect">
            <a:avLst>
              <a:gd name="adj" fmla="val 9524"/>
            </a:avLst>
          </a:prstGeom>
          <a:solidFill>
            <a:srgbClr val="FFFF00">
              <a:alpha val="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a:t>
            </a:r>
            <a:r>
              <a:rPr lang="en-US" dirty="0" err="1" smtClean="0"/>
              <a:t>Antijoins</a:t>
            </a:r>
            <a:r>
              <a:rPr lang="en-US" dirty="0" smtClean="0"/>
              <a:t>: Example</a:t>
            </a:r>
            <a:endParaRPr lang="ru-RU" dirty="0"/>
          </a:p>
        </p:txBody>
      </p:sp>
      <p:sp>
        <p:nvSpPr>
          <p:cNvPr id="3" name="Нижний колонтитул 2"/>
          <p:cNvSpPr>
            <a:spLocks noGrp="1"/>
          </p:cNvSpPr>
          <p:nvPr>
            <p:ph type="ftr" sz="quarter" idx="10"/>
          </p:nvPr>
        </p:nvSpPr>
        <p:spPr/>
        <p:txBody>
          <a:bodyPr/>
          <a:lstStyle/>
          <a:p>
            <a:r>
              <a:rPr lang="en-US" smtClean="0"/>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18</a:t>
            </a:fld>
            <a:endParaRPr lang="en-US"/>
          </a:p>
        </p:txBody>
      </p:sp>
      <p:sp>
        <p:nvSpPr>
          <p:cNvPr id="5" name="TextBox 4"/>
          <p:cNvSpPr txBox="1"/>
          <p:nvPr/>
        </p:nvSpPr>
        <p:spPr>
          <a:xfrm>
            <a:off x="533400" y="762000"/>
            <a:ext cx="81534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smtClean="0"/>
              <a:t>The following example selects a list of employees who are not in a particular set of departments:</a:t>
            </a:r>
            <a:endParaRPr lang="en-US" sz="2000" dirty="0" smtClean="0">
              <a:latin typeface="Tahoma" pitchFamily="34" charset="0"/>
              <a:cs typeface="Tahoma" pitchFamily="34" charset="0"/>
            </a:endParaRPr>
          </a:p>
        </p:txBody>
      </p:sp>
      <p:sp>
        <p:nvSpPr>
          <p:cNvPr id="11" name="Прямоугольник 10"/>
          <p:cNvSpPr/>
          <p:nvPr/>
        </p:nvSpPr>
        <p:spPr>
          <a:xfrm>
            <a:off x="533400" y="1600200"/>
            <a:ext cx="8153400" cy="1477328"/>
          </a:xfrm>
          <a:prstGeom prst="rect">
            <a:avLst/>
          </a:prstGeom>
        </p:spPr>
        <p:txBody>
          <a:bodyPr wrap="square">
            <a:spAutoFit/>
          </a:bodyPr>
          <a:lstStyle/>
          <a:p>
            <a:r>
              <a:rPr lang="en-US" b="1" dirty="0" smtClean="0">
                <a:solidFill>
                  <a:srgbClr val="008080"/>
                </a:solidFill>
                <a:highlight>
                  <a:srgbClr val="FFFFFF"/>
                </a:highlight>
                <a:latin typeface="Courier New"/>
              </a:rPr>
              <a:t>SELECT</a:t>
            </a:r>
            <a:r>
              <a:rPr lang="en-US" b="1" dirty="0" smtClean="0">
                <a:solidFill>
                  <a:srgbClr val="000080"/>
                </a:solidFill>
                <a:highlight>
                  <a:srgbClr val="FFFFFF"/>
                </a:highlight>
                <a:latin typeface="Courier New"/>
              </a:rPr>
              <a:t> * </a:t>
            </a:r>
            <a:r>
              <a:rPr lang="en-US" b="1" dirty="0" smtClean="0">
                <a:solidFill>
                  <a:srgbClr val="008080"/>
                </a:solidFill>
                <a:highlight>
                  <a:srgbClr val="FFFFFF"/>
                </a:highlight>
                <a:latin typeface="Courier New"/>
              </a:rPr>
              <a:t>FROM</a:t>
            </a:r>
            <a:r>
              <a:rPr lang="en-US" b="1" dirty="0" smtClean="0">
                <a:solidFill>
                  <a:srgbClr val="000080"/>
                </a:solidFill>
                <a:highlight>
                  <a:srgbClr val="FFFFFF"/>
                </a:highlight>
                <a:latin typeface="Courier New"/>
              </a:rPr>
              <a:t> employees </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WHERE</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department_id</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NOT</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IN</a:t>
            </a:r>
            <a:r>
              <a:rPr lang="en-US" b="1" dirty="0" smtClean="0">
                <a:solidFill>
                  <a:srgbClr val="000080"/>
                </a:solidFill>
                <a:highlight>
                  <a:srgbClr val="FFFFFF"/>
                </a:highlight>
                <a:latin typeface="Courier New"/>
              </a:rPr>
              <a:t> </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SELECT</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department_id</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FROM</a:t>
            </a:r>
            <a:r>
              <a:rPr lang="en-US" b="1" dirty="0" smtClean="0">
                <a:solidFill>
                  <a:srgbClr val="000080"/>
                </a:solidFill>
                <a:highlight>
                  <a:srgbClr val="FFFFFF"/>
                </a:highlight>
                <a:latin typeface="Courier New"/>
              </a:rPr>
              <a:t> departments </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WHERE</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location_id</a:t>
            </a:r>
            <a:r>
              <a:rPr lang="en-US" b="1" dirty="0" smtClean="0">
                <a:solidFill>
                  <a:srgbClr val="000080"/>
                </a:solidFill>
                <a:highlight>
                  <a:srgbClr val="FFFFFF"/>
                </a:highlight>
                <a:latin typeface="Courier New"/>
              </a:rPr>
              <a:t> = </a:t>
            </a:r>
            <a:r>
              <a:rPr lang="en-US" b="1" dirty="0" smtClean="0">
                <a:solidFill>
                  <a:srgbClr val="0000FF"/>
                </a:solidFill>
                <a:highlight>
                  <a:srgbClr val="FFFFFF"/>
                </a:highlight>
                <a:latin typeface="Courier New"/>
              </a:rPr>
              <a:t>1700</a:t>
            </a:r>
            <a:r>
              <a:rPr lang="en-US" b="1" dirty="0" smtClean="0">
                <a:solidFill>
                  <a:srgbClr val="000080"/>
                </a:solidFill>
                <a:highlight>
                  <a:srgbClr val="FFFFFF"/>
                </a:highlight>
                <a:latin typeface="Courier New"/>
              </a:rPr>
              <a:t>)</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ORDER</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BY</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last_name</a:t>
            </a:r>
            <a:r>
              <a:rPr lang="en-US" b="1" dirty="0" smtClean="0">
                <a:solidFill>
                  <a:srgbClr val="000080"/>
                </a:solidFill>
                <a:highlight>
                  <a:srgbClr val="FFFFFF"/>
                </a:highlight>
                <a:latin typeface="Courier New"/>
              </a:rPr>
              <a:t>;</a:t>
            </a:r>
            <a:endParaRPr lang="ru-RU" b="1" dirty="0"/>
          </a:p>
        </p:txBody>
      </p:sp>
      <p:pic>
        <p:nvPicPr>
          <p:cNvPr id="19458" name="Picture 2"/>
          <p:cNvPicPr>
            <a:picLocks noChangeAspect="1" noChangeArrowheads="1"/>
          </p:cNvPicPr>
          <p:nvPr/>
        </p:nvPicPr>
        <p:blipFill>
          <a:blip r:embed="rId3" cstate="print"/>
          <a:srcRect/>
          <a:stretch>
            <a:fillRect/>
          </a:stretch>
        </p:blipFill>
        <p:spPr bwMode="auto">
          <a:xfrm>
            <a:off x="533400" y="3810000"/>
            <a:ext cx="8155766"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a:t>
            </a:r>
            <a:r>
              <a:rPr lang="en-US" dirty="0" err="1" smtClean="0"/>
              <a:t>Semijoins</a:t>
            </a:r>
            <a:r>
              <a:rPr lang="en-US" dirty="0" smtClean="0"/>
              <a:t>: Example</a:t>
            </a:r>
            <a:endParaRPr lang="ru-RU" dirty="0"/>
          </a:p>
        </p:txBody>
      </p:sp>
      <p:sp>
        <p:nvSpPr>
          <p:cNvPr id="3" name="Нижний колонтитул 2"/>
          <p:cNvSpPr>
            <a:spLocks noGrp="1"/>
          </p:cNvSpPr>
          <p:nvPr>
            <p:ph type="ftr" sz="quarter" idx="10"/>
          </p:nvPr>
        </p:nvSpPr>
        <p:spPr/>
        <p:txBody>
          <a:bodyPr/>
          <a:lstStyle/>
          <a:p>
            <a:r>
              <a:rPr lang="en-US" smtClean="0"/>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19</a:t>
            </a:fld>
            <a:endParaRPr lang="en-US"/>
          </a:p>
        </p:txBody>
      </p:sp>
      <p:sp>
        <p:nvSpPr>
          <p:cNvPr id="5" name="TextBox 4"/>
          <p:cNvSpPr txBox="1"/>
          <p:nvPr/>
        </p:nvSpPr>
        <p:spPr>
          <a:xfrm>
            <a:off x="533400" y="762000"/>
            <a:ext cx="81534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smtClean="0"/>
              <a:t>In the following example, only one row needs to be returned from the departments table, even though many rows in </a:t>
            </a:r>
            <a:r>
              <a:rPr lang="en-US" sz="2000" dirty="0" err="1" smtClean="0"/>
              <a:t>theemployees</a:t>
            </a:r>
            <a:r>
              <a:rPr lang="en-US" sz="2000" dirty="0" smtClean="0"/>
              <a:t> table might match the </a:t>
            </a:r>
            <a:r>
              <a:rPr lang="en-US" sz="2000" dirty="0" err="1" smtClean="0"/>
              <a:t>subquery</a:t>
            </a:r>
            <a:r>
              <a:rPr lang="en-US" sz="2000" dirty="0" smtClean="0"/>
              <a:t>.</a:t>
            </a:r>
            <a:endParaRPr lang="en-US" sz="2000" dirty="0" smtClean="0">
              <a:latin typeface="Tahoma" pitchFamily="34" charset="0"/>
              <a:cs typeface="Tahoma" pitchFamily="34" charset="0"/>
            </a:endParaRPr>
          </a:p>
        </p:txBody>
      </p:sp>
      <p:sp>
        <p:nvSpPr>
          <p:cNvPr id="8" name="Прямоугольник 7"/>
          <p:cNvSpPr/>
          <p:nvPr/>
        </p:nvSpPr>
        <p:spPr>
          <a:xfrm>
            <a:off x="533400" y="1905000"/>
            <a:ext cx="8153400" cy="1754326"/>
          </a:xfrm>
          <a:prstGeom prst="rect">
            <a:avLst/>
          </a:prstGeom>
        </p:spPr>
        <p:txBody>
          <a:bodyPr wrap="square">
            <a:spAutoFit/>
          </a:bodyPr>
          <a:lstStyle/>
          <a:p>
            <a:r>
              <a:rPr lang="en-US" b="1" dirty="0" smtClean="0">
                <a:solidFill>
                  <a:srgbClr val="008080"/>
                </a:solidFill>
                <a:highlight>
                  <a:srgbClr val="FFFFFF"/>
                </a:highlight>
                <a:latin typeface="Courier New"/>
              </a:rPr>
              <a:t>SELECT</a:t>
            </a:r>
            <a:r>
              <a:rPr lang="en-US" b="1" dirty="0" smtClean="0">
                <a:solidFill>
                  <a:srgbClr val="000080"/>
                </a:solidFill>
                <a:highlight>
                  <a:srgbClr val="FFFFFF"/>
                </a:highlight>
                <a:latin typeface="Courier New"/>
              </a:rPr>
              <a:t> * </a:t>
            </a:r>
            <a:r>
              <a:rPr lang="en-US" b="1" dirty="0" smtClean="0">
                <a:solidFill>
                  <a:srgbClr val="008080"/>
                </a:solidFill>
                <a:highlight>
                  <a:srgbClr val="FFFFFF"/>
                </a:highlight>
                <a:latin typeface="Courier New"/>
              </a:rPr>
              <a:t>FROM</a:t>
            </a:r>
            <a:r>
              <a:rPr lang="en-US" b="1" dirty="0" smtClean="0">
                <a:solidFill>
                  <a:srgbClr val="000080"/>
                </a:solidFill>
                <a:highlight>
                  <a:srgbClr val="FFFFFF"/>
                </a:highlight>
                <a:latin typeface="Courier New"/>
              </a:rPr>
              <a:t> departments </a:t>
            </a:r>
          </a:p>
          <a:p>
            <a:r>
              <a:rPr lang="en-US" b="1" dirty="0" smtClean="0">
                <a:solidFill>
                  <a:srgbClr val="008080"/>
                </a:solidFill>
                <a:highlight>
                  <a:srgbClr val="FFFFFF"/>
                </a:highlight>
                <a:latin typeface="Courier New"/>
              </a:rPr>
              <a:t>WHERE</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EXISTS</a:t>
            </a:r>
            <a:r>
              <a:rPr lang="en-US" b="1" dirty="0" smtClean="0">
                <a:solidFill>
                  <a:srgbClr val="000080"/>
                </a:solidFill>
                <a:highlight>
                  <a:srgbClr val="FFFFFF"/>
                </a:highlight>
                <a:latin typeface="Courier New"/>
              </a:rPr>
              <a:t> </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SELECT</a:t>
            </a:r>
            <a:r>
              <a:rPr lang="en-US" b="1" dirty="0" smtClean="0">
                <a:solidFill>
                  <a:srgbClr val="000080"/>
                </a:solidFill>
                <a:highlight>
                  <a:srgbClr val="FFFFFF"/>
                </a:highlight>
                <a:latin typeface="Courier New"/>
              </a:rPr>
              <a:t> * </a:t>
            </a:r>
            <a:r>
              <a:rPr lang="en-US" b="1" dirty="0" smtClean="0">
                <a:solidFill>
                  <a:srgbClr val="008080"/>
                </a:solidFill>
                <a:highlight>
                  <a:srgbClr val="FFFFFF"/>
                </a:highlight>
                <a:latin typeface="Courier New"/>
              </a:rPr>
              <a:t>FROM</a:t>
            </a:r>
            <a:r>
              <a:rPr lang="en-US" b="1" dirty="0" smtClean="0">
                <a:solidFill>
                  <a:srgbClr val="000080"/>
                </a:solidFill>
                <a:highlight>
                  <a:srgbClr val="FFFFFF"/>
                </a:highlight>
                <a:latin typeface="Courier New"/>
              </a:rPr>
              <a:t> employees </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WHERE</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departments.department_id</a:t>
            </a:r>
            <a:r>
              <a:rPr lang="en-US" b="1" dirty="0" smtClean="0">
                <a:solidFill>
                  <a:srgbClr val="000080"/>
                </a:solidFill>
                <a:highlight>
                  <a:srgbClr val="FFFFFF"/>
                </a:highlight>
                <a:latin typeface="Courier New"/>
              </a:rPr>
              <a:t> = </a:t>
            </a:r>
            <a:r>
              <a:rPr lang="en-US" b="1" dirty="0" err="1" smtClean="0">
                <a:solidFill>
                  <a:srgbClr val="000080"/>
                </a:solidFill>
                <a:highlight>
                  <a:srgbClr val="FFFFFF"/>
                </a:highlight>
                <a:latin typeface="Courier New"/>
              </a:rPr>
              <a:t>employees.department_id</a:t>
            </a:r>
            <a:r>
              <a:rPr lang="en-US" b="1" dirty="0" smtClean="0">
                <a:solidFill>
                  <a:srgbClr val="000080"/>
                </a:solidFill>
                <a:highlight>
                  <a:srgbClr val="FFFFFF"/>
                </a:highlight>
                <a:latin typeface="Courier New"/>
              </a:rPr>
              <a:t> </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AND</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employees.salary</a:t>
            </a:r>
            <a:r>
              <a:rPr lang="en-US" b="1" dirty="0" smtClean="0">
                <a:solidFill>
                  <a:srgbClr val="000080"/>
                </a:solidFill>
                <a:highlight>
                  <a:srgbClr val="FFFFFF"/>
                </a:highlight>
                <a:latin typeface="Courier New"/>
              </a:rPr>
              <a:t> &gt; </a:t>
            </a:r>
            <a:r>
              <a:rPr lang="en-US" b="1" dirty="0" smtClean="0">
                <a:solidFill>
                  <a:srgbClr val="0000FF"/>
                </a:solidFill>
                <a:highlight>
                  <a:srgbClr val="FFFFFF"/>
                </a:highlight>
                <a:latin typeface="Courier New"/>
              </a:rPr>
              <a:t>2500</a:t>
            </a:r>
            <a:r>
              <a:rPr lang="en-US" b="1" dirty="0" smtClean="0">
                <a:solidFill>
                  <a:srgbClr val="000080"/>
                </a:solidFill>
                <a:highlight>
                  <a:srgbClr val="FFFFFF"/>
                </a:highlight>
                <a:latin typeface="Courier New"/>
              </a:rPr>
              <a:t>)</a:t>
            </a:r>
          </a:p>
          <a:p>
            <a:r>
              <a:rPr lang="en-US" b="1" dirty="0" smtClean="0">
                <a:solidFill>
                  <a:srgbClr val="008080"/>
                </a:solidFill>
                <a:highlight>
                  <a:srgbClr val="FFFFFF"/>
                </a:highlight>
                <a:latin typeface="Courier New"/>
              </a:rPr>
              <a:t>ORDER</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BY</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department_name</a:t>
            </a:r>
            <a:r>
              <a:rPr lang="en-US" b="1" dirty="0" smtClean="0">
                <a:solidFill>
                  <a:srgbClr val="000080"/>
                </a:solidFill>
                <a:highlight>
                  <a:srgbClr val="FFFFFF"/>
                </a:highlight>
                <a:latin typeface="Courier New"/>
              </a:rPr>
              <a:t>;</a:t>
            </a:r>
            <a:endParaRPr lang="ru-RU" b="1" dirty="0"/>
          </a:p>
        </p:txBody>
      </p:sp>
      <p:sp>
        <p:nvSpPr>
          <p:cNvPr id="10" name="Rounded Rectangle 6"/>
          <p:cNvSpPr/>
          <p:nvPr/>
        </p:nvSpPr>
        <p:spPr>
          <a:xfrm>
            <a:off x="609600" y="2514600"/>
            <a:ext cx="8077200" cy="838200"/>
          </a:xfrm>
          <a:prstGeom prst="roundRect">
            <a:avLst>
              <a:gd name="adj" fmla="val 9524"/>
            </a:avLst>
          </a:prstGeom>
          <a:solidFill>
            <a:srgbClr val="FFFF00">
              <a:alpha val="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p:cNvPicPr>
            <a:picLocks noChangeAspect="1" noChangeArrowheads="1"/>
          </p:cNvPicPr>
          <p:nvPr/>
        </p:nvPicPr>
        <p:blipFill>
          <a:blip r:embed="rId3" cstate="print"/>
          <a:srcRect/>
          <a:stretch>
            <a:fillRect/>
          </a:stretch>
        </p:blipFill>
        <p:spPr bwMode="auto">
          <a:xfrm>
            <a:off x="1219200" y="3657600"/>
            <a:ext cx="6776561"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a:buFont typeface="Arial" pitchFamily="34" charset="0"/>
              <a:buChar char="•"/>
            </a:pPr>
            <a:r>
              <a:rPr lang="en-US" dirty="0" smtClean="0"/>
              <a:t>Aggregate Functions (Having clause)</a:t>
            </a:r>
          </a:p>
          <a:p>
            <a:pPr>
              <a:buFont typeface="Arial" pitchFamily="34" charset="0"/>
              <a:buChar char="•"/>
            </a:pPr>
            <a:r>
              <a:rPr lang="en-US" dirty="0" smtClean="0"/>
              <a:t>Joining tables</a:t>
            </a:r>
          </a:p>
          <a:p>
            <a:pPr>
              <a:buFont typeface="Arial" pitchFamily="34" charset="0"/>
              <a:buChar char="•"/>
            </a:pPr>
            <a:endParaRPr lang="en-US" dirty="0" smtClean="0"/>
          </a:p>
          <a:p>
            <a:pPr>
              <a:buFont typeface="Arial" pitchFamily="34" charset="0"/>
              <a:buChar char="•"/>
            </a:pPr>
            <a:endParaRPr lang="en-US" dirty="0"/>
          </a:p>
        </p:txBody>
      </p:sp>
      <p:sp>
        <p:nvSpPr>
          <p:cNvPr id="4" name="Footer Placeholder 3"/>
          <p:cNvSpPr>
            <a:spLocks noGrp="1"/>
          </p:cNvSpPr>
          <p:nvPr>
            <p:ph type="ftr" sz="quarter" idx="23"/>
          </p:nvPr>
        </p:nvSpPr>
        <p:spPr/>
        <p:txBody>
          <a:bodyPr/>
          <a:lstStyle/>
          <a:p>
            <a:r>
              <a:rPr lang="en-US" dirty="0" smtClean="0"/>
              <a:t>2012 © EPAM Systems, RD Dep.</a:t>
            </a:r>
            <a:endParaRPr lang="en-US" dirty="0"/>
          </a:p>
        </p:txBody>
      </p:sp>
      <p:sp>
        <p:nvSpPr>
          <p:cNvPr id="5" name="Slide Number Placeholder 4"/>
          <p:cNvSpPr>
            <a:spLocks noGrp="1"/>
          </p:cNvSpPr>
          <p:nvPr>
            <p:ph type="sldNum" sz="quarter" idx="24"/>
          </p:nvPr>
        </p:nvSpPr>
        <p:spPr/>
        <p:txBody>
          <a:bodyPr/>
          <a:lstStyle/>
          <a:p>
            <a:fld id="{00B1FF97-CB0E-49B2-B0A7-929DA2A15C53}" type="slidenum">
              <a:rPr lang="en-US" smtClean="0"/>
              <a:pPr/>
              <a:t>2</a:t>
            </a:fld>
            <a:endParaRPr lang="en-US" dirty="0"/>
          </a:p>
        </p:txBody>
      </p:sp>
    </p:spTree>
    <p:extLst>
      <p:ext uri="{BB962C8B-B14F-4D97-AF65-F5344CB8AC3E}">
        <p14:creationId xmlns:p14="http://schemas.microsoft.com/office/powerpoint/2010/main" val="16080851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853283"/>
            <a:ext cx="5490410" cy="2031325"/>
          </a:xfrm>
          <a:prstGeom prst="rect">
            <a:avLst/>
          </a:prstGeom>
        </p:spPr>
        <p:txBody>
          <a:bodyPr wrap="square">
            <a:spAutoFit/>
          </a:bodyPr>
          <a:lstStyle/>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emp.first_name</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emp.last_name</a:t>
            </a:r>
            <a:r>
              <a:rPr lang="en-US" b="1" dirty="0">
                <a:solidFill>
                  <a:srgbClr val="000080"/>
                </a:solidFill>
                <a:highlight>
                  <a:srgbClr val="FFFFFF"/>
                </a:highlight>
                <a:latin typeface="Courier New"/>
              </a:rPr>
              <a:t>,</a:t>
            </a:r>
          </a:p>
          <a:p>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emp.job_id</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emp.salary</a:t>
            </a:r>
            <a:r>
              <a:rPr lang="en-US" b="1" dirty="0">
                <a:solidFill>
                  <a:srgbClr val="000080"/>
                </a:solidFill>
                <a:highlight>
                  <a:srgbClr val="FFFFFF"/>
                </a:highlight>
                <a:latin typeface="Courier New"/>
              </a:rPr>
              <a:t>, jb.* </a:t>
            </a:r>
          </a:p>
          <a:p>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employees </a:t>
            </a:r>
            <a:r>
              <a:rPr lang="en-US" b="1" dirty="0" err="1">
                <a:solidFill>
                  <a:srgbClr val="000080"/>
                </a:solidFill>
                <a:highlight>
                  <a:srgbClr val="FFFFFF"/>
                </a:highlight>
                <a:latin typeface="Courier New"/>
              </a:rPr>
              <a:t>emp</a:t>
            </a:r>
            <a:r>
              <a:rPr lang="en-US" b="1" dirty="0">
                <a:solidFill>
                  <a:srgbClr val="000080"/>
                </a:solidFill>
                <a:highlight>
                  <a:srgbClr val="FFFFFF"/>
                </a:highlight>
                <a:latin typeface="Courier New"/>
              </a:rPr>
              <a:t>, jobs </a:t>
            </a:r>
            <a:r>
              <a:rPr lang="en-US" b="1" dirty="0" err="1">
                <a:solidFill>
                  <a:srgbClr val="000080"/>
                </a:solidFill>
                <a:highlight>
                  <a:srgbClr val="FFFFFF"/>
                </a:highlight>
                <a:latin typeface="Courier New"/>
              </a:rPr>
              <a:t>jb</a:t>
            </a:r>
            <a:r>
              <a:rPr lang="en-US" b="1" dirty="0">
                <a:solidFill>
                  <a:srgbClr val="000080"/>
                </a:solidFill>
                <a:highlight>
                  <a:srgbClr val="FFFFFF"/>
                </a:highlight>
                <a:latin typeface="Courier New"/>
              </a:rPr>
              <a:t>; </a:t>
            </a:r>
          </a:p>
          <a:p>
            <a:endParaRPr lang="en-US" b="1" dirty="0">
              <a:solidFill>
                <a:srgbClr val="000080"/>
              </a:solidFill>
              <a:highlight>
                <a:srgbClr val="FFFFFF"/>
              </a:highlight>
              <a:latin typeface="Courier New"/>
            </a:endParaRPr>
          </a:p>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emp.first_name</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emp.last_name</a:t>
            </a:r>
            <a:r>
              <a:rPr lang="en-US" b="1" dirty="0">
                <a:solidFill>
                  <a:srgbClr val="000080"/>
                </a:solidFill>
                <a:highlight>
                  <a:srgbClr val="FFFFFF"/>
                </a:highlight>
                <a:latin typeface="Courier New"/>
              </a:rPr>
              <a:t>,</a:t>
            </a:r>
          </a:p>
          <a:p>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emp.job_id</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emp.salary</a:t>
            </a:r>
            <a:r>
              <a:rPr lang="en-US" b="1" dirty="0">
                <a:solidFill>
                  <a:srgbClr val="000080"/>
                </a:solidFill>
                <a:highlight>
                  <a:srgbClr val="FFFFFF"/>
                </a:highlight>
                <a:latin typeface="Courier New"/>
              </a:rPr>
              <a:t>, jb.* </a:t>
            </a:r>
          </a:p>
          <a:p>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employees </a:t>
            </a:r>
            <a:r>
              <a:rPr lang="en-US" b="1" dirty="0" err="1">
                <a:solidFill>
                  <a:srgbClr val="000080"/>
                </a:solidFill>
                <a:highlight>
                  <a:srgbClr val="FFFFFF"/>
                </a:highlight>
                <a:latin typeface="Courier New"/>
              </a:rPr>
              <a:t>emp</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CROSS</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JOIN</a:t>
            </a:r>
            <a:r>
              <a:rPr lang="en-US" b="1" dirty="0">
                <a:solidFill>
                  <a:srgbClr val="000080"/>
                </a:solidFill>
                <a:highlight>
                  <a:srgbClr val="FFFFFF"/>
                </a:highlight>
                <a:latin typeface="Courier New"/>
              </a:rPr>
              <a:t> jobs </a:t>
            </a:r>
            <a:r>
              <a:rPr lang="en-US" b="1" dirty="0" err="1">
                <a:solidFill>
                  <a:srgbClr val="000080"/>
                </a:solidFill>
                <a:highlight>
                  <a:srgbClr val="FFFFFF"/>
                </a:highlight>
                <a:latin typeface="Courier New"/>
              </a:rPr>
              <a:t>jb</a:t>
            </a:r>
            <a:r>
              <a:rPr lang="en-US" b="1" dirty="0">
                <a:solidFill>
                  <a:srgbClr val="000080"/>
                </a:solidFill>
                <a:highlight>
                  <a:srgbClr val="FFFFFF"/>
                </a:highlight>
                <a:latin typeface="Courier New"/>
              </a:rPr>
              <a:t>; </a:t>
            </a:r>
          </a:p>
        </p:txBody>
      </p:sp>
      <p:sp>
        <p:nvSpPr>
          <p:cNvPr id="2" name="Title 1"/>
          <p:cNvSpPr>
            <a:spLocks noGrp="1"/>
          </p:cNvSpPr>
          <p:nvPr>
            <p:ph type="title"/>
          </p:nvPr>
        </p:nvSpPr>
        <p:spPr/>
        <p:txBody>
          <a:bodyPr/>
          <a:lstStyle/>
          <a:p>
            <a:r>
              <a:rPr lang="en-US" dirty="0" smtClean="0"/>
              <a:t>Simple Join Example (cross join Employees and Jobs)</a:t>
            </a:r>
            <a:endParaRPr lang="en-US" dirty="0"/>
          </a:p>
        </p:txBody>
      </p:sp>
      <p:sp>
        <p:nvSpPr>
          <p:cNvPr id="4" name="Footer Placeholder 3"/>
          <p:cNvSpPr>
            <a:spLocks noGrp="1"/>
          </p:cNvSpPr>
          <p:nvPr>
            <p:ph type="ftr" sz="quarter" idx="10"/>
          </p:nvPr>
        </p:nvSpPr>
        <p:spPr/>
        <p:txBody>
          <a:bodyPr/>
          <a:lstStyle/>
          <a:p>
            <a:r>
              <a:rPr lang="en-US" dirty="0" smtClean="0"/>
              <a:t>2012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20</a:t>
            </a:fld>
            <a:endParaRPr lang="en-US"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485" y="3276600"/>
            <a:ext cx="8763000" cy="2885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2590" y="1809638"/>
            <a:ext cx="1828800" cy="1285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p:nvCxnSpPr>
        <p:spPr>
          <a:xfrm>
            <a:off x="1284767" y="1667825"/>
            <a:ext cx="30167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242190" y="2782662"/>
            <a:ext cx="4425786" cy="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121290" y="1458433"/>
            <a:ext cx="513347"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140854" y="2538688"/>
            <a:ext cx="513347"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184358" y="3489158"/>
            <a:ext cx="513347" cy="0"/>
          </a:xfrm>
          <a:prstGeom prst="line">
            <a:avLst/>
          </a:prstGeom>
          <a:ln w="25400">
            <a:solidFill>
              <a:srgbClr val="AF01A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963197" y="3489158"/>
            <a:ext cx="609599" cy="0"/>
          </a:xfrm>
          <a:prstGeom prst="line">
            <a:avLst/>
          </a:prstGeom>
          <a:ln w="25400">
            <a:solidFill>
              <a:srgbClr val="AF01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976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1114723"/>
            <a:ext cx="6172200" cy="3046988"/>
          </a:xfrm>
          <a:prstGeom prst="rect">
            <a:avLst/>
          </a:prstGeom>
        </p:spPr>
        <p:txBody>
          <a:bodyPr wrap="square">
            <a:spAutoFit/>
          </a:bodyPr>
          <a:lstStyle/>
          <a:p>
            <a:r>
              <a:rPr lang="en-US" b="1" dirty="0">
                <a:solidFill>
                  <a:srgbClr val="0000FF"/>
                </a:solidFill>
                <a:latin typeface="Courier New"/>
              </a:rPr>
              <a:t>SELECT</a:t>
            </a:r>
            <a:r>
              <a:rPr lang="en-US" dirty="0">
                <a:solidFill>
                  <a:srgbClr val="000000"/>
                </a:solidFill>
                <a:latin typeface="Courier New"/>
              </a:rPr>
              <a:t> </a:t>
            </a:r>
            <a:r>
              <a:rPr lang="en-US" b="1" dirty="0">
                <a:solidFill>
                  <a:srgbClr val="0000FF"/>
                </a:solidFill>
                <a:latin typeface="Courier New"/>
              </a:rPr>
              <a:t>count</a:t>
            </a:r>
            <a:r>
              <a:rPr lang="en-US" b="1" dirty="0">
                <a:solidFill>
                  <a:srgbClr val="000080"/>
                </a:solidFill>
                <a:latin typeface="Courier New"/>
              </a:rPr>
              <a:t>(*)</a:t>
            </a:r>
            <a:r>
              <a:rPr lang="en-US" dirty="0">
                <a:solidFill>
                  <a:srgbClr val="000000"/>
                </a:solidFill>
                <a:latin typeface="Courier New"/>
              </a:rPr>
              <a:t> </a:t>
            </a:r>
            <a:r>
              <a:rPr lang="en-US" b="1" dirty="0">
                <a:solidFill>
                  <a:srgbClr val="0000FF"/>
                </a:solidFill>
                <a:latin typeface="Courier New"/>
              </a:rPr>
              <a:t>AS</a:t>
            </a:r>
            <a:r>
              <a:rPr lang="en-US" dirty="0">
                <a:solidFill>
                  <a:srgbClr val="000000"/>
                </a:solidFill>
                <a:latin typeface="Courier New"/>
              </a:rPr>
              <a:t> </a:t>
            </a:r>
            <a:r>
              <a:rPr lang="en-US" dirty="0" err="1">
                <a:solidFill>
                  <a:srgbClr val="000000"/>
                </a:solidFill>
                <a:latin typeface="Courier New"/>
              </a:rPr>
              <a:t>cnt</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FROM</a:t>
            </a:r>
            <a:r>
              <a:rPr lang="en-US" dirty="0" smtClean="0">
                <a:solidFill>
                  <a:srgbClr val="000000"/>
                </a:solidFill>
                <a:latin typeface="Courier New"/>
              </a:rPr>
              <a:t> </a:t>
            </a:r>
            <a:r>
              <a:rPr lang="en-US" dirty="0">
                <a:solidFill>
                  <a:srgbClr val="000000"/>
                </a:solidFill>
                <a:latin typeface="Courier New"/>
              </a:rPr>
              <a:t>employees emp</a:t>
            </a:r>
            <a:r>
              <a:rPr lang="en-US" b="1" dirty="0">
                <a:solidFill>
                  <a:srgbClr val="000080"/>
                </a:solidFill>
                <a:latin typeface="Courier New"/>
              </a:rPr>
              <a:t>,</a:t>
            </a:r>
            <a:r>
              <a:rPr lang="en-US" dirty="0">
                <a:solidFill>
                  <a:srgbClr val="000000"/>
                </a:solidFill>
                <a:latin typeface="Courier New"/>
              </a:rPr>
              <a:t> jobs jb</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sz="2400" b="1" dirty="0">
              <a:solidFill>
                <a:srgbClr val="000000"/>
              </a:solidFill>
              <a:latin typeface="Courier New"/>
            </a:endParaRPr>
          </a:p>
          <a:p>
            <a:r>
              <a:rPr lang="en-US" b="1" dirty="0" smtClean="0">
                <a:solidFill>
                  <a:srgbClr val="0000FF"/>
                </a:solidFill>
                <a:latin typeface="Courier New"/>
              </a:rPr>
              <a:t>SELECT</a:t>
            </a:r>
            <a:r>
              <a:rPr lang="en-US" dirty="0" smtClean="0">
                <a:solidFill>
                  <a:srgbClr val="000000"/>
                </a:solidFill>
                <a:latin typeface="Courier New"/>
              </a:rPr>
              <a:t> </a:t>
            </a:r>
            <a:r>
              <a:rPr lang="en-US" b="1" dirty="0">
                <a:solidFill>
                  <a:srgbClr val="0000FF"/>
                </a:solidFill>
                <a:latin typeface="Courier New"/>
              </a:rPr>
              <a:t>count</a:t>
            </a:r>
            <a:r>
              <a:rPr lang="en-US" b="1" dirty="0">
                <a:solidFill>
                  <a:srgbClr val="000080"/>
                </a:solidFill>
                <a:latin typeface="Courier New"/>
              </a:rPr>
              <a:t>(*)</a:t>
            </a:r>
            <a:r>
              <a:rPr lang="en-US" dirty="0">
                <a:solidFill>
                  <a:srgbClr val="000000"/>
                </a:solidFill>
                <a:latin typeface="Courier New"/>
              </a:rPr>
              <a:t> </a:t>
            </a:r>
            <a:r>
              <a:rPr lang="en-US" b="1" dirty="0">
                <a:solidFill>
                  <a:srgbClr val="0000FF"/>
                </a:solidFill>
                <a:latin typeface="Courier New"/>
              </a:rPr>
              <a:t>AS</a:t>
            </a:r>
            <a:r>
              <a:rPr lang="en-US" dirty="0">
                <a:solidFill>
                  <a:srgbClr val="000000"/>
                </a:solidFill>
                <a:latin typeface="Courier New"/>
              </a:rPr>
              <a:t> </a:t>
            </a:r>
            <a:r>
              <a:rPr lang="en-US" dirty="0" err="1">
                <a:solidFill>
                  <a:srgbClr val="000000"/>
                </a:solidFill>
                <a:latin typeface="Courier New"/>
              </a:rPr>
              <a:t>cnt</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FROM</a:t>
            </a:r>
            <a:r>
              <a:rPr lang="en-US" dirty="0" smtClean="0">
                <a:solidFill>
                  <a:srgbClr val="000000"/>
                </a:solidFill>
                <a:latin typeface="Courier New"/>
              </a:rPr>
              <a:t> </a:t>
            </a:r>
            <a:r>
              <a:rPr lang="en-US" dirty="0">
                <a:solidFill>
                  <a:srgbClr val="000000"/>
                </a:solidFill>
                <a:latin typeface="Courier New"/>
              </a:rPr>
              <a:t>employees emp </a:t>
            </a:r>
            <a:r>
              <a:rPr lang="en-US" b="1" dirty="0">
                <a:solidFill>
                  <a:srgbClr val="0000FF"/>
                </a:solidFill>
                <a:latin typeface="Courier New"/>
              </a:rPr>
              <a:t>CROSS</a:t>
            </a:r>
            <a:r>
              <a:rPr lang="en-US" dirty="0">
                <a:solidFill>
                  <a:srgbClr val="000000"/>
                </a:solidFill>
                <a:latin typeface="Courier New"/>
              </a:rPr>
              <a:t> </a:t>
            </a:r>
            <a:r>
              <a:rPr lang="en-US" b="1" dirty="0">
                <a:solidFill>
                  <a:srgbClr val="0000FF"/>
                </a:solidFill>
                <a:latin typeface="Courier New"/>
              </a:rPr>
              <a:t>JOIN</a:t>
            </a:r>
            <a:r>
              <a:rPr lang="en-US" dirty="0">
                <a:solidFill>
                  <a:srgbClr val="000000"/>
                </a:solidFill>
                <a:latin typeface="Courier New"/>
              </a:rPr>
              <a:t> jobs jb</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sz="2400" b="1" dirty="0">
              <a:solidFill>
                <a:srgbClr val="000000"/>
              </a:solidFill>
              <a:latin typeface="Courier New"/>
            </a:endParaRPr>
          </a:p>
          <a:p>
            <a:r>
              <a:rPr lang="en-US" b="1" dirty="0" smtClean="0">
                <a:solidFill>
                  <a:srgbClr val="0000FF"/>
                </a:solidFill>
                <a:latin typeface="Courier New"/>
              </a:rPr>
              <a:t>SELECT</a:t>
            </a:r>
            <a:r>
              <a:rPr lang="en-US" dirty="0" smtClean="0">
                <a:solidFill>
                  <a:srgbClr val="000000"/>
                </a:solidFill>
                <a:latin typeface="Courier New"/>
              </a:rPr>
              <a:t> </a:t>
            </a:r>
          </a:p>
          <a:p>
            <a:r>
              <a:rPr lang="en-US" b="1" dirty="0" smtClean="0">
                <a:solidFill>
                  <a:srgbClr val="000080"/>
                </a:solidFill>
                <a:latin typeface="Courier New"/>
              </a:rPr>
              <a:t>  (</a:t>
            </a:r>
            <a:r>
              <a:rPr lang="en-US" b="1" dirty="0">
                <a:solidFill>
                  <a:srgbClr val="0000FF"/>
                </a:solidFill>
                <a:latin typeface="Courier New"/>
              </a:rPr>
              <a:t>SELECT</a:t>
            </a:r>
            <a:r>
              <a:rPr lang="en-US" dirty="0">
                <a:solidFill>
                  <a:srgbClr val="000000"/>
                </a:solidFill>
                <a:latin typeface="Courier New"/>
              </a:rPr>
              <a:t> </a:t>
            </a:r>
            <a:r>
              <a:rPr lang="en-US" b="1" dirty="0">
                <a:solidFill>
                  <a:srgbClr val="0000FF"/>
                </a:solidFill>
                <a:latin typeface="Courier New"/>
              </a:rPr>
              <a:t>count</a:t>
            </a:r>
            <a:r>
              <a:rPr lang="en-US" b="1" dirty="0">
                <a:solidFill>
                  <a:srgbClr val="000080"/>
                </a:solidFill>
                <a:latin typeface="Courier New"/>
              </a:rPr>
              <a:t>(*)</a:t>
            </a:r>
            <a:r>
              <a:rPr lang="en-US" dirty="0">
                <a:solidFill>
                  <a:srgbClr val="000000"/>
                </a:solidFill>
                <a:latin typeface="Courier New"/>
              </a:rPr>
              <a:t> </a:t>
            </a:r>
            <a:r>
              <a:rPr lang="en-US" b="1" dirty="0">
                <a:solidFill>
                  <a:srgbClr val="0000FF"/>
                </a:solidFill>
                <a:latin typeface="Courier New"/>
              </a:rPr>
              <a:t>FROM</a:t>
            </a:r>
            <a:r>
              <a:rPr lang="en-US" dirty="0">
                <a:solidFill>
                  <a:srgbClr val="000000"/>
                </a:solidFill>
                <a:latin typeface="Courier New"/>
              </a:rPr>
              <a:t> employees emp</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80"/>
                </a:solidFill>
                <a:latin typeface="Courier New"/>
              </a:rPr>
              <a:t>  *</a:t>
            </a:r>
            <a:r>
              <a:rPr lang="en-US" dirty="0" smtClean="0">
                <a:solidFill>
                  <a:srgbClr val="000000"/>
                </a:solidFill>
                <a:latin typeface="Courier New"/>
              </a:rPr>
              <a:t> </a:t>
            </a:r>
            <a:r>
              <a:rPr lang="en-US" b="1" dirty="0">
                <a:solidFill>
                  <a:srgbClr val="000080"/>
                </a:solidFill>
                <a:latin typeface="Courier New"/>
              </a:rPr>
              <a:t>(</a:t>
            </a:r>
            <a:r>
              <a:rPr lang="en-US" b="1" dirty="0">
                <a:solidFill>
                  <a:srgbClr val="0000FF"/>
                </a:solidFill>
                <a:latin typeface="Courier New"/>
              </a:rPr>
              <a:t>SELECT</a:t>
            </a:r>
            <a:r>
              <a:rPr lang="en-US" dirty="0">
                <a:solidFill>
                  <a:srgbClr val="000000"/>
                </a:solidFill>
                <a:latin typeface="Courier New"/>
              </a:rPr>
              <a:t> </a:t>
            </a:r>
            <a:r>
              <a:rPr lang="en-US" b="1" dirty="0">
                <a:solidFill>
                  <a:srgbClr val="0000FF"/>
                </a:solidFill>
                <a:latin typeface="Courier New"/>
              </a:rPr>
              <a:t>count</a:t>
            </a:r>
            <a:r>
              <a:rPr lang="en-US" b="1" dirty="0">
                <a:solidFill>
                  <a:srgbClr val="000080"/>
                </a:solidFill>
                <a:latin typeface="Courier New"/>
              </a:rPr>
              <a:t>(*)</a:t>
            </a:r>
            <a:r>
              <a:rPr lang="en-US" dirty="0">
                <a:solidFill>
                  <a:srgbClr val="000000"/>
                </a:solidFill>
                <a:latin typeface="Courier New"/>
              </a:rPr>
              <a:t> </a:t>
            </a:r>
            <a:r>
              <a:rPr lang="en-US" b="1" dirty="0">
                <a:solidFill>
                  <a:srgbClr val="0000FF"/>
                </a:solidFill>
                <a:latin typeface="Courier New"/>
              </a:rPr>
              <a:t>FROM</a:t>
            </a:r>
            <a:r>
              <a:rPr lang="en-US" dirty="0">
                <a:solidFill>
                  <a:srgbClr val="000000"/>
                </a:solidFill>
                <a:latin typeface="Courier New"/>
              </a:rPr>
              <a:t> jobs jb</a:t>
            </a:r>
            <a:r>
              <a:rPr lang="en-US" b="1" dirty="0">
                <a:solidFill>
                  <a:srgbClr val="000080"/>
                </a:solidFill>
                <a:latin typeface="Courier New"/>
              </a:rPr>
              <a:t>)</a:t>
            </a:r>
            <a:r>
              <a:rPr lang="en-US" dirty="0">
                <a:solidFill>
                  <a:srgbClr val="000000"/>
                </a:solidFill>
                <a:latin typeface="Courier New"/>
              </a:rPr>
              <a:t> </a:t>
            </a:r>
            <a:r>
              <a:rPr lang="en-US" dirty="0" err="1" smtClean="0">
                <a:solidFill>
                  <a:srgbClr val="000000"/>
                </a:solidFill>
                <a:latin typeface="Courier New"/>
              </a:rPr>
              <a:t>cnt</a:t>
            </a:r>
            <a:endParaRPr lang="en-US" dirty="0" smtClean="0">
              <a:solidFill>
                <a:srgbClr val="000000"/>
              </a:solidFill>
              <a:latin typeface="Courier New"/>
            </a:endParaRPr>
          </a:p>
          <a:p>
            <a:r>
              <a:rPr lang="en-US" b="1" dirty="0" smtClean="0">
                <a:solidFill>
                  <a:srgbClr val="0000FF"/>
                </a:solidFill>
                <a:latin typeface="Courier New"/>
              </a:rPr>
              <a:t>FROM</a:t>
            </a:r>
            <a:r>
              <a:rPr lang="en-US" dirty="0" smtClean="0">
                <a:solidFill>
                  <a:srgbClr val="000000"/>
                </a:solidFill>
                <a:latin typeface="Courier New"/>
              </a:rPr>
              <a:t> </a:t>
            </a:r>
            <a:r>
              <a:rPr lang="en-US" dirty="0">
                <a:solidFill>
                  <a:srgbClr val="000000"/>
                </a:solidFill>
                <a:latin typeface="Courier New"/>
              </a:rPr>
              <a:t>dual</a:t>
            </a:r>
            <a:r>
              <a:rPr lang="en-US" b="1" dirty="0">
                <a:solidFill>
                  <a:srgbClr val="000080"/>
                </a:solidFill>
                <a:latin typeface="Courier New"/>
              </a:rPr>
              <a:t>;</a:t>
            </a:r>
            <a:r>
              <a:rPr lang="en-US" dirty="0">
                <a:solidFill>
                  <a:srgbClr val="000000"/>
                </a:solidFill>
                <a:latin typeface="Courier New"/>
              </a:rPr>
              <a:t> </a:t>
            </a:r>
            <a:endParaRPr lang="en-US" dirty="0">
              <a:effectLst/>
            </a:endParaRPr>
          </a:p>
        </p:txBody>
      </p:sp>
      <p:sp>
        <p:nvSpPr>
          <p:cNvPr id="2" name="Title 1"/>
          <p:cNvSpPr>
            <a:spLocks noGrp="1"/>
          </p:cNvSpPr>
          <p:nvPr>
            <p:ph type="title"/>
          </p:nvPr>
        </p:nvSpPr>
        <p:spPr/>
        <p:txBody>
          <a:bodyPr/>
          <a:lstStyle/>
          <a:p>
            <a:r>
              <a:rPr lang="en-US" dirty="0" smtClean="0"/>
              <a:t>Prove Cross Join</a:t>
            </a:r>
            <a:endParaRPr lang="en-US" dirty="0"/>
          </a:p>
        </p:txBody>
      </p:sp>
      <p:sp>
        <p:nvSpPr>
          <p:cNvPr id="4" name="Footer Placeholder 3"/>
          <p:cNvSpPr>
            <a:spLocks noGrp="1"/>
          </p:cNvSpPr>
          <p:nvPr>
            <p:ph type="ftr" sz="quarter" idx="10"/>
          </p:nvPr>
        </p:nvSpPr>
        <p:spPr/>
        <p:txBody>
          <a:bodyPr/>
          <a:lstStyle/>
          <a:p>
            <a:r>
              <a:rPr lang="en-US" dirty="0" smtClean="0"/>
              <a:t>2012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21</a:t>
            </a:fld>
            <a:endParaRPr lang="en-US" dirty="0"/>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0" y="962048"/>
            <a:ext cx="895238" cy="321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1261732" y="4072268"/>
            <a:ext cx="51334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579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3200" b="1" dirty="0"/>
              <a:t>Questions &amp; </a:t>
            </a:r>
            <a:r>
              <a:rPr lang="en-US" sz="3200" b="1" dirty="0" smtClean="0"/>
              <a:t>Answers</a:t>
            </a:r>
            <a:endParaRPr lang="en-US" sz="3200" b="1" dirty="0"/>
          </a:p>
        </p:txBody>
      </p:sp>
      <p:sp>
        <p:nvSpPr>
          <p:cNvPr id="2" name="Title 1"/>
          <p:cNvSpPr>
            <a:spLocks noGrp="1"/>
          </p:cNvSpPr>
          <p:nvPr>
            <p:ph type="title"/>
          </p:nvPr>
        </p:nvSpPr>
        <p:spPr/>
        <p:txBody>
          <a:bodyPr/>
          <a:lstStyle/>
          <a:p>
            <a:r>
              <a:rPr lang="en-US" dirty="0" smtClean="0"/>
              <a:t>ORACLE  SQL INTODUCTION</a:t>
            </a:r>
            <a:endParaRPr lang="en-US" dirty="0"/>
          </a:p>
        </p:txBody>
      </p:sp>
      <p:sp>
        <p:nvSpPr>
          <p:cNvPr id="4" name="Text Placeholder 3"/>
          <p:cNvSpPr>
            <a:spLocks noGrp="1"/>
          </p:cNvSpPr>
          <p:nvPr>
            <p:ph type="body" sz="quarter" idx="14"/>
          </p:nvPr>
        </p:nvSpPr>
        <p:spPr>
          <a:xfrm>
            <a:off x="2743200" y="4191000"/>
            <a:ext cx="2514600" cy="762000"/>
          </a:xfrm>
        </p:spPr>
        <p:txBody>
          <a:bodyPr/>
          <a:lstStyle/>
          <a:p>
            <a:r>
              <a:rPr lang="en-US" dirty="0"/>
              <a:t>Siarhei Kandrashevich</a:t>
            </a:r>
          </a:p>
          <a:p>
            <a:r>
              <a:rPr lang="en-US" dirty="0"/>
              <a:t>Senior DB Developer</a:t>
            </a:r>
          </a:p>
        </p:txBody>
      </p:sp>
      <p:sp>
        <p:nvSpPr>
          <p:cNvPr id="5" name="Text Placeholder 4"/>
          <p:cNvSpPr>
            <a:spLocks noGrp="1"/>
          </p:cNvSpPr>
          <p:nvPr>
            <p:ph type="body" sz="quarter" idx="17"/>
          </p:nvPr>
        </p:nvSpPr>
        <p:spPr>
          <a:xfrm>
            <a:off x="1828800" y="685800"/>
            <a:ext cx="2895600" cy="533400"/>
          </a:xfrm>
        </p:spPr>
        <p:txBody>
          <a:bodyPr/>
          <a:lstStyle/>
          <a:p>
            <a:pPr algn="ctr"/>
            <a:r>
              <a:rPr lang="en-US" dirty="0" smtClean="0"/>
              <a:t>MTN.NIX.07</a:t>
            </a:r>
            <a:endParaRPr lang="en-US" dirty="0"/>
          </a:p>
        </p:txBody>
      </p:sp>
      <p:sp>
        <p:nvSpPr>
          <p:cNvPr id="8" name="Footer Placeholder 7"/>
          <p:cNvSpPr>
            <a:spLocks noGrp="1"/>
          </p:cNvSpPr>
          <p:nvPr>
            <p:ph type="ftr" sz="quarter" idx="18"/>
          </p:nvPr>
        </p:nvSpPr>
        <p:spPr/>
        <p:txBody>
          <a:bodyPr/>
          <a:lstStyle/>
          <a:p>
            <a:r>
              <a:rPr lang="en-US" dirty="0" smtClean="0">
                <a:solidFill>
                  <a:prstClr val="white"/>
                </a:solidFill>
              </a:rPr>
              <a:t>2012 © EPAM Systems, RD Dep.</a:t>
            </a:r>
            <a:endParaRPr lang="en-US" dirty="0">
              <a:solidFill>
                <a:prstClr val="white"/>
              </a:solidFill>
            </a:endParaRPr>
          </a:p>
        </p:txBody>
      </p:sp>
      <p:sp>
        <p:nvSpPr>
          <p:cNvPr id="11" name="Slide Number Placeholder 10"/>
          <p:cNvSpPr>
            <a:spLocks noGrp="1"/>
          </p:cNvSpPr>
          <p:nvPr>
            <p:ph type="sldNum" sz="quarter" idx="16"/>
          </p:nvPr>
        </p:nvSpPr>
        <p:spPr/>
        <p:txBody>
          <a:bodyPr/>
          <a:lstStyle/>
          <a:p>
            <a:fld id="{00B1FF97-CB0E-49B2-B0A7-929DA2A15C53}" type="slidenum">
              <a:rPr lang="en-US" smtClean="0">
                <a:solidFill>
                  <a:prstClr val="white"/>
                </a:solidFill>
              </a:rPr>
              <a:pPr/>
              <a:t>22</a:t>
            </a:fld>
            <a:endParaRPr lang="en-US" dirty="0">
              <a:solidFill>
                <a:prstClr val="white"/>
              </a:solidFill>
            </a:endParaRPr>
          </a:p>
        </p:txBody>
      </p:sp>
    </p:spTree>
    <p:extLst>
      <p:ext uri="{BB962C8B-B14F-4D97-AF65-F5344CB8AC3E}">
        <p14:creationId xmlns:p14="http://schemas.microsoft.com/office/powerpoint/2010/main" val="3068434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Aggregate Functions (Having clause) </a:t>
            </a:r>
            <a:br>
              <a:rPr lang="en-US" dirty="0" smtClean="0"/>
            </a:br>
            <a:endParaRPr lang="en-US" dirty="0"/>
          </a:p>
        </p:txBody>
      </p:sp>
      <p:sp>
        <p:nvSpPr>
          <p:cNvPr id="5" name="Footer Placeholder 4"/>
          <p:cNvSpPr>
            <a:spLocks noGrp="1"/>
          </p:cNvSpPr>
          <p:nvPr>
            <p:ph type="ftr" sz="quarter" idx="10"/>
          </p:nvPr>
        </p:nvSpPr>
        <p:spPr/>
        <p:txBody>
          <a:bodyPr/>
          <a:lstStyle/>
          <a:p>
            <a:r>
              <a:rPr lang="en-US" dirty="0" smtClean="0"/>
              <a:t>2012 © EPAM Systems, RD Dep.</a:t>
            </a:r>
            <a:endParaRPr lang="en-US" dirty="0"/>
          </a:p>
        </p:txBody>
      </p:sp>
      <p:sp>
        <p:nvSpPr>
          <p:cNvPr id="6" name="Slide Number Placeholder 5"/>
          <p:cNvSpPr>
            <a:spLocks noGrp="1"/>
          </p:cNvSpPr>
          <p:nvPr>
            <p:ph type="sldNum" sz="quarter" idx="11"/>
          </p:nvPr>
        </p:nvSpPr>
        <p:spPr/>
        <p:txBody>
          <a:bodyPr/>
          <a:lstStyle/>
          <a:p>
            <a:fld id="{00B1FF97-CB0E-49B2-B0A7-929DA2A15C53}" type="slidenum">
              <a:rPr lang="en-US" smtClean="0"/>
              <a:pPr/>
              <a:t>3</a:t>
            </a:fld>
            <a:endParaRPr lang="en-US" dirty="0"/>
          </a:p>
        </p:txBody>
      </p:sp>
    </p:spTree>
    <p:extLst>
      <p:ext uri="{BB962C8B-B14F-4D97-AF65-F5344CB8AC3E}">
        <p14:creationId xmlns:p14="http://schemas.microsoft.com/office/powerpoint/2010/main" val="76668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Having clause</a:t>
            </a:r>
            <a:br>
              <a:rPr lang="en-US" dirty="0" smtClean="0"/>
            </a:br>
            <a:r>
              <a:rPr lang="en-US" dirty="0" smtClean="0"/>
              <a:t/>
            </a:r>
            <a:br>
              <a:rPr lang="en-US" dirty="0" smtClean="0"/>
            </a:br>
            <a:endParaRPr lang="ru-RU" dirty="0"/>
          </a:p>
        </p:txBody>
      </p:sp>
      <p:sp>
        <p:nvSpPr>
          <p:cNvPr id="3" name="Нижний колонтитул 2"/>
          <p:cNvSpPr>
            <a:spLocks noGrp="1"/>
          </p:cNvSpPr>
          <p:nvPr>
            <p:ph type="ftr" sz="quarter" idx="10"/>
          </p:nvPr>
        </p:nvSpPr>
        <p:spPr/>
        <p:txBody>
          <a:bodyPr/>
          <a:lstStyle/>
          <a:p>
            <a:r>
              <a:rPr lang="en-US" smtClean="0"/>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4</a:t>
            </a:fld>
            <a:endParaRPr lang="en-US"/>
          </a:p>
        </p:txBody>
      </p:sp>
      <p:sp>
        <p:nvSpPr>
          <p:cNvPr id="5" name="TextBox 4"/>
          <p:cNvSpPr txBox="1"/>
          <p:nvPr/>
        </p:nvSpPr>
        <p:spPr>
          <a:xfrm>
            <a:off x="1085850" y="762000"/>
            <a:ext cx="69723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smtClean="0">
                <a:latin typeface="Tahoma" pitchFamily="34" charset="0"/>
                <a:cs typeface="Tahoma" pitchFamily="34" charset="0"/>
              </a:rPr>
              <a:t>Use the HAVING clause to restrict the groups of returned rows to those groups for which the specified condition is TRUE.</a:t>
            </a: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3200400"/>
            <a:ext cx="5890307"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6"/>
          <p:cNvSpPr/>
          <p:nvPr/>
        </p:nvSpPr>
        <p:spPr>
          <a:xfrm>
            <a:off x="5018567" y="3918099"/>
            <a:ext cx="2286000" cy="762000"/>
          </a:xfrm>
          <a:prstGeom prst="roundRect">
            <a:avLst>
              <a:gd name="adj" fmla="val 9524"/>
            </a:avLst>
          </a:prstGeom>
          <a:solidFill>
            <a:srgbClr val="FFFF00">
              <a:alpha val="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Having clause: Example</a:t>
            </a:r>
            <a:br>
              <a:rPr lang="en-US" dirty="0" smtClean="0"/>
            </a:br>
            <a:r>
              <a:rPr lang="en-US" dirty="0" smtClean="0"/>
              <a:t/>
            </a:r>
            <a:br>
              <a:rPr lang="en-US" dirty="0" smtClean="0"/>
            </a:br>
            <a:endParaRPr lang="ru-RU" dirty="0"/>
          </a:p>
        </p:txBody>
      </p:sp>
      <p:sp>
        <p:nvSpPr>
          <p:cNvPr id="3" name="Нижний колонтитул 2"/>
          <p:cNvSpPr>
            <a:spLocks noGrp="1"/>
          </p:cNvSpPr>
          <p:nvPr>
            <p:ph type="ftr" sz="quarter" idx="10"/>
          </p:nvPr>
        </p:nvSpPr>
        <p:spPr/>
        <p:txBody>
          <a:bodyPr/>
          <a:lstStyle/>
          <a:p>
            <a:r>
              <a:rPr lang="en-US" smtClean="0"/>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5</a:t>
            </a:fld>
            <a:endParaRPr lang="en-US"/>
          </a:p>
        </p:txBody>
      </p:sp>
      <p:sp>
        <p:nvSpPr>
          <p:cNvPr id="9" name="Прямоугольник 8"/>
          <p:cNvSpPr/>
          <p:nvPr/>
        </p:nvSpPr>
        <p:spPr>
          <a:xfrm>
            <a:off x="914400" y="914400"/>
            <a:ext cx="6934200" cy="1477328"/>
          </a:xfrm>
          <a:prstGeom prst="rect">
            <a:avLst/>
          </a:prstGeom>
        </p:spPr>
        <p:txBody>
          <a:bodyPr wrap="square">
            <a:spAutoFit/>
          </a:bodyPr>
          <a:lstStyle/>
          <a:p>
            <a:r>
              <a:rPr lang="en-US" b="1" dirty="0" smtClean="0">
                <a:solidFill>
                  <a:srgbClr val="008080"/>
                </a:solidFill>
                <a:highlight>
                  <a:srgbClr val="FFFFFF"/>
                </a:highlight>
                <a:latin typeface="Courier New"/>
              </a:rPr>
              <a:t>SELECT</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department_id</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MIN</a:t>
            </a:r>
            <a:r>
              <a:rPr lang="en-US" b="1" dirty="0" smtClean="0">
                <a:solidFill>
                  <a:srgbClr val="000080"/>
                </a:solidFill>
                <a:highlight>
                  <a:srgbClr val="FFFFFF"/>
                </a:highlight>
                <a:latin typeface="Courier New"/>
              </a:rPr>
              <a:t>(salary), </a:t>
            </a:r>
            <a:r>
              <a:rPr lang="en-US" b="1" dirty="0" smtClean="0">
                <a:solidFill>
                  <a:srgbClr val="008080"/>
                </a:solidFill>
                <a:highlight>
                  <a:srgbClr val="FFFFFF"/>
                </a:highlight>
                <a:latin typeface="Courier New"/>
              </a:rPr>
              <a:t>MAX</a:t>
            </a:r>
            <a:r>
              <a:rPr lang="en-US" b="1" dirty="0" smtClean="0">
                <a:solidFill>
                  <a:srgbClr val="000080"/>
                </a:solidFill>
                <a:highlight>
                  <a:srgbClr val="FFFFFF"/>
                </a:highlight>
                <a:latin typeface="Courier New"/>
              </a:rPr>
              <a:t>(salary)</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FROM</a:t>
            </a:r>
            <a:r>
              <a:rPr lang="en-US" b="1" dirty="0" smtClean="0">
                <a:solidFill>
                  <a:srgbClr val="000080"/>
                </a:solidFill>
                <a:highlight>
                  <a:srgbClr val="FFFFFF"/>
                </a:highlight>
                <a:latin typeface="Courier New"/>
              </a:rPr>
              <a:t> employees</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GROUP</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BY</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department_id</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HAVING</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MIN</a:t>
            </a:r>
            <a:r>
              <a:rPr lang="en-US" b="1" dirty="0" smtClean="0">
                <a:solidFill>
                  <a:srgbClr val="000080"/>
                </a:solidFill>
                <a:highlight>
                  <a:srgbClr val="FFFFFF"/>
                </a:highlight>
                <a:latin typeface="Courier New"/>
              </a:rPr>
              <a:t>(salary) &lt; </a:t>
            </a:r>
            <a:r>
              <a:rPr lang="en-US" b="1" dirty="0" smtClean="0">
                <a:solidFill>
                  <a:srgbClr val="0000FF"/>
                </a:solidFill>
                <a:highlight>
                  <a:srgbClr val="FFFFFF"/>
                </a:highlight>
                <a:latin typeface="Courier New"/>
              </a:rPr>
              <a:t>5000</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ORDER</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BY</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department_id</a:t>
            </a:r>
            <a:r>
              <a:rPr lang="en-US" b="1" dirty="0" smtClean="0">
                <a:solidFill>
                  <a:srgbClr val="000080"/>
                </a:solidFill>
                <a:highlight>
                  <a:srgbClr val="FFFFFF"/>
                </a:highlight>
                <a:latin typeface="Courier New"/>
              </a:rPr>
              <a:t>;</a:t>
            </a:r>
            <a:endParaRPr lang="ru-RU" b="1" dirty="0"/>
          </a:p>
        </p:txBody>
      </p:sp>
      <p:pic>
        <p:nvPicPr>
          <p:cNvPr id="14338" name="Picture 2"/>
          <p:cNvPicPr>
            <a:picLocks noChangeAspect="1" noChangeArrowheads="1"/>
          </p:cNvPicPr>
          <p:nvPr/>
        </p:nvPicPr>
        <p:blipFill>
          <a:blip r:embed="rId3" cstate="print"/>
          <a:srcRect/>
          <a:stretch>
            <a:fillRect/>
          </a:stretch>
        </p:blipFill>
        <p:spPr bwMode="auto">
          <a:xfrm>
            <a:off x="1828800" y="3048000"/>
            <a:ext cx="5788212" cy="1981200"/>
          </a:xfrm>
          <a:prstGeom prst="rect">
            <a:avLst/>
          </a:prstGeom>
          <a:noFill/>
          <a:ln w="9525">
            <a:noFill/>
            <a:miter lim="800000"/>
            <a:headEnd/>
            <a:tailEnd/>
          </a:ln>
        </p:spPr>
      </p:pic>
      <p:sp>
        <p:nvSpPr>
          <p:cNvPr id="10" name="Скругленный прямоугольник 9"/>
          <p:cNvSpPr/>
          <p:nvPr/>
        </p:nvSpPr>
        <p:spPr>
          <a:xfrm>
            <a:off x="1143000" y="1752600"/>
            <a:ext cx="3733800" cy="304800"/>
          </a:xfrm>
          <a:prstGeom prst="roundRect">
            <a:avLst/>
          </a:prstGeom>
          <a:solidFill>
            <a:schemeClr val="accent3">
              <a:lumMod val="40000"/>
              <a:lumOff val="60000"/>
              <a:alpha val="3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Join Tables</a:t>
            </a:r>
            <a:endParaRPr lang="en-US" dirty="0"/>
          </a:p>
        </p:txBody>
      </p:sp>
      <p:sp>
        <p:nvSpPr>
          <p:cNvPr id="4" name="Footer Placeholder 3"/>
          <p:cNvSpPr>
            <a:spLocks noGrp="1"/>
          </p:cNvSpPr>
          <p:nvPr>
            <p:ph type="ftr" sz="quarter" idx="10"/>
          </p:nvPr>
        </p:nvSpPr>
        <p:spPr/>
        <p:txBody>
          <a:bodyPr/>
          <a:lstStyle/>
          <a:p>
            <a:r>
              <a:rPr lang="en-US" smtClean="0"/>
              <a:t>2012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6</a:t>
            </a:fld>
            <a:endParaRPr lang="en-US"/>
          </a:p>
        </p:txBody>
      </p:sp>
    </p:spTree>
    <p:extLst>
      <p:ext uri="{BB962C8B-B14F-4D97-AF65-F5344CB8AC3E}">
        <p14:creationId xmlns:p14="http://schemas.microsoft.com/office/powerpoint/2010/main" val="1862100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Joins Classification</a:t>
            </a:r>
            <a:endParaRPr lang="en-US" dirty="0"/>
          </a:p>
        </p:txBody>
      </p:sp>
      <p:sp>
        <p:nvSpPr>
          <p:cNvPr id="3" name="Content Placeholder 2"/>
          <p:cNvSpPr>
            <a:spLocks noGrp="1"/>
          </p:cNvSpPr>
          <p:nvPr>
            <p:ph idx="1"/>
          </p:nvPr>
        </p:nvSpPr>
        <p:spPr/>
        <p:txBody>
          <a:bodyPr/>
          <a:lstStyle/>
          <a:p>
            <a:r>
              <a:rPr lang="en-US" sz="2000" dirty="0"/>
              <a:t>Inner </a:t>
            </a:r>
            <a:r>
              <a:rPr lang="en-US" sz="2000" dirty="0" smtClean="0"/>
              <a:t>join</a:t>
            </a:r>
          </a:p>
          <a:p>
            <a:pPr lvl="1"/>
            <a:r>
              <a:rPr lang="en-US" sz="2000" dirty="0" err="1" smtClean="0"/>
              <a:t>Equi</a:t>
            </a:r>
            <a:r>
              <a:rPr lang="en-US" sz="2000" dirty="0" smtClean="0"/>
              <a:t>-join</a:t>
            </a:r>
          </a:p>
          <a:p>
            <a:pPr lvl="2"/>
            <a:r>
              <a:rPr lang="en-US" sz="2000" dirty="0"/>
              <a:t>Natural </a:t>
            </a:r>
            <a:r>
              <a:rPr lang="en-US" sz="2000" dirty="0" smtClean="0"/>
              <a:t>join</a:t>
            </a:r>
          </a:p>
          <a:p>
            <a:r>
              <a:rPr lang="en-US" sz="2000" dirty="0"/>
              <a:t>Outer </a:t>
            </a:r>
            <a:r>
              <a:rPr lang="en-US" sz="2000" dirty="0" smtClean="0"/>
              <a:t>joins</a:t>
            </a:r>
          </a:p>
          <a:p>
            <a:pPr lvl="1"/>
            <a:r>
              <a:rPr lang="en-US" sz="2000" dirty="0"/>
              <a:t>Left outer </a:t>
            </a:r>
            <a:r>
              <a:rPr lang="en-US" sz="2000" dirty="0" smtClean="0"/>
              <a:t>join</a:t>
            </a:r>
          </a:p>
          <a:p>
            <a:pPr lvl="1"/>
            <a:r>
              <a:rPr lang="en-US" sz="2000" dirty="0" smtClean="0"/>
              <a:t>Right </a:t>
            </a:r>
            <a:r>
              <a:rPr lang="en-US" sz="2000" dirty="0"/>
              <a:t>outer </a:t>
            </a:r>
            <a:r>
              <a:rPr lang="en-US" sz="2000" dirty="0" smtClean="0"/>
              <a:t>join</a:t>
            </a:r>
          </a:p>
          <a:p>
            <a:pPr lvl="1"/>
            <a:r>
              <a:rPr lang="en-US" sz="2000" dirty="0" smtClean="0"/>
              <a:t>Full </a:t>
            </a:r>
            <a:r>
              <a:rPr lang="en-US" sz="2000" dirty="0"/>
              <a:t>outer join</a:t>
            </a:r>
            <a:endParaRPr lang="en-US" sz="2000" dirty="0" smtClean="0"/>
          </a:p>
          <a:p>
            <a:r>
              <a:rPr lang="en-US" sz="2000" dirty="0" smtClean="0"/>
              <a:t>Cross join</a:t>
            </a:r>
          </a:p>
          <a:p>
            <a:r>
              <a:rPr lang="en-US" sz="2000" dirty="0" smtClean="0"/>
              <a:t>Self-join</a:t>
            </a:r>
            <a:endParaRPr lang="en-US" sz="2000" dirty="0"/>
          </a:p>
        </p:txBody>
      </p:sp>
      <p:sp>
        <p:nvSpPr>
          <p:cNvPr id="4" name="Footer Placeholder 3"/>
          <p:cNvSpPr>
            <a:spLocks noGrp="1"/>
          </p:cNvSpPr>
          <p:nvPr>
            <p:ph type="ftr" sz="quarter" idx="10"/>
          </p:nvPr>
        </p:nvSpPr>
        <p:spPr/>
        <p:txBody>
          <a:bodyPr/>
          <a:lstStyle/>
          <a:p>
            <a:r>
              <a:rPr lang="en-US" smtClean="0"/>
              <a:t>2012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7</a:t>
            </a:fld>
            <a:endParaRPr lang="en-US"/>
          </a:p>
        </p:txBody>
      </p:sp>
      <p:sp>
        <p:nvSpPr>
          <p:cNvPr id="6" name="Rounded Rectangle 5"/>
          <p:cNvSpPr/>
          <p:nvPr/>
        </p:nvSpPr>
        <p:spPr>
          <a:xfrm>
            <a:off x="629652" y="1130969"/>
            <a:ext cx="6019800" cy="2667000"/>
          </a:xfrm>
          <a:prstGeom prst="round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00600" y="1371600"/>
            <a:ext cx="1568058" cy="369332"/>
          </a:xfrm>
          <a:prstGeom prst="rect">
            <a:avLst/>
          </a:prstGeom>
        </p:spPr>
        <p:txBody>
          <a:bodyPr wrap="none">
            <a:spAutoFit/>
          </a:bodyPr>
          <a:lstStyle/>
          <a:p>
            <a:r>
              <a:rPr lang="en-US" b="1" dirty="0" smtClean="0">
                <a:solidFill>
                  <a:schemeClr val="tx2">
                    <a:lumMod val="75000"/>
                  </a:schemeClr>
                </a:solidFill>
              </a:rPr>
              <a:t>Qualified joins</a:t>
            </a:r>
            <a:endParaRPr lang="en-US" b="1" dirty="0">
              <a:solidFill>
                <a:schemeClr val="tx2">
                  <a:lumMod val="75000"/>
                </a:schemeClr>
              </a:solidFill>
            </a:endParaRPr>
          </a:p>
        </p:txBody>
      </p:sp>
    </p:spTree>
    <p:extLst>
      <p:ext uri="{BB962C8B-B14F-4D97-AF65-F5344CB8AC3E}">
        <p14:creationId xmlns:p14="http://schemas.microsoft.com/office/powerpoint/2010/main" val="2193657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836666"/>
            <a:ext cx="8784771"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Join Syntax</a:t>
            </a:r>
            <a:endParaRPr lang="en-US" dirty="0"/>
          </a:p>
        </p:txBody>
      </p:sp>
      <p:sp>
        <p:nvSpPr>
          <p:cNvPr id="4" name="Footer Placeholder 3"/>
          <p:cNvSpPr>
            <a:spLocks noGrp="1"/>
          </p:cNvSpPr>
          <p:nvPr>
            <p:ph type="ftr" sz="quarter" idx="10"/>
          </p:nvPr>
        </p:nvSpPr>
        <p:spPr/>
        <p:txBody>
          <a:bodyPr/>
          <a:lstStyle/>
          <a:p>
            <a:r>
              <a:rPr lang="en-US" smtClean="0"/>
              <a:t>2012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8</a:t>
            </a:fld>
            <a:endParaRPr lang="en-US"/>
          </a:p>
        </p:txBody>
      </p:sp>
      <p:pic>
        <p:nvPicPr>
          <p:cNvPr id="615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4785" y="4570467"/>
            <a:ext cx="4119399" cy="137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1200150" y="3467100"/>
            <a:ext cx="1828800" cy="723900"/>
          </a:xfrm>
          <a:prstGeom prst="roundRect">
            <a:avLst>
              <a:gd name="adj" fmla="val 5316"/>
            </a:avLst>
          </a:prstGeom>
          <a:solidFill>
            <a:srgbClr val="FFFF00">
              <a:alpha val="9000"/>
            </a:srgb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582884" y="4951466"/>
            <a:ext cx="4100349" cy="1068334"/>
          </a:xfrm>
          <a:prstGeom prst="roundRect">
            <a:avLst>
              <a:gd name="adj" fmla="val 5316"/>
            </a:avLst>
          </a:prstGeom>
          <a:solidFill>
            <a:srgbClr val="FFFF00">
              <a:alpha val="9000"/>
            </a:srgb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6320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SQL Joins</a:t>
            </a:r>
            <a:endParaRPr lang="ru-RU" dirty="0"/>
          </a:p>
        </p:txBody>
      </p:sp>
      <p:sp>
        <p:nvSpPr>
          <p:cNvPr id="3" name="Нижний колонтитул 2"/>
          <p:cNvSpPr>
            <a:spLocks noGrp="1"/>
          </p:cNvSpPr>
          <p:nvPr>
            <p:ph type="ftr" sz="quarter" idx="10"/>
          </p:nvPr>
        </p:nvSpPr>
        <p:spPr/>
        <p:txBody>
          <a:bodyPr/>
          <a:lstStyle/>
          <a:p>
            <a:r>
              <a:rPr lang="en-US" smtClean="0"/>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9</a:t>
            </a:fld>
            <a:endParaRPr lang="en-US"/>
          </a:p>
        </p:txBody>
      </p:sp>
      <p:sp>
        <p:nvSpPr>
          <p:cNvPr id="5" name="Овал 4"/>
          <p:cNvSpPr/>
          <p:nvPr/>
        </p:nvSpPr>
        <p:spPr>
          <a:xfrm>
            <a:off x="2971800" y="1676400"/>
            <a:ext cx="1600200" cy="1600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6" name="Овал 5"/>
          <p:cNvSpPr/>
          <p:nvPr/>
        </p:nvSpPr>
        <p:spPr>
          <a:xfrm>
            <a:off x="4343400" y="1676400"/>
            <a:ext cx="1600200" cy="1600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7" name="Овал 6"/>
          <p:cNvSpPr/>
          <p:nvPr/>
        </p:nvSpPr>
        <p:spPr>
          <a:xfrm>
            <a:off x="4267200" y="2057400"/>
            <a:ext cx="3810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Content Placeholder 5"/>
          <p:cNvSpPr txBox="1">
            <a:spLocks/>
          </p:cNvSpPr>
          <p:nvPr/>
        </p:nvSpPr>
        <p:spPr>
          <a:xfrm>
            <a:off x="3657600" y="1219200"/>
            <a:ext cx="1488375" cy="381000"/>
          </a:xfrm>
          <a:prstGeom prst="rect">
            <a:avLst/>
          </a:prstGeom>
        </p:spPr>
        <p:txBody>
          <a:bodyP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tx1"/>
                </a:solidFill>
                <a:latin typeface="Arial" pitchFamily="34" charset="0"/>
                <a:ea typeface="+mn-ea"/>
                <a:cs typeface="Arial" pitchFamily="34" charset="0"/>
              </a:defRPr>
            </a:lvl4pPr>
            <a:lvl5pPr marL="1879600" indent="0" algn="l" defTabSz="914400" rtl="0" eaLnBrk="1" latinLnBrk="0" hangingPunct="1">
              <a:spcBef>
                <a:spcPct val="20000"/>
              </a:spcBef>
              <a:buClr>
                <a:schemeClr val="accent1">
                  <a:lumMod val="75000"/>
                </a:schemeClr>
              </a:buClr>
              <a:buFontTx/>
              <a:buNone/>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800" dirty="0" smtClean="0"/>
              <a:t>INNER JOIN</a:t>
            </a:r>
          </a:p>
        </p:txBody>
      </p:sp>
      <p:sp>
        <p:nvSpPr>
          <p:cNvPr id="9" name="Content Placeholder 5"/>
          <p:cNvSpPr txBox="1">
            <a:spLocks/>
          </p:cNvSpPr>
          <p:nvPr/>
        </p:nvSpPr>
        <p:spPr>
          <a:xfrm>
            <a:off x="3276600" y="2286000"/>
            <a:ext cx="1377315" cy="381000"/>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r>
              <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Query 1</a:t>
            </a:r>
          </a:p>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endPar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10" name="Content Placeholder 5"/>
          <p:cNvSpPr txBox="1">
            <a:spLocks/>
          </p:cNvSpPr>
          <p:nvPr/>
        </p:nvSpPr>
        <p:spPr>
          <a:xfrm>
            <a:off x="4724400" y="2286000"/>
            <a:ext cx="1377315" cy="381000"/>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r>
              <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Query 2</a:t>
            </a:r>
          </a:p>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endPar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31" name="TextBox 30"/>
          <p:cNvSpPr txBox="1"/>
          <p:nvPr/>
        </p:nvSpPr>
        <p:spPr>
          <a:xfrm>
            <a:off x="457200" y="4038600"/>
            <a:ext cx="83058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smtClean="0"/>
              <a:t>An </a:t>
            </a:r>
            <a:r>
              <a:rPr lang="en-US" sz="2000" b="1" dirty="0" smtClean="0"/>
              <a:t>inner join</a:t>
            </a:r>
            <a:r>
              <a:rPr lang="en-US" sz="2000" dirty="0" smtClean="0"/>
              <a:t> (sometimes called a </a:t>
            </a:r>
            <a:r>
              <a:rPr lang="en-US" sz="2000" b="1" dirty="0" smtClean="0"/>
              <a:t>simple join</a:t>
            </a:r>
            <a:r>
              <a:rPr lang="en-US" sz="2000" dirty="0" smtClean="0"/>
              <a:t>) is a join of two or more tables that returns only those rows that satisfy the join condition.</a:t>
            </a:r>
            <a:endParaRPr lang="en-US" sz="2000" dirty="0" smtClean="0">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PAM official current template">
  <a:themeElements>
    <a:clrScheme name="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fontScheme name="EPAM official curren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EPAM official curre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PAM official curre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PAM official curre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PAM official curre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PAM official curre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PAM official curre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PAM official curre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PAM official curre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PAM official curre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PAM official curre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PAM official curre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PAM official curre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PAM official current template">
  <a:themeElements>
    <a:clrScheme name="1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fontScheme name="1_EPAM official curren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EPAM official curre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PAM official curre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EPAM official curre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EPAM official curre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EPAM official curre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EPAM official curre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EPAM official curre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EPAM official curre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EPAM official curre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EPAM official curre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EPAM official curre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EPAM official curre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00-templ</Template>
  <TotalTime>3837</TotalTime>
  <Words>2139</Words>
  <Application>Microsoft Office PowerPoint</Application>
  <PresentationFormat>On-screen Show (4:3)</PresentationFormat>
  <Paragraphs>319</Paragraphs>
  <Slides>22</Slides>
  <Notes>22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22</vt:i4>
      </vt:variant>
    </vt:vector>
  </HeadingPairs>
  <TitlesOfParts>
    <vt:vector size="26" baseType="lpstr">
      <vt:lpstr>EPAM official current template</vt:lpstr>
      <vt:lpstr>1_EPAM official current template</vt:lpstr>
      <vt:lpstr>template</vt:lpstr>
      <vt:lpstr>Photo Editor Photo</vt:lpstr>
      <vt:lpstr>ORACLE SQL Introduction </vt:lpstr>
      <vt:lpstr>Objectives</vt:lpstr>
      <vt:lpstr>Aggregate Functions (Having clause)  </vt:lpstr>
      <vt:lpstr>Having clause  </vt:lpstr>
      <vt:lpstr>Having clause: Example  </vt:lpstr>
      <vt:lpstr>Join Tables</vt:lpstr>
      <vt:lpstr>SQL Joins Classification</vt:lpstr>
      <vt:lpstr>Join Syntax</vt:lpstr>
      <vt:lpstr>SQL Joins</vt:lpstr>
      <vt:lpstr>SQL Joins</vt:lpstr>
      <vt:lpstr>Inner / Outer / Cross Joins Syntax</vt:lpstr>
      <vt:lpstr>Using Self Joins: Example </vt:lpstr>
      <vt:lpstr>Using Join Queries: Examples </vt:lpstr>
      <vt:lpstr>Using Outer Joins: Examples</vt:lpstr>
      <vt:lpstr>Using Outer Joins: Examples</vt:lpstr>
      <vt:lpstr>Using Outer Joins: Examples</vt:lpstr>
      <vt:lpstr>Using Outer Joins: Examples</vt:lpstr>
      <vt:lpstr>Using Antijoins: Example</vt:lpstr>
      <vt:lpstr>Using Semijoins: Example</vt:lpstr>
      <vt:lpstr>Simple Join Example (cross join Employees and Jobs)</vt:lpstr>
      <vt:lpstr>Prove Cross Join</vt:lpstr>
      <vt:lpstr>ORACLE  SQL INTODUCTION</vt:lpstr>
    </vt:vector>
  </TitlesOfParts>
  <Company>EPAM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DB.ORA.01 Oracle SQL</dc:title>
  <dc:subject>Oracle SQL</dc:subject>
  <dc:creator>Aliaksei Belablotski &lt;Aliaksei_Belablotski@epam.com&gt;</dc:creator>
  <cp:lastModifiedBy>Siarhei Kandrashevich</cp:lastModifiedBy>
  <cp:revision>393</cp:revision>
  <dcterms:created xsi:type="dcterms:W3CDTF">2011-10-30T16:44:19Z</dcterms:created>
  <dcterms:modified xsi:type="dcterms:W3CDTF">2014-02-18T15:41:52Z</dcterms:modified>
</cp:coreProperties>
</file>