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4"/>
  </p:notesMasterIdLst>
  <p:sldIdLst>
    <p:sldId id="256" r:id="rId4"/>
    <p:sldId id="257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9" r:id="rId25"/>
    <p:sldId id="330" r:id="rId26"/>
    <p:sldId id="331" r:id="rId27"/>
    <p:sldId id="332" r:id="rId28"/>
    <p:sldId id="333" r:id="rId29"/>
    <p:sldId id="335" r:id="rId30"/>
    <p:sldId id="336" r:id="rId31"/>
    <p:sldId id="337" r:id="rId32"/>
    <p:sldId id="30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Preface" id="{3C220101-5186-49CB-AC6D-3F51E0AF5D3F}">
          <p14:sldIdLst>
            <p14:sldId id="256"/>
            <p14:sldId id="257"/>
          </p14:sldIdLst>
        </p14:section>
        <p14:section name="ANSI Standard" id="{2AE59923-B656-4B8D-A204-E99B812F7C15}">
          <p14:sldIdLst>
            <p14:sldId id="297"/>
            <p14:sldId id="279"/>
          </p14:sldIdLst>
        </p14:section>
        <p14:section name="Epilog" id="{0FC3B19B-18B5-47F5-AF2A-27F947B697AD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3B"/>
    <a:srgbClr val="007A0C"/>
    <a:srgbClr val="00B022"/>
    <a:srgbClr val="AF01A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6391" autoAdjust="0"/>
  </p:normalViewPr>
  <p:slideViewPr>
    <p:cSldViewPr>
      <p:cViewPr varScale="1">
        <p:scale>
          <a:sx n="99" d="100"/>
          <a:sy n="99" d="100"/>
        </p:scale>
        <p:origin x="-3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62C7-772B-4A3A-A0CD-08320B474F0B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CD35D-6881-4A4C-84E4-549046D711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42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E11882_01/server.112/e26088/statements_10002.htm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E11882_01/server.112/e26088/statements_10002.htm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B28359_01/server.111/b28310/views.htm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E11882_01/server.112/e25494/views001.htm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3714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 </a:t>
            </a:r>
            <a:r>
              <a:rPr lang="en-US" dirty="0" smtClean="0"/>
              <a:t>INSERT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 to add rows to: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table,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base table of a view,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partition of a partitioned table or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subpartition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composite-partitioned table,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an object table or the base table of an object view.</a:t>
            </a:r>
          </a:p>
          <a:p>
            <a:pPr marL="171450" indent="-171450">
              <a:buFont typeface="Arial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 Mat Views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cannot insert rows into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read-only materialized view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indent="0">
              <a:buFont typeface="Arial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insert rows into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writable materialized view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the database inserts the rows into the underlying container table. However, the insertions are overwritten at the next refresh operation. </a:t>
            </a:r>
          </a:p>
          <a:p>
            <a:pPr marL="0" indent="0">
              <a:buFont typeface="Arial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insert rows into an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updatable materialized view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part of a materialized view group, then the database also inserts the corresponding rows into the master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049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3984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returning_clause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returning clause retrieves the rows affected by a DML statement. You can specify this clause for tables and materialized views and for views with a single base table.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operating on a single row, a DML statement with a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returning_clause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retrieve column expressions using the affected row,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REFs to the affected row and store them in host variables or PL/SQL variables.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operating on multiple rows, a DML statement with the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returning_clause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stores values from expressions,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rowids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REFs involving the affected rows in bind arrays.</a:t>
            </a:r>
          </a:p>
          <a:p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item in the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list must be a valid expression syntax.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INTO clause indicates that the values of the changed rows are to be stored in the variable(s) specified in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data_item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list.</a:t>
            </a:r>
          </a:p>
          <a:p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data_item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data_item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host variable or PL/SQL variable that stores the retrieved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expression in the RETURNING list, you must specify a corresponding type-compatible PL/SQL variable or host variable in the INTO list.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Restrictions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restrictions apply to the RETURNING clause: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The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restricted as follows: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UPDATE and DELETE statements each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a simple expression or a single-set aggregate function expression. You cannot combine simple expressions and single-set aggregate function expressions in the same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returning_clause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 INSERT statements, each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a simple expression. Aggregate functions are not supported in an INSERT statement RETURNING clause.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Single-set aggregate function expressions cannot include the DISTINCT keyword.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If the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list contains a primary key column or other NOT NULL column, then the update statement fails if the table has a BEFORE UPDATE trigger defined on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cannot specify the </a:t>
            </a:r>
            <a:r>
              <a:rPr lang="en-US" sz="1200" b="0" i="1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returning_clause</a:t>
            </a:r>
            <a:r>
              <a:rPr lang="en-US" sz="1200" b="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 </a:t>
            </a:r>
            <a:r>
              <a:rPr lang="en-US" sz="1200" b="0" i="1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multitable</a:t>
            </a:r>
            <a:r>
              <a:rPr lang="en-US" sz="1200" b="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insert.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You cannot use this clause with parallel DML or with remote objects.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You cannot retrieve LONG types with this clause.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You cannot specify this clause for a view on which an INSTEAD OF trigger has been defined.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687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2137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shows the following syntactic constructs of the UPDATE statement: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forms of the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update_set_clause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together in a single statement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correlated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subquery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where_clause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limit the updated rows</a:t>
            </a:r>
          </a:p>
          <a:p>
            <a:endParaRPr lang="en-US" dirty="0" smtClean="0"/>
          </a:p>
          <a:p>
            <a:r>
              <a:rPr lang="en-US" dirty="0" smtClean="0"/>
              <a:t>===</a:t>
            </a:r>
          </a:p>
          <a:p>
            <a:endParaRPr lang="en-US" dirty="0" smtClean="0"/>
          </a:p>
          <a:p>
            <a:r>
              <a:rPr lang="en-US" dirty="0" smtClean="0"/>
              <a:t>UPDATE EMPLOYEES</a:t>
            </a:r>
          </a:p>
          <a:p>
            <a:r>
              <a:rPr lang="en-US" dirty="0" smtClean="0"/>
              <a:t>  SET COMMISSION_PCT = NULL</a:t>
            </a:r>
          </a:p>
          <a:p>
            <a:r>
              <a:rPr lang="en-US" dirty="0" smtClean="0"/>
              <a:t>  WHERE JOB_ID = 'SH_CLERK';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UPDATE EMPLOYEES </a:t>
            </a:r>
          </a:p>
          <a:p>
            <a:r>
              <a:rPr lang="en-US" dirty="0" smtClean="0"/>
              <a:t>  SET JOB_ID = 'SA_MAN', SALARY = SALARY + 1000, DEPARTMENT_ID = 120 </a:t>
            </a:r>
          </a:p>
          <a:p>
            <a:r>
              <a:rPr lang="en-US" dirty="0" smtClean="0"/>
              <a:t>  WHERE FIRST_NAME||' '||LAST_NAME = 'Douglas Grant'; 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UPDATE EMPLOYEES A </a:t>
            </a:r>
          </a:p>
          <a:p>
            <a:r>
              <a:rPr lang="en-US" dirty="0" smtClean="0"/>
              <a:t>    SET DEPARTMENT_ID = </a:t>
            </a:r>
          </a:p>
          <a:p>
            <a:r>
              <a:rPr lang="en-US" dirty="0" smtClean="0"/>
              <a:t>        (SELECT DEPARTMENT_ID </a:t>
            </a:r>
          </a:p>
          <a:p>
            <a:r>
              <a:rPr lang="en-US" dirty="0" smtClean="0"/>
              <a:t>            FROM DEPARTMENTS </a:t>
            </a:r>
          </a:p>
          <a:p>
            <a:r>
              <a:rPr lang="en-US" dirty="0" smtClean="0"/>
              <a:t>            WHERE LOCATION_ID = '2100'), </a:t>
            </a:r>
          </a:p>
          <a:p>
            <a:r>
              <a:rPr lang="en-US" dirty="0" smtClean="0"/>
              <a:t>        (SALARY, COMMISSION_PCT) = </a:t>
            </a:r>
          </a:p>
          <a:p>
            <a:r>
              <a:rPr lang="en-US" dirty="0" smtClean="0"/>
              <a:t>        (SELECT 1.1*AVG(SALARY), 1.5*AVG(COMMISSION_PCT) </a:t>
            </a:r>
          </a:p>
          <a:p>
            <a:r>
              <a:rPr lang="en-US" dirty="0" smtClean="0"/>
              <a:t>            FROM EMPLOYEES B </a:t>
            </a:r>
          </a:p>
          <a:p>
            <a:r>
              <a:rPr lang="en-US" dirty="0" smtClean="0"/>
              <a:t>            WHERE A.DEPARTMENT_ID = B.DEPARTMENT_ID) </a:t>
            </a:r>
          </a:p>
          <a:p>
            <a:r>
              <a:rPr lang="en-US" dirty="0" smtClean="0"/>
              <a:t>    WHERE DEPARTMENT_ID IN </a:t>
            </a:r>
          </a:p>
          <a:p>
            <a:r>
              <a:rPr lang="en-US" dirty="0" smtClean="0"/>
              <a:t>        (SELECT DEPARTMENT_ID </a:t>
            </a:r>
          </a:p>
          <a:p>
            <a:r>
              <a:rPr lang="en-US" dirty="0" smtClean="0"/>
              <a:t>          FROM DEPARTMENTS</a:t>
            </a:r>
          </a:p>
          <a:p>
            <a:r>
              <a:rPr lang="en-US" dirty="0" smtClean="0"/>
              <a:t>          WHERE LOCATION_ID = 2900 OR LOCATION_ID = 2700);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=====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Updating a Partition: Example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updates values in a single partition of the </a:t>
            </a:r>
            <a:r>
              <a:rPr lang="en-US" dirty="0" smtClean="0"/>
              <a:t>sales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table: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UPDATE sales PARTITION (sales_q1_1999) s 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s.promo_id</a:t>
            </a:r>
            <a:r>
              <a:rPr lang="en-US" dirty="0" smtClean="0"/>
              <a:t> = 494 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amount_sold</a:t>
            </a:r>
            <a:r>
              <a:rPr lang="en-US" dirty="0" smtClean="0"/>
              <a:t> &gt; 1000;</a:t>
            </a:r>
          </a:p>
          <a:p>
            <a:endParaRPr lang="en-US" dirty="0" smtClean="0"/>
          </a:p>
          <a:p>
            <a:r>
              <a:rPr lang="en-US" dirty="0" smtClean="0"/>
              <a:t>=====</a:t>
            </a:r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Updating an Object Table: Example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statement creates two object tables, people_demo1 and people_demo2, of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people_typ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created in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Table Collections: Examples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example shows how to update a row of people_demo1 by selecting a row from people_demo2:</a:t>
            </a:r>
          </a:p>
          <a:p>
            <a:endParaRPr lang="en-US" dirty="0" smtClean="0"/>
          </a:p>
          <a:p>
            <a:r>
              <a:rPr lang="en-US" dirty="0" smtClean="0"/>
              <a:t>CREATE TABLE people_demo1 OF </a:t>
            </a:r>
            <a:r>
              <a:rPr lang="en-US" dirty="0" err="1" smtClean="0"/>
              <a:t>people_typ</a:t>
            </a:r>
            <a:r>
              <a:rPr lang="en-US" dirty="0" smtClean="0"/>
              <a:t>; </a:t>
            </a:r>
          </a:p>
          <a:p>
            <a:r>
              <a:rPr lang="en-US" dirty="0" smtClean="0"/>
              <a:t>CREATE TABLE people_demo2 OF </a:t>
            </a:r>
            <a:r>
              <a:rPr lang="en-US" dirty="0" err="1" smtClean="0"/>
              <a:t>people_typ</a:t>
            </a:r>
            <a:r>
              <a:rPr lang="en-US" dirty="0" smtClean="0"/>
              <a:t>; </a:t>
            </a:r>
          </a:p>
          <a:p>
            <a:r>
              <a:rPr lang="en-US" dirty="0" smtClean="0"/>
              <a:t>UPDATE people_demo1 p </a:t>
            </a:r>
          </a:p>
          <a:p>
            <a:r>
              <a:rPr lang="en-US" dirty="0" smtClean="0"/>
              <a:t>SET VALUE(p) = (SELECT VALUE(q) FROM people_demo2 q WHERE </a:t>
            </a:r>
            <a:r>
              <a:rPr lang="en-US" dirty="0" err="1" smtClean="0"/>
              <a:t>p.department_id</a:t>
            </a:r>
            <a:r>
              <a:rPr lang="en-US" dirty="0" smtClean="0"/>
              <a:t> = </a:t>
            </a:r>
            <a:r>
              <a:rPr lang="en-US" dirty="0" err="1" smtClean="0"/>
              <a:t>q.department_id</a:t>
            </a:r>
            <a:r>
              <a:rPr lang="en-US" dirty="0" smtClean="0"/>
              <a:t>) 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p.department_id</a:t>
            </a:r>
            <a:r>
              <a:rPr lang="en-US" dirty="0" smtClean="0"/>
              <a:t> = 10;</a:t>
            </a:r>
          </a:p>
          <a:p>
            <a:endParaRPr lang="en-US" dirty="0" smtClean="0"/>
          </a:p>
          <a:p>
            <a:r>
              <a:rPr lang="en-US" dirty="0" smtClean="0"/>
              <a:t>=====</a:t>
            </a:r>
          </a:p>
          <a:p>
            <a:endParaRPr lang="en-US" dirty="0" smtClean="0"/>
          </a:p>
          <a:p>
            <a:r>
              <a:rPr lang="en-US" dirty="0" smtClean="0"/>
              <a:t>UPDATE employees 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job_id</a:t>
            </a:r>
            <a:r>
              <a:rPr lang="en-US" dirty="0" smtClean="0"/>
              <a:t> ='SA_MAN', salary = salary + 1000, </a:t>
            </a:r>
            <a:r>
              <a:rPr lang="en-US" dirty="0" err="1" smtClean="0"/>
              <a:t>department_id</a:t>
            </a:r>
            <a:r>
              <a:rPr lang="en-US" dirty="0" smtClean="0"/>
              <a:t> = 140 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last_name</a:t>
            </a:r>
            <a:r>
              <a:rPr lang="en-US" dirty="0" smtClean="0"/>
              <a:t> = 'Jones' </a:t>
            </a:r>
          </a:p>
          <a:p>
            <a:r>
              <a:rPr lang="en-US" dirty="0" smtClean="0"/>
              <a:t>RETURNING salary*0.25, </a:t>
            </a:r>
            <a:r>
              <a:rPr lang="en-US" dirty="0" err="1" smtClean="0"/>
              <a:t>last_name</a:t>
            </a:r>
            <a:r>
              <a:rPr lang="en-US" dirty="0" smtClean="0"/>
              <a:t>, </a:t>
            </a:r>
            <a:r>
              <a:rPr lang="en-US" dirty="0" err="1" smtClean="0"/>
              <a:t>department_id</a:t>
            </a:r>
            <a:r>
              <a:rPr lang="en-US" dirty="0" smtClean="0"/>
              <a:t> INTO :bnd1, :bnd2, :bnd3;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shows that you can specify a single-set aggregate function in the expression of the returning clause:</a:t>
            </a:r>
          </a:p>
          <a:p>
            <a:r>
              <a:rPr lang="en-US" dirty="0" smtClean="0"/>
              <a:t>UPDATE employees </a:t>
            </a:r>
          </a:p>
          <a:p>
            <a:r>
              <a:rPr lang="en-US" dirty="0" smtClean="0"/>
              <a:t>SET salary = salary * 1.1 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department_id</a:t>
            </a:r>
            <a:r>
              <a:rPr lang="en-US" dirty="0" smtClean="0"/>
              <a:t> = 100 </a:t>
            </a:r>
          </a:p>
          <a:p>
            <a:r>
              <a:rPr lang="en-US" dirty="0" smtClean="0"/>
              <a:t>RETURNING SUM(salary) INTO :bnd1;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721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shows the following syntactic constructs of the UPDATE statement: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forms of the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update_set_clause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together in a single statement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correlated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subquery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where_clause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limit the updated rows</a:t>
            </a:r>
          </a:p>
          <a:p>
            <a:endParaRPr lang="en-US" dirty="0" smtClean="0"/>
          </a:p>
          <a:p>
            <a:r>
              <a:rPr lang="en-US" dirty="0" smtClean="0"/>
              <a:t>===</a:t>
            </a:r>
          </a:p>
          <a:p>
            <a:endParaRPr lang="en-US" dirty="0" smtClean="0"/>
          </a:p>
          <a:p>
            <a:r>
              <a:rPr lang="en-US" dirty="0" smtClean="0"/>
              <a:t>UPDATE EMPLOYEES</a:t>
            </a:r>
          </a:p>
          <a:p>
            <a:r>
              <a:rPr lang="en-US" dirty="0" smtClean="0"/>
              <a:t>  SET COMMISSION_PCT = NULL</a:t>
            </a:r>
          </a:p>
          <a:p>
            <a:r>
              <a:rPr lang="en-US" dirty="0" smtClean="0"/>
              <a:t>  WHERE JOB_ID = 'SH_CLERK';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UPDATE EMPLOYEES </a:t>
            </a:r>
          </a:p>
          <a:p>
            <a:r>
              <a:rPr lang="en-US" dirty="0" smtClean="0"/>
              <a:t>  SET JOB_ID = 'SA_MAN', SALARY = SALARY + 1000, DEPARTMENT_ID = 120 </a:t>
            </a:r>
          </a:p>
          <a:p>
            <a:r>
              <a:rPr lang="en-US" dirty="0" smtClean="0"/>
              <a:t>  WHERE FIRST_NAME||' '||LAST_NAME = 'Douglas Grant'; 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UPDATE EMPLOYEES A </a:t>
            </a:r>
          </a:p>
          <a:p>
            <a:r>
              <a:rPr lang="en-US" dirty="0" smtClean="0"/>
              <a:t>    SET DEPARTMENT_ID = </a:t>
            </a:r>
          </a:p>
          <a:p>
            <a:r>
              <a:rPr lang="en-US" dirty="0" smtClean="0"/>
              <a:t>        (SELECT DEPARTMENT_ID </a:t>
            </a:r>
          </a:p>
          <a:p>
            <a:r>
              <a:rPr lang="en-US" dirty="0" smtClean="0"/>
              <a:t>            FROM DEPARTMENTS </a:t>
            </a:r>
          </a:p>
          <a:p>
            <a:r>
              <a:rPr lang="en-US" dirty="0" smtClean="0"/>
              <a:t>            WHERE LOCATION_ID = '2100'), </a:t>
            </a:r>
          </a:p>
          <a:p>
            <a:r>
              <a:rPr lang="en-US" dirty="0" smtClean="0"/>
              <a:t>        (SALARY, COMMISSION_PCT) = </a:t>
            </a:r>
          </a:p>
          <a:p>
            <a:r>
              <a:rPr lang="en-US" dirty="0" smtClean="0"/>
              <a:t>        (SELECT 1.1*AVG(SALARY), 1.5*AVG(COMMISSION_PCT) </a:t>
            </a:r>
          </a:p>
          <a:p>
            <a:r>
              <a:rPr lang="en-US" dirty="0" smtClean="0"/>
              <a:t>            FROM EMPLOYEES B </a:t>
            </a:r>
          </a:p>
          <a:p>
            <a:r>
              <a:rPr lang="en-US" dirty="0" smtClean="0"/>
              <a:t>            WHERE A.DEPARTMENT_ID = B.DEPARTMENT_ID) </a:t>
            </a:r>
          </a:p>
          <a:p>
            <a:r>
              <a:rPr lang="en-US" dirty="0" smtClean="0"/>
              <a:t>    WHERE DEPARTMENT_ID IN </a:t>
            </a:r>
          </a:p>
          <a:p>
            <a:r>
              <a:rPr lang="en-US" dirty="0" smtClean="0"/>
              <a:t>        (SELECT DEPARTMENT_ID </a:t>
            </a:r>
          </a:p>
          <a:p>
            <a:r>
              <a:rPr lang="en-US" dirty="0" smtClean="0"/>
              <a:t>          FROM DEPARTMENTS</a:t>
            </a:r>
          </a:p>
          <a:p>
            <a:r>
              <a:rPr lang="en-US" dirty="0" smtClean="0"/>
              <a:t>          WHERE LOCATION_ID = 2900 OR LOCATION_ID = 2700);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=====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Updating a Partition: Example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updates values in a single partition of the </a:t>
            </a:r>
            <a:r>
              <a:rPr lang="en-US" dirty="0" smtClean="0"/>
              <a:t>sales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table: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UPDATE sales PARTITION (sales_q1_1999) s 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s.promo_id</a:t>
            </a:r>
            <a:r>
              <a:rPr lang="en-US" dirty="0" smtClean="0"/>
              <a:t> = 494 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amount_sold</a:t>
            </a:r>
            <a:r>
              <a:rPr lang="en-US" dirty="0" smtClean="0"/>
              <a:t> &gt; 1000;</a:t>
            </a:r>
          </a:p>
          <a:p>
            <a:endParaRPr lang="en-US" dirty="0" smtClean="0"/>
          </a:p>
          <a:p>
            <a:r>
              <a:rPr lang="en-US" dirty="0" smtClean="0"/>
              <a:t>=====</a:t>
            </a:r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Updating an Object Table: Example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statement creates two object tables, people_demo1 and people_demo2, of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people_typ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created in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Table Collections: Examples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example shows how to update a row of people_demo1 by selecting a row from people_demo2:</a:t>
            </a:r>
          </a:p>
          <a:p>
            <a:endParaRPr lang="en-US" dirty="0" smtClean="0"/>
          </a:p>
          <a:p>
            <a:r>
              <a:rPr lang="en-US" dirty="0" smtClean="0"/>
              <a:t>CREATE TABLE people_demo1 OF </a:t>
            </a:r>
            <a:r>
              <a:rPr lang="en-US" dirty="0" err="1" smtClean="0"/>
              <a:t>people_typ</a:t>
            </a:r>
            <a:r>
              <a:rPr lang="en-US" dirty="0" smtClean="0"/>
              <a:t>; </a:t>
            </a:r>
          </a:p>
          <a:p>
            <a:r>
              <a:rPr lang="en-US" dirty="0" smtClean="0"/>
              <a:t>CREATE TABLE people_demo2 OF </a:t>
            </a:r>
            <a:r>
              <a:rPr lang="en-US" dirty="0" err="1" smtClean="0"/>
              <a:t>people_typ</a:t>
            </a:r>
            <a:r>
              <a:rPr lang="en-US" dirty="0" smtClean="0"/>
              <a:t>; </a:t>
            </a:r>
          </a:p>
          <a:p>
            <a:r>
              <a:rPr lang="en-US" dirty="0" smtClean="0"/>
              <a:t>UPDATE people_demo1 p </a:t>
            </a:r>
          </a:p>
          <a:p>
            <a:r>
              <a:rPr lang="en-US" dirty="0" smtClean="0"/>
              <a:t>SET VALUE(p) = (SELECT VALUE(q) FROM people_demo2 q WHERE </a:t>
            </a:r>
            <a:r>
              <a:rPr lang="en-US" dirty="0" err="1" smtClean="0"/>
              <a:t>p.department_id</a:t>
            </a:r>
            <a:r>
              <a:rPr lang="en-US" dirty="0" smtClean="0"/>
              <a:t> = </a:t>
            </a:r>
            <a:r>
              <a:rPr lang="en-US" dirty="0" err="1" smtClean="0"/>
              <a:t>q.department_id</a:t>
            </a:r>
            <a:r>
              <a:rPr lang="en-US" dirty="0" smtClean="0"/>
              <a:t>) 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p.department_id</a:t>
            </a:r>
            <a:r>
              <a:rPr lang="en-US" dirty="0" smtClean="0"/>
              <a:t> = 10;</a:t>
            </a:r>
          </a:p>
          <a:p>
            <a:endParaRPr lang="en-US" dirty="0" smtClean="0"/>
          </a:p>
          <a:p>
            <a:r>
              <a:rPr lang="en-US" dirty="0" smtClean="0"/>
              <a:t>=====</a:t>
            </a:r>
          </a:p>
          <a:p>
            <a:endParaRPr lang="en-US" dirty="0" smtClean="0"/>
          </a:p>
          <a:p>
            <a:r>
              <a:rPr lang="en-US" dirty="0" smtClean="0"/>
              <a:t>UPDATE employees 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job_id</a:t>
            </a:r>
            <a:r>
              <a:rPr lang="en-US" dirty="0" smtClean="0"/>
              <a:t> ='SA_MAN', salary = salary + 1000, </a:t>
            </a:r>
            <a:r>
              <a:rPr lang="en-US" dirty="0" err="1" smtClean="0"/>
              <a:t>department_id</a:t>
            </a:r>
            <a:r>
              <a:rPr lang="en-US" dirty="0" smtClean="0"/>
              <a:t> = 140 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last_name</a:t>
            </a:r>
            <a:r>
              <a:rPr lang="en-US" dirty="0" smtClean="0"/>
              <a:t> = 'Jones' </a:t>
            </a:r>
          </a:p>
          <a:p>
            <a:r>
              <a:rPr lang="en-US" dirty="0" smtClean="0"/>
              <a:t>RETURNING salary*0.25, </a:t>
            </a:r>
            <a:r>
              <a:rPr lang="en-US" dirty="0" err="1" smtClean="0"/>
              <a:t>last_name</a:t>
            </a:r>
            <a:r>
              <a:rPr lang="en-US" dirty="0" smtClean="0"/>
              <a:t>, </a:t>
            </a:r>
            <a:r>
              <a:rPr lang="en-US" dirty="0" err="1" smtClean="0"/>
              <a:t>department_id</a:t>
            </a:r>
            <a:r>
              <a:rPr lang="en-US" dirty="0" smtClean="0"/>
              <a:t> INTO :bnd1, :bnd2, :bnd3;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shows that you can specify a single-set aggregate function in the expression of the returning clause:</a:t>
            </a:r>
          </a:p>
          <a:p>
            <a:r>
              <a:rPr lang="en-US" dirty="0" smtClean="0"/>
              <a:t>UPDATE employees </a:t>
            </a:r>
          </a:p>
          <a:p>
            <a:r>
              <a:rPr lang="en-US" dirty="0" smtClean="0"/>
              <a:t>SET salary = salary * 1.1 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department_id</a:t>
            </a:r>
            <a:r>
              <a:rPr lang="en-US" dirty="0" smtClean="0"/>
              <a:t> = 100 </a:t>
            </a:r>
          </a:p>
          <a:p>
            <a:r>
              <a:rPr lang="en-US" dirty="0" smtClean="0"/>
              <a:t>RETURNING SUM(salary) INTO :bnd1;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721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Restrictions on the 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dml_table_expression_clause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Clause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clause is subject to the following restrictions: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You cannot execute this statement if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the base or master table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materialized_view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any domain indexes marked IN_PROGRESS or FAILED.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You cannot insert into a partition if any affected index partitions are marked UNUSABLE.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cannot specify the ORDER BY clause in the </a:t>
            </a:r>
            <a:r>
              <a:rPr lang="en-US" sz="1200" b="0" i="1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subquery</a:t>
            </a:r>
            <a:r>
              <a:rPr lang="en-US" sz="1200" b="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 </a:t>
            </a:r>
            <a:r>
              <a:rPr lang="en-US" sz="1200" b="0" i="1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DML_table_expression_clause</a:t>
            </a:r>
            <a:r>
              <a:rPr lang="en-US" sz="1200" b="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cannot delete from a view except through INSTEAD OF triggers if the defining query of the view contains one of the following constructs: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 set operator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 DISTINCT operator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An aggregate or analytic function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 GROUP BY, ORDER BY, MODEL, CONNECT BY, or START WITH clause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 collection expression in a SELECT list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subquery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 SELECT list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subquery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designated WITH READ ONLY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Joins, with some exceptions, as documented in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Oracle Database Administrator's Guide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specify an index, index partition, or index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subpartition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has been marked UNUSABLE, then the DELETE statement will fail unless the SKIP_UNUSABLE_INDEXES initialization parameter has been set to true.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2300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Deleting Rows from a Partition: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removes rows from partition </a:t>
            </a:r>
            <a:r>
              <a:rPr lang="en-US" dirty="0" smtClean="0"/>
              <a:t>sales_q1_1998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 </a:t>
            </a:r>
            <a:r>
              <a:rPr lang="en-US" dirty="0" err="1" smtClean="0"/>
              <a:t>sh.sales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table:</a:t>
            </a:r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DELETE FROM sales PARTITION (sales_q1_1998)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amount_sold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120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RETURNING Clause: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returns column salary from the deleted rows and stores the result in bind variable :bnd1. The bind variable must already have been declared.</a:t>
            </a:r>
          </a:p>
          <a:p>
            <a:r>
              <a:rPr lang="en-US" dirty="0" smtClean="0"/>
              <a:t>DELETE FROM employees 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job_id</a:t>
            </a:r>
            <a:r>
              <a:rPr lang="en-US" dirty="0" smtClean="0"/>
              <a:t> = 'SA_REP' </a:t>
            </a:r>
          </a:p>
          <a:p>
            <a:r>
              <a:rPr lang="en-US" dirty="0" smtClean="0"/>
              <a:t>  AND </a:t>
            </a:r>
            <a:r>
              <a:rPr lang="en-US" dirty="0" err="1" smtClean="0"/>
              <a:t>hire_date</a:t>
            </a:r>
            <a:r>
              <a:rPr lang="en-US" dirty="0" smtClean="0"/>
              <a:t> + TO_YMINTERVAL('01-00') &lt; SYSDATE </a:t>
            </a:r>
          </a:p>
          <a:p>
            <a:r>
              <a:rPr lang="en-US" dirty="0" smtClean="0"/>
              <a:t>RETURNING salary INTO :bnd1;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9601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FROM EMPLOYEES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WHERE JOB_ID = 'SA_REP'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AND COMMISSION_PCT &lt; .2;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FROM (SELECT * FROM EMPLOYEES)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WHERE JOB_ID = 'SA_REP'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AND COMMISSION_PCT &lt; .2;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FROM (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SELECT * FROM EMPLOYEES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WHERE JOB_ID = 'SA_REP'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AND COMMISSION_PCT &lt; .2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FROM EMPLOYEES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WHERE JOB_ID IN (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SELECT JOB_ID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FROM EMPLOYEES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WHERE SALARY = (SELECT MIN(SALARY) FROM EMPLOYEES)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);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Deleting Rows from a Partition: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removes rows from partition </a:t>
            </a:r>
            <a:r>
              <a:rPr lang="en-US" dirty="0" smtClean="0"/>
              <a:t>sales_q1_1998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 </a:t>
            </a:r>
            <a:r>
              <a:rPr lang="en-US" dirty="0" err="1" smtClean="0"/>
              <a:t>sh.sales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table:</a:t>
            </a:r>
            <a:endParaRPr lang="en-US" dirty="0" smtClean="0"/>
          </a:p>
          <a:p>
            <a:r>
              <a:rPr lang="en-US" dirty="0" smtClean="0"/>
              <a:t>DELETE FROM sales PARTITION (sales_q1_1998) 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amount_sold</a:t>
            </a:r>
            <a:r>
              <a:rPr lang="en-US" dirty="0" smtClean="0"/>
              <a:t> &gt; 1000;</a:t>
            </a:r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RETURNING Clause: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returns column salary from the deleted rows and stores the result in bind variable :bnd1. The bind variable must already have been declared.</a:t>
            </a:r>
          </a:p>
          <a:p>
            <a:r>
              <a:rPr lang="en-US" dirty="0" smtClean="0"/>
              <a:t>DELETE FROM employees 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job_id</a:t>
            </a:r>
            <a:r>
              <a:rPr lang="en-US" dirty="0" smtClean="0"/>
              <a:t> = 'SA_REP' </a:t>
            </a:r>
          </a:p>
          <a:p>
            <a:r>
              <a:rPr lang="en-US" dirty="0" smtClean="0"/>
              <a:t>  AND </a:t>
            </a:r>
            <a:r>
              <a:rPr lang="en-US" dirty="0" err="1" smtClean="0"/>
              <a:t>hire_date</a:t>
            </a:r>
            <a:r>
              <a:rPr lang="en-US" dirty="0" smtClean="0"/>
              <a:t> + TO_YMINTERVAL('01-00') &lt; SYSDATE </a:t>
            </a:r>
          </a:p>
          <a:p>
            <a:r>
              <a:rPr lang="en-US" dirty="0" smtClean="0"/>
              <a:t>RETURNING salary INTO :bnd1;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4377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Updating a Join View</a:t>
            </a:r>
          </a:p>
          <a:p>
            <a:r>
              <a:rPr lang="en-US" dirty="0" smtClean="0">
                <a:hlinkClick r:id="rId3"/>
              </a:rPr>
              <a:t>http://docs.oracle.com/cd/E11882_01/server.112/e25494/views001.htm#i1006232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updatable join view (also referred to as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modifiable join view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view that contains multiple tables in the top-level </a:t>
            </a:r>
            <a:r>
              <a:rPr lang="en-US" dirty="0" smtClean="0"/>
              <a:t>FROM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clause of the </a:t>
            </a:r>
            <a:r>
              <a:rPr lang="en-US" dirty="0" err="1" smtClean="0"/>
              <a:t>SELECT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is not restricted by the </a:t>
            </a:r>
            <a:r>
              <a:rPr lang="en-US" dirty="0" smtClean="0"/>
              <a:t>WITH READ ONLY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clause.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 smtClean="0"/>
              <a:t>General Rule</a:t>
            </a:r>
          </a:p>
          <a:p>
            <a:r>
              <a:rPr lang="en-US" i="1" u="sng" dirty="0" smtClean="0"/>
              <a:t>Any INSERT, UPDATE, or DELETE operation on a join view can modify only one underlying base table at a time.</a:t>
            </a:r>
          </a:p>
          <a:p>
            <a:endParaRPr lang="en-US" dirty="0" smtClean="0"/>
          </a:p>
          <a:p>
            <a:r>
              <a:rPr lang="en-US" b="1" dirty="0" smtClean="0"/>
              <a:t>UPDATE Rule</a:t>
            </a:r>
          </a:p>
          <a:p>
            <a:r>
              <a:rPr lang="en-US" dirty="0" smtClean="0"/>
              <a:t>All updatable columns of a join view must map to columns of a key-preserved table. </a:t>
            </a:r>
          </a:p>
          <a:p>
            <a:r>
              <a:rPr lang="en-US" dirty="0" smtClean="0"/>
              <a:t>If the view is defined with the WITH CHECK OPTION clause, then all join columns and all columns of repeated tables are not updatable.</a:t>
            </a:r>
          </a:p>
          <a:p>
            <a:endParaRPr lang="en-US" dirty="0" smtClean="0"/>
          </a:p>
          <a:p>
            <a:r>
              <a:rPr lang="en-US" b="1" dirty="0" smtClean="0"/>
              <a:t>DELETE Rule</a:t>
            </a:r>
          </a:p>
          <a:p>
            <a:r>
              <a:rPr lang="en-US" dirty="0" smtClean="0"/>
              <a:t>Rows from a join view can be deleted as long as there is exactly one key-preserved table in the join. </a:t>
            </a:r>
          </a:p>
          <a:p>
            <a:r>
              <a:rPr lang="en-US" dirty="0" smtClean="0"/>
              <a:t>The key preserved table can be repeated in the FROM clause. </a:t>
            </a:r>
          </a:p>
          <a:p>
            <a:r>
              <a:rPr lang="en-US" dirty="0" smtClean="0"/>
              <a:t>If the view is defined with the WITH CHECK OPTION clause and the key preserved table is repeated, then the rows cannot be deleted from the view.</a:t>
            </a:r>
          </a:p>
          <a:p>
            <a:endParaRPr lang="en-US" dirty="0" smtClean="0"/>
          </a:p>
          <a:p>
            <a:r>
              <a:rPr lang="en-US" b="1" dirty="0" smtClean="0"/>
              <a:t>INSERT Rule</a:t>
            </a:r>
          </a:p>
          <a:p>
            <a:r>
              <a:rPr lang="en-US" dirty="0" smtClean="0"/>
              <a:t>An INSERT statement must not explicitly or implicitly refer to the columns of a non-key-preserved table. </a:t>
            </a:r>
          </a:p>
          <a:p>
            <a:r>
              <a:rPr lang="en-US" dirty="0" smtClean="0"/>
              <a:t>If the join view is defined with the WITH CHECK OPTION clause, INSERT statements are not permitted.</a:t>
            </a:r>
          </a:p>
          <a:p>
            <a:endParaRPr lang="en-US" dirty="0" smtClean="0"/>
          </a:p>
          <a:p>
            <a:r>
              <a:rPr lang="en-US" dirty="0" smtClean="0"/>
              <a:t>(“WITH CHECK OPTION” does</a:t>
            </a:r>
            <a:r>
              <a:rPr lang="en-US" baseline="0" dirty="0" smtClean="0"/>
              <a:t> not affect inline views)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5731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one is working, but slow (correlated query with aggregation). The cost of SELECT is 17! (DELETE costs</a:t>
            </a:r>
            <a:r>
              <a:rPr lang="en-US" baseline="0" dirty="0" smtClean="0"/>
              <a:t> 15)</a:t>
            </a:r>
            <a:endParaRPr lang="en-US" dirty="0" smtClean="0"/>
          </a:p>
          <a:p>
            <a:r>
              <a:rPr lang="en-US" dirty="0" smtClean="0"/>
              <a:t>The second SELECT has cost 4, but it’s impossible</a:t>
            </a:r>
            <a:r>
              <a:rPr lang="en-US" baseline="0" dirty="0" smtClean="0"/>
              <a:t> to determine key-preserve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84033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cost is 3</a:t>
            </a:r>
            <a:r>
              <a:rPr lang="en-US" baseline="0" dirty="0" smtClean="0"/>
              <a:t> (DELETE cost is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3823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71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 </a:t>
            </a:r>
            <a:r>
              <a:rPr lang="en-US" dirty="0" smtClean="0"/>
              <a:t>INSERT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 to add rows to: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table,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base table of a view,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partition of a partitioned table or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subpartition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composite-partitioned table,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an object table or the base table of an object view.</a:t>
            </a:r>
          </a:p>
          <a:p>
            <a:pPr marL="171450" indent="-171450">
              <a:buFont typeface="Arial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 Mat Views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cannot insert rows into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read-only materialized view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indent="0">
              <a:buFont typeface="Arial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insert rows into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writable materialized view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the database inserts the rows into the underlying container table. However, the insertions are overwritten at the next refresh operation. </a:t>
            </a:r>
          </a:p>
          <a:p>
            <a:pPr marL="0" indent="0">
              <a:buFont typeface="Arial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insert rows into an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updatable materialized view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part of a materialized view group, then the database also inserts the corresponding rows into the master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04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CD35D-6881-4A4C-84E4-549046D711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7.png"/><Relationship Id="rId9" Type="http://schemas.openxmlformats.org/officeDocument/2006/relationships/oleObject" Target="../embeddings/oleObject4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88" y="2590800"/>
            <a:ext cx="9142412" cy="3609975"/>
            <a:chOff x="1" y="1632"/>
            <a:chExt cx="5759" cy="2274"/>
          </a:xfrm>
        </p:grpSpPr>
        <p:pic>
          <p:nvPicPr>
            <p:cNvPr id="5" name="Object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632"/>
              <a:ext cx="5759" cy="2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Object 4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" y="1632"/>
              <a:ext cx="72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Object 5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1632"/>
              <a:ext cx="72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Object 6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1632"/>
              <a:ext cx="72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076450" y="685800"/>
            <a:ext cx="534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>
                <a:solidFill>
                  <a:srgbClr val="002C78"/>
                </a:solidFill>
              </a:rPr>
              <a:t>Delivering Excellence in Software Engineering 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588" y="2590800"/>
          <a:ext cx="9142412" cy="3609975"/>
        </p:xfrm>
        <a:graphic>
          <a:graphicData uri="http://schemas.openxmlformats.org/presentationml/2006/ole">
            <p:oleObj spid="_x0000_s13890" name="Photo Editor Photo" r:id="rId6" imgW="9142857" imgH="3610479" progId="">
              <p:embed/>
            </p:oleObj>
          </a:graphicData>
        </a:graphic>
      </p:graphicFrame>
      <p:pic>
        <p:nvPicPr>
          <p:cNvPr id="12" name="Object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592388"/>
            <a:ext cx="9142413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8001000" y="2590800"/>
          <a:ext cx="1143000" cy="914400"/>
        </p:xfrm>
        <a:graphic>
          <a:graphicData uri="http://schemas.openxmlformats.org/presentationml/2006/ole">
            <p:oleObj spid="_x0000_s13891" name="Photo Editor Photo" r:id="rId8" imgW="1142857" imgH="914286" progId="">
              <p:embed/>
            </p:oleObj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5715000" y="2590800"/>
          <a:ext cx="1143000" cy="914400"/>
        </p:xfrm>
        <a:graphic>
          <a:graphicData uri="http://schemas.openxmlformats.org/presentationml/2006/ole">
            <p:oleObj spid="_x0000_s13892" name="Photo Editor Photo" r:id="rId9" imgW="1142857" imgH="914286" progId="">
              <p:embed/>
            </p:oleObj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6858000" y="2590800"/>
          <a:ext cx="1143000" cy="914400"/>
        </p:xfrm>
        <a:graphic>
          <a:graphicData uri="http://schemas.openxmlformats.org/presentationml/2006/ole">
            <p:oleObj spid="_x0000_s13893" name="Photo Editor Photo" r:id="rId10" imgW="1142857" imgH="914286" progId="">
              <p:embed/>
            </p:oleObj>
          </a:graphicData>
        </a:graphic>
      </p:graphicFrame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474663" y="677863"/>
            <a:ext cx="1436687" cy="358775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gradFill rotWithShape="1">
            <a:gsLst>
              <a:gs pos="0">
                <a:srgbClr val="002C78"/>
              </a:gs>
              <a:gs pos="100000">
                <a:srgbClr val="002C78">
                  <a:gamma/>
                  <a:tint val="83922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68300" y="6540500"/>
            <a:ext cx="2451100" cy="492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2007. EPAM Systems. All rights reserved.</a:t>
            </a:r>
          </a:p>
          <a:p>
            <a:pPr eaLnBrk="1" hangingPunct="1">
              <a:defRPr/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74663" y="3559175"/>
            <a:ext cx="8032750" cy="989013"/>
          </a:xfrm>
          <a:ln w="9525"/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74663" y="4664075"/>
            <a:ext cx="7339012" cy="792163"/>
          </a:xfrm>
        </p:spPr>
        <p:txBody>
          <a:bodyPr/>
          <a:lstStyle>
            <a:lvl1pPr marL="0" indent="0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5574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1FF97-CB0E-49B2-B0A7-929DA2A15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75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57163"/>
            <a:ext cx="2060575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157163"/>
            <a:ext cx="603091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1FF97-CB0E-49B2-B0A7-929DA2A15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4175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16F90-1E13-4186-A659-191B229DAE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18628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2EC24-44DB-4504-997D-7C85DDB53C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84508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3FFAA-1108-4FE0-A77A-B5B7DC4E91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79129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26AE5-70B1-4F1F-9EF4-477607D6F7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36174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40EB2-96AF-4839-863C-9BB0FEC9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77449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1F961-0504-4234-8324-AE69FEBD5C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34904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B1EB4-2ECD-46FE-A445-18C528C052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29699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FF17E-8521-4201-9E5E-D6E13FAE73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0926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1FF97-CB0E-49B2-B0A7-929DA2A15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3263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3ED2B-A8B1-4A37-BEC9-5AFFF56844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32186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043DF-851F-4748-A01D-D4B61CF74D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84228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5000" y="157163"/>
            <a:ext cx="1701800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4838" y="157163"/>
            <a:ext cx="495776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D3482-57E1-4407-B0EB-CE72B9424B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67057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283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1FF97-CB0E-49B2-B0A7-929DA2A15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83177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74663" y="3559175"/>
            <a:ext cx="8032750" cy="989013"/>
          </a:xfrm>
          <a:ln w="9525"/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74663" y="4664075"/>
            <a:ext cx="7339012" cy="792163"/>
          </a:xfrm>
          <a:prstGeom prst="rect">
            <a:avLst/>
          </a:prstGeom>
        </p:spPr>
        <p:txBody>
          <a:bodyPr/>
          <a:lstStyle>
            <a:lvl1pPr marL="0" indent="0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557421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380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1FF97-CB0E-49B2-B0A7-929DA2A15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51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1FF97-CB0E-49B2-B0A7-929DA2A15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751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1FF97-CB0E-49B2-B0A7-929DA2A15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334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1FF97-CB0E-49B2-B0A7-929DA2A15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472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1FF97-CB0E-49B2-B0A7-929DA2A15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743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1FF97-CB0E-49B2-B0A7-929DA2A15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923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p:oleObj spid="_x0000_s1426" name="Photo Editor Photo" r:id="rId14" imgW="9142857" imgH="743054" progId="">
              <p:embed/>
            </p:oleObj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57163"/>
            <a:ext cx="82264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19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2007. EPAM Systems. All rights reserved.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>
              <a:solidFill>
                <a:srgbClr val="002B78"/>
              </a:solidFill>
            </a:endParaRP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042988"/>
            <a:ext cx="8213725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</p:txBody>
      </p:sp>
      <p:sp>
        <p:nvSpPr>
          <p:cNvPr id="512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fld id="{00B1FF97-CB0E-49B2-B0A7-929DA2A15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•"/>
        <a:defRPr sz="3200" b="1">
          <a:solidFill>
            <a:srgbClr val="002B7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B78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0"/>
            <a:ext cx="1576388" cy="6858000"/>
            <a:chOff x="0" y="0"/>
            <a:chExt cx="993" cy="4320"/>
          </a:xfrm>
        </p:grpSpPr>
        <p:sp>
          <p:nvSpPr>
            <p:cNvPr id="31753" name="Rectangle 9" descr="Dark horizontal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pattFill prst="dkHorz">
              <a:fgClr>
                <a:srgbClr val="002C78"/>
              </a:fgClr>
              <a:bgClr>
                <a:schemeClr val="tx2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54" name="Rectangle 10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  <a:alpha val="5000"/>
                  </a:schemeClr>
                </a:gs>
                <a:gs pos="100000">
                  <a:schemeClr val="hlink">
                    <a:alpha val="49001"/>
                  </a:scheme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56" name="Line 12"/>
            <p:cNvSpPr>
              <a:spLocks noChangeShapeType="1"/>
            </p:cNvSpPr>
            <p:nvPr userDrawn="1"/>
          </p:nvSpPr>
          <p:spPr bwMode="auto">
            <a:xfrm>
              <a:off x="993" y="0"/>
              <a:ext cx="0" cy="4320"/>
            </a:xfrm>
            <a:prstGeom prst="line">
              <a:avLst/>
            </a:prstGeom>
            <a:noFill/>
            <a:ln w="28575">
              <a:solidFill>
                <a:srgbClr val="002C7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74838" y="157163"/>
            <a:ext cx="6794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>
              <a:solidFill>
                <a:srgbClr val="002B78"/>
              </a:solidFill>
            </a:endParaRP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042988"/>
            <a:ext cx="678180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3293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2007. EPAM Systems. All rights reserved.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762" name="Freeform 18"/>
          <p:cNvSpPr>
            <a:spLocks noEditPoints="1"/>
          </p:cNvSpPr>
          <p:nvPr/>
        </p:nvSpPr>
        <p:spPr bwMode="auto">
          <a:xfrm>
            <a:off x="292100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6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E1BAC7A7-5F80-4703-BCF0-E9B9835E58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+mj-lt"/>
          <a:ea typeface="+mj-ea"/>
          <a:cs typeface="+mj-cs"/>
        </a:defRPr>
      </a:lvl1pPr>
      <a:lvl2pPr marL="3429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2pPr>
      <a:lvl3pPr marL="3429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3pPr>
      <a:lvl4pPr marL="3429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4pPr>
      <a:lvl5pPr marL="3429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5pPr>
      <a:lvl6pPr marL="8001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6pPr>
      <a:lvl7pPr marL="12573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7pPr>
      <a:lvl8pPr marL="17145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8pPr>
      <a:lvl9pPr marL="21717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•"/>
        <a:defRPr sz="3200" b="1">
          <a:solidFill>
            <a:srgbClr val="002B7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B78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0B1FF97-CB0E-49B2-B0A7-929DA2A15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7.gif"/><Relationship Id="rId4" Type="http://schemas.openxmlformats.org/officeDocument/2006/relationships/hyperlink" Target="http://docs.oracle.com/cd/E16655_01/server.121/e17209/statements_10008.htm#i2067871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gif"/><Relationship Id="rId3" Type="http://schemas.openxmlformats.org/officeDocument/2006/relationships/hyperlink" Target="http://docs.oracle.com/cd/E16655_01/server.121/e17209/statements_10008.htm#i2079254" TargetMode="External"/><Relationship Id="rId7" Type="http://schemas.openxmlformats.org/officeDocument/2006/relationships/hyperlink" Target="http://docs.oracle.com/cd/E16655_01/server.121/e17209/statements_10008.htm#i2068118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docs.oracle.com/cd/E16655_01/server.121/e17209/statements_10008.htm#i2073065" TargetMode="External"/><Relationship Id="rId5" Type="http://schemas.openxmlformats.org/officeDocument/2006/relationships/image" Target="../media/image25.gif"/><Relationship Id="rId4" Type="http://schemas.openxmlformats.org/officeDocument/2006/relationships/image" Target="../media/image1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E11882_01/server.112/e25494/views001.ht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cd/E16655_01/server.121/e17209/statements_9014.htm#i2064185" TargetMode="External"/><Relationship Id="rId3" Type="http://schemas.openxmlformats.org/officeDocument/2006/relationships/image" Target="../media/image10.gif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docs.oracle.com/cd/E16655_01/server.121/e17209/statements_9014.htm#i2080498" TargetMode="External"/><Relationship Id="rId11" Type="http://schemas.openxmlformats.org/officeDocument/2006/relationships/image" Target="../media/image14.gif"/><Relationship Id="rId5" Type="http://schemas.openxmlformats.org/officeDocument/2006/relationships/image" Target="../media/image11.gif"/><Relationship Id="rId10" Type="http://schemas.openxmlformats.org/officeDocument/2006/relationships/image" Target="../media/image13.gif"/><Relationship Id="rId4" Type="http://schemas.openxmlformats.org/officeDocument/2006/relationships/hyperlink" Target="http://docs.oracle.com/cd/E16655_01/server.121/e17209/statements_9014.htm#i2079995" TargetMode="External"/><Relationship Id="rId9" Type="http://schemas.openxmlformats.org/officeDocument/2006/relationships/hyperlink" Target="http://docs.oracle.com/cd/E16655_01/server.121/e17209/statements_9014.htm#BABJFHE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docs.oracle.com/cd/E16655_01/server.121/e17209/statements_9014.htm#i2079970" TargetMode="External"/><Relationship Id="rId5" Type="http://schemas.openxmlformats.org/officeDocument/2006/relationships/image" Target="../media/image15.gif"/><Relationship Id="rId4" Type="http://schemas.openxmlformats.org/officeDocument/2006/relationships/hyperlink" Target="http://docs.oracle.com/cd/E16655_01/server.121/e17209/statements_9014.htm#i2095116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gif"/><Relationship Id="rId3" Type="http://schemas.openxmlformats.org/officeDocument/2006/relationships/hyperlink" Target="http://docs.oracle.com/cd/E16655_01/server.121/e17209/statements_9014.htm#i2080505" TargetMode="External"/><Relationship Id="rId7" Type="http://schemas.openxmlformats.org/officeDocument/2006/relationships/hyperlink" Target="http://docs.oracle.com/cd/E16655_01/server.121/e17209/statements_9014.htm#i208006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gif"/><Relationship Id="rId5" Type="http://schemas.openxmlformats.org/officeDocument/2006/relationships/hyperlink" Target="http://docs.oracle.com/cd/E16655_01/server.121/e17209/statements_9014.htm#i2198448" TargetMode="External"/><Relationship Id="rId4" Type="http://schemas.openxmlformats.org/officeDocument/2006/relationships/image" Target="../media/image1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1.gif"/><Relationship Id="rId4" Type="http://schemas.openxmlformats.org/officeDocument/2006/relationships/hyperlink" Target="http://docs.oracle.com/cd/E16655_01/server.121/e17209/statements_9014.htm#BGBEIAC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ORACLE SQL BASICS, </a:t>
            </a:r>
          </a:p>
          <a:p>
            <a:r>
              <a:rPr lang="en-US" dirty="0" smtClean="0"/>
              <a:t>DML operations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SQL 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743200" y="4191000"/>
            <a:ext cx="2743200" cy="685800"/>
          </a:xfrm>
        </p:spPr>
        <p:txBody>
          <a:bodyPr/>
          <a:lstStyle/>
          <a:p>
            <a:r>
              <a:rPr lang="en-US" dirty="0" smtClean="0"/>
              <a:t>Siarhei Kandrashevich</a:t>
            </a:r>
          </a:p>
          <a:p>
            <a:r>
              <a:rPr lang="en-US" dirty="0"/>
              <a:t>Senior DB </a:t>
            </a:r>
            <a:r>
              <a:rPr lang="en-US" dirty="0" smtClean="0"/>
              <a:t>Developer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743200" cy="533400"/>
          </a:xfrm>
        </p:spPr>
        <p:txBody>
          <a:bodyPr/>
          <a:lstStyle/>
          <a:p>
            <a:pPr algn="ctr"/>
            <a:r>
              <a:rPr lang="en-US" dirty="0" smtClean="0"/>
              <a:t>MTN.NIX.07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96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: Examples 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9906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INSERT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INTO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departments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VALUES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280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'Recreation'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121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1700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ru-RU" b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62000" y="19812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INSERT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INTO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departments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VALUES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280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'Recreation'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DEFAULT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1700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ru-RU" b="1" dirty="0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4876800" y="2590800"/>
            <a:ext cx="1143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4038600" y="1295400"/>
            <a:ext cx="914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152400" y="32004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INSERT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INTO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employees (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employee_id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last_name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email,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hire_date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job_id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salary,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commission_pct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VALUES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207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'Gregory'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'pgregory@example.com'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b="1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sysdate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'PU_CLERK'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1.2E3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ru-RU" b="1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04800" y="4800600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INSERT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INTO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(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SELECT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employee_id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last_name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email,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hire_date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job_id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salary,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commission_pct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employees)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VALUES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207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'Gregory'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'pgregory@example.com'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b="1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sysdate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'PU_CLERK'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1.2E3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ru-RU" b="1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2400" y="3124200"/>
            <a:ext cx="8610600" cy="1295400"/>
          </a:xfrm>
          <a:prstGeom prst="roundRect">
            <a:avLst/>
          </a:prstGeom>
          <a:solidFill>
            <a:srgbClr val="21FF3B">
              <a:alpha val="3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52400" y="4800600"/>
            <a:ext cx="8610600" cy="1447800"/>
          </a:xfrm>
          <a:prstGeom prst="roundRect">
            <a:avLst/>
          </a:prstGeom>
          <a:solidFill>
            <a:srgbClr val="21FF3B">
              <a:alpha val="3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Values with a </a:t>
            </a:r>
            <a:r>
              <a:rPr lang="en-US" dirty="0" err="1" smtClean="0"/>
              <a:t>Subquery</a:t>
            </a:r>
            <a:r>
              <a:rPr lang="en-US" dirty="0" smtClean="0"/>
              <a:t>: Examples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6600" y="2209800"/>
            <a:ext cx="10786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Subquery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2209800"/>
            <a:ext cx="80772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INSERT</a:t>
            </a:r>
            <a:r>
              <a:rPr lang="en-US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6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INTO</a:t>
            </a:r>
            <a:r>
              <a:rPr lang="en-US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bonuses</a:t>
            </a:r>
          </a:p>
          <a:p>
            <a:r>
              <a:rPr lang="en-US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26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SELECT</a:t>
            </a:r>
            <a:r>
              <a:rPr lang="en-US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employee_id</a:t>
            </a:r>
            <a:r>
              <a:rPr lang="en-US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salary*</a:t>
            </a:r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1.1</a:t>
            </a:r>
            <a:r>
              <a:rPr lang="en-US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26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US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employees</a:t>
            </a:r>
          </a:p>
          <a:p>
            <a:r>
              <a:rPr lang="en-US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26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WHERE</a:t>
            </a:r>
            <a:r>
              <a:rPr lang="en-US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commission_pct</a:t>
            </a:r>
            <a:r>
              <a:rPr lang="en-US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&gt; </a:t>
            </a:r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0.25</a:t>
            </a:r>
            <a:r>
              <a:rPr lang="en-US" sz="2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 </a:t>
            </a:r>
            <a:endParaRPr lang="ru-RU" sz="2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Table with Error Logging: Examples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533400" y="6858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CREATE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TABLE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raises (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emp_id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NUMBER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sal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NUMBER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CONSTRAINT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check_sal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CHECK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sal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&gt;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8000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</a:p>
          <a:p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EXECUTE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DBMS_ERRLOG.CREATE_ERROR_LOG(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'raises'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errlog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2286000"/>
            <a:ext cx="8382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INSERT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INTO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raises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SELECT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employee_id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salary*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1.1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employees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WHERE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commission_pct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&gt; .2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LOG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ERRORS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INTO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errlog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my_bad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REJECT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LIMIT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SELECT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ORA_ERR_MESG$, ORA_ERR_TAG$,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emp_id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sal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errlog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ORA_ERR_MESG$               ORA_ERR_TAG$         EMP_ID SAL</a:t>
            </a:r>
          </a:p>
          <a:p>
            <a:r>
              <a:rPr lang="ru-RU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--------------------------- -------------------- ------ ----</a:t>
            </a:r>
            <a:endParaRPr lang="ru-RU" b="1" i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ORA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02290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check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constraint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my_bad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  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161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7700</a:t>
            </a:r>
            <a:endParaRPr lang="en-US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(HR.SYS_C004266) violated</a:t>
            </a:r>
            <a:endParaRPr lang="ru-RU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09600" y="1524000"/>
            <a:ext cx="7848600" cy="457200"/>
          </a:xfrm>
          <a:prstGeom prst="roundRect">
            <a:avLst/>
          </a:prstGeom>
          <a:solidFill>
            <a:schemeClr val="tx2">
              <a:alpha val="3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28600" y="3581400"/>
            <a:ext cx="8610600" cy="457200"/>
          </a:xfrm>
          <a:prstGeom prst="roundRect">
            <a:avLst/>
          </a:prstGeom>
          <a:solidFill>
            <a:schemeClr val="tx2">
              <a:alpha val="3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04800" y="4191000"/>
            <a:ext cx="8610600" cy="1295400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Multitable</a:t>
            </a:r>
            <a:r>
              <a:rPr lang="en-US" dirty="0" smtClean="0"/>
              <a:t> Inserts: Examples 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28600" y="6096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SELECT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*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sales_input_table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endParaRPr lang="ru-RU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14400"/>
            <a:ext cx="831668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228600" y="1905000"/>
            <a:ext cx="876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INSERT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ALL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INTO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sales (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prod_id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cust_id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time_id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amount)</a:t>
            </a: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VALUES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product_id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customer_id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weekly_start_date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sales_sun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INTO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sales (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prod_id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cust_id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time_id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amount)</a:t>
            </a: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VALUES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product_id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customer_id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weekly_start_date+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sales_mon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INTO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sales (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prod_id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cust_id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time_id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amount)</a:t>
            </a: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VALUES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product_id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customer_id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weekly_start_date+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sales_tue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INTO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sales (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prod_id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cust_id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time_id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amount)</a:t>
            </a: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VALUES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product_id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customer_id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weekly_start_date+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sales_wed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INTO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sales (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prod_id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cust_id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time_id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amount)</a:t>
            </a: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VALUES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product_id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customer_id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weekly_start_date+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sales_thu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INTO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sales (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prod_id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cust_id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time_id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amount)</a:t>
            </a: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VALUES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product_id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customer_id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weekly_start_date+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sales_fri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INTO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sales (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prod_id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cust_id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time_id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amount)</a:t>
            </a: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VALUES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product_id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customer_id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weekly_start_date+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sales_sat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14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SELECT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product_id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customer_id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weekly_start_date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sales_sun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sales_mon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sales_tue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sales_wed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sales_thu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sales_fri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sales_sat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sales_input_table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ru-RU" sz="1400" b="1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10800000">
            <a:off x="5791200" y="2590800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10800000">
            <a:off x="5867400" y="2971800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10800000">
            <a:off x="5867400" y="3429000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10800000">
            <a:off x="5867400" y="3886200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10800000">
            <a:off x="5867400" y="4267200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10800000">
            <a:off x="5867400" y="4724400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10800000">
            <a:off x="5867400" y="5181600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кругленный прямоугольник 21"/>
          <p:cNvSpPr/>
          <p:nvPr/>
        </p:nvSpPr>
        <p:spPr>
          <a:xfrm>
            <a:off x="533400" y="1295400"/>
            <a:ext cx="8077200" cy="228600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Multitable</a:t>
            </a:r>
            <a:r>
              <a:rPr lang="en-US" dirty="0" smtClean="0"/>
              <a:t> Inserts: Examples 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8600" y="6096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SELECT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*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sales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ORDER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BY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prod_id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cust_id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time_id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6858000" cy="509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Скругленный прямоугольник 21"/>
          <p:cNvSpPr/>
          <p:nvPr/>
        </p:nvSpPr>
        <p:spPr>
          <a:xfrm>
            <a:off x="1066800" y="1524000"/>
            <a:ext cx="6096000" cy="1600200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7600" y="2514600"/>
            <a:ext cx="2438400" cy="1438275"/>
          </a:xfrm>
        </p:spPr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35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 UPDATE Statement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</p:spPr>
        <p:txBody>
          <a:bodyPr/>
          <a:lstStyle/>
          <a:p>
            <a:r>
              <a:rPr lang="en-US" sz="1800" dirty="0"/>
              <a:t>Use the </a:t>
            </a:r>
            <a:r>
              <a:rPr lang="en-US" sz="1800" b="1" dirty="0">
                <a:solidFill>
                  <a:srgbClr val="0070C0"/>
                </a:solidFill>
              </a:rPr>
              <a:t>UPDATE</a:t>
            </a:r>
            <a:r>
              <a:rPr lang="en-US" sz="1800" dirty="0">
                <a:solidFill>
                  <a:srgbClr val="0070C0"/>
                </a:solidFill>
              </a:rPr>
              <a:t> statement to change existing values in a table </a:t>
            </a:r>
            <a:r>
              <a:rPr lang="en-US" sz="1800" dirty="0"/>
              <a:t>or in the base table of a view or the master table of a materialized view.</a:t>
            </a:r>
          </a:p>
          <a:p>
            <a:r>
              <a:rPr lang="en-US" sz="1800" dirty="0" smtClean="0"/>
              <a:t>To </a:t>
            </a:r>
            <a:r>
              <a:rPr lang="en-US" sz="1800" dirty="0"/>
              <a:t>update values in a table the table must be in your own schema or you must have the UPDATE object privilege on the table.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8267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Syntax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2014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990600"/>
            <a:ext cx="110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update</a:t>
            </a:r>
            <a:r>
              <a:rPr lang="en-US" b="1" dirty="0" smtClean="0"/>
              <a:t>::=</a:t>
            </a:r>
            <a:endParaRPr lang="ru-RU" dirty="0"/>
          </a:p>
        </p:txBody>
      </p:sp>
      <p:pic>
        <p:nvPicPr>
          <p:cNvPr id="15362" name="Picture 2" descr="Description of update.gif follow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8011880" cy="1752600"/>
          </a:xfrm>
          <a:prstGeom prst="rect">
            <a:avLst/>
          </a:prstGeom>
          <a:noFill/>
        </p:spPr>
      </p:pic>
      <p:sp>
        <p:nvSpPr>
          <p:cNvPr id="7" name="Скругленный прямоугольник 6"/>
          <p:cNvSpPr/>
          <p:nvPr/>
        </p:nvSpPr>
        <p:spPr>
          <a:xfrm>
            <a:off x="3124200" y="1295400"/>
            <a:ext cx="2133600" cy="4572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62000" y="2590800"/>
            <a:ext cx="1600200" cy="5334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04800" y="3200400"/>
            <a:ext cx="3324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hlinkClick r:id="rId4"/>
              </a:rPr>
              <a:t>DML_table_expression_clause</a:t>
            </a:r>
            <a:r>
              <a:rPr lang="en-US" b="1" dirty="0" smtClean="0"/>
              <a:t>::=</a:t>
            </a:r>
            <a:endParaRPr lang="ru-RU" dirty="0"/>
          </a:p>
        </p:txBody>
      </p:sp>
      <p:pic>
        <p:nvPicPr>
          <p:cNvPr id="15364" name="Picture 4" descr="Description of dml_table_expression_clause.gif follow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3505200"/>
            <a:ext cx="5029200" cy="2209801"/>
          </a:xfrm>
          <a:prstGeom prst="rect">
            <a:avLst/>
          </a:prstGeom>
          <a:noFill/>
        </p:spPr>
      </p:pic>
      <p:sp>
        <p:nvSpPr>
          <p:cNvPr id="11" name="Скругленный прямоугольник 10"/>
          <p:cNvSpPr/>
          <p:nvPr/>
        </p:nvSpPr>
        <p:spPr>
          <a:xfrm>
            <a:off x="3657600" y="3886200"/>
            <a:ext cx="609600" cy="4572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438400" y="5105400"/>
            <a:ext cx="838200" cy="3048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Syntax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2014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1066800"/>
            <a:ext cx="3173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hlinkClick r:id="rId3"/>
              </a:rPr>
              <a:t>subquery_restriction_clause</a:t>
            </a:r>
            <a:r>
              <a:rPr lang="en-US" b="1" dirty="0" smtClean="0"/>
              <a:t> ::=</a:t>
            </a:r>
            <a:endParaRPr lang="ru-RU" dirty="0"/>
          </a:p>
        </p:txBody>
      </p:sp>
      <p:pic>
        <p:nvPicPr>
          <p:cNvPr id="86018" name="Picture 2" descr="Description of subquery_restriction_clause.gif follow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371600"/>
            <a:ext cx="4876800" cy="674115"/>
          </a:xfrm>
          <a:prstGeom prst="rect">
            <a:avLst/>
          </a:prstGeom>
          <a:noFill/>
        </p:spPr>
      </p:pic>
      <p:pic>
        <p:nvPicPr>
          <p:cNvPr id="86022" name="Picture 6" descr="Description of update_set_clause.gif follow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2438400"/>
            <a:ext cx="4572000" cy="2400779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457200" y="2057400"/>
            <a:ext cx="2274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hlinkClick r:id="rId6"/>
              </a:rPr>
              <a:t>update_set_clause</a:t>
            </a:r>
            <a:r>
              <a:rPr lang="en-US" b="1" dirty="0" smtClean="0"/>
              <a:t> ::=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3400" y="4648200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hlinkClick r:id="rId7"/>
              </a:rPr>
              <a:t>where_clause</a:t>
            </a:r>
            <a:r>
              <a:rPr lang="en-US" b="1" dirty="0" smtClean="0"/>
              <a:t> ::=</a:t>
            </a:r>
            <a:endParaRPr lang="ru-RU" dirty="0"/>
          </a:p>
        </p:txBody>
      </p:sp>
      <p:pic>
        <p:nvPicPr>
          <p:cNvPr id="86024" name="Picture 8" descr="Description of where_clause.gif follow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5181600"/>
            <a:ext cx="2243667" cy="381000"/>
          </a:xfrm>
          <a:prstGeom prst="rect">
            <a:avLst/>
          </a:prstGeom>
          <a:noFill/>
        </p:spPr>
      </p:pic>
      <p:sp>
        <p:nvSpPr>
          <p:cNvPr id="15" name="Rectangle 11"/>
          <p:cNvSpPr/>
          <p:nvPr/>
        </p:nvSpPr>
        <p:spPr>
          <a:xfrm>
            <a:off x="3429000" y="5029200"/>
            <a:ext cx="2803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</a:rPr>
              <a:t>Like WHERE clause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/>
              </a:rPr>
              <a:t>in SELECT statement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Syntax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5" y="3650035"/>
            <a:ext cx="3810000" cy="103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5" y="5067300"/>
            <a:ext cx="6837226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4953000" cy="2253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09999"/>
            <a:ext cx="4495800" cy="84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04800" y="762000"/>
            <a:ext cx="5486400" cy="2667000"/>
          </a:xfrm>
          <a:prstGeom prst="roundRect">
            <a:avLst/>
          </a:prstGeom>
          <a:solidFill>
            <a:srgbClr val="FFC000">
              <a:alpha val="9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28600" y="3543300"/>
            <a:ext cx="8763000" cy="1333500"/>
          </a:xfrm>
          <a:prstGeom prst="roundRect">
            <a:avLst/>
          </a:prstGeom>
          <a:solidFill>
            <a:srgbClr val="FFFF00">
              <a:alpha val="9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91200" y="1295400"/>
            <a:ext cx="1752600" cy="92333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For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partitioned tables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09900" y="3171525"/>
            <a:ext cx="2590800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PL/SQL extensions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70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Oracle Data Manipulation Language (DML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INSERT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UPDATE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DELETE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80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Table: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457200" y="1219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UPDATE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employees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SET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commission_pct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endParaRPr lang="en-US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WHERE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job_id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'SH_CLERK'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ru-RU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2400" y="3200400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UPDATE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employees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SET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job_id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SA_MAN‘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,salary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 salary +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1000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,department_id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120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WHERE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first_name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||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 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||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last_name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'Douglas Grant'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 </a:t>
            </a:r>
            <a:endParaRPr lang="ru-RU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52400" y="2514600"/>
            <a:ext cx="86868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 following statement promotes Douglas Grant to manager of Department 20 with a $1,000 raise: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52400" y="762000"/>
            <a:ext cx="8686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 following statement gives null commissions to all employees with the job SH_CLERK: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97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Table: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152400" y="762000"/>
            <a:ext cx="8686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 next example shows the following syntactic constructs of the UPDATE statement:</a:t>
            </a:r>
          </a:p>
          <a:p>
            <a:r>
              <a:rPr lang="en-US" dirty="0" smtClean="0"/>
              <a:t>Both forms of the </a:t>
            </a:r>
            <a:r>
              <a:rPr lang="en-US" i="1" dirty="0" err="1" smtClean="0"/>
              <a:t>update_set_clause</a:t>
            </a:r>
            <a:r>
              <a:rPr lang="en-US" dirty="0" smtClean="0"/>
              <a:t> together in a single statement</a:t>
            </a:r>
          </a:p>
          <a:p>
            <a:r>
              <a:rPr lang="en-US" dirty="0" smtClean="0"/>
              <a:t>A correlated </a:t>
            </a:r>
            <a:r>
              <a:rPr lang="en-US" dirty="0" err="1" smtClean="0"/>
              <a:t>subquery</a:t>
            </a:r>
            <a:endParaRPr lang="en-US" dirty="0" smtClean="0"/>
          </a:p>
          <a:p>
            <a:r>
              <a:rPr lang="en-US" dirty="0" smtClean="0"/>
              <a:t>A </a:t>
            </a:r>
            <a:r>
              <a:rPr lang="en-US" i="1" dirty="0" err="1" smtClean="0"/>
              <a:t>where_clause</a:t>
            </a:r>
            <a:r>
              <a:rPr lang="en-US" dirty="0" smtClean="0"/>
              <a:t> to limit the updated rows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2133600"/>
            <a:ext cx="8229600" cy="3994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UPDATE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employees a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SET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department_id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=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(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SELECT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department_id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departments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WHERE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location_id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'2100'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(salary,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commission_pct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=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(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SELECT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1.1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AVG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(salary),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1.5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AVG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commission_pct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employees b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WHERE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a.department_id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b.department_id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WHERE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department_id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(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SELECT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department_id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departments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WHERE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location_id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2900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    </a:t>
            </a:r>
            <a:r>
              <a:rPr lang="en-US" b="1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OR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location_id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2700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3597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29000" y="2514600"/>
            <a:ext cx="1981200" cy="1438275"/>
          </a:xfrm>
        </p:spPr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27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1775" y="2691037"/>
            <a:ext cx="22778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Statement Syntax Diagram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30107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95836"/>
            <a:ext cx="6172200" cy="287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5062" y="3200400"/>
            <a:ext cx="2291938" cy="213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6477000" y="2362200"/>
            <a:ext cx="2405743" cy="1145143"/>
          </a:xfrm>
          <a:prstGeom prst="roundRect">
            <a:avLst/>
          </a:prstGeom>
          <a:solidFill>
            <a:srgbClr val="FFFF00">
              <a:alpha val="9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0"/>
          <p:cNvSpPr/>
          <p:nvPr/>
        </p:nvSpPr>
        <p:spPr>
          <a:xfrm>
            <a:off x="2438399" y="3886199"/>
            <a:ext cx="609601" cy="457201"/>
          </a:xfrm>
          <a:prstGeom prst="roundRect">
            <a:avLst/>
          </a:prstGeom>
          <a:solidFill>
            <a:srgbClr val="FFFF00">
              <a:alpha val="9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0"/>
          <p:cNvSpPr/>
          <p:nvPr/>
        </p:nvSpPr>
        <p:spPr>
          <a:xfrm>
            <a:off x="685800" y="1905000"/>
            <a:ext cx="1066800" cy="457201"/>
          </a:xfrm>
          <a:prstGeom prst="roundRect">
            <a:avLst/>
          </a:prstGeom>
          <a:solidFill>
            <a:srgbClr val="FFFF00">
              <a:alpha val="9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24600" y="3505200"/>
            <a:ext cx="2590800" cy="92333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Like WHERE clause 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 SELECT statement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871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 Syntax Diagram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914399"/>
            <a:ext cx="5410200" cy="246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499" y="3733800"/>
            <a:ext cx="48865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499" y="5257799"/>
            <a:ext cx="4648201" cy="86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342900" y="762000"/>
            <a:ext cx="5858250" cy="2743200"/>
          </a:xfrm>
          <a:prstGeom prst="roundRect">
            <a:avLst>
              <a:gd name="adj" fmla="val 7987"/>
            </a:avLst>
          </a:prstGeom>
          <a:solidFill>
            <a:srgbClr val="FFFF00">
              <a:alpha val="9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42900" y="5074682"/>
            <a:ext cx="5029200" cy="1145143"/>
          </a:xfrm>
          <a:prstGeom prst="roundRect">
            <a:avLst/>
          </a:prstGeom>
          <a:solidFill>
            <a:srgbClr val="FFFF00">
              <a:alpha val="9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99475" y="1752600"/>
            <a:ext cx="1752600" cy="92333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For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partitioned tables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1700" y="5410200"/>
            <a:ext cx="2590800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PL/SQL extensions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22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 Syntax Diagram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440963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52867"/>
            <a:ext cx="8001000" cy="2352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28600" y="838200"/>
            <a:ext cx="4876800" cy="1476375"/>
          </a:xfrm>
          <a:prstGeom prst="roundRect">
            <a:avLst/>
          </a:prstGeom>
          <a:solidFill>
            <a:srgbClr val="FFFF00">
              <a:alpha val="9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05400" y="1295400"/>
            <a:ext cx="2590800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PL/SQL extensions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38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538"/>
            <a:ext cx="8229600" cy="715962"/>
          </a:xfrm>
        </p:spPr>
        <p:txBody>
          <a:bodyPr/>
          <a:lstStyle/>
          <a:p>
            <a:r>
              <a:rPr lang="en-US" dirty="0" smtClean="0"/>
              <a:t>DELETE Statement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685800"/>
            <a:ext cx="8077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EMPLOYEES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JOB_ID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/>
              </a:rPr>
              <a:t>'SA_REP'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COMMISSION_PCT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.2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DELETE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EMPLOYEES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JOB_ID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/>
              </a:rPr>
              <a:t>'SA_REP'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COMMISSION_PCT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.</a:t>
            </a:r>
            <a:r>
              <a:rPr lang="en-US" dirty="0" smtClean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DELETE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EMPLOYEES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JOB_ID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/>
              </a:rPr>
              <a:t>'SA_REP'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COMMISSION_PCT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.2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);</a:t>
            </a:r>
          </a:p>
          <a:p>
            <a:endParaRPr lang="en-US" sz="1500" b="1" dirty="0" smtClean="0">
              <a:solidFill>
                <a:srgbClr val="000080"/>
              </a:solidFill>
              <a:effectLst/>
              <a:latin typeface="Courier New"/>
            </a:endParaRPr>
          </a:p>
          <a:p>
            <a:endParaRPr lang="en-US" sz="1500" b="1" dirty="0">
              <a:solidFill>
                <a:srgbClr val="000080"/>
              </a:solidFill>
              <a:effectLst/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EMPLOYEES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  WHERE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JOB_ID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JOB_ID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EMPLOYEES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SALARY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MIN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SALARY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EMPLOYEES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);</a:t>
            </a:r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00" y="1495425"/>
            <a:ext cx="7315200" cy="2362200"/>
          </a:xfrm>
          <a:prstGeom prst="roundRect">
            <a:avLst>
              <a:gd name="adj" fmla="val 11198"/>
            </a:avLst>
          </a:prstGeom>
          <a:solidFill>
            <a:srgbClr val="FFFF00">
              <a:alpha val="9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4800" y="4152900"/>
            <a:ext cx="6298454" cy="2057400"/>
          </a:xfrm>
          <a:prstGeom prst="roundRect">
            <a:avLst>
              <a:gd name="adj" fmla="val 11198"/>
            </a:avLst>
          </a:prstGeom>
          <a:solidFill>
            <a:srgbClr val="FFFF00">
              <a:alpha val="9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00525" y="4953000"/>
            <a:ext cx="1981200" cy="64633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Using 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sub-queries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3857325"/>
            <a:ext cx="2057400" cy="64633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Deleting from 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inline views</a:t>
            </a:r>
          </a:p>
        </p:txBody>
      </p:sp>
    </p:spTree>
    <p:extLst>
      <p:ext uri="{BB962C8B-B14F-4D97-AF65-F5344CB8AC3E}">
        <p14:creationId xmlns:p14="http://schemas.microsoft.com/office/powerpoint/2010/main" xmlns="" val="15328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Updatable Views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81050"/>
            <a:ext cx="78486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The updatable view </a:t>
            </a:r>
            <a:r>
              <a:rPr lang="en-US" sz="1800" b="1" dirty="0">
                <a:solidFill>
                  <a:srgbClr val="FF0000"/>
                </a:solidFill>
              </a:rPr>
              <a:t>must not contain </a:t>
            </a:r>
            <a:r>
              <a:rPr lang="en-US" sz="1800" b="1" dirty="0">
                <a:solidFill>
                  <a:srgbClr val="0070C0"/>
                </a:solidFill>
              </a:rPr>
              <a:t>any of the following constructs:</a:t>
            </a:r>
          </a:p>
          <a:p>
            <a:r>
              <a:rPr lang="en-US" sz="1600" dirty="0"/>
              <a:t>A set operator</a:t>
            </a:r>
          </a:p>
          <a:p>
            <a:r>
              <a:rPr lang="en-US" sz="1600" dirty="0"/>
              <a:t>A DISTINCT operator</a:t>
            </a:r>
          </a:p>
          <a:p>
            <a:r>
              <a:rPr lang="en-US" sz="1600" dirty="0"/>
              <a:t>An aggregate or analytic function</a:t>
            </a:r>
          </a:p>
          <a:p>
            <a:r>
              <a:rPr lang="en-US" sz="1600" dirty="0"/>
              <a:t>A GROUP BY, ORDER BY, MODEL, CONNECT BY, or START WITH clause</a:t>
            </a:r>
          </a:p>
          <a:p>
            <a:r>
              <a:rPr lang="en-US" sz="1600" dirty="0"/>
              <a:t>A collection expression in a SELECT list</a:t>
            </a:r>
          </a:p>
          <a:p>
            <a:r>
              <a:rPr lang="en-US" sz="1600" dirty="0" smtClean="0"/>
              <a:t>A </a:t>
            </a:r>
            <a:r>
              <a:rPr lang="en-US" sz="1600" dirty="0" err="1" smtClean="0"/>
              <a:t>subquery</a:t>
            </a:r>
            <a:r>
              <a:rPr lang="en-US" sz="1600" dirty="0" smtClean="0"/>
              <a:t> designated WITH READ ONLY</a:t>
            </a:r>
          </a:p>
          <a:p>
            <a:r>
              <a:rPr lang="en-US" sz="1600" dirty="0" smtClean="0"/>
              <a:t>Joins</a:t>
            </a:r>
            <a:r>
              <a:rPr lang="en-US" sz="1600" dirty="0"/>
              <a:t>, with some exceptions, as documented in </a:t>
            </a:r>
            <a:r>
              <a:rPr lang="en-US" sz="1600" dirty="0">
                <a:hlinkClick r:id="rId3"/>
              </a:rPr>
              <a:t>Oracle </a:t>
            </a:r>
            <a:r>
              <a:rPr lang="en-US" sz="1600" dirty="0" smtClean="0">
                <a:hlinkClick r:id="rId3"/>
              </a:rPr>
              <a:t>DB </a:t>
            </a:r>
            <a:r>
              <a:rPr lang="en-US" sz="1600" dirty="0">
                <a:hlinkClick r:id="rId3"/>
              </a:rPr>
              <a:t>Administrator's </a:t>
            </a:r>
            <a:r>
              <a:rPr lang="en-US" sz="1600" dirty="0" smtClean="0">
                <a:hlinkClick r:id="rId3"/>
              </a:rPr>
              <a:t>Guide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Inline join </a:t>
            </a:r>
            <a:r>
              <a:rPr lang="en-US" sz="1800" b="1" dirty="0">
                <a:solidFill>
                  <a:srgbClr val="0070C0"/>
                </a:solidFill>
              </a:rPr>
              <a:t>view </a:t>
            </a:r>
            <a:r>
              <a:rPr lang="en-US" sz="1800" b="1" dirty="0" smtClean="0">
                <a:solidFill>
                  <a:srgbClr val="0070C0"/>
                </a:solidFill>
              </a:rPr>
              <a:t>will </a:t>
            </a:r>
            <a:r>
              <a:rPr lang="en-US" sz="1800" b="1" dirty="0">
                <a:solidFill>
                  <a:srgbClr val="0070C0"/>
                </a:solidFill>
              </a:rPr>
              <a:t>be </a:t>
            </a:r>
            <a:r>
              <a:rPr lang="en-US" sz="1800" b="1" dirty="0" smtClean="0">
                <a:solidFill>
                  <a:srgbClr val="0070C0"/>
                </a:solidFill>
              </a:rPr>
              <a:t>updatable if </a:t>
            </a:r>
            <a:r>
              <a:rPr lang="en-US" sz="1800" b="1" dirty="0" smtClean="0">
                <a:solidFill>
                  <a:srgbClr val="FF0000"/>
                </a:solidFill>
              </a:rPr>
              <a:t>all </a:t>
            </a:r>
            <a:r>
              <a:rPr lang="en-US" sz="1800" b="1" dirty="0">
                <a:solidFill>
                  <a:srgbClr val="FF0000"/>
                </a:solidFill>
              </a:rPr>
              <a:t>of the following conditions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are true:</a:t>
            </a:r>
          </a:p>
          <a:p>
            <a:r>
              <a:rPr lang="en-US" sz="1600" i="1" dirty="0"/>
              <a:t>The DML statement must affect only one table underlying the join</a:t>
            </a:r>
            <a:r>
              <a:rPr lang="en-US" sz="1600" i="1" dirty="0" smtClean="0"/>
              <a:t>.</a:t>
            </a:r>
          </a:p>
          <a:p>
            <a:r>
              <a:rPr lang="en-US" sz="1600" dirty="0"/>
              <a:t>For an INSERT </a:t>
            </a:r>
            <a:r>
              <a:rPr lang="en-US" sz="1600" dirty="0" smtClean="0"/>
              <a:t>statement: all </a:t>
            </a:r>
            <a:r>
              <a:rPr lang="en-US" sz="1600" dirty="0"/>
              <a:t>columns into which values are inserted must come from a </a:t>
            </a:r>
            <a:r>
              <a:rPr lang="en-US" sz="1600" dirty="0" smtClean="0"/>
              <a:t>key-preserved </a:t>
            </a:r>
            <a:r>
              <a:rPr lang="en-US" sz="1600" dirty="0"/>
              <a:t>table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For an UPDATE </a:t>
            </a:r>
            <a:r>
              <a:rPr lang="en-US" sz="1600" dirty="0" smtClean="0"/>
              <a:t>statement: all </a:t>
            </a:r>
            <a:r>
              <a:rPr lang="en-US" sz="1600" dirty="0"/>
              <a:t>columns updated must be extracted from a key-preserved table. </a:t>
            </a:r>
            <a:endParaRPr lang="en-US" sz="1600" dirty="0" smtClean="0"/>
          </a:p>
          <a:p>
            <a:r>
              <a:rPr lang="en-US" sz="1600" dirty="0"/>
              <a:t>For a DELETE </a:t>
            </a:r>
            <a:r>
              <a:rPr lang="en-US" sz="1600" dirty="0" smtClean="0"/>
              <a:t>statement: key-preserved table should present into view; if the </a:t>
            </a:r>
            <a:r>
              <a:rPr lang="en-US" sz="1600" dirty="0"/>
              <a:t>join results in more than one key-preserved </a:t>
            </a:r>
            <a:r>
              <a:rPr lang="en-US" sz="1600" dirty="0" smtClean="0"/>
              <a:t>table</a:t>
            </a:r>
            <a:r>
              <a:rPr lang="en-US" sz="1600" dirty="0"/>
              <a:t>, then Oracle Database deletes from the first table named in the FROM </a:t>
            </a:r>
            <a:r>
              <a:rPr lang="en-US" sz="1600" dirty="0" smtClean="0"/>
              <a:t>clause.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39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empty departments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990600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D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.*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DEPARTMENTS D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0 =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(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COUNT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(*)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EMPLOYEES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DEPARTMENT_ID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D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DEPARTMENT_ID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)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urier New"/>
              </a:rPr>
              <a:t>--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ORA-01752: cannot delete from view without </a:t>
            </a:r>
            <a:endParaRPr lang="en-US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urier New"/>
              </a:rPr>
              <a:t>-- exactly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one key-preserved table </a:t>
            </a:r>
            <a:endParaRPr lang="en-US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DELETE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D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DEPARTMENT_ID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DEPARTMENTS D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EMPLOYEES E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D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DEPARTMENT_ID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E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DEPARTMENT_ID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E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EMPLOYEE_ID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dirty="0">
              <a:solidFill>
                <a:srgbClr val="000000"/>
              </a:solidFill>
              <a:effectLst/>
              <a:latin typeface="Courier New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00" y="3657600"/>
            <a:ext cx="6705600" cy="2476500"/>
          </a:xfrm>
          <a:prstGeom prst="roundRect">
            <a:avLst>
              <a:gd name="adj" fmla="val 7031"/>
            </a:avLst>
          </a:prstGeom>
          <a:solidFill>
            <a:srgbClr val="FFFF00">
              <a:alpha val="9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5124450"/>
            <a:ext cx="4724400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684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empty departments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990600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D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.*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DEPARTMENTS D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EXISTS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(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EMPLOYEES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DEPARTMENT_ID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D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DEPARTMENT_ID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);</a:t>
            </a:r>
          </a:p>
          <a:p>
            <a:endParaRPr lang="en-US" b="1" dirty="0">
              <a:solidFill>
                <a:srgbClr val="000080"/>
              </a:solidFill>
              <a:effectLst/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DEPARTMENTS D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EXISTS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(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EMPLOYEES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DEPARTMENT_ID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D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DEPARTMENT_ID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);</a:t>
            </a:r>
            <a:endParaRPr lang="en-US" dirty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38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Oracle Data Manipulation Language (DML)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88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/>
              <a:t>Questions &amp; </a:t>
            </a:r>
            <a:r>
              <a:rPr lang="en-US" sz="3200" b="1" dirty="0" smtClean="0"/>
              <a:t>Answers</a:t>
            </a:r>
            <a:endParaRPr lang="en-US" sz="3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 SQL INTODUCTION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743200" y="4191000"/>
            <a:ext cx="2514600" cy="762000"/>
          </a:xfrm>
        </p:spPr>
        <p:txBody>
          <a:bodyPr/>
          <a:lstStyle/>
          <a:p>
            <a:r>
              <a:rPr lang="en-US" dirty="0"/>
              <a:t>Siarhei Kandrashevich</a:t>
            </a:r>
          </a:p>
          <a:p>
            <a:r>
              <a:rPr lang="en-US" dirty="0"/>
              <a:t>Senior DB Developer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895600" cy="533400"/>
          </a:xfrm>
        </p:spPr>
        <p:txBody>
          <a:bodyPr/>
          <a:lstStyle/>
          <a:p>
            <a:pPr algn="ctr"/>
            <a:r>
              <a:rPr lang="en-US" dirty="0" smtClean="0"/>
              <a:t>MTN.NIX.07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2014 </a:t>
            </a:r>
            <a:r>
              <a:rPr lang="en-US" dirty="0" smtClean="0">
                <a:solidFill>
                  <a:prstClr val="white"/>
                </a:solidFill>
              </a:rPr>
              <a:t>© EPAM Systems, RD Dep.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0B1FF97-CB0E-49B2-B0A7-929DA2A15C53}" type="slidenum">
              <a:rPr lang="en-US" smtClean="0">
                <a:solidFill>
                  <a:prstClr val="white"/>
                </a:solidFill>
              </a:rPr>
              <a:pPr/>
              <a:t>30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843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modification statements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609600"/>
            <a:ext cx="8382000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Data Manipulation Language (DML) besides of the 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SELECT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statement that retrieves information from databases includes also statements modifying data state. These statements are: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533400" y="1752600"/>
          <a:ext cx="8077200" cy="409575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835727"/>
                <a:gridCol w="624147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atin typeface="Arial" pitchFamily="34" charset="0"/>
                          <a:cs typeface="Arial" pitchFamily="34" charset="0"/>
                        </a:rPr>
                        <a:t>INSERT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Arial" pitchFamily="34" charset="0"/>
                          <a:cs typeface="Arial" pitchFamily="34" charset="0"/>
                        </a:rPr>
                        <a:t>Inserts rows into database table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atin typeface="Arial" pitchFamily="34" charset="0"/>
                          <a:cs typeface="Arial" pitchFamily="34" charset="0"/>
                        </a:rPr>
                        <a:t>UPDATE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Arial" pitchFamily="34" charset="0"/>
                          <a:cs typeface="Arial" pitchFamily="34" charset="0"/>
                        </a:rPr>
                        <a:t>Changes values in columns of database table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atin typeface="Arial" pitchFamily="34" charset="0"/>
                          <a:cs typeface="Arial" pitchFamily="34" charset="0"/>
                        </a:rPr>
                        <a:t>DELETE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Arial" pitchFamily="34" charset="0"/>
                          <a:cs typeface="Arial" pitchFamily="34" charset="0"/>
                        </a:rPr>
                        <a:t>Deletes rows from database table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 smtClean="0"/>
                        <a:t>MERGE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 the </a:t>
                      </a:r>
                      <a:r>
                        <a:rPr lang="en-US" sz="1800" dirty="0" smtClean="0"/>
                        <a:t>MERGE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statement to select rows from one or more sources for update or insertion into a table or view.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 smtClean="0"/>
                        <a:t>LOCK TABLE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Lock tables and views in any schema.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 smtClean="0"/>
                        <a:t>SELECT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Query the view with the </a:t>
                      </a:r>
                      <a:r>
                        <a:rPr lang="en-US" sz="2400" dirty="0" smtClean="0"/>
                        <a:t>SELECT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statement.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 smtClean="0"/>
                        <a:t>CALL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 the </a:t>
                      </a:r>
                      <a:r>
                        <a:rPr lang="en-US" sz="2400" dirty="0" smtClean="0"/>
                        <a:t>CALL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statement to execute a 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routine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(a standalone procedure or function, or a procedure or function defined within a type or package) from within SQL.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 smtClean="0"/>
                        <a:t>EXPLAIN PLAN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 the </a:t>
                      </a:r>
                      <a:r>
                        <a:rPr lang="en-US" sz="2400" dirty="0" smtClean="0"/>
                        <a:t>EXPLAIN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400" dirty="0" smtClean="0"/>
                        <a:t>PLAN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statement to determine the execution plan Oracle Database follows to execute a specified SQL statement.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389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0" y="2590800"/>
            <a:ext cx="1981200" cy="1438275"/>
          </a:xfrm>
        </p:spPr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35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single table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5362" name="Picture 2" descr="Description of insert.gif follow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599" y="609600"/>
            <a:ext cx="5834063" cy="1066800"/>
          </a:xfrm>
          <a:prstGeom prst="rect">
            <a:avLst/>
          </a:prstGeom>
          <a:noFill/>
        </p:spPr>
      </p:pic>
      <p:sp>
        <p:nvSpPr>
          <p:cNvPr id="7" name="Скругленный прямоугольник 6"/>
          <p:cNvSpPr/>
          <p:nvPr/>
        </p:nvSpPr>
        <p:spPr>
          <a:xfrm>
            <a:off x="3733800" y="609600"/>
            <a:ext cx="1981200" cy="6096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81000" y="1447800"/>
            <a:ext cx="230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hlinkClick r:id="rId4"/>
              </a:rPr>
              <a:t>single_table_insert</a:t>
            </a:r>
            <a:r>
              <a:rPr lang="en-US" b="1" dirty="0" smtClean="0"/>
              <a:t> ::=</a:t>
            </a:r>
            <a:endParaRPr lang="ru-RU" dirty="0"/>
          </a:p>
        </p:txBody>
      </p:sp>
      <p:pic>
        <p:nvPicPr>
          <p:cNvPr id="15364" name="Picture 4" descr="Description of single_table_insert.gif follow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0999" y="1828800"/>
            <a:ext cx="8129276" cy="1066800"/>
          </a:xfrm>
          <a:prstGeom prst="rect">
            <a:avLst/>
          </a:prstGeom>
          <a:noFill/>
        </p:spPr>
      </p:pic>
      <p:sp>
        <p:nvSpPr>
          <p:cNvPr id="10" name="Скругленный прямоугольник 9"/>
          <p:cNvSpPr/>
          <p:nvPr/>
        </p:nvSpPr>
        <p:spPr>
          <a:xfrm>
            <a:off x="304800" y="1828800"/>
            <a:ext cx="8153400" cy="11430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33400" y="2057400"/>
            <a:ext cx="1600200" cy="762000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81000" y="3048000"/>
            <a:ext cx="2231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hlinkClick r:id="rId6"/>
              </a:rPr>
              <a:t>insert_into_clause</a:t>
            </a:r>
            <a:r>
              <a:rPr lang="en-US" b="1" dirty="0" smtClean="0"/>
              <a:t> ::=</a:t>
            </a:r>
            <a:endParaRPr lang="ru-RU" dirty="0"/>
          </a:p>
        </p:txBody>
      </p:sp>
      <p:pic>
        <p:nvPicPr>
          <p:cNvPr id="15370" name="Picture 10" descr="Description of insert_into_clause.gif follow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1" y="3385456"/>
            <a:ext cx="7772400" cy="1110344"/>
          </a:xfrm>
          <a:prstGeom prst="rect">
            <a:avLst/>
          </a:prstGeom>
          <a:noFill/>
        </p:spPr>
      </p:pic>
      <p:sp>
        <p:nvSpPr>
          <p:cNvPr id="19" name="Скругленный прямоугольник 18"/>
          <p:cNvSpPr/>
          <p:nvPr/>
        </p:nvSpPr>
        <p:spPr>
          <a:xfrm>
            <a:off x="304800" y="3352800"/>
            <a:ext cx="8153400" cy="1295400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81000" y="4724400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hlinkClick r:id="rId8"/>
              </a:rPr>
              <a:t>values_clause</a:t>
            </a:r>
            <a:r>
              <a:rPr lang="en-US" b="1" dirty="0" smtClean="0"/>
              <a:t> ::=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191000" y="4724400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hlinkClick r:id="rId9"/>
              </a:rPr>
              <a:t>returning_clause</a:t>
            </a:r>
            <a:r>
              <a:rPr lang="en-US" b="1" dirty="0" smtClean="0"/>
              <a:t>::=</a:t>
            </a:r>
            <a:endParaRPr lang="ru-RU" dirty="0"/>
          </a:p>
        </p:txBody>
      </p:sp>
      <p:pic>
        <p:nvPicPr>
          <p:cNvPr id="15372" name="Picture 12" descr="Description of values_clause.gif follow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5105400"/>
            <a:ext cx="3478718" cy="1095376"/>
          </a:xfrm>
          <a:prstGeom prst="rect">
            <a:avLst/>
          </a:prstGeom>
          <a:noFill/>
        </p:spPr>
      </p:pic>
      <p:pic>
        <p:nvPicPr>
          <p:cNvPr id="15374" name="Picture 14" descr="Description of returning_clause.gif follows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14800" y="5181600"/>
            <a:ext cx="4608095" cy="914400"/>
          </a:xfrm>
          <a:prstGeom prst="rect">
            <a:avLst/>
          </a:prstGeom>
          <a:noFill/>
        </p:spPr>
      </p:pic>
      <p:sp>
        <p:nvSpPr>
          <p:cNvPr id="24" name="Скругленный прямоугольник 23"/>
          <p:cNvSpPr/>
          <p:nvPr/>
        </p:nvSpPr>
        <p:spPr>
          <a:xfrm>
            <a:off x="2362200" y="1981200"/>
            <a:ext cx="1295400" cy="5334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457200" y="5029200"/>
            <a:ext cx="3581400" cy="12192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4038600" y="1752600"/>
            <a:ext cx="1371600" cy="5334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114800" y="5029200"/>
            <a:ext cx="4724400" cy="12192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multi table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 descr="Description of insert.gif follow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599" y="609600"/>
            <a:ext cx="5834063" cy="1066800"/>
          </a:xfrm>
          <a:prstGeom prst="rect">
            <a:avLst/>
          </a:prstGeom>
          <a:noFill/>
        </p:spPr>
      </p:pic>
      <p:sp>
        <p:nvSpPr>
          <p:cNvPr id="6" name="Скругленный прямоугольник 5"/>
          <p:cNvSpPr/>
          <p:nvPr/>
        </p:nvSpPr>
        <p:spPr>
          <a:xfrm>
            <a:off x="3733800" y="1143000"/>
            <a:ext cx="1981200" cy="6096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09600" y="1676400"/>
            <a:ext cx="224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hlinkClick r:id="rId4"/>
              </a:rPr>
              <a:t>multi_table_insert</a:t>
            </a:r>
            <a:r>
              <a:rPr lang="en-US" b="1" dirty="0" smtClean="0"/>
              <a:t> ::=</a:t>
            </a:r>
            <a:endParaRPr lang="ru-RU" dirty="0"/>
          </a:p>
        </p:txBody>
      </p:sp>
      <p:pic>
        <p:nvPicPr>
          <p:cNvPr id="65538" name="Picture 2" descr="Description of multi_table_insert.gif follow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0999" y="2057400"/>
            <a:ext cx="8063793" cy="1143000"/>
          </a:xfrm>
          <a:prstGeom prst="rect">
            <a:avLst/>
          </a:prstGeom>
          <a:noFill/>
        </p:spPr>
      </p:pic>
      <p:sp>
        <p:nvSpPr>
          <p:cNvPr id="9" name="Скругленный прямоугольник 8"/>
          <p:cNvSpPr/>
          <p:nvPr/>
        </p:nvSpPr>
        <p:spPr>
          <a:xfrm>
            <a:off x="381000" y="2057400"/>
            <a:ext cx="8001000" cy="12192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62000" y="2819400"/>
            <a:ext cx="1828800" cy="533400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81000" y="3429000"/>
            <a:ext cx="2928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hlinkClick r:id="rId6"/>
              </a:rPr>
              <a:t>conditional_insert_clause</a:t>
            </a:r>
            <a:r>
              <a:rPr lang="en-US" b="1" dirty="0" smtClean="0"/>
              <a:t> ::=</a:t>
            </a:r>
            <a:endParaRPr lang="ru-RU" dirty="0"/>
          </a:p>
        </p:txBody>
      </p:sp>
      <p:pic>
        <p:nvPicPr>
          <p:cNvPr id="65540" name="Picture 4" descr="Description of conditional_insert_clause.gif follow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3886200"/>
            <a:ext cx="8096250" cy="1666875"/>
          </a:xfrm>
          <a:prstGeom prst="rect">
            <a:avLst/>
          </a:prstGeom>
          <a:noFill/>
        </p:spPr>
      </p:pic>
      <p:sp>
        <p:nvSpPr>
          <p:cNvPr id="14" name="Скругленный прямоугольник 13"/>
          <p:cNvSpPr/>
          <p:nvPr/>
        </p:nvSpPr>
        <p:spPr>
          <a:xfrm>
            <a:off x="457200" y="3810000"/>
            <a:ext cx="8153400" cy="1981200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 expression clause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381000" y="685800"/>
            <a:ext cx="3324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hlinkClick r:id="rId3"/>
              </a:rPr>
              <a:t>DML_table_expression_clause</a:t>
            </a:r>
            <a:r>
              <a:rPr lang="en-US" b="1" dirty="0" smtClean="0"/>
              <a:t>::=</a:t>
            </a:r>
            <a:endParaRPr lang="ru-RU" dirty="0"/>
          </a:p>
        </p:txBody>
      </p:sp>
      <p:pic>
        <p:nvPicPr>
          <p:cNvPr id="67586" name="Picture 2" descr="Description of dml_table_expression_clause.gif follow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990600"/>
            <a:ext cx="4886325" cy="2209801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457200" y="3276600"/>
            <a:ext cx="3120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hlinkClick r:id="rId5"/>
              </a:rPr>
              <a:t>subquery_restriction_clause</a:t>
            </a:r>
            <a:r>
              <a:rPr lang="en-US" b="1" dirty="0" smtClean="0"/>
              <a:t>::=</a:t>
            </a:r>
            <a:endParaRPr lang="ru-RU" dirty="0"/>
          </a:p>
        </p:txBody>
      </p:sp>
      <p:pic>
        <p:nvPicPr>
          <p:cNvPr id="67590" name="Picture 6" descr="Description of subquery_restriction_clause.gif follow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3733800"/>
            <a:ext cx="6615113" cy="914400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381000" y="4800600"/>
            <a:ext cx="3132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hlinkClick r:id="rId7"/>
              </a:rPr>
              <a:t>table_collection_expression</a:t>
            </a:r>
            <a:r>
              <a:rPr lang="en-US" b="1" dirty="0" smtClean="0"/>
              <a:t> ::=</a:t>
            </a:r>
            <a:endParaRPr lang="ru-RU" dirty="0"/>
          </a:p>
        </p:txBody>
      </p:sp>
      <p:pic>
        <p:nvPicPr>
          <p:cNvPr id="67592" name="Picture 8" descr="Description of table_collection_expression.gif follow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5257800"/>
            <a:ext cx="6686544" cy="742951"/>
          </a:xfrm>
          <a:prstGeom prst="rect">
            <a:avLst/>
          </a:prstGeom>
          <a:noFill/>
        </p:spPr>
      </p:pic>
      <p:sp>
        <p:nvSpPr>
          <p:cNvPr id="14" name="Скругленный прямоугольник 13"/>
          <p:cNvSpPr/>
          <p:nvPr/>
        </p:nvSpPr>
        <p:spPr>
          <a:xfrm>
            <a:off x="2514600" y="2590800"/>
            <a:ext cx="685800" cy="3810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74558" y="3591828"/>
            <a:ext cx="6797842" cy="120877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86000" y="2895600"/>
            <a:ext cx="1524000" cy="381000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90600" y="5181600"/>
            <a:ext cx="6781800" cy="914400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and error logging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1FF97-CB0E-49B2-B0A7-929DA2A15C5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533400" y="762000"/>
            <a:ext cx="3019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/>
              <a:t>partition_extension_clause</a:t>
            </a:r>
            <a:r>
              <a:rPr lang="en-US" b="1" dirty="0" smtClean="0"/>
              <a:t>::=</a:t>
            </a:r>
            <a:endParaRPr lang="ru-RU" dirty="0"/>
          </a:p>
        </p:txBody>
      </p:sp>
      <p:pic>
        <p:nvPicPr>
          <p:cNvPr id="69634" name="Picture 2" descr="Description of partition_extension_clause.gif follow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066800"/>
            <a:ext cx="4524375" cy="1781176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533400" y="2971800"/>
            <a:ext cx="251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hlinkClick r:id="rId4"/>
              </a:rPr>
              <a:t>error_logging_clause</a:t>
            </a:r>
            <a:r>
              <a:rPr lang="en-US" b="1" dirty="0" smtClean="0"/>
              <a:t> ::=</a:t>
            </a:r>
            <a:endParaRPr lang="ru-RU" dirty="0"/>
          </a:p>
        </p:txBody>
      </p:sp>
      <p:pic>
        <p:nvPicPr>
          <p:cNvPr id="69636" name="Picture 4" descr="Description of error_logging_clause.gif follow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399" y="3429000"/>
            <a:ext cx="8204806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 official current template">
  <a:themeElements>
    <a:clrScheme name="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PAM official current template">
  <a:themeElements>
    <a:clrScheme name="1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1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00-templ</Template>
  <TotalTime>4242</TotalTime>
  <Words>1760</Words>
  <Application>Microsoft Office PowerPoint</Application>
  <PresentationFormat>Экран (4:3)</PresentationFormat>
  <Paragraphs>567</Paragraphs>
  <Slides>30</Slides>
  <Notes>30</Notes>
  <HiddenSlides>0</HiddenSlides>
  <MMClips>0</MMClips>
  <ScaleCrop>false</ScaleCrop>
  <HeadingPairs>
    <vt:vector size="6" baseType="variant"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EPAM official current template</vt:lpstr>
      <vt:lpstr>1_EPAM official current template</vt:lpstr>
      <vt:lpstr>template</vt:lpstr>
      <vt:lpstr>Photo Editor Photo</vt:lpstr>
      <vt:lpstr>ORACLE SQL Introduction </vt:lpstr>
      <vt:lpstr>Objectives</vt:lpstr>
      <vt:lpstr>Oracle Data Manipulation Language (DML)</vt:lpstr>
      <vt:lpstr>Data modification statements</vt:lpstr>
      <vt:lpstr>INSERT</vt:lpstr>
      <vt:lpstr>INSERT single table </vt:lpstr>
      <vt:lpstr>INSERT multi table </vt:lpstr>
      <vt:lpstr>DML expression clause</vt:lpstr>
      <vt:lpstr>Partition and error logging</vt:lpstr>
      <vt:lpstr>INSERT : Examples  </vt:lpstr>
      <vt:lpstr>Inserting Values with a Subquery: Examples</vt:lpstr>
      <vt:lpstr>Inserting Into a Table with Error Logging: Examples</vt:lpstr>
      <vt:lpstr>Multitable Inserts: Examples </vt:lpstr>
      <vt:lpstr>Multitable Inserts: Examples </vt:lpstr>
      <vt:lpstr>UPDATE</vt:lpstr>
      <vt:lpstr>DML UPDATE Statement</vt:lpstr>
      <vt:lpstr>UPDATE Syntax</vt:lpstr>
      <vt:lpstr>UPDATE Syntax</vt:lpstr>
      <vt:lpstr>UPDATE Syntax </vt:lpstr>
      <vt:lpstr>Updating a Table: Examples</vt:lpstr>
      <vt:lpstr>Updating a Table: Examples</vt:lpstr>
      <vt:lpstr>DELETE</vt:lpstr>
      <vt:lpstr>DELETE Statement Syntax Diagram (1)</vt:lpstr>
      <vt:lpstr>DELETE Statement Syntax Diagram (2)</vt:lpstr>
      <vt:lpstr>DELETE Statement Syntax Diagram (3)</vt:lpstr>
      <vt:lpstr>DELETE Statement Examples</vt:lpstr>
      <vt:lpstr>Updatable Views Prerequisites</vt:lpstr>
      <vt:lpstr>Remove empty departments</vt:lpstr>
      <vt:lpstr>Remove empty departments</vt:lpstr>
      <vt:lpstr>ORACLE  SQL INTODUCTION</vt:lpstr>
    </vt:vector>
  </TitlesOfParts>
  <Company>EPAM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DB.ORA.01 Oracle SQL</dc:title>
  <dc:subject>Oracle SQL</dc:subject>
  <dc:creator>Aliaksei Belablotski &lt;Aliaksei_Belablotski@epam.com&gt;</dc:creator>
  <cp:lastModifiedBy>HomeUser</cp:lastModifiedBy>
  <cp:revision>410</cp:revision>
  <dcterms:created xsi:type="dcterms:W3CDTF">2011-10-30T16:44:19Z</dcterms:created>
  <dcterms:modified xsi:type="dcterms:W3CDTF">2014-02-19T06:07:53Z</dcterms:modified>
</cp:coreProperties>
</file>