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52"/>
  </p:notesMasterIdLst>
  <p:sldIdLst>
    <p:sldId id="503" r:id="rId5"/>
    <p:sldId id="332" r:id="rId6"/>
    <p:sldId id="333" r:id="rId7"/>
    <p:sldId id="390" r:id="rId8"/>
    <p:sldId id="391" r:id="rId9"/>
    <p:sldId id="392" r:id="rId10"/>
    <p:sldId id="394" r:id="rId11"/>
    <p:sldId id="395" r:id="rId12"/>
    <p:sldId id="397" r:id="rId13"/>
    <p:sldId id="398" r:id="rId14"/>
    <p:sldId id="399" r:id="rId15"/>
    <p:sldId id="400" r:id="rId16"/>
    <p:sldId id="416" r:id="rId17"/>
    <p:sldId id="417" r:id="rId18"/>
    <p:sldId id="418" r:id="rId19"/>
    <p:sldId id="419" r:id="rId20"/>
    <p:sldId id="410" r:id="rId21"/>
    <p:sldId id="420" r:id="rId22"/>
    <p:sldId id="421" r:id="rId23"/>
    <p:sldId id="422" r:id="rId24"/>
    <p:sldId id="423" r:id="rId25"/>
    <p:sldId id="424" r:id="rId26"/>
    <p:sldId id="425" r:id="rId27"/>
    <p:sldId id="426" r:id="rId28"/>
    <p:sldId id="427" r:id="rId29"/>
    <p:sldId id="428" r:id="rId30"/>
    <p:sldId id="501" r:id="rId31"/>
    <p:sldId id="429" r:id="rId32"/>
    <p:sldId id="430" r:id="rId33"/>
    <p:sldId id="431" r:id="rId34"/>
    <p:sldId id="432" r:id="rId35"/>
    <p:sldId id="433" r:id="rId36"/>
    <p:sldId id="401" r:id="rId37"/>
    <p:sldId id="402" r:id="rId38"/>
    <p:sldId id="403" r:id="rId39"/>
    <p:sldId id="404" r:id="rId40"/>
    <p:sldId id="405" r:id="rId41"/>
    <p:sldId id="406" r:id="rId42"/>
    <p:sldId id="407" r:id="rId43"/>
    <p:sldId id="408" r:id="rId44"/>
    <p:sldId id="409" r:id="rId45"/>
    <p:sldId id="412" r:id="rId46"/>
    <p:sldId id="413" r:id="rId47"/>
    <p:sldId id="414" r:id="rId48"/>
    <p:sldId id="415" r:id="rId49"/>
    <p:sldId id="435" r:id="rId50"/>
    <p:sldId id="502"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 xmlns:p14="http://schemas.microsoft.com/office/powerpoint/2010/main">
        <p14:section name="Introduction" id="{56A26833-A9A1-4420-8C35-76EACDE13027}">
          <p14:sldIdLst>
            <p14:sldId id="331"/>
            <p14:sldId id="332"/>
            <p14:sldId id="333"/>
            <p14:sldId id="390"/>
            <p14:sldId id="391"/>
            <p14:sldId id="392"/>
            <p14:sldId id="393"/>
          </p14:sldIdLst>
        </p14:section>
        <p14:section name="PL/SQL Structures" id="{242B2B81-4C6D-4ED0-9C67-E3182B169FC5}">
          <p14:sldIdLst>
            <p14:sldId id="394"/>
            <p14:sldId id="395"/>
            <p14:sldId id="396"/>
            <p14:sldId id="397"/>
            <p14:sldId id="398"/>
            <p14:sldId id="399"/>
            <p14:sldId id="400"/>
          </p14:sldIdLst>
        </p14:section>
        <p14:section name="Use of SQL in PL/SQL" id="{EED53EA5-BC7B-446C-B059-09C8F03EA478}">
          <p14:sldIdLst>
            <p14:sldId id="416"/>
            <p14:sldId id="417"/>
            <p14:sldId id="418"/>
            <p14:sldId id="419"/>
            <p14:sldId id="410"/>
            <p14:sldId id="420"/>
            <p14:sldId id="421"/>
            <p14:sldId id="422"/>
            <p14:sldId id="423"/>
            <p14:sldId id="424"/>
            <p14:sldId id="425"/>
            <p14:sldId id="426"/>
            <p14:sldId id="427"/>
            <p14:sldId id="428"/>
            <p14:sldId id="501"/>
            <p14:sldId id="429"/>
            <p14:sldId id="430"/>
            <p14:sldId id="431"/>
            <p14:sldId id="432"/>
            <p14:sldId id="433"/>
            <p14:sldId id="434"/>
          </p14:sldIdLst>
        </p14:section>
        <p14:section name="PL/SQL Control Structures" id="{54AD02E4-CA27-49B2-8D17-F2FD76485CD2}">
          <p14:sldIdLst>
            <p14:sldId id="401"/>
            <p14:sldId id="402"/>
            <p14:sldId id="403"/>
            <p14:sldId id="404"/>
            <p14:sldId id="405"/>
            <p14:sldId id="406"/>
            <p14:sldId id="407"/>
            <p14:sldId id="408"/>
            <p14:sldId id="409"/>
            <p14:sldId id="412"/>
            <p14:sldId id="413"/>
            <p14:sldId id="414"/>
            <p14:sldId id="415"/>
          </p14:sldIdLst>
        </p14:section>
        <p14:section name="Nested blocks in PL/SQL" id="{91F5EB51-4627-41F7-96A1-6F783EF9A260}">
          <p14:sldIdLst>
            <p14:sldId id="411"/>
            <p14:sldId id="435"/>
            <p14:sldId id="436"/>
            <p14:sldId id="437"/>
            <p14:sldId id="438"/>
            <p14:sldId id="439"/>
            <p14:sldId id="440"/>
            <p14:sldId id="441"/>
          </p14:sldIdLst>
        </p14:section>
        <p14:section name="Introducing Subprograms" id="{3012D902-4D5B-4B6C-AA81-8E1DE9E51760}">
          <p14:sldIdLst>
            <p14:sldId id="444"/>
            <p14:sldId id="442"/>
            <p14:sldId id="443"/>
            <p14:sldId id="445"/>
            <p14:sldId id="446"/>
            <p14:sldId id="447"/>
            <p14:sldId id="448"/>
            <p14:sldId id="449"/>
            <p14:sldId id="450"/>
            <p14:sldId id="451"/>
            <p14:sldId id="452"/>
            <p14:sldId id="453"/>
            <p14:sldId id="454"/>
            <p14:sldId id="455"/>
            <p14:sldId id="458"/>
            <p14:sldId id="459"/>
            <p14:sldId id="460"/>
            <p14:sldId id="461"/>
            <p14:sldId id="462"/>
            <p14:sldId id="463"/>
            <p14:sldId id="464"/>
            <p14:sldId id="465"/>
            <p14:sldId id="466"/>
            <p14:sldId id="467"/>
          </p14:sldIdLst>
        </p14:section>
        <p14:section name="Exception handling" id="{12C6C0FA-363E-4BF0-90E6-DD422EC553BA}">
          <p14:sldIdLst>
            <p14:sldId id="457"/>
            <p14:sldId id="468"/>
            <p14:sldId id="469"/>
            <p14:sldId id="470"/>
            <p14:sldId id="456"/>
            <p14:sldId id="471"/>
            <p14:sldId id="472"/>
            <p14:sldId id="492"/>
          </p14:sldIdLst>
        </p14:section>
        <p14:section name="Triggers" id="{A4C5D088-7062-47F4-9F1E-B4A399BA3142}">
          <p14:sldIdLst>
            <p14:sldId id="473"/>
            <p14:sldId id="474"/>
            <p14:sldId id="475"/>
            <p14:sldId id="476"/>
            <p14:sldId id="477"/>
            <p14:sldId id="478"/>
            <p14:sldId id="479"/>
            <p14:sldId id="480"/>
            <p14:sldId id="481"/>
            <p14:sldId id="482"/>
            <p14:sldId id="483"/>
            <p14:sldId id="484"/>
            <p14:sldId id="487"/>
            <p14:sldId id="486"/>
            <p14:sldId id="485"/>
          </p14:sldIdLst>
        </p14:section>
        <p14:section name="Cursors in PL/SQL" id="{DF43E03D-43F2-4C8C-A335-FED1F3550C56}">
          <p14:sldIdLst>
            <p14:sldId id="488"/>
            <p14:sldId id="493"/>
            <p14:sldId id="494"/>
            <p14:sldId id="495"/>
            <p14:sldId id="496"/>
            <p14:sldId id="497"/>
            <p14:sldId id="498"/>
            <p14:sldId id="499"/>
            <p14:sldId id="500"/>
          </p14:sldIdLst>
        </p14:section>
        <p14:section name="Conclusion" id="{B3125485-B99B-4C3A-B6FC-829E8F46ED0F}">
          <p14:sldIdLst>
            <p14:sldId id="489"/>
            <p14:sldId id="490"/>
            <p14:sldId id="35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arhei Tsiplakou" initials="T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C78"/>
    <a:srgbClr val="21438F"/>
    <a:srgbClr val="2750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221" autoAdjust="0"/>
    <p:restoredTop sz="75218" autoAdjust="0"/>
  </p:normalViewPr>
  <p:slideViewPr>
    <p:cSldViewPr>
      <p:cViewPr varScale="1">
        <p:scale>
          <a:sx n="86" d="100"/>
          <a:sy n="86" d="100"/>
        </p:scale>
        <p:origin x="-426" y="-78"/>
      </p:cViewPr>
      <p:guideLst>
        <p:guide orient="horz" pos="4269"/>
        <p:guide pos="340"/>
        <p:guide pos="1927"/>
      </p:guideLst>
    </p:cSldViewPr>
  </p:slideViewPr>
  <p:outlineViewPr>
    <p:cViewPr>
      <p:scale>
        <a:sx n="33" d="100"/>
        <a:sy n="33" d="100"/>
      </p:scale>
      <p:origin x="0" y="39372"/>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548" y="64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2/21/2014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dirty="0"/>
          </a:p>
        </p:txBody>
      </p:sp>
    </p:spTree>
    <p:extLst>
      <p:ext uri="{BB962C8B-B14F-4D97-AF65-F5344CB8AC3E}">
        <p14:creationId xmlns="" xmlns:p14="http://schemas.microsoft.com/office/powerpoint/2010/main" val="2256446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1</a:t>
            </a:fld>
            <a:endParaRPr lang="en-US" dirty="0"/>
          </a:p>
        </p:txBody>
      </p:sp>
    </p:spTree>
    <p:extLst>
      <p:ext uri="{BB962C8B-B14F-4D97-AF65-F5344CB8AC3E}">
        <p14:creationId xmlns="" xmlns:p14="http://schemas.microsoft.com/office/powerpoint/2010/main" val="145371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an Anonymous Block</a:t>
            </a:r>
          </a:p>
          <a:p>
            <a:pPr lvl="1"/>
            <a:r>
              <a:rPr lang="en-US" dirty="0" smtClean="0"/>
              <a:t>Click the Run Script button to execute the anonymous block in the workspace. Note that the message “anonymous block completed” is displayed in the Script Output window after the block is executed.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10</a:t>
            </a:fld>
            <a:endParaRPr lang="en-US" dirty="0"/>
          </a:p>
        </p:txBody>
      </p:sp>
    </p:spTree>
    <p:extLst>
      <p:ext uri="{BB962C8B-B14F-4D97-AF65-F5344CB8AC3E}">
        <p14:creationId xmlns="" xmlns:p14="http://schemas.microsoft.com/office/powerpoint/2010/main" val="3481624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the Output of a PL/SQL Block</a:t>
            </a:r>
          </a:p>
          <a:p>
            <a:pPr lvl="1"/>
            <a:r>
              <a:rPr lang="en-US" dirty="0" smtClean="0"/>
              <a:t>In the example shown in the previous slide, a value is stored in the </a:t>
            </a:r>
            <a:r>
              <a:rPr lang="en-US" dirty="0" err="1" smtClean="0">
                <a:latin typeface="Courier New" pitchFamily="49" charset="0"/>
              </a:rPr>
              <a:t>f_name</a:t>
            </a:r>
            <a:r>
              <a:rPr lang="en-US" dirty="0" smtClean="0"/>
              <a:t> variable. However, the value has not been printed. You now learn how to print the value. </a:t>
            </a:r>
          </a:p>
          <a:p>
            <a:pPr lvl="1"/>
            <a:r>
              <a:rPr lang="en-US" dirty="0" smtClean="0"/>
              <a:t>PL/SQL does not have built-in input or output functionality. Therefore, you need to use predefined Oracle packages for input and output. To generate output, you must:</a:t>
            </a:r>
          </a:p>
          <a:p>
            <a:pPr lvl="2"/>
            <a:r>
              <a:rPr lang="en-US" dirty="0" smtClean="0"/>
              <a:t>Enable output in SQL Developer by clicking the Enable Output button on the DBMS Output tab. This will, in turn, execute the </a:t>
            </a:r>
            <a:r>
              <a:rPr lang="en-US" dirty="0" smtClean="0">
                <a:latin typeface="Courier New" pitchFamily="49" charset="0"/>
              </a:rPr>
              <a:t>SET</a:t>
            </a:r>
            <a:r>
              <a:rPr lang="en-US" dirty="0" smtClean="0"/>
              <a:t> </a:t>
            </a:r>
            <a:r>
              <a:rPr lang="en-US" dirty="0" smtClean="0">
                <a:latin typeface="Courier New" pitchFamily="49" charset="0"/>
              </a:rPr>
              <a:t>SERVEROUTPUT</a:t>
            </a:r>
            <a:r>
              <a:rPr lang="en-US" dirty="0" smtClean="0"/>
              <a:t> </a:t>
            </a:r>
            <a:r>
              <a:rPr lang="en-US" dirty="0" smtClean="0">
                <a:latin typeface="Courier New" pitchFamily="49" charset="0"/>
              </a:rPr>
              <a:t>ON</a:t>
            </a:r>
            <a:r>
              <a:rPr lang="en-US" dirty="0" smtClean="0"/>
              <a:t> command, which is displayed in the window. To enable output in SQL*Plus, you must explicitly issue the </a:t>
            </a:r>
            <a:r>
              <a:rPr lang="en-US" dirty="0" smtClean="0">
                <a:latin typeface="Courier New" pitchFamily="49" charset="0"/>
              </a:rPr>
              <a:t>SET</a:t>
            </a:r>
            <a:r>
              <a:rPr lang="en-US" dirty="0" smtClean="0"/>
              <a:t> </a:t>
            </a:r>
            <a:r>
              <a:rPr lang="en-US" dirty="0" smtClean="0">
                <a:latin typeface="Courier New" pitchFamily="49" charset="0"/>
              </a:rPr>
              <a:t>SERVEROUTPUT</a:t>
            </a:r>
            <a:r>
              <a:rPr lang="en-US" dirty="0" smtClean="0"/>
              <a:t> </a:t>
            </a:r>
            <a:r>
              <a:rPr lang="en-US" dirty="0" smtClean="0">
                <a:latin typeface="Courier New" pitchFamily="49" charset="0"/>
              </a:rPr>
              <a:t>ON</a:t>
            </a:r>
            <a:r>
              <a:rPr lang="en-US" dirty="0" smtClean="0"/>
              <a:t> command.</a:t>
            </a:r>
          </a:p>
          <a:p>
            <a:pPr lvl="2"/>
            <a:r>
              <a:rPr lang="en-US" dirty="0" smtClean="0"/>
              <a:t>Use the </a:t>
            </a:r>
            <a:r>
              <a:rPr lang="en-US" dirty="0" smtClean="0">
                <a:latin typeface="Courier New" pitchFamily="49" charset="0"/>
              </a:rPr>
              <a:t>PUT_LINE</a:t>
            </a:r>
            <a:r>
              <a:rPr lang="en-US" dirty="0" smtClean="0"/>
              <a:t> procedure of the </a:t>
            </a:r>
            <a:r>
              <a:rPr lang="en-US" dirty="0" smtClean="0">
                <a:latin typeface="Courier New" pitchFamily="49" charset="0"/>
              </a:rPr>
              <a:t>DBMS_OUTPUT</a:t>
            </a:r>
            <a:r>
              <a:rPr lang="en-US" dirty="0" smtClean="0"/>
              <a:t> package to display the output. Pass the value that has to be printed as argument to this procedure (as shown in the slide). The procedure then outputs the argument.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11</a:t>
            </a:fld>
            <a:endParaRPr lang="en-US" dirty="0"/>
          </a:p>
        </p:txBody>
      </p:sp>
    </p:spTree>
    <p:extLst>
      <p:ext uri="{BB962C8B-B14F-4D97-AF65-F5344CB8AC3E}">
        <p14:creationId xmlns="" xmlns:p14="http://schemas.microsoft.com/office/powerpoint/2010/main" val="22297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the Output of a PL/SQL Block (continued)</a:t>
            </a:r>
          </a:p>
          <a:p>
            <a:pPr lvl="1"/>
            <a:r>
              <a:rPr lang="en-US" smtClean="0"/>
              <a:t>The slide shows the output of the PL/SQL block after the inclusion of the code for generating output.</a:t>
            </a:r>
          </a:p>
          <a:p>
            <a:endParaRPr lang="en-US"/>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12</a:t>
            </a:fld>
            <a:endParaRPr lang="en-US" dirty="0"/>
          </a:p>
        </p:txBody>
      </p:sp>
    </p:spTree>
    <p:extLst>
      <p:ext uri="{BB962C8B-B14F-4D97-AF65-F5344CB8AC3E}">
        <p14:creationId xmlns="" xmlns:p14="http://schemas.microsoft.com/office/powerpoint/2010/main" val="278124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Variables</a:t>
            </a:r>
          </a:p>
          <a:p>
            <a:pPr lvl="1"/>
            <a:r>
              <a:rPr lang="en-US" dirty="0" smtClean="0"/>
              <a:t>With PL/SQL, you can declare variables</a:t>
            </a:r>
            <a:r>
              <a:rPr lang="en-US" dirty="0" smtClean="0">
                <a:solidFill>
                  <a:srgbClr val="FC0128"/>
                </a:solidFill>
              </a:rPr>
              <a:t> </a:t>
            </a:r>
            <a:r>
              <a:rPr lang="en-US" dirty="0" smtClean="0"/>
              <a:t>and then use them in SQL and procedural statements. </a:t>
            </a:r>
          </a:p>
          <a:p>
            <a:pPr lvl="1"/>
            <a:r>
              <a:rPr lang="en-US" dirty="0" smtClean="0"/>
              <a:t>Variables are mainly used for storage of data and manipulation of stored values. Variables are used to temporarily store the value. You can use the value stored in these variables for processing and manipulating the data. Variables can store any PL/SQL object, such as variables, types, cursors, and subprograms.</a:t>
            </a:r>
          </a:p>
          <a:p>
            <a:pPr lvl="1"/>
            <a:r>
              <a:rPr lang="en-US" i="1" dirty="0" smtClean="0"/>
              <a:t>Reusability</a:t>
            </a:r>
            <a:r>
              <a:rPr lang="en-US" dirty="0" smtClean="0"/>
              <a:t> is another advantage of declaring variables. After the variables are declared, you can use them repeatedly in an application by referring to them multiple times in various statements.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13</a:t>
            </a:fld>
            <a:endParaRPr lang="en-US" dirty="0"/>
          </a:p>
        </p:txBody>
      </p:sp>
    </p:spTree>
    <p:extLst>
      <p:ext uri="{BB962C8B-B14F-4D97-AF65-F5344CB8AC3E}">
        <p14:creationId xmlns="" xmlns:p14="http://schemas.microsoft.com/office/powerpoint/2010/main" val="1675377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Requirements for Variable Names</a:t>
            </a:r>
          </a:p>
          <a:p>
            <a:pPr lvl="1"/>
            <a:r>
              <a:rPr lang="en-US" dirty="0" smtClean="0"/>
              <a:t>The rules for naming a variable are listed in the slide.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14</a:t>
            </a:fld>
            <a:endParaRPr lang="en-US" dirty="0"/>
          </a:p>
        </p:txBody>
      </p:sp>
    </p:spTree>
    <p:extLst>
      <p:ext uri="{BB962C8B-B14F-4D97-AF65-F5344CB8AC3E}">
        <p14:creationId xmlns="" xmlns:p14="http://schemas.microsoft.com/office/powerpoint/2010/main" val="123021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Handling Variables in PL/SQL</a:t>
            </a:r>
          </a:p>
          <a:p>
            <a:pPr lvl="1"/>
            <a:r>
              <a:rPr lang="en-US" dirty="0" smtClean="0"/>
              <a:t>You can use variables in the following ways.</a:t>
            </a:r>
          </a:p>
          <a:p>
            <a:pPr lvl="1"/>
            <a:r>
              <a:rPr lang="en-US" b="1" dirty="0" smtClean="0"/>
              <a:t>Declare and initialize them in the declaration section: </a:t>
            </a:r>
            <a:r>
              <a:rPr lang="en-US" dirty="0" smtClean="0"/>
              <a:t>You can declare variables in the declarative part of any PL/SQL block, subprogram, or package. Declarations allocate storage space for a value, specify its data type, and name the storage location so that you can reference it. Declarations can also assign an initial value and impose the </a:t>
            </a:r>
            <a:r>
              <a:rPr lang="en-US" dirty="0" smtClean="0">
                <a:latin typeface="Courier New" pitchFamily="49" charset="0"/>
              </a:rPr>
              <a:t>NOT</a:t>
            </a:r>
            <a:r>
              <a:rPr lang="en-US" dirty="0" smtClean="0"/>
              <a:t> </a:t>
            </a:r>
            <a:r>
              <a:rPr lang="en-US" dirty="0" smtClean="0">
                <a:latin typeface="Courier New" pitchFamily="49" charset="0"/>
              </a:rPr>
              <a:t>NULL</a:t>
            </a:r>
            <a:r>
              <a:rPr lang="en-US" dirty="0" smtClean="0"/>
              <a:t> constraint on the variable. Forward references are not allowed. You must declare a variable before referencing it in other statements, including other declarative statements.</a:t>
            </a:r>
          </a:p>
          <a:p>
            <a:pPr lvl="1"/>
            <a:r>
              <a:rPr lang="en-US" b="1" dirty="0" smtClean="0"/>
              <a:t>Use them and assign new values to them in the executable section: </a:t>
            </a:r>
            <a:r>
              <a:rPr lang="en-US" dirty="0" smtClean="0"/>
              <a:t>In the executable section, the existing value of the variable can be replaced with the new value.</a:t>
            </a:r>
          </a:p>
          <a:p>
            <a:pPr lvl="1"/>
            <a:r>
              <a:rPr lang="en-US" b="1" dirty="0" smtClean="0"/>
              <a:t>Pass them as parameters to PL/SQL subprograms: </a:t>
            </a:r>
            <a:r>
              <a:rPr lang="en-US" dirty="0" smtClean="0"/>
              <a:t>Subprograms can take parameters. You can pass variables as parameters to subprograms.</a:t>
            </a:r>
          </a:p>
          <a:p>
            <a:pPr lvl="1"/>
            <a:r>
              <a:rPr lang="en-US" b="1" dirty="0" smtClean="0"/>
              <a:t>Use them to hold the output of a PL/SQL subprogram: </a:t>
            </a:r>
            <a:r>
              <a:rPr lang="en-US" dirty="0" smtClean="0"/>
              <a:t>Variables can be used to hold the value that is returned by a function.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15</a:t>
            </a:fld>
            <a:endParaRPr lang="en-US" dirty="0"/>
          </a:p>
        </p:txBody>
      </p:sp>
    </p:spTree>
    <p:extLst>
      <p:ext uri="{BB962C8B-B14F-4D97-AF65-F5344CB8AC3E}">
        <p14:creationId xmlns="" xmlns:p14="http://schemas.microsoft.com/office/powerpoint/2010/main" val="4291871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tabLst>
                <a:tab pos="228600" algn="l"/>
                <a:tab pos="1371600" algn="l"/>
              </a:tabLst>
            </a:pPr>
            <a:r>
              <a:rPr lang="en-US" dirty="0" smtClean="0"/>
              <a:t>Declaring and Initializing PL/SQL Variables</a:t>
            </a:r>
          </a:p>
          <a:p>
            <a:pPr lvl="1">
              <a:tabLst>
                <a:tab pos="228600" algn="l"/>
                <a:tab pos="1371600" algn="l"/>
              </a:tabLst>
            </a:pPr>
            <a:r>
              <a:rPr lang="en-US" dirty="0" smtClean="0"/>
              <a:t>You must declare all PL/SQL identifiers in the declaration section before referencing them in the PL/SQL block. You have the option of assigning an initial value to a variable (as shown in the slide). You do not need to assign a value to a variable in order to declare it. If you refer to other variables in a declaration, be sure that they are already declared separately in a previous statement.</a:t>
            </a:r>
          </a:p>
          <a:p>
            <a:pPr lvl="1">
              <a:lnSpc>
                <a:spcPct val="98000"/>
              </a:lnSpc>
              <a:tabLst>
                <a:tab pos="228600" algn="l"/>
                <a:tab pos="1371600" algn="l"/>
              </a:tabLst>
            </a:pPr>
            <a:r>
              <a:rPr lang="en-US" dirty="0" smtClean="0"/>
              <a:t>In the syntax:</a:t>
            </a:r>
          </a:p>
          <a:p>
            <a:pPr lvl="2" algn="just">
              <a:lnSpc>
                <a:spcPct val="98000"/>
              </a:lnSpc>
              <a:buFont typeface="Times New Roman" pitchFamily="18" charset="0"/>
              <a:buNone/>
              <a:tabLst>
                <a:tab pos="228600" algn="l"/>
                <a:tab pos="1371600" algn="l"/>
              </a:tabLst>
            </a:pPr>
            <a:r>
              <a:rPr lang="en-US" sz="1100" i="1" dirty="0" smtClean="0">
                <a:latin typeface="Courier New" pitchFamily="49" charset="0"/>
              </a:rPr>
              <a:t>identifier</a:t>
            </a:r>
            <a:r>
              <a:rPr lang="en-US" i="1" dirty="0" smtClean="0"/>
              <a:t> 	</a:t>
            </a:r>
            <a:r>
              <a:rPr lang="en-US" dirty="0" smtClean="0"/>
              <a:t>Is the name of the variable</a:t>
            </a:r>
          </a:p>
          <a:p>
            <a:pPr lvl="2">
              <a:lnSpc>
                <a:spcPct val="98000"/>
              </a:lnSpc>
              <a:buFont typeface="Times New Roman" pitchFamily="18" charset="0"/>
              <a:buNone/>
              <a:tabLst>
                <a:tab pos="228600" algn="l"/>
                <a:tab pos="1371600" algn="l"/>
              </a:tabLst>
            </a:pPr>
            <a:r>
              <a:rPr lang="en-US" sz="1100" dirty="0" smtClean="0">
                <a:latin typeface="Courier New" pitchFamily="49" charset="0"/>
              </a:rPr>
              <a:t>CONSTANT</a:t>
            </a:r>
            <a:r>
              <a:rPr lang="en-US" dirty="0" smtClean="0"/>
              <a:t> 	Constrains the variable so that its value cannot change (Constants must be 		initialized.)</a:t>
            </a:r>
          </a:p>
          <a:p>
            <a:pPr lvl="2">
              <a:lnSpc>
                <a:spcPct val="98000"/>
              </a:lnSpc>
              <a:buFont typeface="Times New Roman" pitchFamily="18" charset="0"/>
              <a:buNone/>
              <a:tabLst>
                <a:tab pos="228600" algn="l"/>
                <a:tab pos="1371600" algn="l"/>
              </a:tabLst>
            </a:pPr>
            <a:r>
              <a:rPr lang="en-US" sz="1100" i="1" dirty="0" smtClean="0">
                <a:latin typeface="Courier New" pitchFamily="49" charset="0"/>
              </a:rPr>
              <a:t>data type</a:t>
            </a:r>
            <a:r>
              <a:rPr lang="en-US" i="1" dirty="0" smtClean="0"/>
              <a:t>	</a:t>
            </a:r>
            <a:r>
              <a:rPr lang="en-US" dirty="0" smtClean="0"/>
              <a:t>Is a scalar, composite, reference, or </a:t>
            </a:r>
            <a:r>
              <a:rPr lang="en-US" dirty="0" smtClean="0">
                <a:latin typeface="Courier New" pitchFamily="49" charset="0"/>
              </a:rPr>
              <a:t>LOB</a:t>
            </a:r>
            <a:r>
              <a:rPr lang="en-US" dirty="0" smtClean="0"/>
              <a:t> data type (This course covers only 	scalar, composite, and </a:t>
            </a:r>
            <a:r>
              <a:rPr lang="en-US" dirty="0" smtClean="0">
                <a:latin typeface="Courier New" pitchFamily="49" charset="0"/>
              </a:rPr>
              <a:t>LOB</a:t>
            </a:r>
            <a:r>
              <a:rPr lang="en-US" dirty="0" smtClean="0"/>
              <a:t> data types.)</a:t>
            </a:r>
          </a:p>
          <a:p>
            <a:pPr lvl="2" algn="just">
              <a:lnSpc>
                <a:spcPct val="98000"/>
              </a:lnSpc>
              <a:buFont typeface="Times New Roman" pitchFamily="18" charset="0"/>
              <a:buNone/>
              <a:tabLst>
                <a:tab pos="228600" algn="l"/>
                <a:tab pos="1371600" algn="l"/>
              </a:tabLst>
            </a:pPr>
            <a:r>
              <a:rPr lang="en-US" sz="1100" dirty="0" smtClean="0">
                <a:latin typeface="Courier New" pitchFamily="49" charset="0"/>
              </a:rPr>
              <a:t>NOT NULL</a:t>
            </a:r>
            <a:r>
              <a:rPr lang="en-US" dirty="0" smtClean="0"/>
              <a:t>	Constrains the variable so that it must contain a value (</a:t>
            </a:r>
            <a:r>
              <a:rPr lang="en-US" dirty="0" smtClean="0">
                <a:latin typeface="Courier New" pitchFamily="49" charset="0"/>
              </a:rPr>
              <a:t>NOT</a:t>
            </a:r>
            <a:r>
              <a:rPr lang="en-US" sz="1100" dirty="0" smtClean="0"/>
              <a:t> </a:t>
            </a:r>
            <a:r>
              <a:rPr lang="en-US" dirty="0" smtClean="0">
                <a:latin typeface="Courier New" pitchFamily="49" charset="0"/>
              </a:rPr>
              <a:t>NULL 		</a:t>
            </a:r>
            <a:r>
              <a:rPr lang="en-US" dirty="0" smtClean="0"/>
              <a:t>variables must be initialized.)</a:t>
            </a:r>
          </a:p>
          <a:p>
            <a:pPr lvl="2" algn="just">
              <a:lnSpc>
                <a:spcPct val="98000"/>
              </a:lnSpc>
              <a:buFont typeface="Times New Roman" pitchFamily="18" charset="0"/>
              <a:buNone/>
              <a:tabLst>
                <a:tab pos="228600" algn="l"/>
                <a:tab pos="1371600" algn="l"/>
              </a:tabLst>
            </a:pPr>
            <a:r>
              <a:rPr lang="en-US" sz="1100" i="1" dirty="0" err="1" smtClean="0">
                <a:latin typeface="Courier New" pitchFamily="49" charset="0"/>
              </a:rPr>
              <a:t>expr</a:t>
            </a:r>
            <a:r>
              <a:rPr lang="en-US" i="1" dirty="0" smtClean="0"/>
              <a:t>	</a:t>
            </a:r>
            <a:r>
              <a:rPr lang="en-US" dirty="0" smtClean="0"/>
              <a:t>Is any PL/SQL expression that can be a literal expression, another variable, 	or an expression involving operators and functions</a:t>
            </a:r>
          </a:p>
          <a:p>
            <a:pPr lvl="1">
              <a:lnSpc>
                <a:spcPct val="98000"/>
              </a:lnSpc>
              <a:tabLst>
                <a:tab pos="228600" algn="l"/>
                <a:tab pos="1371600" algn="l"/>
              </a:tabLst>
            </a:pPr>
            <a:r>
              <a:rPr lang="en-US" b="1" dirty="0" smtClean="0"/>
              <a:t>Note: </a:t>
            </a:r>
            <a:r>
              <a:rPr lang="en-US" dirty="0" smtClean="0"/>
              <a:t>In addition to variables, you can also declare cursors and exceptions in the declarative section. You learn about declaring cursors in the lesson titled “Using Explicit Cursors” and about exceptions in the lesson titled “Handling Exceptions.”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16</a:t>
            </a:fld>
            <a:endParaRPr lang="en-US" dirty="0"/>
          </a:p>
        </p:txBody>
      </p:sp>
    </p:spTree>
    <p:extLst>
      <p:ext uri="{BB962C8B-B14F-4D97-AF65-F5344CB8AC3E}">
        <p14:creationId xmlns="" xmlns:p14="http://schemas.microsoft.com/office/powerpoint/2010/main" val="384115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dirty="0" smtClean="0"/>
              <a:t>Declaring and Initializing PL/SQL Variables </a:t>
            </a:r>
          </a:p>
          <a:p>
            <a:pPr marL="228600" indent="-228600"/>
            <a:r>
              <a:rPr lang="en-US" dirty="0" smtClean="0"/>
              <a:t>Examine the block in the slide. </a:t>
            </a:r>
          </a:p>
          <a:p>
            <a:pPr marL="228600" lvl="2" indent="0">
              <a:lnSpc>
                <a:spcPct val="95000"/>
              </a:lnSpc>
              <a:buFont typeface="Times New Roman" pitchFamily="18" charset="0"/>
              <a:buNone/>
            </a:pPr>
            <a:r>
              <a:rPr lang="en-US" dirty="0" smtClean="0"/>
              <a:t>The </a:t>
            </a:r>
            <a:r>
              <a:rPr lang="en-US" dirty="0" err="1" smtClean="0">
                <a:latin typeface="Courier New" pitchFamily="49" charset="0"/>
              </a:rPr>
              <a:t>v_myName</a:t>
            </a:r>
            <a:r>
              <a:rPr lang="en-US" dirty="0" smtClean="0"/>
              <a:t> variable is declared in the declarative section of the block. This variable can be accessed in the executable section of the same block. A value </a:t>
            </a:r>
            <a:r>
              <a:rPr lang="en-US" dirty="0" smtClean="0">
                <a:latin typeface="Courier New" pitchFamily="49" charset="0"/>
              </a:rPr>
              <a:t>John</a:t>
            </a:r>
            <a:r>
              <a:rPr lang="en-US" dirty="0" smtClean="0"/>
              <a:t> is assigned to the variable in the executable section. String literals must be enclosed in single quotation marks. If your string has a quotation mark as in “Today’s Date”, then the string would be </a:t>
            </a:r>
            <a:r>
              <a:rPr lang="en-US" dirty="0" smtClean="0">
                <a:latin typeface="Courier New" pitchFamily="49" charset="0"/>
                <a:cs typeface="Courier New" pitchFamily="49" charset="0"/>
              </a:rPr>
              <a:t>"</a:t>
            </a:r>
            <a:r>
              <a:rPr lang="en-US" dirty="0" err="1" smtClean="0">
                <a:latin typeface="Courier New" pitchFamily="49" charset="0"/>
              </a:rPr>
              <a:t>Today"s</a:t>
            </a:r>
            <a:r>
              <a:rPr lang="en-US" dirty="0" smtClean="0">
                <a:latin typeface="Courier New" pitchFamily="49" charset="0"/>
              </a:rPr>
              <a:t> Date</a:t>
            </a:r>
            <a:r>
              <a:rPr lang="en-US" dirty="0" smtClean="0">
                <a:latin typeface="Courier New" pitchFamily="49" charset="0"/>
                <a:cs typeface="Courier New" pitchFamily="49" charset="0"/>
              </a:rPr>
              <a:t>"</a:t>
            </a:r>
            <a:r>
              <a:rPr lang="en-US" dirty="0" smtClean="0"/>
              <a:t> (two single quotation marks between “y” and “s”). “</a:t>
            </a:r>
            <a:r>
              <a:rPr lang="en-US" dirty="0" smtClean="0">
                <a:latin typeface="Courier New" pitchFamily="49" charset="0"/>
              </a:rPr>
              <a:t>:=</a:t>
            </a:r>
            <a:r>
              <a:rPr lang="en-US" dirty="0" smtClean="0"/>
              <a:t>” is the assignment operator. The </a:t>
            </a:r>
            <a:r>
              <a:rPr lang="en-US" dirty="0" smtClean="0">
                <a:latin typeface="Courier New" pitchFamily="49" charset="0"/>
              </a:rPr>
              <a:t>PUT_LINE</a:t>
            </a:r>
            <a:r>
              <a:rPr lang="en-US" dirty="0" smtClean="0"/>
              <a:t> procedure is invoked by passing the </a:t>
            </a:r>
            <a:r>
              <a:rPr lang="en-US" dirty="0" err="1" smtClean="0">
                <a:latin typeface="Courier New" pitchFamily="49" charset="0"/>
              </a:rPr>
              <a:t>v_myName</a:t>
            </a:r>
            <a:r>
              <a:rPr lang="en-US" dirty="0" smtClean="0"/>
              <a:t> variable. The value of the variable is concatenated with the string </a:t>
            </a:r>
            <a:r>
              <a:rPr lang="en-US" dirty="0" smtClean="0">
                <a:latin typeface="Courier New" pitchFamily="49" charset="0"/>
                <a:cs typeface="Courier New" pitchFamily="49" charset="0"/>
              </a:rPr>
              <a:t>'</a:t>
            </a:r>
            <a:r>
              <a:rPr lang="en-US" dirty="0" smtClean="0">
                <a:latin typeface="Courier New" pitchFamily="49" charset="0"/>
              </a:rPr>
              <a:t>My name is:</a:t>
            </a:r>
            <a:r>
              <a:rPr lang="en-US" dirty="0" smtClean="0">
                <a:latin typeface="Courier New" pitchFamily="49" charset="0"/>
                <a:cs typeface="Courier New" pitchFamily="49" charset="0"/>
              </a:rPr>
              <a:t>'</a:t>
            </a:r>
            <a:r>
              <a:rPr lang="en-US" dirty="0" smtClean="0"/>
              <a:t>. </a:t>
            </a:r>
          </a:p>
          <a:p>
            <a:pPr marL="228600" lvl="2" indent="0">
              <a:lnSpc>
                <a:spcPct val="95000"/>
              </a:lnSpc>
              <a:buFont typeface="Times New Roman" pitchFamily="18" charset="0"/>
              <a:buNone/>
            </a:pPr>
            <a:endParaRPr lang="en-US" dirty="0" smtClean="0"/>
          </a:p>
          <a:p>
            <a:pPr marL="228600" lvl="2" indent="0">
              <a:lnSpc>
                <a:spcPct val="95000"/>
              </a:lnSpc>
              <a:buFont typeface="Times New Roman" pitchFamily="18" charset="0"/>
              <a:buNone/>
            </a:pPr>
            <a:r>
              <a:rPr lang="en-US" dirty="0" smtClean="0"/>
              <a:t>The output of this anonymous block is:</a:t>
            </a:r>
          </a:p>
          <a:p>
            <a:r>
              <a:rPr lang="en-US" dirty="0" smtClean="0"/>
              <a:t>My</a:t>
            </a:r>
            <a:r>
              <a:rPr lang="en-US" baseline="0" dirty="0" smtClean="0"/>
              <a:t> name is: John</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17</a:t>
            </a:fld>
            <a:endParaRPr lang="en-US" dirty="0"/>
          </a:p>
        </p:txBody>
      </p:sp>
    </p:spTree>
    <p:extLst>
      <p:ext uri="{BB962C8B-B14F-4D97-AF65-F5344CB8AC3E}">
        <p14:creationId xmlns="" xmlns:p14="http://schemas.microsoft.com/office/powerpoint/2010/main" val="2580599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Types of Variables</a:t>
            </a:r>
          </a:p>
          <a:p>
            <a:pPr lvl="1"/>
            <a:r>
              <a:rPr lang="en-US" dirty="0" smtClean="0"/>
              <a:t>Every PL/SQL variables has a data type, which specifies a storage format, constraints, and a valid range of values. PL/SQL supports five data type categories—scalar, composite, reference, large object (LOB), and object—that you can use to declare variables, constants, and pointers.</a:t>
            </a:r>
          </a:p>
          <a:p>
            <a:pPr lvl="2">
              <a:buClr>
                <a:schemeClr val="tx1"/>
              </a:buClr>
            </a:pPr>
            <a:r>
              <a:rPr lang="en-US" b="1" dirty="0" smtClean="0"/>
              <a:t>Scalar data types:</a:t>
            </a:r>
            <a:r>
              <a:rPr lang="en-US" dirty="0" smtClean="0">
                <a:solidFill>
                  <a:srgbClr val="FC0128"/>
                </a:solidFill>
              </a:rPr>
              <a:t> </a:t>
            </a:r>
            <a:r>
              <a:rPr lang="en-US" dirty="0" smtClean="0">
                <a:solidFill>
                  <a:schemeClr val="tx1"/>
                </a:solidFill>
              </a:rPr>
              <a:t>Scalar data types </a:t>
            </a:r>
            <a:r>
              <a:rPr lang="en-US" dirty="0" smtClean="0"/>
              <a:t>hold a single value. The value depends on the data type of the variable. For example, the </a:t>
            </a:r>
            <a:r>
              <a:rPr lang="en-US" dirty="0" err="1" smtClean="0">
                <a:latin typeface="Courier New" pitchFamily="49" charset="0"/>
              </a:rPr>
              <a:t>v_myName</a:t>
            </a:r>
            <a:r>
              <a:rPr lang="en-US" dirty="0" smtClean="0"/>
              <a:t> variable in the example in the section “Declaring and Initializing PL/SQL Variables” (in this lesson) is of type </a:t>
            </a:r>
            <a:r>
              <a:rPr lang="en-US" dirty="0" smtClean="0">
                <a:latin typeface="Courier New" pitchFamily="49" charset="0"/>
              </a:rPr>
              <a:t>VARCHAR2</a:t>
            </a:r>
            <a:r>
              <a:rPr lang="en-US" dirty="0" smtClean="0"/>
              <a:t>. Therefore, </a:t>
            </a:r>
            <a:r>
              <a:rPr lang="en-US" dirty="0" err="1" smtClean="0">
                <a:latin typeface="Courier New" pitchFamily="49" charset="0"/>
              </a:rPr>
              <a:t>v_myName</a:t>
            </a:r>
            <a:r>
              <a:rPr lang="en-US" dirty="0" smtClean="0"/>
              <a:t> can hold a string value. PL/SQL also supports Boolean variables.</a:t>
            </a:r>
          </a:p>
          <a:p>
            <a:pPr lvl="2">
              <a:buClr>
                <a:schemeClr val="tx1"/>
              </a:buClr>
            </a:pPr>
            <a:r>
              <a:rPr lang="en-US" b="1" dirty="0" smtClean="0"/>
              <a:t>Composite data types:</a:t>
            </a:r>
            <a:r>
              <a:rPr lang="en-US" dirty="0" smtClean="0">
                <a:solidFill>
                  <a:srgbClr val="FC0128"/>
                </a:solidFill>
              </a:rPr>
              <a:t> </a:t>
            </a:r>
            <a:r>
              <a:rPr lang="en-US" dirty="0" smtClean="0">
                <a:solidFill>
                  <a:schemeClr val="tx1"/>
                </a:solidFill>
              </a:rPr>
              <a:t>Composite data types contain internal elements that are either scalar or composite. </a:t>
            </a:r>
            <a:r>
              <a:rPr lang="en-US" dirty="0" smtClean="0">
                <a:solidFill>
                  <a:schemeClr val="tx1"/>
                </a:solidFill>
                <a:latin typeface="Courier New" pitchFamily="49" charset="0"/>
              </a:rPr>
              <a:t>RECORD</a:t>
            </a:r>
            <a:r>
              <a:rPr lang="en-US" dirty="0" smtClean="0">
                <a:solidFill>
                  <a:schemeClr val="tx1"/>
                </a:solidFill>
              </a:rPr>
              <a:t> and </a:t>
            </a:r>
            <a:r>
              <a:rPr lang="en-US" dirty="0" smtClean="0">
                <a:solidFill>
                  <a:schemeClr val="tx1"/>
                </a:solidFill>
                <a:latin typeface="Courier New" pitchFamily="49" charset="0"/>
              </a:rPr>
              <a:t>TABLE</a:t>
            </a:r>
            <a:r>
              <a:rPr lang="en-US" dirty="0" smtClean="0">
                <a:solidFill>
                  <a:schemeClr val="tx1"/>
                </a:solidFill>
              </a:rPr>
              <a:t> are examples of composite data types. </a:t>
            </a:r>
            <a:endParaRPr lang="en-US" dirty="0" smtClean="0"/>
          </a:p>
          <a:p>
            <a:pPr lvl="2"/>
            <a:r>
              <a:rPr lang="en-US" b="1" dirty="0" smtClean="0"/>
              <a:t>Reference data types:</a:t>
            </a:r>
            <a:r>
              <a:rPr lang="en-US" dirty="0" smtClean="0"/>
              <a:t> </a:t>
            </a:r>
            <a:r>
              <a:rPr lang="en-US" dirty="0" smtClean="0">
                <a:solidFill>
                  <a:schemeClr val="tx1"/>
                </a:solidFill>
              </a:rPr>
              <a:t>Reference data types </a:t>
            </a:r>
            <a:r>
              <a:rPr lang="en-US" dirty="0" smtClean="0"/>
              <a:t>hold values, called </a:t>
            </a:r>
            <a:r>
              <a:rPr lang="en-US" i="1" dirty="0" smtClean="0"/>
              <a:t>pointers</a:t>
            </a:r>
            <a:r>
              <a:rPr lang="en-US" dirty="0" smtClean="0"/>
              <a:t>, that point to a storage location.</a:t>
            </a:r>
          </a:p>
          <a:p>
            <a:pPr lvl="2"/>
            <a:r>
              <a:rPr lang="en-US" sz="1100" b="1" dirty="0" smtClean="0"/>
              <a:t>LOB</a:t>
            </a:r>
            <a:r>
              <a:rPr lang="en-US" b="1" dirty="0" smtClean="0"/>
              <a:t> data types:</a:t>
            </a:r>
            <a:r>
              <a:rPr lang="en-US" dirty="0" smtClean="0"/>
              <a:t> LOB data types hold values, called </a:t>
            </a:r>
            <a:r>
              <a:rPr lang="en-US" i="1" dirty="0" smtClean="0"/>
              <a:t>locators</a:t>
            </a:r>
            <a:r>
              <a:rPr lang="en-US" dirty="0" smtClean="0"/>
              <a:t>, that specify the location of large objects (such as graphic images) that are stored outside the table.</a:t>
            </a:r>
          </a:p>
          <a:p>
            <a:pPr lvl="1"/>
            <a:r>
              <a:rPr lang="en-US" dirty="0" smtClean="0"/>
              <a:t>Non-PL/SQL variables include host language variables declared in </a:t>
            </a:r>
            <a:r>
              <a:rPr lang="en-US" dirty="0" err="1" smtClean="0"/>
              <a:t>precompiler</a:t>
            </a:r>
            <a:r>
              <a:rPr lang="en-US" dirty="0" smtClean="0"/>
              <a:t> programs, screen fields in Forms applications, and host variables. You learn about host variables later in this lesson.</a:t>
            </a:r>
          </a:p>
          <a:p>
            <a:pPr lvl="1"/>
            <a:r>
              <a:rPr lang="en-US" dirty="0" smtClean="0"/>
              <a:t>For more information about LOBs, see the </a:t>
            </a:r>
            <a:r>
              <a:rPr lang="en-US" i="1" dirty="0" smtClean="0"/>
              <a:t>PL/SQL User’s Guide and Reference</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18</a:t>
            </a:fld>
            <a:endParaRPr lang="en-US" dirty="0"/>
          </a:p>
        </p:txBody>
      </p:sp>
    </p:spTree>
    <p:extLst>
      <p:ext uri="{BB962C8B-B14F-4D97-AF65-F5344CB8AC3E}">
        <p14:creationId xmlns="" xmlns:p14="http://schemas.microsoft.com/office/powerpoint/2010/main" val="2915255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hangingPunct="0"/>
            <a:r>
              <a:rPr lang="en-US" sz="1200" b="1" kern="1200" dirty="0" smtClean="0">
                <a:solidFill>
                  <a:schemeClr val="tx1"/>
                </a:solidFill>
                <a:effectLst/>
                <a:latin typeface="+mn-lt"/>
                <a:ea typeface="+mn-ea"/>
                <a:cs typeface="+mn-cs"/>
              </a:rPr>
              <a:t>Data Type</a:t>
            </a:r>
            <a:r>
              <a:rPr lang="en-US" sz="1200" b="1" kern="1200" baseline="0" dirty="0" smtClean="0">
                <a:solidFill>
                  <a:schemeClr val="tx1"/>
                </a:solidFill>
                <a:effectLst/>
                <a:latin typeface="+mn-lt"/>
                <a:ea typeface="+mn-ea"/>
                <a:cs typeface="+mn-cs"/>
              </a:rPr>
              <a:t> / </a:t>
            </a:r>
            <a:r>
              <a:rPr lang="en-US" sz="1200" b="1" kern="1200" dirty="0" smtClean="0">
                <a:solidFill>
                  <a:schemeClr val="tx1"/>
                </a:solidFill>
                <a:effectLst/>
                <a:latin typeface="+mn-lt"/>
                <a:ea typeface="+mn-ea"/>
                <a:cs typeface="+mn-cs"/>
              </a:rPr>
              <a:t>Description</a:t>
            </a:r>
            <a:endParaRPr lang="en-US" sz="1200" kern="1200" dirty="0" smtClean="0">
              <a:solidFill>
                <a:schemeClr val="tx1"/>
              </a:solidFill>
              <a:effectLst/>
              <a:latin typeface="+mn-lt"/>
              <a:ea typeface="+mn-ea"/>
              <a:cs typeface="+mn-cs"/>
            </a:endParaRPr>
          </a:p>
          <a:p>
            <a:pPr hangingPunct="0"/>
            <a:endParaRPr lang="en-US" sz="1200" b="1"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CHAR </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maximum_length</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Base type for fixed-length character data up to 32,767 bytes. If you do not specify a maximum length, the default length is set to 1.</a:t>
            </a:r>
          </a:p>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VARCHAR2 </a:t>
            </a:r>
            <a:r>
              <a:rPr lang="en-US" sz="1200"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maximum_length</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Base type for variable-length character data up to 32,767 bytes. There is no default size for VARCHAR2 variables and constants.</a:t>
            </a:r>
          </a:p>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NUMBER </a:t>
            </a:r>
            <a:br>
              <a:rPr lang="en-US" sz="1200" b="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precision, scale</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Number having precision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and scale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The precision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can range from 1 through 38. The scale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can range from –84 through 127.</a:t>
            </a:r>
          </a:p>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BINARY_INTEGER</a:t>
            </a:r>
          </a:p>
          <a:p>
            <a:pPr hangingPunct="0"/>
            <a:r>
              <a:rPr lang="en-US" sz="1200" kern="1200" dirty="0" smtClean="0">
                <a:solidFill>
                  <a:schemeClr val="tx1"/>
                </a:solidFill>
                <a:effectLst/>
                <a:latin typeface="+mn-lt"/>
                <a:ea typeface="+mn-ea"/>
                <a:cs typeface="+mn-cs"/>
              </a:rPr>
              <a:t>Base type for integers between –2,147,483,647 and 2,147,483,647</a:t>
            </a:r>
          </a:p>
          <a:p>
            <a:pPr hangingPunct="0"/>
            <a:r>
              <a:rPr lang="en-US" sz="1200" kern="1200" dirty="0" smtClean="0">
                <a:solidFill>
                  <a:schemeClr val="tx1"/>
                </a:solidFill>
                <a:effectLst/>
                <a:latin typeface="+mn-lt"/>
                <a:ea typeface="+mn-ea"/>
                <a:cs typeface="+mn-cs"/>
              </a:rPr>
              <a:t> </a:t>
            </a:r>
          </a:p>
          <a:p>
            <a:pPr hangingPunct="0"/>
            <a:r>
              <a:rPr lang="en-US" sz="1200" b="1" kern="1200" dirty="0" smtClean="0">
                <a:solidFill>
                  <a:schemeClr val="tx1"/>
                </a:solidFill>
                <a:effectLst/>
                <a:latin typeface="+mn-lt"/>
                <a:ea typeface="+mn-ea"/>
                <a:cs typeface="+mn-cs"/>
              </a:rPr>
              <a:t>PLS_INTEGER</a:t>
            </a:r>
          </a:p>
          <a:p>
            <a:pPr hangingPunct="0"/>
            <a:r>
              <a:rPr lang="en-US" sz="1200" kern="1200" dirty="0" smtClean="0">
                <a:solidFill>
                  <a:schemeClr val="tx1"/>
                </a:solidFill>
                <a:effectLst/>
                <a:latin typeface="+mn-lt"/>
                <a:ea typeface="+mn-ea"/>
                <a:cs typeface="+mn-cs"/>
              </a:rPr>
              <a:t>Base type for signed integers between –2,147,483,647 and 2,147,483,647. PLS_INTEGER values require less storage and are faster than NUMBER values. In Oracle Database 10</a:t>
            </a:r>
            <a:r>
              <a:rPr lang="en-US" sz="1200" i="1" kern="1200" dirty="0" smtClean="0">
                <a:solidFill>
                  <a:schemeClr val="tx1"/>
                </a:solidFill>
                <a:effectLst/>
                <a:latin typeface="+mn-lt"/>
                <a:ea typeface="+mn-ea"/>
                <a:cs typeface="+mn-cs"/>
              </a:rPr>
              <a:t>g</a:t>
            </a:r>
            <a:r>
              <a:rPr lang="en-US" sz="1200" kern="1200" dirty="0" smtClean="0">
                <a:solidFill>
                  <a:schemeClr val="tx1"/>
                </a:solidFill>
                <a:effectLst/>
                <a:latin typeface="+mn-lt"/>
                <a:ea typeface="+mn-ea"/>
                <a:cs typeface="+mn-cs"/>
              </a:rPr>
              <a:t>, the PLS_INTEGER and BINARY_INTEGER data types are identical. The arithmetic operations on PLS_INTEGER and BINARY_INTEGER values are faster than on NUMBER values.</a:t>
            </a:r>
          </a:p>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BOOLEAN</a:t>
            </a:r>
          </a:p>
          <a:p>
            <a:pPr hangingPunct="0"/>
            <a:r>
              <a:rPr lang="en-US" sz="1200" kern="1200" dirty="0" smtClean="0">
                <a:solidFill>
                  <a:schemeClr val="tx1"/>
                </a:solidFill>
                <a:effectLst/>
                <a:latin typeface="+mn-lt"/>
                <a:ea typeface="+mn-ea"/>
                <a:cs typeface="+mn-cs"/>
              </a:rPr>
              <a:t>Base type that stores one of the three possible values used for logical calculations: TRUE, FALSE, and NULL</a:t>
            </a:r>
          </a:p>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BINARY_FLOAT</a:t>
            </a:r>
          </a:p>
          <a:p>
            <a:pPr hangingPunct="0"/>
            <a:r>
              <a:rPr lang="en-US" sz="1200" kern="1200" dirty="0" smtClean="0">
                <a:solidFill>
                  <a:schemeClr val="tx1"/>
                </a:solidFill>
                <a:effectLst/>
                <a:latin typeface="+mn-lt"/>
                <a:ea typeface="+mn-ea"/>
                <a:cs typeface="+mn-cs"/>
              </a:rPr>
              <a:t>Represents floating-point number in IEEE 754 format. It requires 5 bytes to store the value.</a:t>
            </a:r>
          </a:p>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BINARY_DOUBLE</a:t>
            </a:r>
          </a:p>
          <a:p>
            <a:pPr hangingPunct="0"/>
            <a:r>
              <a:rPr lang="en-US" sz="1200" kern="1200" dirty="0" smtClean="0">
                <a:solidFill>
                  <a:schemeClr val="tx1"/>
                </a:solidFill>
                <a:effectLst/>
                <a:latin typeface="+mn-lt"/>
                <a:ea typeface="+mn-ea"/>
                <a:cs typeface="+mn-cs"/>
              </a:rPr>
              <a:t>Represents floating-point number in IEEE 754 format. It requires 9 bytes to store the value.</a:t>
            </a:r>
          </a:p>
          <a:p>
            <a:pPr hangingPunct="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dirty="0"/>
          </a:p>
        </p:txBody>
      </p:sp>
    </p:spTree>
    <p:extLst>
      <p:ext uri="{BB962C8B-B14F-4D97-AF65-F5344CB8AC3E}">
        <p14:creationId xmlns="" xmlns:p14="http://schemas.microsoft.com/office/powerpoint/2010/main" val="339486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Declaring Scalar Variables</a:t>
            </a:r>
          </a:p>
          <a:p>
            <a:pPr lvl="1"/>
            <a:r>
              <a:rPr lang="en-US" dirty="0" smtClean="0"/>
              <a:t>The examples of variable declaration shown in the slide are defined as follows.</a:t>
            </a:r>
          </a:p>
          <a:p>
            <a:pPr lvl="2">
              <a:buSzPct val="70000"/>
              <a:buFont typeface="Courier New" pitchFamily="49" charset="0"/>
              <a:buChar char="•"/>
            </a:pPr>
            <a:r>
              <a:rPr lang="en-US" b="1" dirty="0" err="1" smtClean="0">
                <a:latin typeface="Courier New" pitchFamily="49" charset="0"/>
              </a:rPr>
              <a:t>v_emp_job</a:t>
            </a:r>
            <a:r>
              <a:rPr lang="en-US" b="1" dirty="0" smtClean="0"/>
              <a:t>:</a:t>
            </a:r>
            <a:r>
              <a:rPr lang="en-US" dirty="0" smtClean="0"/>
              <a:t> Variable to store an employee job title</a:t>
            </a:r>
          </a:p>
          <a:p>
            <a:pPr lvl="2">
              <a:buSzPct val="70000"/>
              <a:buFont typeface="Courier New" pitchFamily="49" charset="0"/>
              <a:buChar char="•"/>
            </a:pPr>
            <a:r>
              <a:rPr lang="en-US" b="1" dirty="0" err="1" smtClean="0">
                <a:latin typeface="Courier New" pitchFamily="49" charset="0"/>
              </a:rPr>
              <a:t>v_count_loop</a:t>
            </a:r>
            <a:r>
              <a:rPr lang="en-US" b="1" dirty="0" smtClean="0"/>
              <a:t>:</a:t>
            </a:r>
            <a:r>
              <a:rPr lang="en-US" dirty="0" smtClean="0"/>
              <a:t> Variable to count the iterations of a loop; initialized to </a:t>
            </a:r>
            <a:r>
              <a:rPr lang="en-US" dirty="0" smtClean="0">
                <a:latin typeface="Courier New" pitchFamily="49" charset="0"/>
              </a:rPr>
              <a:t>0</a:t>
            </a:r>
          </a:p>
          <a:p>
            <a:pPr lvl="2">
              <a:buSzPct val="70000"/>
              <a:buFont typeface="Courier New" pitchFamily="49" charset="0"/>
              <a:buChar char="•"/>
            </a:pPr>
            <a:r>
              <a:rPr lang="en-US" b="1" dirty="0" err="1" smtClean="0">
                <a:latin typeface="Courier New" pitchFamily="49" charset="0"/>
              </a:rPr>
              <a:t>v_dept_total_sal</a:t>
            </a:r>
            <a:r>
              <a:rPr lang="en-US" b="1" dirty="0" smtClean="0"/>
              <a:t>:</a:t>
            </a:r>
            <a:r>
              <a:rPr lang="en-US" sz="400" dirty="0" smtClean="0"/>
              <a:t>  </a:t>
            </a:r>
            <a:r>
              <a:rPr lang="en-US" dirty="0" smtClean="0"/>
              <a:t>Variable</a:t>
            </a:r>
            <a:r>
              <a:rPr lang="en-US" sz="400" dirty="0" smtClean="0"/>
              <a:t> </a:t>
            </a:r>
            <a:r>
              <a:rPr lang="en-US" dirty="0" smtClean="0"/>
              <a:t>to</a:t>
            </a:r>
            <a:r>
              <a:rPr lang="en-US" sz="800" dirty="0" smtClean="0"/>
              <a:t> </a:t>
            </a:r>
            <a:r>
              <a:rPr lang="en-US" dirty="0" smtClean="0"/>
              <a:t>accumulate</a:t>
            </a:r>
            <a:r>
              <a:rPr lang="en-US" sz="400" dirty="0" smtClean="0"/>
              <a:t> </a:t>
            </a:r>
            <a:r>
              <a:rPr lang="en-US" dirty="0" smtClean="0"/>
              <a:t>the total salary for</a:t>
            </a:r>
            <a:r>
              <a:rPr lang="en-US" sz="800" dirty="0" smtClean="0"/>
              <a:t> </a:t>
            </a:r>
            <a:r>
              <a:rPr lang="en-US" dirty="0" smtClean="0"/>
              <a:t>a</a:t>
            </a:r>
            <a:r>
              <a:rPr lang="en-US" sz="800" dirty="0" smtClean="0"/>
              <a:t> </a:t>
            </a:r>
            <a:r>
              <a:rPr lang="en-US" dirty="0" smtClean="0"/>
              <a:t>department;</a:t>
            </a:r>
            <a:r>
              <a:rPr lang="en-US" sz="800" dirty="0" smtClean="0"/>
              <a:t> </a:t>
            </a:r>
            <a:r>
              <a:rPr lang="en-US" dirty="0" smtClean="0"/>
              <a:t>initialized to </a:t>
            </a:r>
            <a:r>
              <a:rPr lang="en-US" dirty="0" smtClean="0">
                <a:latin typeface="Courier New" pitchFamily="49" charset="0"/>
              </a:rPr>
              <a:t>0</a:t>
            </a:r>
          </a:p>
          <a:p>
            <a:pPr lvl="2">
              <a:buSzPct val="70000"/>
              <a:buFont typeface="Courier New" pitchFamily="49" charset="0"/>
              <a:buChar char="•"/>
            </a:pPr>
            <a:r>
              <a:rPr lang="en-US" b="1" dirty="0" err="1" smtClean="0">
                <a:latin typeface="Courier New" pitchFamily="49" charset="0"/>
              </a:rPr>
              <a:t>v_orderdate</a:t>
            </a:r>
            <a:r>
              <a:rPr lang="en-US" b="1" dirty="0" smtClean="0"/>
              <a:t>:</a:t>
            </a:r>
            <a:r>
              <a:rPr lang="en-US" dirty="0" smtClean="0"/>
              <a:t> Variable to store the ship date of an order; initialized to one week from today</a:t>
            </a:r>
          </a:p>
          <a:p>
            <a:pPr lvl="2">
              <a:buSzPct val="70000"/>
              <a:buFont typeface="Courier New" pitchFamily="49" charset="0"/>
              <a:buChar char="•"/>
            </a:pPr>
            <a:r>
              <a:rPr lang="en-US" b="1" dirty="0" err="1" smtClean="0">
                <a:latin typeface="Courier New" pitchFamily="49" charset="0"/>
              </a:rPr>
              <a:t>c_tax_rate</a:t>
            </a:r>
            <a:r>
              <a:rPr lang="en-US" b="1" dirty="0" smtClean="0"/>
              <a:t>:</a:t>
            </a:r>
            <a:r>
              <a:rPr lang="en-US" dirty="0" smtClean="0"/>
              <a:t> Constant variable for the tax rate (which never changes throughout the PL/SQL block); set to </a:t>
            </a:r>
            <a:r>
              <a:rPr lang="en-US" dirty="0" smtClean="0">
                <a:latin typeface="Courier New" pitchFamily="49" charset="0"/>
              </a:rPr>
              <a:t>8.25</a:t>
            </a:r>
          </a:p>
          <a:p>
            <a:pPr lvl="2">
              <a:buSzPct val="70000"/>
              <a:buFont typeface="Courier New" pitchFamily="49" charset="0"/>
              <a:buChar char="•"/>
            </a:pPr>
            <a:r>
              <a:rPr lang="en-US" b="1" dirty="0" err="1" smtClean="0">
                <a:latin typeface="Courier New" pitchFamily="49" charset="0"/>
              </a:rPr>
              <a:t>v_valid</a:t>
            </a:r>
            <a:r>
              <a:rPr lang="en-US" b="1" dirty="0" smtClean="0"/>
              <a:t>:</a:t>
            </a:r>
            <a:r>
              <a:rPr lang="en-US" dirty="0" smtClean="0"/>
              <a:t> Flag to indicate whether a piece of data is valid or invalid; initialized to </a:t>
            </a:r>
            <a:r>
              <a:rPr lang="en-US" dirty="0" smtClean="0">
                <a:latin typeface="Courier New" pitchFamily="49" charset="0"/>
              </a:rPr>
              <a:t>TRUE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20</a:t>
            </a:fld>
            <a:endParaRPr lang="en-US" dirty="0"/>
          </a:p>
        </p:txBody>
      </p:sp>
    </p:spTree>
    <p:extLst>
      <p:ext uri="{BB962C8B-B14F-4D97-AF65-F5344CB8AC3E}">
        <p14:creationId xmlns="" xmlns:p14="http://schemas.microsoft.com/office/powerpoint/2010/main" val="705912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latin typeface="Courier New" pitchFamily="49" charset="0"/>
              </a:rPr>
              <a:t>%TYPE</a:t>
            </a:r>
            <a:r>
              <a:rPr lang="en-US" dirty="0" smtClean="0"/>
              <a:t> Attribute</a:t>
            </a:r>
          </a:p>
          <a:p>
            <a:pPr lvl="1"/>
            <a:r>
              <a:rPr lang="en-US" dirty="0" smtClean="0"/>
              <a:t>PL/SQL variables are usually declared to hold and manipulate data stored in a database. When you declare PL/SQL variables to hold column values, you must ensure that the variable is of the correct data type and precision. If it is not, a PL/SQL error occurs during execution. If you have to design large subprograms, this can be time consuming and error prone.</a:t>
            </a:r>
          </a:p>
          <a:p>
            <a:pPr lvl="1"/>
            <a:r>
              <a:rPr lang="en-US" dirty="0" smtClean="0"/>
              <a:t>Rather than hard-coding the data type and precision of a variable, you can use the </a:t>
            </a:r>
            <a:r>
              <a:rPr lang="en-US" dirty="0" smtClean="0">
                <a:latin typeface="Courier New" pitchFamily="49" charset="0"/>
              </a:rPr>
              <a:t>%TYPE</a:t>
            </a:r>
            <a:br>
              <a:rPr lang="en-US" dirty="0" smtClean="0">
                <a:latin typeface="Courier New" pitchFamily="49" charset="0"/>
              </a:rPr>
            </a:br>
            <a:r>
              <a:rPr lang="en-US" dirty="0" smtClean="0"/>
              <a:t>attribute to declare a variable according to another previously declared variable or database</a:t>
            </a:r>
            <a:br>
              <a:rPr lang="en-US" dirty="0" smtClean="0"/>
            </a:br>
            <a:r>
              <a:rPr lang="en-US" dirty="0" smtClean="0"/>
              <a:t>column. The </a:t>
            </a:r>
            <a:r>
              <a:rPr lang="en-US" sz="1100" dirty="0" smtClean="0">
                <a:latin typeface="Courier New" pitchFamily="49" charset="0"/>
              </a:rPr>
              <a:t>%TYPE</a:t>
            </a:r>
            <a:r>
              <a:rPr lang="en-US" dirty="0" smtClean="0"/>
              <a:t> attribute is most often used when the value stored in the variable is derived from a table in the database. When you use the </a:t>
            </a:r>
            <a:r>
              <a:rPr lang="en-US" dirty="0" smtClean="0">
                <a:latin typeface="Courier New" pitchFamily="49" charset="0"/>
              </a:rPr>
              <a:t>%TYPE</a:t>
            </a:r>
            <a:r>
              <a:rPr lang="en-US" dirty="0" smtClean="0"/>
              <a:t> attribute to declare a variable, you should prefix it with the database table and column name. If you refer to a previously declared variable, prefix the variable name of the previously declared variable to the variable being declared.</a:t>
            </a:r>
          </a:p>
          <a:p>
            <a:pPr lvl="1"/>
            <a:endParaRPr lang="en-US" b="1" dirty="0" smtClean="0"/>
          </a:p>
          <a:p>
            <a:pPr lvl="0"/>
            <a:r>
              <a:rPr lang="en-US" b="1" dirty="0" smtClean="0"/>
              <a:t>Advantages of the </a:t>
            </a:r>
            <a:r>
              <a:rPr lang="en-US" b="1" dirty="0" smtClean="0">
                <a:latin typeface="Courier New" pitchFamily="49" charset="0"/>
              </a:rPr>
              <a:t>%TYPE</a:t>
            </a:r>
            <a:r>
              <a:rPr lang="en-US" b="1" dirty="0" smtClean="0"/>
              <a:t> Attribute</a:t>
            </a:r>
          </a:p>
          <a:p>
            <a:pPr lvl="1"/>
            <a:r>
              <a:rPr lang="en-US" dirty="0" smtClean="0"/>
              <a:t>You can avoid errors caused by data type mismatch or wrong precision.</a:t>
            </a:r>
          </a:p>
          <a:p>
            <a:pPr lvl="1"/>
            <a:r>
              <a:rPr lang="en-US" dirty="0" smtClean="0"/>
              <a:t>You can avoid hard-coding the data type of a variable.</a:t>
            </a:r>
          </a:p>
          <a:p>
            <a:pPr lvl="1"/>
            <a:r>
              <a:rPr lang="en-US" dirty="0" smtClean="0"/>
              <a:t>You need not change the variable declaration if the column definition changes. If you have already declared some variables for a particular table without using the </a:t>
            </a:r>
            <a:r>
              <a:rPr lang="en-US" dirty="0" smtClean="0">
                <a:latin typeface="Courier New" pitchFamily="49" charset="0"/>
              </a:rPr>
              <a:t>%TYPE</a:t>
            </a:r>
            <a:r>
              <a:rPr lang="en-US" dirty="0" smtClean="0"/>
              <a:t> attribute, the PL/SQL block may throw errors if the column for which the variable is declared is altered. When you use the </a:t>
            </a:r>
            <a:r>
              <a:rPr lang="en-US" dirty="0" smtClean="0">
                <a:latin typeface="Courier New" pitchFamily="49" charset="0"/>
              </a:rPr>
              <a:t>%TYPE</a:t>
            </a:r>
            <a:r>
              <a:rPr lang="en-US" dirty="0" smtClean="0"/>
              <a:t> attribute, PL/SQL determines the data type and size of the variable when the block is compiled. This ensures that such a variable is always compatible with the column that is used to populate it.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21</a:t>
            </a:fld>
            <a:endParaRPr lang="en-US" dirty="0"/>
          </a:p>
        </p:txBody>
      </p:sp>
    </p:spTree>
    <p:extLst>
      <p:ext uri="{BB962C8B-B14F-4D97-AF65-F5344CB8AC3E}">
        <p14:creationId xmlns="" xmlns:p14="http://schemas.microsoft.com/office/powerpoint/2010/main" val="1792367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Declaring Variables with the </a:t>
            </a:r>
            <a:r>
              <a:rPr lang="en-US" dirty="0" smtClean="0">
                <a:latin typeface="Courier New" pitchFamily="49" charset="0"/>
              </a:rPr>
              <a:t>%TYPE</a:t>
            </a:r>
            <a:r>
              <a:rPr lang="en-US" dirty="0" smtClean="0"/>
              <a:t> Attribute</a:t>
            </a:r>
          </a:p>
          <a:p>
            <a:pPr lvl="1"/>
            <a:r>
              <a:rPr lang="en-US" dirty="0" smtClean="0"/>
              <a:t>Declare variables to store the last name of an employee. The </a:t>
            </a:r>
            <a:r>
              <a:rPr lang="en-US" dirty="0" err="1" smtClean="0">
                <a:latin typeface="Courier New" pitchFamily="49" charset="0"/>
              </a:rPr>
              <a:t>emp_lname</a:t>
            </a:r>
            <a:r>
              <a:rPr lang="en-US" dirty="0" smtClean="0"/>
              <a:t> variable is defined to be of the same data type as the </a:t>
            </a:r>
            <a:r>
              <a:rPr lang="en-US" dirty="0" err="1" smtClean="0">
                <a:latin typeface="Courier New" pitchFamily="49" charset="0"/>
              </a:rPr>
              <a:t>last_name</a:t>
            </a:r>
            <a:r>
              <a:rPr lang="en-US" dirty="0" smtClean="0"/>
              <a:t> column in the </a:t>
            </a:r>
            <a:r>
              <a:rPr lang="en-US" dirty="0" smtClean="0">
                <a:latin typeface="Courier New" pitchFamily="49" charset="0"/>
              </a:rPr>
              <a:t>employees</a:t>
            </a:r>
            <a:r>
              <a:rPr lang="en-US" dirty="0" smtClean="0"/>
              <a:t> table. The </a:t>
            </a:r>
            <a:r>
              <a:rPr lang="en-US" dirty="0" smtClean="0">
                <a:latin typeface="Courier New" pitchFamily="49" charset="0"/>
              </a:rPr>
              <a:t>%TYPE</a:t>
            </a:r>
            <a:r>
              <a:rPr lang="en-US" sz="1100" dirty="0" smtClean="0"/>
              <a:t> attribute</a:t>
            </a:r>
            <a:r>
              <a:rPr lang="en-US" dirty="0" smtClean="0"/>
              <a:t> provides the data type of a database column.</a:t>
            </a:r>
          </a:p>
          <a:p>
            <a:pPr lvl="1"/>
            <a:r>
              <a:rPr lang="en-US" dirty="0" smtClean="0"/>
              <a:t>Declare variables to store the balance of a bank account, as well as the minimum balance, which is 1,000. The </a:t>
            </a:r>
            <a:r>
              <a:rPr lang="en-US" dirty="0" err="1" smtClean="0">
                <a:latin typeface="Courier New" pitchFamily="49" charset="0"/>
              </a:rPr>
              <a:t>min_balance</a:t>
            </a:r>
            <a:r>
              <a:rPr lang="en-US" dirty="0" smtClean="0"/>
              <a:t> variable is defined to be of the same data type as the </a:t>
            </a:r>
            <a:r>
              <a:rPr lang="en-US" dirty="0" smtClean="0">
                <a:latin typeface="Courier New" pitchFamily="49" charset="0"/>
              </a:rPr>
              <a:t>balance</a:t>
            </a:r>
            <a:r>
              <a:rPr lang="en-US" dirty="0" smtClean="0"/>
              <a:t> variable. The</a:t>
            </a:r>
            <a:r>
              <a:rPr lang="en-US" sz="1100" dirty="0" smtClean="0"/>
              <a:t> </a:t>
            </a:r>
            <a:r>
              <a:rPr lang="en-US" dirty="0" smtClean="0">
                <a:latin typeface="Courier New" pitchFamily="49" charset="0"/>
              </a:rPr>
              <a:t>%TYPE</a:t>
            </a:r>
            <a:r>
              <a:rPr lang="en-US" dirty="0" smtClean="0"/>
              <a:t> attribute provides the data type of a variable. </a:t>
            </a:r>
          </a:p>
          <a:p>
            <a:pPr lvl="1"/>
            <a:r>
              <a:rPr lang="en-US" dirty="0" smtClean="0"/>
              <a:t>A </a:t>
            </a:r>
            <a:r>
              <a:rPr lang="en-US" dirty="0" smtClean="0">
                <a:latin typeface="Courier New" pitchFamily="49" charset="0"/>
              </a:rPr>
              <a:t>NOT</a:t>
            </a:r>
            <a:r>
              <a:rPr lang="en-US" sz="1100" dirty="0" smtClean="0"/>
              <a:t> </a:t>
            </a:r>
            <a:r>
              <a:rPr lang="en-US" dirty="0" smtClean="0">
                <a:latin typeface="Courier New" pitchFamily="49" charset="0"/>
              </a:rPr>
              <a:t>NULL</a:t>
            </a:r>
            <a:r>
              <a:rPr lang="en-US" dirty="0" smtClean="0"/>
              <a:t> database column constraint does not apply to variables that are declared using </a:t>
            </a:r>
            <a:r>
              <a:rPr lang="en-US" dirty="0" smtClean="0">
                <a:latin typeface="Courier New" pitchFamily="49" charset="0"/>
              </a:rPr>
              <a:t>%TYPE</a:t>
            </a:r>
            <a:r>
              <a:rPr lang="en-US" dirty="0" smtClean="0"/>
              <a:t>. Therefore, if you declare a variable using the </a:t>
            </a:r>
            <a:r>
              <a:rPr lang="en-US" dirty="0" smtClean="0">
                <a:latin typeface="Courier New" pitchFamily="49" charset="0"/>
              </a:rPr>
              <a:t>%TYPE</a:t>
            </a:r>
            <a:r>
              <a:rPr lang="en-US" dirty="0" smtClean="0"/>
              <a:t> attribute that uses a database column defined as </a:t>
            </a:r>
            <a:r>
              <a:rPr lang="en-US" dirty="0" smtClean="0">
                <a:latin typeface="Courier New" pitchFamily="49" charset="0"/>
              </a:rPr>
              <a:t>NOT</a:t>
            </a:r>
            <a:r>
              <a:rPr lang="en-US" sz="1100" dirty="0" smtClean="0"/>
              <a:t> </a:t>
            </a:r>
            <a:r>
              <a:rPr lang="en-US" dirty="0" smtClean="0">
                <a:latin typeface="Courier New" pitchFamily="49" charset="0"/>
              </a:rPr>
              <a:t>NULL</a:t>
            </a:r>
            <a:r>
              <a:rPr lang="en-US" dirty="0" smtClean="0"/>
              <a:t>, you can assign the </a:t>
            </a:r>
            <a:r>
              <a:rPr lang="en-US" dirty="0" smtClean="0">
                <a:latin typeface="Courier New" pitchFamily="49" charset="0"/>
              </a:rPr>
              <a:t>NULL</a:t>
            </a:r>
            <a:r>
              <a:rPr lang="en-US" dirty="0" smtClean="0"/>
              <a:t> value to the variable.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22</a:t>
            </a:fld>
            <a:endParaRPr lang="en-US" dirty="0"/>
          </a:p>
        </p:txBody>
      </p:sp>
    </p:spTree>
    <p:extLst>
      <p:ext uri="{BB962C8B-B14F-4D97-AF65-F5344CB8AC3E}">
        <p14:creationId xmlns="" xmlns:p14="http://schemas.microsoft.com/office/powerpoint/2010/main" val="823914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Declaring Boolean Variables</a:t>
            </a:r>
          </a:p>
          <a:p>
            <a:pPr lvl="1"/>
            <a:r>
              <a:rPr lang="en-US" dirty="0" smtClean="0"/>
              <a:t>With PL/SQL, you can compare variables in both SQL and procedural statements. These comparisons, called Boolean expressions, consist of simple or complex expressions separated by relational operators. In a SQL statement, you can use Boolean expressions</a:t>
            </a:r>
            <a:r>
              <a:rPr lang="en-US" dirty="0" smtClean="0">
                <a:solidFill>
                  <a:srgbClr val="FC0128"/>
                </a:solidFill>
              </a:rPr>
              <a:t> </a:t>
            </a:r>
            <a:r>
              <a:rPr lang="en-US" dirty="0" smtClean="0"/>
              <a:t>to specify the rows in a table that are affected by the statement. In a procedural statement, Boolean expressions are the basis for conditional control. </a:t>
            </a:r>
            <a:r>
              <a:rPr lang="en-US" dirty="0" smtClean="0">
                <a:latin typeface="Courier New" pitchFamily="49" charset="0"/>
              </a:rPr>
              <a:t>NULL</a:t>
            </a:r>
            <a:r>
              <a:rPr lang="en-US" dirty="0" smtClean="0"/>
              <a:t> stands for a missing, inapplicable, or unknown value.</a:t>
            </a:r>
          </a:p>
          <a:p>
            <a:pPr lvl="1"/>
            <a:r>
              <a:rPr lang="en-US" b="1" dirty="0" smtClean="0"/>
              <a:t>Examples</a:t>
            </a:r>
          </a:p>
          <a:p>
            <a:pPr lvl="4"/>
            <a:r>
              <a:rPr lang="en-US" dirty="0" smtClean="0"/>
              <a:t>emp_sal1 := 50000;</a:t>
            </a:r>
          </a:p>
          <a:p>
            <a:pPr lvl="4"/>
            <a:r>
              <a:rPr lang="en-US" dirty="0" smtClean="0"/>
              <a:t>emp_sal2 := 60000;</a:t>
            </a:r>
          </a:p>
          <a:p>
            <a:pPr lvl="1"/>
            <a:r>
              <a:rPr lang="en-US" dirty="0" smtClean="0"/>
              <a:t>The following expression yields </a:t>
            </a:r>
            <a:r>
              <a:rPr lang="en-US" dirty="0" smtClean="0">
                <a:latin typeface="Courier New" pitchFamily="49" charset="0"/>
              </a:rPr>
              <a:t>TRUE</a:t>
            </a:r>
            <a:r>
              <a:rPr lang="en-US" dirty="0" smtClean="0"/>
              <a:t>:</a:t>
            </a:r>
          </a:p>
          <a:p>
            <a:pPr lvl="4"/>
            <a:r>
              <a:rPr lang="en-US" dirty="0" smtClean="0"/>
              <a:t>emp_sal1 &lt; emp_sal2</a:t>
            </a:r>
          </a:p>
          <a:p>
            <a:pPr lvl="1"/>
            <a:r>
              <a:rPr lang="en-US" dirty="0" smtClean="0"/>
              <a:t>Declare and initialize a Boolean variable:</a:t>
            </a:r>
          </a:p>
          <a:p>
            <a:pPr lvl="4"/>
            <a:r>
              <a:rPr lang="en-US" dirty="0" smtClean="0"/>
              <a:t>DECLARE</a:t>
            </a:r>
            <a:br>
              <a:rPr lang="en-US" dirty="0" smtClean="0"/>
            </a:br>
            <a:r>
              <a:rPr lang="en-US" dirty="0" smtClean="0"/>
              <a:t> flag BOOLEAN := FALSE;</a:t>
            </a:r>
            <a:br>
              <a:rPr lang="en-US" dirty="0" smtClean="0"/>
            </a:br>
            <a:r>
              <a:rPr lang="en-US" dirty="0" smtClean="0"/>
              <a:t>BEGIN</a:t>
            </a:r>
            <a:br>
              <a:rPr lang="en-US" dirty="0" smtClean="0"/>
            </a:br>
            <a:r>
              <a:rPr lang="en-US" dirty="0" smtClean="0"/>
              <a:t> flag := TRUE;</a:t>
            </a:r>
            <a:br>
              <a:rPr lang="en-US" dirty="0" smtClean="0"/>
            </a:br>
            <a:r>
              <a:rPr lang="en-US" dirty="0" smtClean="0"/>
              <a:t>END;</a:t>
            </a:r>
            <a:br>
              <a:rPr lang="en-US" dirty="0" smtClean="0"/>
            </a:b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23</a:t>
            </a:fld>
            <a:endParaRPr lang="en-US" dirty="0"/>
          </a:p>
        </p:txBody>
      </p:sp>
    </p:spTree>
    <p:extLst>
      <p:ext uri="{BB962C8B-B14F-4D97-AF65-F5344CB8AC3E}">
        <p14:creationId xmlns="" xmlns:p14="http://schemas.microsoft.com/office/powerpoint/2010/main" val="2719009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Bind Variables</a:t>
            </a:r>
          </a:p>
          <a:p>
            <a:pPr lvl="1"/>
            <a:r>
              <a:rPr lang="en-US" dirty="0" smtClean="0"/>
              <a:t>Bind variables are variables that you create in a host environment. For this reason, they are sometimes called </a:t>
            </a:r>
            <a:r>
              <a:rPr lang="en-US" i="1" dirty="0" smtClean="0"/>
              <a:t>host </a:t>
            </a:r>
            <a:r>
              <a:rPr lang="en-US" dirty="0" smtClean="0"/>
              <a:t>variables.</a:t>
            </a:r>
          </a:p>
          <a:p>
            <a:pPr lvl="1"/>
            <a:r>
              <a:rPr lang="en-US" b="1" dirty="0" smtClean="0"/>
              <a:t>Uses of Bind Variables</a:t>
            </a:r>
          </a:p>
          <a:p>
            <a:pPr lvl="1"/>
            <a:r>
              <a:rPr lang="en-US" dirty="0" smtClean="0"/>
              <a:t>Bind variables are created in the environment and not in the declarative section of a PL/SQL block. Variables declared in a PL/SQL block are available only when you execute the block. After the block is executed, the memory used by the variable is freed. However, bind variables are accessible even after the block is executed. Therefore, when created, bind variables can be used and manipulated by multiple subprograms. They can be used in SQL statements and PL/SQL blocks just like any other variable. These variables can be passed as run-time values into or out of PL/SQL subprograms.</a:t>
            </a:r>
          </a:p>
          <a:p>
            <a:pPr lvl="1"/>
            <a:r>
              <a:rPr lang="en-US" b="1" dirty="0" smtClean="0"/>
              <a:t>Creating Bind Variables</a:t>
            </a:r>
          </a:p>
          <a:p>
            <a:pPr lvl="1"/>
            <a:r>
              <a:rPr lang="en-US" dirty="0" smtClean="0"/>
              <a:t>To create a bind variable in SQL Developer, use the </a:t>
            </a:r>
            <a:r>
              <a:rPr lang="en-US" dirty="0" smtClean="0">
                <a:latin typeface="Courier New" pitchFamily="49" charset="0"/>
              </a:rPr>
              <a:t>VARIABLE</a:t>
            </a:r>
            <a:r>
              <a:rPr lang="en-US" dirty="0" smtClean="0"/>
              <a:t> command. </a:t>
            </a:r>
            <a:br>
              <a:rPr lang="en-US" dirty="0" smtClean="0"/>
            </a:br>
            <a:r>
              <a:rPr lang="en-US" dirty="0" smtClean="0"/>
              <a:t>For example, you declare a variable of type </a:t>
            </a:r>
            <a:r>
              <a:rPr lang="en-US" dirty="0" smtClean="0">
                <a:latin typeface="Courier New" pitchFamily="49" charset="0"/>
              </a:rPr>
              <a:t>NUMBER</a:t>
            </a:r>
            <a:r>
              <a:rPr lang="en-US" dirty="0" smtClean="0"/>
              <a:t> and </a:t>
            </a:r>
            <a:r>
              <a:rPr lang="en-US" dirty="0" smtClean="0">
                <a:latin typeface="Courier New" pitchFamily="49" charset="0"/>
              </a:rPr>
              <a:t>VARCHAR2</a:t>
            </a:r>
            <a:r>
              <a:rPr lang="en-US" dirty="0" smtClean="0"/>
              <a:t> as follows:</a:t>
            </a:r>
          </a:p>
          <a:p>
            <a:pPr lvl="4"/>
            <a:r>
              <a:rPr lang="en-US" dirty="0" smtClean="0"/>
              <a:t>VARIABLE </a:t>
            </a:r>
            <a:r>
              <a:rPr lang="en-US" dirty="0" err="1" smtClean="0"/>
              <a:t>return_code</a:t>
            </a:r>
            <a:r>
              <a:rPr lang="en-US" dirty="0" smtClean="0"/>
              <a:t> NUMBER</a:t>
            </a:r>
            <a:br>
              <a:rPr lang="en-US" dirty="0" smtClean="0"/>
            </a:br>
            <a:r>
              <a:rPr lang="en-US" dirty="0" smtClean="0"/>
              <a:t>VARIABLE </a:t>
            </a:r>
            <a:r>
              <a:rPr lang="en-US" dirty="0" err="1" smtClean="0"/>
              <a:t>return_msg</a:t>
            </a:r>
            <a:r>
              <a:rPr lang="en-US" dirty="0" smtClean="0"/>
              <a:t>  VARCHAR2(30)</a:t>
            </a:r>
          </a:p>
          <a:p>
            <a:pPr lvl="1"/>
            <a:r>
              <a:rPr lang="en-US" dirty="0" smtClean="0"/>
              <a:t>SQL Developer can reference the bind variable and can display its value through the </a:t>
            </a:r>
            <a:r>
              <a:rPr lang="en-US" dirty="0" smtClean="0">
                <a:latin typeface="Courier New" pitchFamily="49" charset="0"/>
              </a:rPr>
              <a:t>PRINT</a:t>
            </a:r>
            <a:r>
              <a:rPr lang="en-US" dirty="0" smtClean="0"/>
              <a:t> command.</a:t>
            </a:r>
          </a:p>
          <a:p>
            <a:endParaRPr lang="en-US" dirty="0" smtClean="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dirty="0"/>
          </a:p>
        </p:txBody>
      </p:sp>
    </p:spTree>
    <p:extLst>
      <p:ext uri="{BB962C8B-B14F-4D97-AF65-F5344CB8AC3E}">
        <p14:creationId xmlns="" xmlns:p14="http://schemas.microsoft.com/office/powerpoint/2010/main" val="549139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Printing Bind Variables</a:t>
            </a:r>
          </a:p>
          <a:p>
            <a:r>
              <a:rPr lang="en-US" b="1" dirty="0" smtClean="0"/>
              <a:t>Example</a:t>
            </a:r>
          </a:p>
          <a:p>
            <a:pPr lvl="1"/>
            <a:r>
              <a:rPr lang="en-US" dirty="0" smtClean="0"/>
              <a:t>You can reference a bind variable in a PL/SQL program by preceding the variable with a colon: </a:t>
            </a:r>
          </a:p>
          <a:p>
            <a:pPr lvl="1"/>
            <a:r>
              <a:rPr lang="en-US" b="0" dirty="0" smtClean="0"/>
              <a:t>VARIABLE </a:t>
            </a:r>
            <a:r>
              <a:rPr lang="en-US" b="0" dirty="0" err="1" smtClean="0"/>
              <a:t>b_result</a:t>
            </a:r>
            <a:r>
              <a:rPr lang="en-US" b="0" dirty="0" smtClean="0"/>
              <a:t> NUMBER</a:t>
            </a:r>
          </a:p>
          <a:p>
            <a:pPr lvl="1"/>
            <a:r>
              <a:rPr lang="en-US" b="0" dirty="0" smtClean="0"/>
              <a:t>DECLARE</a:t>
            </a:r>
          </a:p>
          <a:p>
            <a:pPr lvl="1"/>
            <a:r>
              <a:rPr lang="en-US" b="0" dirty="0" smtClean="0"/>
              <a:t>  </a:t>
            </a:r>
            <a:r>
              <a:rPr lang="en-US" b="0" dirty="0" err="1" smtClean="0"/>
              <a:t>v_myage</a:t>
            </a:r>
            <a:r>
              <a:rPr lang="en-US" b="0" dirty="0" smtClean="0"/>
              <a:t> NUMBER(2) := 17;</a:t>
            </a:r>
          </a:p>
          <a:p>
            <a:pPr lvl="1"/>
            <a:r>
              <a:rPr lang="en-US" b="0" dirty="0" smtClean="0"/>
              <a:t>BEGIN</a:t>
            </a:r>
          </a:p>
          <a:p>
            <a:pPr lvl="1"/>
            <a:r>
              <a:rPr lang="en-US" b="0" dirty="0" smtClean="0"/>
              <a:t>  :</a:t>
            </a:r>
            <a:r>
              <a:rPr lang="en-US" b="0" dirty="0" err="1" smtClean="0"/>
              <a:t>b_result</a:t>
            </a:r>
            <a:r>
              <a:rPr lang="en-US" b="0" dirty="0" smtClean="0"/>
              <a:t> := </a:t>
            </a:r>
            <a:r>
              <a:rPr lang="en-US" b="0" dirty="0" err="1" smtClean="0"/>
              <a:t>v_myage</a:t>
            </a:r>
            <a:r>
              <a:rPr lang="en-US" b="0" dirty="0" smtClean="0"/>
              <a:t> + 50;</a:t>
            </a:r>
          </a:p>
          <a:p>
            <a:pPr lvl="1"/>
            <a:r>
              <a:rPr lang="en-US" b="0" dirty="0" smtClean="0"/>
              <a:t>END;</a:t>
            </a:r>
          </a:p>
          <a:p>
            <a:pPr lvl="1"/>
            <a:r>
              <a:rPr lang="en-US" b="0" dirty="0" smtClean="0"/>
              <a:t>/</a:t>
            </a:r>
          </a:p>
          <a:p>
            <a:pPr lvl="1"/>
            <a:endParaRPr lang="en-US" b="0" dirty="0" smtClean="0"/>
          </a:p>
          <a:p>
            <a:pPr lvl="1"/>
            <a:r>
              <a:rPr lang="en-US" b="0" dirty="0" smtClean="0"/>
              <a:t>PRINT </a:t>
            </a:r>
            <a:r>
              <a:rPr lang="en-US" b="0" dirty="0" err="1" smtClean="0"/>
              <a:t>b_result</a:t>
            </a:r>
            <a:endParaRPr lang="en-US" b="0" dirty="0" smtClean="0"/>
          </a:p>
          <a:p>
            <a:pPr lvl="1"/>
            <a:endParaRPr lang="en-US" b="1" dirty="0" smtClean="0"/>
          </a:p>
          <a:p>
            <a:pPr lvl="1"/>
            <a:r>
              <a:rPr lang="en-US" b="1" dirty="0" smtClean="0"/>
              <a:t>Note:</a:t>
            </a:r>
            <a:r>
              <a:rPr lang="en-US" dirty="0" smtClean="0"/>
              <a:t> If you are creating a bind variable of the </a:t>
            </a:r>
            <a:r>
              <a:rPr lang="en-US" dirty="0" smtClean="0">
                <a:latin typeface="Courier New" pitchFamily="49" charset="0"/>
              </a:rPr>
              <a:t>NUMBER</a:t>
            </a:r>
            <a:r>
              <a:rPr lang="en-US" dirty="0" smtClean="0"/>
              <a:t> type, you cannot specify the precision and scale. However, you can specify the size for character strings. An Oracle </a:t>
            </a:r>
            <a:r>
              <a:rPr lang="en-US" dirty="0" smtClean="0">
                <a:latin typeface="Courier New" pitchFamily="49" charset="0"/>
              </a:rPr>
              <a:t>NUMBER</a:t>
            </a:r>
            <a:r>
              <a:rPr lang="en-US" dirty="0" smtClean="0"/>
              <a:t> is stored in the same way regardless of the dimension. The Oracle server uses the same number of bytes to store 7, 70, and .0734. It is not practical to calculate the size of the Oracle number representation from the number format, so the code always allocates the bytes needed. With character strings, the size is required from the user so that the required number of bytes can be allocated.</a:t>
            </a:r>
          </a:p>
          <a:p>
            <a:endParaRPr lang="en-US" dirty="0" smtClean="0"/>
          </a:p>
          <a:p>
            <a:pPr marL="457200" marR="0" lvl="2" indent="0" algn="l" defTabSz="914400" rtl="0" eaLnBrk="0" fontAlgn="base" latinLnBrk="0" hangingPunct="0">
              <a:lnSpc>
                <a:spcPct val="100000"/>
              </a:lnSpc>
              <a:spcBef>
                <a:spcPct val="30000"/>
              </a:spcBef>
              <a:spcAft>
                <a:spcPct val="0"/>
              </a:spcAft>
              <a:buClrTx/>
              <a:buSzTx/>
              <a:buFontTx/>
              <a:buNone/>
              <a:tabLst/>
              <a:defRPr/>
            </a:pPr>
            <a:r>
              <a:rPr lang="en-US" b="1" dirty="0" smtClean="0"/>
              <a:t>Note:</a:t>
            </a:r>
            <a:r>
              <a:rPr lang="en-US" baseline="0" dirty="0" smtClean="0"/>
              <a:t> </a:t>
            </a:r>
            <a:r>
              <a:rPr lang="en-US" dirty="0" smtClean="0"/>
              <a:t>Use the </a:t>
            </a:r>
            <a:r>
              <a:rPr lang="en-US" dirty="0" smtClean="0">
                <a:latin typeface="Courier New" pitchFamily="49" charset="0"/>
              </a:rPr>
              <a:t>SET AUTOPRINT ON</a:t>
            </a:r>
            <a:r>
              <a:rPr lang="en-US" dirty="0" smtClean="0"/>
              <a:t> command to automatically display the bind variables used in a successful PL/SQL block.</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25</a:t>
            </a:fld>
            <a:endParaRPr lang="en-US" dirty="0"/>
          </a:p>
        </p:txBody>
      </p:sp>
    </p:spTree>
    <p:extLst>
      <p:ext uri="{BB962C8B-B14F-4D97-AF65-F5344CB8AC3E}">
        <p14:creationId xmlns="" xmlns:p14="http://schemas.microsoft.com/office/powerpoint/2010/main" val="3539351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SQL Statements in PL/SQL</a:t>
            </a:r>
          </a:p>
          <a:p>
            <a:pPr lvl="1"/>
            <a:r>
              <a:rPr lang="en-US" dirty="0" smtClean="0"/>
              <a:t>In a PL/SQL block, you use SQL statements to retrieve and modify data from the database table. PL/SQL supports data manipulation language (DML) and transaction control commands. You can use DML commands to modify the data in a database table. However, remember the following points while using DML statements and transaction control commands in PL/SQL blocks:</a:t>
            </a:r>
          </a:p>
          <a:p>
            <a:pPr lvl="1"/>
            <a:endParaRPr lang="en-US" dirty="0" smtClean="0"/>
          </a:p>
          <a:p>
            <a:pPr lvl="1"/>
            <a:r>
              <a:rPr lang="en-US" dirty="0" smtClean="0"/>
              <a:t>The </a:t>
            </a:r>
            <a:r>
              <a:rPr lang="en-US" dirty="0" smtClean="0">
                <a:latin typeface="Courier New" pitchFamily="49" charset="0"/>
              </a:rPr>
              <a:t>END</a:t>
            </a:r>
            <a:r>
              <a:rPr lang="en-US" dirty="0" smtClean="0"/>
              <a:t> keyword signals the end of a PL/SQL block, not the end of a transaction. Just as a block can span multiple transactions, a transaction can span multiple blocks.</a:t>
            </a:r>
          </a:p>
          <a:p>
            <a:pPr lvl="2"/>
            <a:endParaRPr lang="en-US" dirty="0" smtClean="0"/>
          </a:p>
          <a:p>
            <a:pPr lvl="1"/>
            <a:r>
              <a:rPr lang="en-US" dirty="0" smtClean="0"/>
              <a:t>PL/SQL does not directly support data definition language (DDL) statements, such as </a:t>
            </a:r>
            <a:r>
              <a:rPr lang="en-US" dirty="0" smtClean="0">
                <a:latin typeface="Courier New" pitchFamily="49" charset="0"/>
              </a:rPr>
              <a:t>CREATE</a:t>
            </a:r>
            <a:r>
              <a:rPr lang="en-US" sz="1100" dirty="0" smtClean="0"/>
              <a:t> </a:t>
            </a:r>
            <a:r>
              <a:rPr lang="en-US" dirty="0" smtClean="0">
                <a:latin typeface="Courier New" pitchFamily="49" charset="0"/>
              </a:rPr>
              <a:t>TABLE</a:t>
            </a:r>
            <a:r>
              <a:rPr lang="en-US" dirty="0" smtClean="0"/>
              <a:t>, </a:t>
            </a:r>
            <a:r>
              <a:rPr lang="en-US" dirty="0" smtClean="0">
                <a:latin typeface="Courier New" pitchFamily="49" charset="0"/>
              </a:rPr>
              <a:t>ALTER</a:t>
            </a:r>
            <a:r>
              <a:rPr lang="en-US" sz="1100" dirty="0" smtClean="0"/>
              <a:t> </a:t>
            </a:r>
            <a:r>
              <a:rPr lang="en-US" dirty="0" smtClean="0">
                <a:latin typeface="Courier New" pitchFamily="49" charset="0"/>
              </a:rPr>
              <a:t>TABLE</a:t>
            </a:r>
            <a:r>
              <a:rPr lang="en-US" dirty="0" smtClean="0"/>
              <a:t>, or </a:t>
            </a:r>
            <a:r>
              <a:rPr lang="en-US" dirty="0" smtClean="0">
                <a:latin typeface="Courier New" pitchFamily="49" charset="0"/>
              </a:rPr>
              <a:t>DROP</a:t>
            </a:r>
            <a:r>
              <a:rPr lang="en-US" sz="1100" dirty="0" smtClean="0"/>
              <a:t> </a:t>
            </a:r>
            <a:r>
              <a:rPr lang="en-US" dirty="0" smtClean="0">
                <a:latin typeface="Courier New" pitchFamily="49" charset="0"/>
              </a:rPr>
              <a:t>TABLE</a:t>
            </a:r>
            <a:r>
              <a:rPr lang="en-US" dirty="0" smtClean="0"/>
              <a:t>. PL/SQL supports early binding, which cannot happen if applications have to create database objects at run time by passing values. DDL statements cannot be directly executed. These statements are dynamic SQL statements. Dynamic SQL statements are built as character strings at run time and can contain placeholders for parameters. Therefore, you can use dynamic SQL to execute your DDL statements in PL/SQL. </a:t>
            </a:r>
          </a:p>
          <a:p>
            <a:pPr lvl="1"/>
            <a:r>
              <a:rPr lang="en-US" dirty="0" smtClean="0"/>
              <a:t>PL/SQL does not directly support data control language (DCL) statements, such as </a:t>
            </a:r>
            <a:r>
              <a:rPr lang="en-US" dirty="0" smtClean="0">
                <a:latin typeface="Courier New" pitchFamily="49" charset="0"/>
              </a:rPr>
              <a:t>GRANT</a:t>
            </a:r>
            <a:r>
              <a:rPr lang="en-US" dirty="0" smtClean="0"/>
              <a:t> or </a:t>
            </a:r>
            <a:r>
              <a:rPr lang="en-US" dirty="0" smtClean="0">
                <a:latin typeface="Courier New" pitchFamily="49" charset="0"/>
              </a:rPr>
              <a:t>REVOKE</a:t>
            </a:r>
            <a:r>
              <a:rPr lang="en-US" dirty="0" smtClean="0"/>
              <a:t>. You can use dynamic SQL to execute them.</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26</a:t>
            </a:fld>
            <a:endParaRPr lang="en-US" dirty="0"/>
          </a:p>
        </p:txBody>
      </p:sp>
    </p:spTree>
    <p:extLst>
      <p:ext uri="{BB962C8B-B14F-4D97-AF65-F5344CB8AC3E}">
        <p14:creationId xmlns="" xmlns:p14="http://schemas.microsoft.com/office/powerpoint/2010/main" val="2076365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Helvetica" pitchFamily="34" charset="0"/>
              </a:rPr>
              <a:t>Controlling Transactions with the </a:t>
            </a:r>
            <a:r>
              <a:rPr lang="en-US" dirty="0" smtClean="0">
                <a:latin typeface="Courier New" pitchFamily="49" charset="0"/>
              </a:rPr>
              <a:t>COMMIT</a:t>
            </a:r>
            <a:r>
              <a:rPr lang="en-US" dirty="0" smtClean="0"/>
              <a:t> and </a:t>
            </a:r>
            <a:r>
              <a:rPr lang="en-US" dirty="0" smtClean="0">
                <a:latin typeface="Courier New" pitchFamily="49" charset="0"/>
              </a:rPr>
              <a:t>ROLLBACK</a:t>
            </a:r>
            <a:r>
              <a:rPr lang="en-US" dirty="0" smtClean="0"/>
              <a:t> Statements</a:t>
            </a:r>
            <a:endParaRPr lang="en-US" b="0" dirty="0" smtClean="0">
              <a:latin typeface="Helvetica" pitchFamily="34" charset="0"/>
            </a:endParaRPr>
          </a:p>
          <a:p>
            <a:pPr lvl="1"/>
            <a:r>
              <a:rPr lang="en-US" dirty="0" smtClean="0"/>
              <a:t>You control the logic of transactions with </a:t>
            </a:r>
            <a:r>
              <a:rPr lang="en-US" dirty="0" smtClean="0">
                <a:latin typeface="Courier New" pitchFamily="49" charset="0"/>
              </a:rPr>
              <a:t>COMMIT</a:t>
            </a:r>
            <a:r>
              <a:rPr lang="en-US" dirty="0" smtClean="0"/>
              <a:t> and </a:t>
            </a:r>
            <a:r>
              <a:rPr lang="en-US" dirty="0" smtClean="0">
                <a:latin typeface="Courier New" pitchFamily="49" charset="0"/>
              </a:rPr>
              <a:t>ROLLBACK</a:t>
            </a:r>
            <a:r>
              <a:rPr lang="en-US" dirty="0" smtClean="0"/>
              <a:t> SQL statements, rendering some groups of database changes permanent while discarding others. As with the Oracle server, data manipulation language (DML) transactions start at the first command to follow a </a:t>
            </a:r>
            <a:r>
              <a:rPr lang="en-US" dirty="0" smtClean="0">
                <a:latin typeface="Courier New" pitchFamily="49" charset="0"/>
              </a:rPr>
              <a:t>COMMIT</a:t>
            </a:r>
            <a:r>
              <a:rPr lang="en-US" dirty="0" smtClean="0"/>
              <a:t> or </a:t>
            </a:r>
            <a:r>
              <a:rPr lang="en-US" dirty="0" smtClean="0">
                <a:latin typeface="Courier New" pitchFamily="49" charset="0"/>
              </a:rPr>
              <a:t>ROLLBACK</a:t>
            </a:r>
            <a:r>
              <a:rPr lang="en-US" dirty="0" smtClean="0"/>
              <a:t> and end on the next successful </a:t>
            </a:r>
            <a:r>
              <a:rPr lang="en-US" dirty="0" smtClean="0">
                <a:latin typeface="Courier New" pitchFamily="49" charset="0"/>
              </a:rPr>
              <a:t>COMMIT</a:t>
            </a:r>
            <a:r>
              <a:rPr lang="en-US" dirty="0" smtClean="0"/>
              <a:t> or </a:t>
            </a:r>
            <a:r>
              <a:rPr lang="en-US" dirty="0" smtClean="0">
                <a:latin typeface="Courier New" pitchFamily="49" charset="0"/>
              </a:rPr>
              <a:t>ROLLBACK</a:t>
            </a:r>
            <a:r>
              <a:rPr lang="en-US" dirty="0" smtClean="0"/>
              <a:t>. These actions may occur within a PL/SQL block or as a result of events in the host environment. A </a:t>
            </a:r>
            <a:r>
              <a:rPr lang="en-US" dirty="0" smtClean="0">
                <a:latin typeface="Courier New" pitchFamily="49" charset="0"/>
              </a:rPr>
              <a:t>COMMIT</a:t>
            </a:r>
            <a:r>
              <a:rPr lang="en-US" dirty="0" smtClean="0"/>
              <a:t> ends the current transaction by making all pending changes to the database permanent.</a:t>
            </a:r>
          </a:p>
          <a:p>
            <a:pPr lvl="1"/>
            <a:r>
              <a:rPr lang="en-US" b="1" dirty="0" smtClean="0"/>
              <a:t>Syntax</a:t>
            </a:r>
            <a:endParaRPr lang="en-US" dirty="0" smtClean="0"/>
          </a:p>
          <a:p>
            <a:pPr lvl="4"/>
            <a:r>
              <a:rPr lang="en-US" dirty="0" smtClean="0"/>
              <a:t>   </a:t>
            </a:r>
            <a:r>
              <a:rPr lang="en-US" sz="1200" dirty="0" smtClean="0"/>
              <a:t>COMMIT [WORK];</a:t>
            </a:r>
          </a:p>
          <a:p>
            <a:pPr lvl="4"/>
            <a:r>
              <a:rPr lang="en-US" sz="1200" dirty="0" smtClean="0"/>
              <a:t>   ROLLBACK [WORK];</a:t>
            </a:r>
          </a:p>
          <a:p>
            <a:pPr lvl="1"/>
            <a:r>
              <a:rPr lang="en-US" dirty="0" smtClean="0"/>
              <a:t>In this syntax,</a:t>
            </a:r>
            <a:r>
              <a:rPr lang="en-US" b="1" dirty="0" smtClean="0"/>
              <a:t> </a:t>
            </a:r>
            <a:r>
              <a:rPr lang="en-US" dirty="0" smtClean="0">
                <a:latin typeface="Courier New" pitchFamily="49" charset="0"/>
              </a:rPr>
              <a:t>WORK</a:t>
            </a:r>
            <a:r>
              <a:rPr lang="en-US" dirty="0" smtClean="0"/>
              <a:t> is for compliance with ANSI standards.</a:t>
            </a:r>
          </a:p>
          <a:p>
            <a:pPr lvl="1"/>
            <a:r>
              <a:rPr lang="en-US" b="1" dirty="0" smtClean="0"/>
              <a:t>Note: </a:t>
            </a:r>
            <a:r>
              <a:rPr lang="en-US" dirty="0" smtClean="0"/>
              <a:t>The transaction control commands are all valid within PL/SQL, although the host environment may place some restriction on their use.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27</a:t>
            </a:fld>
            <a:endParaRPr lang="en-US" dirty="0"/>
          </a:p>
        </p:txBody>
      </p:sp>
    </p:spTree>
    <p:extLst>
      <p:ext uri="{BB962C8B-B14F-4D97-AF65-F5344CB8AC3E}">
        <p14:creationId xmlns="" xmlns:p14="http://schemas.microsoft.com/office/powerpoint/2010/main" val="1599895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latin typeface="Courier New" pitchFamily="49" charset="0"/>
              </a:rPr>
              <a:t>SELECT</a:t>
            </a:r>
            <a:r>
              <a:rPr lang="en-US" dirty="0" smtClean="0"/>
              <a:t> Statements in PL/SQL</a:t>
            </a:r>
          </a:p>
          <a:p>
            <a:pPr lvl="1"/>
            <a:r>
              <a:rPr lang="en-US" dirty="0" smtClean="0"/>
              <a:t>Use the </a:t>
            </a:r>
            <a:r>
              <a:rPr lang="en-US" dirty="0" smtClean="0">
                <a:latin typeface="Courier New" pitchFamily="49" charset="0"/>
              </a:rPr>
              <a:t>SELECT</a:t>
            </a:r>
            <a:r>
              <a:rPr lang="en-US" dirty="0" smtClean="0"/>
              <a:t> statement to retrieve data from the database.</a:t>
            </a:r>
          </a:p>
          <a:p>
            <a:pPr rtl="0" eaLnBrk="1" fontAlgn="base" latinLnBrk="0" hangingPunct="1"/>
            <a:r>
              <a:rPr lang="en-US" sz="1200" b="0" i="1" u="none" strike="noStrike" kern="1200" baseline="0" dirty="0" err="1" smtClean="0">
                <a:solidFill>
                  <a:schemeClr val="tx1"/>
                </a:solidFill>
                <a:effectLst/>
                <a:latin typeface="+mn-lt"/>
                <a:ea typeface="+mn-ea"/>
                <a:cs typeface="+mn-cs"/>
              </a:rPr>
              <a:t>select_list</a:t>
            </a:r>
            <a:r>
              <a:rPr lang="en-US" sz="18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List of at least one column; can include SQL</a:t>
            </a:r>
            <a:r>
              <a:rPr lang="en-US" sz="1200" b="1"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expressions, row functions, or group functions</a:t>
            </a:r>
            <a:endParaRPr lang="en-US" sz="1800" b="0" i="0" u="none" strike="noStrike" kern="1200" dirty="0" smtClean="0">
              <a:solidFill>
                <a:schemeClr val="tx1"/>
              </a:solidFill>
              <a:effectLst/>
              <a:latin typeface="+mn-lt"/>
              <a:ea typeface="+mn-ea"/>
              <a:cs typeface="+mn-cs"/>
            </a:endParaRPr>
          </a:p>
          <a:p>
            <a:pPr rtl="0" eaLnBrk="1" fontAlgn="base" latinLnBrk="0" hangingPunct="1"/>
            <a:r>
              <a:rPr lang="en-US" sz="1200" b="0" i="1" u="none" strike="noStrike" kern="1200" baseline="0" dirty="0" err="1" smtClean="0">
                <a:solidFill>
                  <a:schemeClr val="tx1"/>
                </a:solidFill>
                <a:effectLst/>
                <a:latin typeface="+mn-lt"/>
                <a:ea typeface="+mn-ea"/>
                <a:cs typeface="+mn-cs"/>
              </a:rPr>
              <a:t>variable_name</a:t>
            </a:r>
            <a:r>
              <a:rPr lang="en-US" sz="18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Scalar variable that holds the retrieved value</a:t>
            </a:r>
            <a:endParaRPr lang="en-US" sz="1800" b="0" i="0" u="none" strike="noStrike" kern="1200" dirty="0" smtClean="0">
              <a:solidFill>
                <a:schemeClr val="tx1"/>
              </a:solidFill>
              <a:effectLst/>
              <a:latin typeface="+mn-lt"/>
              <a:ea typeface="+mn-ea"/>
              <a:cs typeface="+mn-cs"/>
            </a:endParaRPr>
          </a:p>
          <a:p>
            <a:pPr rtl="0" eaLnBrk="1" fontAlgn="base" latinLnBrk="0" hangingPunct="1"/>
            <a:r>
              <a:rPr lang="en-US" sz="1200" b="0" i="1" u="none" strike="noStrike" kern="1200" baseline="0" dirty="0" err="1" smtClean="0">
                <a:solidFill>
                  <a:schemeClr val="tx1"/>
                </a:solidFill>
                <a:effectLst/>
                <a:latin typeface="+mn-lt"/>
                <a:ea typeface="+mn-ea"/>
                <a:cs typeface="+mn-cs"/>
              </a:rPr>
              <a:t>record_name</a:t>
            </a:r>
            <a:r>
              <a:rPr lang="en-US" sz="18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PL/SQL record that holds the retrieved values</a:t>
            </a:r>
            <a:endParaRPr lang="en-US" sz="1800" b="0" i="0" u="none" strike="noStrike" kern="1200" dirty="0" smtClean="0">
              <a:solidFill>
                <a:schemeClr val="tx1"/>
              </a:solidFill>
              <a:effectLst/>
              <a:latin typeface="+mn-lt"/>
              <a:ea typeface="+mn-ea"/>
              <a:cs typeface="+mn-cs"/>
            </a:endParaRPr>
          </a:p>
          <a:p>
            <a:pPr rtl="0" eaLnBrk="1" fontAlgn="base" latinLnBrk="0" hangingPunct="1"/>
            <a:r>
              <a:rPr lang="en-US" sz="1200" b="0" i="1" u="none" strike="noStrike" kern="1200" baseline="0" dirty="0" smtClean="0">
                <a:solidFill>
                  <a:schemeClr val="tx1"/>
                </a:solidFill>
                <a:effectLst/>
                <a:latin typeface="+mn-lt"/>
                <a:ea typeface="+mn-ea"/>
                <a:cs typeface="+mn-cs"/>
              </a:rPr>
              <a:t>Table</a:t>
            </a:r>
            <a:r>
              <a:rPr lang="en-US" sz="18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Specifies the database table name</a:t>
            </a:r>
            <a:endParaRPr lang="en-US" sz="1800" b="0" i="0" u="none" strike="noStrike" kern="1200" dirty="0" smtClean="0">
              <a:solidFill>
                <a:schemeClr val="tx1"/>
              </a:solidFill>
              <a:effectLst/>
              <a:latin typeface="+mn-lt"/>
              <a:ea typeface="+mn-ea"/>
              <a:cs typeface="+mn-cs"/>
            </a:endParaRPr>
          </a:p>
          <a:p>
            <a:pPr rtl="0" eaLnBrk="1" fontAlgn="base" latinLnBrk="0" hangingPunct="1"/>
            <a:r>
              <a:rPr lang="en-US" sz="1200" b="0" i="1" u="none" strike="noStrike" kern="1200" baseline="0" dirty="0" smtClean="0">
                <a:solidFill>
                  <a:schemeClr val="tx1"/>
                </a:solidFill>
                <a:effectLst/>
                <a:latin typeface="+mn-lt"/>
                <a:ea typeface="+mn-ea"/>
                <a:cs typeface="+mn-cs"/>
              </a:rPr>
              <a:t>Condition</a:t>
            </a:r>
            <a:r>
              <a:rPr lang="en-US" sz="18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Is composed of column names, expressions, constants, and comparison operators, including PL/SQL variables and constants</a:t>
            </a:r>
            <a:endParaRPr lang="en-US" sz="1800" b="0" i="0" u="none" strike="noStrike" kern="1200" dirty="0" smtClean="0">
              <a:solidFill>
                <a:schemeClr val="tx1"/>
              </a:solidFill>
              <a:effectLst/>
              <a:latin typeface="+mn-lt"/>
              <a:ea typeface="+mn-ea"/>
              <a:cs typeface="+mn-cs"/>
            </a:endParaRPr>
          </a:p>
          <a:p>
            <a:pPr lvl="1"/>
            <a:endParaRPr lang="en-US" b="1" dirty="0" smtClean="0"/>
          </a:p>
          <a:p>
            <a:pPr lvl="0"/>
            <a:r>
              <a:rPr lang="en-US" b="1" dirty="0" smtClean="0"/>
              <a:t>Guidelines for Retrieving Data in PL/SQL</a:t>
            </a:r>
          </a:p>
          <a:p>
            <a:pPr lvl="1">
              <a:spcBef>
                <a:spcPct val="25000"/>
              </a:spcBef>
            </a:pPr>
            <a:r>
              <a:rPr lang="en-US" dirty="0" smtClean="0"/>
              <a:t>Terminate each SQL statement with a semicolon (</a:t>
            </a:r>
            <a:r>
              <a:rPr lang="en-US" dirty="0" smtClean="0">
                <a:latin typeface="Courier New" pitchFamily="49" charset="0"/>
              </a:rPr>
              <a:t>;</a:t>
            </a:r>
            <a:r>
              <a:rPr lang="en-US" dirty="0" smtClean="0"/>
              <a:t>).</a:t>
            </a:r>
          </a:p>
          <a:p>
            <a:pPr lvl="1"/>
            <a:r>
              <a:rPr lang="en-US" dirty="0" smtClean="0"/>
              <a:t>Every value retrieved must be stored in a variable by using the </a:t>
            </a:r>
            <a:r>
              <a:rPr lang="en-US" dirty="0" smtClean="0">
                <a:latin typeface="Courier New" pitchFamily="49" charset="0"/>
              </a:rPr>
              <a:t>INTO</a:t>
            </a:r>
            <a:r>
              <a:rPr lang="en-US" dirty="0" smtClean="0"/>
              <a:t> clause. </a:t>
            </a:r>
          </a:p>
          <a:p>
            <a:pPr lvl="1"/>
            <a:r>
              <a:rPr lang="en-US" dirty="0" smtClean="0"/>
              <a:t>The </a:t>
            </a:r>
            <a:r>
              <a:rPr lang="en-US" dirty="0" smtClean="0">
                <a:latin typeface="Courier New" pitchFamily="49" charset="0"/>
              </a:rPr>
              <a:t>WHERE</a:t>
            </a:r>
            <a:r>
              <a:rPr lang="en-US" dirty="0" smtClean="0"/>
              <a:t> clause is optional and can be used to specify input variables, constants, literals, and PL/SQL expressions. However, when you use the </a:t>
            </a:r>
            <a:r>
              <a:rPr lang="en-US" dirty="0" smtClean="0">
                <a:latin typeface="Courier New" pitchFamily="49" charset="0"/>
              </a:rPr>
              <a:t>INTO</a:t>
            </a:r>
            <a:r>
              <a:rPr lang="en-US" dirty="0" smtClean="0"/>
              <a:t> clause, you should fetch only one row; using the </a:t>
            </a:r>
            <a:r>
              <a:rPr lang="en-US" dirty="0" smtClean="0">
                <a:latin typeface="Courier New" pitchFamily="49" charset="0"/>
              </a:rPr>
              <a:t>WHERE</a:t>
            </a:r>
            <a:r>
              <a:rPr lang="en-US" dirty="0" smtClean="0"/>
              <a:t> clause is required in such cases.</a:t>
            </a:r>
          </a:p>
          <a:p>
            <a:endParaRPr lang="en-US" dirty="0" smtClean="0"/>
          </a:p>
          <a:p>
            <a:pPr lvl="1">
              <a:spcBef>
                <a:spcPct val="25000"/>
              </a:spcBef>
            </a:pPr>
            <a:r>
              <a:rPr lang="en-US" dirty="0" smtClean="0"/>
              <a:t>Specify the same number of variables in the </a:t>
            </a:r>
            <a:r>
              <a:rPr lang="en-US" dirty="0" smtClean="0">
                <a:latin typeface="Courier New" pitchFamily="49" charset="0"/>
              </a:rPr>
              <a:t>INTO</a:t>
            </a:r>
            <a:r>
              <a:rPr lang="en-US" dirty="0" smtClean="0"/>
              <a:t> clause as the number of database columns in the </a:t>
            </a:r>
            <a:r>
              <a:rPr lang="en-US" dirty="0" smtClean="0">
                <a:latin typeface="Courier New" pitchFamily="49" charset="0"/>
              </a:rPr>
              <a:t>SELECT</a:t>
            </a:r>
            <a:r>
              <a:rPr lang="en-US" dirty="0" smtClean="0"/>
              <a:t> clause. Be sure that they correspond </a:t>
            </a:r>
            <a:r>
              <a:rPr lang="en-US" dirty="0" err="1" smtClean="0"/>
              <a:t>positionally</a:t>
            </a:r>
            <a:r>
              <a:rPr lang="en-US" dirty="0" smtClean="0"/>
              <a:t> and that their data types are compatible.</a:t>
            </a:r>
          </a:p>
          <a:p>
            <a:pPr lvl="1"/>
            <a:r>
              <a:rPr lang="en-US" dirty="0" smtClean="0"/>
              <a:t>Use group functions, such as </a:t>
            </a:r>
            <a:r>
              <a:rPr lang="en-US" dirty="0" smtClean="0">
                <a:latin typeface="Courier New" pitchFamily="49" charset="0"/>
              </a:rPr>
              <a:t>SUM</a:t>
            </a:r>
            <a:r>
              <a:rPr lang="en-US" dirty="0" smtClean="0"/>
              <a:t>, in a SQL statement, because group functions apply to groups of rows in a table.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dirty="0"/>
          </a:p>
        </p:txBody>
      </p:sp>
    </p:spTree>
    <p:extLst>
      <p:ext uri="{BB962C8B-B14F-4D97-AF65-F5344CB8AC3E}">
        <p14:creationId xmlns="" xmlns:p14="http://schemas.microsoft.com/office/powerpoint/2010/main" val="2540574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lvl="0"/>
            <a:r>
              <a:rPr lang="en-US" b="1" dirty="0" smtClean="0"/>
              <a:t>Retrieving Data in PL/SQL</a:t>
            </a:r>
            <a:endParaRPr lang="en-US" b="1" dirty="0" smtClean="0">
              <a:latin typeface="Courier New" pitchFamily="49" charset="0"/>
            </a:endParaRPr>
          </a:p>
          <a:p>
            <a:pPr lvl="0"/>
            <a:r>
              <a:rPr lang="en-US" b="1" dirty="0" smtClean="0">
                <a:latin typeface="Courier New" pitchFamily="49" charset="0"/>
              </a:rPr>
              <a:t>INTO</a:t>
            </a:r>
            <a:r>
              <a:rPr lang="en-US" b="1" dirty="0" smtClean="0"/>
              <a:t> Clause</a:t>
            </a:r>
            <a:endParaRPr lang="en-US" dirty="0" smtClean="0"/>
          </a:p>
          <a:p>
            <a:pPr lvl="1"/>
            <a:r>
              <a:rPr lang="en-US" dirty="0" smtClean="0"/>
              <a:t>The </a:t>
            </a:r>
            <a:r>
              <a:rPr lang="en-US" dirty="0" smtClean="0">
                <a:latin typeface="Courier New" pitchFamily="49" charset="0"/>
              </a:rPr>
              <a:t>INTO</a:t>
            </a:r>
            <a:r>
              <a:rPr lang="en-US" dirty="0" smtClean="0"/>
              <a:t> clause</a:t>
            </a:r>
            <a:r>
              <a:rPr lang="en-US" dirty="0" smtClean="0">
                <a:solidFill>
                  <a:srgbClr val="FC0128"/>
                </a:solidFill>
              </a:rPr>
              <a:t> </a:t>
            </a:r>
            <a:r>
              <a:rPr lang="en-US" dirty="0" smtClean="0"/>
              <a:t>is mandatory and occurs between the </a:t>
            </a:r>
            <a:r>
              <a:rPr lang="en-US" dirty="0" smtClean="0">
                <a:latin typeface="Courier New" pitchFamily="49" charset="0"/>
              </a:rPr>
              <a:t>SELECT</a:t>
            </a:r>
            <a:r>
              <a:rPr lang="en-US" dirty="0" smtClean="0"/>
              <a:t> and </a:t>
            </a:r>
            <a:r>
              <a:rPr lang="en-US" dirty="0" smtClean="0">
                <a:latin typeface="Courier New" pitchFamily="49" charset="0"/>
              </a:rPr>
              <a:t>FROM</a:t>
            </a:r>
            <a:r>
              <a:rPr lang="en-US" dirty="0" smtClean="0"/>
              <a:t> clauses. It is used to specify the names of variables that hold the values that SQL returns from the </a:t>
            </a:r>
            <a:r>
              <a:rPr lang="en-US" dirty="0" smtClean="0">
                <a:latin typeface="Courier New" pitchFamily="49" charset="0"/>
              </a:rPr>
              <a:t>SELECT</a:t>
            </a:r>
            <a:r>
              <a:rPr lang="en-US" dirty="0" smtClean="0"/>
              <a:t> clause. You must specify one variable for each item selected, and the order of the variables must correspond with the items selected.</a:t>
            </a:r>
          </a:p>
          <a:p>
            <a:pPr lvl="1"/>
            <a:r>
              <a:rPr lang="en-US" dirty="0" smtClean="0"/>
              <a:t>Use the </a:t>
            </a:r>
            <a:r>
              <a:rPr lang="en-US" dirty="0" smtClean="0">
                <a:latin typeface="Courier New" pitchFamily="49" charset="0"/>
              </a:rPr>
              <a:t>INTO</a:t>
            </a:r>
            <a:r>
              <a:rPr lang="en-US" dirty="0" smtClean="0"/>
              <a:t> clause to populate either PL/SQL variables or host variables.</a:t>
            </a:r>
          </a:p>
          <a:p>
            <a:pPr lvl="0"/>
            <a:r>
              <a:rPr lang="en-US" b="1" dirty="0" smtClean="0"/>
              <a:t>Queries Must Return Only One Row</a:t>
            </a:r>
          </a:p>
          <a:p>
            <a:pPr lvl="1"/>
            <a:r>
              <a:rPr lang="en-US" dirty="0" smtClean="0">
                <a:latin typeface="Courier New" pitchFamily="49" charset="0"/>
              </a:rPr>
              <a:t>SELECT</a:t>
            </a:r>
            <a:r>
              <a:rPr lang="en-US" dirty="0" smtClean="0"/>
              <a:t> statements within a PL/SQL block fall into the ANSI classification of embedded SQL, for which the following rule applies: queries must return only one row. A query that returns more than one row or no row generates an error.</a:t>
            </a:r>
          </a:p>
          <a:p>
            <a:pPr lvl="1"/>
            <a:r>
              <a:rPr lang="en-US" dirty="0" smtClean="0"/>
              <a:t>PL/SQL manages these errors by raising standard exceptions, which you can handle in the exception section of the block with the </a:t>
            </a:r>
            <a:r>
              <a:rPr lang="en-US" dirty="0" smtClean="0">
                <a:latin typeface="Courier New" pitchFamily="49" charset="0"/>
              </a:rPr>
              <a:t>NO_DATA_FOUND</a:t>
            </a:r>
            <a:r>
              <a:rPr lang="en-US" dirty="0" smtClean="0"/>
              <a:t> and </a:t>
            </a:r>
            <a:r>
              <a:rPr lang="en-US" dirty="0" smtClean="0">
                <a:latin typeface="Courier New" pitchFamily="49" charset="0"/>
              </a:rPr>
              <a:t>TOO_MANY_ROWS</a:t>
            </a:r>
            <a:r>
              <a:rPr lang="en-US" dirty="0" smtClean="0"/>
              <a:t> exceptions. Include a </a:t>
            </a:r>
            <a:r>
              <a:rPr lang="en-US" dirty="0" smtClean="0">
                <a:latin typeface="Courier New" pitchFamily="49" charset="0"/>
              </a:rPr>
              <a:t>WHERE</a:t>
            </a:r>
            <a:r>
              <a:rPr lang="en-US" dirty="0" smtClean="0"/>
              <a:t> condition in the SQL statement so that the statement returns a single row. You learn about exception handling later in the course.</a:t>
            </a:r>
          </a:p>
          <a:p>
            <a:endParaRPr lang="en-US" dirty="0" smtClean="0"/>
          </a:p>
          <a:p>
            <a:pPr algn="l" eaLnBrk="0" hangingPunct="0">
              <a:spcBef>
                <a:spcPct val="0"/>
              </a:spcBef>
              <a:buClrTx/>
              <a:buFontTx/>
              <a:buNone/>
              <a:tabLst>
                <a:tab pos="1200150" algn="l"/>
              </a:tabLst>
            </a:pPr>
            <a:r>
              <a:rPr lang="en-US" sz="1200" dirty="0" smtClean="0">
                <a:solidFill>
                  <a:srgbClr val="000000"/>
                </a:solidFill>
                <a:latin typeface="Courier New" pitchFamily="49" charset="0"/>
              </a:rPr>
              <a:t>SELECT</a:t>
            </a:r>
            <a:r>
              <a:rPr lang="en-US" sz="1200" baseline="0" dirty="0" smtClean="0">
                <a:solidFill>
                  <a:srgbClr val="000000"/>
                </a:solidFill>
                <a:latin typeface="Courier New" pitchFamily="49" charset="0"/>
              </a:rPr>
              <a:t> </a:t>
            </a:r>
            <a:r>
              <a:rPr lang="en-US" sz="1200" dirty="0" smtClean="0">
                <a:solidFill>
                  <a:srgbClr val="000000"/>
                </a:solidFill>
                <a:latin typeface="Courier New" pitchFamily="49" charset="0"/>
              </a:rPr>
              <a:t>SUM(salary)  -- group function</a:t>
            </a:r>
          </a:p>
          <a:p>
            <a:pPr algn="l" eaLnBrk="0" hangingPunct="0">
              <a:spcBef>
                <a:spcPct val="0"/>
              </a:spcBef>
              <a:buClrTx/>
              <a:buFontTx/>
              <a:buNone/>
              <a:tabLst>
                <a:tab pos="1200150" algn="l"/>
              </a:tabLst>
            </a:pPr>
            <a:r>
              <a:rPr lang="en-US" sz="1200" dirty="0" smtClean="0">
                <a:solidFill>
                  <a:srgbClr val="000000"/>
                </a:solidFill>
                <a:latin typeface="Courier New" pitchFamily="49" charset="0"/>
              </a:rPr>
              <a:t>  INTO </a:t>
            </a:r>
            <a:r>
              <a:rPr lang="en-US" sz="1200" dirty="0" err="1" smtClean="0">
                <a:solidFill>
                  <a:srgbClr val="000000"/>
                </a:solidFill>
                <a:latin typeface="Courier New" pitchFamily="49" charset="0"/>
              </a:rPr>
              <a:t>v_sum_sal</a:t>
            </a:r>
            <a:r>
              <a:rPr lang="en-US" sz="1200" dirty="0" smtClean="0">
                <a:solidFill>
                  <a:srgbClr val="000000"/>
                </a:solidFill>
                <a:latin typeface="Courier New" pitchFamily="49" charset="0"/>
              </a:rPr>
              <a:t>  FROM	employees</a:t>
            </a:r>
          </a:p>
          <a:p>
            <a:pPr algn="l" eaLnBrk="0" hangingPunct="0">
              <a:spcBef>
                <a:spcPct val="0"/>
              </a:spcBef>
              <a:buClrTx/>
              <a:buFontTx/>
              <a:buNone/>
              <a:tabLst>
                <a:tab pos="1200150" algn="l"/>
              </a:tabLst>
            </a:pPr>
            <a:r>
              <a:rPr lang="en-US" sz="1200" dirty="0" smtClean="0">
                <a:solidFill>
                  <a:srgbClr val="000000"/>
                </a:solidFill>
                <a:latin typeface="Courier New" pitchFamily="49" charset="0"/>
              </a:rPr>
              <a:t>  WHERE     </a:t>
            </a:r>
            <a:r>
              <a:rPr lang="en-US" sz="1200" dirty="0" err="1" smtClean="0">
                <a:solidFill>
                  <a:srgbClr val="000000"/>
                </a:solidFill>
                <a:latin typeface="Courier New" pitchFamily="49" charset="0"/>
              </a:rPr>
              <a:t>department_id</a:t>
            </a:r>
            <a:r>
              <a:rPr lang="en-US" sz="1200" dirty="0" smtClean="0">
                <a:solidFill>
                  <a:srgbClr val="000000"/>
                </a:solidFill>
                <a:latin typeface="Courier New" pitchFamily="49" charset="0"/>
              </a:rPr>
              <a:t> = </a:t>
            </a:r>
            <a:r>
              <a:rPr lang="en-US" sz="1200" dirty="0" err="1" smtClean="0">
                <a:solidFill>
                  <a:srgbClr val="000000"/>
                </a:solidFill>
                <a:latin typeface="Courier New" pitchFamily="49" charset="0"/>
              </a:rPr>
              <a:t>v_deptno</a:t>
            </a:r>
            <a:r>
              <a:rPr lang="en-US" sz="1200" dirty="0" smtClean="0">
                <a:solidFill>
                  <a:srgbClr val="000000"/>
                </a:solidFill>
                <a:latin typeface="Courier New" pitchFamily="49" charset="0"/>
              </a:rPr>
              <a:t>;</a:t>
            </a:r>
          </a:p>
          <a:p>
            <a:endParaRPr lang="ru-RU" dirty="0" smtClean="0"/>
          </a:p>
          <a:p>
            <a:pPr lvl="1"/>
            <a:r>
              <a:rPr lang="en-US" dirty="0" smtClean="0"/>
              <a:t>In the example bellow, the </a:t>
            </a:r>
            <a:r>
              <a:rPr lang="en-US" dirty="0" err="1" smtClean="0">
                <a:latin typeface="Courier New" pitchFamily="49" charset="0"/>
              </a:rPr>
              <a:t>sum_sal</a:t>
            </a:r>
            <a:r>
              <a:rPr lang="en-US" dirty="0" smtClean="0"/>
              <a:t> and </a:t>
            </a:r>
            <a:r>
              <a:rPr lang="en-US" dirty="0" err="1" smtClean="0">
                <a:latin typeface="Courier New" pitchFamily="49" charset="0"/>
              </a:rPr>
              <a:t>deptno</a:t>
            </a:r>
            <a:r>
              <a:rPr lang="en-US" dirty="0" smtClean="0"/>
              <a:t> variables are declared in the declarative section of the PL/SQL block. In the executable section, the total salary for the employees in the department with the </a:t>
            </a:r>
            <a:r>
              <a:rPr lang="en-US" dirty="0" err="1" smtClean="0">
                <a:latin typeface="Courier New" pitchFamily="49" charset="0"/>
              </a:rPr>
              <a:t>department_id</a:t>
            </a:r>
            <a:r>
              <a:rPr lang="en-US" dirty="0" smtClean="0"/>
              <a:t> 60 is computed using the SQL aggregate function </a:t>
            </a:r>
            <a:r>
              <a:rPr lang="en-US" dirty="0" smtClean="0">
                <a:latin typeface="Courier New" pitchFamily="49" charset="0"/>
              </a:rPr>
              <a:t>SUM</a:t>
            </a:r>
            <a:r>
              <a:rPr lang="en-US" dirty="0" smtClean="0"/>
              <a:t>. The calculated total salary is assigned to the </a:t>
            </a:r>
            <a:r>
              <a:rPr lang="en-US" dirty="0" err="1" smtClean="0">
                <a:latin typeface="Courier New" pitchFamily="49" charset="0"/>
              </a:rPr>
              <a:t>sum_sal</a:t>
            </a:r>
            <a:r>
              <a:rPr lang="en-US" dirty="0" smtClean="0"/>
              <a:t> variable.</a:t>
            </a:r>
          </a:p>
          <a:p>
            <a:pPr lvl="1"/>
            <a:r>
              <a:rPr lang="en-US" b="1" dirty="0" smtClean="0"/>
              <a:t>Note:</a:t>
            </a:r>
            <a:r>
              <a:rPr lang="en-US" dirty="0" smtClean="0"/>
              <a:t> Group functions are used in SQL statements within a PL/SQL block as shown in the example. You cannot use them as follows:</a:t>
            </a:r>
          </a:p>
          <a:p>
            <a:pPr lvl="4"/>
            <a:r>
              <a:rPr lang="en-US" dirty="0" err="1" smtClean="0"/>
              <a:t>sum_sal</a:t>
            </a:r>
            <a:r>
              <a:rPr lang="en-US" dirty="0" smtClean="0"/>
              <a:t> := SUM(</a:t>
            </a:r>
            <a:r>
              <a:rPr lang="en-US" dirty="0" err="1" smtClean="0"/>
              <a:t>employees.salary</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29</a:t>
            </a:fld>
            <a:endParaRPr lang="en-US" dirty="0"/>
          </a:p>
        </p:txBody>
      </p:sp>
    </p:spTree>
    <p:extLst>
      <p:ext uri="{BB962C8B-B14F-4D97-AF65-F5344CB8AC3E}">
        <p14:creationId xmlns="" xmlns:p14="http://schemas.microsoft.com/office/powerpoint/2010/main" val="1686751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7086600"/>
            <a:ext cx="5486400" cy="1371600"/>
          </a:xfrm>
        </p:spPr>
        <p:txBody>
          <a:bodyPr>
            <a:normAutofit/>
          </a:bodyPr>
          <a:lstStyle/>
          <a:p>
            <a:r>
              <a:rPr lang="en-US" dirty="0" smtClean="0"/>
              <a:t>Lesson Aim</a:t>
            </a:r>
          </a:p>
          <a:p>
            <a:r>
              <a:rPr lang="en-US" dirty="0" smtClean="0"/>
              <a:t>In this course, you are introduced to the features and benefits of PL/SQL. You learn how to access the</a:t>
            </a:r>
          </a:p>
          <a:p>
            <a:r>
              <a:rPr lang="en-US" dirty="0" smtClean="0"/>
              <a:t>database using PL/SQL.</a:t>
            </a:r>
          </a:p>
          <a:p>
            <a:r>
              <a:rPr lang="en-US" dirty="0" smtClean="0"/>
              <a:t>You can develop modularized applications with database procedures using database objects, such as the</a:t>
            </a:r>
          </a:p>
          <a:p>
            <a:r>
              <a:rPr lang="en-US" dirty="0" smtClean="0"/>
              <a:t>following:</a:t>
            </a:r>
          </a:p>
          <a:p>
            <a:r>
              <a:rPr lang="en-US" dirty="0" smtClean="0"/>
              <a:t> Procedures and functions</a:t>
            </a:r>
          </a:p>
          <a:p>
            <a:r>
              <a:rPr lang="en-US" dirty="0" smtClean="0"/>
              <a:t> Packages</a:t>
            </a:r>
          </a:p>
          <a:p>
            <a:r>
              <a:rPr lang="en-US" dirty="0" smtClean="0"/>
              <a:t> Database triggers</a:t>
            </a:r>
          </a:p>
          <a:p>
            <a:r>
              <a:rPr lang="en-US" dirty="0" smtClean="0"/>
              <a:t>Modular applications improve:</a:t>
            </a:r>
          </a:p>
          <a:p>
            <a:r>
              <a:rPr lang="en-US" dirty="0" smtClean="0"/>
              <a:t> Functionality</a:t>
            </a:r>
          </a:p>
          <a:p>
            <a:r>
              <a:rPr lang="en-US" dirty="0" smtClean="0"/>
              <a:t> Security</a:t>
            </a:r>
          </a:p>
          <a:p>
            <a:r>
              <a:rPr lang="en-US" dirty="0" smtClean="0"/>
              <a:t> Overall performance</a:t>
            </a:r>
          </a:p>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PL/SQL to Manipulate Data</a:t>
            </a:r>
          </a:p>
          <a:p>
            <a:pPr lvl="1"/>
            <a:r>
              <a:rPr lang="en-US" dirty="0" smtClean="0"/>
              <a:t>You manipulate data in the database by using the DML commands. You can issue the DML commands</a:t>
            </a:r>
            <a:r>
              <a:rPr lang="en-US" sz="1100" dirty="0" smtClean="0"/>
              <a:t> </a:t>
            </a:r>
            <a:r>
              <a:rPr lang="en-US" dirty="0" smtClean="0">
                <a:latin typeface="Courier New" pitchFamily="49" charset="0"/>
              </a:rPr>
              <a:t>INSERT</a:t>
            </a:r>
            <a:r>
              <a:rPr lang="en-US" dirty="0" smtClean="0"/>
              <a:t>, </a:t>
            </a:r>
            <a:r>
              <a:rPr lang="en-US" dirty="0" smtClean="0">
                <a:latin typeface="Courier New" pitchFamily="49" charset="0"/>
              </a:rPr>
              <a:t>UPDATE</a:t>
            </a:r>
            <a:r>
              <a:rPr lang="en-US" dirty="0" smtClean="0"/>
              <a:t>, </a:t>
            </a:r>
            <a:r>
              <a:rPr lang="en-US" dirty="0" smtClean="0">
                <a:latin typeface="Courier New" pitchFamily="49" charset="0"/>
              </a:rPr>
              <a:t>DELETE</a:t>
            </a:r>
            <a:r>
              <a:rPr lang="en-US" dirty="0" smtClean="0"/>
              <a:t> and </a:t>
            </a:r>
            <a:r>
              <a:rPr lang="en-US" dirty="0" smtClean="0">
                <a:latin typeface="Courier New" pitchFamily="49" charset="0"/>
              </a:rPr>
              <a:t>MERGE</a:t>
            </a:r>
            <a:r>
              <a:rPr lang="en-US" dirty="0" smtClean="0"/>
              <a:t> without restriction in PL/SQL. Row locks (and table locks) are released by including </a:t>
            </a:r>
            <a:r>
              <a:rPr lang="en-US" dirty="0" smtClean="0">
                <a:latin typeface="Courier New" pitchFamily="49" charset="0"/>
              </a:rPr>
              <a:t>COMMIT</a:t>
            </a:r>
            <a:r>
              <a:rPr lang="en-US" dirty="0" smtClean="0"/>
              <a:t> or </a:t>
            </a:r>
            <a:r>
              <a:rPr lang="en-US" dirty="0" smtClean="0">
                <a:latin typeface="Courier New" pitchFamily="49" charset="0"/>
              </a:rPr>
              <a:t>ROLLBACK</a:t>
            </a:r>
            <a:r>
              <a:rPr lang="en-US" dirty="0" smtClean="0"/>
              <a:t> statements in the PL/SQL code.</a:t>
            </a:r>
          </a:p>
          <a:p>
            <a:pPr lvl="2"/>
            <a:r>
              <a:rPr lang="en-US" dirty="0" smtClean="0"/>
              <a:t>The </a:t>
            </a:r>
            <a:r>
              <a:rPr lang="en-US" dirty="0" smtClean="0">
                <a:latin typeface="Courier New" pitchFamily="49" charset="0"/>
              </a:rPr>
              <a:t>INSERT</a:t>
            </a:r>
            <a:r>
              <a:rPr lang="en-US" dirty="0" smtClean="0"/>
              <a:t> statement adds new rows to the table.</a:t>
            </a:r>
          </a:p>
          <a:p>
            <a:pPr lvl="2"/>
            <a:r>
              <a:rPr lang="en-US" dirty="0" smtClean="0"/>
              <a:t>The </a:t>
            </a:r>
            <a:r>
              <a:rPr lang="en-US" dirty="0" smtClean="0">
                <a:latin typeface="Courier New" pitchFamily="49" charset="0"/>
              </a:rPr>
              <a:t>UPDATE</a:t>
            </a:r>
            <a:r>
              <a:rPr lang="en-US" dirty="0" smtClean="0"/>
              <a:t> statement modifies existing rows in the table.</a:t>
            </a:r>
          </a:p>
          <a:p>
            <a:pPr lvl="2"/>
            <a:r>
              <a:rPr lang="en-US" dirty="0" smtClean="0"/>
              <a:t>The </a:t>
            </a:r>
            <a:r>
              <a:rPr lang="en-US" dirty="0" smtClean="0">
                <a:latin typeface="Courier New" pitchFamily="49" charset="0"/>
              </a:rPr>
              <a:t>DELETE</a:t>
            </a:r>
            <a:r>
              <a:rPr lang="en-US" dirty="0" smtClean="0"/>
              <a:t> statement removes rows from the table.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30</a:t>
            </a:fld>
            <a:endParaRPr lang="en-US" dirty="0"/>
          </a:p>
        </p:txBody>
      </p:sp>
    </p:spTree>
    <p:extLst>
      <p:ext uri="{BB962C8B-B14F-4D97-AF65-F5344CB8AC3E}">
        <p14:creationId xmlns="" xmlns:p14="http://schemas.microsoft.com/office/powerpoint/2010/main" val="1711606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Inserting Data</a:t>
            </a:r>
          </a:p>
          <a:p>
            <a:pPr lvl="1"/>
            <a:r>
              <a:rPr lang="en-US" dirty="0" smtClean="0"/>
              <a:t>In the example in the slide, an </a:t>
            </a:r>
            <a:r>
              <a:rPr lang="en-US" dirty="0" smtClean="0">
                <a:latin typeface="Courier New" pitchFamily="49" charset="0"/>
              </a:rPr>
              <a:t>INSERT</a:t>
            </a:r>
            <a:r>
              <a:rPr lang="en-US" dirty="0" smtClean="0"/>
              <a:t> statement is used within a PL/SQL block to insert a record into the </a:t>
            </a:r>
            <a:r>
              <a:rPr lang="en-US" dirty="0" smtClean="0">
                <a:latin typeface="Courier New" pitchFamily="49" charset="0"/>
              </a:rPr>
              <a:t>employees</a:t>
            </a:r>
            <a:r>
              <a:rPr lang="en-US" dirty="0" smtClean="0"/>
              <a:t> table. While using the </a:t>
            </a:r>
            <a:r>
              <a:rPr lang="en-US" dirty="0" smtClean="0">
                <a:latin typeface="Courier New" pitchFamily="49" charset="0"/>
              </a:rPr>
              <a:t>INSERT</a:t>
            </a:r>
            <a:r>
              <a:rPr lang="en-US" dirty="0" smtClean="0"/>
              <a:t> command in a PL/SQL block, you can: </a:t>
            </a:r>
          </a:p>
          <a:p>
            <a:pPr lvl="2"/>
            <a:r>
              <a:rPr lang="en-US" dirty="0" smtClean="0"/>
              <a:t>Use SQL functions, such as </a:t>
            </a:r>
            <a:r>
              <a:rPr lang="en-US" dirty="0" smtClean="0">
                <a:latin typeface="Courier New" pitchFamily="49" charset="0"/>
              </a:rPr>
              <a:t>USER</a:t>
            </a:r>
            <a:r>
              <a:rPr lang="en-US" dirty="0" smtClean="0"/>
              <a:t> and </a:t>
            </a:r>
            <a:r>
              <a:rPr lang="en-US" sz="1100" dirty="0" smtClean="0">
                <a:latin typeface="Courier New" pitchFamily="49" charset="0"/>
              </a:rPr>
              <a:t>CURRENT_DATE</a:t>
            </a:r>
          </a:p>
          <a:p>
            <a:pPr lvl="2"/>
            <a:r>
              <a:rPr lang="en-US" dirty="0" smtClean="0"/>
              <a:t>Generate primary key values by using existing database sequences</a:t>
            </a:r>
          </a:p>
          <a:p>
            <a:pPr lvl="2"/>
            <a:r>
              <a:rPr lang="en-US" dirty="0" smtClean="0"/>
              <a:t>Derive values in the PL/SQL block</a:t>
            </a:r>
          </a:p>
          <a:p>
            <a:pPr lvl="1"/>
            <a:r>
              <a:rPr lang="en-US" b="1" dirty="0" smtClean="0"/>
              <a:t>Note: </a:t>
            </a:r>
            <a:r>
              <a:rPr lang="en-US" dirty="0" smtClean="0"/>
              <a:t>The data in the </a:t>
            </a:r>
            <a:r>
              <a:rPr lang="en-US" dirty="0" smtClean="0">
                <a:latin typeface="Courier New" pitchFamily="49" charset="0"/>
              </a:rPr>
              <a:t>employees</a:t>
            </a:r>
            <a:r>
              <a:rPr lang="en-US" dirty="0" smtClean="0"/>
              <a:t> table needs to remain unchanged. Even though the </a:t>
            </a:r>
            <a:r>
              <a:rPr lang="en-US" dirty="0" smtClean="0">
                <a:latin typeface="Courier New" pitchFamily="49" charset="0"/>
              </a:rPr>
              <a:t>employees</a:t>
            </a:r>
            <a:r>
              <a:rPr lang="en-US" dirty="0" smtClean="0"/>
              <a:t> table is not read only, inserting, updating, and deleting are not allowed on this table to ensure consistency of output.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31</a:t>
            </a:fld>
            <a:endParaRPr lang="en-US" dirty="0"/>
          </a:p>
        </p:txBody>
      </p:sp>
    </p:spTree>
    <p:extLst>
      <p:ext uri="{BB962C8B-B14F-4D97-AF65-F5344CB8AC3E}">
        <p14:creationId xmlns="" xmlns:p14="http://schemas.microsoft.com/office/powerpoint/2010/main" val="3118623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Data</a:t>
            </a:r>
            <a:endParaRPr lang="en-US" dirty="0" smtClean="0">
              <a:latin typeface="Helvetica" pitchFamily="34" charset="0"/>
            </a:endParaRPr>
          </a:p>
          <a:p>
            <a:pPr lvl="1"/>
            <a:r>
              <a:rPr lang="en-US" dirty="0" smtClean="0"/>
              <a:t>There may be ambiguity in the </a:t>
            </a:r>
            <a:r>
              <a:rPr lang="en-US" dirty="0" smtClean="0">
                <a:latin typeface="Courier New" pitchFamily="49" charset="0"/>
              </a:rPr>
              <a:t>SET</a:t>
            </a:r>
            <a:r>
              <a:rPr lang="en-US" dirty="0" smtClean="0"/>
              <a:t> clause of the </a:t>
            </a:r>
            <a:r>
              <a:rPr lang="en-US" dirty="0" smtClean="0">
                <a:latin typeface="Courier New" pitchFamily="49" charset="0"/>
              </a:rPr>
              <a:t>UPDATE</a:t>
            </a:r>
            <a:r>
              <a:rPr lang="en-US" dirty="0" smtClean="0">
                <a:solidFill>
                  <a:srgbClr val="FC0128"/>
                </a:solidFill>
              </a:rPr>
              <a:t> </a:t>
            </a:r>
            <a:r>
              <a:rPr lang="en-US" dirty="0" smtClean="0"/>
              <a:t>statement because, although the identifier on the left of the assignment operator is always a database column, the identifier on the right can be either a database column or a PL/SQL variable. Recall that if column names and identifier names are identical in the </a:t>
            </a:r>
            <a:r>
              <a:rPr lang="en-US" dirty="0" smtClean="0">
                <a:latin typeface="Courier New" pitchFamily="49" charset="0"/>
              </a:rPr>
              <a:t>WHERE</a:t>
            </a:r>
            <a:r>
              <a:rPr lang="en-US" dirty="0" smtClean="0"/>
              <a:t> clause, the Oracle server looks to the database first for the name.</a:t>
            </a:r>
          </a:p>
          <a:p>
            <a:pPr lvl="1"/>
            <a:r>
              <a:rPr lang="en-US" dirty="0" smtClean="0"/>
              <a:t>Remember that the </a:t>
            </a:r>
            <a:r>
              <a:rPr lang="en-US" dirty="0" smtClean="0">
                <a:latin typeface="Courier New" pitchFamily="49" charset="0"/>
              </a:rPr>
              <a:t>WHERE</a:t>
            </a:r>
            <a:r>
              <a:rPr lang="en-US" dirty="0" smtClean="0"/>
              <a:t> clause is used to determine the rows that are affected. If no rows are modified, no error occurs (unlike the </a:t>
            </a:r>
            <a:r>
              <a:rPr lang="en-US" dirty="0" smtClean="0">
                <a:latin typeface="Courier New" pitchFamily="49" charset="0"/>
              </a:rPr>
              <a:t>SELECT</a:t>
            </a:r>
            <a:r>
              <a:rPr lang="en-US" dirty="0" smtClean="0"/>
              <a:t> statement in PL/SQL).</a:t>
            </a:r>
          </a:p>
          <a:p>
            <a:pPr lvl="1"/>
            <a:r>
              <a:rPr lang="en-US" b="1" dirty="0" smtClean="0"/>
              <a:t>Note:</a:t>
            </a:r>
            <a:r>
              <a:rPr lang="en-US" dirty="0" smtClean="0"/>
              <a:t> PL/SQL variable assignments always use </a:t>
            </a:r>
            <a:r>
              <a:rPr lang="en-US" dirty="0" smtClean="0">
                <a:latin typeface="Courier New" pitchFamily="49" charset="0"/>
              </a:rPr>
              <a:t>:=</a:t>
            </a:r>
            <a:r>
              <a:rPr lang="en-US" dirty="0" smtClean="0"/>
              <a:t>, and SQL column assignments always use </a:t>
            </a:r>
            <a:r>
              <a:rPr lang="en-US" dirty="0" smtClean="0">
                <a:latin typeface="Courier New" pitchFamily="49" charset="0"/>
              </a:rPr>
              <a:t>=</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32</a:t>
            </a:fld>
            <a:endParaRPr lang="en-US" dirty="0"/>
          </a:p>
        </p:txBody>
      </p:sp>
    </p:spTree>
    <p:extLst>
      <p:ext uri="{BB962C8B-B14F-4D97-AF65-F5344CB8AC3E}">
        <p14:creationId xmlns="" xmlns:p14="http://schemas.microsoft.com/office/powerpoint/2010/main" val="1220086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Controlling Flow of Execution</a:t>
            </a:r>
            <a:r>
              <a:rPr lang="en-US" b="0" dirty="0" smtClean="0"/>
              <a:t> </a:t>
            </a:r>
          </a:p>
          <a:p>
            <a:pPr lvl="1"/>
            <a:r>
              <a:rPr lang="en-US" dirty="0" smtClean="0"/>
              <a:t>You can change the logical flow of statements within the PL/SQL block with a number of control structures. </a:t>
            </a:r>
          </a:p>
          <a:p>
            <a:pPr lvl="1"/>
            <a:r>
              <a:rPr lang="en-US" dirty="0" smtClean="0"/>
              <a:t>Four types of PL/SQL control structures: </a:t>
            </a:r>
          </a:p>
          <a:p>
            <a:pPr lvl="1"/>
            <a:r>
              <a:rPr lang="en-US" dirty="0" smtClean="0"/>
              <a:t>	conditional constructs with the </a:t>
            </a:r>
            <a:r>
              <a:rPr lang="en-US" dirty="0" smtClean="0">
                <a:latin typeface="Courier New" pitchFamily="49" charset="0"/>
              </a:rPr>
              <a:t>IF</a:t>
            </a:r>
            <a:r>
              <a:rPr lang="en-US" dirty="0" smtClean="0"/>
              <a:t> statement, </a:t>
            </a:r>
          </a:p>
          <a:p>
            <a:pPr lvl="1"/>
            <a:r>
              <a:rPr lang="en-US" dirty="0" smtClean="0">
                <a:latin typeface="Courier New" pitchFamily="49" charset="0"/>
              </a:rPr>
              <a:t>	CASE</a:t>
            </a:r>
            <a:r>
              <a:rPr lang="en-US" dirty="0" smtClean="0"/>
              <a:t> expressions, </a:t>
            </a:r>
          </a:p>
          <a:p>
            <a:pPr lvl="1"/>
            <a:r>
              <a:rPr lang="en-US" dirty="0" smtClean="0">
                <a:latin typeface="Courier New" pitchFamily="49" charset="0"/>
              </a:rPr>
              <a:t>	LOOP</a:t>
            </a:r>
            <a:r>
              <a:rPr lang="en-US" dirty="0" smtClean="0"/>
              <a:t> control structures, </a:t>
            </a:r>
          </a:p>
          <a:p>
            <a:pPr lvl="1"/>
            <a:r>
              <a:rPr lang="en-US" dirty="0" smtClean="0"/>
              <a:t>and the </a:t>
            </a:r>
            <a:r>
              <a:rPr lang="en-US" dirty="0" smtClean="0">
                <a:latin typeface="Courier New" pitchFamily="49" charset="0"/>
              </a:rPr>
              <a:t>CONTINUE</a:t>
            </a:r>
            <a:r>
              <a:rPr lang="en-US" dirty="0" smtClean="0"/>
              <a:t> statement.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33</a:t>
            </a:fld>
            <a:endParaRPr lang="en-US" dirty="0"/>
          </a:p>
        </p:txBody>
      </p:sp>
    </p:spTree>
    <p:extLst>
      <p:ext uri="{BB962C8B-B14F-4D97-AF65-F5344CB8AC3E}">
        <p14:creationId xmlns="" xmlns:p14="http://schemas.microsoft.com/office/powerpoint/2010/main" val="259238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latin typeface="Courier New" pitchFamily="49" charset="0"/>
              </a:rPr>
              <a:t>IF</a:t>
            </a:r>
            <a:r>
              <a:rPr lang="en-US" dirty="0" smtClean="0"/>
              <a:t> Statement</a:t>
            </a:r>
          </a:p>
          <a:p>
            <a:pPr lvl="1"/>
            <a:r>
              <a:rPr lang="en-US" dirty="0" smtClean="0"/>
              <a:t>The structure of the PL/SQL </a:t>
            </a:r>
            <a:r>
              <a:rPr lang="en-US" dirty="0" smtClean="0">
                <a:latin typeface="Courier New" pitchFamily="49" charset="0"/>
              </a:rPr>
              <a:t>IF</a:t>
            </a:r>
            <a:r>
              <a:rPr lang="en-US" dirty="0" smtClean="0"/>
              <a:t> statement</a:t>
            </a:r>
            <a:r>
              <a:rPr lang="en-US" dirty="0" smtClean="0">
                <a:solidFill>
                  <a:srgbClr val="FC0128"/>
                </a:solidFill>
              </a:rPr>
              <a:t> </a:t>
            </a:r>
            <a:r>
              <a:rPr lang="en-US" dirty="0" smtClean="0"/>
              <a:t>is similar to the structure of </a:t>
            </a:r>
            <a:r>
              <a:rPr lang="en-US" dirty="0" smtClean="0">
                <a:latin typeface="Courier New" pitchFamily="49" charset="0"/>
              </a:rPr>
              <a:t>IF</a:t>
            </a:r>
            <a:r>
              <a:rPr lang="en-US" dirty="0" smtClean="0"/>
              <a:t> statements in other procedural languages. It allows PL/SQL to perform actions selectively based on conditions.</a:t>
            </a:r>
          </a:p>
          <a:p>
            <a:pPr lvl="1"/>
            <a:endParaRPr lang="en-US" dirty="0" smtClean="0"/>
          </a:p>
          <a:p>
            <a:pPr lvl="1"/>
            <a:r>
              <a:rPr lang="en-US" dirty="0" smtClean="0"/>
              <a:t>In the syntax:</a:t>
            </a:r>
          </a:p>
          <a:p>
            <a:pPr rtl="0" eaLnBrk="1" fontAlgn="base" latinLnBrk="0" hangingPunct="1"/>
            <a:r>
              <a:rPr lang="en-US" sz="1200" b="0" i="0" u="none" strike="noStrike" kern="1200" baseline="0" dirty="0" smtClean="0">
                <a:solidFill>
                  <a:schemeClr val="tx1"/>
                </a:solidFill>
                <a:effectLst/>
                <a:latin typeface="+mn-lt"/>
                <a:ea typeface="+mn-ea"/>
                <a:cs typeface="+mn-cs"/>
              </a:rPr>
              <a:t>ELSIF</a:t>
            </a:r>
            <a:r>
              <a:rPr lang="en-US" sz="18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Is a keyword that introduces a Boolean expression (If the first condition yields FALSE or NULL, the ELSIF keyword introduces additional conditions.)</a:t>
            </a:r>
            <a:endParaRPr lang="en-US" sz="18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ELSE</a:t>
            </a:r>
            <a:r>
              <a:rPr lang="en-US" sz="18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Introduces the default clause that is executed if and only if none of the earlier predicates (introduced by IF and ELSIF) are TRUE. The tests are executed in sequence so that a later predicate that might be true is preempted by an earlier predicate that is true.</a:t>
            </a:r>
            <a:endParaRPr lang="en-US" sz="18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END IF</a:t>
            </a:r>
            <a:r>
              <a:rPr lang="en-US" sz="18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END IF marks the end of an IF statement</a:t>
            </a:r>
            <a:endParaRPr lang="en-US" sz="1800" b="0" i="0" u="none" strike="noStrike" kern="1200" dirty="0" smtClean="0">
              <a:solidFill>
                <a:schemeClr val="tx1"/>
              </a:solidFill>
              <a:effectLst/>
              <a:latin typeface="+mn-lt"/>
              <a:ea typeface="+mn-ea"/>
              <a:cs typeface="+mn-cs"/>
            </a:endParaRPr>
          </a:p>
          <a:p>
            <a:pPr lvl="1"/>
            <a:endParaRPr lang="en-US" b="1" dirty="0" smtClean="0"/>
          </a:p>
          <a:p>
            <a:pPr lvl="1"/>
            <a:r>
              <a:rPr lang="en-US" b="1" dirty="0" smtClean="0"/>
              <a:t>Note: </a:t>
            </a:r>
            <a:r>
              <a:rPr lang="en-US" dirty="0" smtClean="0">
                <a:latin typeface="Courier New" pitchFamily="49" charset="0"/>
              </a:rPr>
              <a:t>ELSIF</a:t>
            </a:r>
            <a:r>
              <a:rPr lang="en-US" dirty="0" smtClean="0"/>
              <a:t> and </a:t>
            </a:r>
            <a:r>
              <a:rPr lang="en-US" dirty="0" smtClean="0">
                <a:latin typeface="Courier New" pitchFamily="49" charset="0"/>
              </a:rPr>
              <a:t>ELSE</a:t>
            </a:r>
            <a:r>
              <a:rPr lang="en-US" dirty="0" smtClean="0"/>
              <a:t> are optional in an </a:t>
            </a:r>
            <a:r>
              <a:rPr lang="en-US" dirty="0" smtClean="0">
                <a:latin typeface="Courier New" pitchFamily="49" charset="0"/>
              </a:rPr>
              <a:t>IF</a:t>
            </a:r>
            <a:r>
              <a:rPr lang="en-US" dirty="0" smtClean="0"/>
              <a:t> statement. You can have any number of </a:t>
            </a:r>
            <a:r>
              <a:rPr lang="en-US" dirty="0" smtClean="0">
                <a:latin typeface="Courier New" pitchFamily="49" charset="0"/>
              </a:rPr>
              <a:t>ELSIF</a:t>
            </a:r>
            <a:r>
              <a:rPr lang="en-US" dirty="0" smtClean="0"/>
              <a:t> keywords but only one </a:t>
            </a:r>
            <a:r>
              <a:rPr lang="en-US" dirty="0" smtClean="0">
                <a:latin typeface="Courier New" pitchFamily="49" charset="0"/>
              </a:rPr>
              <a:t>ELSE</a:t>
            </a:r>
            <a:r>
              <a:rPr lang="en-US" dirty="0" smtClean="0"/>
              <a:t> keyword in your </a:t>
            </a:r>
            <a:r>
              <a:rPr lang="en-US" dirty="0" smtClean="0">
                <a:latin typeface="Courier New" pitchFamily="49" charset="0"/>
              </a:rPr>
              <a:t>IF</a:t>
            </a:r>
            <a:r>
              <a:rPr lang="en-US" dirty="0" smtClean="0"/>
              <a:t> statement. </a:t>
            </a:r>
            <a:r>
              <a:rPr lang="en-US" dirty="0" smtClean="0">
                <a:latin typeface="Courier New" pitchFamily="49" charset="0"/>
              </a:rPr>
              <a:t>END</a:t>
            </a:r>
            <a:r>
              <a:rPr lang="en-US" dirty="0" smtClean="0"/>
              <a:t> </a:t>
            </a:r>
            <a:r>
              <a:rPr lang="en-US" dirty="0" smtClean="0">
                <a:latin typeface="Courier New" pitchFamily="49" charset="0"/>
              </a:rPr>
              <a:t>IF</a:t>
            </a:r>
            <a:r>
              <a:rPr lang="en-US" dirty="0" smtClean="0"/>
              <a:t> marks the end of an </a:t>
            </a:r>
            <a:r>
              <a:rPr lang="en-US" dirty="0" smtClean="0">
                <a:latin typeface="Courier New" pitchFamily="49" charset="0"/>
              </a:rPr>
              <a:t>IF</a:t>
            </a:r>
            <a:r>
              <a:rPr lang="en-US" dirty="0" smtClean="0"/>
              <a:t> statement and must be terminated by a semicolon.</a:t>
            </a:r>
            <a:endParaRPr lang="en-US" dirty="0" smtClean="0">
              <a:latin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34</a:t>
            </a:fld>
            <a:endParaRPr lang="en-US" dirty="0"/>
          </a:p>
        </p:txBody>
      </p:sp>
    </p:spTree>
    <p:extLst>
      <p:ext uri="{BB962C8B-B14F-4D97-AF65-F5344CB8AC3E}">
        <p14:creationId xmlns="" xmlns:p14="http://schemas.microsoft.com/office/powerpoint/2010/main" val="2066258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a:t>
            </a:r>
            <a:r>
              <a:rPr lang="en-US" dirty="0" smtClean="0">
                <a:latin typeface="Courier New" pitchFamily="49" charset="0"/>
              </a:rPr>
              <a:t>IF</a:t>
            </a:r>
            <a:r>
              <a:rPr lang="en-US" dirty="0" smtClean="0"/>
              <a:t> Statement</a:t>
            </a:r>
          </a:p>
          <a:p>
            <a:pPr lvl="1"/>
            <a:r>
              <a:rPr lang="en-US" dirty="0" smtClean="0"/>
              <a:t>The slide shows an example of a simple </a:t>
            </a:r>
            <a:r>
              <a:rPr lang="en-US" dirty="0" smtClean="0">
                <a:latin typeface="Courier New" pitchFamily="49" charset="0"/>
              </a:rPr>
              <a:t>IF</a:t>
            </a:r>
            <a:r>
              <a:rPr lang="en-US" dirty="0" smtClean="0"/>
              <a:t> statement with the </a:t>
            </a:r>
            <a:r>
              <a:rPr lang="en-US" dirty="0" smtClean="0">
                <a:latin typeface="Courier New" pitchFamily="49" charset="0"/>
              </a:rPr>
              <a:t>THEN</a:t>
            </a:r>
            <a:r>
              <a:rPr lang="en-US" dirty="0" smtClean="0"/>
              <a:t> clause. The </a:t>
            </a:r>
            <a:r>
              <a:rPr lang="en-US" dirty="0" err="1" smtClean="0">
                <a:latin typeface="Courier New" pitchFamily="49" charset="0"/>
              </a:rPr>
              <a:t>v_myage</a:t>
            </a:r>
            <a:r>
              <a:rPr lang="en-US" dirty="0" smtClean="0"/>
              <a:t> variable is initialized to </a:t>
            </a:r>
            <a:r>
              <a:rPr lang="en-US" dirty="0" smtClean="0">
                <a:latin typeface="Courier New" pitchFamily="49" charset="0"/>
              </a:rPr>
              <a:t>31</a:t>
            </a:r>
            <a:r>
              <a:rPr lang="en-US" dirty="0" smtClean="0"/>
              <a:t>. The condition for the </a:t>
            </a:r>
            <a:r>
              <a:rPr lang="en-US" dirty="0" smtClean="0">
                <a:latin typeface="Courier New" pitchFamily="49" charset="0"/>
              </a:rPr>
              <a:t>IF</a:t>
            </a:r>
            <a:r>
              <a:rPr lang="en-US" dirty="0" smtClean="0"/>
              <a:t> statement returns </a:t>
            </a:r>
            <a:r>
              <a:rPr lang="en-US" dirty="0" smtClean="0">
                <a:latin typeface="Courier New" pitchFamily="49" charset="0"/>
              </a:rPr>
              <a:t>FALSE</a:t>
            </a:r>
            <a:r>
              <a:rPr lang="en-US" dirty="0" smtClean="0"/>
              <a:t> because </a:t>
            </a:r>
            <a:r>
              <a:rPr lang="en-US" dirty="0" err="1" smtClean="0">
                <a:latin typeface="Courier New" pitchFamily="49" charset="0"/>
              </a:rPr>
              <a:t>v_myage</a:t>
            </a:r>
            <a:r>
              <a:rPr lang="en-US" dirty="0" smtClean="0"/>
              <a:t> is not less than </a:t>
            </a:r>
            <a:r>
              <a:rPr lang="en-US" dirty="0" smtClean="0">
                <a:latin typeface="Courier New" pitchFamily="49" charset="0"/>
              </a:rPr>
              <a:t>11</a:t>
            </a:r>
            <a:r>
              <a:rPr lang="en-US" dirty="0" smtClean="0"/>
              <a:t>. Therefore, the control never reaches the </a:t>
            </a:r>
            <a:r>
              <a:rPr lang="en-US" dirty="0" smtClean="0">
                <a:latin typeface="Courier New" pitchFamily="49" charset="0"/>
              </a:rPr>
              <a:t>THEN</a:t>
            </a:r>
            <a:r>
              <a:rPr lang="en-US" dirty="0" smtClean="0"/>
              <a:t> clause. Now add code to this example to see the use of </a:t>
            </a:r>
            <a:r>
              <a:rPr lang="en-US" dirty="0" smtClean="0">
                <a:latin typeface="Courier New" pitchFamily="49" charset="0"/>
              </a:rPr>
              <a:t>ELSE</a:t>
            </a:r>
            <a:r>
              <a:rPr lang="en-US" dirty="0" smtClean="0"/>
              <a:t> and </a:t>
            </a:r>
            <a:r>
              <a:rPr lang="en-US" dirty="0" smtClean="0">
                <a:latin typeface="Courier New" pitchFamily="49" charset="0"/>
              </a:rPr>
              <a:t>ELSIF</a:t>
            </a:r>
            <a:r>
              <a:rPr lang="en-US" dirty="0" smtClean="0"/>
              <a:t>.</a:t>
            </a:r>
          </a:p>
          <a:p>
            <a:pPr lvl="1"/>
            <a:r>
              <a:rPr lang="en-US" dirty="0" smtClean="0"/>
              <a:t>An </a:t>
            </a:r>
            <a:r>
              <a:rPr lang="en-US" dirty="0" smtClean="0">
                <a:latin typeface="Courier New" pitchFamily="49" charset="0"/>
              </a:rPr>
              <a:t>IF</a:t>
            </a:r>
            <a:r>
              <a:rPr lang="en-US" dirty="0" smtClean="0"/>
              <a:t> statement can have multiple conditional expressions related with logical operators such as </a:t>
            </a:r>
            <a:r>
              <a:rPr lang="en-US" dirty="0" smtClean="0">
                <a:latin typeface="Courier New" pitchFamily="49" charset="0"/>
              </a:rPr>
              <a:t>AND</a:t>
            </a:r>
            <a:r>
              <a:rPr lang="en-US" dirty="0" smtClean="0"/>
              <a:t>, </a:t>
            </a:r>
            <a:r>
              <a:rPr lang="en-US" dirty="0" smtClean="0">
                <a:latin typeface="Courier New" pitchFamily="49" charset="0"/>
              </a:rPr>
              <a:t>OR</a:t>
            </a:r>
            <a:r>
              <a:rPr lang="en-US" dirty="0" smtClean="0"/>
              <a:t>, and </a:t>
            </a:r>
            <a:r>
              <a:rPr lang="en-US" dirty="0" smtClean="0">
                <a:latin typeface="Courier New" pitchFamily="49" charset="0"/>
              </a:rPr>
              <a:t>NOT</a:t>
            </a:r>
            <a:r>
              <a:rPr lang="en-US" dirty="0" smtClean="0"/>
              <a:t>. Here is an example:</a:t>
            </a:r>
          </a:p>
          <a:p>
            <a:pPr lvl="4"/>
            <a:r>
              <a:rPr lang="en-US" dirty="0" smtClean="0"/>
              <a:t>IF (</a:t>
            </a:r>
            <a:r>
              <a:rPr lang="en-US" dirty="0" err="1" smtClean="0"/>
              <a:t>myfirstname</a:t>
            </a:r>
            <a:r>
              <a:rPr lang="en-US" dirty="0" smtClean="0"/>
              <a:t>='Christopher' AND </a:t>
            </a:r>
            <a:r>
              <a:rPr lang="en-US" dirty="0" err="1" smtClean="0"/>
              <a:t>v_myage</a:t>
            </a:r>
            <a:r>
              <a:rPr lang="en-US" dirty="0" smtClean="0"/>
              <a:t> &lt;11)</a:t>
            </a:r>
            <a:br>
              <a:rPr lang="en-US" dirty="0" smtClean="0"/>
            </a:br>
            <a:r>
              <a:rPr lang="en-US" dirty="0" smtClean="0"/>
              <a:t>…</a:t>
            </a:r>
            <a:r>
              <a:rPr lang="en-US" sz="1200" dirty="0" smtClean="0"/>
              <a:t> </a:t>
            </a:r>
          </a:p>
          <a:p>
            <a:pPr lvl="1"/>
            <a:r>
              <a:rPr lang="en-US" dirty="0" smtClean="0"/>
              <a:t>The condition uses the </a:t>
            </a:r>
            <a:r>
              <a:rPr lang="en-US" dirty="0" smtClean="0">
                <a:latin typeface="Courier New" pitchFamily="49" charset="0"/>
              </a:rPr>
              <a:t>AND</a:t>
            </a:r>
            <a:r>
              <a:rPr lang="en-US" dirty="0" smtClean="0"/>
              <a:t> operator and therefore evaluates to </a:t>
            </a:r>
            <a:r>
              <a:rPr lang="en-US" dirty="0" smtClean="0">
                <a:latin typeface="Courier New" pitchFamily="49" charset="0"/>
              </a:rPr>
              <a:t>TRUE</a:t>
            </a:r>
            <a:r>
              <a:rPr lang="en-US" dirty="0" smtClean="0"/>
              <a:t> only if both conditions are evaluated as </a:t>
            </a:r>
            <a:r>
              <a:rPr lang="en-US" dirty="0" smtClean="0">
                <a:latin typeface="Courier New" pitchFamily="49" charset="0"/>
              </a:rPr>
              <a:t>TRUE</a:t>
            </a:r>
            <a:r>
              <a:rPr lang="en-US" dirty="0" smtClean="0"/>
              <a:t>. There is no limitation on the number of conditional expressions. However, these statements must be related with appropriate logical operators.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35</a:t>
            </a:fld>
            <a:endParaRPr lang="en-US" dirty="0"/>
          </a:p>
        </p:txBody>
      </p:sp>
    </p:spTree>
    <p:extLst>
      <p:ext uri="{BB962C8B-B14F-4D97-AF65-F5344CB8AC3E}">
        <p14:creationId xmlns="" xmlns:p14="http://schemas.microsoft.com/office/powerpoint/2010/main" val="4185204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ourier New" pitchFamily="49" charset="0"/>
              </a:rPr>
              <a:t>IF</a:t>
            </a:r>
            <a:r>
              <a:rPr lang="en-US" dirty="0" smtClean="0"/>
              <a:t> </a:t>
            </a:r>
            <a:r>
              <a:rPr lang="en-US" dirty="0" smtClean="0">
                <a:latin typeface="Courier New" pitchFamily="49" charset="0"/>
              </a:rPr>
              <a:t>THEN</a:t>
            </a:r>
            <a:r>
              <a:rPr lang="en-US" dirty="0" smtClean="0"/>
              <a:t> </a:t>
            </a:r>
            <a:r>
              <a:rPr lang="en-US" dirty="0" smtClean="0">
                <a:latin typeface="Courier New" pitchFamily="49" charset="0"/>
              </a:rPr>
              <a:t>ELSE</a:t>
            </a:r>
            <a:r>
              <a:rPr lang="en-US" dirty="0" smtClean="0"/>
              <a:t> Statement</a:t>
            </a:r>
          </a:p>
          <a:p>
            <a:pPr lvl="1"/>
            <a:r>
              <a:rPr lang="en-US" dirty="0" smtClean="0"/>
              <a:t>An ELSIF and </a:t>
            </a:r>
            <a:r>
              <a:rPr lang="en-US" dirty="0" smtClean="0">
                <a:latin typeface="Courier New" pitchFamily="49" charset="0"/>
              </a:rPr>
              <a:t>ELSE</a:t>
            </a:r>
            <a:r>
              <a:rPr lang="en-US" dirty="0" smtClean="0"/>
              <a:t> clauses are added to the code in the previous slide.</a:t>
            </a:r>
          </a:p>
          <a:p>
            <a:r>
              <a:rPr lang="en-US" dirty="0" smtClean="0">
                <a:latin typeface="Courier New" pitchFamily="49" charset="0"/>
              </a:rPr>
              <a:t>IF</a:t>
            </a:r>
            <a:r>
              <a:rPr lang="en-US" dirty="0" smtClean="0">
                <a:latin typeface="Times New Roman" pitchFamily="18" charset="0"/>
              </a:rPr>
              <a:t> </a:t>
            </a:r>
            <a:r>
              <a:rPr lang="en-US" dirty="0" smtClean="0">
                <a:latin typeface="Courier New" pitchFamily="49" charset="0"/>
              </a:rPr>
              <a:t>ELSIF</a:t>
            </a:r>
            <a:r>
              <a:rPr lang="en-US" dirty="0" smtClean="0">
                <a:latin typeface="Times New Roman" pitchFamily="18" charset="0"/>
              </a:rPr>
              <a:t> </a:t>
            </a:r>
            <a:r>
              <a:rPr lang="en-US" dirty="0" smtClean="0">
                <a:latin typeface="Courier New" pitchFamily="49" charset="0"/>
              </a:rPr>
              <a:t>ELSE</a:t>
            </a:r>
            <a:r>
              <a:rPr lang="en-US" dirty="0" smtClean="0"/>
              <a:t> Clause</a:t>
            </a:r>
          </a:p>
          <a:p>
            <a:pPr lvl="1"/>
            <a:r>
              <a:rPr lang="en-US" dirty="0" smtClean="0"/>
              <a:t>The </a:t>
            </a:r>
            <a:r>
              <a:rPr lang="en-US" dirty="0" smtClean="0">
                <a:latin typeface="Courier New" pitchFamily="49" charset="0"/>
              </a:rPr>
              <a:t>IF</a:t>
            </a:r>
            <a:r>
              <a:rPr lang="en-US" dirty="0" smtClean="0"/>
              <a:t> clause now contains multiple </a:t>
            </a:r>
            <a:r>
              <a:rPr lang="en-US" dirty="0" smtClean="0">
                <a:latin typeface="Courier New" pitchFamily="49" charset="0"/>
              </a:rPr>
              <a:t>ELSIF</a:t>
            </a:r>
            <a:r>
              <a:rPr lang="en-US" dirty="0" smtClean="0"/>
              <a:t> clauses and an </a:t>
            </a:r>
            <a:r>
              <a:rPr lang="en-US" dirty="0" smtClean="0">
                <a:latin typeface="Courier New" pitchFamily="49" charset="0"/>
              </a:rPr>
              <a:t>ELSE</a:t>
            </a:r>
            <a:r>
              <a:rPr lang="en-US" dirty="0" smtClean="0"/>
              <a:t> clause. Notice that the </a:t>
            </a:r>
            <a:r>
              <a:rPr lang="en-US" dirty="0" smtClean="0">
                <a:latin typeface="Courier New" pitchFamily="49" charset="0"/>
              </a:rPr>
              <a:t>ELSIF</a:t>
            </a:r>
            <a:r>
              <a:rPr lang="en-US" dirty="0" smtClean="0"/>
              <a:t> clauses can have conditions, unlike the </a:t>
            </a:r>
            <a:r>
              <a:rPr lang="en-US" dirty="0" smtClean="0">
                <a:latin typeface="Courier New" pitchFamily="49" charset="0"/>
              </a:rPr>
              <a:t>ELSE</a:t>
            </a:r>
            <a:r>
              <a:rPr lang="en-US" dirty="0" smtClean="0"/>
              <a:t> clause. The condition for </a:t>
            </a:r>
            <a:r>
              <a:rPr lang="en-US" dirty="0" smtClean="0">
                <a:latin typeface="Courier New" pitchFamily="49" charset="0"/>
              </a:rPr>
              <a:t>ELSIF</a:t>
            </a:r>
            <a:r>
              <a:rPr lang="en-US" dirty="0" smtClean="0"/>
              <a:t> should be followed by the </a:t>
            </a:r>
            <a:r>
              <a:rPr lang="en-US" dirty="0" smtClean="0">
                <a:latin typeface="Courier New" pitchFamily="49" charset="0"/>
              </a:rPr>
              <a:t>THEN</a:t>
            </a:r>
            <a:r>
              <a:rPr lang="en-US" dirty="0" smtClean="0"/>
              <a:t> clause, which is executed if the condition of the </a:t>
            </a:r>
            <a:r>
              <a:rPr lang="en-US" dirty="0" smtClean="0">
                <a:latin typeface="Courier New" pitchFamily="49" charset="0"/>
              </a:rPr>
              <a:t>ELSIF</a:t>
            </a:r>
            <a:r>
              <a:rPr lang="en-US" dirty="0" smtClean="0"/>
              <a:t> returns </a:t>
            </a:r>
            <a:r>
              <a:rPr lang="en-US" dirty="0" smtClean="0">
                <a:latin typeface="Courier New" pitchFamily="49" charset="0"/>
              </a:rPr>
              <a:t>TRUE</a:t>
            </a:r>
            <a:r>
              <a:rPr lang="en-US" dirty="0" smtClean="0"/>
              <a:t>. </a:t>
            </a:r>
          </a:p>
          <a:p>
            <a:pPr lvl="1"/>
            <a:r>
              <a:rPr lang="en-US" dirty="0" smtClean="0"/>
              <a:t>When you have multiple </a:t>
            </a:r>
            <a:r>
              <a:rPr lang="en-US" dirty="0" smtClean="0">
                <a:latin typeface="Courier New" pitchFamily="49" charset="0"/>
              </a:rPr>
              <a:t>ELSIF</a:t>
            </a:r>
            <a:r>
              <a:rPr lang="en-US" dirty="0" smtClean="0"/>
              <a:t> clauses, if the first condition is </a:t>
            </a:r>
            <a:r>
              <a:rPr lang="en-US" dirty="0" smtClean="0">
                <a:latin typeface="Courier New" pitchFamily="49" charset="0"/>
              </a:rPr>
              <a:t>FALSE</a:t>
            </a:r>
            <a:r>
              <a:rPr lang="en-US" dirty="0" smtClean="0"/>
              <a:t> or </a:t>
            </a:r>
            <a:r>
              <a:rPr lang="en-US" dirty="0" smtClean="0">
                <a:latin typeface="Courier New" pitchFamily="49" charset="0"/>
              </a:rPr>
              <a:t>NULL</a:t>
            </a:r>
            <a:r>
              <a:rPr lang="en-US" dirty="0" smtClean="0"/>
              <a:t>, the control shifts to the next </a:t>
            </a:r>
            <a:r>
              <a:rPr lang="en-US" dirty="0" smtClean="0">
                <a:latin typeface="Courier New" pitchFamily="49" charset="0"/>
              </a:rPr>
              <a:t>ELSIF</a:t>
            </a:r>
            <a:r>
              <a:rPr lang="en-US" dirty="0" smtClean="0"/>
              <a:t> clause. Conditions are evaluated one by one from the top. </a:t>
            </a:r>
            <a:br>
              <a:rPr lang="en-US" dirty="0" smtClean="0"/>
            </a:br>
            <a:r>
              <a:rPr lang="en-US" dirty="0" smtClean="0"/>
              <a:t>If all conditions are </a:t>
            </a:r>
            <a:r>
              <a:rPr lang="en-US" dirty="0" smtClean="0">
                <a:latin typeface="Courier New" pitchFamily="49" charset="0"/>
              </a:rPr>
              <a:t>FALSE</a:t>
            </a:r>
            <a:r>
              <a:rPr lang="en-US" dirty="0" smtClean="0"/>
              <a:t> or </a:t>
            </a:r>
            <a:r>
              <a:rPr lang="en-US" dirty="0" smtClean="0">
                <a:latin typeface="Courier New" pitchFamily="49" charset="0"/>
              </a:rPr>
              <a:t>NULL</a:t>
            </a:r>
            <a:r>
              <a:rPr lang="en-US" dirty="0" smtClean="0"/>
              <a:t>, the statements in the </a:t>
            </a:r>
            <a:r>
              <a:rPr lang="en-US" dirty="0" smtClean="0">
                <a:latin typeface="Courier New" pitchFamily="49" charset="0"/>
              </a:rPr>
              <a:t>ELSE</a:t>
            </a:r>
            <a:r>
              <a:rPr lang="en-US" dirty="0" smtClean="0"/>
              <a:t> clause are executed. The final </a:t>
            </a:r>
            <a:r>
              <a:rPr lang="en-US" dirty="0" smtClean="0">
                <a:latin typeface="Courier New" pitchFamily="49" charset="0"/>
              </a:rPr>
              <a:t>ELSE</a:t>
            </a:r>
            <a:r>
              <a:rPr lang="en-US" dirty="0" smtClean="0"/>
              <a:t> clause is optional.</a:t>
            </a:r>
          </a:p>
          <a:p>
            <a:pPr lvl="0"/>
            <a:endParaRPr lang="en-US" dirty="0" smtClean="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36</a:t>
            </a:fld>
            <a:endParaRPr lang="en-US" dirty="0"/>
          </a:p>
        </p:txBody>
      </p:sp>
    </p:spTree>
    <p:extLst>
      <p:ext uri="{BB962C8B-B14F-4D97-AF65-F5344CB8AC3E}">
        <p14:creationId xmlns="" xmlns:p14="http://schemas.microsoft.com/office/powerpoint/2010/main" val="2014399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ourier New" pitchFamily="49" charset="0"/>
              </a:rPr>
              <a:t>CASE</a:t>
            </a:r>
            <a:r>
              <a:rPr lang="en-US" dirty="0" smtClean="0"/>
              <a:t> Expressions</a:t>
            </a:r>
          </a:p>
          <a:p>
            <a:pPr lvl="1"/>
            <a:r>
              <a:rPr lang="en-US" dirty="0" smtClean="0"/>
              <a:t>A </a:t>
            </a:r>
            <a:r>
              <a:rPr lang="en-US" dirty="0" smtClean="0">
                <a:latin typeface="Courier New" pitchFamily="49" charset="0"/>
              </a:rPr>
              <a:t>CASE</a:t>
            </a:r>
            <a:r>
              <a:rPr lang="en-US" dirty="0" smtClean="0"/>
              <a:t> expression returns a result based on one or more alternatives. To return the result, the </a:t>
            </a:r>
            <a:r>
              <a:rPr lang="en-US" dirty="0" smtClean="0">
                <a:latin typeface="Courier New" pitchFamily="49" charset="0"/>
              </a:rPr>
              <a:t>CASE</a:t>
            </a:r>
            <a:r>
              <a:rPr lang="en-US" dirty="0" smtClean="0"/>
              <a:t> expression uses a </a:t>
            </a:r>
            <a:r>
              <a:rPr lang="en-US" i="1" dirty="0" smtClean="0"/>
              <a:t>selector</a:t>
            </a:r>
            <a:r>
              <a:rPr lang="en-US" dirty="0" smtClean="0"/>
              <a:t>, which is an expression whose value is used to return one of several alternatives. The selector is followed by one or more </a:t>
            </a:r>
            <a:r>
              <a:rPr lang="en-US" dirty="0" smtClean="0">
                <a:latin typeface="Courier New" pitchFamily="49" charset="0"/>
              </a:rPr>
              <a:t>WHEN</a:t>
            </a:r>
            <a:r>
              <a:rPr lang="en-US" dirty="0" smtClean="0"/>
              <a:t> clauses that are checked sequentially. The value of the selector determines which result is returned. If the value of the selector equals the value of a </a:t>
            </a:r>
            <a:r>
              <a:rPr lang="en-US" dirty="0" smtClean="0">
                <a:latin typeface="Courier New" pitchFamily="49" charset="0"/>
              </a:rPr>
              <a:t>WHEN</a:t>
            </a:r>
            <a:r>
              <a:rPr lang="en-US" dirty="0" smtClean="0"/>
              <a:t> clause expression, that </a:t>
            </a:r>
            <a:r>
              <a:rPr lang="en-US" dirty="0" smtClean="0">
                <a:latin typeface="Courier New" pitchFamily="49" charset="0"/>
              </a:rPr>
              <a:t>WHEN</a:t>
            </a:r>
            <a:r>
              <a:rPr lang="en-US" dirty="0" smtClean="0"/>
              <a:t> clause is executed and that result is returned. </a:t>
            </a:r>
          </a:p>
          <a:p>
            <a:pPr lvl="1"/>
            <a:r>
              <a:rPr lang="en-US" dirty="0" smtClean="0"/>
              <a:t>PL/SQL also provides a searched </a:t>
            </a:r>
            <a:r>
              <a:rPr lang="en-US" sz="1100" dirty="0" smtClean="0">
                <a:latin typeface="Courier New" pitchFamily="49" charset="0"/>
              </a:rPr>
              <a:t>CASE</a:t>
            </a:r>
            <a:r>
              <a:rPr lang="en-US" dirty="0" smtClean="0"/>
              <a:t> expression, which has the form: </a:t>
            </a:r>
          </a:p>
          <a:p>
            <a:pPr lvl="4"/>
            <a:r>
              <a:rPr lang="en-US" dirty="0" smtClean="0"/>
              <a:t>CASE</a:t>
            </a:r>
            <a:br>
              <a:rPr lang="en-US" dirty="0" smtClean="0"/>
            </a:br>
            <a:r>
              <a:rPr lang="en-US" dirty="0" smtClean="0"/>
              <a:t>   WHEN search_condition1 THEN result1</a:t>
            </a:r>
            <a:br>
              <a:rPr lang="en-US" dirty="0" smtClean="0"/>
            </a:br>
            <a:r>
              <a:rPr lang="en-US" dirty="0" smtClean="0"/>
              <a:t>   WHEN search_condition2 THEN result2</a:t>
            </a:r>
            <a:br>
              <a:rPr lang="en-US" dirty="0" smtClean="0"/>
            </a:br>
            <a:r>
              <a:rPr lang="en-US" dirty="0" smtClean="0"/>
              <a:t>   ...</a:t>
            </a:r>
            <a:br>
              <a:rPr lang="en-US" dirty="0" smtClean="0"/>
            </a:br>
            <a:r>
              <a:rPr lang="en-US" dirty="0" smtClean="0"/>
              <a:t>   WHEN </a:t>
            </a:r>
            <a:r>
              <a:rPr lang="en-US" dirty="0" err="1" smtClean="0"/>
              <a:t>search_conditionN</a:t>
            </a:r>
            <a:r>
              <a:rPr lang="en-US" dirty="0" smtClean="0"/>
              <a:t> THEN </a:t>
            </a:r>
            <a:r>
              <a:rPr lang="en-US" dirty="0" err="1" smtClean="0"/>
              <a:t>resultN</a:t>
            </a:r>
            <a:r>
              <a:rPr lang="en-US" dirty="0" smtClean="0"/>
              <a:t/>
            </a:r>
            <a:br>
              <a:rPr lang="en-US" dirty="0" smtClean="0"/>
            </a:br>
            <a:r>
              <a:rPr lang="en-US" dirty="0" smtClean="0"/>
              <a:t>  [ELSE resultN+1]</a:t>
            </a:r>
            <a:br>
              <a:rPr lang="en-US" dirty="0" smtClean="0"/>
            </a:br>
            <a:r>
              <a:rPr lang="en-US" dirty="0" smtClean="0"/>
              <a:t>END;</a:t>
            </a:r>
          </a:p>
          <a:p>
            <a:pPr lvl="1"/>
            <a:r>
              <a:rPr lang="en-US" dirty="0" smtClean="0"/>
              <a:t>A searched </a:t>
            </a:r>
            <a:r>
              <a:rPr lang="en-US" dirty="0" smtClean="0">
                <a:latin typeface="Courier New" pitchFamily="49" charset="0"/>
              </a:rPr>
              <a:t>CASE</a:t>
            </a:r>
            <a:r>
              <a:rPr lang="en-US" dirty="0" smtClean="0"/>
              <a:t> expression has no selector. Furthermore, its </a:t>
            </a:r>
            <a:r>
              <a:rPr lang="en-US" dirty="0" smtClean="0">
                <a:latin typeface="Courier New" pitchFamily="49" charset="0"/>
              </a:rPr>
              <a:t>WHEN</a:t>
            </a:r>
            <a:r>
              <a:rPr lang="en-US" dirty="0" smtClean="0"/>
              <a:t> clauses contain search conditions that yield a Boolean value rather than expressions that can yield a value of any type.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37</a:t>
            </a:fld>
            <a:endParaRPr lang="en-US" dirty="0"/>
          </a:p>
        </p:txBody>
      </p:sp>
    </p:spTree>
    <p:extLst>
      <p:ext uri="{BB962C8B-B14F-4D97-AF65-F5344CB8AC3E}">
        <p14:creationId xmlns="" xmlns:p14="http://schemas.microsoft.com/office/powerpoint/2010/main" val="3919288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ourier New" pitchFamily="49" charset="0"/>
              </a:rPr>
              <a:t>CASE</a:t>
            </a:r>
            <a:r>
              <a:rPr lang="en-US" dirty="0" smtClean="0"/>
              <a:t> Expressions: Example</a:t>
            </a:r>
          </a:p>
          <a:p>
            <a:pPr lvl="1"/>
            <a:r>
              <a:rPr lang="en-US" dirty="0" smtClean="0"/>
              <a:t>In the example in the slide, the </a:t>
            </a:r>
            <a:r>
              <a:rPr lang="en-US" sz="1100" dirty="0" smtClean="0">
                <a:latin typeface="Courier New" pitchFamily="49" charset="0"/>
              </a:rPr>
              <a:t>CASE</a:t>
            </a:r>
            <a:r>
              <a:rPr lang="en-US" dirty="0" smtClean="0"/>
              <a:t> expression uses the value in the </a:t>
            </a:r>
            <a:r>
              <a:rPr lang="en-US" sz="1100" dirty="0" err="1" smtClean="0">
                <a:latin typeface="Courier New" pitchFamily="49" charset="0"/>
              </a:rPr>
              <a:t>v_grade</a:t>
            </a:r>
            <a:r>
              <a:rPr lang="en-US" sz="1100" dirty="0" smtClean="0"/>
              <a:t> </a:t>
            </a:r>
            <a:r>
              <a:rPr lang="en-US" dirty="0" smtClean="0"/>
              <a:t>variable as the expression. This value is accepted from the user by using a substitution variable. Based on the value entered by the user, the </a:t>
            </a:r>
            <a:r>
              <a:rPr lang="en-US" sz="1100" dirty="0" smtClean="0">
                <a:latin typeface="Courier New" pitchFamily="49" charset="0"/>
              </a:rPr>
              <a:t>CASE</a:t>
            </a:r>
            <a:r>
              <a:rPr lang="en-US" dirty="0" smtClean="0"/>
              <a:t> expression returns the value of the </a:t>
            </a:r>
            <a:r>
              <a:rPr lang="en-US" dirty="0" smtClean="0">
                <a:latin typeface="Courier New" pitchFamily="49" charset="0"/>
              </a:rPr>
              <a:t>appraisal</a:t>
            </a:r>
            <a:r>
              <a:rPr lang="en-US" dirty="0" smtClean="0"/>
              <a:t> variable based on the value of the </a:t>
            </a:r>
            <a:r>
              <a:rPr lang="en-US" sz="1100" dirty="0" err="1" smtClean="0">
                <a:latin typeface="Courier New" pitchFamily="49" charset="0"/>
              </a:rPr>
              <a:t>v_grade</a:t>
            </a:r>
            <a:r>
              <a:rPr lang="en-US" sz="1100" dirty="0" smtClean="0"/>
              <a:t> </a:t>
            </a:r>
            <a:r>
              <a:rPr lang="en-US" dirty="0" smtClean="0"/>
              <a:t>value. The output of the example is as follows when you enter </a:t>
            </a:r>
            <a:r>
              <a:rPr lang="en-US" dirty="0" smtClean="0">
                <a:latin typeface="Courier New" pitchFamily="49" charset="0"/>
              </a:rPr>
              <a:t>a</a:t>
            </a:r>
            <a:r>
              <a:rPr lang="en-US" dirty="0" smtClean="0"/>
              <a:t> or </a:t>
            </a:r>
            <a:r>
              <a:rPr lang="en-US" dirty="0" smtClean="0">
                <a:latin typeface="Courier New" pitchFamily="49" charset="0"/>
              </a:rPr>
              <a:t>A</a:t>
            </a:r>
            <a:r>
              <a:rPr lang="en-US" dirty="0" smtClean="0"/>
              <a:t> for </a:t>
            </a:r>
            <a:r>
              <a:rPr lang="en-US" dirty="0" err="1" smtClean="0">
                <a:latin typeface="Courier New" pitchFamily="49" charset="0"/>
              </a:rPr>
              <a:t>v_grade</a:t>
            </a:r>
            <a:r>
              <a:rPr lang="en-US" dirty="0" smtClean="0"/>
              <a:t>:</a:t>
            </a:r>
          </a:p>
          <a:p>
            <a:pPr lvl="1"/>
            <a:endParaRPr lang="en-US" dirty="0" smtClean="0"/>
          </a:p>
          <a:p>
            <a:pPr lvl="1"/>
            <a:r>
              <a:rPr lang="en-US" dirty="0"/>
              <a:t>SQL&gt; /</a:t>
            </a:r>
          </a:p>
          <a:p>
            <a:pPr lvl="1"/>
            <a:r>
              <a:rPr lang="en-US" dirty="0"/>
              <a:t>Enter value for grade: A</a:t>
            </a:r>
          </a:p>
          <a:p>
            <a:pPr lvl="1"/>
            <a:r>
              <a:rPr lang="en-US" dirty="0"/>
              <a:t>Grade: A Appraisal Excellent</a:t>
            </a:r>
          </a:p>
          <a:p>
            <a:pPr lvl="1"/>
            <a:endParaRPr lang="en-US" dirty="0"/>
          </a:p>
          <a:p>
            <a:pPr lvl="1"/>
            <a:r>
              <a:rPr lang="en-US" dirty="0"/>
              <a:t>PL/SQL procedure successfully completed.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38</a:t>
            </a:fld>
            <a:endParaRPr lang="en-US" dirty="0"/>
          </a:p>
        </p:txBody>
      </p:sp>
    </p:spTree>
    <p:extLst>
      <p:ext uri="{BB962C8B-B14F-4D97-AF65-F5344CB8AC3E}">
        <p14:creationId xmlns="" xmlns:p14="http://schemas.microsoft.com/office/powerpoint/2010/main" val="4213656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Searched </a:t>
            </a:r>
            <a:r>
              <a:rPr lang="en-US" dirty="0" smtClean="0">
                <a:latin typeface="Courier New" pitchFamily="49" charset="0"/>
              </a:rPr>
              <a:t>CASE</a:t>
            </a:r>
            <a:r>
              <a:rPr lang="en-US" dirty="0" smtClean="0"/>
              <a:t> Expressions</a:t>
            </a:r>
          </a:p>
          <a:p>
            <a:pPr lvl="1"/>
            <a:r>
              <a:rPr lang="en-US" dirty="0" smtClean="0"/>
              <a:t>In the previous example, you saw a single test expression that was the </a:t>
            </a:r>
            <a:r>
              <a:rPr lang="en-US" dirty="0" err="1" smtClean="0">
                <a:latin typeface="Courier New" pitchFamily="49" charset="0"/>
              </a:rPr>
              <a:t>v_grade</a:t>
            </a:r>
            <a:r>
              <a:rPr lang="en-US" dirty="0" smtClean="0"/>
              <a:t> variable. </a:t>
            </a:r>
            <a:br>
              <a:rPr lang="en-US" dirty="0" smtClean="0"/>
            </a:br>
            <a:r>
              <a:rPr lang="en-US" dirty="0" smtClean="0"/>
              <a:t>The </a:t>
            </a:r>
            <a:r>
              <a:rPr lang="en-US" dirty="0" smtClean="0">
                <a:latin typeface="Courier New" pitchFamily="49" charset="0"/>
              </a:rPr>
              <a:t>WHEN</a:t>
            </a:r>
            <a:r>
              <a:rPr lang="en-US" dirty="0" smtClean="0"/>
              <a:t> clause compared a value against this test expression. </a:t>
            </a:r>
          </a:p>
          <a:p>
            <a:pPr lvl="1"/>
            <a:r>
              <a:rPr lang="en-US" dirty="0" smtClean="0"/>
              <a:t>In searched </a:t>
            </a:r>
            <a:r>
              <a:rPr lang="en-US" dirty="0" smtClean="0">
                <a:latin typeface="Courier New" pitchFamily="49" charset="0"/>
              </a:rPr>
              <a:t>CASE</a:t>
            </a:r>
            <a:r>
              <a:rPr lang="en-US" dirty="0" smtClean="0"/>
              <a:t> statements, you do not have a test expression. Instead, the </a:t>
            </a:r>
            <a:r>
              <a:rPr lang="en-US" dirty="0" smtClean="0">
                <a:latin typeface="Courier New" pitchFamily="49" charset="0"/>
              </a:rPr>
              <a:t>WHEN</a:t>
            </a:r>
            <a:r>
              <a:rPr lang="en-US" dirty="0" smtClean="0"/>
              <a:t> clause contains an expression that results in a Boolean value. The same example is rewritten in this slide to show searched </a:t>
            </a:r>
            <a:r>
              <a:rPr lang="en-US" dirty="0" smtClean="0">
                <a:latin typeface="Courier New" pitchFamily="49" charset="0"/>
              </a:rPr>
              <a:t>CASE</a:t>
            </a:r>
            <a:r>
              <a:rPr lang="en-US" dirty="0" smtClean="0"/>
              <a:t> statements.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39</a:t>
            </a:fld>
            <a:endParaRPr lang="en-US" dirty="0"/>
          </a:p>
        </p:txBody>
      </p:sp>
    </p:spTree>
    <p:extLst>
      <p:ext uri="{BB962C8B-B14F-4D97-AF65-F5344CB8AC3E}">
        <p14:creationId xmlns="" xmlns:p14="http://schemas.microsoft.com/office/powerpoint/2010/main" val="403148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PL/SQL</a:t>
            </a:r>
          </a:p>
          <a:p>
            <a:pPr lvl="1"/>
            <a:r>
              <a:rPr lang="en-US" dirty="0" smtClean="0"/>
              <a:t>Structured Query Language (SQL) is the primary language used to access and modify data in relational databases. There are only a few SQL commands, so you can easily learn and use them. Consider an example:</a:t>
            </a:r>
          </a:p>
          <a:p>
            <a:pPr lvl="4"/>
            <a:r>
              <a:rPr lang="en-US" dirty="0" smtClean="0"/>
              <a:t>SELECT </a:t>
            </a:r>
            <a:r>
              <a:rPr lang="en-US" dirty="0" err="1" smtClean="0"/>
              <a:t>first_name</a:t>
            </a:r>
            <a:r>
              <a:rPr lang="en-US" dirty="0" smtClean="0"/>
              <a:t>, </a:t>
            </a:r>
            <a:r>
              <a:rPr lang="en-US" dirty="0" err="1" smtClean="0"/>
              <a:t>department_id</a:t>
            </a:r>
            <a:r>
              <a:rPr lang="en-US" dirty="0" smtClean="0"/>
              <a:t>, salary FROM employees;</a:t>
            </a:r>
          </a:p>
          <a:p>
            <a:pPr lvl="1"/>
            <a:r>
              <a:rPr lang="en-US" dirty="0" smtClean="0"/>
              <a:t>The SQL statement shown above is simple and straightforward. However, if you want to alter any data that is retrieved in a conditional manner, you soon encounter the limitations of SQL. Consider a slightly modified problem statement: For every employee retrieved, check the department ID and the salary. Depending on the department’s performance and also the employee’s salary, you may want to provide varying bonuses to the employees.</a:t>
            </a:r>
          </a:p>
          <a:p>
            <a:pPr lvl="1"/>
            <a:r>
              <a:rPr lang="en-US" dirty="0" smtClean="0"/>
              <a:t>Looking at the problem, you know that you have to execute the preceding SQL statement, collect the data, and apply logic to the data. One solution is to write a SQL statement for each department to give bonuses to the employees in that department. Remember that you also have to check the salary component before deciding the bonus amount. This makes it a little complicated. You now feel that it would be much easier if you had conditional statements. PL/SQL is designed to meet such requirements. It provides a programming extension to the already-existing SQL.</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dirty="0"/>
          </a:p>
        </p:txBody>
      </p:sp>
    </p:spTree>
    <p:extLst>
      <p:ext uri="{BB962C8B-B14F-4D97-AF65-F5344CB8AC3E}">
        <p14:creationId xmlns="" xmlns:p14="http://schemas.microsoft.com/office/powerpoint/2010/main" val="6169188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 Tables</a:t>
            </a:r>
          </a:p>
          <a:p>
            <a:pPr lvl="1"/>
            <a:r>
              <a:rPr lang="en-US" dirty="0" smtClean="0"/>
              <a:t>You can build a simple Boolean condition by combining number, character, and date expressions with comparison operators. </a:t>
            </a:r>
          </a:p>
          <a:p>
            <a:pPr lvl="1"/>
            <a:r>
              <a:rPr lang="en-US" dirty="0" smtClean="0"/>
              <a:t>You can build a complex Boolean condition by combining simple Boolean conditions with the logical operators </a:t>
            </a:r>
            <a:r>
              <a:rPr lang="en-US" dirty="0" smtClean="0">
                <a:latin typeface="Courier New" pitchFamily="49" charset="0"/>
              </a:rPr>
              <a:t>AND</a:t>
            </a:r>
            <a:r>
              <a:rPr lang="en-US" dirty="0" smtClean="0"/>
              <a:t>, </a:t>
            </a:r>
            <a:r>
              <a:rPr lang="en-US" dirty="0" smtClean="0">
                <a:latin typeface="Courier New" pitchFamily="49" charset="0"/>
              </a:rPr>
              <a:t>OR</a:t>
            </a:r>
            <a:r>
              <a:rPr lang="en-US" dirty="0" smtClean="0"/>
              <a:t>, and </a:t>
            </a:r>
            <a:r>
              <a:rPr lang="en-US" dirty="0" smtClean="0">
                <a:latin typeface="Courier New" pitchFamily="49" charset="0"/>
              </a:rPr>
              <a:t>NOT</a:t>
            </a:r>
            <a:r>
              <a:rPr lang="en-US" dirty="0" smtClean="0"/>
              <a:t>. The logical operators are used to check the Boolean variable values and return </a:t>
            </a:r>
            <a:r>
              <a:rPr lang="en-US" dirty="0" smtClean="0">
                <a:latin typeface="Courier New" pitchFamily="49" charset="0"/>
              </a:rPr>
              <a:t>TRUE</a:t>
            </a:r>
            <a:r>
              <a:rPr lang="en-US" dirty="0" smtClean="0"/>
              <a:t>, </a:t>
            </a:r>
            <a:r>
              <a:rPr lang="en-US" dirty="0" smtClean="0">
                <a:latin typeface="Courier New" pitchFamily="49" charset="0"/>
              </a:rPr>
              <a:t>FALSE</a:t>
            </a:r>
            <a:r>
              <a:rPr lang="en-US" dirty="0" smtClean="0"/>
              <a:t>, or </a:t>
            </a:r>
            <a:r>
              <a:rPr lang="en-US" dirty="0" smtClean="0">
                <a:latin typeface="Courier New" pitchFamily="49" charset="0"/>
              </a:rPr>
              <a:t>NULL</a:t>
            </a:r>
            <a:r>
              <a:rPr lang="en-US" dirty="0" smtClean="0"/>
              <a:t>. In the logic tables shown in the slide:</a:t>
            </a:r>
          </a:p>
          <a:p>
            <a:pPr lvl="2">
              <a:buSzPct val="70000"/>
              <a:buFont typeface="Courier New" pitchFamily="49" charset="0"/>
              <a:buChar char="•"/>
            </a:pPr>
            <a:r>
              <a:rPr lang="en-US" dirty="0" smtClean="0">
                <a:latin typeface="Courier New" pitchFamily="49" charset="0"/>
              </a:rPr>
              <a:t>FALSE</a:t>
            </a:r>
            <a:r>
              <a:rPr lang="en-US" dirty="0" smtClean="0"/>
              <a:t> takes precedence in an </a:t>
            </a:r>
            <a:r>
              <a:rPr lang="en-US" dirty="0" smtClean="0">
                <a:latin typeface="Courier New" pitchFamily="49" charset="0"/>
              </a:rPr>
              <a:t>AND</a:t>
            </a:r>
            <a:r>
              <a:rPr lang="en-US" dirty="0" smtClean="0"/>
              <a:t> condition, and </a:t>
            </a:r>
            <a:r>
              <a:rPr lang="en-US" dirty="0" smtClean="0">
                <a:latin typeface="Courier New" pitchFamily="49" charset="0"/>
              </a:rPr>
              <a:t>TRUE</a:t>
            </a:r>
            <a:r>
              <a:rPr lang="en-US" dirty="0" smtClean="0"/>
              <a:t> takes precedence in an </a:t>
            </a:r>
            <a:r>
              <a:rPr lang="en-US" dirty="0" smtClean="0">
                <a:latin typeface="Courier New" pitchFamily="49" charset="0"/>
              </a:rPr>
              <a:t>OR</a:t>
            </a:r>
            <a:r>
              <a:rPr lang="en-US" dirty="0" smtClean="0"/>
              <a:t> condition </a:t>
            </a:r>
          </a:p>
          <a:p>
            <a:pPr lvl="2">
              <a:buSzPct val="70000"/>
              <a:buFont typeface="Courier New" pitchFamily="49" charset="0"/>
              <a:buChar char="•"/>
            </a:pPr>
            <a:r>
              <a:rPr lang="en-US" dirty="0" smtClean="0">
                <a:latin typeface="Courier New" pitchFamily="49" charset="0"/>
              </a:rPr>
              <a:t>AND</a:t>
            </a:r>
            <a:r>
              <a:rPr lang="en-US" dirty="0" smtClean="0"/>
              <a:t> returns </a:t>
            </a:r>
            <a:r>
              <a:rPr lang="en-US" dirty="0" smtClean="0">
                <a:latin typeface="Courier New" pitchFamily="49" charset="0"/>
              </a:rPr>
              <a:t>TRUE</a:t>
            </a:r>
            <a:r>
              <a:rPr lang="en-US" dirty="0" smtClean="0"/>
              <a:t> only if both of its operands are </a:t>
            </a:r>
            <a:r>
              <a:rPr lang="en-US" dirty="0" smtClean="0">
                <a:latin typeface="Courier New" pitchFamily="49" charset="0"/>
              </a:rPr>
              <a:t>TRUE</a:t>
            </a:r>
            <a:r>
              <a:rPr lang="en-US" dirty="0" smtClean="0"/>
              <a:t> </a:t>
            </a:r>
          </a:p>
          <a:p>
            <a:pPr lvl="2">
              <a:buSzPct val="70000"/>
              <a:buFont typeface="Courier New" pitchFamily="49" charset="0"/>
              <a:buChar char="•"/>
            </a:pPr>
            <a:r>
              <a:rPr lang="en-US" dirty="0" smtClean="0">
                <a:latin typeface="Courier New" pitchFamily="49" charset="0"/>
              </a:rPr>
              <a:t>OR</a:t>
            </a:r>
            <a:r>
              <a:rPr lang="en-US" dirty="0" smtClean="0"/>
              <a:t> returns </a:t>
            </a:r>
            <a:r>
              <a:rPr lang="en-US" dirty="0" smtClean="0">
                <a:latin typeface="Courier New" pitchFamily="49" charset="0"/>
              </a:rPr>
              <a:t>FALSE</a:t>
            </a:r>
            <a:r>
              <a:rPr lang="en-US" dirty="0" smtClean="0"/>
              <a:t> only if both of its operands are </a:t>
            </a:r>
            <a:r>
              <a:rPr lang="en-US" dirty="0" smtClean="0">
                <a:latin typeface="Courier New" pitchFamily="49" charset="0"/>
              </a:rPr>
              <a:t>FALSE</a:t>
            </a:r>
            <a:r>
              <a:rPr lang="en-US" dirty="0" smtClean="0"/>
              <a:t> </a:t>
            </a:r>
          </a:p>
          <a:p>
            <a:pPr lvl="2">
              <a:buSzPct val="70000"/>
              <a:buFont typeface="Courier New" pitchFamily="49" charset="0"/>
              <a:buChar char="•"/>
            </a:pPr>
            <a:r>
              <a:rPr lang="en-US" dirty="0" smtClean="0">
                <a:latin typeface="Courier New" pitchFamily="49" charset="0"/>
              </a:rPr>
              <a:t>NULL</a:t>
            </a:r>
            <a:r>
              <a:rPr lang="en-US" dirty="0" smtClean="0"/>
              <a:t> </a:t>
            </a:r>
            <a:r>
              <a:rPr lang="en-US" dirty="0" smtClean="0">
                <a:latin typeface="Courier New" pitchFamily="49" charset="0"/>
              </a:rPr>
              <a:t>AND</a:t>
            </a:r>
            <a:r>
              <a:rPr lang="en-US" dirty="0" smtClean="0"/>
              <a:t> </a:t>
            </a:r>
            <a:r>
              <a:rPr lang="en-US" dirty="0" smtClean="0">
                <a:latin typeface="Courier New" pitchFamily="49" charset="0"/>
              </a:rPr>
              <a:t>TRUE</a:t>
            </a:r>
            <a:r>
              <a:rPr lang="en-US" dirty="0" smtClean="0"/>
              <a:t> always evaluates to </a:t>
            </a:r>
            <a:r>
              <a:rPr lang="en-US" dirty="0" smtClean="0">
                <a:latin typeface="Courier New" pitchFamily="49" charset="0"/>
              </a:rPr>
              <a:t>NULL</a:t>
            </a:r>
            <a:r>
              <a:rPr lang="en-US" dirty="0" smtClean="0"/>
              <a:t> because it is not known whether the second operand evaluates to </a:t>
            </a:r>
            <a:r>
              <a:rPr lang="en-US" dirty="0" smtClean="0">
                <a:latin typeface="Courier New" pitchFamily="49" charset="0"/>
              </a:rPr>
              <a:t>TRUE</a:t>
            </a:r>
            <a:endParaRPr lang="en-US" dirty="0" smtClean="0"/>
          </a:p>
          <a:p>
            <a:pPr lvl="1">
              <a:spcAft>
                <a:spcPct val="24000"/>
              </a:spcAft>
            </a:pPr>
            <a:r>
              <a:rPr lang="en-US" b="1" dirty="0" smtClean="0"/>
              <a:t>Note:</a:t>
            </a:r>
            <a:r>
              <a:rPr lang="en-US" dirty="0" smtClean="0"/>
              <a:t> The negation of </a:t>
            </a:r>
            <a:r>
              <a:rPr lang="en-US" dirty="0" smtClean="0">
                <a:latin typeface="Courier New" pitchFamily="49" charset="0"/>
              </a:rPr>
              <a:t>NULL</a:t>
            </a:r>
            <a:r>
              <a:rPr lang="en-US" dirty="0" smtClean="0"/>
              <a:t> (</a:t>
            </a:r>
            <a:r>
              <a:rPr lang="en-US" dirty="0" smtClean="0">
                <a:latin typeface="Courier New" pitchFamily="49" charset="0"/>
              </a:rPr>
              <a:t>NOT</a:t>
            </a:r>
            <a:r>
              <a:rPr lang="en-US" sz="1100" dirty="0" smtClean="0">
                <a:latin typeface="Courier New" pitchFamily="49" charset="0"/>
              </a:rPr>
              <a:t> </a:t>
            </a:r>
            <a:r>
              <a:rPr lang="en-US" dirty="0" smtClean="0">
                <a:latin typeface="Courier New" pitchFamily="49" charset="0"/>
              </a:rPr>
              <a:t>NULL</a:t>
            </a:r>
            <a:r>
              <a:rPr lang="en-US" dirty="0" smtClean="0"/>
              <a:t>) results in a null value because null values are indeterminate.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40</a:t>
            </a:fld>
            <a:endParaRPr lang="en-US" dirty="0"/>
          </a:p>
        </p:txBody>
      </p:sp>
    </p:spTree>
    <p:extLst>
      <p:ext uri="{BB962C8B-B14F-4D97-AF65-F5344CB8AC3E}">
        <p14:creationId xmlns="" xmlns:p14="http://schemas.microsoft.com/office/powerpoint/2010/main" val="4108109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Iterative Control: </a:t>
            </a:r>
            <a:r>
              <a:rPr lang="en-US" dirty="0" smtClean="0">
                <a:latin typeface="Courier New" pitchFamily="49" charset="0"/>
              </a:rPr>
              <a:t>LOOP</a:t>
            </a:r>
            <a:r>
              <a:rPr lang="en-US" dirty="0" smtClean="0"/>
              <a:t> Statements</a:t>
            </a:r>
          </a:p>
          <a:p>
            <a:pPr lvl="1"/>
            <a:r>
              <a:rPr lang="en-US" dirty="0" smtClean="0"/>
              <a:t>PL/SQL provides several facilities to structure loops to repeat a statement or sequence of statements multiple times. Loops are mainly used to execute statements repeatedly until an exit condition is reached. It is mandatory to have an exit condition in a loop; otherwise, the loop is infinite.</a:t>
            </a:r>
          </a:p>
          <a:p>
            <a:pPr lvl="1"/>
            <a:r>
              <a:rPr lang="en-US" dirty="0" smtClean="0"/>
              <a:t>Looping constructs are the second type of control structure. PL/SQL provides the following types of loops:</a:t>
            </a:r>
          </a:p>
          <a:p>
            <a:pPr lvl="2"/>
            <a:r>
              <a:rPr lang="en-US" dirty="0" smtClean="0"/>
              <a:t>Basic loop that performs repetitive actions without overall conditions</a:t>
            </a:r>
          </a:p>
          <a:p>
            <a:pPr lvl="2">
              <a:buSzPct val="70000"/>
              <a:buFont typeface="Courier New" pitchFamily="49" charset="0"/>
              <a:buChar char="•"/>
            </a:pPr>
            <a:r>
              <a:rPr lang="en-US" dirty="0" smtClean="0">
                <a:latin typeface="Courier New" pitchFamily="49" charset="0"/>
              </a:rPr>
              <a:t>FOR</a:t>
            </a:r>
            <a:r>
              <a:rPr lang="en-US" dirty="0" smtClean="0"/>
              <a:t> loops that perform iterative actions based on a count</a:t>
            </a:r>
          </a:p>
          <a:p>
            <a:pPr lvl="2">
              <a:buSzPct val="70000"/>
              <a:buFont typeface="Courier New" pitchFamily="49" charset="0"/>
              <a:buChar char="•"/>
            </a:pPr>
            <a:r>
              <a:rPr lang="en-US" dirty="0" smtClean="0">
                <a:latin typeface="Courier New" pitchFamily="49" charset="0"/>
              </a:rPr>
              <a:t>WHILE</a:t>
            </a:r>
            <a:r>
              <a:rPr lang="en-US" dirty="0" smtClean="0"/>
              <a:t> loops that perform iterative actions based on a condition</a:t>
            </a:r>
          </a:p>
          <a:p>
            <a:pPr lvl="1"/>
            <a:r>
              <a:rPr lang="en-US" b="1" dirty="0" smtClean="0"/>
              <a:t>Note:</a:t>
            </a:r>
            <a:r>
              <a:rPr lang="en-US" dirty="0" smtClean="0"/>
              <a:t> An </a:t>
            </a:r>
            <a:r>
              <a:rPr lang="en-US" dirty="0" smtClean="0">
                <a:latin typeface="Courier New" pitchFamily="49" charset="0"/>
              </a:rPr>
              <a:t>EXIT</a:t>
            </a:r>
            <a:r>
              <a:rPr lang="en-US" dirty="0" smtClean="0"/>
              <a:t> statement can be used to terminate loops. A basic loop must have an </a:t>
            </a:r>
            <a:r>
              <a:rPr lang="en-US" dirty="0" smtClean="0">
                <a:latin typeface="Courier New" pitchFamily="49" charset="0"/>
              </a:rPr>
              <a:t>EXIT</a:t>
            </a:r>
            <a:r>
              <a:rPr lang="en-US" dirty="0" smtClean="0"/>
              <a:t>. The cursor </a:t>
            </a:r>
            <a:r>
              <a:rPr lang="en-US" dirty="0" smtClean="0">
                <a:latin typeface="Courier New" pitchFamily="49" charset="0"/>
              </a:rPr>
              <a:t>FOR</a:t>
            </a:r>
            <a:r>
              <a:rPr lang="en-US" dirty="0" smtClean="0"/>
              <a:t> </a:t>
            </a:r>
            <a:r>
              <a:rPr lang="en-US" dirty="0" smtClean="0">
                <a:latin typeface="Courier New" pitchFamily="49" charset="0"/>
              </a:rPr>
              <a:t>LOOP</a:t>
            </a:r>
            <a:r>
              <a:rPr lang="en-US" dirty="0" smtClean="0"/>
              <a:t> (which is another type of </a:t>
            </a:r>
            <a:r>
              <a:rPr lang="en-US" dirty="0" smtClean="0">
                <a:latin typeface="Courier New" pitchFamily="49" charset="0"/>
              </a:rPr>
              <a:t>FOR</a:t>
            </a:r>
            <a:r>
              <a:rPr lang="en-US" dirty="0" smtClean="0"/>
              <a:t> </a:t>
            </a:r>
            <a:r>
              <a:rPr lang="en-US" dirty="0" smtClean="0">
                <a:latin typeface="Courier New" pitchFamily="49" charset="0"/>
              </a:rPr>
              <a:t>LOOP</a:t>
            </a:r>
            <a:r>
              <a:rPr lang="en-US" dirty="0" smtClean="0"/>
              <a:t>) is discussed in the lesson titled “Using Explicit Cursors.”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41</a:t>
            </a:fld>
            <a:endParaRPr lang="en-US" dirty="0"/>
          </a:p>
        </p:txBody>
      </p:sp>
    </p:spTree>
    <p:extLst>
      <p:ext uri="{BB962C8B-B14F-4D97-AF65-F5344CB8AC3E}">
        <p14:creationId xmlns="" xmlns:p14="http://schemas.microsoft.com/office/powerpoint/2010/main" val="3125860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Loops</a:t>
            </a:r>
          </a:p>
          <a:p>
            <a:pPr lvl="1"/>
            <a:r>
              <a:rPr lang="en-US" dirty="0" smtClean="0"/>
              <a:t>The simplest form of a </a:t>
            </a:r>
            <a:r>
              <a:rPr lang="en-US" dirty="0" smtClean="0">
                <a:latin typeface="Courier New" pitchFamily="49" charset="0"/>
              </a:rPr>
              <a:t>LOOP</a:t>
            </a:r>
            <a:r>
              <a:rPr lang="en-US" dirty="0" smtClean="0"/>
              <a:t> statement is the basic loop, which encloses a sequence of statements between the </a:t>
            </a:r>
            <a:r>
              <a:rPr lang="en-US" dirty="0" smtClean="0">
                <a:latin typeface="Courier New" pitchFamily="49" charset="0"/>
              </a:rPr>
              <a:t>LOOP</a:t>
            </a:r>
            <a:r>
              <a:rPr lang="en-US" dirty="0" smtClean="0"/>
              <a:t> and </a:t>
            </a:r>
            <a:r>
              <a:rPr lang="en-US" dirty="0" smtClean="0">
                <a:latin typeface="Courier New" pitchFamily="49" charset="0"/>
              </a:rPr>
              <a:t>END</a:t>
            </a:r>
            <a:r>
              <a:rPr lang="en-US" dirty="0" smtClean="0"/>
              <a:t> </a:t>
            </a:r>
            <a:r>
              <a:rPr lang="en-US" dirty="0" smtClean="0">
                <a:latin typeface="Courier New" pitchFamily="49" charset="0"/>
              </a:rPr>
              <a:t>LOOP</a:t>
            </a:r>
            <a:r>
              <a:rPr lang="en-US" dirty="0" smtClean="0"/>
              <a:t> keywords. Each time the flow of execution reaches the </a:t>
            </a:r>
            <a:r>
              <a:rPr lang="en-US" dirty="0" smtClean="0">
                <a:latin typeface="Courier New" pitchFamily="49" charset="0"/>
              </a:rPr>
              <a:t>END</a:t>
            </a:r>
            <a:r>
              <a:rPr lang="en-US" dirty="0" smtClean="0"/>
              <a:t> </a:t>
            </a:r>
            <a:r>
              <a:rPr lang="en-US" dirty="0" smtClean="0">
                <a:latin typeface="Courier New" pitchFamily="49" charset="0"/>
              </a:rPr>
              <a:t>LOOP</a:t>
            </a:r>
            <a:r>
              <a:rPr lang="en-US" dirty="0" smtClean="0"/>
              <a:t> statement, control is returned to the corresponding </a:t>
            </a:r>
            <a:r>
              <a:rPr lang="en-US" dirty="0" smtClean="0">
                <a:latin typeface="Courier New" pitchFamily="49" charset="0"/>
              </a:rPr>
              <a:t>LOOP</a:t>
            </a:r>
            <a:r>
              <a:rPr lang="en-US" dirty="0" smtClean="0"/>
              <a:t> statement above it. A basic loop</a:t>
            </a:r>
            <a:r>
              <a:rPr lang="en-US" dirty="0" smtClean="0">
                <a:solidFill>
                  <a:srgbClr val="FC0128"/>
                </a:solidFill>
              </a:rPr>
              <a:t> </a:t>
            </a:r>
            <a:r>
              <a:rPr lang="en-US" dirty="0" smtClean="0"/>
              <a:t>allows execution of its statements at least once, even if the </a:t>
            </a:r>
            <a:r>
              <a:rPr lang="en-US" dirty="0" smtClean="0">
                <a:latin typeface="Courier New" pitchFamily="49" charset="0"/>
              </a:rPr>
              <a:t>EXIT</a:t>
            </a:r>
            <a:r>
              <a:rPr lang="en-US" dirty="0" smtClean="0"/>
              <a:t> condition is already met upon entering the loop. Without the </a:t>
            </a:r>
            <a:r>
              <a:rPr lang="en-US" dirty="0" smtClean="0">
                <a:latin typeface="Courier New" pitchFamily="49" charset="0"/>
              </a:rPr>
              <a:t>EXIT</a:t>
            </a:r>
            <a:r>
              <a:rPr lang="en-US" dirty="0" smtClean="0"/>
              <a:t> statement, the loop would be infinite.</a:t>
            </a:r>
          </a:p>
          <a:p>
            <a:pPr lvl="1"/>
            <a:r>
              <a:rPr lang="en-US" b="1" dirty="0" smtClean="0">
                <a:latin typeface="Courier New" pitchFamily="49" charset="0"/>
              </a:rPr>
              <a:t>EXIT</a:t>
            </a:r>
            <a:r>
              <a:rPr lang="en-US" b="1" dirty="0" smtClean="0"/>
              <a:t> Statement</a:t>
            </a:r>
          </a:p>
          <a:p>
            <a:pPr lvl="1">
              <a:spcAft>
                <a:spcPct val="30000"/>
              </a:spcAft>
            </a:pPr>
            <a:r>
              <a:rPr lang="en-US" dirty="0" smtClean="0"/>
              <a:t>You can use the </a:t>
            </a:r>
            <a:r>
              <a:rPr lang="en-US" dirty="0" smtClean="0">
                <a:latin typeface="Courier New" pitchFamily="49" charset="0"/>
              </a:rPr>
              <a:t>EXIT</a:t>
            </a:r>
            <a:r>
              <a:rPr lang="en-US" dirty="0" smtClean="0"/>
              <a:t> statement</a:t>
            </a:r>
            <a:r>
              <a:rPr lang="en-US" dirty="0" smtClean="0">
                <a:solidFill>
                  <a:srgbClr val="FC0128"/>
                </a:solidFill>
              </a:rPr>
              <a:t> </a:t>
            </a:r>
            <a:r>
              <a:rPr lang="en-US" dirty="0" smtClean="0"/>
              <a:t>to terminate a loop. Control passes to the next statement after the </a:t>
            </a:r>
            <a:r>
              <a:rPr lang="en-US" dirty="0" smtClean="0">
                <a:latin typeface="Courier New" pitchFamily="49" charset="0"/>
              </a:rPr>
              <a:t>END</a:t>
            </a:r>
            <a:r>
              <a:rPr lang="en-US" dirty="0" smtClean="0"/>
              <a:t> </a:t>
            </a:r>
            <a:r>
              <a:rPr lang="en-US" dirty="0" smtClean="0">
                <a:latin typeface="Courier New" pitchFamily="49" charset="0"/>
              </a:rPr>
              <a:t>LOOP</a:t>
            </a:r>
            <a:r>
              <a:rPr lang="en-US" dirty="0" smtClean="0"/>
              <a:t> statement. You can issue </a:t>
            </a:r>
            <a:r>
              <a:rPr lang="en-US" dirty="0" smtClean="0">
                <a:latin typeface="Courier New" pitchFamily="49" charset="0"/>
              </a:rPr>
              <a:t>EXIT</a:t>
            </a:r>
            <a:r>
              <a:rPr lang="en-US" dirty="0" smtClean="0"/>
              <a:t> either as an action within an </a:t>
            </a:r>
            <a:r>
              <a:rPr lang="en-US" dirty="0" smtClean="0">
                <a:latin typeface="Courier New" pitchFamily="49" charset="0"/>
              </a:rPr>
              <a:t>IF</a:t>
            </a:r>
            <a:r>
              <a:rPr lang="en-US" dirty="0" smtClean="0"/>
              <a:t> statement or as a stand-alone statement within the loop. The </a:t>
            </a:r>
            <a:r>
              <a:rPr lang="en-US" dirty="0" smtClean="0">
                <a:latin typeface="Courier New" pitchFamily="49" charset="0"/>
              </a:rPr>
              <a:t>EXIT</a:t>
            </a:r>
            <a:r>
              <a:rPr lang="en-US" dirty="0" smtClean="0"/>
              <a:t> statement must be placed inside a loop. In the latter case, you can attach a </a:t>
            </a:r>
            <a:r>
              <a:rPr lang="en-US" dirty="0" smtClean="0">
                <a:latin typeface="Courier New" pitchFamily="49" charset="0"/>
              </a:rPr>
              <a:t>WHEN</a:t>
            </a:r>
            <a:r>
              <a:rPr lang="en-US" dirty="0" smtClean="0"/>
              <a:t> clause to enable conditional termination of the loop. When the </a:t>
            </a:r>
            <a:r>
              <a:rPr lang="en-US" dirty="0" smtClean="0">
                <a:latin typeface="Courier New" pitchFamily="49" charset="0"/>
              </a:rPr>
              <a:t>EXIT</a:t>
            </a:r>
            <a:r>
              <a:rPr lang="en-US" dirty="0" smtClean="0"/>
              <a:t> statement is encountered, the condition in the </a:t>
            </a:r>
            <a:r>
              <a:rPr lang="en-US" dirty="0" smtClean="0">
                <a:latin typeface="Courier New" pitchFamily="49" charset="0"/>
              </a:rPr>
              <a:t>WHEN</a:t>
            </a:r>
            <a:r>
              <a:rPr lang="en-US" dirty="0" smtClean="0"/>
              <a:t> clause is evaluated. If the condition yields </a:t>
            </a:r>
            <a:r>
              <a:rPr lang="en-US" dirty="0" smtClean="0">
                <a:latin typeface="Courier New" pitchFamily="49" charset="0"/>
              </a:rPr>
              <a:t>TRUE</a:t>
            </a:r>
            <a:r>
              <a:rPr lang="en-US" dirty="0" smtClean="0"/>
              <a:t>, the loop ends and control passes to the next statement after the loop. </a:t>
            </a:r>
            <a:br>
              <a:rPr lang="en-US" dirty="0" smtClean="0"/>
            </a:br>
            <a:r>
              <a:rPr lang="en-US" dirty="0" smtClean="0"/>
              <a:t>A basic loop can contain multiple </a:t>
            </a:r>
            <a:r>
              <a:rPr lang="en-US" dirty="0" smtClean="0">
                <a:latin typeface="Courier New" pitchFamily="49" charset="0"/>
              </a:rPr>
              <a:t>EXIT</a:t>
            </a:r>
            <a:r>
              <a:rPr lang="en-US" dirty="0" smtClean="0"/>
              <a:t> statements, but it is recommended that you have only one </a:t>
            </a:r>
            <a:r>
              <a:rPr lang="en-US" dirty="0" smtClean="0">
                <a:latin typeface="Courier New" pitchFamily="49" charset="0"/>
              </a:rPr>
              <a:t>EXIT</a:t>
            </a:r>
            <a:r>
              <a:rPr lang="en-US" dirty="0" smtClean="0"/>
              <a:t> point.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42</a:t>
            </a:fld>
            <a:endParaRPr lang="en-US" dirty="0"/>
          </a:p>
        </p:txBody>
      </p:sp>
    </p:spTree>
    <p:extLst>
      <p:ext uri="{BB962C8B-B14F-4D97-AF65-F5344CB8AC3E}">
        <p14:creationId xmlns="" xmlns:p14="http://schemas.microsoft.com/office/powerpoint/2010/main" val="2132228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1371600" algn="l"/>
              </a:tabLst>
            </a:pPr>
            <a:r>
              <a:rPr lang="en-US" dirty="0" smtClean="0">
                <a:latin typeface="Courier New" pitchFamily="49" charset="0"/>
              </a:rPr>
              <a:t>WHILE</a:t>
            </a:r>
            <a:r>
              <a:rPr lang="en-US" dirty="0" smtClean="0"/>
              <a:t> Loops</a:t>
            </a:r>
          </a:p>
          <a:p>
            <a:pPr lvl="1">
              <a:tabLst>
                <a:tab pos="1371600" algn="l"/>
              </a:tabLst>
            </a:pPr>
            <a:r>
              <a:rPr lang="en-US" dirty="0" smtClean="0"/>
              <a:t>You can use the </a:t>
            </a:r>
            <a:r>
              <a:rPr lang="en-US" dirty="0" smtClean="0">
                <a:latin typeface="Courier New" pitchFamily="49" charset="0"/>
              </a:rPr>
              <a:t>WHILE</a:t>
            </a:r>
            <a:r>
              <a:rPr lang="en-US" dirty="0" smtClean="0"/>
              <a:t> loop</a:t>
            </a:r>
            <a:r>
              <a:rPr lang="en-US" dirty="0" smtClean="0">
                <a:solidFill>
                  <a:srgbClr val="FC0128"/>
                </a:solidFill>
              </a:rPr>
              <a:t> </a:t>
            </a:r>
            <a:r>
              <a:rPr lang="en-US" dirty="0" smtClean="0"/>
              <a:t>to repeat a sequence of statements until the controlling condition is no longer </a:t>
            </a:r>
            <a:r>
              <a:rPr lang="en-US" dirty="0" smtClean="0">
                <a:latin typeface="Courier New" pitchFamily="49" charset="0"/>
              </a:rPr>
              <a:t>TRUE</a:t>
            </a:r>
            <a:r>
              <a:rPr lang="en-US" dirty="0" smtClean="0"/>
              <a:t>. The condition is evaluated at the start of each iteration. The loop terminates when the condition is </a:t>
            </a:r>
            <a:r>
              <a:rPr lang="en-US" dirty="0" smtClean="0">
                <a:latin typeface="Courier New" pitchFamily="49" charset="0"/>
              </a:rPr>
              <a:t>FALSE</a:t>
            </a:r>
            <a:r>
              <a:rPr lang="en-US" dirty="0" smtClean="0"/>
              <a:t> or </a:t>
            </a:r>
            <a:r>
              <a:rPr lang="en-US" dirty="0" smtClean="0">
                <a:latin typeface="Courier New" pitchFamily="49" charset="0"/>
              </a:rPr>
              <a:t>NULL</a:t>
            </a:r>
            <a:r>
              <a:rPr lang="en-US" dirty="0" smtClean="0"/>
              <a:t>. If the condition is </a:t>
            </a:r>
            <a:r>
              <a:rPr lang="en-US" dirty="0" smtClean="0">
                <a:latin typeface="Courier New" pitchFamily="49" charset="0"/>
              </a:rPr>
              <a:t>FALSE</a:t>
            </a:r>
            <a:r>
              <a:rPr lang="en-US" dirty="0" smtClean="0"/>
              <a:t> or </a:t>
            </a:r>
            <a:r>
              <a:rPr lang="en-US" dirty="0" smtClean="0">
                <a:latin typeface="Courier New" pitchFamily="49" charset="0"/>
              </a:rPr>
              <a:t>NULL</a:t>
            </a:r>
            <a:r>
              <a:rPr lang="en-US" dirty="0" smtClean="0"/>
              <a:t> at the start of the loop, no further iterations are performed. Thus, it is possible that none of the statements inside the loop are executed. </a:t>
            </a:r>
          </a:p>
          <a:p>
            <a:pPr lvl="1">
              <a:tabLst>
                <a:tab pos="1371600" algn="l"/>
              </a:tabLst>
            </a:pPr>
            <a:r>
              <a:rPr lang="en-US" dirty="0" smtClean="0"/>
              <a:t>In the syntax:</a:t>
            </a:r>
          </a:p>
          <a:p>
            <a:pPr lvl="2">
              <a:buFont typeface="Times New Roman" pitchFamily="18" charset="0"/>
              <a:buNone/>
              <a:tabLst>
                <a:tab pos="1371600" algn="l"/>
              </a:tabLst>
            </a:pPr>
            <a:r>
              <a:rPr lang="en-US" i="1" dirty="0" smtClean="0"/>
              <a:t>condition	</a:t>
            </a:r>
            <a:r>
              <a:rPr lang="en-US" dirty="0" smtClean="0"/>
              <a:t>Is a Boolean variable or expression (</a:t>
            </a:r>
            <a:r>
              <a:rPr lang="en-US" dirty="0" smtClean="0">
                <a:latin typeface="Courier New" pitchFamily="49" charset="0"/>
              </a:rPr>
              <a:t>TRUE</a:t>
            </a:r>
            <a:r>
              <a:rPr lang="en-US" dirty="0" smtClean="0"/>
              <a:t>, </a:t>
            </a:r>
            <a:r>
              <a:rPr lang="en-US" dirty="0" smtClean="0">
                <a:latin typeface="Courier New" pitchFamily="49" charset="0"/>
              </a:rPr>
              <a:t>FALSE</a:t>
            </a:r>
            <a:r>
              <a:rPr lang="en-US" dirty="0" smtClean="0"/>
              <a:t>, or </a:t>
            </a:r>
            <a:r>
              <a:rPr lang="en-US" dirty="0" smtClean="0">
                <a:latin typeface="Courier New" pitchFamily="49" charset="0"/>
              </a:rPr>
              <a:t>NULL</a:t>
            </a:r>
            <a:r>
              <a:rPr lang="en-US" dirty="0" smtClean="0"/>
              <a:t>)</a:t>
            </a:r>
          </a:p>
          <a:p>
            <a:pPr lvl="2">
              <a:buFont typeface="Times New Roman" pitchFamily="18" charset="0"/>
              <a:buNone/>
              <a:tabLst>
                <a:tab pos="1371600" algn="l"/>
              </a:tabLst>
            </a:pPr>
            <a:r>
              <a:rPr lang="en-US" i="1" dirty="0" smtClean="0"/>
              <a:t>statement	</a:t>
            </a:r>
            <a:r>
              <a:rPr lang="en-US" dirty="0" smtClean="0"/>
              <a:t>Can be one or more PL/SQL or SQL statements</a:t>
            </a:r>
            <a:endParaRPr lang="en-US" i="1" dirty="0" smtClean="0"/>
          </a:p>
          <a:p>
            <a:pPr lvl="1">
              <a:tabLst>
                <a:tab pos="1371600" algn="l"/>
              </a:tabLst>
            </a:pPr>
            <a:r>
              <a:rPr lang="en-US" dirty="0" smtClean="0"/>
              <a:t>If the variables involved in the conditions do not change during the body of the loop, the condition remains </a:t>
            </a:r>
            <a:r>
              <a:rPr lang="en-US" dirty="0" smtClean="0">
                <a:latin typeface="Courier New" pitchFamily="49" charset="0"/>
              </a:rPr>
              <a:t>TRUE</a:t>
            </a:r>
            <a:r>
              <a:rPr lang="en-US" dirty="0" smtClean="0"/>
              <a:t> and the loop does not terminate.</a:t>
            </a:r>
          </a:p>
          <a:p>
            <a:pPr lvl="1">
              <a:tabLst>
                <a:tab pos="1371600" algn="l"/>
              </a:tabLst>
            </a:pPr>
            <a:r>
              <a:rPr lang="en-US" b="1" dirty="0" smtClean="0"/>
              <a:t>Note:</a:t>
            </a:r>
            <a:r>
              <a:rPr lang="en-US" dirty="0" smtClean="0"/>
              <a:t> If the condition yields </a:t>
            </a:r>
            <a:r>
              <a:rPr lang="en-US" dirty="0" smtClean="0">
                <a:latin typeface="Courier New" pitchFamily="49" charset="0"/>
              </a:rPr>
              <a:t>NULL</a:t>
            </a:r>
            <a:r>
              <a:rPr lang="en-US" dirty="0" smtClean="0"/>
              <a:t>, the loop is bypassed and control passes to the next statement.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43</a:t>
            </a:fld>
            <a:endParaRPr lang="en-US" dirty="0"/>
          </a:p>
        </p:txBody>
      </p:sp>
    </p:spTree>
    <p:extLst>
      <p:ext uri="{BB962C8B-B14F-4D97-AF65-F5344CB8AC3E}">
        <p14:creationId xmlns="" xmlns:p14="http://schemas.microsoft.com/office/powerpoint/2010/main" val="41295547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latin typeface="Courier New" pitchFamily="49" charset="0"/>
              </a:rPr>
              <a:t>FOR</a:t>
            </a:r>
            <a:r>
              <a:rPr lang="en-US" b="1" dirty="0" smtClean="0"/>
              <a:t> Loops</a:t>
            </a:r>
          </a:p>
          <a:p>
            <a:pPr lvl="1"/>
            <a:r>
              <a:rPr lang="en-US" dirty="0" smtClean="0">
                <a:latin typeface="Courier New" pitchFamily="49" charset="0"/>
              </a:rPr>
              <a:t>FOR</a:t>
            </a:r>
            <a:r>
              <a:rPr lang="en-US" dirty="0" smtClean="0"/>
              <a:t> loops</a:t>
            </a:r>
            <a:r>
              <a:rPr lang="en-US" dirty="0" smtClean="0">
                <a:solidFill>
                  <a:srgbClr val="FC0128"/>
                </a:solidFill>
              </a:rPr>
              <a:t> </a:t>
            </a:r>
            <a:r>
              <a:rPr lang="en-US" dirty="0" smtClean="0"/>
              <a:t>have the same general structure as the basic loop. In addition, they have a control statement before the </a:t>
            </a:r>
            <a:r>
              <a:rPr lang="en-US" dirty="0" smtClean="0">
                <a:latin typeface="Courier New" pitchFamily="49" charset="0"/>
              </a:rPr>
              <a:t>LOOP</a:t>
            </a:r>
            <a:r>
              <a:rPr lang="en-US" dirty="0" smtClean="0"/>
              <a:t> keyword to set the number of iterations that PL/SQL performs. </a:t>
            </a:r>
          </a:p>
          <a:p>
            <a:pPr lvl="1"/>
            <a:r>
              <a:rPr lang="en-US" b="1" dirty="0" smtClean="0"/>
              <a:t>In the syntax:</a:t>
            </a:r>
          </a:p>
          <a:p>
            <a:pPr rtl="0" eaLnBrk="1" fontAlgn="base" latinLnBrk="0" hangingPunct="1"/>
            <a:r>
              <a:rPr lang="en-US" sz="1200" b="0" i="1" u="none" strike="noStrike" kern="1200" baseline="0" dirty="0" smtClean="0">
                <a:solidFill>
                  <a:schemeClr val="tx1"/>
                </a:solidFill>
                <a:effectLst/>
                <a:latin typeface="+mn-lt"/>
                <a:ea typeface="+mn-ea"/>
                <a:cs typeface="+mn-cs"/>
              </a:rPr>
              <a:t>Counter</a:t>
            </a:r>
            <a:r>
              <a:rPr lang="en-US" sz="1200" b="0" i="0" u="none" strike="noStrike" kern="1200" baseline="0" dirty="0" smtClean="0">
                <a:solidFill>
                  <a:schemeClr val="tx1"/>
                </a:solidFill>
                <a:effectLst/>
                <a:latin typeface="+mn-lt"/>
                <a:ea typeface="+mn-ea"/>
                <a:cs typeface="+mn-cs"/>
              </a:rPr>
              <a:t>	Is an implicitly declared integer whose value automatically increases or decreases (decreases if the REVERSE keyword is used) </a:t>
            </a:r>
          </a:p>
          <a:p>
            <a:pPr rtl="0" eaLnBrk="1" fontAlgn="base" latinLnBrk="0" hangingPunct="1"/>
            <a:r>
              <a:rPr lang="en-US" sz="1200" b="0" i="0" u="none" strike="noStrike" kern="1200" baseline="0" dirty="0" smtClean="0">
                <a:solidFill>
                  <a:schemeClr val="tx1"/>
                </a:solidFill>
                <a:effectLst/>
                <a:latin typeface="+mn-lt"/>
                <a:ea typeface="+mn-ea"/>
                <a:cs typeface="+mn-cs"/>
              </a:rPr>
              <a:t>by 1 on each iteration of the loop until the upper or lower bound is reached</a:t>
            </a:r>
            <a:endParaRPr lang="en-US" sz="1200" b="0" i="0" u="none" strike="noStrike" kern="1200" dirty="0" smtClean="0">
              <a:solidFill>
                <a:schemeClr val="tx1"/>
              </a:solidFill>
              <a:effectLst/>
              <a:latin typeface="+mn-lt"/>
              <a:ea typeface="+mn-ea"/>
              <a:cs typeface="+mn-cs"/>
            </a:endParaRPr>
          </a:p>
          <a:p>
            <a:pPr rtl="0" eaLnBrk="1" fontAlgn="base" latinLnBrk="0" hangingPunct="1"/>
            <a:endParaRPr lang="en-US" sz="1200" b="0" i="0" u="none" strike="noStrike" kern="1200" baseline="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REVERSE	Causes the counter to decrement with each iteration from the upper bound to the lower bound </a:t>
            </a:r>
            <a:br>
              <a:rPr lang="en-US" sz="1200" b="0" i="0" u="none" strike="noStrike" kern="1200" baseline="0" dirty="0" smtClean="0">
                <a:solidFill>
                  <a:schemeClr val="tx1"/>
                </a:solidFill>
                <a:effectLst/>
                <a:latin typeface="+mn-lt"/>
                <a:ea typeface="+mn-ea"/>
                <a:cs typeface="+mn-cs"/>
              </a:rPr>
            </a:br>
            <a:r>
              <a:rPr lang="en-US" sz="1200" b="1" i="0" u="none" strike="noStrike" kern="1200" baseline="0" dirty="0" smtClean="0">
                <a:solidFill>
                  <a:schemeClr val="tx1"/>
                </a:solidFill>
                <a:effectLst/>
                <a:latin typeface="+mn-lt"/>
                <a:ea typeface="+mn-ea"/>
                <a:cs typeface="+mn-cs"/>
              </a:rPr>
              <a:t>Note:</a:t>
            </a:r>
            <a:r>
              <a:rPr lang="en-US" sz="1200" b="0" i="0" u="none" strike="noStrike" kern="1200" baseline="0" dirty="0" smtClean="0">
                <a:solidFill>
                  <a:schemeClr val="tx1"/>
                </a:solidFill>
                <a:effectLst/>
                <a:latin typeface="+mn-lt"/>
                <a:ea typeface="+mn-ea"/>
                <a:cs typeface="+mn-cs"/>
              </a:rPr>
              <a:t> The lower bound is still referenced first.</a:t>
            </a:r>
            <a:endParaRPr lang="en-US" sz="1200" b="0" i="0" u="none" strike="noStrike"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0" i="1" u="none" strike="noStrike" kern="1200" baseline="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1" u="none" strike="noStrike" kern="1200" baseline="0" dirty="0" err="1" smtClean="0">
                <a:solidFill>
                  <a:schemeClr val="tx1"/>
                </a:solidFill>
                <a:effectLst/>
                <a:latin typeface="+mn-lt"/>
                <a:ea typeface="+mn-ea"/>
                <a:cs typeface="+mn-cs"/>
              </a:rPr>
              <a:t>lower_bound</a:t>
            </a:r>
            <a:r>
              <a:rPr lang="en-US" sz="1200" b="0" i="1"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Specifies the lower bound for the range of counter values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1" u="none" strike="noStrike" kern="1200" baseline="0" dirty="0" err="1" smtClean="0">
                <a:solidFill>
                  <a:schemeClr val="tx1"/>
                </a:solidFill>
                <a:effectLst/>
                <a:latin typeface="+mn-lt"/>
                <a:ea typeface="+mn-ea"/>
                <a:cs typeface="+mn-cs"/>
              </a:rPr>
              <a:t>upper_bound</a:t>
            </a:r>
            <a:r>
              <a:rPr lang="en-US" sz="1200" b="0" i="0" u="none" strike="noStrike" kern="1200" baseline="0" dirty="0" smtClean="0">
                <a:solidFill>
                  <a:schemeClr val="tx1"/>
                </a:solidFill>
                <a:effectLst/>
                <a:latin typeface="+mn-lt"/>
                <a:ea typeface="+mn-ea"/>
                <a:cs typeface="+mn-cs"/>
              </a:rPr>
              <a:t>		Specifies the upper bound for the range of counter values</a:t>
            </a:r>
            <a:endParaRPr lang="en-US" sz="1200" b="0" i="0" u="none" strike="noStrike" kern="1200" dirty="0" smtClean="0">
              <a:solidFill>
                <a:schemeClr val="tx1"/>
              </a:solidFill>
              <a:effectLst/>
              <a:latin typeface="+mn-lt"/>
              <a:ea typeface="+mn-ea"/>
              <a:cs typeface="+mn-cs"/>
            </a:endParaRPr>
          </a:p>
          <a:p>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Do not declare the counter. It is declared implicitly as an integer.</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44</a:t>
            </a:fld>
            <a:endParaRPr lang="en-US" dirty="0"/>
          </a:p>
        </p:txBody>
      </p:sp>
    </p:spTree>
    <p:extLst>
      <p:ext uri="{BB962C8B-B14F-4D97-AF65-F5344CB8AC3E}">
        <p14:creationId xmlns="" xmlns:p14="http://schemas.microsoft.com/office/powerpoint/2010/main" val="7562294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Loop Output:</a:t>
            </a:r>
          </a:p>
          <a:p>
            <a:r>
              <a:rPr lang="en-US" sz="1200" b="0" i="0" u="none" strike="noStrike" kern="1200" baseline="0" dirty="0" smtClean="0">
                <a:solidFill>
                  <a:schemeClr val="tx1"/>
                </a:solidFill>
                <a:latin typeface="+mn-lt"/>
                <a:ea typeface="+mn-ea"/>
                <a:cs typeface="+mn-cs"/>
              </a:rPr>
              <a:t>Total is: 1</a:t>
            </a:r>
          </a:p>
          <a:p>
            <a:r>
              <a:rPr lang="en-US" sz="1200" b="0" i="0" u="none" strike="noStrike" kern="1200" baseline="0" dirty="0" smtClean="0">
                <a:solidFill>
                  <a:schemeClr val="tx1"/>
                </a:solidFill>
                <a:latin typeface="+mn-lt"/>
                <a:ea typeface="+mn-ea"/>
                <a:cs typeface="+mn-cs"/>
              </a:rPr>
              <a:t>Total is: 3</a:t>
            </a:r>
          </a:p>
          <a:p>
            <a:r>
              <a:rPr lang="en-US" sz="1200" b="0" i="0" u="none" strike="noStrike" kern="1200" baseline="0" dirty="0" smtClean="0">
                <a:solidFill>
                  <a:schemeClr val="tx1"/>
                </a:solidFill>
                <a:latin typeface="+mn-lt"/>
                <a:ea typeface="+mn-ea"/>
                <a:cs typeface="+mn-cs"/>
              </a:rPr>
              <a:t>Total is: 6</a:t>
            </a:r>
          </a:p>
          <a:p>
            <a:r>
              <a:rPr lang="en-US" sz="1200" b="0" i="0" u="none" strike="noStrike" kern="1200" baseline="0" dirty="0" smtClean="0">
                <a:solidFill>
                  <a:schemeClr val="tx1"/>
                </a:solidFill>
                <a:latin typeface="+mn-lt"/>
                <a:ea typeface="+mn-ea"/>
                <a:cs typeface="+mn-cs"/>
              </a:rPr>
              <a:t>Total is: 10</a:t>
            </a:r>
          </a:p>
          <a:p>
            <a:r>
              <a:rPr lang="en-US" sz="1200" b="0" i="0" u="none" strike="noStrike" kern="1200" baseline="0" dirty="0" smtClean="0">
                <a:solidFill>
                  <a:schemeClr val="tx1"/>
                </a:solidFill>
                <a:latin typeface="+mn-lt"/>
                <a:ea typeface="+mn-ea"/>
                <a:cs typeface="+mn-cs"/>
              </a:rPr>
              <a:t>Total is: 15</a:t>
            </a:r>
          </a:p>
          <a:p>
            <a:r>
              <a:rPr lang="en-US" sz="1200" b="0" i="0" u="none" strike="noStrike" kern="1200" baseline="0" dirty="0" smtClean="0">
                <a:solidFill>
                  <a:schemeClr val="tx1"/>
                </a:solidFill>
                <a:latin typeface="+mn-lt"/>
                <a:ea typeface="+mn-ea"/>
                <a:cs typeface="+mn-cs"/>
              </a:rPr>
              <a:t>Total is: 21</a:t>
            </a:r>
          </a:p>
          <a:p>
            <a:r>
              <a:rPr lang="en-US" sz="1200" b="0" i="0" u="none" strike="noStrike" kern="1200" baseline="0" dirty="0" smtClean="0">
                <a:solidFill>
                  <a:schemeClr val="tx1"/>
                </a:solidFill>
                <a:latin typeface="+mn-lt"/>
                <a:ea typeface="+mn-ea"/>
                <a:cs typeface="+mn-cs"/>
              </a:rPr>
              <a:t>Total is: 28</a:t>
            </a:r>
          </a:p>
          <a:p>
            <a:r>
              <a:rPr lang="en-US" sz="1200" b="0" i="0" u="none" strike="noStrike" kern="1200" baseline="0" dirty="0" smtClean="0">
                <a:solidFill>
                  <a:schemeClr val="tx1"/>
                </a:solidFill>
                <a:latin typeface="+mn-lt"/>
                <a:ea typeface="+mn-ea"/>
                <a:cs typeface="+mn-cs"/>
              </a:rPr>
              <a:t>Total is: 36</a:t>
            </a:r>
          </a:p>
          <a:p>
            <a:r>
              <a:rPr lang="en-US" sz="1200" b="0" i="0" u="none" strike="noStrike" kern="1200" baseline="0" dirty="0" smtClean="0">
                <a:solidFill>
                  <a:schemeClr val="tx1"/>
                </a:solidFill>
                <a:latin typeface="+mn-lt"/>
                <a:ea typeface="+mn-ea"/>
                <a:cs typeface="+mn-cs"/>
              </a:rPr>
              <a:t>Total is: 45</a:t>
            </a:r>
          </a:p>
          <a:p>
            <a:r>
              <a:rPr lang="en-US" sz="1200" b="0" i="0" u="none" strike="noStrike" kern="1200" baseline="0" dirty="0" smtClean="0">
                <a:solidFill>
                  <a:schemeClr val="tx1"/>
                </a:solidFill>
                <a:latin typeface="+mn-lt"/>
                <a:ea typeface="+mn-ea"/>
                <a:cs typeface="+mn-cs"/>
              </a:rPr>
              <a:t>Total is: 55</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45</a:t>
            </a:fld>
            <a:endParaRPr lang="en-US" dirty="0"/>
          </a:p>
        </p:txBody>
      </p:sp>
    </p:spTree>
    <p:extLst>
      <p:ext uri="{BB962C8B-B14F-4D97-AF65-F5344CB8AC3E}">
        <p14:creationId xmlns="" xmlns:p14="http://schemas.microsoft.com/office/powerpoint/2010/main" val="2134968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Commenting Code</a:t>
            </a:r>
          </a:p>
          <a:p>
            <a:pPr lvl="1"/>
            <a:r>
              <a:rPr lang="en-US" dirty="0" smtClean="0"/>
              <a:t>You should comment code to document each phase and to assist debugging. Comment the PL/SQL code with two hyphens (</a:t>
            </a:r>
            <a:r>
              <a:rPr lang="en-US" dirty="0" smtClean="0">
                <a:latin typeface="Courier New" pitchFamily="49" charset="0"/>
              </a:rPr>
              <a:t>--</a:t>
            </a:r>
            <a:r>
              <a:rPr lang="en-US" dirty="0" smtClean="0"/>
              <a:t>) if the comment is on a single line, or enclose the comment between the symbols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if the comment spans several lines. </a:t>
            </a:r>
          </a:p>
          <a:p>
            <a:pPr lvl="1"/>
            <a:r>
              <a:rPr lang="en-US" dirty="0" smtClean="0"/>
              <a:t>Comments are strictly informational and do not enforce any conditions or behavior on logic or data. Well-placed comments</a:t>
            </a:r>
            <a:r>
              <a:rPr lang="en-US" dirty="0" smtClean="0">
                <a:solidFill>
                  <a:srgbClr val="FC0128"/>
                </a:solidFill>
              </a:rPr>
              <a:t> </a:t>
            </a:r>
            <a:r>
              <a:rPr lang="en-US" dirty="0" smtClean="0"/>
              <a:t>are extremely valuable for code readability and future code maintenance. In the example in the slide, the lines enclosed within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indicate a comment that explains the following code.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46</a:t>
            </a:fld>
            <a:endParaRPr lang="en-US" dirty="0"/>
          </a:p>
        </p:txBody>
      </p:sp>
    </p:spTree>
    <p:extLst>
      <p:ext uri="{BB962C8B-B14F-4D97-AF65-F5344CB8AC3E}">
        <p14:creationId xmlns="" xmlns:p14="http://schemas.microsoft.com/office/powerpoint/2010/main" val="505450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solidFill>
                  <a:prstClr val="black"/>
                </a:solidFill>
              </a:rPr>
              <a:pPr/>
              <a:t>47</a:t>
            </a:fld>
            <a:endParaRPr lang="en-US" dirty="0">
              <a:solidFill>
                <a:prstClr val="black"/>
              </a:solidFill>
            </a:endParaRPr>
          </a:p>
        </p:txBody>
      </p:sp>
    </p:spTree>
    <p:extLst>
      <p:ext uri="{BB962C8B-B14F-4D97-AF65-F5344CB8AC3E}">
        <p14:creationId xmlns="" xmlns:p14="http://schemas.microsoft.com/office/powerpoint/2010/main" val="145371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Times New Roman" pitchFamily="18" charset="0"/>
              </a:rPr>
              <a:t>PL/SQL Environment</a:t>
            </a:r>
          </a:p>
          <a:p>
            <a:pPr lvl="1"/>
            <a:r>
              <a:rPr lang="en-US" dirty="0" smtClean="0">
                <a:cs typeface="Times New Roman" pitchFamily="18" charset="0"/>
              </a:rPr>
              <a:t>The slide shows the PL/SQL execution environment in the Oracle database server. A PL/SQL block contains procedural statements and SQL statements. When you submit the PL/SQL block to the server, the PL/SQL engine first parses the block. The PL/SQL engine identifies the procedural statements and the SQL statements. It passes the procedural statements to the procedural statement executor and the SQL statements to the SQL statement executor individually.</a:t>
            </a:r>
          </a:p>
          <a:p>
            <a:pPr lvl="1"/>
            <a:r>
              <a:rPr lang="en-US" dirty="0" smtClean="0">
                <a:cs typeface="Times New Roman" pitchFamily="18" charset="0"/>
              </a:rPr>
              <a:t>The diagram in the slide shows the PL/SQL engine within the database server. The Oracle application development tools can also contain a PL/SQL engine. The tool passes the blocks to its local PL/SQL engine. Therefore, all procedural statements are executed locally and only the SQL statements are executed in the database. The engine used depends on where the PL/SQL block is being invoked from.</a:t>
            </a:r>
            <a:endParaRPr lang="en-US" dirty="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a:t>
            </a:fld>
            <a:endParaRPr lang="en-US" dirty="0"/>
          </a:p>
        </p:txBody>
      </p:sp>
    </p:spTree>
    <p:extLst>
      <p:ext uri="{BB962C8B-B14F-4D97-AF65-F5344CB8AC3E}">
        <p14:creationId xmlns="" xmlns:p14="http://schemas.microsoft.com/office/powerpoint/2010/main" val="29265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Benefits of PL/SQL</a:t>
            </a:r>
          </a:p>
          <a:p>
            <a:pPr lvl="1"/>
            <a:r>
              <a:rPr lang="en-US" b="1" dirty="0" smtClean="0"/>
              <a:t>Integration of procedural constructs with SQL:</a:t>
            </a:r>
            <a:r>
              <a:rPr lang="en-US" dirty="0" smtClean="0"/>
              <a:t> The most important advantage of PL/SQL is the integration of procedural constructs with SQL. SQL is a nonprocedural language. When you issue a SQL command, your command tells the database server </a:t>
            </a:r>
            <a:r>
              <a:rPr lang="en-US" i="1" dirty="0" smtClean="0"/>
              <a:t>what</a:t>
            </a:r>
            <a:r>
              <a:rPr lang="en-US" dirty="0" smtClean="0"/>
              <a:t> to do. However, you cannot specify </a:t>
            </a:r>
            <a:r>
              <a:rPr lang="en-US" i="1" dirty="0" smtClean="0"/>
              <a:t>how</a:t>
            </a:r>
            <a:r>
              <a:rPr lang="en-US" dirty="0" smtClean="0"/>
              <a:t> to do it. PL/SQL integrates control statements and conditional statements with SQL, giving you better control of your SQL statements and their execution. </a:t>
            </a:r>
          </a:p>
          <a:p>
            <a:pPr lvl="1"/>
            <a:r>
              <a:rPr lang="en-US" b="1" dirty="0" smtClean="0"/>
              <a:t>Improved performance: </a:t>
            </a:r>
            <a:r>
              <a:rPr lang="en-US" dirty="0" smtClean="0"/>
              <a:t>Without PL/SQL, you would not be able to logically combine SQL statements as one unit. If you have designed an application containing forms, you may have many different forms with fields in each form. When a form submits the data, you may have to execute a number of SQL statements. SQL statements are sent to the database one at a time. This results in many network trips and one call to the database for each SQL statement, thereby increasing network traffic and reducing performance (especially in a client/server model). </a:t>
            </a:r>
          </a:p>
          <a:p>
            <a:pPr lvl="1"/>
            <a:r>
              <a:rPr lang="en-US" dirty="0" smtClean="0"/>
              <a:t>With PL/SQL, you can combine all these SQL statements into a single program unit. The application can send the entire block to the database instead of sending the SQL statements one at a time. This significantly reduces the number of database calls. As the slide illustrates, if the application is SQL intensive, you can use PL/SQL blocks to group SQL statements before sending them to the Oracle database server for execution.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a:t>
            </a:fld>
            <a:endParaRPr lang="en-US" dirty="0"/>
          </a:p>
        </p:txBody>
      </p:sp>
    </p:spTree>
    <p:extLst>
      <p:ext uri="{BB962C8B-B14F-4D97-AF65-F5344CB8AC3E}">
        <p14:creationId xmlns="" xmlns:p14="http://schemas.microsoft.com/office/powerpoint/2010/main" val="616918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PL/SQL Block Structure</a:t>
            </a:r>
          </a:p>
          <a:p>
            <a:pPr lvl="1"/>
            <a:r>
              <a:rPr lang="en-US" dirty="0" smtClean="0"/>
              <a:t>The slide shows a basic PL/SQL block. A PL/SQL block consists of three sections:</a:t>
            </a:r>
          </a:p>
          <a:p>
            <a:pPr lvl="2"/>
            <a:r>
              <a:rPr lang="en-US" b="1" dirty="0" smtClean="0"/>
              <a:t>Declarative (optional):</a:t>
            </a:r>
            <a:r>
              <a:rPr lang="en-US" dirty="0" smtClean="0"/>
              <a:t> The declarative section begins with the keyword </a:t>
            </a:r>
            <a:r>
              <a:rPr lang="en-US" dirty="0" smtClean="0">
                <a:latin typeface="Courier New" pitchFamily="49" charset="0"/>
              </a:rPr>
              <a:t>DECLARE</a:t>
            </a:r>
            <a:r>
              <a:rPr lang="en-US" dirty="0" smtClean="0"/>
              <a:t> and ends when the executable section starts.</a:t>
            </a:r>
          </a:p>
          <a:p>
            <a:pPr lvl="2"/>
            <a:r>
              <a:rPr lang="en-US" b="1" dirty="0" smtClean="0"/>
              <a:t>Executable (required):</a:t>
            </a:r>
            <a:r>
              <a:rPr lang="en-US" dirty="0" smtClean="0"/>
              <a:t> The executable section begins with the keyword </a:t>
            </a:r>
            <a:r>
              <a:rPr lang="en-US" dirty="0" smtClean="0">
                <a:latin typeface="Courier New" pitchFamily="49" charset="0"/>
              </a:rPr>
              <a:t>BEGIN</a:t>
            </a:r>
            <a:r>
              <a:rPr lang="en-US" dirty="0" smtClean="0"/>
              <a:t> and ends with </a:t>
            </a:r>
            <a:r>
              <a:rPr lang="en-US" dirty="0" smtClean="0">
                <a:latin typeface="Courier New" pitchFamily="49" charset="0"/>
              </a:rPr>
              <a:t>END</a:t>
            </a:r>
            <a:r>
              <a:rPr lang="en-US" dirty="0" smtClean="0"/>
              <a:t>. This section essentially needs to have at least one statement. Observe that </a:t>
            </a:r>
            <a:r>
              <a:rPr lang="en-US" dirty="0" smtClean="0">
                <a:latin typeface="Courier New" pitchFamily="49" charset="0"/>
              </a:rPr>
              <a:t>END</a:t>
            </a:r>
            <a:r>
              <a:rPr lang="en-US" dirty="0" smtClean="0"/>
              <a:t> is terminated with a semicolon. The executable section of a PL/SQL block can, in turn, include any number of PL/SQL blocks. </a:t>
            </a:r>
          </a:p>
          <a:p>
            <a:pPr lvl="2"/>
            <a:r>
              <a:rPr lang="en-US" b="1" dirty="0" smtClean="0"/>
              <a:t>Exception handling (optional):</a:t>
            </a:r>
            <a:r>
              <a:rPr lang="en-US" dirty="0" smtClean="0"/>
              <a:t> The exception section is nested within the executable section. This section begins with the keyword </a:t>
            </a:r>
            <a:r>
              <a:rPr lang="en-US" dirty="0" smtClean="0">
                <a:latin typeface="Courier New" pitchFamily="49" charset="0"/>
              </a:rPr>
              <a:t>EXCEPTION</a:t>
            </a:r>
            <a:r>
              <a:rPr lang="en-US" dirty="0" smtClean="0"/>
              <a:t>.</a:t>
            </a:r>
          </a:p>
          <a:p>
            <a:pPr lvl="1"/>
            <a:r>
              <a:rPr lang="en-US" dirty="0" smtClean="0"/>
              <a:t>In a PL/SQL block, the keywords </a:t>
            </a:r>
            <a:r>
              <a:rPr lang="en-US" dirty="0" smtClean="0">
                <a:latin typeface="Courier New" pitchFamily="49" charset="0"/>
              </a:rPr>
              <a:t>DECLARE</a:t>
            </a:r>
            <a:r>
              <a:rPr lang="en-US" dirty="0" smtClean="0"/>
              <a:t>, </a:t>
            </a:r>
            <a:r>
              <a:rPr lang="en-US" dirty="0" smtClean="0">
                <a:latin typeface="Courier New" pitchFamily="49" charset="0"/>
              </a:rPr>
              <a:t>BEGIN</a:t>
            </a:r>
            <a:r>
              <a:rPr lang="en-US" dirty="0" smtClean="0"/>
              <a:t>, and </a:t>
            </a:r>
            <a:r>
              <a:rPr lang="en-US" dirty="0" smtClean="0">
                <a:latin typeface="Courier New" pitchFamily="49" charset="0"/>
              </a:rPr>
              <a:t>EXCEPTION</a:t>
            </a:r>
            <a:r>
              <a:rPr lang="en-US" dirty="0" smtClean="0"/>
              <a:t> are not terminated by a semicolon. However, the keyword </a:t>
            </a:r>
            <a:r>
              <a:rPr lang="en-US" dirty="0" smtClean="0">
                <a:latin typeface="Courier New" pitchFamily="49" charset="0"/>
              </a:rPr>
              <a:t>END</a:t>
            </a:r>
            <a:r>
              <a:rPr lang="en-US" dirty="0" smtClean="0"/>
              <a:t>, all SQL statements, and PL/SQL statements must be terminated with a semicolon.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7</a:t>
            </a:fld>
            <a:endParaRPr lang="en-US" dirty="0"/>
          </a:p>
        </p:txBody>
      </p:sp>
    </p:spTree>
    <p:extLst>
      <p:ext uri="{BB962C8B-B14F-4D97-AF65-F5344CB8AC3E}">
        <p14:creationId xmlns="" xmlns:p14="http://schemas.microsoft.com/office/powerpoint/2010/main" val="187829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Block Types</a:t>
            </a:r>
          </a:p>
          <a:p>
            <a:pPr lvl="1"/>
            <a:r>
              <a:rPr lang="en-US" dirty="0" smtClean="0"/>
              <a:t>A PL/SQL program comprises one or more blocks. These blocks can be entirely separate or nested within another block. There are three types of blocks that make up a PL/SQL program. They are:</a:t>
            </a:r>
          </a:p>
          <a:p>
            <a:pPr lvl="2"/>
            <a:r>
              <a:rPr lang="en-US" dirty="0" smtClean="0"/>
              <a:t>Anonymous blocks</a:t>
            </a:r>
          </a:p>
          <a:p>
            <a:pPr lvl="2"/>
            <a:r>
              <a:rPr lang="en-US" dirty="0" smtClean="0"/>
              <a:t>Procedures</a:t>
            </a:r>
          </a:p>
          <a:p>
            <a:pPr lvl="2"/>
            <a:r>
              <a:rPr lang="en-US" dirty="0" smtClean="0"/>
              <a:t>Functions</a:t>
            </a:r>
          </a:p>
          <a:p>
            <a:pPr lvl="1"/>
            <a:r>
              <a:rPr lang="en-US" b="1" dirty="0" smtClean="0"/>
              <a:t>Anonymous blocks: </a:t>
            </a:r>
            <a:r>
              <a:rPr lang="en-US" dirty="0" smtClean="0"/>
              <a:t>Anonymous blocks</a:t>
            </a:r>
            <a:r>
              <a:rPr lang="en-US" dirty="0" smtClean="0">
                <a:solidFill>
                  <a:srgbClr val="FC0128"/>
                </a:solidFill>
              </a:rPr>
              <a:t> </a:t>
            </a:r>
            <a:r>
              <a:rPr lang="en-US" dirty="0" smtClean="0"/>
              <a:t>are unnamed blocks. They are declared inline at the point in an application where they are to be executed and are compiled each time the application is executed. These blocks are not stored in the database. They are passed to the PL/SQL engine for execution at run time. Triggers in Oracle Developer components consist of such blocks. These anonymous blocks get executed at run time because they are inline. If you want to execute the same block again, you have to rewrite the block. You are unable to invoke or call the block that you wrote earlier because blocks are anonymous and do not exist after they are executed.</a:t>
            </a:r>
          </a:p>
          <a:p>
            <a:pPr lvl="1"/>
            <a:r>
              <a:rPr lang="en-US" b="1" dirty="0" smtClean="0"/>
              <a:t>Subprograms:</a:t>
            </a:r>
            <a:r>
              <a:rPr lang="en-US" dirty="0" smtClean="0"/>
              <a:t> Subprograms are complementary to anonymous blocks. They are named PL/SQL blocks that are stored in the database. Because they are named and stored, you can invoke them whenever you want (depending on your application). You can declare them either as procedures or as functions. You typically use a procedure to perform an action and a function to compute and return a value.</a:t>
            </a:r>
          </a:p>
          <a:p>
            <a:pPr lvl="1"/>
            <a:r>
              <a:rPr lang="en-US" dirty="0" smtClean="0"/>
              <a:t>You can store subprograms at the server or application level. Using Oracle Developer components (Forms, Reports), you can declare procedures and functions as part of the application (a form or report) and call them from other procedures, functions, and triggers within the same application whenever necessary.</a:t>
            </a:r>
          </a:p>
          <a:p>
            <a:pPr lvl="1"/>
            <a:r>
              <a:rPr lang="en-US" b="1" dirty="0" smtClean="0"/>
              <a:t>Note:</a:t>
            </a:r>
            <a:r>
              <a:rPr lang="en-US" dirty="0" smtClean="0"/>
              <a:t> A function is similar to a procedure, except that a function must return a value.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8</a:t>
            </a:fld>
            <a:endParaRPr lang="en-US" dirty="0"/>
          </a:p>
        </p:txBody>
      </p:sp>
    </p:spTree>
    <p:extLst>
      <p:ext uri="{BB962C8B-B14F-4D97-AF65-F5344CB8AC3E}">
        <p14:creationId xmlns="" xmlns:p14="http://schemas.microsoft.com/office/powerpoint/2010/main" val="6527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 Anonymous Block</a:t>
            </a:r>
          </a:p>
          <a:p>
            <a:pPr lvl="1"/>
            <a:r>
              <a:rPr lang="en-US" dirty="0" smtClean="0"/>
              <a:t>To create an anonymous block by using SQL Developer, enter the block in the workspace (as shown in the slide). The block has the declarative section and the executable section. You need not pay attention to the syntax of statements in the block; you learn the syntax later in the course. The anonymous block gets the </a:t>
            </a:r>
            <a:r>
              <a:rPr lang="en-US" dirty="0" err="1" smtClean="0">
                <a:latin typeface="Courier New" pitchFamily="49" charset="0"/>
              </a:rPr>
              <a:t>first_name</a:t>
            </a:r>
            <a:r>
              <a:rPr lang="en-US" dirty="0" smtClean="0"/>
              <a:t> of the employee whose </a:t>
            </a:r>
            <a:r>
              <a:rPr lang="en-US" dirty="0" err="1" smtClean="0">
                <a:latin typeface="Courier New" pitchFamily="49" charset="0"/>
              </a:rPr>
              <a:t>employee_id</a:t>
            </a:r>
            <a:r>
              <a:rPr lang="en-US" dirty="0" smtClean="0"/>
              <a:t> is </a:t>
            </a:r>
            <a:r>
              <a:rPr lang="en-US" dirty="0" smtClean="0">
                <a:latin typeface="Courier New" pitchFamily="49" charset="0"/>
              </a:rPr>
              <a:t>100</a:t>
            </a:r>
            <a:r>
              <a:rPr lang="en-US" dirty="0" smtClean="0"/>
              <a:t>, and stores it in a variable called </a:t>
            </a:r>
            <a:r>
              <a:rPr lang="en-US" dirty="0" err="1" smtClean="0">
                <a:latin typeface="Courier New" pitchFamily="49" charset="0"/>
              </a:rPr>
              <a:t>v_fname</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9</a:t>
            </a:fld>
            <a:endParaRPr lang="en-US" dirty="0"/>
          </a:p>
        </p:txBody>
      </p:sp>
    </p:spTree>
    <p:extLst>
      <p:ext uri="{BB962C8B-B14F-4D97-AF65-F5344CB8AC3E}">
        <p14:creationId xmlns="" xmlns:p14="http://schemas.microsoft.com/office/powerpoint/2010/main" val="201505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2011 © EPAM Systems, RD Dep.</a:t>
            </a:r>
            <a:endParaRPr lang="en-US" dirty="0"/>
          </a:p>
        </p:txBody>
      </p:sp>
    </p:spTree>
    <p:extLst>
      <p:ext uri="{BB962C8B-B14F-4D97-AF65-F5344CB8AC3E}">
        <p14:creationId xmlns="" xmlns:p14="http://schemas.microsoft.com/office/powerpoint/2010/main" val="12185780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2883808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2011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en-US" smtClean="0"/>
              <a:t>Click to edit Master title style</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25880455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36282312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23423217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13" name="Content Placeholder 2"/>
          <p:cNvSpPr>
            <a:spLocks noGrp="1"/>
          </p:cNvSpPr>
          <p:nvPr>
            <p:ph idx="1" hasCustomPrompt="1"/>
          </p:nvPr>
        </p:nvSpPr>
        <p:spPr>
          <a:xfrm>
            <a:off x="457200" y="1219200"/>
            <a:ext cx="3970784"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3" hasCustomPrompt="1"/>
          </p:nvPr>
        </p:nvSpPr>
        <p:spPr>
          <a:xfrm>
            <a:off x="4716016" y="1219200"/>
            <a:ext cx="3970784"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dirty="0" smtClean="0"/>
              <a:t>2011 © EPAM Systems, RD Dep.</a:t>
            </a:r>
            <a:endParaRPr lang="en-US" dirty="0"/>
          </a:p>
        </p:txBody>
      </p:sp>
      <p:sp>
        <p:nvSpPr>
          <p:cNvPr id="4" name="Slide Number Placeholder 3"/>
          <p:cNvSpPr>
            <a:spLocks noGrp="1"/>
          </p:cNvSpPr>
          <p:nvPr>
            <p:ph type="sldNum" sz="quarter" idx="15"/>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14870316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 One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8" name="Рисунок 44"/>
          <p:cNvSpPr>
            <a:spLocks noGrp="1"/>
          </p:cNvSpPr>
          <p:nvPr>
            <p:ph type="pic" sz="quarter" idx="16"/>
          </p:nvPr>
        </p:nvSpPr>
        <p:spPr>
          <a:xfrm>
            <a:off x="4648200" y="1219200"/>
            <a:ext cx="4028256" cy="4800600"/>
          </a:xfrm>
          <a:prstGeom prst="rect">
            <a:avLst/>
          </a:prstGeom>
        </p:spPr>
        <p:txBody>
          <a:bodyPr/>
          <a:lstStyle>
            <a:lvl1pPr marL="0" indent="0">
              <a:buNone/>
              <a:defRPr/>
            </a:lvl1pPr>
          </a:lstStyle>
          <a:p>
            <a:r>
              <a:rPr lang="en-US" dirty="0" smtClean="0"/>
              <a:t>Click icon to add picture</a:t>
            </a:r>
            <a:endParaRPr lang="ru-RU" dirty="0"/>
          </a:p>
        </p:txBody>
      </p:sp>
      <p:sp>
        <p:nvSpPr>
          <p:cNvPr id="10" name="Content Placeholder 2"/>
          <p:cNvSpPr>
            <a:spLocks noGrp="1"/>
          </p:cNvSpPr>
          <p:nvPr>
            <p:ph idx="1" hasCustomPrompt="1"/>
          </p:nvPr>
        </p:nvSpPr>
        <p:spPr>
          <a:xfrm>
            <a:off x="457200" y="1219200"/>
            <a:ext cx="4006788"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7"/>
          </p:nvPr>
        </p:nvSpPr>
        <p:spPr/>
        <p:txBody>
          <a:bodyPr/>
          <a:lstStyle/>
          <a:p>
            <a:r>
              <a:rPr lang="en-US" dirty="0" smtClean="0"/>
              <a:t>2011 © EPAM Systems, RD Dep.</a:t>
            </a:r>
            <a:endParaRPr lang="en-US" dirty="0"/>
          </a:p>
        </p:txBody>
      </p:sp>
      <p:sp>
        <p:nvSpPr>
          <p:cNvPr id="4" name="Slide Number Placeholder 3"/>
          <p:cNvSpPr>
            <a:spLocks noGrp="1"/>
          </p:cNvSpPr>
          <p:nvPr>
            <p:ph type="sldNum" sz="quarter" idx="18"/>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22631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5" name="Рисунок 24"/>
          <p:cNvSpPr>
            <a:spLocks noGrp="1"/>
          </p:cNvSpPr>
          <p:nvPr>
            <p:ph type="pic" sz="quarter" idx="16"/>
          </p:nvPr>
        </p:nvSpPr>
        <p:spPr>
          <a:xfrm>
            <a:off x="473075" y="1219200"/>
            <a:ext cx="8137525" cy="4800600"/>
          </a:xfrm>
          <a:prstGeom prst="rect">
            <a:avLst/>
          </a:prstGeom>
        </p:spPr>
        <p:txBody>
          <a:bodyPr/>
          <a:lstStyle>
            <a:lvl1pPr marL="0" indent="0">
              <a:buNone/>
              <a:defRPr/>
            </a:lvl1pPr>
          </a:lstStyle>
          <a:p>
            <a:r>
              <a:rPr lang="en-US" dirty="0" smtClean="0"/>
              <a:t>Click icon to add picture</a:t>
            </a:r>
            <a:endParaRPr lang="ru-RU" dirty="0"/>
          </a:p>
        </p:txBody>
      </p:sp>
      <p:sp>
        <p:nvSpPr>
          <p:cNvPr id="6" name="Footer Placeholder 5"/>
          <p:cNvSpPr>
            <a:spLocks noGrp="1"/>
          </p:cNvSpPr>
          <p:nvPr>
            <p:ph type="ftr" sz="quarter" idx="17"/>
          </p:nvPr>
        </p:nvSpPr>
        <p:spPr/>
        <p:txBody>
          <a:bodyPr/>
          <a:lstStyle/>
          <a:p>
            <a:r>
              <a:rPr lang="en-US" dirty="0" smtClean="0"/>
              <a:t>2011 © EPAM Systems, RD Dep.</a:t>
            </a:r>
            <a:endParaRPr lang="en-US" dirty="0"/>
          </a:p>
        </p:txBody>
      </p:sp>
      <p:sp>
        <p:nvSpPr>
          <p:cNvPr id="7" name="Slide Number Placeholder 6"/>
          <p:cNvSpPr>
            <a:spLocks noGrp="1"/>
          </p:cNvSpPr>
          <p:nvPr>
            <p:ph type="sldNum" sz="quarter" idx="18"/>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1560725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ru-RU" sz="3200" b="1" dirty="0" smtClean="0">
                <a:solidFill>
                  <a:schemeClr val="tx2"/>
                </a:solidFill>
                <a:latin typeface="Tahoma" pitchFamily="34" charset="0"/>
                <a:ea typeface="Tahoma" pitchFamily="34" charset="0"/>
                <a:cs typeface="Tahoma" pitchFamily="34" charset="0"/>
              </a:rPr>
              <a:t>СПАСИБО</a:t>
            </a:r>
            <a:r>
              <a:rPr lang="ru-RU" sz="3200" b="1" baseline="0" dirty="0" smtClean="0">
                <a:solidFill>
                  <a:schemeClr val="tx2"/>
                </a:solidFill>
                <a:latin typeface="Tahoma" pitchFamily="34" charset="0"/>
                <a:ea typeface="Tahoma" pitchFamily="34" charset="0"/>
                <a:cs typeface="Tahoma" pitchFamily="34" charset="0"/>
              </a:rPr>
              <a:t> ЗА ВНИМАНИЕ!</a:t>
            </a:r>
            <a:endParaRPr lang="en-US" sz="3200" b="1" baseline="0" dirty="0" smtClean="0">
              <a:solidFill>
                <a:schemeClr val="tx2"/>
              </a:solidFill>
              <a:latin typeface="Tahoma" pitchFamily="34" charset="0"/>
              <a:ea typeface="Tahoma" pitchFamily="34" charset="0"/>
              <a:cs typeface="Tahoma" pitchFamily="34" charset="0"/>
            </a:endParaRP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ru-RU" sz="3200" b="1" baseline="0" dirty="0" smtClean="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2011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 xmlns:p14="http://schemas.microsoft.com/office/powerpoint/2010/main" val="35710188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2011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113780389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78" r:id="rId4"/>
    <p:sldLayoutId id="2147483668" r:id="rId5"/>
    <p:sldLayoutId id="2147483669" r:id="rId6"/>
    <p:sldLayoutId id="2147483670" r:id="rId7"/>
    <p:sldLayoutId id="2147483671" r:id="rId8"/>
    <p:sldLayoutId id="2147483672" r:id="rId9"/>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ORACLE PL/SQL </a:t>
            </a:r>
            <a:endParaRPr lang="en-US" dirty="0"/>
          </a:p>
        </p:txBody>
      </p:sp>
      <p:sp>
        <p:nvSpPr>
          <p:cNvPr id="2" name="Title 1"/>
          <p:cNvSpPr>
            <a:spLocks noGrp="1"/>
          </p:cNvSpPr>
          <p:nvPr>
            <p:ph type="title"/>
          </p:nvPr>
        </p:nvSpPr>
        <p:spPr/>
        <p:txBody>
          <a:bodyPr/>
          <a:lstStyle/>
          <a:p>
            <a:r>
              <a:rPr lang="en-US" dirty="0" smtClean="0"/>
              <a:t>ORACLE SQL Introduction</a:t>
            </a:r>
            <a:br>
              <a:rPr lang="en-US" dirty="0" smtClean="0"/>
            </a:br>
            <a:endParaRPr lang="en-US" dirty="0"/>
          </a:p>
        </p:txBody>
      </p:sp>
      <p:sp>
        <p:nvSpPr>
          <p:cNvPr id="4" name="Text Placeholder 3"/>
          <p:cNvSpPr>
            <a:spLocks noGrp="1"/>
          </p:cNvSpPr>
          <p:nvPr>
            <p:ph type="body" sz="quarter" idx="14"/>
          </p:nvPr>
        </p:nvSpPr>
        <p:spPr>
          <a:xfrm>
            <a:off x="2743200" y="4191000"/>
            <a:ext cx="2743200" cy="685800"/>
          </a:xfrm>
        </p:spPr>
        <p:txBody>
          <a:bodyPr/>
          <a:lstStyle/>
          <a:p>
            <a:r>
              <a:rPr lang="en-US" dirty="0" smtClean="0"/>
              <a:t>Siarhei Kandrashevich</a:t>
            </a:r>
          </a:p>
          <a:p>
            <a:r>
              <a:rPr lang="en-US" dirty="0"/>
              <a:t>Senior DB </a:t>
            </a:r>
            <a:r>
              <a:rPr lang="en-US" dirty="0" smtClean="0"/>
              <a:t>Developer</a:t>
            </a:r>
          </a:p>
        </p:txBody>
      </p:sp>
      <p:sp>
        <p:nvSpPr>
          <p:cNvPr id="5" name="Text Placeholder 4"/>
          <p:cNvSpPr>
            <a:spLocks noGrp="1"/>
          </p:cNvSpPr>
          <p:nvPr>
            <p:ph type="body" sz="quarter" idx="17"/>
          </p:nvPr>
        </p:nvSpPr>
        <p:spPr>
          <a:xfrm>
            <a:off x="1828800" y="685800"/>
            <a:ext cx="2743200" cy="533400"/>
          </a:xfrm>
        </p:spPr>
        <p:txBody>
          <a:bodyPr/>
          <a:lstStyle/>
          <a:p>
            <a:pPr algn="ctr"/>
            <a:r>
              <a:rPr lang="en-US" dirty="0" smtClean="0"/>
              <a:t>MTN.NIX.07</a:t>
            </a:r>
            <a:endParaRPr lang="en-US" dirty="0"/>
          </a:p>
        </p:txBody>
      </p:sp>
      <p:sp>
        <p:nvSpPr>
          <p:cNvPr id="8" name="Footer Placeholder 7"/>
          <p:cNvSpPr>
            <a:spLocks noGrp="1"/>
          </p:cNvSpPr>
          <p:nvPr>
            <p:ph type="ftr" sz="quarter" idx="18"/>
          </p:nvPr>
        </p:nvSpPr>
        <p:spPr/>
        <p:txBody>
          <a:bodyPr/>
          <a:lstStyle/>
          <a:p>
            <a:r>
              <a:rPr lang="en-US" dirty="0" smtClean="0"/>
              <a:t>2014 © EPAM Systems, RD Dep.</a:t>
            </a:r>
            <a:endParaRPr lang="en-US" dirty="0"/>
          </a:p>
        </p:txBody>
      </p:sp>
      <p:sp>
        <p:nvSpPr>
          <p:cNvPr id="11" name="Slide Number Placeholder 10"/>
          <p:cNvSpPr>
            <a:spLocks noGrp="1"/>
          </p:cNvSpPr>
          <p:nvPr>
            <p:ph type="sldNum" sz="quarter" idx="16"/>
          </p:nvPr>
        </p:nvSpPr>
        <p:spPr/>
        <p:txBody>
          <a:bodyPr/>
          <a:lstStyle/>
          <a:p>
            <a:fld id="{00B1FF97-CB0E-49B2-B0A7-929DA2A15C53}" type="slidenum">
              <a:rPr lang="en-US" smtClean="0"/>
              <a:pPr/>
              <a:t>1</a:t>
            </a:fld>
            <a:endParaRPr lang="en-US" dirty="0"/>
          </a:p>
        </p:txBody>
      </p:sp>
    </p:spTree>
    <p:extLst>
      <p:ext uri="{BB962C8B-B14F-4D97-AF65-F5344CB8AC3E}">
        <p14:creationId xmlns="" xmlns:p14="http://schemas.microsoft.com/office/powerpoint/2010/main" val="2279601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an Anonymous Block</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a:t>
            </a:fld>
            <a:endParaRPr lang="en-US" dirty="0"/>
          </a:p>
        </p:txBody>
      </p:sp>
      <p:sp>
        <p:nvSpPr>
          <p:cNvPr id="7" name="Rectangle 32"/>
          <p:cNvSpPr txBox="1">
            <a:spLocks noChangeArrowheads="1"/>
          </p:cNvSpPr>
          <p:nvPr/>
        </p:nvSpPr>
        <p:spPr>
          <a:xfrm>
            <a:off x="609600" y="1143000"/>
            <a:ext cx="7086600" cy="360362"/>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Lucida Bright" pitchFamily="18" charset="0"/>
              </a:rPr>
              <a:t>Click the Run Script button to execute the anonymous block:</a:t>
            </a:r>
            <a:endParaRPr lang="en-US" sz="1800" dirty="0">
              <a:latin typeface="Lucida Bright" pitchFamily="18" charset="0"/>
            </a:endParaRPr>
          </a:p>
        </p:txBody>
      </p:sp>
      <p:pic>
        <p:nvPicPr>
          <p:cNvPr id="8" name="Picture 2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1066800" y="1676400"/>
            <a:ext cx="5943600" cy="3024187"/>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23" descr="C:\Documents and Settings\tsrivast\My Documents\MyCourses\pl\D49990GC10\Images\img01_16.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1066800" y="4800600"/>
            <a:ext cx="2819400" cy="110966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2433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Output of a PL/SQL </a:t>
            </a:r>
            <a:r>
              <a:rPr lang="en-US" dirty="0" smtClean="0"/>
              <a:t>Block (slide 1)</a:t>
            </a: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a:t>
            </a:fld>
            <a:endParaRPr lang="en-US" dirty="0"/>
          </a:p>
        </p:txBody>
      </p:sp>
      <p:sp>
        <p:nvSpPr>
          <p:cNvPr id="6" name="Rectangle 30"/>
          <p:cNvSpPr txBox="1">
            <a:spLocks noChangeArrowheads="1"/>
          </p:cNvSpPr>
          <p:nvPr/>
        </p:nvSpPr>
        <p:spPr>
          <a:xfrm>
            <a:off x="609600" y="1449388"/>
            <a:ext cx="7918450" cy="2894012"/>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itchFamily="2" charset="2"/>
              <a:buChar char="§"/>
            </a:pPr>
            <a:r>
              <a:rPr lang="en-US" sz="1800" dirty="0" smtClean="0">
                <a:latin typeface="Lucida Bright" pitchFamily="18" charset="0"/>
              </a:rPr>
              <a:t>Enable output in SQL Developer by clicking the Enable DBMS Output button on the DBMS Output tab:</a:t>
            </a:r>
          </a:p>
          <a:p>
            <a:pPr lvl="1"/>
            <a:endParaRPr lang="en-US" sz="1800" dirty="0" smtClean="0">
              <a:latin typeface="Lucida Bright" pitchFamily="18" charset="0"/>
            </a:endParaRPr>
          </a:p>
          <a:p>
            <a:pPr lvl="1"/>
            <a:endParaRPr lang="en-US" sz="1800" dirty="0" smtClean="0">
              <a:latin typeface="Lucida Bright" pitchFamily="18" charset="0"/>
            </a:endParaRPr>
          </a:p>
          <a:p>
            <a:pPr lvl="1"/>
            <a:endParaRPr lang="en-US" sz="1800" dirty="0" smtClean="0">
              <a:latin typeface="Lucida Bright" pitchFamily="18" charset="0"/>
            </a:endParaRPr>
          </a:p>
          <a:p>
            <a:pPr lvl="1">
              <a:buFont typeface="Wingdings" pitchFamily="2" charset="2"/>
              <a:buChar char="§"/>
            </a:pPr>
            <a:endParaRPr lang="en-US" sz="1800" dirty="0" smtClean="0">
              <a:latin typeface="Lucida Bright" pitchFamily="18" charset="0"/>
            </a:endParaRPr>
          </a:p>
          <a:p>
            <a:pPr lvl="1">
              <a:buFont typeface="Wingdings" pitchFamily="2" charset="2"/>
              <a:buChar char="§"/>
            </a:pPr>
            <a:r>
              <a:rPr lang="en-US" sz="1800" dirty="0" smtClean="0">
                <a:latin typeface="Lucida Bright" pitchFamily="18" charset="0"/>
              </a:rPr>
              <a:t>Use a predefined Oracle package and its procedure:</a:t>
            </a:r>
          </a:p>
          <a:p>
            <a:pPr lvl="2">
              <a:buFont typeface="Arial" pitchFamily="34" charset="0"/>
              <a:buChar char="•"/>
            </a:pPr>
            <a:r>
              <a:rPr lang="en-US" sz="1800" dirty="0" smtClean="0">
                <a:latin typeface="Lucida Bright" pitchFamily="18" charset="0"/>
              </a:rPr>
              <a:t>DBMS_OUTPUT.PUT_LINE</a:t>
            </a:r>
            <a:endParaRPr lang="en-US" sz="1800" dirty="0">
              <a:latin typeface="Lucida Bright" pitchFamily="18" charset="0"/>
            </a:endParaRPr>
          </a:p>
        </p:txBody>
      </p:sp>
      <p:grpSp>
        <p:nvGrpSpPr>
          <p:cNvPr id="7" name="Group 26"/>
          <p:cNvGrpSpPr>
            <a:grpSpLocks/>
          </p:cNvGrpSpPr>
          <p:nvPr/>
        </p:nvGrpSpPr>
        <p:grpSpPr bwMode="auto">
          <a:xfrm>
            <a:off x="1164432" y="2200275"/>
            <a:ext cx="6815137" cy="1076325"/>
            <a:chOff x="843" y="1632"/>
            <a:chExt cx="4293" cy="678"/>
          </a:xfrm>
        </p:grpSpPr>
        <p:pic>
          <p:nvPicPr>
            <p:cNvPr id="8" name="Picture 21" descr="C:\Documents and Settings\tsrivast\My Documents\MyCourses\pl\D49990GC10\Images\img01_17.bm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64" y="1632"/>
              <a:ext cx="4272" cy="629"/>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9" name="Rectangle 22"/>
            <p:cNvSpPr>
              <a:spLocks noChangeArrowheads="1"/>
            </p:cNvSpPr>
            <p:nvPr/>
          </p:nvSpPr>
          <p:spPr bwMode="auto">
            <a:xfrm>
              <a:off x="3456" y="1632"/>
              <a:ext cx="912" cy="240"/>
            </a:xfrm>
            <a:prstGeom prst="rect">
              <a:avLst/>
            </a:prstGeom>
            <a:noFill/>
            <a:ln w="28575">
              <a:solidFill>
                <a:schemeClr val="accent2"/>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23"/>
            <p:cNvSpPr>
              <a:spLocks noChangeArrowheads="1"/>
            </p:cNvSpPr>
            <p:nvPr/>
          </p:nvSpPr>
          <p:spPr bwMode="auto">
            <a:xfrm>
              <a:off x="843" y="1824"/>
              <a:ext cx="288" cy="240"/>
            </a:xfrm>
            <a:prstGeom prst="rect">
              <a:avLst/>
            </a:prstGeom>
            <a:noFill/>
            <a:ln w="28575">
              <a:solidFill>
                <a:schemeClr val="accent2"/>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24"/>
            <p:cNvSpPr>
              <a:spLocks noChangeArrowheads="1"/>
            </p:cNvSpPr>
            <p:nvPr/>
          </p:nvSpPr>
          <p:spPr bwMode="auto">
            <a:xfrm>
              <a:off x="2400" y="1968"/>
              <a:ext cx="768" cy="294"/>
            </a:xfrm>
            <a:prstGeom prst="wedgeRectCallout">
              <a:avLst>
                <a:gd name="adj1" fmla="val -214324"/>
                <a:gd name="adj2" fmla="val -63264"/>
              </a:avLst>
            </a:prstGeom>
            <a:solidFill>
              <a:srgbClr val="FFFFCC"/>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432" tIns="45716" rIns="91432" bIns="45716" anchor="ctr">
              <a:spAutoFit/>
            </a:bodyPr>
            <a:lstStyle/>
            <a:p>
              <a:pPr eaLnBrk="0" hangingPunct="0">
                <a:spcBef>
                  <a:spcPct val="0"/>
                </a:spcBef>
                <a:buClrTx/>
                <a:buFontTx/>
                <a:buNone/>
              </a:pPr>
              <a:r>
                <a:rPr lang="en-US" sz="1200" b="0" dirty="0"/>
                <a:t>Enable DBMS Output</a:t>
              </a:r>
            </a:p>
          </p:txBody>
        </p:sp>
        <p:sp>
          <p:nvSpPr>
            <p:cNvPr id="12" name="AutoShape 25"/>
            <p:cNvSpPr>
              <a:spLocks noChangeArrowheads="1"/>
            </p:cNvSpPr>
            <p:nvPr/>
          </p:nvSpPr>
          <p:spPr bwMode="auto">
            <a:xfrm>
              <a:off x="3696" y="2016"/>
              <a:ext cx="768" cy="294"/>
            </a:xfrm>
            <a:prstGeom prst="wedgeRectCallout">
              <a:avLst>
                <a:gd name="adj1" fmla="val 1042"/>
                <a:gd name="adj2" fmla="val -114287"/>
              </a:avLst>
            </a:prstGeom>
            <a:solidFill>
              <a:srgbClr val="FFFFCC"/>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432" tIns="45716" rIns="91432" bIns="45716" anchor="ctr">
              <a:spAutoFit/>
            </a:bodyPr>
            <a:lstStyle/>
            <a:p>
              <a:pPr eaLnBrk="0" hangingPunct="0">
                <a:spcBef>
                  <a:spcPct val="0"/>
                </a:spcBef>
                <a:buClrTx/>
                <a:buFontTx/>
                <a:buNone/>
              </a:pPr>
              <a:r>
                <a:rPr lang="en-US" sz="1200" b="0" dirty="0"/>
                <a:t>DBMS Output Tab</a:t>
              </a:r>
            </a:p>
          </p:txBody>
        </p:sp>
      </p:grpSp>
      <p:sp>
        <p:nvSpPr>
          <p:cNvPr id="13" name="TextBox 12"/>
          <p:cNvSpPr txBox="1"/>
          <p:nvPr/>
        </p:nvSpPr>
        <p:spPr>
          <a:xfrm>
            <a:off x="952500" y="4343400"/>
            <a:ext cx="7239000"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DBMS_OUTPUT.PUT_LINE(' The First Name of the Employee is ' || </a:t>
            </a:r>
            <a:r>
              <a:rPr lang="en-US" sz="2400" dirty="0" err="1">
                <a:latin typeface="Tahoma" pitchFamily="34" charset="0"/>
                <a:cs typeface="Tahoma" pitchFamily="34" charset="0"/>
              </a:rPr>
              <a:t>f_name</a:t>
            </a:r>
            <a:r>
              <a:rPr lang="en-US" sz="2400" dirty="0">
                <a:latin typeface="Tahoma" pitchFamily="34" charset="0"/>
                <a:cs typeface="Tahoma" pitchFamily="34" charset="0"/>
              </a:rPr>
              <a:t>);</a:t>
            </a:r>
          </a:p>
          <a:p>
            <a:r>
              <a:rPr lang="en-US" sz="2400" dirty="0">
                <a:latin typeface="Tahoma" pitchFamily="34" charset="0"/>
                <a:cs typeface="Tahoma" pitchFamily="34" charset="0"/>
              </a:rPr>
              <a:t>...</a:t>
            </a:r>
          </a:p>
        </p:txBody>
      </p:sp>
    </p:spTree>
    <p:extLst>
      <p:ext uri="{BB962C8B-B14F-4D97-AF65-F5344CB8AC3E}">
        <p14:creationId xmlns="" xmlns:p14="http://schemas.microsoft.com/office/powerpoint/2010/main" val="3253934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the Output of a PL/SQL Block (slide 2</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12</a:t>
            </a:fld>
            <a:endParaRPr lang="en-US" dirty="0"/>
          </a:p>
        </p:txBody>
      </p:sp>
      <p:pic>
        <p:nvPicPr>
          <p:cNvPr id="6" name="Picture 1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1073728" y="1295833"/>
            <a:ext cx="6996545" cy="4644159"/>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91074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Variables</a:t>
            </a:r>
          </a:p>
        </p:txBody>
      </p:sp>
      <p:sp>
        <p:nvSpPr>
          <p:cNvPr id="3" name="Content Placeholder 2"/>
          <p:cNvSpPr>
            <a:spLocks noGrp="1"/>
          </p:cNvSpPr>
          <p:nvPr>
            <p:ph idx="1"/>
          </p:nvPr>
        </p:nvSpPr>
        <p:spPr>
          <a:xfrm>
            <a:off x="2073810" y="2552700"/>
            <a:ext cx="4996380" cy="1752600"/>
          </a:xfrm>
          <a:noFill/>
          <a:ln>
            <a:noFill/>
          </a:ln>
        </p:spPr>
        <p:style>
          <a:lnRef idx="2">
            <a:schemeClr val="accent1"/>
          </a:lnRef>
          <a:fillRef idx="1">
            <a:schemeClr val="lt1"/>
          </a:fillRef>
          <a:effectRef idx="0">
            <a:schemeClr val="accent1"/>
          </a:effectRef>
          <a:fontRef idx="minor">
            <a:schemeClr val="dk1"/>
          </a:fontRef>
        </p:style>
        <p:txBody>
          <a:bodyPr/>
          <a:lstStyle/>
          <a:p>
            <a:r>
              <a:rPr lang="en-US" sz="2000" dirty="0">
                <a:solidFill>
                  <a:schemeClr val="tx1"/>
                </a:solidFill>
                <a:latin typeface="Tahoma" pitchFamily="34" charset="0"/>
                <a:cs typeface="Tahoma" pitchFamily="34" charset="0"/>
              </a:rPr>
              <a:t>Variables can be used for:</a:t>
            </a:r>
          </a:p>
          <a:p>
            <a:pPr lvl="1"/>
            <a:r>
              <a:rPr lang="en-US" sz="2000" dirty="0">
                <a:solidFill>
                  <a:schemeClr val="tx1"/>
                </a:solidFill>
                <a:latin typeface="Tahoma" pitchFamily="34" charset="0"/>
                <a:cs typeface="Tahoma" pitchFamily="34" charset="0"/>
              </a:rPr>
              <a:t>Temporary storage of data</a:t>
            </a:r>
          </a:p>
          <a:p>
            <a:pPr lvl="1"/>
            <a:r>
              <a:rPr lang="en-US" sz="2000" dirty="0">
                <a:solidFill>
                  <a:schemeClr val="tx1"/>
                </a:solidFill>
                <a:latin typeface="Tahoma" pitchFamily="34" charset="0"/>
                <a:cs typeface="Tahoma" pitchFamily="34" charset="0"/>
              </a:rPr>
              <a:t>Manipulation of stored values</a:t>
            </a:r>
          </a:p>
          <a:p>
            <a:pPr lvl="1"/>
            <a:r>
              <a:rPr lang="en-US" sz="2000" dirty="0">
                <a:solidFill>
                  <a:schemeClr val="tx1"/>
                </a:solidFill>
                <a:latin typeface="Tahoma" pitchFamily="34" charset="0"/>
                <a:cs typeface="Tahoma" pitchFamily="34" charset="0"/>
              </a:rPr>
              <a:t>Reusability</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13</a:t>
            </a:fld>
            <a:endParaRPr lang="en-US" dirty="0"/>
          </a:p>
        </p:txBody>
      </p:sp>
    </p:spTree>
    <p:extLst>
      <p:ext uri="{BB962C8B-B14F-4D97-AF65-F5344CB8AC3E}">
        <p14:creationId xmlns="" xmlns:p14="http://schemas.microsoft.com/office/powerpoint/2010/main" val="1369390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Variable Names</a:t>
            </a:r>
          </a:p>
        </p:txBody>
      </p:sp>
      <p:sp>
        <p:nvSpPr>
          <p:cNvPr id="3" name="Content Placeholder 2"/>
          <p:cNvSpPr>
            <a:spLocks noGrp="1"/>
          </p:cNvSpPr>
          <p:nvPr>
            <p:ph idx="1"/>
          </p:nvPr>
        </p:nvSpPr>
        <p:spPr>
          <a:xfrm>
            <a:off x="914400" y="1295400"/>
            <a:ext cx="7315200" cy="2590800"/>
          </a:xfrm>
          <a:noFill/>
          <a:ln>
            <a:noFill/>
          </a:ln>
          <a:effectLst/>
        </p:spPr>
        <p:style>
          <a:lnRef idx="1">
            <a:schemeClr val="accent1"/>
          </a:lnRef>
          <a:fillRef idx="2">
            <a:schemeClr val="accent1"/>
          </a:fillRef>
          <a:effectRef idx="1">
            <a:schemeClr val="accent1"/>
          </a:effectRef>
          <a:fontRef idx="minor">
            <a:schemeClr val="dk1"/>
          </a:fontRef>
        </p:style>
        <p:txBody>
          <a:bodyPr/>
          <a:lstStyle/>
          <a:p>
            <a:r>
              <a:rPr lang="en-US" sz="2000" dirty="0">
                <a:latin typeface="Tahoma" pitchFamily="34" charset="0"/>
                <a:cs typeface="Tahoma" pitchFamily="34" charset="0"/>
              </a:rPr>
              <a:t>A variable name:</a:t>
            </a:r>
          </a:p>
          <a:p>
            <a:pPr lvl="1"/>
            <a:r>
              <a:rPr lang="en-US" sz="2000" dirty="0">
                <a:latin typeface="Tahoma" pitchFamily="34" charset="0"/>
                <a:cs typeface="Tahoma" pitchFamily="34" charset="0"/>
              </a:rPr>
              <a:t>Must start with a letter </a:t>
            </a:r>
          </a:p>
          <a:p>
            <a:pPr lvl="1"/>
            <a:r>
              <a:rPr lang="en-US" sz="2000" dirty="0">
                <a:latin typeface="Tahoma" pitchFamily="34" charset="0"/>
                <a:cs typeface="Tahoma" pitchFamily="34" charset="0"/>
              </a:rPr>
              <a:t>Can include letters or numbers</a:t>
            </a:r>
          </a:p>
          <a:p>
            <a:pPr lvl="1"/>
            <a:r>
              <a:rPr lang="en-US" sz="2000" dirty="0">
                <a:latin typeface="Tahoma" pitchFamily="34" charset="0"/>
                <a:cs typeface="Tahoma" pitchFamily="34" charset="0"/>
              </a:rPr>
              <a:t>Can include special characters (such as $, _, and # )</a:t>
            </a:r>
          </a:p>
          <a:p>
            <a:pPr lvl="1"/>
            <a:r>
              <a:rPr lang="en-US" sz="2000" dirty="0">
                <a:latin typeface="Tahoma" pitchFamily="34" charset="0"/>
                <a:cs typeface="Tahoma" pitchFamily="34" charset="0"/>
              </a:rPr>
              <a:t>Must contain no more than 30 characters</a:t>
            </a:r>
          </a:p>
          <a:p>
            <a:pPr lvl="1"/>
            <a:r>
              <a:rPr lang="en-US" sz="2000" dirty="0">
                <a:latin typeface="Tahoma" pitchFamily="34" charset="0"/>
                <a:cs typeface="Tahoma" pitchFamily="34" charset="0"/>
              </a:rPr>
              <a:t>Must not include reserved </a:t>
            </a:r>
            <a:r>
              <a:rPr lang="en-US" sz="2000" dirty="0" smtClean="0">
                <a:latin typeface="Tahoma" pitchFamily="34" charset="0"/>
                <a:cs typeface="Tahoma" pitchFamily="34" charset="0"/>
              </a:rPr>
              <a:t>words</a:t>
            </a: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14</a:t>
            </a:fld>
            <a:endParaRPr lang="en-US" dirty="0"/>
          </a:p>
        </p:txBody>
      </p:sp>
      <p:pic>
        <p:nvPicPr>
          <p:cNvPr id="6" name="Picture 4" descr="D:\PL_SQL\MY_LESSONS\Graphics\Les01\dollar.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4341813" y="4570413"/>
            <a:ext cx="411162" cy="8382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5" descr="D:\PL_SQL\MY_LESSONS\Graphics\Les01\number2.gi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3278188" y="4606925"/>
            <a:ext cx="457200" cy="765175"/>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6" descr="D:\PL_SQL\MY_LESSONS\Graphics\Les01\lettera.gi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gray">
          <a:xfrm>
            <a:off x="2060575" y="4575175"/>
            <a:ext cx="611188" cy="827088"/>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7" descr="D:\PL_SQL\MY_LESSONS\Graphics\Les01\underscore.gif"/>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gray">
          <a:xfrm>
            <a:off x="5359400" y="4905371"/>
            <a:ext cx="609600" cy="57467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8" descr="C:\Projects\6981-Sunitha\images\symbo026.gif"/>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gray">
          <a:xfrm>
            <a:off x="6577013" y="4495800"/>
            <a:ext cx="455612" cy="9858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646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Variables in PL/SQL</a:t>
            </a:r>
          </a:p>
        </p:txBody>
      </p:sp>
      <p:sp>
        <p:nvSpPr>
          <p:cNvPr id="3" name="Content Placeholder 2"/>
          <p:cNvSpPr>
            <a:spLocks noGrp="1"/>
          </p:cNvSpPr>
          <p:nvPr>
            <p:ph idx="1"/>
          </p:nvPr>
        </p:nvSpPr>
        <p:spPr>
          <a:xfrm>
            <a:off x="914400" y="2247900"/>
            <a:ext cx="7315200" cy="2362200"/>
          </a:xfrm>
          <a:noFill/>
          <a:ln>
            <a:noFill/>
          </a:ln>
          <a:effectLst/>
        </p:spPr>
        <p:style>
          <a:lnRef idx="1">
            <a:schemeClr val="accent1"/>
          </a:lnRef>
          <a:fillRef idx="2">
            <a:schemeClr val="accent1"/>
          </a:fillRef>
          <a:effectRef idx="1">
            <a:schemeClr val="accent1"/>
          </a:effectRef>
          <a:fontRef idx="minor">
            <a:schemeClr val="dk1"/>
          </a:fontRef>
        </p:style>
        <p:txBody>
          <a:bodyPr/>
          <a:lstStyle/>
          <a:p>
            <a:r>
              <a:rPr lang="en-US" sz="2000" dirty="0">
                <a:latin typeface="Tahoma" pitchFamily="34" charset="0"/>
                <a:cs typeface="Tahoma" pitchFamily="34" charset="0"/>
              </a:rPr>
              <a:t>Variables are:</a:t>
            </a:r>
          </a:p>
          <a:p>
            <a:pPr lvl="1"/>
            <a:r>
              <a:rPr lang="en-US" sz="2000" dirty="0">
                <a:latin typeface="Tahoma" pitchFamily="34" charset="0"/>
                <a:cs typeface="Tahoma" pitchFamily="34" charset="0"/>
              </a:rPr>
              <a:t>Declared and initialized in the declarative section</a:t>
            </a:r>
          </a:p>
          <a:p>
            <a:pPr lvl="1"/>
            <a:r>
              <a:rPr lang="en-US" sz="2000" dirty="0">
                <a:latin typeface="Tahoma" pitchFamily="34" charset="0"/>
                <a:cs typeface="Tahoma" pitchFamily="34" charset="0"/>
              </a:rPr>
              <a:t>Used and assigned new values in the executable section</a:t>
            </a:r>
          </a:p>
          <a:p>
            <a:pPr lvl="1"/>
            <a:r>
              <a:rPr lang="en-US" sz="2000" dirty="0">
                <a:latin typeface="Tahoma" pitchFamily="34" charset="0"/>
                <a:cs typeface="Tahoma" pitchFamily="34" charset="0"/>
              </a:rPr>
              <a:t>Passed as parameters to PL/SQL subprograms</a:t>
            </a:r>
          </a:p>
          <a:p>
            <a:pPr lvl="1"/>
            <a:r>
              <a:rPr lang="en-US" sz="2000" dirty="0">
                <a:latin typeface="Tahoma" pitchFamily="34" charset="0"/>
                <a:cs typeface="Tahoma" pitchFamily="34" charset="0"/>
              </a:rPr>
              <a:t>Used to hold the output of a PL/SQL subprogram</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15</a:t>
            </a:fld>
            <a:endParaRPr lang="en-US" dirty="0"/>
          </a:p>
        </p:txBody>
      </p:sp>
    </p:spTree>
    <p:extLst>
      <p:ext uri="{BB962C8B-B14F-4D97-AF65-F5344CB8AC3E}">
        <p14:creationId xmlns="" xmlns:p14="http://schemas.microsoft.com/office/powerpoint/2010/main" val="3865041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and Initializing PL/SQL Variables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16</a:t>
            </a:fld>
            <a:endParaRPr lang="en-US" dirty="0"/>
          </a:p>
        </p:txBody>
      </p:sp>
      <p:sp>
        <p:nvSpPr>
          <p:cNvPr id="6" name="Flowchart: Alternate Process 5"/>
          <p:cNvSpPr/>
          <p:nvPr/>
        </p:nvSpPr>
        <p:spPr>
          <a:xfrm>
            <a:off x="823350" y="1494854"/>
            <a:ext cx="7497300" cy="101974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defTabSz="400050" eaLnBrk="0" hangingPunct="0">
              <a:lnSpc>
                <a:spcPct val="95000"/>
              </a:lnSpc>
              <a:tabLst>
                <a:tab pos="400050" algn="r"/>
                <a:tab pos="673100" algn="l"/>
              </a:tabLst>
            </a:pPr>
            <a:r>
              <a:rPr lang="en-US" sz="2000" b="1" i="1" dirty="0">
                <a:solidFill>
                  <a:srgbClr val="000000"/>
                </a:solidFill>
                <a:latin typeface="Tahoma" pitchFamily="34" charset="0"/>
                <a:cs typeface="Tahoma" pitchFamily="34" charset="0"/>
              </a:rPr>
              <a:t>identifier</a:t>
            </a:r>
            <a:r>
              <a:rPr lang="en-US" sz="2000" dirty="0">
                <a:solidFill>
                  <a:srgbClr val="000000"/>
                </a:solidFill>
                <a:latin typeface="Tahoma" pitchFamily="34" charset="0"/>
                <a:cs typeface="Tahoma" pitchFamily="34" charset="0"/>
              </a:rPr>
              <a:t> </a:t>
            </a:r>
            <a:r>
              <a:rPr lang="en-US" sz="2000" dirty="0" smtClean="0">
                <a:solidFill>
                  <a:srgbClr val="000000"/>
                </a:solidFill>
                <a:latin typeface="Tahoma" pitchFamily="34" charset="0"/>
                <a:cs typeface="Tahoma" pitchFamily="34" charset="0"/>
              </a:rPr>
              <a:t> </a:t>
            </a:r>
            <a:r>
              <a:rPr lang="en-US" sz="2000" dirty="0" smtClean="0">
                <a:solidFill>
                  <a:schemeClr val="accent1">
                    <a:lumMod val="60000"/>
                    <a:lumOff val="40000"/>
                  </a:schemeClr>
                </a:solidFill>
                <a:latin typeface="Tahoma" pitchFamily="34" charset="0"/>
                <a:cs typeface="Tahoma" pitchFamily="34" charset="0"/>
              </a:rPr>
              <a:t>[</a:t>
            </a:r>
            <a:r>
              <a:rPr lang="en-US" sz="2000" dirty="0">
                <a:solidFill>
                  <a:schemeClr val="accent1">
                    <a:lumMod val="60000"/>
                    <a:lumOff val="40000"/>
                  </a:schemeClr>
                </a:solidFill>
                <a:latin typeface="Tahoma" pitchFamily="34" charset="0"/>
                <a:cs typeface="Tahoma" pitchFamily="34" charset="0"/>
              </a:rPr>
              <a:t>CONSTANT]</a:t>
            </a:r>
            <a:r>
              <a:rPr lang="en-US" sz="2000" dirty="0">
                <a:solidFill>
                  <a:srgbClr val="000000"/>
                </a:solidFill>
                <a:latin typeface="Tahoma" pitchFamily="34" charset="0"/>
                <a:cs typeface="Tahoma" pitchFamily="34" charset="0"/>
              </a:rPr>
              <a:t> </a:t>
            </a:r>
            <a:r>
              <a:rPr lang="en-US" sz="2000" i="1" dirty="0" err="1">
                <a:solidFill>
                  <a:srgbClr val="000000"/>
                </a:solidFill>
                <a:latin typeface="Tahoma" pitchFamily="34" charset="0"/>
                <a:cs typeface="Tahoma" pitchFamily="34" charset="0"/>
              </a:rPr>
              <a:t>datatype</a:t>
            </a:r>
            <a:r>
              <a:rPr lang="en-US" sz="2000" dirty="0">
                <a:solidFill>
                  <a:srgbClr val="000000"/>
                </a:solidFill>
                <a:latin typeface="Tahoma" pitchFamily="34" charset="0"/>
                <a:cs typeface="Tahoma" pitchFamily="34" charset="0"/>
              </a:rPr>
              <a:t> </a:t>
            </a:r>
            <a:r>
              <a:rPr lang="en-US" sz="2000" dirty="0" smtClean="0">
                <a:solidFill>
                  <a:srgbClr val="000000"/>
                </a:solidFill>
                <a:latin typeface="Tahoma" pitchFamily="34" charset="0"/>
                <a:cs typeface="Tahoma" pitchFamily="34" charset="0"/>
              </a:rPr>
              <a:t> </a:t>
            </a:r>
            <a:r>
              <a:rPr lang="en-US" sz="2000" dirty="0" smtClean="0">
                <a:solidFill>
                  <a:schemeClr val="accent1">
                    <a:lumMod val="60000"/>
                    <a:lumOff val="40000"/>
                  </a:schemeClr>
                </a:solidFill>
                <a:latin typeface="Tahoma" pitchFamily="34" charset="0"/>
                <a:cs typeface="Tahoma" pitchFamily="34" charset="0"/>
              </a:rPr>
              <a:t>[</a:t>
            </a:r>
            <a:r>
              <a:rPr lang="en-US" sz="2000" dirty="0">
                <a:solidFill>
                  <a:schemeClr val="accent1">
                    <a:lumMod val="60000"/>
                    <a:lumOff val="40000"/>
                  </a:schemeClr>
                </a:solidFill>
                <a:latin typeface="Tahoma" pitchFamily="34" charset="0"/>
                <a:cs typeface="Tahoma" pitchFamily="34" charset="0"/>
              </a:rPr>
              <a:t>NOT NULL</a:t>
            </a:r>
            <a:r>
              <a:rPr lang="en-US" sz="2000" dirty="0" smtClean="0">
                <a:solidFill>
                  <a:schemeClr val="accent1">
                    <a:lumMod val="60000"/>
                    <a:lumOff val="40000"/>
                  </a:schemeClr>
                </a:solidFill>
                <a:latin typeface="Tahoma" pitchFamily="34" charset="0"/>
                <a:cs typeface="Tahoma" pitchFamily="34" charset="0"/>
              </a:rPr>
              <a:t>] </a:t>
            </a:r>
          </a:p>
          <a:p>
            <a:pPr defTabSz="400050" eaLnBrk="0" hangingPunct="0">
              <a:lnSpc>
                <a:spcPct val="95000"/>
              </a:lnSpc>
              <a:tabLst>
                <a:tab pos="400050" algn="r"/>
                <a:tab pos="673100" algn="l"/>
              </a:tabLst>
            </a:pPr>
            <a:r>
              <a:rPr lang="en-US" sz="2000" dirty="0">
                <a:solidFill>
                  <a:schemeClr val="accent1">
                    <a:lumMod val="60000"/>
                    <a:lumOff val="40000"/>
                  </a:schemeClr>
                </a:solidFill>
                <a:latin typeface="Tahoma" pitchFamily="34" charset="0"/>
                <a:cs typeface="Tahoma" pitchFamily="34" charset="0"/>
              </a:rPr>
              <a:t>	</a:t>
            </a:r>
            <a:r>
              <a:rPr lang="en-US" sz="2000" dirty="0" smtClean="0">
                <a:solidFill>
                  <a:schemeClr val="accent1">
                    <a:lumMod val="60000"/>
                    <a:lumOff val="40000"/>
                  </a:schemeClr>
                </a:solidFill>
                <a:latin typeface="Tahoma" pitchFamily="34" charset="0"/>
                <a:cs typeface="Tahoma" pitchFamily="34" charset="0"/>
              </a:rPr>
              <a:t>	[:= </a:t>
            </a:r>
            <a:r>
              <a:rPr lang="en-US" sz="2000" dirty="0">
                <a:solidFill>
                  <a:schemeClr val="accent1">
                    <a:lumMod val="60000"/>
                    <a:lumOff val="40000"/>
                  </a:schemeClr>
                </a:solidFill>
                <a:latin typeface="Tahoma" pitchFamily="34" charset="0"/>
                <a:cs typeface="Tahoma" pitchFamily="34" charset="0"/>
              </a:rPr>
              <a:t>| DEFAULT </a:t>
            </a:r>
            <a:r>
              <a:rPr lang="en-US" sz="2000" i="1" dirty="0" err="1">
                <a:solidFill>
                  <a:schemeClr val="accent1">
                    <a:lumMod val="60000"/>
                    <a:lumOff val="40000"/>
                  </a:schemeClr>
                </a:solidFill>
                <a:latin typeface="Tahoma" pitchFamily="34" charset="0"/>
                <a:cs typeface="Tahoma" pitchFamily="34" charset="0"/>
              </a:rPr>
              <a:t>expr</a:t>
            </a:r>
            <a:r>
              <a:rPr lang="en-US" sz="2000" dirty="0">
                <a:solidFill>
                  <a:schemeClr val="accent1">
                    <a:lumMod val="60000"/>
                    <a:lumOff val="40000"/>
                  </a:schemeClr>
                </a:solidFill>
                <a:latin typeface="Tahoma" pitchFamily="34" charset="0"/>
                <a:cs typeface="Tahoma" pitchFamily="34" charset="0"/>
              </a:rPr>
              <a:t>]</a:t>
            </a:r>
            <a:r>
              <a:rPr lang="en-US" sz="2000" b="1" dirty="0">
                <a:solidFill>
                  <a:srgbClr val="000000"/>
                </a:solidFill>
                <a:latin typeface="Tahoma" pitchFamily="34" charset="0"/>
                <a:cs typeface="Tahoma" pitchFamily="34" charset="0"/>
              </a:rPr>
              <a:t>;</a:t>
            </a:r>
          </a:p>
        </p:txBody>
      </p:sp>
      <p:sp>
        <p:nvSpPr>
          <p:cNvPr id="7" name="TextBox 6"/>
          <p:cNvSpPr txBox="1"/>
          <p:nvPr/>
        </p:nvSpPr>
        <p:spPr>
          <a:xfrm>
            <a:off x="823350" y="1066800"/>
            <a:ext cx="7497300" cy="2369880"/>
          </a:xfrm>
          <a:prstGeom prst="rect">
            <a:avLst/>
          </a:prstGeom>
          <a:noFill/>
        </p:spPr>
        <p:txBody>
          <a:bodyPr wrap="square" rtlCol="0">
            <a:spAutoFit/>
          </a:bodyPr>
          <a:lstStyle/>
          <a:p>
            <a:r>
              <a:rPr lang="en-US" sz="2000" dirty="0">
                <a:latin typeface="Tahoma" pitchFamily="34" charset="0"/>
                <a:cs typeface="Tahoma" pitchFamily="34" charset="0"/>
              </a:rPr>
              <a:t>Syntax</a:t>
            </a:r>
            <a:r>
              <a:rPr lang="en-US" dirty="0"/>
              <a:t>:</a:t>
            </a:r>
          </a:p>
          <a:p>
            <a:endParaRPr lang="en-US" dirty="0"/>
          </a:p>
          <a:p>
            <a:endParaRPr lang="en-US" dirty="0"/>
          </a:p>
          <a:p>
            <a:endParaRPr lang="en-US" dirty="0" smtClean="0"/>
          </a:p>
          <a:p>
            <a:endParaRPr lang="en-US" dirty="0"/>
          </a:p>
          <a:p>
            <a:endParaRPr lang="en-US" dirty="0" smtClean="0"/>
          </a:p>
          <a:p>
            <a:r>
              <a:rPr lang="en-US" sz="2000" dirty="0" smtClean="0">
                <a:latin typeface="Tahoma" pitchFamily="34" charset="0"/>
                <a:cs typeface="Tahoma" pitchFamily="34" charset="0"/>
              </a:rPr>
              <a:t>Examples</a:t>
            </a:r>
            <a:r>
              <a:rPr lang="en-US" sz="2000" dirty="0">
                <a:latin typeface="Tahoma" pitchFamily="34" charset="0"/>
                <a:cs typeface="Tahoma" pitchFamily="34" charset="0"/>
              </a:rPr>
              <a:t>:</a:t>
            </a:r>
          </a:p>
          <a:p>
            <a:endParaRPr lang="en-US" dirty="0"/>
          </a:p>
        </p:txBody>
      </p:sp>
      <p:sp>
        <p:nvSpPr>
          <p:cNvPr id="8" name="TextBox 7"/>
          <p:cNvSpPr txBox="1"/>
          <p:nvPr/>
        </p:nvSpPr>
        <p:spPr>
          <a:xfrm>
            <a:off x="952500" y="3333258"/>
            <a:ext cx="7239000" cy="193899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v_hiredate</a:t>
            </a:r>
            <a:r>
              <a:rPr lang="en-US" sz="2000" dirty="0">
                <a:latin typeface="Tahoma" pitchFamily="34" charset="0"/>
                <a:cs typeface="Tahoma" pitchFamily="34" charset="0"/>
              </a:rPr>
              <a:t>	DATE;		</a:t>
            </a:r>
          </a:p>
          <a:p>
            <a:r>
              <a:rPr lang="en-US" sz="2000" dirty="0">
                <a:latin typeface="Tahoma" pitchFamily="34" charset="0"/>
                <a:cs typeface="Tahoma" pitchFamily="34" charset="0"/>
              </a:rPr>
              <a:t>	</a:t>
            </a:r>
            <a:r>
              <a:rPr lang="en-US" sz="2000" dirty="0" err="1">
                <a:latin typeface="Tahoma" pitchFamily="34" charset="0"/>
                <a:cs typeface="Tahoma" pitchFamily="34" charset="0"/>
              </a:rPr>
              <a:t>v_deptno</a:t>
            </a:r>
            <a:r>
              <a:rPr lang="en-US" sz="2000" dirty="0">
                <a:latin typeface="Tahoma" pitchFamily="34" charset="0"/>
                <a:cs typeface="Tahoma" pitchFamily="34" charset="0"/>
              </a:rPr>
              <a:t>	NUMBER(2) NOT NULL := 10;</a:t>
            </a:r>
          </a:p>
          <a:p>
            <a:r>
              <a:rPr lang="en-US" sz="2000" dirty="0">
                <a:latin typeface="Tahoma" pitchFamily="34" charset="0"/>
                <a:cs typeface="Tahoma" pitchFamily="34" charset="0"/>
              </a:rPr>
              <a:t>	</a:t>
            </a:r>
            <a:r>
              <a:rPr lang="en-US" sz="2000" dirty="0" err="1">
                <a:latin typeface="Tahoma" pitchFamily="34" charset="0"/>
                <a:cs typeface="Tahoma" pitchFamily="34" charset="0"/>
              </a:rPr>
              <a:t>v_location</a:t>
            </a:r>
            <a:r>
              <a:rPr lang="en-US" sz="2000" dirty="0">
                <a:latin typeface="Tahoma" pitchFamily="34" charset="0"/>
                <a:cs typeface="Tahoma" pitchFamily="34" charset="0"/>
              </a:rPr>
              <a:t>	VARCHAR2(13) := 'Atlanta';</a:t>
            </a:r>
          </a:p>
          <a:p>
            <a:r>
              <a:rPr lang="en-US" sz="2000" dirty="0">
                <a:latin typeface="Tahoma" pitchFamily="34" charset="0"/>
                <a:cs typeface="Tahoma" pitchFamily="34" charset="0"/>
              </a:rPr>
              <a:t>	</a:t>
            </a:r>
            <a:r>
              <a:rPr lang="en-US" sz="2000" dirty="0" err="1">
                <a:latin typeface="Tahoma" pitchFamily="34" charset="0"/>
                <a:cs typeface="Tahoma" pitchFamily="34" charset="0"/>
              </a:rPr>
              <a:t>c_comm</a:t>
            </a:r>
            <a:r>
              <a:rPr lang="en-US" sz="2000" dirty="0">
                <a:latin typeface="Tahoma" pitchFamily="34" charset="0"/>
                <a:cs typeface="Tahoma" pitchFamily="34" charset="0"/>
              </a:rPr>
              <a:t>	</a:t>
            </a:r>
            <a:r>
              <a:rPr lang="en-US" sz="2000" dirty="0" smtClean="0">
                <a:latin typeface="Tahoma" pitchFamily="34" charset="0"/>
                <a:cs typeface="Tahoma" pitchFamily="34" charset="0"/>
              </a:rPr>
              <a:t>CONSTANT </a:t>
            </a:r>
            <a:r>
              <a:rPr lang="en-US" sz="2000" dirty="0">
                <a:latin typeface="Tahoma" pitchFamily="34" charset="0"/>
                <a:cs typeface="Tahoma" pitchFamily="34" charset="0"/>
              </a:rPr>
              <a:t>NUMBER := 1400; </a:t>
            </a:r>
          </a:p>
          <a:p>
            <a:endParaRPr lang="en-US" sz="2000" dirty="0">
              <a:latin typeface="Tahoma" pitchFamily="34" charset="0"/>
              <a:cs typeface="Tahoma" pitchFamily="34" charset="0"/>
            </a:endParaRPr>
          </a:p>
        </p:txBody>
      </p:sp>
    </p:spTree>
    <p:extLst>
      <p:ext uri="{BB962C8B-B14F-4D97-AF65-F5344CB8AC3E}">
        <p14:creationId xmlns="" xmlns:p14="http://schemas.microsoft.com/office/powerpoint/2010/main" val="2065382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and Initializing PL/SQL Variables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17</a:t>
            </a:fld>
            <a:endParaRPr lang="en-US" dirty="0"/>
          </a:p>
        </p:txBody>
      </p:sp>
      <p:sp>
        <p:nvSpPr>
          <p:cNvPr id="7" name="TextBox 6"/>
          <p:cNvSpPr txBox="1"/>
          <p:nvPr/>
        </p:nvSpPr>
        <p:spPr>
          <a:xfrm>
            <a:off x="952500" y="914400"/>
            <a:ext cx="7239000"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solidFill>
                  <a:srgbClr val="FF0000"/>
                </a:solidFill>
                <a:latin typeface="Tahoma" pitchFamily="34" charset="0"/>
                <a:cs typeface="Tahoma" pitchFamily="34" charset="0"/>
              </a:rPr>
              <a:t>  </a:t>
            </a:r>
            <a:r>
              <a:rPr lang="en-US" sz="2000" dirty="0" err="1">
                <a:solidFill>
                  <a:srgbClr val="FF0000"/>
                </a:solidFill>
                <a:latin typeface="Tahoma" pitchFamily="34" charset="0"/>
                <a:cs typeface="Tahoma" pitchFamily="34" charset="0"/>
              </a:rPr>
              <a:t>v_myName</a:t>
            </a:r>
            <a:r>
              <a:rPr lang="en-US" sz="2000" dirty="0">
                <a:solidFill>
                  <a:srgbClr val="FF0000"/>
                </a:solidFill>
                <a:latin typeface="Tahoma" pitchFamily="34" charset="0"/>
                <a:cs typeface="Tahoma" pitchFamily="34" charset="0"/>
              </a:rPr>
              <a:t> VARCHAR2(20);</a:t>
            </a:r>
          </a:p>
          <a:p>
            <a:r>
              <a:rPr lang="en-US" sz="2000" dirty="0">
                <a:latin typeface="Tahoma" pitchFamily="34" charset="0"/>
                <a:cs typeface="Tahoma" pitchFamily="34" charset="0"/>
              </a:rPr>
              <a:t>BEGIN</a:t>
            </a:r>
            <a:br>
              <a:rPr lang="en-US" sz="2000" dirty="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solidFill>
                  <a:srgbClr val="FF0000"/>
                </a:solidFill>
                <a:latin typeface="Tahoma" pitchFamily="34" charset="0"/>
                <a:cs typeface="Tahoma" pitchFamily="34" charset="0"/>
              </a:rPr>
              <a:t>v_myName</a:t>
            </a:r>
            <a:r>
              <a:rPr lang="en-US" sz="2000" dirty="0" smtClean="0">
                <a:solidFill>
                  <a:srgbClr val="FF0000"/>
                </a:solidFill>
                <a:latin typeface="Tahoma" pitchFamily="34" charset="0"/>
                <a:cs typeface="Tahoma" pitchFamily="34" charset="0"/>
              </a:rPr>
              <a:t> </a:t>
            </a:r>
            <a:r>
              <a:rPr lang="en-US" sz="2000" dirty="0">
                <a:latin typeface="Tahoma" pitchFamily="34" charset="0"/>
                <a:cs typeface="Tahoma" pitchFamily="34" charset="0"/>
              </a:rPr>
              <a:t>:= 'John';</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DBMS_OUTPUT.PUT_LINE</a:t>
            </a:r>
            <a:r>
              <a:rPr lang="en-US" sz="2000" dirty="0">
                <a:latin typeface="Tahoma" pitchFamily="34" charset="0"/>
                <a:cs typeface="Tahoma" pitchFamily="34" charset="0"/>
              </a:rPr>
              <a:t>('My name is: </a:t>
            </a:r>
            <a:r>
              <a:rPr lang="en-US" sz="2000" dirty="0" smtClean="0">
                <a:latin typeface="Tahoma" pitchFamily="34" charset="0"/>
                <a:cs typeface="Tahoma" pitchFamily="34" charset="0"/>
              </a:rPr>
              <a:t>' || </a:t>
            </a:r>
            <a:r>
              <a:rPr lang="en-US" sz="2000" dirty="0" err="1">
                <a:solidFill>
                  <a:srgbClr val="FF0000"/>
                </a:solidFill>
                <a:latin typeface="Tahoma" pitchFamily="34" charset="0"/>
                <a:cs typeface="Tahoma" pitchFamily="34" charset="0"/>
              </a:rPr>
              <a:t>v_myName</a:t>
            </a:r>
            <a:r>
              <a:rPr lang="en-US" sz="2000" dirty="0">
                <a:latin typeface="Tahoma" pitchFamily="34" charset="0"/>
                <a:cs typeface="Tahoma" pitchFamily="34" charset="0"/>
              </a:rPr>
              <a:t>);</a:t>
            </a:r>
          </a:p>
          <a:p>
            <a:r>
              <a:rPr lang="en-US" sz="2000" dirty="0">
                <a:latin typeface="Tahoma" pitchFamily="34" charset="0"/>
                <a:cs typeface="Tahoma" pitchFamily="34" charset="0"/>
              </a:rPr>
              <a:t>END;</a:t>
            </a:r>
          </a:p>
          <a:p>
            <a:r>
              <a:rPr lang="en-US" sz="2000" dirty="0">
                <a:latin typeface="Tahoma" pitchFamily="34" charset="0"/>
                <a:cs typeface="Tahoma" pitchFamily="34" charset="0"/>
              </a:rPr>
              <a:t>/</a:t>
            </a:r>
          </a:p>
          <a:p>
            <a:endParaRPr lang="en-US" sz="2000" dirty="0">
              <a:latin typeface="Tahoma" pitchFamily="34" charset="0"/>
              <a:cs typeface="Tahoma" pitchFamily="34" charset="0"/>
            </a:endParaRP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3499" y="3733800"/>
            <a:ext cx="3151301" cy="1143392"/>
          </a:xfrm>
          <a:prstGeom prst="rect">
            <a:avLst/>
          </a:prstGeom>
        </p:spPr>
      </p:pic>
    </p:spTree>
    <p:extLst>
      <p:ext uri="{BB962C8B-B14F-4D97-AF65-F5344CB8AC3E}">
        <p14:creationId xmlns="" xmlns:p14="http://schemas.microsoft.com/office/powerpoint/2010/main" val="2048852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Variables</a:t>
            </a:r>
          </a:p>
        </p:txBody>
      </p:sp>
      <p:sp>
        <p:nvSpPr>
          <p:cNvPr id="3" name="Content Placeholder 2"/>
          <p:cNvSpPr>
            <a:spLocks noGrp="1"/>
          </p:cNvSpPr>
          <p:nvPr>
            <p:ph idx="1"/>
          </p:nvPr>
        </p:nvSpPr>
        <p:spPr>
          <a:xfrm>
            <a:off x="914400" y="2247900"/>
            <a:ext cx="7315200" cy="2362200"/>
          </a:xfrm>
          <a:noFill/>
          <a:ln>
            <a:noFill/>
          </a:ln>
          <a:effectLst/>
        </p:spPr>
        <p:style>
          <a:lnRef idx="1">
            <a:schemeClr val="accent1"/>
          </a:lnRef>
          <a:fillRef idx="2">
            <a:schemeClr val="accent1"/>
          </a:fillRef>
          <a:effectRef idx="1">
            <a:schemeClr val="accent1"/>
          </a:effectRef>
          <a:fontRef idx="minor">
            <a:schemeClr val="dk1"/>
          </a:fontRef>
        </p:style>
        <p:txBody>
          <a:bodyPr/>
          <a:lstStyle/>
          <a:p>
            <a:pPr lvl="1">
              <a:buFont typeface="Wingdings" pitchFamily="2" charset="2"/>
              <a:buChar char="§"/>
            </a:pPr>
            <a:r>
              <a:rPr lang="en-US" sz="2000" dirty="0">
                <a:latin typeface="Tahoma" pitchFamily="34" charset="0"/>
                <a:cs typeface="Tahoma" pitchFamily="34" charset="0"/>
              </a:rPr>
              <a:t>PL/SQL variables:</a:t>
            </a:r>
          </a:p>
          <a:p>
            <a:pPr lvl="2">
              <a:buFont typeface="Arial" pitchFamily="34" charset="0"/>
              <a:buChar char="•"/>
            </a:pPr>
            <a:r>
              <a:rPr lang="en-US" sz="2000" dirty="0">
                <a:latin typeface="Tahoma" pitchFamily="34" charset="0"/>
                <a:cs typeface="Tahoma" pitchFamily="34" charset="0"/>
              </a:rPr>
              <a:t>Scalar</a:t>
            </a:r>
          </a:p>
          <a:p>
            <a:pPr lvl="2">
              <a:buFont typeface="Arial" pitchFamily="34" charset="0"/>
              <a:buChar char="•"/>
            </a:pPr>
            <a:r>
              <a:rPr lang="en-US" sz="2000" dirty="0">
                <a:latin typeface="Tahoma" pitchFamily="34" charset="0"/>
                <a:cs typeface="Tahoma" pitchFamily="34" charset="0"/>
              </a:rPr>
              <a:t>Composite</a:t>
            </a:r>
          </a:p>
          <a:p>
            <a:pPr lvl="2">
              <a:buFont typeface="Arial" pitchFamily="34" charset="0"/>
              <a:buChar char="•"/>
            </a:pPr>
            <a:r>
              <a:rPr lang="en-US" sz="2000" dirty="0">
                <a:latin typeface="Tahoma" pitchFamily="34" charset="0"/>
                <a:cs typeface="Tahoma" pitchFamily="34" charset="0"/>
              </a:rPr>
              <a:t>Reference</a:t>
            </a:r>
          </a:p>
          <a:p>
            <a:pPr lvl="2">
              <a:buFont typeface="Arial" pitchFamily="34" charset="0"/>
              <a:buChar char="•"/>
            </a:pPr>
            <a:r>
              <a:rPr lang="en-US" sz="2000" dirty="0">
                <a:latin typeface="Tahoma" pitchFamily="34" charset="0"/>
                <a:cs typeface="Tahoma" pitchFamily="34" charset="0"/>
              </a:rPr>
              <a:t>Large object (LOB)</a:t>
            </a:r>
          </a:p>
          <a:p>
            <a:pPr lvl="1">
              <a:buFont typeface="Wingdings" pitchFamily="2" charset="2"/>
              <a:buChar char="§"/>
            </a:pPr>
            <a:r>
              <a:rPr lang="en-US" sz="2000" dirty="0">
                <a:latin typeface="Tahoma" pitchFamily="34" charset="0"/>
                <a:cs typeface="Tahoma" pitchFamily="34" charset="0"/>
              </a:rPr>
              <a:t>Non-PL/SQL variables: Bind variables</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18</a:t>
            </a:fld>
            <a:endParaRPr lang="en-US" dirty="0"/>
          </a:p>
        </p:txBody>
      </p:sp>
    </p:spTree>
    <p:extLst>
      <p:ext uri="{BB962C8B-B14F-4D97-AF65-F5344CB8AC3E}">
        <p14:creationId xmlns="" xmlns:p14="http://schemas.microsoft.com/office/powerpoint/2010/main" val="4176287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Scalar Data Types </a:t>
            </a:r>
          </a:p>
        </p:txBody>
      </p:sp>
      <p:sp>
        <p:nvSpPr>
          <p:cNvPr id="3" name="Content Placeholder 2"/>
          <p:cNvSpPr>
            <a:spLocks noGrp="1"/>
          </p:cNvSpPr>
          <p:nvPr>
            <p:ph idx="1"/>
          </p:nvPr>
        </p:nvSpPr>
        <p:spPr>
          <a:xfrm>
            <a:off x="914400" y="1866900"/>
            <a:ext cx="7315200" cy="3124200"/>
          </a:xfrm>
          <a:noFill/>
          <a:ln>
            <a:noFill/>
          </a:ln>
          <a:effectLst/>
        </p:spPr>
        <p:style>
          <a:lnRef idx="1">
            <a:schemeClr val="accent1"/>
          </a:lnRef>
          <a:fillRef idx="2">
            <a:schemeClr val="accent1"/>
          </a:fillRef>
          <a:effectRef idx="1">
            <a:schemeClr val="accent1"/>
          </a:effectRef>
          <a:fontRef idx="minor">
            <a:schemeClr val="dk1"/>
          </a:fontRef>
        </p:style>
        <p:txBody>
          <a:bodyPr/>
          <a:lstStyle/>
          <a:p>
            <a:pPr lvl="1"/>
            <a:r>
              <a:rPr lang="en-US" sz="2000" dirty="0">
                <a:latin typeface="Tahoma" pitchFamily="34" charset="0"/>
                <a:cs typeface="Tahoma" pitchFamily="34" charset="0"/>
              </a:rPr>
              <a:t>CHAR [(</a:t>
            </a:r>
            <a:r>
              <a:rPr lang="en-US" sz="2000" dirty="0" err="1">
                <a:latin typeface="Tahoma" pitchFamily="34" charset="0"/>
                <a:cs typeface="Tahoma" pitchFamily="34" charset="0"/>
              </a:rPr>
              <a:t>maximum_length</a:t>
            </a:r>
            <a:r>
              <a:rPr lang="en-US" sz="2000" dirty="0">
                <a:latin typeface="Tahoma" pitchFamily="34" charset="0"/>
                <a:cs typeface="Tahoma" pitchFamily="34" charset="0"/>
              </a:rPr>
              <a:t>)]</a:t>
            </a:r>
          </a:p>
          <a:p>
            <a:pPr lvl="1"/>
            <a:r>
              <a:rPr lang="en-US" sz="2000" dirty="0">
                <a:latin typeface="Tahoma" pitchFamily="34" charset="0"/>
                <a:cs typeface="Tahoma" pitchFamily="34" charset="0"/>
              </a:rPr>
              <a:t>VARCHAR2 (</a:t>
            </a:r>
            <a:r>
              <a:rPr lang="en-US" sz="2000" dirty="0" err="1">
                <a:latin typeface="Tahoma" pitchFamily="34" charset="0"/>
                <a:cs typeface="Tahoma" pitchFamily="34" charset="0"/>
              </a:rPr>
              <a:t>maximum_length</a:t>
            </a:r>
            <a:r>
              <a:rPr lang="en-US" sz="2000" dirty="0">
                <a:latin typeface="Tahoma" pitchFamily="34" charset="0"/>
                <a:cs typeface="Tahoma" pitchFamily="34" charset="0"/>
              </a:rPr>
              <a:t>)</a:t>
            </a:r>
          </a:p>
          <a:p>
            <a:pPr lvl="1"/>
            <a:r>
              <a:rPr lang="en-US" sz="2000" dirty="0">
                <a:latin typeface="Tahoma" pitchFamily="34" charset="0"/>
                <a:cs typeface="Tahoma" pitchFamily="34" charset="0"/>
              </a:rPr>
              <a:t>NUMBER [(precision, scale)]</a:t>
            </a:r>
          </a:p>
          <a:p>
            <a:pPr lvl="1"/>
            <a:r>
              <a:rPr lang="en-US" sz="2000" dirty="0">
                <a:latin typeface="Tahoma" pitchFamily="34" charset="0"/>
                <a:cs typeface="Tahoma" pitchFamily="34" charset="0"/>
              </a:rPr>
              <a:t>BINARY_INTEGER</a:t>
            </a:r>
          </a:p>
          <a:p>
            <a:pPr lvl="1"/>
            <a:r>
              <a:rPr lang="en-US" sz="2000" dirty="0">
                <a:latin typeface="Tahoma" pitchFamily="34" charset="0"/>
                <a:cs typeface="Tahoma" pitchFamily="34" charset="0"/>
              </a:rPr>
              <a:t>PLS_INTEGER</a:t>
            </a:r>
          </a:p>
          <a:p>
            <a:pPr lvl="1"/>
            <a:r>
              <a:rPr lang="en-US" sz="2000" dirty="0">
                <a:latin typeface="Tahoma" pitchFamily="34" charset="0"/>
                <a:cs typeface="Tahoma" pitchFamily="34" charset="0"/>
              </a:rPr>
              <a:t>BOOLEAN</a:t>
            </a:r>
          </a:p>
          <a:p>
            <a:pPr lvl="1"/>
            <a:r>
              <a:rPr lang="en-US" sz="2000" dirty="0">
                <a:latin typeface="Tahoma" pitchFamily="34" charset="0"/>
                <a:cs typeface="Tahoma" pitchFamily="34" charset="0"/>
              </a:rPr>
              <a:t>BINARY_FLOAT</a:t>
            </a:r>
          </a:p>
          <a:p>
            <a:pPr lvl="1"/>
            <a:r>
              <a:rPr lang="en-US" sz="2000" dirty="0">
                <a:latin typeface="Tahoma" pitchFamily="34" charset="0"/>
                <a:cs typeface="Tahoma" pitchFamily="34" charset="0"/>
              </a:rPr>
              <a:t>BINARY_DOUBLE</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19</a:t>
            </a:fld>
            <a:endParaRPr lang="en-US" dirty="0"/>
          </a:p>
        </p:txBody>
      </p:sp>
    </p:spTree>
    <p:extLst>
      <p:ext uri="{BB962C8B-B14F-4D97-AF65-F5344CB8AC3E}">
        <p14:creationId xmlns="" xmlns:p14="http://schemas.microsoft.com/office/powerpoint/2010/main" val="2713502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2011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Title 3"/>
          <p:cNvSpPr>
            <a:spLocks noGrp="1"/>
          </p:cNvSpPr>
          <p:nvPr>
            <p:ph type="title"/>
          </p:nvPr>
        </p:nvSpPr>
        <p:spPr/>
        <p:txBody>
          <a:bodyPr anchor="t"/>
          <a:lstStyle/>
          <a:p>
            <a:r>
              <a:rPr lang="en-US" dirty="0" smtClean="0"/>
              <a:t>Contents</a:t>
            </a:r>
            <a:endParaRPr lang="en-US" dirty="0"/>
          </a:p>
        </p:txBody>
      </p:sp>
      <p:sp>
        <p:nvSpPr>
          <p:cNvPr id="5" name="Content Placeholder 4"/>
          <p:cNvSpPr>
            <a:spLocks noGrp="1"/>
          </p:cNvSpPr>
          <p:nvPr>
            <p:ph idx="1"/>
          </p:nvPr>
        </p:nvSpPr>
        <p:spPr>
          <a:xfrm>
            <a:off x="914400" y="1143000"/>
            <a:ext cx="7315200" cy="4800600"/>
          </a:xfrm>
        </p:spPr>
        <p:txBody>
          <a:bodyPr/>
          <a:lstStyle/>
          <a:p>
            <a:r>
              <a:rPr lang="en-US" sz="1700" dirty="0">
                <a:solidFill>
                  <a:schemeClr val="accent1">
                    <a:lumMod val="75000"/>
                  </a:schemeClr>
                </a:solidFill>
              </a:rPr>
              <a:t>I will be able to do</a:t>
            </a:r>
            <a:r>
              <a:rPr lang="en-US" sz="1700" dirty="0" smtClean="0">
                <a:solidFill>
                  <a:schemeClr val="accent1">
                    <a:lumMod val="75000"/>
                  </a:schemeClr>
                </a:solidFill>
              </a:rPr>
              <a:t>…</a:t>
            </a:r>
          </a:p>
          <a:p>
            <a:pPr lvl="1"/>
            <a:r>
              <a:rPr lang="en-US" dirty="0" smtClean="0"/>
              <a:t>Objectives</a:t>
            </a:r>
          </a:p>
          <a:p>
            <a:r>
              <a:rPr lang="en-US" sz="1700" dirty="0">
                <a:solidFill>
                  <a:schemeClr val="accent1">
                    <a:lumMod val="75000"/>
                  </a:schemeClr>
                </a:solidFill>
              </a:rPr>
              <a:t>Retrieving Data with </a:t>
            </a:r>
            <a:r>
              <a:rPr lang="en-US" sz="1700" dirty="0" smtClean="0">
                <a:solidFill>
                  <a:schemeClr val="accent1">
                    <a:lumMod val="75000"/>
                  </a:schemeClr>
                </a:solidFill>
              </a:rPr>
              <a:t>SQL</a:t>
            </a:r>
            <a:endParaRPr lang="en-US" dirty="0" smtClean="0"/>
          </a:p>
          <a:p>
            <a:pPr lvl="1"/>
            <a:r>
              <a:rPr lang="en-US" dirty="0"/>
              <a:t>Basics of </a:t>
            </a:r>
            <a:r>
              <a:rPr lang="en-US" dirty="0" smtClean="0"/>
              <a:t>PL/SQL</a:t>
            </a:r>
          </a:p>
          <a:p>
            <a:pPr lvl="1"/>
            <a:r>
              <a:rPr lang="en-US" dirty="0"/>
              <a:t>PL/SQL </a:t>
            </a:r>
            <a:r>
              <a:rPr lang="en-US" dirty="0" smtClean="0"/>
              <a:t>structures</a:t>
            </a:r>
          </a:p>
          <a:p>
            <a:pPr lvl="1"/>
            <a:r>
              <a:rPr lang="en-US" dirty="0"/>
              <a:t>Use of SQL in PL/SQL </a:t>
            </a:r>
            <a:endParaRPr lang="en-US" dirty="0" smtClean="0"/>
          </a:p>
          <a:p>
            <a:pPr lvl="1"/>
            <a:r>
              <a:rPr lang="en-US" dirty="0"/>
              <a:t>Nested blocks in </a:t>
            </a:r>
            <a:r>
              <a:rPr lang="en-US" dirty="0" smtClean="0"/>
              <a:t>PL/SQL</a:t>
            </a:r>
          </a:p>
          <a:p>
            <a:r>
              <a:rPr lang="en-US" sz="1700" dirty="0" smtClean="0">
                <a:solidFill>
                  <a:schemeClr val="accent1">
                    <a:lumMod val="75000"/>
                  </a:schemeClr>
                </a:solidFill>
              </a:rPr>
              <a:t>Questions</a:t>
            </a:r>
            <a:endParaRPr lang="en-US" sz="1700" dirty="0">
              <a:solidFill>
                <a:schemeClr val="accent1">
                  <a:lumMod val="75000"/>
                </a:schemeClr>
              </a:solidFill>
            </a:endParaRPr>
          </a:p>
          <a:p>
            <a:pPr marL="0" indent="0">
              <a:buNone/>
            </a:pPr>
            <a:endParaRPr lang="en-US" dirty="0" smtClean="0"/>
          </a:p>
          <a:p>
            <a:endParaRPr lang="en-US" dirty="0"/>
          </a:p>
        </p:txBody>
      </p:sp>
    </p:spTree>
    <p:extLst>
      <p:ext uri="{BB962C8B-B14F-4D97-AF65-F5344CB8AC3E}">
        <p14:creationId xmlns="" xmlns:p14="http://schemas.microsoft.com/office/powerpoint/2010/main" val="342745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Scalar Variables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20</a:t>
            </a:fld>
            <a:endParaRPr lang="en-US" dirty="0"/>
          </a:p>
        </p:txBody>
      </p:sp>
      <p:sp>
        <p:nvSpPr>
          <p:cNvPr id="6" name="Rectangle 3"/>
          <p:cNvSpPr txBox="1">
            <a:spLocks noChangeArrowheads="1"/>
          </p:cNvSpPr>
          <p:nvPr/>
        </p:nvSpPr>
        <p:spPr>
          <a:xfrm>
            <a:off x="609600" y="990600"/>
            <a:ext cx="7918450" cy="360362"/>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latin typeface="Tahoma" pitchFamily="34" charset="0"/>
                <a:cs typeface="Tahoma" pitchFamily="34" charset="0"/>
              </a:rPr>
              <a:t>Examples:</a:t>
            </a:r>
            <a:endParaRPr lang="en-US" sz="2000" dirty="0">
              <a:latin typeface="Tahoma" pitchFamily="34" charset="0"/>
              <a:cs typeface="Tahoma" pitchFamily="34" charset="0"/>
            </a:endParaRPr>
          </a:p>
        </p:txBody>
      </p:sp>
      <p:sp>
        <p:nvSpPr>
          <p:cNvPr id="7" name="TextBox 6"/>
          <p:cNvSpPr txBox="1"/>
          <p:nvPr/>
        </p:nvSpPr>
        <p:spPr>
          <a:xfrm>
            <a:off x="952500" y="1788855"/>
            <a:ext cx="7239000"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v_emp_job</a:t>
            </a:r>
            <a:r>
              <a:rPr lang="en-US" sz="2000" dirty="0">
                <a:latin typeface="Tahoma" pitchFamily="34" charset="0"/>
                <a:cs typeface="Tahoma" pitchFamily="34" charset="0"/>
              </a:rPr>
              <a:t>		VARCHAR2(9);</a:t>
            </a:r>
          </a:p>
          <a:p>
            <a:r>
              <a:rPr lang="en-US" sz="2000" dirty="0">
                <a:latin typeface="Tahoma" pitchFamily="34" charset="0"/>
                <a:cs typeface="Tahoma" pitchFamily="34" charset="0"/>
              </a:rPr>
              <a:t>  </a:t>
            </a:r>
            <a:r>
              <a:rPr lang="en-US" sz="2000" dirty="0" err="1">
                <a:latin typeface="Tahoma" pitchFamily="34" charset="0"/>
                <a:cs typeface="Tahoma" pitchFamily="34" charset="0"/>
              </a:rPr>
              <a:t>v_count_loop</a:t>
            </a:r>
            <a:r>
              <a:rPr lang="en-US" sz="2000" dirty="0">
                <a:latin typeface="Tahoma" pitchFamily="34" charset="0"/>
                <a:cs typeface="Tahoma" pitchFamily="34" charset="0"/>
              </a:rPr>
              <a:t>		BINARY_INTEGER := 0;</a:t>
            </a:r>
          </a:p>
          <a:p>
            <a:r>
              <a:rPr lang="en-US" sz="2000" dirty="0">
                <a:latin typeface="Tahoma" pitchFamily="34" charset="0"/>
                <a:cs typeface="Tahoma" pitchFamily="34" charset="0"/>
              </a:rPr>
              <a:t>  </a:t>
            </a:r>
            <a:r>
              <a:rPr lang="en-US" sz="2000" dirty="0" err="1">
                <a:latin typeface="Tahoma" pitchFamily="34" charset="0"/>
                <a:cs typeface="Tahoma" pitchFamily="34" charset="0"/>
              </a:rPr>
              <a:t>v_dept_total_sal</a:t>
            </a:r>
            <a:r>
              <a:rPr lang="en-US" sz="2000" dirty="0">
                <a:latin typeface="Tahoma" pitchFamily="34" charset="0"/>
                <a:cs typeface="Tahoma" pitchFamily="34" charset="0"/>
              </a:rPr>
              <a:t>	NUMBER(9,2) := 0;</a:t>
            </a:r>
          </a:p>
          <a:p>
            <a:r>
              <a:rPr lang="en-US" sz="2000" dirty="0">
                <a:latin typeface="Tahoma" pitchFamily="34" charset="0"/>
                <a:cs typeface="Tahoma" pitchFamily="34" charset="0"/>
              </a:rPr>
              <a:t>  </a:t>
            </a:r>
            <a:r>
              <a:rPr lang="en-US" sz="2000" dirty="0" err="1">
                <a:latin typeface="Tahoma" pitchFamily="34" charset="0"/>
                <a:cs typeface="Tahoma" pitchFamily="34" charset="0"/>
              </a:rPr>
              <a:t>v_orderdate</a:t>
            </a:r>
            <a:r>
              <a:rPr lang="en-US" sz="2000" dirty="0">
                <a:latin typeface="Tahoma" pitchFamily="34" charset="0"/>
                <a:cs typeface="Tahoma" pitchFamily="34" charset="0"/>
              </a:rPr>
              <a:t>		DATE := SYSDATE + 7;</a:t>
            </a:r>
          </a:p>
          <a:p>
            <a:r>
              <a:rPr lang="en-US" sz="2000" dirty="0">
                <a:latin typeface="Tahoma" pitchFamily="34" charset="0"/>
                <a:cs typeface="Tahoma" pitchFamily="34" charset="0"/>
              </a:rPr>
              <a:t>  </a:t>
            </a:r>
            <a:r>
              <a:rPr lang="en-US" sz="2000" dirty="0" err="1">
                <a:latin typeface="Tahoma" pitchFamily="34" charset="0"/>
                <a:cs typeface="Tahoma" pitchFamily="34" charset="0"/>
              </a:rPr>
              <a:t>c_tax_rate</a:t>
            </a:r>
            <a:r>
              <a:rPr lang="en-US" sz="2000" dirty="0">
                <a:latin typeface="Tahoma" pitchFamily="34" charset="0"/>
                <a:cs typeface="Tahoma" pitchFamily="34" charset="0"/>
              </a:rPr>
              <a:t>		CONSTANT NUMBER(3,2) := 8.25;</a:t>
            </a:r>
          </a:p>
          <a:p>
            <a:r>
              <a:rPr lang="en-US" sz="2000" dirty="0">
                <a:latin typeface="Tahoma" pitchFamily="34" charset="0"/>
                <a:cs typeface="Tahoma" pitchFamily="34" charset="0"/>
              </a:rPr>
              <a:t>  </a:t>
            </a:r>
            <a:r>
              <a:rPr lang="en-US" sz="2000" dirty="0" err="1">
                <a:latin typeface="Tahoma" pitchFamily="34" charset="0"/>
                <a:cs typeface="Tahoma" pitchFamily="34" charset="0"/>
              </a:rPr>
              <a:t>v_valid</a:t>
            </a:r>
            <a:r>
              <a:rPr lang="en-US" sz="2000" dirty="0">
                <a:latin typeface="Tahoma" pitchFamily="34" charset="0"/>
                <a:cs typeface="Tahoma" pitchFamily="34" charset="0"/>
              </a:rPr>
              <a:t>		BOOLEAN NOT NULL := TRUE;</a:t>
            </a:r>
          </a:p>
          <a:p>
            <a:r>
              <a:rPr lang="en-US" sz="2000" dirty="0">
                <a:latin typeface="Tahoma" pitchFamily="34" charset="0"/>
                <a:cs typeface="Tahoma" pitchFamily="34" charset="0"/>
              </a:rPr>
              <a:t>  ... </a:t>
            </a:r>
          </a:p>
        </p:txBody>
      </p:sp>
    </p:spTree>
    <p:extLst>
      <p:ext uri="{BB962C8B-B14F-4D97-AF65-F5344CB8AC3E}">
        <p14:creationId xmlns="" xmlns:p14="http://schemas.microsoft.com/office/powerpoint/2010/main" val="1881337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Attribute</a:t>
            </a:r>
          </a:p>
        </p:txBody>
      </p:sp>
      <p:sp>
        <p:nvSpPr>
          <p:cNvPr id="3" name="Content Placeholder 2"/>
          <p:cNvSpPr>
            <a:spLocks noGrp="1"/>
          </p:cNvSpPr>
          <p:nvPr>
            <p:ph idx="1"/>
          </p:nvPr>
        </p:nvSpPr>
        <p:spPr>
          <a:xfrm>
            <a:off x="914400" y="2133600"/>
            <a:ext cx="7315200" cy="2590800"/>
          </a:xfrm>
          <a:noFill/>
          <a:ln>
            <a:noFill/>
          </a:ln>
          <a:effectLst/>
        </p:spPr>
        <p:style>
          <a:lnRef idx="1">
            <a:schemeClr val="accent1"/>
          </a:lnRef>
          <a:fillRef idx="2">
            <a:schemeClr val="accent1"/>
          </a:fillRef>
          <a:effectRef idx="1">
            <a:schemeClr val="accent1"/>
          </a:effectRef>
          <a:fontRef idx="minor">
            <a:schemeClr val="dk1"/>
          </a:fontRef>
        </p:style>
        <p:txBody>
          <a:bodyPr/>
          <a:lstStyle/>
          <a:p>
            <a:pPr lvl="1">
              <a:buFont typeface="Wingdings" pitchFamily="2" charset="2"/>
              <a:buChar char="§"/>
            </a:pPr>
            <a:r>
              <a:rPr lang="en-US" sz="2000" dirty="0">
                <a:latin typeface="Tahoma" pitchFamily="34" charset="0"/>
                <a:cs typeface="Tahoma" pitchFamily="34" charset="0"/>
              </a:rPr>
              <a:t>Is used to declare a variable according to: </a:t>
            </a:r>
          </a:p>
          <a:p>
            <a:pPr lvl="2">
              <a:buFont typeface="Arial" pitchFamily="34" charset="0"/>
              <a:buChar char="•"/>
            </a:pPr>
            <a:r>
              <a:rPr lang="en-US" sz="2000" dirty="0">
                <a:latin typeface="Tahoma" pitchFamily="34" charset="0"/>
                <a:cs typeface="Tahoma" pitchFamily="34" charset="0"/>
              </a:rPr>
              <a:t>A database column definition</a:t>
            </a:r>
          </a:p>
          <a:p>
            <a:pPr lvl="2">
              <a:buFont typeface="Arial" pitchFamily="34" charset="0"/>
              <a:buChar char="•"/>
            </a:pPr>
            <a:r>
              <a:rPr lang="en-US" sz="2000" dirty="0">
                <a:latin typeface="Tahoma" pitchFamily="34" charset="0"/>
                <a:cs typeface="Tahoma" pitchFamily="34" charset="0"/>
              </a:rPr>
              <a:t>Another declared variable</a:t>
            </a:r>
          </a:p>
          <a:p>
            <a:pPr lvl="1">
              <a:buFont typeface="Wingdings" pitchFamily="2" charset="2"/>
              <a:buChar char="§"/>
            </a:pPr>
            <a:r>
              <a:rPr lang="en-US" sz="2000" dirty="0">
                <a:latin typeface="Tahoma" pitchFamily="34" charset="0"/>
                <a:cs typeface="Tahoma" pitchFamily="34" charset="0"/>
              </a:rPr>
              <a:t>Is prefixed with:</a:t>
            </a:r>
          </a:p>
          <a:p>
            <a:pPr lvl="2">
              <a:buFont typeface="Arial" pitchFamily="34" charset="0"/>
              <a:buChar char="•"/>
            </a:pPr>
            <a:r>
              <a:rPr lang="en-US" sz="2000" dirty="0">
                <a:latin typeface="Tahoma" pitchFamily="34" charset="0"/>
                <a:cs typeface="Tahoma" pitchFamily="34" charset="0"/>
              </a:rPr>
              <a:t>The database table and column</a:t>
            </a:r>
          </a:p>
          <a:p>
            <a:pPr lvl="2">
              <a:buFont typeface="Arial" pitchFamily="34" charset="0"/>
              <a:buChar char="•"/>
            </a:pPr>
            <a:r>
              <a:rPr lang="en-US" sz="2000" dirty="0">
                <a:latin typeface="Tahoma" pitchFamily="34" charset="0"/>
                <a:cs typeface="Tahoma" pitchFamily="34" charset="0"/>
              </a:rPr>
              <a:t>The name of the declared variable</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21</a:t>
            </a:fld>
            <a:endParaRPr lang="en-US" dirty="0"/>
          </a:p>
        </p:txBody>
      </p:sp>
    </p:spTree>
    <p:extLst>
      <p:ext uri="{BB962C8B-B14F-4D97-AF65-F5344CB8AC3E}">
        <p14:creationId xmlns="" xmlns:p14="http://schemas.microsoft.com/office/powerpoint/2010/main" val="702182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 with the %TYPE Attribute</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22</a:t>
            </a:fld>
            <a:endParaRPr lang="en-US" dirty="0"/>
          </a:p>
        </p:txBody>
      </p:sp>
      <p:sp>
        <p:nvSpPr>
          <p:cNvPr id="7" name="Flowchart: Alternate Process 6"/>
          <p:cNvSpPr/>
          <p:nvPr/>
        </p:nvSpPr>
        <p:spPr>
          <a:xfrm>
            <a:off x="823350" y="1494854"/>
            <a:ext cx="7497300" cy="101974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defTabSz="400050" eaLnBrk="0" hangingPunct="0">
              <a:lnSpc>
                <a:spcPct val="95000"/>
              </a:lnSpc>
              <a:tabLst>
                <a:tab pos="400050" algn="r"/>
                <a:tab pos="673100" algn="l"/>
              </a:tabLst>
            </a:pPr>
            <a:r>
              <a:rPr lang="en-US" sz="2000" i="1" dirty="0">
                <a:solidFill>
                  <a:srgbClr val="000000"/>
                </a:solidFill>
                <a:latin typeface="Tahoma" pitchFamily="34" charset="0"/>
                <a:cs typeface="Tahoma" pitchFamily="34" charset="0"/>
              </a:rPr>
              <a:t>identifier</a:t>
            </a:r>
            <a:r>
              <a:rPr lang="en-US" sz="2000" dirty="0">
                <a:solidFill>
                  <a:srgbClr val="000000"/>
                </a:solidFill>
                <a:latin typeface="Tahoma" pitchFamily="34" charset="0"/>
                <a:cs typeface="Tahoma" pitchFamily="34" charset="0"/>
              </a:rPr>
              <a:t>		</a:t>
            </a:r>
            <a:r>
              <a:rPr lang="en-US" sz="2000" dirty="0" err="1">
                <a:solidFill>
                  <a:srgbClr val="000000"/>
                </a:solidFill>
                <a:latin typeface="Tahoma" pitchFamily="34" charset="0"/>
                <a:cs typeface="Tahoma" pitchFamily="34" charset="0"/>
              </a:rPr>
              <a:t>table.column_name%TYPE</a:t>
            </a:r>
            <a:r>
              <a:rPr lang="en-US" sz="2000" dirty="0">
                <a:solidFill>
                  <a:srgbClr val="000000"/>
                </a:solidFill>
                <a:latin typeface="Tahoma" pitchFamily="34" charset="0"/>
                <a:cs typeface="Tahoma" pitchFamily="34" charset="0"/>
              </a:rPr>
              <a:t>;</a:t>
            </a:r>
            <a:endParaRPr lang="en-US" sz="2000" b="1" dirty="0">
              <a:solidFill>
                <a:srgbClr val="000000"/>
              </a:solidFill>
              <a:latin typeface="Tahoma" pitchFamily="34" charset="0"/>
              <a:cs typeface="Tahoma" pitchFamily="34" charset="0"/>
            </a:endParaRPr>
          </a:p>
        </p:txBody>
      </p:sp>
      <p:sp>
        <p:nvSpPr>
          <p:cNvPr id="8" name="TextBox 7"/>
          <p:cNvSpPr txBox="1"/>
          <p:nvPr/>
        </p:nvSpPr>
        <p:spPr>
          <a:xfrm>
            <a:off x="823350" y="1066800"/>
            <a:ext cx="7497300" cy="2369880"/>
          </a:xfrm>
          <a:prstGeom prst="rect">
            <a:avLst/>
          </a:prstGeom>
          <a:noFill/>
        </p:spPr>
        <p:txBody>
          <a:bodyPr wrap="square" rtlCol="0">
            <a:spAutoFit/>
          </a:bodyPr>
          <a:lstStyle/>
          <a:p>
            <a:r>
              <a:rPr lang="en-US" sz="2000" dirty="0">
                <a:latin typeface="Tahoma" pitchFamily="34" charset="0"/>
                <a:cs typeface="Tahoma" pitchFamily="34" charset="0"/>
              </a:rPr>
              <a:t>Syntax</a:t>
            </a:r>
            <a:r>
              <a:rPr lang="en-US" dirty="0"/>
              <a:t>:</a:t>
            </a:r>
          </a:p>
          <a:p>
            <a:endParaRPr lang="en-US" dirty="0"/>
          </a:p>
          <a:p>
            <a:endParaRPr lang="en-US" dirty="0"/>
          </a:p>
          <a:p>
            <a:endParaRPr lang="en-US" dirty="0" smtClean="0"/>
          </a:p>
          <a:p>
            <a:endParaRPr lang="en-US" dirty="0"/>
          </a:p>
          <a:p>
            <a:endParaRPr lang="en-US" dirty="0" smtClean="0"/>
          </a:p>
          <a:p>
            <a:r>
              <a:rPr lang="en-US" sz="2000" dirty="0" smtClean="0">
                <a:latin typeface="Tahoma" pitchFamily="34" charset="0"/>
                <a:cs typeface="Tahoma" pitchFamily="34" charset="0"/>
              </a:rPr>
              <a:t>Examples</a:t>
            </a:r>
            <a:r>
              <a:rPr lang="en-US" sz="2000" dirty="0">
                <a:latin typeface="Tahoma" pitchFamily="34" charset="0"/>
                <a:cs typeface="Tahoma" pitchFamily="34" charset="0"/>
              </a:rPr>
              <a:t>:</a:t>
            </a:r>
          </a:p>
          <a:p>
            <a:endParaRPr lang="en-US" dirty="0"/>
          </a:p>
        </p:txBody>
      </p:sp>
      <p:sp>
        <p:nvSpPr>
          <p:cNvPr id="9" name="TextBox 8"/>
          <p:cNvSpPr txBox="1"/>
          <p:nvPr/>
        </p:nvSpPr>
        <p:spPr>
          <a:xfrm>
            <a:off x="952500" y="3333258"/>
            <a:ext cx="7239000" cy="193899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a:t>
            </a:r>
          </a:p>
          <a:p>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emp_lname</a:t>
            </a:r>
            <a:r>
              <a:rPr lang="en-US" sz="2000" dirty="0">
                <a:latin typeface="Tahoma" pitchFamily="34" charset="0"/>
                <a:cs typeface="Tahoma" pitchFamily="34" charset="0"/>
              </a:rPr>
              <a:t>	</a:t>
            </a:r>
            <a:r>
              <a:rPr lang="en-US" sz="2000" dirty="0" err="1" smtClean="0">
                <a:latin typeface="Tahoma" pitchFamily="34" charset="0"/>
                <a:cs typeface="Tahoma" pitchFamily="34" charset="0"/>
              </a:rPr>
              <a:t>employees.last_name%TYPE</a:t>
            </a:r>
            <a:r>
              <a:rPr lang="en-US" sz="2000" dirty="0">
                <a:latin typeface="Tahoma" pitchFamily="34" charset="0"/>
                <a:cs typeface="Tahoma" pitchFamily="34" charset="0"/>
              </a:rPr>
              <a:t>;</a:t>
            </a:r>
          </a:p>
          <a:p>
            <a:r>
              <a:rPr lang="en-US" sz="2000" dirty="0">
                <a:latin typeface="Tahoma" pitchFamily="34" charset="0"/>
                <a:cs typeface="Tahoma" pitchFamily="34" charset="0"/>
              </a:rPr>
              <a:t>	</a:t>
            </a:r>
            <a:r>
              <a:rPr lang="en-US" sz="2000" dirty="0" smtClean="0">
                <a:latin typeface="Tahoma" pitchFamily="34" charset="0"/>
                <a:cs typeface="Tahoma" pitchFamily="34" charset="0"/>
              </a:rPr>
              <a:t>balance		NUMBER(7,2</a:t>
            </a:r>
            <a:r>
              <a:rPr lang="en-US" sz="2000" dirty="0">
                <a:latin typeface="Tahoma" pitchFamily="34" charset="0"/>
                <a:cs typeface="Tahoma" pitchFamily="34" charset="0"/>
              </a:rPr>
              <a:t>);</a:t>
            </a:r>
          </a:p>
          <a:p>
            <a:r>
              <a:rPr lang="en-US" sz="2000" dirty="0">
                <a:latin typeface="Tahoma" pitchFamily="34" charset="0"/>
                <a:cs typeface="Tahoma" pitchFamily="34" charset="0"/>
              </a:rPr>
              <a:t>	</a:t>
            </a:r>
            <a:r>
              <a:rPr lang="en-US" sz="2000" dirty="0" err="1" smtClean="0">
                <a:latin typeface="Tahoma" pitchFamily="34" charset="0"/>
                <a:cs typeface="Tahoma" pitchFamily="34" charset="0"/>
              </a:rPr>
              <a:t>min_balance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balance%TYPE</a:t>
            </a:r>
            <a:r>
              <a:rPr lang="en-US" sz="2000" dirty="0" smtClean="0">
                <a:latin typeface="Tahoma" pitchFamily="34" charset="0"/>
                <a:cs typeface="Tahoma" pitchFamily="34" charset="0"/>
              </a:rPr>
              <a:t> </a:t>
            </a:r>
            <a:r>
              <a:rPr lang="en-US" sz="2000" dirty="0">
                <a:latin typeface="Tahoma" pitchFamily="34" charset="0"/>
                <a:cs typeface="Tahoma" pitchFamily="34" charset="0"/>
              </a:rPr>
              <a:t>:= 1000;</a:t>
            </a:r>
          </a:p>
          <a:p>
            <a:r>
              <a:rPr lang="en-US" sz="2000" dirty="0">
                <a:latin typeface="Tahoma" pitchFamily="34" charset="0"/>
                <a:cs typeface="Tahoma" pitchFamily="34" charset="0"/>
              </a:rPr>
              <a:t>...		</a:t>
            </a:r>
          </a:p>
          <a:p>
            <a:endParaRPr lang="en-US" sz="2000" dirty="0" smtClean="0">
              <a:latin typeface="Tahoma" pitchFamily="34" charset="0"/>
              <a:cs typeface="Tahoma" pitchFamily="34" charset="0"/>
            </a:endParaRPr>
          </a:p>
        </p:txBody>
      </p:sp>
    </p:spTree>
    <p:extLst>
      <p:ext uri="{BB962C8B-B14F-4D97-AF65-F5344CB8AC3E}">
        <p14:creationId xmlns="" xmlns:p14="http://schemas.microsoft.com/office/powerpoint/2010/main" val="526856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Boolean Variables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23</a:t>
            </a:fld>
            <a:endParaRPr lang="en-US" dirty="0"/>
          </a:p>
        </p:txBody>
      </p:sp>
      <p:sp>
        <p:nvSpPr>
          <p:cNvPr id="6" name="TextBox 5"/>
          <p:cNvSpPr txBox="1"/>
          <p:nvPr/>
        </p:nvSpPr>
        <p:spPr>
          <a:xfrm>
            <a:off x="914400" y="1997839"/>
            <a:ext cx="7315200" cy="2862322"/>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lvl="1" indent="-342900">
              <a:buFont typeface="Arial" pitchFamily="34" charset="0"/>
              <a:buChar char="•"/>
            </a:pPr>
            <a:r>
              <a:rPr lang="en-US" sz="2000" dirty="0">
                <a:latin typeface="Tahoma" pitchFamily="34" charset="0"/>
                <a:cs typeface="Tahoma" pitchFamily="34" charset="0"/>
              </a:rPr>
              <a:t>Only the </a:t>
            </a:r>
            <a:r>
              <a:rPr lang="en-US" sz="2000" b="1" dirty="0">
                <a:latin typeface="Tahoma" pitchFamily="34" charset="0"/>
                <a:cs typeface="Tahoma" pitchFamily="34" charset="0"/>
              </a:rPr>
              <a:t>TRUE</a:t>
            </a:r>
            <a:r>
              <a:rPr lang="en-US" sz="2000" dirty="0">
                <a:latin typeface="Tahoma" pitchFamily="34" charset="0"/>
                <a:cs typeface="Tahoma" pitchFamily="34" charset="0"/>
              </a:rPr>
              <a:t>, </a:t>
            </a:r>
            <a:r>
              <a:rPr lang="en-US" sz="2000" b="1" dirty="0">
                <a:latin typeface="Tahoma" pitchFamily="34" charset="0"/>
                <a:cs typeface="Tahoma" pitchFamily="34" charset="0"/>
              </a:rPr>
              <a:t>FALSE</a:t>
            </a:r>
            <a:r>
              <a:rPr lang="en-US" sz="2000" dirty="0">
                <a:latin typeface="Tahoma" pitchFamily="34" charset="0"/>
                <a:cs typeface="Tahoma" pitchFamily="34" charset="0"/>
              </a:rPr>
              <a:t>, and </a:t>
            </a:r>
            <a:r>
              <a:rPr lang="en-US" sz="2000" b="1" dirty="0">
                <a:latin typeface="Tahoma" pitchFamily="34" charset="0"/>
                <a:cs typeface="Tahoma" pitchFamily="34" charset="0"/>
              </a:rPr>
              <a:t>NULL</a:t>
            </a:r>
            <a:r>
              <a:rPr lang="en-US" sz="2000" dirty="0">
                <a:latin typeface="Tahoma" pitchFamily="34" charset="0"/>
                <a:cs typeface="Tahoma" pitchFamily="34" charset="0"/>
              </a:rPr>
              <a:t> values can be assigned to a Boolean variable.</a:t>
            </a:r>
          </a:p>
          <a:p>
            <a:pPr marL="342900" lvl="1" indent="-342900">
              <a:buFont typeface="Arial" pitchFamily="34" charset="0"/>
              <a:buChar char="•"/>
            </a:pPr>
            <a:r>
              <a:rPr lang="en-US" sz="2000" dirty="0">
                <a:latin typeface="Tahoma" pitchFamily="34" charset="0"/>
                <a:cs typeface="Tahoma" pitchFamily="34" charset="0"/>
              </a:rPr>
              <a:t>Conditional expressions use the logical operators </a:t>
            </a:r>
            <a:r>
              <a:rPr lang="en-US" sz="2000" b="1" dirty="0">
                <a:latin typeface="Tahoma" pitchFamily="34" charset="0"/>
                <a:cs typeface="Tahoma" pitchFamily="34" charset="0"/>
              </a:rPr>
              <a:t>AND</a:t>
            </a:r>
            <a:r>
              <a:rPr lang="en-US" sz="2000" dirty="0">
                <a:latin typeface="Tahoma" pitchFamily="34" charset="0"/>
                <a:cs typeface="Tahoma" pitchFamily="34" charset="0"/>
              </a:rPr>
              <a:t> </a:t>
            </a:r>
            <a:r>
              <a:rPr lang="en-US" sz="2000" dirty="0" err="1">
                <a:latin typeface="Tahoma" pitchFamily="34" charset="0"/>
                <a:cs typeface="Tahoma" pitchFamily="34" charset="0"/>
              </a:rPr>
              <a:t>and</a:t>
            </a:r>
            <a:r>
              <a:rPr lang="en-US" sz="2000" dirty="0">
                <a:latin typeface="Tahoma" pitchFamily="34" charset="0"/>
                <a:cs typeface="Tahoma" pitchFamily="34" charset="0"/>
              </a:rPr>
              <a:t> </a:t>
            </a:r>
            <a:r>
              <a:rPr lang="en-US" sz="2000" b="1" dirty="0">
                <a:latin typeface="Tahoma" pitchFamily="34" charset="0"/>
                <a:cs typeface="Tahoma" pitchFamily="34" charset="0"/>
              </a:rPr>
              <a:t>OR</a:t>
            </a:r>
            <a:r>
              <a:rPr lang="en-US" sz="2000" dirty="0">
                <a:latin typeface="Tahoma" pitchFamily="34" charset="0"/>
                <a:cs typeface="Tahoma" pitchFamily="34" charset="0"/>
              </a:rPr>
              <a:t> and the unary operator </a:t>
            </a:r>
            <a:r>
              <a:rPr lang="en-US" sz="2000" b="1" dirty="0">
                <a:latin typeface="Tahoma" pitchFamily="34" charset="0"/>
                <a:cs typeface="Tahoma" pitchFamily="34" charset="0"/>
              </a:rPr>
              <a:t>NOT</a:t>
            </a:r>
            <a:r>
              <a:rPr lang="en-US" sz="2000" dirty="0">
                <a:latin typeface="Tahoma" pitchFamily="34" charset="0"/>
                <a:cs typeface="Tahoma" pitchFamily="34" charset="0"/>
              </a:rPr>
              <a:t> to check the variable values. </a:t>
            </a:r>
          </a:p>
          <a:p>
            <a:pPr marL="342900" lvl="1" indent="-342900">
              <a:buFont typeface="Arial" pitchFamily="34" charset="0"/>
              <a:buChar char="•"/>
            </a:pPr>
            <a:r>
              <a:rPr lang="en-US" sz="2000" dirty="0">
                <a:latin typeface="Tahoma" pitchFamily="34" charset="0"/>
                <a:cs typeface="Tahoma" pitchFamily="34" charset="0"/>
              </a:rPr>
              <a:t>The variables always yield </a:t>
            </a:r>
            <a:r>
              <a:rPr lang="en-US" sz="2000" b="1" dirty="0">
                <a:latin typeface="Tahoma" pitchFamily="34" charset="0"/>
                <a:cs typeface="Tahoma" pitchFamily="34" charset="0"/>
              </a:rPr>
              <a:t>TRUE</a:t>
            </a:r>
            <a:r>
              <a:rPr lang="en-US" sz="2000" dirty="0">
                <a:latin typeface="Tahoma" pitchFamily="34" charset="0"/>
                <a:cs typeface="Tahoma" pitchFamily="34" charset="0"/>
              </a:rPr>
              <a:t>, </a:t>
            </a:r>
            <a:r>
              <a:rPr lang="en-US" sz="2000" b="1" dirty="0">
                <a:latin typeface="Tahoma" pitchFamily="34" charset="0"/>
                <a:cs typeface="Tahoma" pitchFamily="34" charset="0"/>
              </a:rPr>
              <a:t>FALSE</a:t>
            </a:r>
            <a:r>
              <a:rPr lang="en-US" sz="2000" dirty="0">
                <a:latin typeface="Tahoma" pitchFamily="34" charset="0"/>
                <a:cs typeface="Tahoma" pitchFamily="34" charset="0"/>
              </a:rPr>
              <a:t>, or </a:t>
            </a:r>
            <a:r>
              <a:rPr lang="en-US" sz="2000" b="1" dirty="0">
                <a:latin typeface="Tahoma" pitchFamily="34" charset="0"/>
                <a:cs typeface="Tahoma" pitchFamily="34" charset="0"/>
              </a:rPr>
              <a:t>NULL</a:t>
            </a:r>
            <a:r>
              <a:rPr lang="en-US" sz="2000" dirty="0">
                <a:latin typeface="Tahoma" pitchFamily="34" charset="0"/>
                <a:cs typeface="Tahoma" pitchFamily="34" charset="0"/>
              </a:rPr>
              <a:t>.</a:t>
            </a:r>
          </a:p>
          <a:p>
            <a:pPr marL="342900" lvl="1" indent="-342900">
              <a:buFont typeface="Arial" pitchFamily="34" charset="0"/>
              <a:buChar char="•"/>
            </a:pPr>
            <a:r>
              <a:rPr lang="en-US" sz="2000" dirty="0">
                <a:latin typeface="Tahoma" pitchFamily="34" charset="0"/>
                <a:cs typeface="Tahoma" pitchFamily="34" charset="0"/>
              </a:rPr>
              <a:t>Arithmetic, character, and date expressions can be used to return a Boolean value.</a:t>
            </a:r>
          </a:p>
          <a:p>
            <a:pPr marL="342900" indent="-342900">
              <a:buFont typeface="Arial" pitchFamily="34" charset="0"/>
              <a:buChar char="•"/>
            </a:pPr>
            <a:endParaRPr lang="en-US" sz="2000" dirty="0">
              <a:latin typeface="Tahoma" pitchFamily="34" charset="0"/>
              <a:cs typeface="Tahoma" pitchFamily="34" charset="0"/>
            </a:endParaRPr>
          </a:p>
        </p:txBody>
      </p:sp>
    </p:spTree>
    <p:extLst>
      <p:ext uri="{BB962C8B-B14F-4D97-AF65-F5344CB8AC3E}">
        <p14:creationId xmlns="" xmlns:p14="http://schemas.microsoft.com/office/powerpoint/2010/main" val="2618377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 Variables</a:t>
            </a:r>
          </a:p>
        </p:txBody>
      </p:sp>
      <p:sp>
        <p:nvSpPr>
          <p:cNvPr id="3" name="Content Placeholder 2"/>
          <p:cNvSpPr>
            <a:spLocks noGrp="1"/>
          </p:cNvSpPr>
          <p:nvPr>
            <p:ph idx="1"/>
          </p:nvPr>
        </p:nvSpPr>
        <p:spPr>
          <a:xfrm>
            <a:off x="914400" y="2019300"/>
            <a:ext cx="7315200" cy="2819400"/>
          </a:xfrm>
          <a:noFill/>
          <a:ln>
            <a:noFill/>
          </a:ln>
          <a:effectLst/>
        </p:spPr>
        <p:style>
          <a:lnRef idx="1">
            <a:schemeClr val="accent1"/>
          </a:lnRef>
          <a:fillRef idx="2">
            <a:schemeClr val="accent1"/>
          </a:fillRef>
          <a:effectRef idx="1">
            <a:schemeClr val="accent1"/>
          </a:effectRef>
          <a:fontRef idx="minor">
            <a:schemeClr val="dk1"/>
          </a:fontRef>
        </p:style>
        <p:txBody>
          <a:bodyPr/>
          <a:lstStyle/>
          <a:p>
            <a:r>
              <a:rPr lang="en-US" sz="2000" dirty="0">
                <a:latin typeface="Tahoma" pitchFamily="34" charset="0"/>
                <a:cs typeface="Tahoma" pitchFamily="34" charset="0"/>
              </a:rPr>
              <a:t>Bind variables are:</a:t>
            </a:r>
          </a:p>
          <a:p>
            <a:pPr lvl="1"/>
            <a:r>
              <a:rPr lang="en-US" sz="2000" dirty="0">
                <a:latin typeface="Tahoma" pitchFamily="34" charset="0"/>
                <a:cs typeface="Tahoma" pitchFamily="34" charset="0"/>
              </a:rPr>
              <a:t>Created in the environment </a:t>
            </a:r>
          </a:p>
          <a:p>
            <a:pPr lvl="1"/>
            <a:r>
              <a:rPr lang="en-US" sz="2000" dirty="0">
                <a:latin typeface="Tahoma" pitchFamily="34" charset="0"/>
                <a:cs typeface="Tahoma" pitchFamily="34" charset="0"/>
              </a:rPr>
              <a:t>Also called </a:t>
            </a:r>
            <a:r>
              <a:rPr lang="en-US" sz="2000" i="1" dirty="0">
                <a:latin typeface="Tahoma" pitchFamily="34" charset="0"/>
                <a:cs typeface="Tahoma" pitchFamily="34" charset="0"/>
              </a:rPr>
              <a:t>host</a:t>
            </a:r>
            <a:r>
              <a:rPr lang="en-US" sz="2000" dirty="0">
                <a:latin typeface="Tahoma" pitchFamily="34" charset="0"/>
                <a:cs typeface="Tahoma" pitchFamily="34" charset="0"/>
              </a:rPr>
              <a:t> variables</a:t>
            </a:r>
          </a:p>
          <a:p>
            <a:pPr lvl="1"/>
            <a:r>
              <a:rPr lang="en-US" sz="2000" dirty="0">
                <a:latin typeface="Tahoma" pitchFamily="34" charset="0"/>
                <a:cs typeface="Tahoma" pitchFamily="34" charset="0"/>
              </a:rPr>
              <a:t>Created with the VARIABLE keyword</a:t>
            </a:r>
          </a:p>
          <a:p>
            <a:pPr lvl="1"/>
            <a:r>
              <a:rPr lang="en-US" sz="2000" dirty="0">
                <a:latin typeface="Tahoma" pitchFamily="34" charset="0"/>
                <a:cs typeface="Tahoma" pitchFamily="34" charset="0"/>
              </a:rPr>
              <a:t>Used in SQL statements and PL/SQL blocks</a:t>
            </a:r>
          </a:p>
          <a:p>
            <a:pPr lvl="1"/>
            <a:r>
              <a:rPr lang="en-US" sz="2000" dirty="0">
                <a:latin typeface="Tahoma" pitchFamily="34" charset="0"/>
                <a:cs typeface="Tahoma" pitchFamily="34" charset="0"/>
              </a:rPr>
              <a:t>Accessed even after the PL/SQL block is executed</a:t>
            </a:r>
          </a:p>
          <a:p>
            <a:pPr lvl="1"/>
            <a:r>
              <a:rPr lang="en-US" sz="2000" dirty="0">
                <a:latin typeface="Tahoma" pitchFamily="34" charset="0"/>
                <a:cs typeface="Tahoma" pitchFamily="34" charset="0"/>
              </a:rPr>
              <a:t>Referenced with a preceding colon</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24</a:t>
            </a:fld>
            <a:endParaRPr lang="en-US" dirty="0"/>
          </a:p>
        </p:txBody>
      </p:sp>
    </p:spTree>
    <p:extLst>
      <p:ext uri="{BB962C8B-B14F-4D97-AF65-F5344CB8AC3E}">
        <p14:creationId xmlns="" xmlns:p14="http://schemas.microsoft.com/office/powerpoint/2010/main" val="4114739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Bind Variables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25</a:t>
            </a:fld>
            <a:endParaRPr lang="en-US" dirty="0"/>
          </a:p>
        </p:txBody>
      </p:sp>
      <p:sp>
        <p:nvSpPr>
          <p:cNvPr id="6" name="TextBox 5"/>
          <p:cNvSpPr txBox="1"/>
          <p:nvPr/>
        </p:nvSpPr>
        <p:spPr>
          <a:xfrm>
            <a:off x="952500" y="1066800"/>
            <a:ext cx="7239000" cy="31700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VARIABLE </a:t>
            </a:r>
            <a:r>
              <a:rPr lang="en-US" sz="2000" dirty="0" err="1">
                <a:latin typeface="Tahoma" pitchFamily="34" charset="0"/>
                <a:cs typeface="Tahoma" pitchFamily="34" charset="0"/>
              </a:rPr>
              <a:t>b_result</a:t>
            </a:r>
            <a:r>
              <a:rPr lang="en-US" sz="2000" dirty="0">
                <a:latin typeface="Tahoma" pitchFamily="34" charset="0"/>
                <a:cs typeface="Tahoma" pitchFamily="34" charset="0"/>
              </a:rPr>
              <a:t> NUMBER</a:t>
            </a:r>
          </a:p>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v_myage</a:t>
            </a:r>
            <a:r>
              <a:rPr lang="en-US" sz="2000" dirty="0">
                <a:latin typeface="Tahoma" pitchFamily="34" charset="0"/>
                <a:cs typeface="Tahoma" pitchFamily="34" charset="0"/>
              </a:rPr>
              <a:t> NUMBER(2) := 17;</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a:t>
            </a:r>
            <a:r>
              <a:rPr lang="en-US" sz="2000" dirty="0" err="1">
                <a:latin typeface="Tahoma" pitchFamily="34" charset="0"/>
                <a:cs typeface="Tahoma" pitchFamily="34" charset="0"/>
              </a:rPr>
              <a:t>b_result</a:t>
            </a:r>
            <a:r>
              <a:rPr lang="en-US" sz="2000" dirty="0">
                <a:latin typeface="Tahoma" pitchFamily="34" charset="0"/>
                <a:cs typeface="Tahoma" pitchFamily="34" charset="0"/>
              </a:rPr>
              <a:t> := </a:t>
            </a:r>
            <a:r>
              <a:rPr lang="en-US" sz="2000" dirty="0" err="1">
                <a:latin typeface="Tahoma" pitchFamily="34" charset="0"/>
                <a:cs typeface="Tahoma" pitchFamily="34" charset="0"/>
              </a:rPr>
              <a:t>v_myage</a:t>
            </a:r>
            <a:r>
              <a:rPr lang="en-US" sz="2000" dirty="0">
                <a:latin typeface="Tahoma" pitchFamily="34" charset="0"/>
                <a:cs typeface="Tahoma" pitchFamily="34" charset="0"/>
              </a:rPr>
              <a:t> + 50;</a:t>
            </a:r>
          </a:p>
          <a:p>
            <a:r>
              <a:rPr lang="en-US" sz="2000" dirty="0">
                <a:latin typeface="Tahoma" pitchFamily="34" charset="0"/>
                <a:cs typeface="Tahoma" pitchFamily="34" charset="0"/>
              </a:rPr>
              <a:t>END;</a:t>
            </a:r>
          </a:p>
          <a:p>
            <a:r>
              <a:rPr lang="en-US" sz="2000" dirty="0">
                <a:latin typeface="Tahoma" pitchFamily="34" charset="0"/>
                <a:cs typeface="Tahoma" pitchFamily="34" charset="0"/>
              </a:rPr>
              <a:t>/</a:t>
            </a:r>
          </a:p>
          <a:p>
            <a:endParaRPr lang="en-US" sz="2000" dirty="0">
              <a:latin typeface="Tahoma" pitchFamily="34" charset="0"/>
              <a:cs typeface="Tahoma" pitchFamily="34" charset="0"/>
            </a:endParaRPr>
          </a:p>
          <a:p>
            <a:r>
              <a:rPr lang="en-US" sz="2000" dirty="0">
                <a:latin typeface="Tahoma" pitchFamily="34" charset="0"/>
                <a:cs typeface="Tahoma" pitchFamily="34" charset="0"/>
              </a:rPr>
              <a:t>PRINT </a:t>
            </a:r>
            <a:r>
              <a:rPr lang="en-US" sz="2000" dirty="0" err="1">
                <a:latin typeface="Tahoma" pitchFamily="34" charset="0"/>
                <a:cs typeface="Tahoma" pitchFamily="34" charset="0"/>
              </a:rPr>
              <a:t>b_result</a:t>
            </a:r>
            <a:endParaRPr lang="en-US" sz="2000" dirty="0">
              <a:latin typeface="Tahoma" pitchFamily="34" charset="0"/>
              <a:cs typeface="Tahoma" pitchFamily="34" charset="0"/>
            </a:endParaRPr>
          </a:p>
          <a:p>
            <a:endParaRPr lang="en-US" sz="2000" dirty="0" smtClean="0">
              <a:latin typeface="Tahoma" pitchFamily="34" charset="0"/>
              <a:cs typeface="Tahoma" pitchFamily="34" charset="0"/>
            </a:endParaRPr>
          </a:p>
        </p:txBody>
      </p:sp>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3043" y="4600733"/>
            <a:ext cx="2942857" cy="1266667"/>
          </a:xfrm>
          <a:prstGeom prst="rect">
            <a:avLst/>
          </a:prstGeom>
        </p:spPr>
      </p:pic>
    </p:spTree>
    <p:extLst>
      <p:ext uri="{BB962C8B-B14F-4D97-AF65-F5344CB8AC3E}">
        <p14:creationId xmlns="" xmlns:p14="http://schemas.microsoft.com/office/powerpoint/2010/main" val="19925863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Statements in PL/SQL</a:t>
            </a:r>
          </a:p>
        </p:txBody>
      </p:sp>
      <p:sp>
        <p:nvSpPr>
          <p:cNvPr id="3" name="Content Placeholder 2"/>
          <p:cNvSpPr>
            <a:spLocks noGrp="1"/>
          </p:cNvSpPr>
          <p:nvPr>
            <p:ph idx="1"/>
          </p:nvPr>
        </p:nvSpPr>
        <p:spPr>
          <a:xfrm>
            <a:off x="914400" y="2133600"/>
            <a:ext cx="7315200" cy="2590800"/>
          </a:xfrm>
          <a:noFill/>
          <a:ln>
            <a:noFill/>
          </a:ln>
          <a:effectLst/>
        </p:spPr>
        <p:style>
          <a:lnRef idx="1">
            <a:schemeClr val="accent1"/>
          </a:lnRef>
          <a:fillRef idx="2">
            <a:schemeClr val="accent1"/>
          </a:fillRef>
          <a:effectRef idx="1">
            <a:schemeClr val="accent1"/>
          </a:effectRef>
          <a:fontRef idx="minor">
            <a:schemeClr val="dk1"/>
          </a:fontRef>
        </p:style>
        <p:txBody>
          <a:bodyPr/>
          <a:lstStyle/>
          <a:p>
            <a:pPr lvl="1">
              <a:buFont typeface="Wingdings" pitchFamily="2" charset="2"/>
              <a:buChar char="§"/>
            </a:pPr>
            <a:r>
              <a:rPr lang="en-US" sz="2000" dirty="0">
                <a:latin typeface="Tahoma" pitchFamily="34" charset="0"/>
                <a:cs typeface="Tahoma" pitchFamily="34" charset="0"/>
              </a:rPr>
              <a:t>Retrieve a row from the database by using the SELECT command.</a:t>
            </a:r>
          </a:p>
          <a:p>
            <a:pPr lvl="1">
              <a:buFont typeface="Wingdings" pitchFamily="2" charset="2"/>
              <a:buChar char="§"/>
            </a:pPr>
            <a:r>
              <a:rPr lang="en-US" sz="2000" dirty="0">
                <a:latin typeface="Tahoma" pitchFamily="34" charset="0"/>
                <a:cs typeface="Tahoma" pitchFamily="34" charset="0"/>
              </a:rPr>
              <a:t>Make changes to rows in the database by using DML commands.</a:t>
            </a:r>
          </a:p>
          <a:p>
            <a:pPr lvl="1">
              <a:buFont typeface="Wingdings" pitchFamily="2" charset="2"/>
              <a:buChar char="§"/>
            </a:pPr>
            <a:r>
              <a:rPr lang="en-US" sz="2000" dirty="0">
                <a:latin typeface="Tahoma" pitchFamily="34" charset="0"/>
                <a:cs typeface="Tahoma" pitchFamily="34" charset="0"/>
              </a:rPr>
              <a:t>Control a transaction with the COMMIT, ROLLBACK, or SAVEPOINT command.</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26</a:t>
            </a:fld>
            <a:endParaRPr lang="en-US" dirty="0"/>
          </a:p>
        </p:txBody>
      </p:sp>
    </p:spTree>
    <p:extLst>
      <p:ext uri="{BB962C8B-B14F-4D97-AF65-F5344CB8AC3E}">
        <p14:creationId xmlns="" xmlns:p14="http://schemas.microsoft.com/office/powerpoint/2010/main" val="3842516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34" charset="0"/>
              </a:rPr>
              <a:t>Controlling Transactions with the </a:t>
            </a:r>
            <a:r>
              <a:rPr lang="ru-RU" dirty="0" smtClean="0">
                <a:latin typeface="Helvetica" pitchFamily="34" charset="0"/>
              </a:rPr>
              <a:t> </a:t>
            </a:r>
            <a:r>
              <a:rPr lang="en-US" dirty="0" smtClean="0">
                <a:latin typeface="Courier New" pitchFamily="49" charset="0"/>
              </a:rPr>
              <a:t>COMMIT</a:t>
            </a:r>
            <a:r>
              <a:rPr lang="en-US" dirty="0" smtClean="0"/>
              <a:t> </a:t>
            </a:r>
            <a:r>
              <a:rPr lang="en-US" dirty="0"/>
              <a:t>and </a:t>
            </a:r>
            <a:r>
              <a:rPr lang="en-US" dirty="0">
                <a:latin typeface="Courier New" pitchFamily="49" charset="0"/>
              </a:rPr>
              <a:t>ROLLBACK</a:t>
            </a:r>
            <a:r>
              <a:rPr lang="en-US" dirty="0"/>
              <a:t> Statements</a:t>
            </a:r>
          </a:p>
        </p:txBody>
      </p:sp>
      <p:sp>
        <p:nvSpPr>
          <p:cNvPr id="3" name="Content Placeholder 2"/>
          <p:cNvSpPr>
            <a:spLocks noGrp="1"/>
          </p:cNvSpPr>
          <p:nvPr>
            <p:ph idx="1"/>
          </p:nvPr>
        </p:nvSpPr>
        <p:spPr>
          <a:xfrm>
            <a:off x="914400" y="1638300"/>
            <a:ext cx="7315200" cy="3581400"/>
          </a:xfrm>
        </p:spPr>
        <p:txBody>
          <a:bodyPr/>
          <a:lstStyle/>
          <a:p>
            <a:pPr marL="342900" lvl="1" indent="-342900">
              <a:buFont typeface="Wingdings" pitchFamily="2" charset="2"/>
              <a:buChar char="§"/>
            </a:pPr>
            <a:r>
              <a:rPr lang="en-US" sz="2000" dirty="0">
                <a:latin typeface="Tahoma" pitchFamily="34" charset="0"/>
                <a:cs typeface="Tahoma" pitchFamily="34" charset="0"/>
              </a:rPr>
              <a:t>Initiate a transaction with the first DML command to follow a COMMIT or ROLLBACK statement.</a:t>
            </a:r>
          </a:p>
          <a:p>
            <a:pPr marL="342900" lvl="1" indent="-342900">
              <a:buFont typeface="Wingdings" pitchFamily="2" charset="2"/>
              <a:buChar char="§"/>
            </a:pPr>
            <a:r>
              <a:rPr lang="en-US" sz="2000" dirty="0">
                <a:latin typeface="Tahoma" pitchFamily="34" charset="0"/>
                <a:cs typeface="Tahoma" pitchFamily="34" charset="0"/>
              </a:rPr>
              <a:t>Use COMMIT and ROLLBACK SQL statements to terminate a transaction explicitly</a:t>
            </a:r>
            <a:r>
              <a:rPr lang="en-US" sz="2000" dirty="0" smtClean="0">
                <a:latin typeface="Tahoma" pitchFamily="34" charset="0"/>
                <a:cs typeface="Tahoma" pitchFamily="34" charset="0"/>
              </a:rPr>
              <a:t>.</a:t>
            </a:r>
          </a:p>
          <a:p>
            <a:pPr marL="342900" lvl="1" indent="-342900">
              <a:buFont typeface="Wingdings" pitchFamily="2" charset="2"/>
              <a:buChar char="§"/>
            </a:pPr>
            <a:r>
              <a:rPr lang="en-US" sz="2000" dirty="0"/>
              <a:t>The COMMIT statement ends the current transaction, making its changes permanent and visible to other users</a:t>
            </a:r>
            <a:r>
              <a:rPr lang="en-US" sz="2000" dirty="0" smtClean="0"/>
              <a:t>.</a:t>
            </a:r>
          </a:p>
          <a:p>
            <a:pPr marL="342900" lvl="1" indent="-342900">
              <a:buFont typeface="Wingdings" pitchFamily="2" charset="2"/>
              <a:buChar char="§"/>
            </a:pPr>
            <a:r>
              <a:rPr lang="en-US" sz="2000" dirty="0"/>
              <a:t>The ROLLBACK statement ends the current transaction and undoes any changes made during that transaction.</a:t>
            </a:r>
            <a:endParaRPr lang="en-US" sz="2000" dirty="0">
              <a:latin typeface="Tahoma" pitchFamily="34" charset="0"/>
              <a:cs typeface="Tahoma" pitchFamily="34" charset="0"/>
            </a:endParaRPr>
          </a:p>
          <a:p>
            <a:r>
              <a:rPr lang="en-US" sz="2000" dirty="0"/>
              <a:t>Oracle Database implicitly commits the current transaction before and after every DDL statement.</a:t>
            </a: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27</a:t>
            </a:fld>
            <a:endParaRPr lang="en-US" dirty="0"/>
          </a:p>
        </p:txBody>
      </p:sp>
    </p:spTree>
    <p:extLst>
      <p:ext uri="{BB962C8B-B14F-4D97-AF65-F5344CB8AC3E}">
        <p14:creationId xmlns="" xmlns:p14="http://schemas.microsoft.com/office/powerpoint/2010/main" val="3779845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 in PL/SQL</a:t>
            </a:r>
          </a:p>
        </p:txBody>
      </p:sp>
      <p:sp>
        <p:nvSpPr>
          <p:cNvPr id="3" name="Content Placeholder 2"/>
          <p:cNvSpPr>
            <a:spLocks noGrp="1"/>
          </p:cNvSpPr>
          <p:nvPr>
            <p:ph idx="1"/>
          </p:nvPr>
        </p:nvSpPr>
        <p:spPr>
          <a:xfrm>
            <a:off x="914400" y="1219200"/>
            <a:ext cx="7315200" cy="1066800"/>
          </a:xfrm>
        </p:spPr>
        <p:txBody>
          <a:bodyPr/>
          <a:lstStyle/>
          <a:p>
            <a:pPr marL="0" indent="0">
              <a:spcBef>
                <a:spcPct val="0"/>
              </a:spcBef>
              <a:buNone/>
            </a:pPr>
            <a:r>
              <a:rPr lang="en-US" sz="2000" dirty="0">
                <a:latin typeface="Tahoma" pitchFamily="34" charset="0"/>
                <a:cs typeface="Tahoma" pitchFamily="34" charset="0"/>
              </a:rPr>
              <a:t>Retrieve data from the database with a SELECT statement</a:t>
            </a:r>
            <a:r>
              <a:rPr lang="en-US" sz="2000" dirty="0" smtClean="0">
                <a:latin typeface="Tahoma" pitchFamily="34" charset="0"/>
                <a:cs typeface="Tahoma" pitchFamily="34" charset="0"/>
              </a:rPr>
              <a:t>.</a:t>
            </a:r>
          </a:p>
          <a:p>
            <a:pPr marL="0" indent="0">
              <a:spcBef>
                <a:spcPct val="0"/>
              </a:spcBef>
              <a:buNone/>
            </a:pPr>
            <a:endParaRPr lang="en-US" sz="2000" dirty="0">
              <a:latin typeface="Tahoma" pitchFamily="34" charset="0"/>
              <a:cs typeface="Tahoma" pitchFamily="34" charset="0"/>
            </a:endParaRPr>
          </a:p>
          <a:p>
            <a:pPr marL="0" indent="0">
              <a:lnSpc>
                <a:spcPct val="130000"/>
              </a:lnSpc>
              <a:spcBef>
                <a:spcPct val="0"/>
              </a:spcBef>
              <a:buNone/>
            </a:pPr>
            <a:r>
              <a:rPr lang="en-US" sz="2000" dirty="0">
                <a:latin typeface="Tahoma" pitchFamily="34" charset="0"/>
                <a:cs typeface="Tahoma" pitchFamily="34" charset="0"/>
              </a:rPr>
              <a:t>Syntax:</a:t>
            </a:r>
          </a:p>
          <a:p>
            <a:pPr marL="0" indent="0">
              <a:buNone/>
            </a:pP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28</a:t>
            </a:fld>
            <a:endParaRPr lang="en-US" dirty="0"/>
          </a:p>
        </p:txBody>
      </p:sp>
      <p:sp>
        <p:nvSpPr>
          <p:cNvPr id="6" name="Flowchart: Alternate Process 5"/>
          <p:cNvSpPr/>
          <p:nvPr/>
        </p:nvSpPr>
        <p:spPr>
          <a:xfrm>
            <a:off x="1164137" y="2384458"/>
            <a:ext cx="6815727" cy="180654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defTabSz="400050" eaLnBrk="0" hangingPunct="0">
              <a:lnSpc>
                <a:spcPct val="95000"/>
              </a:lnSpc>
              <a:tabLst>
                <a:tab pos="400050" algn="r"/>
                <a:tab pos="673100" algn="l"/>
              </a:tabLst>
            </a:pPr>
            <a:r>
              <a:rPr lang="en-US" sz="2000" b="1" dirty="0">
                <a:solidFill>
                  <a:srgbClr val="000000"/>
                </a:solidFill>
                <a:latin typeface="Tahoma" pitchFamily="34" charset="0"/>
                <a:cs typeface="Tahoma" pitchFamily="34" charset="0"/>
              </a:rPr>
              <a:t>SELECT </a:t>
            </a:r>
            <a:r>
              <a:rPr lang="en-US" sz="2000" i="1" dirty="0" err="1" smtClean="0">
                <a:solidFill>
                  <a:srgbClr val="000000"/>
                </a:solidFill>
                <a:latin typeface="Tahoma" pitchFamily="34" charset="0"/>
                <a:cs typeface="Tahoma" pitchFamily="34" charset="0"/>
              </a:rPr>
              <a:t>select_list</a:t>
            </a:r>
            <a:endParaRPr lang="en-US" sz="2000" i="1" dirty="0">
              <a:solidFill>
                <a:srgbClr val="000000"/>
              </a:solidFill>
              <a:latin typeface="Tahoma" pitchFamily="34" charset="0"/>
              <a:cs typeface="Tahoma" pitchFamily="34" charset="0"/>
            </a:endParaRPr>
          </a:p>
          <a:p>
            <a:pPr defTabSz="400050" eaLnBrk="0" hangingPunct="0">
              <a:lnSpc>
                <a:spcPct val="95000"/>
              </a:lnSpc>
              <a:tabLst>
                <a:tab pos="400050" algn="r"/>
                <a:tab pos="673100" algn="l"/>
              </a:tabLst>
            </a:pPr>
            <a:r>
              <a:rPr lang="en-US" sz="2000" b="1" dirty="0">
                <a:solidFill>
                  <a:srgbClr val="000000"/>
                </a:solidFill>
                <a:latin typeface="Tahoma" pitchFamily="34" charset="0"/>
                <a:cs typeface="Tahoma" pitchFamily="34" charset="0"/>
              </a:rPr>
              <a:t>INTO	 </a:t>
            </a:r>
            <a:r>
              <a:rPr lang="en-US" sz="2000" dirty="0">
                <a:solidFill>
                  <a:srgbClr val="000000"/>
                </a:solidFill>
                <a:latin typeface="Tahoma" pitchFamily="34" charset="0"/>
                <a:cs typeface="Tahoma" pitchFamily="34" charset="0"/>
              </a:rPr>
              <a:t>{</a:t>
            </a:r>
            <a:r>
              <a:rPr lang="en-US" sz="2000" i="1" dirty="0" err="1" smtClean="0">
                <a:solidFill>
                  <a:srgbClr val="000000"/>
                </a:solidFill>
                <a:latin typeface="Tahoma" pitchFamily="34" charset="0"/>
                <a:cs typeface="Tahoma" pitchFamily="34" charset="0"/>
              </a:rPr>
              <a:t>variable_name</a:t>
            </a:r>
            <a:r>
              <a:rPr lang="en-US" sz="2000" i="1" dirty="0" smtClean="0">
                <a:solidFill>
                  <a:srgbClr val="000000"/>
                </a:solidFill>
                <a:latin typeface="Tahoma" pitchFamily="34" charset="0"/>
                <a:cs typeface="Tahoma" pitchFamily="34" charset="0"/>
              </a:rPr>
              <a:t> </a:t>
            </a:r>
            <a:r>
              <a:rPr lang="en-US" sz="2000" dirty="0" smtClean="0">
                <a:solidFill>
                  <a:schemeClr val="accent1">
                    <a:lumMod val="60000"/>
                    <a:lumOff val="40000"/>
                  </a:schemeClr>
                </a:solidFill>
                <a:latin typeface="Tahoma" pitchFamily="34" charset="0"/>
                <a:cs typeface="Tahoma" pitchFamily="34" charset="0"/>
              </a:rPr>
              <a:t>[, </a:t>
            </a:r>
            <a:r>
              <a:rPr lang="en-US" sz="2000" dirty="0" err="1">
                <a:solidFill>
                  <a:schemeClr val="accent1">
                    <a:lumMod val="60000"/>
                    <a:lumOff val="40000"/>
                  </a:schemeClr>
                </a:solidFill>
                <a:latin typeface="Tahoma" pitchFamily="34" charset="0"/>
                <a:cs typeface="Tahoma" pitchFamily="34" charset="0"/>
              </a:rPr>
              <a:t>variable_name</a:t>
            </a:r>
            <a:r>
              <a:rPr lang="en-US" sz="2000" dirty="0">
                <a:solidFill>
                  <a:schemeClr val="accent1">
                    <a:lumMod val="60000"/>
                    <a:lumOff val="40000"/>
                  </a:schemeClr>
                </a:solidFill>
                <a:latin typeface="Tahoma" pitchFamily="34" charset="0"/>
                <a:cs typeface="Tahoma" pitchFamily="34" charset="0"/>
              </a:rPr>
              <a:t>]...</a:t>
            </a:r>
          </a:p>
          <a:p>
            <a:pPr defTabSz="400050" eaLnBrk="0" hangingPunct="0">
              <a:lnSpc>
                <a:spcPct val="95000"/>
              </a:lnSpc>
              <a:tabLst>
                <a:tab pos="400050" algn="r"/>
                <a:tab pos="673100" algn="l"/>
              </a:tabLst>
            </a:pPr>
            <a:r>
              <a:rPr lang="en-US" sz="2000" dirty="0">
                <a:solidFill>
                  <a:srgbClr val="000000"/>
                </a:solidFill>
                <a:latin typeface="Tahoma" pitchFamily="34" charset="0"/>
                <a:cs typeface="Tahoma" pitchFamily="34" charset="0"/>
              </a:rPr>
              <a:t>	 | </a:t>
            </a:r>
            <a:r>
              <a:rPr lang="en-US" sz="2000" i="1" dirty="0" err="1">
                <a:solidFill>
                  <a:srgbClr val="000000"/>
                </a:solidFill>
                <a:latin typeface="Tahoma" pitchFamily="34" charset="0"/>
                <a:cs typeface="Tahoma" pitchFamily="34" charset="0"/>
              </a:rPr>
              <a:t>record_name</a:t>
            </a:r>
            <a:r>
              <a:rPr lang="en-US" sz="2000" dirty="0">
                <a:solidFill>
                  <a:srgbClr val="000000"/>
                </a:solidFill>
                <a:latin typeface="Tahoma" pitchFamily="34" charset="0"/>
                <a:cs typeface="Tahoma" pitchFamily="34" charset="0"/>
              </a:rPr>
              <a:t>}</a:t>
            </a:r>
            <a:r>
              <a:rPr lang="en-US" sz="2000" b="1" dirty="0">
                <a:solidFill>
                  <a:srgbClr val="000000"/>
                </a:solidFill>
                <a:latin typeface="Tahoma" pitchFamily="34" charset="0"/>
                <a:cs typeface="Tahoma" pitchFamily="34" charset="0"/>
              </a:rPr>
              <a:t>  </a:t>
            </a:r>
          </a:p>
          <a:p>
            <a:pPr defTabSz="400050" eaLnBrk="0" hangingPunct="0">
              <a:lnSpc>
                <a:spcPct val="95000"/>
              </a:lnSpc>
              <a:tabLst>
                <a:tab pos="400050" algn="r"/>
                <a:tab pos="673100" algn="l"/>
              </a:tabLst>
            </a:pPr>
            <a:r>
              <a:rPr lang="en-US" sz="2000" b="1" dirty="0">
                <a:solidFill>
                  <a:srgbClr val="000000"/>
                </a:solidFill>
                <a:latin typeface="Tahoma" pitchFamily="34" charset="0"/>
                <a:cs typeface="Tahoma" pitchFamily="34" charset="0"/>
              </a:rPr>
              <a:t>FROM	 </a:t>
            </a:r>
            <a:r>
              <a:rPr lang="en-US" sz="2000" i="1" dirty="0">
                <a:solidFill>
                  <a:srgbClr val="000000"/>
                </a:solidFill>
                <a:latin typeface="Tahoma" pitchFamily="34" charset="0"/>
                <a:cs typeface="Tahoma" pitchFamily="34" charset="0"/>
              </a:rPr>
              <a:t>table</a:t>
            </a:r>
          </a:p>
          <a:p>
            <a:pPr defTabSz="400050" eaLnBrk="0" hangingPunct="0">
              <a:lnSpc>
                <a:spcPct val="95000"/>
              </a:lnSpc>
              <a:tabLst>
                <a:tab pos="400050" algn="r"/>
                <a:tab pos="673100" algn="l"/>
              </a:tabLst>
            </a:pPr>
            <a:r>
              <a:rPr lang="en-US" sz="2000" dirty="0">
                <a:solidFill>
                  <a:schemeClr val="accent1">
                    <a:lumMod val="60000"/>
                    <a:lumOff val="40000"/>
                  </a:schemeClr>
                </a:solidFill>
                <a:latin typeface="Tahoma" pitchFamily="34" charset="0"/>
                <a:cs typeface="Tahoma" pitchFamily="34" charset="0"/>
              </a:rPr>
              <a:t>[</a:t>
            </a:r>
            <a:r>
              <a:rPr lang="en-US" sz="2000" b="1" dirty="0">
                <a:solidFill>
                  <a:schemeClr val="accent1">
                    <a:lumMod val="60000"/>
                    <a:lumOff val="40000"/>
                  </a:schemeClr>
                </a:solidFill>
                <a:latin typeface="Tahoma" pitchFamily="34" charset="0"/>
                <a:cs typeface="Tahoma" pitchFamily="34" charset="0"/>
              </a:rPr>
              <a:t>WHERE</a:t>
            </a:r>
            <a:r>
              <a:rPr lang="en-US" sz="2000" dirty="0">
                <a:solidFill>
                  <a:schemeClr val="accent1">
                    <a:lumMod val="60000"/>
                    <a:lumOff val="40000"/>
                  </a:schemeClr>
                </a:solidFill>
                <a:latin typeface="Tahoma" pitchFamily="34" charset="0"/>
                <a:cs typeface="Tahoma" pitchFamily="34" charset="0"/>
              </a:rPr>
              <a:t>	 </a:t>
            </a:r>
            <a:r>
              <a:rPr lang="en-US" sz="2000" i="1" dirty="0">
                <a:solidFill>
                  <a:schemeClr val="accent1">
                    <a:lumMod val="60000"/>
                    <a:lumOff val="40000"/>
                  </a:schemeClr>
                </a:solidFill>
                <a:latin typeface="Tahoma" pitchFamily="34" charset="0"/>
                <a:cs typeface="Tahoma" pitchFamily="34" charset="0"/>
              </a:rPr>
              <a:t>condition</a:t>
            </a:r>
            <a:r>
              <a:rPr lang="en-US" sz="2000" dirty="0" smtClean="0">
                <a:solidFill>
                  <a:schemeClr val="accent1">
                    <a:lumMod val="60000"/>
                    <a:lumOff val="40000"/>
                  </a:schemeClr>
                </a:solidFill>
                <a:latin typeface="Tahoma" pitchFamily="34" charset="0"/>
                <a:cs typeface="Tahoma" pitchFamily="34" charset="0"/>
              </a:rPr>
              <a:t>]</a:t>
            </a:r>
            <a:r>
              <a:rPr lang="en-US" sz="2000" b="1" dirty="0" smtClean="0">
                <a:solidFill>
                  <a:srgbClr val="000000"/>
                </a:solidFill>
                <a:latin typeface="Tahoma" pitchFamily="34" charset="0"/>
                <a:cs typeface="Tahoma" pitchFamily="34" charset="0"/>
              </a:rPr>
              <a:t>;</a:t>
            </a:r>
            <a:endParaRPr lang="en-US" sz="2000" b="1" dirty="0">
              <a:solidFill>
                <a:srgbClr val="000000"/>
              </a:solidFill>
              <a:latin typeface="Tahoma" pitchFamily="34" charset="0"/>
              <a:cs typeface="Tahoma" pitchFamily="34" charset="0"/>
            </a:endParaRPr>
          </a:p>
        </p:txBody>
      </p:sp>
    </p:spTree>
    <p:extLst>
      <p:ext uri="{BB962C8B-B14F-4D97-AF65-F5344CB8AC3E}">
        <p14:creationId xmlns="" xmlns:p14="http://schemas.microsoft.com/office/powerpoint/2010/main" val="849558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Data in PL/SQL</a:t>
            </a:r>
          </a:p>
        </p:txBody>
      </p:sp>
      <p:sp>
        <p:nvSpPr>
          <p:cNvPr id="3" name="Content Placeholder 2"/>
          <p:cNvSpPr>
            <a:spLocks noGrp="1"/>
          </p:cNvSpPr>
          <p:nvPr>
            <p:ph idx="1"/>
          </p:nvPr>
        </p:nvSpPr>
        <p:spPr>
          <a:xfrm>
            <a:off x="914400" y="1219200"/>
            <a:ext cx="7315200" cy="1600200"/>
          </a:xfrm>
        </p:spPr>
        <p:txBody>
          <a:bodyPr/>
          <a:lstStyle/>
          <a:p>
            <a:pPr lvl="1">
              <a:spcBef>
                <a:spcPct val="0"/>
              </a:spcBef>
              <a:buFont typeface="Wingdings" pitchFamily="2" charset="2"/>
              <a:buChar char="§"/>
            </a:pPr>
            <a:r>
              <a:rPr lang="en-US" sz="2000" dirty="0">
                <a:latin typeface="Tahoma" pitchFamily="34" charset="0"/>
                <a:cs typeface="Tahoma" pitchFamily="34" charset="0"/>
              </a:rPr>
              <a:t>The INTO clause is required.</a:t>
            </a:r>
          </a:p>
          <a:p>
            <a:pPr lvl="1">
              <a:spcBef>
                <a:spcPct val="0"/>
              </a:spcBef>
              <a:buFont typeface="Wingdings" pitchFamily="2" charset="2"/>
              <a:buChar char="§"/>
            </a:pPr>
            <a:r>
              <a:rPr lang="en-US" sz="2000" dirty="0">
                <a:latin typeface="Tahoma" pitchFamily="34" charset="0"/>
                <a:cs typeface="Tahoma" pitchFamily="34" charset="0"/>
              </a:rPr>
              <a:t>Queries must return only one row.</a:t>
            </a:r>
          </a:p>
          <a:p>
            <a:pPr marL="0" indent="0">
              <a:lnSpc>
                <a:spcPct val="130000"/>
              </a:lnSpc>
              <a:spcBef>
                <a:spcPct val="35000"/>
              </a:spcBef>
              <a:buNone/>
            </a:pPr>
            <a:r>
              <a:rPr lang="en-US" sz="2000" dirty="0" smtClean="0">
                <a:latin typeface="Tahoma" pitchFamily="34" charset="0"/>
                <a:cs typeface="Tahoma" pitchFamily="34" charset="0"/>
              </a:rPr>
              <a:t>Example</a:t>
            </a:r>
            <a:r>
              <a:rPr lang="en-US" sz="2000" dirty="0">
                <a:latin typeface="Tahoma" pitchFamily="34" charset="0"/>
                <a:cs typeface="Tahoma" pitchFamily="34" charset="0"/>
              </a:rPr>
              <a:t>:</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29</a:t>
            </a:fld>
            <a:endParaRPr lang="en-US" dirty="0"/>
          </a:p>
        </p:txBody>
      </p:sp>
      <p:sp>
        <p:nvSpPr>
          <p:cNvPr id="6" name="TextBox 5"/>
          <p:cNvSpPr txBox="1"/>
          <p:nvPr/>
        </p:nvSpPr>
        <p:spPr>
          <a:xfrm>
            <a:off x="952500" y="2474655"/>
            <a:ext cx="7239000"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smtClean="0">
                <a:solidFill>
                  <a:srgbClr val="FF0000"/>
                </a:solidFill>
                <a:latin typeface="Tahoma" pitchFamily="34" charset="0"/>
                <a:cs typeface="Tahoma" pitchFamily="34" charset="0"/>
              </a:rPr>
              <a:t>v_fname</a:t>
            </a:r>
            <a:r>
              <a:rPr lang="en-US" sz="2000" dirty="0" smtClean="0">
                <a:solidFill>
                  <a:srgbClr val="FF0000"/>
                </a:solidFill>
                <a:latin typeface="Tahoma" pitchFamily="34" charset="0"/>
                <a:cs typeface="Tahoma" pitchFamily="34" charset="0"/>
              </a:rPr>
              <a:t> </a:t>
            </a:r>
            <a:r>
              <a:rPr lang="en-US" sz="2000" dirty="0">
                <a:latin typeface="Tahoma" pitchFamily="34" charset="0"/>
                <a:cs typeface="Tahoma" pitchFamily="34" charset="0"/>
              </a:rPr>
              <a:t>VARCHAR2(25);</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SELECT </a:t>
            </a:r>
            <a:r>
              <a:rPr lang="en-US" sz="2000" dirty="0" err="1">
                <a:latin typeface="Tahoma" pitchFamily="34" charset="0"/>
                <a:cs typeface="Tahoma" pitchFamily="34" charset="0"/>
              </a:rPr>
              <a:t>first_name</a:t>
            </a:r>
            <a:r>
              <a:rPr lang="en-US" sz="2000" dirty="0">
                <a:latin typeface="Tahoma" pitchFamily="34" charset="0"/>
                <a:cs typeface="Tahoma" pitchFamily="34" charset="0"/>
              </a:rPr>
              <a:t> </a:t>
            </a:r>
            <a:r>
              <a:rPr lang="en-US" sz="2000" dirty="0">
                <a:solidFill>
                  <a:srgbClr val="FF0000"/>
                </a:solidFill>
                <a:latin typeface="Tahoma" pitchFamily="34" charset="0"/>
                <a:cs typeface="Tahoma" pitchFamily="34" charset="0"/>
              </a:rPr>
              <a:t>INTO </a:t>
            </a:r>
            <a:r>
              <a:rPr lang="en-US" sz="2000" dirty="0" err="1">
                <a:solidFill>
                  <a:srgbClr val="FF0000"/>
                </a:solidFill>
                <a:latin typeface="Tahoma" pitchFamily="34" charset="0"/>
                <a:cs typeface="Tahoma" pitchFamily="34" charset="0"/>
              </a:rPr>
              <a:t>v_fname</a:t>
            </a:r>
            <a:r>
              <a:rPr lang="en-US" sz="2000" dirty="0">
                <a:solidFill>
                  <a:srgbClr val="FF0000"/>
                </a:solidFill>
                <a:latin typeface="Tahoma" pitchFamily="34" charset="0"/>
                <a:cs typeface="Tahoma" pitchFamily="34" charset="0"/>
              </a:rPr>
              <a:t> </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FROM </a:t>
            </a:r>
            <a:r>
              <a:rPr lang="en-US" sz="2000" dirty="0">
                <a:latin typeface="Tahoma" pitchFamily="34" charset="0"/>
                <a:cs typeface="Tahoma" pitchFamily="34" charset="0"/>
              </a:rPr>
              <a:t>employees WHERE </a:t>
            </a:r>
            <a:r>
              <a:rPr lang="en-US" sz="2000" dirty="0" err="1">
                <a:latin typeface="Tahoma" pitchFamily="34" charset="0"/>
                <a:cs typeface="Tahoma" pitchFamily="34" charset="0"/>
              </a:rPr>
              <a:t>employee_id</a:t>
            </a:r>
            <a:r>
              <a:rPr lang="en-US" sz="2000" dirty="0">
                <a:latin typeface="Tahoma" pitchFamily="34" charset="0"/>
                <a:cs typeface="Tahoma" pitchFamily="34" charset="0"/>
              </a:rPr>
              <a:t>=200;</a:t>
            </a:r>
          </a:p>
          <a:p>
            <a:r>
              <a:rPr lang="en-US" sz="2000" dirty="0" smtClean="0">
                <a:latin typeface="Tahoma" pitchFamily="34" charset="0"/>
                <a:cs typeface="Tahoma" pitchFamily="34" charset="0"/>
              </a:rPr>
              <a:t>  </a:t>
            </a:r>
            <a:r>
              <a:rPr lang="en-US" sz="2000" dirty="0">
                <a:latin typeface="Tahoma" pitchFamily="34" charset="0"/>
                <a:cs typeface="Tahoma" pitchFamily="34" charset="0"/>
              </a:rPr>
              <a:t>DBMS_OUTPUT.PUT_LINE(' First Name is : </a:t>
            </a:r>
            <a:r>
              <a:rPr lang="en-US" sz="2000" dirty="0" smtClean="0">
                <a:latin typeface="Tahoma" pitchFamily="34" charset="0"/>
                <a:cs typeface="Tahoma" pitchFamily="34" charset="0"/>
              </a:rPr>
              <a:t>' ||</a:t>
            </a:r>
            <a:r>
              <a:rPr lang="en-US" sz="2000" dirty="0" err="1">
                <a:latin typeface="Tahoma" pitchFamily="34" charset="0"/>
                <a:cs typeface="Tahoma" pitchFamily="34" charset="0"/>
              </a:rPr>
              <a:t>v_fname</a:t>
            </a:r>
            <a:r>
              <a:rPr lang="en-US" sz="2000" dirty="0">
                <a:latin typeface="Tahoma" pitchFamily="34" charset="0"/>
                <a:cs typeface="Tahoma" pitchFamily="34" charset="0"/>
              </a:rPr>
              <a:t>);</a:t>
            </a:r>
          </a:p>
          <a:p>
            <a:r>
              <a:rPr lang="en-US" sz="2000" dirty="0">
                <a:latin typeface="Tahoma" pitchFamily="34" charset="0"/>
                <a:cs typeface="Tahoma" pitchFamily="34" charset="0"/>
              </a:rPr>
              <a:t>END;</a:t>
            </a:r>
          </a:p>
          <a:p>
            <a:r>
              <a:rPr lang="en-US" sz="2000" dirty="0">
                <a:latin typeface="Tahoma" pitchFamily="34" charset="0"/>
                <a:cs typeface="Tahoma" pitchFamily="34" charset="0"/>
              </a:rPr>
              <a:t>/</a:t>
            </a:r>
          </a:p>
        </p:txBody>
      </p:sp>
    </p:spTree>
    <p:extLst>
      <p:ext uri="{BB962C8B-B14F-4D97-AF65-F5344CB8AC3E}">
        <p14:creationId xmlns="" xmlns:p14="http://schemas.microsoft.com/office/powerpoint/2010/main" val="44855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After completing this lesson, you </a:t>
            </a:r>
            <a:r>
              <a:rPr lang="en-US" sz="2200" b="1" dirty="0" smtClean="0">
                <a:solidFill>
                  <a:schemeClr val="accent1">
                    <a:lumMod val="75000"/>
                  </a:schemeClr>
                </a:solidFill>
              </a:rPr>
              <a:t>should be able </a:t>
            </a:r>
            <a:r>
              <a:rPr lang="en-US" sz="2200" b="1" dirty="0">
                <a:solidFill>
                  <a:schemeClr val="accent1">
                    <a:lumMod val="75000"/>
                  </a:schemeClr>
                </a:solidFill>
              </a:rPr>
              <a:t>to do the following</a:t>
            </a:r>
            <a:r>
              <a:rPr lang="en-US" sz="2200" b="1" dirty="0" smtClean="0">
                <a:solidFill>
                  <a:schemeClr val="accent1">
                    <a:lumMod val="75000"/>
                  </a:schemeClr>
                </a:solidFill>
              </a:rPr>
              <a:t>:</a:t>
            </a:r>
          </a:p>
          <a:p>
            <a:pPr lvl="1">
              <a:lnSpc>
                <a:spcPct val="150000"/>
              </a:lnSpc>
              <a:buFont typeface="Wingdings" pitchFamily="2" charset="2"/>
              <a:buChar char="§"/>
            </a:pPr>
            <a:r>
              <a:rPr lang="en-US" sz="2000" b="1" dirty="0" smtClean="0"/>
              <a:t>Describe </a:t>
            </a:r>
            <a:r>
              <a:rPr lang="en-US" sz="2000" b="1" dirty="0"/>
              <a:t>the purpose of </a:t>
            </a:r>
            <a:r>
              <a:rPr lang="en-US" sz="2000" b="1" dirty="0" smtClean="0"/>
              <a:t>PL/SQL</a:t>
            </a:r>
          </a:p>
          <a:p>
            <a:pPr lvl="1">
              <a:lnSpc>
                <a:spcPct val="150000"/>
              </a:lnSpc>
              <a:buFont typeface="Wingdings" pitchFamily="2" charset="2"/>
              <a:buChar char="§"/>
            </a:pPr>
            <a:r>
              <a:rPr lang="en-US" sz="2000" b="1" dirty="0"/>
              <a:t>Describe the use of PL/SQL for the developer </a:t>
            </a:r>
            <a:endParaRPr lang="en-US" sz="2000" b="1" dirty="0" smtClean="0"/>
          </a:p>
          <a:p>
            <a:pPr lvl="1">
              <a:lnSpc>
                <a:spcPct val="150000"/>
              </a:lnSpc>
              <a:buFont typeface="Wingdings" pitchFamily="2" charset="2"/>
              <a:buChar char="§"/>
            </a:pPr>
            <a:r>
              <a:rPr lang="en-US" sz="2000" b="1" dirty="0"/>
              <a:t>Explain the benefits of </a:t>
            </a:r>
            <a:r>
              <a:rPr lang="en-US" sz="2000" b="1" dirty="0" smtClean="0"/>
              <a:t>PL/SQL</a:t>
            </a:r>
          </a:p>
          <a:p>
            <a:pPr lvl="1">
              <a:lnSpc>
                <a:spcPct val="150000"/>
              </a:lnSpc>
              <a:buFont typeface="Wingdings" pitchFamily="2" charset="2"/>
              <a:buChar char="§"/>
            </a:pPr>
            <a:r>
              <a:rPr lang="en-US" sz="2000" b="1" dirty="0"/>
              <a:t>Create, execute, and maintain procedures, functions, packages, and database </a:t>
            </a:r>
            <a:r>
              <a:rPr lang="en-US" sz="2000" b="1" dirty="0" smtClean="0"/>
              <a:t>triggers</a:t>
            </a:r>
          </a:p>
          <a:p>
            <a:pPr lvl="1">
              <a:lnSpc>
                <a:spcPct val="150000"/>
              </a:lnSpc>
              <a:buFont typeface="Wingdings" pitchFamily="2" charset="2"/>
              <a:buChar char="§"/>
            </a:pPr>
            <a:r>
              <a:rPr lang="en-US" sz="2000" b="1" dirty="0"/>
              <a:t>Manage PL/SQL subprograms and triggers</a:t>
            </a:r>
            <a:endParaRPr lang="en-US" sz="2000" b="1" dirty="0" smtClean="0"/>
          </a:p>
        </p:txBody>
      </p:sp>
      <p:sp>
        <p:nvSpPr>
          <p:cNvPr id="4" name="Footer Placeholder 3"/>
          <p:cNvSpPr>
            <a:spLocks noGrp="1"/>
          </p:cNvSpPr>
          <p:nvPr>
            <p:ph type="ftr" sz="quarter" idx="10"/>
          </p:nvPr>
        </p:nvSpPr>
        <p:spPr/>
        <p:txBody>
          <a:bodyPr/>
          <a:lstStyle/>
          <a:p>
            <a:r>
              <a:rPr lang="en-US" dirty="0"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a:t>
            </a:fld>
            <a:endParaRPr lang="en-US" dirty="0"/>
          </a:p>
        </p:txBody>
      </p:sp>
    </p:spTree>
    <p:extLst>
      <p:ext uri="{BB962C8B-B14F-4D97-AF65-F5344CB8AC3E}">
        <p14:creationId xmlns="" xmlns:p14="http://schemas.microsoft.com/office/powerpoint/2010/main" val="1653886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PL/SQL to Manipulate Data</a:t>
            </a:r>
          </a:p>
        </p:txBody>
      </p:sp>
      <p:sp>
        <p:nvSpPr>
          <p:cNvPr id="3" name="Content Placeholder 2"/>
          <p:cNvSpPr>
            <a:spLocks noGrp="1"/>
          </p:cNvSpPr>
          <p:nvPr>
            <p:ph idx="1"/>
          </p:nvPr>
        </p:nvSpPr>
        <p:spPr>
          <a:xfrm>
            <a:off x="914400" y="1219200"/>
            <a:ext cx="7315200" cy="1939925"/>
          </a:xfrm>
        </p:spPr>
        <p:txBody>
          <a:bodyPr/>
          <a:lstStyle/>
          <a:p>
            <a:r>
              <a:rPr lang="en-US" sz="2000" dirty="0">
                <a:latin typeface="Tahoma" pitchFamily="34" charset="0"/>
                <a:cs typeface="Tahoma" pitchFamily="34" charset="0"/>
              </a:rPr>
              <a:t>Make changes to database tables by using DML commands:</a:t>
            </a:r>
          </a:p>
          <a:p>
            <a:pPr lvl="1"/>
            <a:r>
              <a:rPr lang="en-US" sz="2000" dirty="0">
                <a:latin typeface="Tahoma" pitchFamily="34" charset="0"/>
                <a:cs typeface="Tahoma" pitchFamily="34" charset="0"/>
              </a:rPr>
              <a:t>INSERT</a:t>
            </a:r>
          </a:p>
          <a:p>
            <a:pPr lvl="1"/>
            <a:r>
              <a:rPr lang="en-US" sz="2000" dirty="0">
                <a:latin typeface="Tahoma" pitchFamily="34" charset="0"/>
                <a:cs typeface="Tahoma" pitchFamily="34" charset="0"/>
              </a:rPr>
              <a:t>UPDATE</a:t>
            </a:r>
          </a:p>
          <a:p>
            <a:pPr lvl="1"/>
            <a:r>
              <a:rPr lang="en-US" sz="2000" dirty="0" smtClean="0">
                <a:latin typeface="Tahoma" pitchFamily="34" charset="0"/>
                <a:cs typeface="Tahoma" pitchFamily="34" charset="0"/>
              </a:rPr>
              <a:t>DELETE</a:t>
            </a:r>
            <a:endParaRPr lang="en-US" sz="2000" dirty="0">
              <a:latin typeface="Tahoma" pitchFamily="34" charset="0"/>
              <a:cs typeface="Tahoma" pitchFamily="34" charset="0"/>
            </a:endParaRP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30</a:t>
            </a:fld>
            <a:endParaRPr lang="en-US" dirty="0"/>
          </a:p>
        </p:txBody>
      </p:sp>
      <p:pic>
        <p:nvPicPr>
          <p:cNvPr id="6" name="Picture 5" descr="C:\Projects\6981-Sunitha\images\insert-delete.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3419475" y="2854325"/>
            <a:ext cx="3962400" cy="228282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a:spLocks noChangeArrowheads="1"/>
          </p:cNvSpPr>
          <p:nvPr/>
        </p:nvSpPr>
        <p:spPr bwMode="auto">
          <a:xfrm>
            <a:off x="1752600" y="4413250"/>
            <a:ext cx="1003300"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dirty="0">
                <a:solidFill>
                  <a:srgbClr val="000000"/>
                </a:solidFill>
                <a:latin typeface="Courier New" pitchFamily="49" charset="0"/>
              </a:rPr>
              <a:t>INSERT</a:t>
            </a:r>
          </a:p>
        </p:txBody>
      </p:sp>
      <p:sp>
        <p:nvSpPr>
          <p:cNvPr id="8" name="Rectangle 7"/>
          <p:cNvSpPr>
            <a:spLocks noChangeArrowheads="1"/>
          </p:cNvSpPr>
          <p:nvPr/>
        </p:nvSpPr>
        <p:spPr bwMode="auto">
          <a:xfrm>
            <a:off x="3446463" y="5368925"/>
            <a:ext cx="1003300"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solidFill>
                  <a:srgbClr val="000000"/>
                </a:solidFill>
                <a:latin typeface="Courier New" pitchFamily="49" charset="0"/>
              </a:rPr>
              <a:t>UPDATE</a:t>
            </a:r>
          </a:p>
        </p:txBody>
      </p:sp>
      <p:sp>
        <p:nvSpPr>
          <p:cNvPr id="9" name="Rectangle 8"/>
          <p:cNvSpPr>
            <a:spLocks noChangeArrowheads="1"/>
          </p:cNvSpPr>
          <p:nvPr/>
        </p:nvSpPr>
        <p:spPr bwMode="auto">
          <a:xfrm>
            <a:off x="6489700" y="2549525"/>
            <a:ext cx="1003300"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solidFill>
                  <a:srgbClr val="000000"/>
                </a:solidFill>
                <a:latin typeface="Courier New" pitchFamily="49" charset="0"/>
              </a:rPr>
              <a:t>DELETE</a:t>
            </a:r>
          </a:p>
        </p:txBody>
      </p:sp>
      <p:sp>
        <p:nvSpPr>
          <p:cNvPr id="10" name="Line 10"/>
          <p:cNvSpPr>
            <a:spLocks noChangeShapeType="1"/>
          </p:cNvSpPr>
          <p:nvPr/>
        </p:nvSpPr>
        <p:spPr bwMode="auto">
          <a:xfrm>
            <a:off x="2733675" y="4651375"/>
            <a:ext cx="609600" cy="0"/>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a:off x="7000875" y="2930525"/>
            <a:ext cx="0" cy="457200"/>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3"/>
          <p:cNvSpPr>
            <a:spLocks/>
          </p:cNvSpPr>
          <p:nvPr/>
        </p:nvSpPr>
        <p:spPr bwMode="auto">
          <a:xfrm>
            <a:off x="3952875" y="4530725"/>
            <a:ext cx="381000" cy="914400"/>
          </a:xfrm>
          <a:custGeom>
            <a:avLst/>
            <a:gdLst>
              <a:gd name="T0" fmla="*/ 0 w 288"/>
              <a:gd name="T1" fmla="*/ 576 h 576"/>
              <a:gd name="T2" fmla="*/ 0 w 288"/>
              <a:gd name="T3" fmla="*/ 0 h 576"/>
              <a:gd name="T4" fmla="*/ 288 w 288"/>
              <a:gd name="T5" fmla="*/ 0 h 576"/>
            </a:gdLst>
            <a:ahLst/>
            <a:cxnLst>
              <a:cxn ang="0">
                <a:pos x="T0" y="T1"/>
              </a:cxn>
              <a:cxn ang="0">
                <a:pos x="T2" y="T3"/>
              </a:cxn>
              <a:cxn ang="0">
                <a:pos x="T4" y="T5"/>
              </a:cxn>
            </a:cxnLst>
            <a:rect l="0" t="0" r="r" b="b"/>
            <a:pathLst>
              <a:path w="288" h="576">
                <a:moveTo>
                  <a:pt x="0" y="576"/>
                </a:moveTo>
                <a:lnTo>
                  <a:pt x="0" y="0"/>
                </a:lnTo>
                <a:lnTo>
                  <a:pt x="288" y="0"/>
                </a:lnTo>
              </a:path>
            </a:pathLst>
          </a:custGeom>
          <a:noFill/>
          <a:ln w="28575" cap="flat" cmpd="sng">
            <a:solidFill>
              <a:schemeClr val="tx1"/>
            </a:solidFill>
            <a:prstDash val="solid"/>
            <a:round/>
            <a:headEnd type="none" w="sm" len="sm"/>
            <a:tailEnd type="triangl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315749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a:t>
            </a:r>
          </a:p>
        </p:txBody>
      </p:sp>
      <p:sp>
        <p:nvSpPr>
          <p:cNvPr id="3" name="Content Placeholder 2"/>
          <p:cNvSpPr>
            <a:spLocks noGrp="1"/>
          </p:cNvSpPr>
          <p:nvPr>
            <p:ph idx="1"/>
          </p:nvPr>
        </p:nvSpPr>
        <p:spPr>
          <a:xfrm>
            <a:off x="914400" y="1219200"/>
            <a:ext cx="7315200" cy="1295400"/>
          </a:xfrm>
        </p:spPr>
        <p:txBody>
          <a:bodyPr/>
          <a:lstStyle/>
          <a:p>
            <a:pPr marL="0" indent="0">
              <a:spcBef>
                <a:spcPct val="0"/>
              </a:spcBef>
              <a:buNone/>
            </a:pPr>
            <a:r>
              <a:rPr lang="en-US" sz="2000" dirty="0">
                <a:latin typeface="Tahoma" pitchFamily="34" charset="0"/>
                <a:cs typeface="Tahoma" pitchFamily="34" charset="0"/>
              </a:rPr>
              <a:t>Add new employee information to the EMPLOYEES table</a:t>
            </a:r>
            <a:r>
              <a:rPr lang="en-US" sz="2000" dirty="0" smtClean="0">
                <a:latin typeface="Tahoma" pitchFamily="34" charset="0"/>
                <a:cs typeface="Tahoma" pitchFamily="34" charset="0"/>
              </a:rPr>
              <a:t>.</a:t>
            </a:r>
          </a:p>
          <a:p>
            <a:pPr marL="0" indent="0">
              <a:spcBef>
                <a:spcPct val="0"/>
              </a:spcBef>
              <a:buNone/>
            </a:pPr>
            <a:endParaRPr lang="en-US" sz="2000" dirty="0">
              <a:latin typeface="Tahoma" pitchFamily="34" charset="0"/>
              <a:cs typeface="Tahoma" pitchFamily="34" charset="0"/>
            </a:endParaRPr>
          </a:p>
          <a:p>
            <a:pPr marL="0" indent="0">
              <a:lnSpc>
                <a:spcPct val="130000"/>
              </a:lnSpc>
              <a:spcBef>
                <a:spcPct val="50000"/>
              </a:spcBef>
              <a:buNone/>
            </a:pPr>
            <a:r>
              <a:rPr lang="en-US" sz="2000" dirty="0">
                <a:latin typeface="Tahoma" pitchFamily="34" charset="0"/>
                <a:cs typeface="Tahoma" pitchFamily="34" charset="0"/>
              </a:rPr>
              <a:t>Example:</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31</a:t>
            </a:fld>
            <a:endParaRPr lang="en-US" dirty="0"/>
          </a:p>
        </p:txBody>
      </p:sp>
      <p:sp>
        <p:nvSpPr>
          <p:cNvPr id="6" name="TextBox 5"/>
          <p:cNvSpPr txBox="1"/>
          <p:nvPr/>
        </p:nvSpPr>
        <p:spPr>
          <a:xfrm>
            <a:off x="952500" y="2474655"/>
            <a:ext cx="7239000"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BEGIN</a:t>
            </a:r>
          </a:p>
          <a:p>
            <a:r>
              <a:rPr lang="en-US" sz="2000" dirty="0">
                <a:latin typeface="Tahoma" pitchFamily="34" charset="0"/>
                <a:cs typeface="Tahoma" pitchFamily="34" charset="0"/>
              </a:rPr>
              <a:t> INSERT INTO employees</a:t>
            </a:r>
          </a:p>
          <a:p>
            <a:r>
              <a:rPr lang="en-US" sz="2000" dirty="0">
                <a:latin typeface="Tahoma" pitchFamily="34" charset="0"/>
                <a:cs typeface="Tahoma" pitchFamily="34" charset="0"/>
              </a:rPr>
              <a:t>  (</a:t>
            </a:r>
            <a:r>
              <a:rPr lang="en-US" sz="2000" dirty="0" err="1">
                <a:latin typeface="Tahoma" pitchFamily="34" charset="0"/>
                <a:cs typeface="Tahoma" pitchFamily="34" charset="0"/>
              </a:rPr>
              <a:t>employee_id</a:t>
            </a:r>
            <a:r>
              <a:rPr lang="en-US" sz="2000" dirty="0">
                <a:latin typeface="Tahoma" pitchFamily="34" charset="0"/>
                <a:cs typeface="Tahoma" pitchFamily="34" charset="0"/>
              </a:rPr>
              <a:t>, </a:t>
            </a:r>
            <a:r>
              <a:rPr lang="en-US" sz="2000" dirty="0" err="1">
                <a:latin typeface="Tahoma" pitchFamily="34" charset="0"/>
                <a:cs typeface="Tahoma" pitchFamily="34" charset="0"/>
              </a:rPr>
              <a:t>first_name</a:t>
            </a:r>
            <a:r>
              <a:rPr lang="en-US" sz="2000" dirty="0">
                <a:latin typeface="Tahoma" pitchFamily="34" charset="0"/>
                <a:cs typeface="Tahoma" pitchFamily="34" charset="0"/>
              </a:rPr>
              <a:t>, </a:t>
            </a:r>
            <a:r>
              <a:rPr lang="en-US" sz="2000" dirty="0" err="1">
                <a:latin typeface="Tahoma" pitchFamily="34" charset="0"/>
                <a:cs typeface="Tahoma" pitchFamily="34" charset="0"/>
              </a:rPr>
              <a:t>last_name</a:t>
            </a:r>
            <a:r>
              <a:rPr lang="en-US" sz="2000" dirty="0">
                <a:latin typeface="Tahoma" pitchFamily="34" charset="0"/>
                <a:cs typeface="Tahoma" pitchFamily="34" charset="0"/>
              </a:rPr>
              <a:t>, email,     </a:t>
            </a:r>
          </a:p>
          <a:p>
            <a:r>
              <a:rPr lang="en-US" sz="2000" dirty="0">
                <a:latin typeface="Tahoma" pitchFamily="34" charset="0"/>
                <a:cs typeface="Tahoma" pitchFamily="34" charset="0"/>
              </a:rPr>
              <a:t>   </a:t>
            </a:r>
            <a:r>
              <a:rPr lang="en-US" sz="2000" dirty="0" err="1">
                <a:latin typeface="Tahoma" pitchFamily="34" charset="0"/>
                <a:cs typeface="Tahoma" pitchFamily="34" charset="0"/>
              </a:rPr>
              <a:t>hire_date</a:t>
            </a:r>
            <a:r>
              <a:rPr lang="en-US" sz="2000" dirty="0">
                <a:latin typeface="Tahoma" pitchFamily="34" charset="0"/>
                <a:cs typeface="Tahoma" pitchFamily="34" charset="0"/>
              </a:rPr>
              <a:t>, </a:t>
            </a:r>
            <a:r>
              <a:rPr lang="en-US" sz="2000" dirty="0" err="1">
                <a:latin typeface="Tahoma" pitchFamily="34" charset="0"/>
                <a:cs typeface="Tahoma" pitchFamily="34" charset="0"/>
              </a:rPr>
              <a:t>job_id</a:t>
            </a:r>
            <a:r>
              <a:rPr lang="en-US" sz="2000" dirty="0">
                <a:latin typeface="Tahoma" pitchFamily="34" charset="0"/>
                <a:cs typeface="Tahoma" pitchFamily="34" charset="0"/>
              </a:rPr>
              <a:t>, salary)</a:t>
            </a:r>
          </a:p>
          <a:p>
            <a:r>
              <a:rPr lang="en-US" sz="2000" dirty="0">
                <a:latin typeface="Tahoma" pitchFamily="34" charset="0"/>
                <a:cs typeface="Tahoma" pitchFamily="34" charset="0"/>
              </a:rPr>
              <a:t>   VALUES(</a:t>
            </a:r>
            <a:r>
              <a:rPr lang="en-US" sz="2000" dirty="0" err="1">
                <a:latin typeface="Tahoma" pitchFamily="34" charset="0"/>
                <a:cs typeface="Tahoma" pitchFamily="34" charset="0"/>
              </a:rPr>
              <a:t>employees_seq.NEXTVAL</a:t>
            </a:r>
            <a:r>
              <a:rPr lang="en-US" sz="2000" dirty="0">
                <a:latin typeface="Tahoma" pitchFamily="34" charset="0"/>
                <a:cs typeface="Tahoma" pitchFamily="34" charset="0"/>
              </a:rPr>
              <a:t>, 'Ruth', 'Cores',</a:t>
            </a:r>
          </a:p>
          <a:p>
            <a:r>
              <a:rPr lang="en-US" sz="2000" dirty="0">
                <a:latin typeface="Tahoma" pitchFamily="34" charset="0"/>
                <a:cs typeface="Tahoma" pitchFamily="34" charset="0"/>
              </a:rPr>
              <a:t>   'RCORES',CURRENT_DATE, 'AD_ASST', 4000);</a:t>
            </a:r>
          </a:p>
          <a:p>
            <a:r>
              <a:rPr lang="en-US" sz="2000" dirty="0">
                <a:latin typeface="Tahoma" pitchFamily="34" charset="0"/>
                <a:cs typeface="Tahoma" pitchFamily="34" charset="0"/>
              </a:rPr>
              <a:t>END;</a:t>
            </a:r>
          </a:p>
          <a:p>
            <a:r>
              <a:rPr lang="en-US" sz="2000" dirty="0">
                <a:latin typeface="Tahoma" pitchFamily="34" charset="0"/>
                <a:cs typeface="Tahoma" pitchFamily="34" charset="0"/>
              </a:rPr>
              <a:t>/</a:t>
            </a:r>
          </a:p>
        </p:txBody>
      </p:sp>
    </p:spTree>
    <p:extLst>
      <p:ext uri="{BB962C8B-B14F-4D97-AF65-F5344CB8AC3E}">
        <p14:creationId xmlns="" xmlns:p14="http://schemas.microsoft.com/office/powerpoint/2010/main" val="385483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Data</a:t>
            </a:r>
          </a:p>
        </p:txBody>
      </p:sp>
      <p:sp>
        <p:nvSpPr>
          <p:cNvPr id="3" name="Content Placeholder 2"/>
          <p:cNvSpPr>
            <a:spLocks noGrp="1"/>
          </p:cNvSpPr>
          <p:nvPr>
            <p:ph idx="1"/>
          </p:nvPr>
        </p:nvSpPr>
        <p:spPr>
          <a:xfrm>
            <a:off x="914400" y="1219200"/>
            <a:ext cx="7315200" cy="1600200"/>
          </a:xfrm>
        </p:spPr>
        <p:txBody>
          <a:bodyPr/>
          <a:lstStyle/>
          <a:p>
            <a:pPr marL="0" indent="0">
              <a:spcBef>
                <a:spcPct val="0"/>
              </a:spcBef>
              <a:buNone/>
            </a:pPr>
            <a:r>
              <a:rPr lang="en-US" sz="2000" dirty="0">
                <a:latin typeface="Tahoma" pitchFamily="34" charset="0"/>
                <a:cs typeface="Tahoma" pitchFamily="34" charset="0"/>
              </a:rPr>
              <a:t>Increase the salary of all employees who are stock clerks</a:t>
            </a:r>
            <a:r>
              <a:rPr lang="en-US" sz="2000" dirty="0" smtClean="0">
                <a:latin typeface="Tahoma" pitchFamily="34" charset="0"/>
                <a:cs typeface="Tahoma" pitchFamily="34" charset="0"/>
              </a:rPr>
              <a:t>.</a:t>
            </a:r>
          </a:p>
          <a:p>
            <a:pPr marL="0" indent="0">
              <a:spcBef>
                <a:spcPct val="0"/>
              </a:spcBef>
              <a:buNone/>
            </a:pPr>
            <a:endParaRPr lang="en-US" sz="2000" dirty="0">
              <a:latin typeface="Tahoma" pitchFamily="34" charset="0"/>
              <a:cs typeface="Tahoma" pitchFamily="34" charset="0"/>
            </a:endParaRPr>
          </a:p>
          <a:p>
            <a:pPr marL="0" indent="0">
              <a:lnSpc>
                <a:spcPct val="130000"/>
              </a:lnSpc>
              <a:spcBef>
                <a:spcPct val="50000"/>
              </a:spcBef>
              <a:buNone/>
            </a:pPr>
            <a:r>
              <a:rPr lang="en-US" sz="2000" dirty="0" smtClean="0">
                <a:latin typeface="Tahoma" pitchFamily="34" charset="0"/>
                <a:cs typeface="Tahoma" pitchFamily="34" charset="0"/>
              </a:rPr>
              <a:t>Example</a:t>
            </a:r>
            <a:r>
              <a:rPr lang="en-US" sz="2000" dirty="0">
                <a:latin typeface="Tahoma" pitchFamily="34" charset="0"/>
                <a:cs typeface="Tahoma" pitchFamily="34" charset="0"/>
              </a:rPr>
              <a:t>:</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32</a:t>
            </a:fld>
            <a:endParaRPr lang="en-US" dirty="0"/>
          </a:p>
        </p:txBody>
      </p:sp>
      <p:sp>
        <p:nvSpPr>
          <p:cNvPr id="6" name="TextBox 5"/>
          <p:cNvSpPr txBox="1"/>
          <p:nvPr/>
        </p:nvSpPr>
        <p:spPr>
          <a:xfrm>
            <a:off x="952500" y="2474655"/>
            <a:ext cx="7239000"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					</a:t>
            </a:r>
          </a:p>
          <a:p>
            <a:r>
              <a:rPr lang="en-US" sz="2000" dirty="0">
                <a:latin typeface="Tahoma" pitchFamily="34" charset="0"/>
                <a:cs typeface="Tahoma" pitchFamily="34" charset="0"/>
              </a:rPr>
              <a:t>  </a:t>
            </a:r>
            <a:r>
              <a:rPr lang="en-US" sz="2000" dirty="0" err="1">
                <a:latin typeface="Tahoma" pitchFamily="34" charset="0"/>
                <a:cs typeface="Tahoma" pitchFamily="34" charset="0"/>
              </a:rPr>
              <a:t>sal_increase</a:t>
            </a:r>
            <a:r>
              <a:rPr lang="en-US" sz="2000" dirty="0">
                <a:latin typeface="Tahoma" pitchFamily="34" charset="0"/>
                <a:cs typeface="Tahoma" pitchFamily="34" charset="0"/>
              </a:rPr>
              <a:t>   </a:t>
            </a:r>
            <a:r>
              <a:rPr lang="en-US" sz="2000" dirty="0" err="1">
                <a:latin typeface="Tahoma" pitchFamily="34" charset="0"/>
                <a:cs typeface="Tahoma" pitchFamily="34" charset="0"/>
              </a:rPr>
              <a:t>employees.salary%TYPE</a:t>
            </a:r>
            <a:r>
              <a:rPr lang="en-US" sz="2000" dirty="0">
                <a:latin typeface="Tahoma" pitchFamily="34" charset="0"/>
                <a:cs typeface="Tahoma" pitchFamily="34" charset="0"/>
              </a:rPr>
              <a:t> := 800;   </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UPDATE	employees</a:t>
            </a:r>
          </a:p>
          <a:p>
            <a:r>
              <a:rPr lang="en-US" sz="2000" dirty="0">
                <a:latin typeface="Tahoma" pitchFamily="34" charset="0"/>
                <a:cs typeface="Tahoma" pitchFamily="34" charset="0"/>
              </a:rPr>
              <a:t>  SET		salary = salary + </a:t>
            </a:r>
            <a:r>
              <a:rPr lang="en-US" sz="2000" dirty="0" err="1">
                <a:latin typeface="Tahoma" pitchFamily="34" charset="0"/>
                <a:cs typeface="Tahoma" pitchFamily="34" charset="0"/>
              </a:rPr>
              <a:t>sal_increase</a:t>
            </a:r>
            <a:endParaRPr lang="en-US" sz="2000" dirty="0">
              <a:latin typeface="Tahoma" pitchFamily="34" charset="0"/>
              <a:cs typeface="Tahoma" pitchFamily="34" charset="0"/>
            </a:endParaRPr>
          </a:p>
          <a:p>
            <a:r>
              <a:rPr lang="en-US" sz="2000" dirty="0">
                <a:latin typeface="Tahoma" pitchFamily="34" charset="0"/>
                <a:cs typeface="Tahoma" pitchFamily="34" charset="0"/>
              </a:rPr>
              <a:t>  WHERE	</a:t>
            </a:r>
            <a:r>
              <a:rPr lang="en-US" sz="2000" dirty="0" err="1">
                <a:latin typeface="Tahoma" pitchFamily="34" charset="0"/>
                <a:cs typeface="Tahoma" pitchFamily="34" charset="0"/>
              </a:rPr>
              <a:t>job_id</a:t>
            </a:r>
            <a:r>
              <a:rPr lang="en-US" sz="2000" dirty="0">
                <a:latin typeface="Tahoma" pitchFamily="34" charset="0"/>
                <a:cs typeface="Tahoma" pitchFamily="34" charset="0"/>
              </a:rPr>
              <a:t> = 'ST_CLERK';</a:t>
            </a:r>
          </a:p>
          <a:p>
            <a:r>
              <a:rPr lang="en-US" sz="2000" dirty="0">
                <a:latin typeface="Tahoma" pitchFamily="34" charset="0"/>
                <a:cs typeface="Tahoma" pitchFamily="34" charset="0"/>
              </a:rPr>
              <a:t>END;</a:t>
            </a:r>
          </a:p>
          <a:p>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 xmlns:p14="http://schemas.microsoft.com/office/powerpoint/2010/main" val="2575252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Flow of Execution</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33</a:t>
            </a:fld>
            <a:endParaRPr lang="en-US" dirty="0"/>
          </a:p>
        </p:txBody>
      </p:sp>
      <p:grpSp>
        <p:nvGrpSpPr>
          <p:cNvPr id="16" name="Group 15"/>
          <p:cNvGrpSpPr/>
          <p:nvPr/>
        </p:nvGrpSpPr>
        <p:grpSpPr>
          <a:xfrm>
            <a:off x="1714500" y="995363"/>
            <a:ext cx="5715000" cy="4867275"/>
            <a:chOff x="1752600" y="1185867"/>
            <a:chExt cx="5715000" cy="4867275"/>
          </a:xfrm>
        </p:grpSpPr>
        <p:pic>
          <p:nvPicPr>
            <p:cNvPr id="6" name="Picture 2" descr="C:\Documents and Settings\sunpatel\Desktop\7-4.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6397625" y="1195392"/>
              <a:ext cx="1030288" cy="18669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3" descr="C:\Documents and Settings\sunpatel\Desktop\7-3.gi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4849813" y="1195392"/>
              <a:ext cx="1030287" cy="18669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5"/>
            <p:cNvSpPr>
              <a:spLocks noChangeArrowheads="1"/>
            </p:cNvSpPr>
            <p:nvPr/>
          </p:nvSpPr>
          <p:spPr bwMode="gray">
            <a:xfrm>
              <a:off x="4953000" y="3429004"/>
              <a:ext cx="2514600" cy="2343150"/>
            </a:xfrm>
            <a:prstGeom prst="rect">
              <a:avLst/>
            </a:prstGeom>
            <a:solidFill>
              <a:srgbClr val="C0C0C0">
                <a:alpha val="50000"/>
              </a:srgbClr>
            </a:solidFill>
            <a:ln>
              <a:noFill/>
            </a:ln>
            <a:effectLst/>
            <a:extLs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6"/>
            <p:cNvSpPr txBox="1">
              <a:spLocks noChangeArrowheads="1"/>
            </p:cNvSpPr>
            <p:nvPr/>
          </p:nvSpPr>
          <p:spPr bwMode="auto">
            <a:xfrm>
              <a:off x="6705600" y="3683004"/>
              <a:ext cx="488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for</a:t>
              </a:r>
            </a:p>
          </p:txBody>
        </p:sp>
        <p:sp>
          <p:nvSpPr>
            <p:cNvPr id="10" name="Text Box 7"/>
            <p:cNvSpPr txBox="1">
              <a:spLocks noChangeArrowheads="1"/>
            </p:cNvSpPr>
            <p:nvPr/>
          </p:nvSpPr>
          <p:spPr bwMode="auto">
            <a:xfrm>
              <a:off x="5105400" y="4065592"/>
              <a:ext cx="666750" cy="366712"/>
            </a:xfrm>
            <a:prstGeom prst="rect">
              <a:avLst/>
            </a:prstGeom>
            <a:noFill/>
            <a:ln>
              <a:noFill/>
            </a:ln>
            <a:effectLst/>
            <a:extLst>
              <a:ext uri="{909E8E84-426E-40DD-AFC4-6F175D3DCCD1}">
                <a14:hiddenFill xmlns="" xmlns:a14="http://schemas.microsoft.com/office/drawing/2010/main">
                  <a:solidFill>
                    <a:srgbClr val="CCCCFF"/>
                  </a:solidFill>
                </a14:hiddenFill>
              </a:ex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loop</a:t>
              </a:r>
            </a:p>
          </p:txBody>
        </p:sp>
        <p:sp>
          <p:nvSpPr>
            <p:cNvPr id="11" name="Text Box 8"/>
            <p:cNvSpPr txBox="1">
              <a:spLocks noChangeArrowheads="1"/>
            </p:cNvSpPr>
            <p:nvPr/>
          </p:nvSpPr>
          <p:spPr bwMode="auto">
            <a:xfrm>
              <a:off x="6026150" y="5145092"/>
              <a:ext cx="7556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while</a:t>
              </a:r>
            </a:p>
          </p:txBody>
        </p:sp>
        <p:pic>
          <p:nvPicPr>
            <p:cNvPr id="12" name="Picture 9" descr="Diagram: Reuse, Recycle, Cyle"/>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gray">
            <a:xfrm>
              <a:off x="5562600" y="3876679"/>
              <a:ext cx="1349375" cy="144780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0" descr="C:\Projects\6981-Sunitha\images\7-1.gif"/>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gray">
            <a:xfrm>
              <a:off x="1752600" y="1185867"/>
              <a:ext cx="1031875" cy="1887537"/>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1" descr="C:\Projects\6981-Sunitha\images\7-2.gif"/>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gray">
            <a:xfrm>
              <a:off x="3300413" y="1185867"/>
              <a:ext cx="1031875" cy="1887537"/>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2" descr="C:\Projects\6981-Sunitha\images\7-5.gif"/>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gray">
            <a:xfrm>
              <a:off x="1752600" y="3149604"/>
              <a:ext cx="1646238" cy="2903538"/>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4049185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34</a:t>
            </a:fld>
            <a:endParaRPr lang="en-US" dirty="0"/>
          </a:p>
        </p:txBody>
      </p:sp>
      <p:sp>
        <p:nvSpPr>
          <p:cNvPr id="6" name="TextBox 5"/>
          <p:cNvSpPr txBox="1"/>
          <p:nvPr/>
        </p:nvSpPr>
        <p:spPr>
          <a:xfrm>
            <a:off x="457200" y="990600"/>
            <a:ext cx="3733800" cy="369332"/>
          </a:xfrm>
          <a:prstGeom prst="rect">
            <a:avLst/>
          </a:prstGeom>
          <a:noFill/>
        </p:spPr>
        <p:txBody>
          <a:bodyPr wrap="square" rtlCol="0">
            <a:spAutoFit/>
          </a:bodyPr>
          <a:lstStyle/>
          <a:p>
            <a:r>
              <a:rPr lang="en-US" dirty="0">
                <a:latin typeface="Lucida Bright" pitchFamily="18" charset="0"/>
              </a:rPr>
              <a:t>Syntax</a:t>
            </a:r>
            <a:r>
              <a:rPr lang="en-US" dirty="0" smtClean="0">
                <a:latin typeface="Lucida Bright" pitchFamily="18" charset="0"/>
              </a:rPr>
              <a:t>:</a:t>
            </a:r>
            <a:endParaRPr lang="en-US" dirty="0">
              <a:latin typeface="Lucida Bright" pitchFamily="18" charset="0"/>
            </a:endParaRPr>
          </a:p>
        </p:txBody>
      </p:sp>
      <p:sp>
        <p:nvSpPr>
          <p:cNvPr id="7" name="Flowchart: Alternate Process 6"/>
          <p:cNvSpPr/>
          <p:nvPr/>
        </p:nvSpPr>
        <p:spPr>
          <a:xfrm>
            <a:off x="1909866" y="1828800"/>
            <a:ext cx="5324268" cy="3200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smtClean="0">
                <a:latin typeface="Lucida Bright" pitchFamily="18" charset="0"/>
                <a:cs typeface="Arial" pitchFamily="34" charset="0"/>
              </a:rPr>
              <a:t>IF</a:t>
            </a:r>
            <a:r>
              <a:rPr lang="en-US" sz="2000" dirty="0" smtClean="0">
                <a:latin typeface="Lucida Bright" pitchFamily="18" charset="0"/>
                <a:cs typeface="Arial" pitchFamily="34" charset="0"/>
              </a:rPr>
              <a:t> </a:t>
            </a:r>
            <a:r>
              <a:rPr lang="en-US" sz="2000" i="1" dirty="0" smtClean="0">
                <a:latin typeface="Lucida Bright" pitchFamily="18" charset="0"/>
                <a:cs typeface="Arial" pitchFamily="34" charset="0"/>
              </a:rPr>
              <a:t>condition</a:t>
            </a:r>
            <a:r>
              <a:rPr lang="en-US" sz="2000" dirty="0" smtClean="0">
                <a:latin typeface="Lucida Bright" pitchFamily="18" charset="0"/>
                <a:cs typeface="Arial" pitchFamily="34" charset="0"/>
              </a:rPr>
              <a:t> </a:t>
            </a:r>
            <a:r>
              <a:rPr lang="en-US" sz="2000" b="1" dirty="0" smtClean="0">
                <a:latin typeface="Lucida Bright" pitchFamily="18" charset="0"/>
                <a:cs typeface="Arial" pitchFamily="34" charset="0"/>
              </a:rPr>
              <a:t>THEN</a:t>
            </a:r>
          </a:p>
          <a:p>
            <a:r>
              <a:rPr lang="en-US" sz="2000" dirty="0" smtClean="0">
                <a:latin typeface="Lucida Bright" pitchFamily="18" charset="0"/>
                <a:cs typeface="Arial" pitchFamily="34" charset="0"/>
              </a:rPr>
              <a:t>  </a:t>
            </a:r>
            <a:r>
              <a:rPr lang="en-US" sz="2000" i="1" dirty="0" smtClean="0">
                <a:latin typeface="Lucida Bright" pitchFamily="18" charset="0"/>
                <a:cs typeface="Arial" pitchFamily="34" charset="0"/>
              </a:rPr>
              <a:t>statements</a:t>
            </a:r>
            <a:r>
              <a:rPr lang="en-US" sz="2000" dirty="0" smtClean="0">
                <a:latin typeface="Lucida Bright" pitchFamily="18" charset="0"/>
                <a:cs typeface="Arial" pitchFamily="34" charset="0"/>
              </a:rPr>
              <a:t>;</a:t>
            </a:r>
          </a:p>
          <a:p>
            <a:r>
              <a:rPr lang="en-US" sz="2000" dirty="0">
                <a:solidFill>
                  <a:schemeClr val="accent1">
                    <a:lumMod val="60000"/>
                    <a:lumOff val="40000"/>
                  </a:schemeClr>
                </a:solidFill>
              </a:rPr>
              <a:t>[</a:t>
            </a:r>
            <a:r>
              <a:rPr lang="en-US" sz="2000" b="1" dirty="0">
                <a:solidFill>
                  <a:schemeClr val="accent1">
                    <a:lumMod val="60000"/>
                    <a:lumOff val="40000"/>
                  </a:schemeClr>
                </a:solidFill>
              </a:rPr>
              <a:t>ELSIF</a:t>
            </a:r>
            <a:r>
              <a:rPr lang="en-US" sz="2000" dirty="0">
                <a:solidFill>
                  <a:schemeClr val="accent1">
                    <a:lumMod val="60000"/>
                    <a:lumOff val="40000"/>
                  </a:schemeClr>
                </a:solidFill>
              </a:rPr>
              <a:t> </a:t>
            </a:r>
            <a:r>
              <a:rPr lang="en-US" sz="2000" i="1" dirty="0">
                <a:solidFill>
                  <a:schemeClr val="accent1">
                    <a:lumMod val="60000"/>
                    <a:lumOff val="40000"/>
                  </a:schemeClr>
                </a:solidFill>
              </a:rPr>
              <a:t>condition</a:t>
            </a:r>
            <a:r>
              <a:rPr lang="en-US" sz="2000" dirty="0">
                <a:solidFill>
                  <a:schemeClr val="accent1">
                    <a:lumMod val="60000"/>
                    <a:lumOff val="40000"/>
                  </a:schemeClr>
                </a:solidFill>
              </a:rPr>
              <a:t> </a:t>
            </a:r>
            <a:r>
              <a:rPr lang="en-US" sz="2000" b="1" dirty="0">
                <a:solidFill>
                  <a:schemeClr val="accent1">
                    <a:lumMod val="60000"/>
                    <a:lumOff val="40000"/>
                  </a:schemeClr>
                </a:solidFill>
              </a:rPr>
              <a:t>THEN </a:t>
            </a:r>
          </a:p>
          <a:p>
            <a:r>
              <a:rPr lang="en-US" sz="2000" dirty="0">
                <a:solidFill>
                  <a:schemeClr val="accent1">
                    <a:lumMod val="60000"/>
                    <a:lumOff val="40000"/>
                  </a:schemeClr>
                </a:solidFill>
              </a:rPr>
              <a:t>  </a:t>
            </a:r>
            <a:r>
              <a:rPr lang="en-US" sz="2000" i="1" dirty="0">
                <a:solidFill>
                  <a:schemeClr val="accent1">
                    <a:lumMod val="60000"/>
                    <a:lumOff val="40000"/>
                  </a:schemeClr>
                </a:solidFill>
              </a:rPr>
              <a:t>statements</a:t>
            </a:r>
            <a:r>
              <a:rPr lang="en-US" sz="2000" dirty="0">
                <a:solidFill>
                  <a:schemeClr val="accent1">
                    <a:lumMod val="60000"/>
                    <a:lumOff val="40000"/>
                  </a:schemeClr>
                </a:solidFill>
              </a:rPr>
              <a:t>;]</a:t>
            </a:r>
          </a:p>
          <a:p>
            <a:r>
              <a:rPr lang="en-US" sz="2000" dirty="0">
                <a:solidFill>
                  <a:schemeClr val="accent1">
                    <a:lumMod val="60000"/>
                    <a:lumOff val="40000"/>
                  </a:schemeClr>
                </a:solidFill>
              </a:rPr>
              <a:t>[</a:t>
            </a:r>
            <a:r>
              <a:rPr lang="en-US" sz="2000" b="1" dirty="0">
                <a:solidFill>
                  <a:schemeClr val="accent1">
                    <a:lumMod val="60000"/>
                    <a:lumOff val="40000"/>
                  </a:schemeClr>
                </a:solidFill>
              </a:rPr>
              <a:t>ELSE </a:t>
            </a:r>
          </a:p>
          <a:p>
            <a:r>
              <a:rPr lang="en-US" sz="2000" dirty="0">
                <a:solidFill>
                  <a:schemeClr val="accent1">
                    <a:lumMod val="60000"/>
                    <a:lumOff val="40000"/>
                  </a:schemeClr>
                </a:solidFill>
              </a:rPr>
              <a:t>  </a:t>
            </a:r>
            <a:r>
              <a:rPr lang="en-US" sz="2000" i="1" dirty="0">
                <a:solidFill>
                  <a:schemeClr val="accent1">
                    <a:lumMod val="60000"/>
                    <a:lumOff val="40000"/>
                  </a:schemeClr>
                </a:solidFill>
              </a:rPr>
              <a:t>statements</a:t>
            </a:r>
            <a:r>
              <a:rPr lang="en-US" sz="2000" dirty="0">
                <a:solidFill>
                  <a:schemeClr val="accent1">
                    <a:lumMod val="60000"/>
                    <a:lumOff val="40000"/>
                  </a:schemeClr>
                </a:solidFill>
              </a:rPr>
              <a:t>;]</a:t>
            </a:r>
          </a:p>
          <a:p>
            <a:r>
              <a:rPr lang="en-US" sz="2000" b="1" dirty="0" smtClean="0">
                <a:latin typeface="Lucida Bright" pitchFamily="18" charset="0"/>
                <a:cs typeface="Arial" pitchFamily="34" charset="0"/>
              </a:rPr>
              <a:t>END IF;</a:t>
            </a:r>
          </a:p>
          <a:p>
            <a:endParaRPr lang="en-US" sz="2000" dirty="0">
              <a:latin typeface="Lucida Bright" pitchFamily="18" charset="0"/>
              <a:cs typeface="Arial" pitchFamily="34" charset="0"/>
            </a:endParaRPr>
          </a:p>
        </p:txBody>
      </p:sp>
    </p:spTree>
    <p:extLst>
      <p:ext uri="{BB962C8B-B14F-4D97-AF65-F5344CB8AC3E}">
        <p14:creationId xmlns="" xmlns:p14="http://schemas.microsoft.com/office/powerpoint/2010/main" val="382342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t>
            </a:r>
            <a:r>
              <a:rPr lang="en-US" dirty="0">
                <a:latin typeface="Courier New" pitchFamily="49" charset="0"/>
              </a:rPr>
              <a:t>IF</a:t>
            </a:r>
            <a:r>
              <a:rPr lang="en-US" dirty="0"/>
              <a:t> Statement</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35</a:t>
            </a:fld>
            <a:endParaRPr lang="en-US" dirty="0"/>
          </a:p>
        </p:txBody>
      </p:sp>
      <p:sp>
        <p:nvSpPr>
          <p:cNvPr id="6" name="TextBox 5"/>
          <p:cNvSpPr txBox="1"/>
          <p:nvPr/>
        </p:nvSpPr>
        <p:spPr>
          <a:xfrm>
            <a:off x="952500" y="914400"/>
            <a:ext cx="7239000" cy="31700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v_myage</a:t>
            </a:r>
            <a:r>
              <a:rPr lang="en-US" sz="2000" dirty="0">
                <a:latin typeface="Tahoma" pitchFamily="34" charset="0"/>
                <a:cs typeface="Tahoma" pitchFamily="34" charset="0"/>
              </a:rPr>
              <a:t>  number:=31;</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IF </a:t>
            </a:r>
            <a:r>
              <a:rPr lang="en-US" sz="2000" dirty="0" err="1">
                <a:latin typeface="Tahoma" pitchFamily="34" charset="0"/>
                <a:cs typeface="Tahoma" pitchFamily="34" charset="0"/>
              </a:rPr>
              <a:t>v_myage</a:t>
            </a:r>
            <a:r>
              <a:rPr lang="en-US" sz="2000" dirty="0">
                <a:latin typeface="Tahoma" pitchFamily="34" charset="0"/>
                <a:cs typeface="Tahoma" pitchFamily="34" charset="0"/>
              </a:rPr>
              <a:t>  &lt; 11</a:t>
            </a:r>
          </a:p>
          <a:p>
            <a:r>
              <a:rPr lang="en-US" sz="2000" dirty="0">
                <a:latin typeface="Tahoma" pitchFamily="34" charset="0"/>
                <a:cs typeface="Tahoma" pitchFamily="34" charset="0"/>
              </a:rPr>
              <a:t>  THEN</a:t>
            </a:r>
          </a:p>
          <a:p>
            <a:r>
              <a:rPr lang="en-US" sz="2000" dirty="0">
                <a:latin typeface="Tahoma" pitchFamily="34" charset="0"/>
                <a:cs typeface="Tahoma" pitchFamily="34" charset="0"/>
              </a:rPr>
              <a:t>    DBMS_OUTPUT.PUT_LINE(' I am a child ');  </a:t>
            </a:r>
          </a:p>
          <a:p>
            <a:r>
              <a:rPr lang="en-US" sz="2000" dirty="0">
                <a:latin typeface="Tahoma" pitchFamily="34" charset="0"/>
                <a:cs typeface="Tahoma" pitchFamily="34" charset="0"/>
              </a:rPr>
              <a:t>  END IF;</a:t>
            </a:r>
          </a:p>
          <a:p>
            <a:r>
              <a:rPr lang="en-US" sz="2000" dirty="0">
                <a:latin typeface="Tahoma" pitchFamily="34" charset="0"/>
                <a:cs typeface="Tahoma" pitchFamily="34" charset="0"/>
              </a:rPr>
              <a:t>END;</a:t>
            </a:r>
          </a:p>
          <a:p>
            <a:r>
              <a:rPr lang="en-US" sz="2000" dirty="0">
                <a:latin typeface="Tahoma" pitchFamily="34" charset="0"/>
                <a:cs typeface="Tahoma" pitchFamily="34" charset="0"/>
              </a:rPr>
              <a:t>/</a:t>
            </a:r>
          </a:p>
          <a:p>
            <a:endParaRPr lang="en-US" sz="2000" dirty="0">
              <a:latin typeface="Tahoma" pitchFamily="34" charset="0"/>
              <a:cs typeface="Tahoma" pitchFamily="34" charset="0"/>
            </a:endParaRPr>
          </a:p>
        </p:txBody>
      </p:sp>
      <p:sp>
        <p:nvSpPr>
          <p:cNvPr id="7" name="Rectangle 6"/>
          <p:cNvSpPr txBox="1">
            <a:spLocks noChangeArrowheads="1"/>
          </p:cNvSpPr>
          <p:nvPr/>
        </p:nvSpPr>
        <p:spPr>
          <a:xfrm>
            <a:off x="762000" y="4973637"/>
            <a:ext cx="7918450" cy="360363"/>
          </a:xfrm>
          <a:prstGeom prst="rect">
            <a:avLst/>
          </a:prstGeom>
          <a:noFill/>
          <a:ln/>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Lucida Bright" pitchFamily="18" charset="0"/>
              </a:rPr>
              <a:t>Output:</a:t>
            </a:r>
            <a:endParaRPr lang="en-US" sz="1800" dirty="0">
              <a:latin typeface="Lucida Bright" pitchFamily="18" charset="0"/>
            </a:endParaRPr>
          </a:p>
        </p:txBody>
      </p:sp>
      <p:pic>
        <p:nvPicPr>
          <p:cNvPr id="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95400" y="5402262"/>
            <a:ext cx="4724400"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891495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ELSIF ELSE Clause</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36</a:t>
            </a:fld>
            <a:endParaRPr lang="en-US" dirty="0"/>
          </a:p>
        </p:txBody>
      </p:sp>
      <p:sp>
        <p:nvSpPr>
          <p:cNvPr id="6" name="TextBox 5"/>
          <p:cNvSpPr txBox="1"/>
          <p:nvPr/>
        </p:nvSpPr>
        <p:spPr>
          <a:xfrm>
            <a:off x="952500" y="754082"/>
            <a:ext cx="7239000" cy="397031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latin typeface="Tahoma" pitchFamily="34" charset="0"/>
                <a:cs typeface="Tahoma" pitchFamily="34" charset="0"/>
              </a:rPr>
              <a:t>DECLARE</a:t>
            </a:r>
          </a:p>
          <a:p>
            <a:r>
              <a:rPr lang="en-US" dirty="0">
                <a:latin typeface="Tahoma" pitchFamily="34" charset="0"/>
                <a:cs typeface="Tahoma" pitchFamily="34" charset="0"/>
              </a:rPr>
              <a:t>  </a:t>
            </a:r>
            <a:r>
              <a:rPr lang="en-US" dirty="0" err="1">
                <a:latin typeface="Tahoma" pitchFamily="34" charset="0"/>
                <a:cs typeface="Tahoma" pitchFamily="34" charset="0"/>
              </a:rPr>
              <a:t>v_myage</a:t>
            </a:r>
            <a:r>
              <a:rPr lang="en-US" dirty="0">
                <a:latin typeface="Tahoma" pitchFamily="34" charset="0"/>
                <a:cs typeface="Tahoma" pitchFamily="34" charset="0"/>
              </a:rPr>
              <a:t> number:=31;</a:t>
            </a:r>
          </a:p>
          <a:p>
            <a:r>
              <a:rPr lang="en-US" dirty="0">
                <a:latin typeface="Tahoma" pitchFamily="34" charset="0"/>
                <a:cs typeface="Tahoma" pitchFamily="34" charset="0"/>
              </a:rPr>
              <a:t>BEGIN</a:t>
            </a:r>
          </a:p>
          <a:p>
            <a:r>
              <a:rPr lang="en-US" dirty="0">
                <a:latin typeface="Tahoma" pitchFamily="34" charset="0"/>
                <a:cs typeface="Tahoma" pitchFamily="34" charset="0"/>
              </a:rPr>
              <a:t>  IF </a:t>
            </a:r>
            <a:r>
              <a:rPr lang="en-US" dirty="0" err="1">
                <a:latin typeface="Tahoma" pitchFamily="34" charset="0"/>
                <a:cs typeface="Tahoma" pitchFamily="34" charset="0"/>
              </a:rPr>
              <a:t>v_myage</a:t>
            </a:r>
            <a:r>
              <a:rPr lang="en-US" dirty="0">
                <a:latin typeface="Tahoma" pitchFamily="34" charset="0"/>
                <a:cs typeface="Tahoma" pitchFamily="34" charset="0"/>
              </a:rPr>
              <a:t>  &lt; 11 THEN</a:t>
            </a:r>
          </a:p>
          <a:p>
            <a:r>
              <a:rPr lang="en-US" dirty="0">
                <a:latin typeface="Tahoma" pitchFamily="34" charset="0"/>
                <a:cs typeface="Tahoma" pitchFamily="34" charset="0"/>
              </a:rPr>
              <a:t>       DBMS_OUTPUT.PUT_LINE(' I am a child ');</a:t>
            </a:r>
          </a:p>
          <a:p>
            <a:r>
              <a:rPr lang="en-US" dirty="0">
                <a:latin typeface="Tahoma" pitchFamily="34" charset="0"/>
                <a:cs typeface="Tahoma" pitchFamily="34" charset="0"/>
              </a:rPr>
              <a:t>    ELSIF </a:t>
            </a:r>
            <a:r>
              <a:rPr lang="en-US" dirty="0" err="1">
                <a:latin typeface="Tahoma" pitchFamily="34" charset="0"/>
                <a:cs typeface="Tahoma" pitchFamily="34" charset="0"/>
              </a:rPr>
              <a:t>v_myage</a:t>
            </a:r>
            <a:r>
              <a:rPr lang="en-US" dirty="0">
                <a:latin typeface="Tahoma" pitchFamily="34" charset="0"/>
                <a:cs typeface="Tahoma" pitchFamily="34" charset="0"/>
              </a:rPr>
              <a:t>  &lt; 20 THEN </a:t>
            </a:r>
          </a:p>
          <a:p>
            <a:r>
              <a:rPr lang="en-US" dirty="0">
                <a:latin typeface="Tahoma" pitchFamily="34" charset="0"/>
                <a:cs typeface="Tahoma" pitchFamily="34" charset="0"/>
              </a:rPr>
              <a:t>       DBMS_OUTPUT.PUT_LINE(' I am young ');</a:t>
            </a:r>
          </a:p>
          <a:p>
            <a:r>
              <a:rPr lang="en-US" dirty="0">
                <a:latin typeface="Tahoma" pitchFamily="34" charset="0"/>
                <a:cs typeface="Tahoma" pitchFamily="34" charset="0"/>
              </a:rPr>
              <a:t>    ELSIF </a:t>
            </a:r>
            <a:r>
              <a:rPr lang="en-US" dirty="0" err="1">
                <a:latin typeface="Tahoma" pitchFamily="34" charset="0"/>
                <a:cs typeface="Tahoma" pitchFamily="34" charset="0"/>
              </a:rPr>
              <a:t>v_myage</a:t>
            </a:r>
            <a:r>
              <a:rPr lang="en-US" dirty="0">
                <a:latin typeface="Tahoma" pitchFamily="34" charset="0"/>
                <a:cs typeface="Tahoma" pitchFamily="34" charset="0"/>
              </a:rPr>
              <a:t>  &lt; 30 THEN</a:t>
            </a:r>
          </a:p>
          <a:p>
            <a:r>
              <a:rPr lang="en-US" dirty="0">
                <a:latin typeface="Tahoma" pitchFamily="34" charset="0"/>
                <a:cs typeface="Tahoma" pitchFamily="34" charset="0"/>
              </a:rPr>
              <a:t>       DBMS_OUTPUT.PUT_LINE(' I am in my twenties');</a:t>
            </a:r>
          </a:p>
          <a:p>
            <a:r>
              <a:rPr lang="en-US" dirty="0" smtClean="0">
                <a:latin typeface="Tahoma" pitchFamily="34" charset="0"/>
                <a:cs typeface="Tahoma" pitchFamily="34" charset="0"/>
              </a:rPr>
              <a:t>    ELSE</a:t>
            </a:r>
            <a:endParaRPr lang="en-US" dirty="0">
              <a:latin typeface="Tahoma" pitchFamily="34" charset="0"/>
              <a:cs typeface="Tahoma" pitchFamily="34" charset="0"/>
            </a:endParaRPr>
          </a:p>
          <a:p>
            <a:r>
              <a:rPr lang="en-US" dirty="0">
                <a:latin typeface="Tahoma" pitchFamily="34" charset="0"/>
                <a:cs typeface="Tahoma" pitchFamily="34" charset="0"/>
              </a:rPr>
              <a:t>       DBMS_OUTPUT.PUT_LINE(' I am always young ');</a:t>
            </a:r>
          </a:p>
          <a:p>
            <a:r>
              <a:rPr lang="en-US" dirty="0">
                <a:latin typeface="Tahoma" pitchFamily="34" charset="0"/>
                <a:cs typeface="Tahoma" pitchFamily="34" charset="0"/>
              </a:rPr>
              <a:t>  END IF;</a:t>
            </a:r>
          </a:p>
          <a:p>
            <a:r>
              <a:rPr lang="en-US" dirty="0">
                <a:latin typeface="Tahoma" pitchFamily="34" charset="0"/>
                <a:cs typeface="Tahoma" pitchFamily="34" charset="0"/>
              </a:rPr>
              <a:t>END;</a:t>
            </a:r>
          </a:p>
          <a:p>
            <a:r>
              <a:rPr lang="en-US" dirty="0" smtClean="0">
                <a:latin typeface="Tahoma" pitchFamily="34" charset="0"/>
                <a:cs typeface="Tahoma" pitchFamily="34" charset="0"/>
              </a:rPr>
              <a:t>/</a:t>
            </a:r>
            <a:endParaRPr lang="en-US" dirty="0">
              <a:latin typeface="Tahoma" pitchFamily="34" charset="0"/>
              <a:cs typeface="Tahoma" pitchFamily="34" charset="0"/>
            </a:endParaRPr>
          </a:p>
        </p:txBody>
      </p:sp>
      <p:pic>
        <p:nvPicPr>
          <p:cNvPr id="7"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5410200"/>
            <a:ext cx="3962400" cy="698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6"/>
          <p:cNvSpPr txBox="1">
            <a:spLocks noChangeArrowheads="1"/>
          </p:cNvSpPr>
          <p:nvPr/>
        </p:nvSpPr>
        <p:spPr>
          <a:xfrm>
            <a:off x="762000" y="4973637"/>
            <a:ext cx="7918450" cy="360363"/>
          </a:xfrm>
          <a:prstGeom prst="rect">
            <a:avLst/>
          </a:prstGeom>
          <a:noFill/>
          <a:ln/>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Lucida Bright" pitchFamily="18" charset="0"/>
              </a:rPr>
              <a:t>Output:</a:t>
            </a:r>
            <a:endParaRPr lang="en-US" sz="1800" dirty="0">
              <a:latin typeface="Lucida Bright" pitchFamily="18" charset="0"/>
            </a:endParaRPr>
          </a:p>
        </p:txBody>
      </p:sp>
    </p:spTree>
    <p:extLst>
      <p:ext uri="{BB962C8B-B14F-4D97-AF65-F5344CB8AC3E}">
        <p14:creationId xmlns="" xmlns:p14="http://schemas.microsoft.com/office/powerpoint/2010/main" val="735797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Expressions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37</a:t>
            </a:fld>
            <a:endParaRPr lang="en-US" dirty="0"/>
          </a:p>
        </p:txBody>
      </p:sp>
      <p:sp>
        <p:nvSpPr>
          <p:cNvPr id="6" name="TextBox 5"/>
          <p:cNvSpPr txBox="1"/>
          <p:nvPr/>
        </p:nvSpPr>
        <p:spPr>
          <a:xfrm>
            <a:off x="1181100" y="838200"/>
            <a:ext cx="6781800" cy="1754326"/>
          </a:xfrm>
          <a:prstGeom prst="rect">
            <a:avLst/>
          </a:prstGeom>
          <a:noFill/>
        </p:spPr>
        <p:txBody>
          <a:bodyPr wrap="square" rtlCol="0">
            <a:spAutoFit/>
          </a:bodyPr>
          <a:lstStyle/>
          <a:p>
            <a:pPr marL="742950" lvl="1" indent="-285750">
              <a:buFont typeface="Wingdings" pitchFamily="2" charset="2"/>
              <a:buChar char="ü"/>
            </a:pPr>
            <a:r>
              <a:rPr lang="en-US" dirty="0">
                <a:latin typeface="Lucida Bright" pitchFamily="18" charset="0"/>
              </a:rPr>
              <a:t>A CASE expression selects a result and returns it. </a:t>
            </a:r>
          </a:p>
          <a:p>
            <a:pPr marL="742950" lvl="1" indent="-285750">
              <a:buFont typeface="Wingdings" pitchFamily="2" charset="2"/>
              <a:buChar char="ü"/>
            </a:pPr>
            <a:r>
              <a:rPr lang="en-US" dirty="0">
                <a:latin typeface="Lucida Bright" pitchFamily="18" charset="0"/>
              </a:rPr>
              <a:t>To select the result, the CASE expression uses expressions. The value returned by these expressions is used to select one of several alternatives. </a:t>
            </a:r>
          </a:p>
          <a:p>
            <a:pPr marL="285750" indent="-285750">
              <a:buFont typeface="Wingdings" pitchFamily="2" charset="2"/>
              <a:buChar char="ü"/>
            </a:pPr>
            <a:endParaRPr lang="en-US" dirty="0">
              <a:latin typeface="Lucida Bright" pitchFamily="18" charset="0"/>
            </a:endParaRPr>
          </a:p>
        </p:txBody>
      </p:sp>
      <p:sp>
        <p:nvSpPr>
          <p:cNvPr id="7" name="Flowchart: Alternate Process 6"/>
          <p:cNvSpPr/>
          <p:nvPr/>
        </p:nvSpPr>
        <p:spPr>
          <a:xfrm>
            <a:off x="1909866" y="2514600"/>
            <a:ext cx="5324268" cy="3200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a:latin typeface="Lucida Bright" pitchFamily="18" charset="0"/>
                <a:cs typeface="Arial" pitchFamily="34" charset="0"/>
              </a:rPr>
              <a:t>CASE </a:t>
            </a:r>
            <a:r>
              <a:rPr lang="en-US" sz="2000" i="1" dirty="0">
                <a:latin typeface="Lucida Bright" pitchFamily="18" charset="0"/>
                <a:cs typeface="Arial" pitchFamily="34" charset="0"/>
              </a:rPr>
              <a:t>selector</a:t>
            </a:r>
          </a:p>
          <a:p>
            <a:r>
              <a:rPr lang="en-US" sz="2000" b="1" dirty="0">
                <a:latin typeface="Lucida Bright" pitchFamily="18" charset="0"/>
                <a:cs typeface="Arial" pitchFamily="34" charset="0"/>
              </a:rPr>
              <a:t>   WHEN </a:t>
            </a:r>
            <a:r>
              <a:rPr lang="en-US" sz="2000" i="1" dirty="0">
                <a:latin typeface="Lucida Bright" pitchFamily="18" charset="0"/>
                <a:cs typeface="Arial" pitchFamily="34" charset="0"/>
              </a:rPr>
              <a:t>expression1</a:t>
            </a:r>
            <a:r>
              <a:rPr lang="en-US" sz="2000" b="1" dirty="0">
                <a:latin typeface="Lucida Bright" pitchFamily="18" charset="0"/>
                <a:cs typeface="Arial" pitchFamily="34" charset="0"/>
              </a:rPr>
              <a:t> THEN </a:t>
            </a:r>
            <a:r>
              <a:rPr lang="en-US" sz="2000" i="1" dirty="0">
                <a:latin typeface="Lucida Bright" pitchFamily="18" charset="0"/>
                <a:cs typeface="Arial" pitchFamily="34" charset="0"/>
              </a:rPr>
              <a:t>result1</a:t>
            </a:r>
          </a:p>
          <a:p>
            <a:r>
              <a:rPr lang="en-US" sz="2000" b="1" dirty="0">
                <a:latin typeface="Lucida Bright" pitchFamily="18" charset="0"/>
                <a:cs typeface="Arial" pitchFamily="34" charset="0"/>
              </a:rPr>
              <a:t>   WHEN </a:t>
            </a:r>
            <a:r>
              <a:rPr lang="en-US" sz="2000" i="1" dirty="0">
                <a:latin typeface="Lucida Bright" pitchFamily="18" charset="0"/>
                <a:cs typeface="Arial" pitchFamily="34" charset="0"/>
              </a:rPr>
              <a:t>expression2</a:t>
            </a:r>
            <a:r>
              <a:rPr lang="en-US" sz="2000" b="1" dirty="0">
                <a:latin typeface="Lucida Bright" pitchFamily="18" charset="0"/>
                <a:cs typeface="Arial" pitchFamily="34" charset="0"/>
              </a:rPr>
              <a:t> THEN </a:t>
            </a:r>
            <a:r>
              <a:rPr lang="en-US" sz="2000" i="1" dirty="0">
                <a:latin typeface="Lucida Bright" pitchFamily="18" charset="0"/>
                <a:cs typeface="Arial" pitchFamily="34" charset="0"/>
              </a:rPr>
              <a:t>result2</a:t>
            </a:r>
          </a:p>
          <a:p>
            <a:r>
              <a:rPr lang="en-US" sz="2000" b="1" dirty="0">
                <a:latin typeface="Lucida Bright" pitchFamily="18" charset="0"/>
                <a:cs typeface="Arial" pitchFamily="34" charset="0"/>
              </a:rPr>
              <a:t>   </a:t>
            </a:r>
            <a:r>
              <a:rPr lang="en-US" sz="2000" b="1" dirty="0">
                <a:solidFill>
                  <a:schemeClr val="accent1">
                    <a:lumMod val="60000"/>
                    <a:lumOff val="40000"/>
                  </a:schemeClr>
                </a:solidFill>
                <a:latin typeface="Lucida Bright" pitchFamily="18" charset="0"/>
                <a:cs typeface="Arial" pitchFamily="34" charset="0"/>
              </a:rPr>
              <a:t>...</a:t>
            </a:r>
          </a:p>
          <a:p>
            <a:r>
              <a:rPr lang="en-US" sz="2000" b="1" dirty="0">
                <a:latin typeface="Lucida Bright" pitchFamily="18" charset="0"/>
                <a:cs typeface="Arial" pitchFamily="34" charset="0"/>
              </a:rPr>
              <a:t>   WHEN </a:t>
            </a:r>
            <a:r>
              <a:rPr lang="en-US" sz="2000" i="1" dirty="0" err="1">
                <a:latin typeface="Lucida Bright" pitchFamily="18" charset="0"/>
                <a:cs typeface="Arial" pitchFamily="34" charset="0"/>
              </a:rPr>
              <a:t>expressionN</a:t>
            </a:r>
            <a:r>
              <a:rPr lang="en-US" sz="2000" b="1" dirty="0">
                <a:latin typeface="Lucida Bright" pitchFamily="18" charset="0"/>
                <a:cs typeface="Arial" pitchFamily="34" charset="0"/>
              </a:rPr>
              <a:t> THEN </a:t>
            </a:r>
            <a:r>
              <a:rPr lang="en-US" sz="2000" i="1" dirty="0" err="1">
                <a:latin typeface="Lucida Bright" pitchFamily="18" charset="0"/>
                <a:cs typeface="Arial" pitchFamily="34" charset="0"/>
              </a:rPr>
              <a:t>resultN</a:t>
            </a:r>
            <a:endParaRPr lang="en-US" sz="2000" i="1" dirty="0">
              <a:latin typeface="Lucida Bright" pitchFamily="18" charset="0"/>
              <a:cs typeface="Arial" pitchFamily="34" charset="0"/>
            </a:endParaRPr>
          </a:p>
          <a:p>
            <a:r>
              <a:rPr lang="en-US" sz="2000" dirty="0">
                <a:solidFill>
                  <a:schemeClr val="accent1">
                    <a:lumMod val="60000"/>
                    <a:lumOff val="40000"/>
                  </a:schemeClr>
                </a:solidFill>
              </a:rPr>
              <a:t>  [ELSE resultN+1]</a:t>
            </a:r>
          </a:p>
          <a:p>
            <a:r>
              <a:rPr lang="en-US" sz="2000" b="1" dirty="0">
                <a:latin typeface="Lucida Bright" pitchFamily="18" charset="0"/>
                <a:cs typeface="Arial" pitchFamily="34" charset="0"/>
              </a:rPr>
              <a:t>END;</a:t>
            </a:r>
          </a:p>
          <a:p>
            <a:r>
              <a:rPr lang="en-US" sz="2000" b="1" dirty="0" smtClean="0">
                <a:latin typeface="Lucida Bright" pitchFamily="18" charset="0"/>
                <a:cs typeface="Arial" pitchFamily="34" charset="0"/>
              </a:rPr>
              <a:t>/</a:t>
            </a:r>
            <a:endParaRPr lang="en-US" sz="2000" b="1" dirty="0">
              <a:latin typeface="Lucida Bright" pitchFamily="18" charset="0"/>
              <a:cs typeface="Arial" pitchFamily="34" charset="0"/>
            </a:endParaRPr>
          </a:p>
        </p:txBody>
      </p:sp>
    </p:spTree>
    <p:extLst>
      <p:ext uri="{BB962C8B-B14F-4D97-AF65-F5344CB8AC3E}">
        <p14:creationId xmlns="" xmlns:p14="http://schemas.microsoft.com/office/powerpoint/2010/main" val="3978499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Expressions: Example</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38</a:t>
            </a:fld>
            <a:endParaRPr lang="en-US" dirty="0"/>
          </a:p>
        </p:txBody>
      </p:sp>
      <p:sp>
        <p:nvSpPr>
          <p:cNvPr id="7" name="TextBox 6"/>
          <p:cNvSpPr txBox="1"/>
          <p:nvPr/>
        </p:nvSpPr>
        <p:spPr>
          <a:xfrm>
            <a:off x="952500" y="885885"/>
            <a:ext cx="7429500" cy="470898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SET VERIFY OFF</a:t>
            </a:r>
          </a:p>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v_grade</a:t>
            </a:r>
            <a:r>
              <a:rPr lang="en-US" sz="2000" dirty="0">
                <a:latin typeface="Tahoma" pitchFamily="34" charset="0"/>
                <a:cs typeface="Tahoma" pitchFamily="34" charset="0"/>
              </a:rPr>
              <a:t>  CHAR(1) := UPPER('&amp;grade');</a:t>
            </a:r>
          </a:p>
          <a:p>
            <a:r>
              <a:rPr lang="en-US" sz="2000" dirty="0">
                <a:latin typeface="Tahoma" pitchFamily="34" charset="0"/>
                <a:cs typeface="Tahoma" pitchFamily="34" charset="0"/>
              </a:rPr>
              <a:t>   appraisal VARCHAR2(20);</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appraisal := CASE </a:t>
            </a:r>
            <a:r>
              <a:rPr lang="en-US" sz="2000" dirty="0" err="1">
                <a:latin typeface="Tahoma" pitchFamily="34" charset="0"/>
                <a:cs typeface="Tahoma" pitchFamily="34" charset="0"/>
              </a:rPr>
              <a:t>v_grade</a:t>
            </a:r>
            <a:r>
              <a:rPr lang="en-US" sz="2000" dirty="0">
                <a:latin typeface="Tahoma" pitchFamily="34" charset="0"/>
                <a:cs typeface="Tahoma" pitchFamily="34" charset="0"/>
              </a:rPr>
              <a:t> </a:t>
            </a:r>
          </a:p>
          <a:p>
            <a:r>
              <a:rPr lang="en-US" sz="2000" dirty="0">
                <a:latin typeface="Tahoma" pitchFamily="34" charset="0"/>
                <a:cs typeface="Tahoma" pitchFamily="34" charset="0"/>
              </a:rPr>
              <a:t>         WHEN 'A' THEN 'Excellent'</a:t>
            </a:r>
          </a:p>
          <a:p>
            <a:r>
              <a:rPr lang="en-US" sz="2000" dirty="0">
                <a:latin typeface="Tahoma" pitchFamily="34" charset="0"/>
                <a:cs typeface="Tahoma" pitchFamily="34" charset="0"/>
              </a:rPr>
              <a:t>         WHEN 'B' THEN 'Very Good'</a:t>
            </a:r>
          </a:p>
          <a:p>
            <a:r>
              <a:rPr lang="en-US" sz="2000" dirty="0">
                <a:latin typeface="Tahoma" pitchFamily="34" charset="0"/>
                <a:cs typeface="Tahoma" pitchFamily="34" charset="0"/>
              </a:rPr>
              <a:t>         WHEN 'C' THEN 'Good'</a:t>
            </a:r>
          </a:p>
          <a:p>
            <a:r>
              <a:rPr lang="en-US" sz="2000" dirty="0">
                <a:latin typeface="Tahoma" pitchFamily="34" charset="0"/>
                <a:cs typeface="Tahoma" pitchFamily="34" charset="0"/>
              </a:rPr>
              <a:t>         ELSE 'No such grade'</a:t>
            </a:r>
          </a:p>
          <a:p>
            <a:r>
              <a:rPr lang="en-US" sz="2000" dirty="0">
                <a:latin typeface="Tahoma" pitchFamily="34" charset="0"/>
                <a:cs typeface="Tahoma" pitchFamily="34" charset="0"/>
              </a:rPr>
              <a:t>      END;</a:t>
            </a:r>
          </a:p>
          <a:p>
            <a:r>
              <a:rPr lang="en-US" sz="2000" dirty="0" smtClean="0">
                <a:latin typeface="Tahoma" pitchFamily="34" charset="0"/>
                <a:cs typeface="Tahoma" pitchFamily="34" charset="0"/>
              </a:rPr>
              <a:t>   DBMS_OUTPUT.PUT_LINE </a:t>
            </a:r>
            <a:r>
              <a:rPr lang="en-US" sz="2000" dirty="0">
                <a:latin typeface="Tahoma" pitchFamily="34" charset="0"/>
                <a:cs typeface="Tahoma" pitchFamily="34" charset="0"/>
              </a:rPr>
              <a:t>('Grade: '|| </a:t>
            </a:r>
            <a:r>
              <a:rPr lang="en-US" sz="2000" dirty="0" err="1">
                <a:latin typeface="Tahoma" pitchFamily="34" charset="0"/>
                <a:cs typeface="Tahoma" pitchFamily="34" charset="0"/>
              </a:rPr>
              <a:t>v_grade</a:t>
            </a:r>
            <a:r>
              <a:rPr lang="en-US" sz="2000" dirty="0">
                <a:latin typeface="Tahoma" pitchFamily="34" charset="0"/>
                <a:cs typeface="Tahoma" pitchFamily="34" charset="0"/>
              </a:rPr>
              <a:t>  || ' Appraisal ' </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     || appraisal</a:t>
            </a:r>
            <a:r>
              <a:rPr lang="en-US" sz="2000" dirty="0">
                <a:latin typeface="Tahoma" pitchFamily="34" charset="0"/>
                <a:cs typeface="Tahoma" pitchFamily="34" charset="0"/>
              </a:rPr>
              <a:t>);</a:t>
            </a:r>
          </a:p>
          <a:p>
            <a:r>
              <a:rPr lang="en-US" sz="2000" dirty="0">
                <a:latin typeface="Tahoma" pitchFamily="34" charset="0"/>
                <a:cs typeface="Tahoma" pitchFamily="34" charset="0"/>
              </a:rPr>
              <a:t>END;</a:t>
            </a:r>
          </a:p>
          <a:p>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 xmlns:p14="http://schemas.microsoft.com/office/powerpoint/2010/main" val="2574658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Searched CASE Expressions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39</a:t>
            </a:fld>
            <a:endParaRPr lang="en-US" dirty="0"/>
          </a:p>
        </p:txBody>
      </p:sp>
      <p:sp>
        <p:nvSpPr>
          <p:cNvPr id="8" name="TextBox 7"/>
          <p:cNvSpPr txBox="1"/>
          <p:nvPr/>
        </p:nvSpPr>
        <p:spPr>
          <a:xfrm>
            <a:off x="952500" y="885885"/>
            <a:ext cx="7239000" cy="40934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v_grade</a:t>
            </a:r>
            <a:r>
              <a:rPr lang="en-US" sz="2000" dirty="0">
                <a:latin typeface="Tahoma" pitchFamily="34" charset="0"/>
                <a:cs typeface="Tahoma" pitchFamily="34" charset="0"/>
              </a:rPr>
              <a:t>  CHAR(1) := UPPER('&amp;grade');</a:t>
            </a:r>
          </a:p>
          <a:p>
            <a:r>
              <a:rPr lang="en-US" sz="2000" dirty="0">
                <a:latin typeface="Tahoma" pitchFamily="34" charset="0"/>
                <a:cs typeface="Tahoma" pitchFamily="34" charset="0"/>
              </a:rPr>
              <a:t>   appraisal VARCHAR2(20);</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appraisal := CASE </a:t>
            </a:r>
          </a:p>
          <a:p>
            <a:r>
              <a:rPr lang="en-US" sz="2000" dirty="0">
                <a:latin typeface="Tahoma" pitchFamily="34" charset="0"/>
                <a:cs typeface="Tahoma" pitchFamily="34" charset="0"/>
              </a:rPr>
              <a:t>         WHEN </a:t>
            </a:r>
            <a:r>
              <a:rPr lang="en-US" sz="2000" dirty="0" err="1">
                <a:latin typeface="Tahoma" pitchFamily="34" charset="0"/>
                <a:cs typeface="Tahoma" pitchFamily="34" charset="0"/>
              </a:rPr>
              <a:t>v_grade</a:t>
            </a:r>
            <a:r>
              <a:rPr lang="en-US" sz="2000" dirty="0">
                <a:latin typeface="Tahoma" pitchFamily="34" charset="0"/>
                <a:cs typeface="Tahoma" pitchFamily="34" charset="0"/>
              </a:rPr>
              <a:t>  = 'A' THEN 'Excellent'</a:t>
            </a:r>
          </a:p>
          <a:p>
            <a:r>
              <a:rPr lang="en-US" sz="2000" dirty="0">
                <a:latin typeface="Tahoma" pitchFamily="34" charset="0"/>
                <a:cs typeface="Tahoma" pitchFamily="34" charset="0"/>
              </a:rPr>
              <a:t>         WHEN </a:t>
            </a:r>
            <a:r>
              <a:rPr lang="en-US" sz="2000" dirty="0" err="1">
                <a:latin typeface="Tahoma" pitchFamily="34" charset="0"/>
                <a:cs typeface="Tahoma" pitchFamily="34" charset="0"/>
              </a:rPr>
              <a:t>v_grade</a:t>
            </a:r>
            <a:r>
              <a:rPr lang="en-US" sz="2000" dirty="0">
                <a:latin typeface="Tahoma" pitchFamily="34" charset="0"/>
                <a:cs typeface="Tahoma" pitchFamily="34" charset="0"/>
              </a:rPr>
              <a:t>  IN ('B','C') THEN 'Good'          </a:t>
            </a:r>
          </a:p>
          <a:p>
            <a:r>
              <a:rPr lang="en-US" sz="2000" dirty="0">
                <a:latin typeface="Tahoma" pitchFamily="34" charset="0"/>
                <a:cs typeface="Tahoma" pitchFamily="34" charset="0"/>
              </a:rPr>
              <a:t>         ELSE 'No such grade'   </a:t>
            </a:r>
          </a:p>
          <a:p>
            <a:r>
              <a:rPr lang="en-US" sz="2000" dirty="0">
                <a:latin typeface="Tahoma" pitchFamily="34" charset="0"/>
                <a:cs typeface="Tahoma" pitchFamily="34" charset="0"/>
              </a:rPr>
              <a:t>     END;</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DBMS_OUTPUT.PUT_LINE </a:t>
            </a:r>
            <a:r>
              <a:rPr lang="en-US" sz="2000" dirty="0">
                <a:latin typeface="Tahoma" pitchFamily="34" charset="0"/>
                <a:cs typeface="Tahoma" pitchFamily="34" charset="0"/>
              </a:rPr>
              <a:t>('Grade: '|| </a:t>
            </a:r>
            <a:r>
              <a:rPr lang="en-US" sz="2000" dirty="0" err="1">
                <a:latin typeface="Tahoma" pitchFamily="34" charset="0"/>
                <a:cs typeface="Tahoma" pitchFamily="34" charset="0"/>
              </a:rPr>
              <a:t>v_grade</a:t>
            </a:r>
            <a:r>
              <a:rPr lang="en-US" sz="2000" dirty="0">
                <a:latin typeface="Tahoma" pitchFamily="34" charset="0"/>
                <a:cs typeface="Tahoma" pitchFamily="34" charset="0"/>
              </a:rPr>
              <a:t>  || ' </a:t>
            </a:r>
            <a:br>
              <a:rPr lang="en-US" sz="2000" dirty="0">
                <a:latin typeface="Tahoma" pitchFamily="34" charset="0"/>
                <a:cs typeface="Tahoma" pitchFamily="34" charset="0"/>
              </a:rPr>
            </a:br>
            <a:r>
              <a:rPr lang="en-US" sz="2000" dirty="0">
                <a:latin typeface="Tahoma" pitchFamily="34" charset="0"/>
                <a:cs typeface="Tahoma" pitchFamily="34" charset="0"/>
              </a:rPr>
              <a:t>                  Appraisal ' || appraisal);</a:t>
            </a:r>
          </a:p>
          <a:p>
            <a:r>
              <a:rPr lang="en-US" sz="2000" dirty="0">
                <a:latin typeface="Tahoma" pitchFamily="34" charset="0"/>
                <a:cs typeface="Tahoma" pitchFamily="34" charset="0"/>
              </a:rPr>
              <a:t>END;</a:t>
            </a:r>
          </a:p>
          <a:p>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 xmlns:p14="http://schemas.microsoft.com/office/powerpoint/2010/main" val="1406147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PL/SQL</a:t>
            </a: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a:t>
            </a:fld>
            <a:endParaRPr lang="en-US" dirty="0"/>
          </a:p>
        </p:txBody>
      </p:sp>
      <p:sp>
        <p:nvSpPr>
          <p:cNvPr id="6" name="TextBox 5"/>
          <p:cNvSpPr txBox="1"/>
          <p:nvPr/>
        </p:nvSpPr>
        <p:spPr>
          <a:xfrm>
            <a:off x="1123950" y="1931382"/>
            <a:ext cx="69723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latin typeface="Tahoma" pitchFamily="34" charset="0"/>
                <a:cs typeface="Tahoma" pitchFamily="34" charset="0"/>
              </a:rPr>
              <a:t>PL/SQL is the procedural extension to SQL with design features of programming languages.</a:t>
            </a:r>
          </a:p>
        </p:txBody>
      </p:sp>
      <p:sp>
        <p:nvSpPr>
          <p:cNvPr id="7" name="TextBox 6"/>
          <p:cNvSpPr txBox="1"/>
          <p:nvPr/>
        </p:nvSpPr>
        <p:spPr>
          <a:xfrm>
            <a:off x="1123950" y="3096575"/>
            <a:ext cx="69723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latin typeface="Tahoma" pitchFamily="34" charset="0"/>
                <a:cs typeface="Tahoma" pitchFamily="34" charset="0"/>
              </a:rPr>
              <a:t>Data manipulation and query statements of SQL are included within procedural units of code.</a:t>
            </a:r>
            <a:endParaRPr lang="en-US" sz="2400" dirty="0" smtClean="0">
              <a:latin typeface="Tahoma" pitchFamily="34" charset="0"/>
              <a:cs typeface="Tahoma" pitchFamily="34" charset="0"/>
            </a:endParaRPr>
          </a:p>
        </p:txBody>
      </p:sp>
      <p:sp>
        <p:nvSpPr>
          <p:cNvPr id="8" name="TextBox 7"/>
          <p:cNvSpPr txBox="1"/>
          <p:nvPr/>
        </p:nvSpPr>
        <p:spPr>
          <a:xfrm>
            <a:off x="1157819" y="769203"/>
            <a:ext cx="69723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latin typeface="Tahoma" pitchFamily="34" charset="0"/>
                <a:cs typeface="Tahoma" pitchFamily="34" charset="0"/>
              </a:rPr>
              <a:t>Stands for "Procedural Language extension to SQL"</a:t>
            </a:r>
          </a:p>
        </p:txBody>
      </p:sp>
      <p:pic>
        <p:nvPicPr>
          <p:cNvPr id="9" name="Picture 7" descr="D:\PL_SQL\MY_LESSONS\Graphics\LesIntro\sql.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4138613" y="4294188"/>
            <a:ext cx="777875" cy="162242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8" descr="D:\PL_SQL\MY_LESSONS\Graphics\LesIntro\plus.gi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3308350" y="4840288"/>
            <a:ext cx="495300" cy="530225"/>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9" descr="D:\PL_SQL\MY_LESSONS\Graphics\LesIntro\equals.gi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gray">
          <a:xfrm>
            <a:off x="5251450" y="4838700"/>
            <a:ext cx="520700" cy="53340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0" descr="D:\PL_SQL\MY_LESSONS\Graphics\LesIntro\pl_sql.gif"/>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gray">
          <a:xfrm>
            <a:off x="6107113" y="4294188"/>
            <a:ext cx="765175" cy="162242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1" descr="C:\Projects\6981-Sunitha\images\docum098.gif"/>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gray">
          <a:xfrm>
            <a:off x="2220913" y="4294188"/>
            <a:ext cx="754062" cy="16224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1785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Tables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40</a:t>
            </a:fld>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1797212903"/>
              </p:ext>
            </p:extLst>
          </p:nvPr>
        </p:nvGraphicFramePr>
        <p:xfrm>
          <a:off x="1524000" y="1397000"/>
          <a:ext cx="3018728" cy="1483360"/>
        </p:xfrm>
        <a:graphic>
          <a:graphicData uri="http://schemas.openxmlformats.org/drawingml/2006/table">
            <a:tbl>
              <a:tblPr firstRow="1" firstCol="1" bandRow="1">
                <a:tableStyleId>{5C22544A-7EE6-4342-B048-85BDC9FD1C3A}</a:tableStyleId>
              </a:tblPr>
              <a:tblGrid>
                <a:gridCol w="771716"/>
                <a:gridCol w="736918"/>
                <a:gridCol w="781114"/>
                <a:gridCol w="728980"/>
              </a:tblGrid>
              <a:tr h="370840">
                <a:tc>
                  <a:txBody>
                    <a:bodyPr/>
                    <a:lstStyle/>
                    <a:p>
                      <a:r>
                        <a:rPr lang="en-US" b="1" dirty="0" smtClean="0">
                          <a:solidFill>
                            <a:srgbClr val="FF0000"/>
                          </a:solidFill>
                        </a:rPr>
                        <a:t>AND</a:t>
                      </a:r>
                      <a:endParaRPr lang="en-US" b="1" dirty="0">
                        <a:solidFill>
                          <a:srgbClr val="FF0000"/>
                        </a:solidFill>
                      </a:endParaRPr>
                    </a:p>
                  </a:txBody>
                  <a:tcPr/>
                </a:tc>
                <a:tc>
                  <a:txBody>
                    <a:bodyPr/>
                    <a:lstStyle/>
                    <a:p>
                      <a:r>
                        <a:rPr lang="en-US" b="0" dirty="0" smtClean="0"/>
                        <a:t>TRUE</a:t>
                      </a:r>
                      <a:endParaRPr lang="en-US" b="0" dirty="0"/>
                    </a:p>
                  </a:txBody>
                  <a:tcPr/>
                </a:tc>
                <a:tc>
                  <a:txBody>
                    <a:bodyPr/>
                    <a:lstStyle/>
                    <a:p>
                      <a:r>
                        <a:rPr lang="en-US" b="0" dirty="0" smtClean="0"/>
                        <a:t>FALSE</a:t>
                      </a:r>
                      <a:endParaRPr lang="en-US" b="0" dirty="0"/>
                    </a:p>
                  </a:txBody>
                  <a:tcPr/>
                </a:tc>
                <a:tc>
                  <a:txBody>
                    <a:bodyPr/>
                    <a:lstStyle/>
                    <a:p>
                      <a:r>
                        <a:rPr lang="en-US" b="0" dirty="0" smtClean="0"/>
                        <a:t>NULL</a:t>
                      </a:r>
                      <a:endParaRPr lang="en-US" b="0" dirty="0"/>
                    </a:p>
                  </a:txBody>
                  <a:tcPr/>
                </a:tc>
              </a:tr>
              <a:tr h="370840">
                <a:tc>
                  <a:txBody>
                    <a:bodyPr/>
                    <a:lstStyle/>
                    <a:p>
                      <a:r>
                        <a:rPr lang="en-US" b="0" dirty="0" smtClean="0"/>
                        <a:t>TRUE</a:t>
                      </a:r>
                      <a:endParaRPr lang="en-US" b="0"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NULL</a:t>
                      </a:r>
                      <a:endParaRPr lang="en-US" dirty="0"/>
                    </a:p>
                  </a:txBody>
                  <a:tcPr/>
                </a:tc>
              </a:tr>
              <a:tr h="370840">
                <a:tc>
                  <a:txBody>
                    <a:bodyPr/>
                    <a:lstStyle/>
                    <a:p>
                      <a:r>
                        <a:rPr lang="en-US" b="0" dirty="0" smtClean="0"/>
                        <a:t>FALSE</a:t>
                      </a:r>
                      <a:endParaRPr lang="en-US" b="0"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370840">
                <a:tc>
                  <a:txBody>
                    <a:bodyPr/>
                    <a:lstStyle/>
                    <a:p>
                      <a:r>
                        <a:rPr lang="en-US" b="0" dirty="0" smtClean="0"/>
                        <a:t>NULL</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c>
                  <a:txBody>
                    <a:bodyPr/>
                    <a:lstStyle/>
                    <a:p>
                      <a:r>
                        <a:rPr lang="en-US" dirty="0" smtClean="0"/>
                        <a:t>FALSE</a:t>
                      </a:r>
                      <a:endParaRPr lang="en-US" dirty="0"/>
                    </a:p>
                  </a:txBody>
                  <a:tcPr/>
                </a:tc>
                <a:tc>
                  <a:txBody>
                    <a:bodyPr/>
                    <a:lstStyle/>
                    <a:p>
                      <a:r>
                        <a:rPr lang="en-US" dirty="0" smtClean="0"/>
                        <a:t>NULL</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546575379"/>
              </p:ext>
            </p:extLst>
          </p:nvPr>
        </p:nvGraphicFramePr>
        <p:xfrm>
          <a:off x="4982272" y="1412240"/>
          <a:ext cx="3018728" cy="1483360"/>
        </p:xfrm>
        <a:graphic>
          <a:graphicData uri="http://schemas.openxmlformats.org/drawingml/2006/table">
            <a:tbl>
              <a:tblPr firstRow="1" firstCol="1" bandRow="1">
                <a:tableStyleId>{5C22544A-7EE6-4342-B048-85BDC9FD1C3A}</a:tableStyleId>
              </a:tblPr>
              <a:tblGrid>
                <a:gridCol w="771716"/>
                <a:gridCol w="736918"/>
                <a:gridCol w="781114"/>
                <a:gridCol w="728980"/>
              </a:tblGrid>
              <a:tr h="370840">
                <a:tc>
                  <a:txBody>
                    <a:bodyPr/>
                    <a:lstStyle/>
                    <a:p>
                      <a:r>
                        <a:rPr lang="en-US" b="1" dirty="0" smtClean="0">
                          <a:solidFill>
                            <a:srgbClr val="FF0000"/>
                          </a:solidFill>
                        </a:rPr>
                        <a:t>OR</a:t>
                      </a:r>
                      <a:endParaRPr lang="en-US" b="1" dirty="0">
                        <a:solidFill>
                          <a:srgbClr val="FF0000"/>
                        </a:solidFill>
                      </a:endParaRPr>
                    </a:p>
                  </a:txBody>
                  <a:tcPr/>
                </a:tc>
                <a:tc>
                  <a:txBody>
                    <a:bodyPr/>
                    <a:lstStyle/>
                    <a:p>
                      <a:r>
                        <a:rPr lang="en-US" b="0" dirty="0" smtClean="0"/>
                        <a:t>TRUE</a:t>
                      </a:r>
                      <a:endParaRPr lang="en-US" b="0" dirty="0"/>
                    </a:p>
                  </a:txBody>
                  <a:tcPr/>
                </a:tc>
                <a:tc>
                  <a:txBody>
                    <a:bodyPr/>
                    <a:lstStyle/>
                    <a:p>
                      <a:r>
                        <a:rPr lang="en-US" b="0" dirty="0" smtClean="0"/>
                        <a:t>FALSE</a:t>
                      </a:r>
                      <a:endParaRPr lang="en-US" b="0" dirty="0"/>
                    </a:p>
                  </a:txBody>
                  <a:tcPr/>
                </a:tc>
                <a:tc>
                  <a:txBody>
                    <a:bodyPr/>
                    <a:lstStyle/>
                    <a:p>
                      <a:r>
                        <a:rPr lang="en-US" b="0" dirty="0" smtClean="0"/>
                        <a:t>NULL</a:t>
                      </a:r>
                      <a:endParaRPr lang="en-US" b="0" dirty="0"/>
                    </a:p>
                  </a:txBody>
                  <a:tcPr/>
                </a:tc>
              </a:tr>
              <a:tr h="370840">
                <a:tc>
                  <a:txBody>
                    <a:bodyPr/>
                    <a:lstStyle/>
                    <a:p>
                      <a:r>
                        <a:rPr lang="en-US" b="1" dirty="0" smtClean="0"/>
                        <a:t>TRUE</a:t>
                      </a:r>
                      <a:endParaRPr lang="en-US" b="1"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r>
              <a:tr h="370840">
                <a:tc>
                  <a:txBody>
                    <a:bodyPr/>
                    <a:lstStyle/>
                    <a:p>
                      <a:r>
                        <a:rPr lang="en-US" b="0" dirty="0" smtClean="0"/>
                        <a:t>FALSE</a:t>
                      </a:r>
                      <a:endParaRPr lang="en-US" b="0"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NULL</a:t>
                      </a:r>
                      <a:endParaRPr lang="en-US" dirty="0"/>
                    </a:p>
                  </a:txBody>
                  <a:tcPr/>
                </a:tc>
              </a:tr>
              <a:tr h="370840">
                <a:tc>
                  <a:txBody>
                    <a:bodyPr/>
                    <a:lstStyle/>
                    <a:p>
                      <a:r>
                        <a:rPr lang="en-US" b="0" dirty="0" smtClean="0"/>
                        <a:t>NULL</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1868090230"/>
              </p:ext>
            </p:extLst>
          </p:nvPr>
        </p:nvGraphicFramePr>
        <p:xfrm>
          <a:off x="1600200" y="3317240"/>
          <a:ext cx="1508634" cy="1483360"/>
        </p:xfrm>
        <a:graphic>
          <a:graphicData uri="http://schemas.openxmlformats.org/drawingml/2006/table">
            <a:tbl>
              <a:tblPr firstRow="1" bandRow="1">
                <a:tableStyleId>{5C22544A-7EE6-4342-B048-85BDC9FD1C3A}</a:tableStyleId>
              </a:tblPr>
              <a:tblGrid>
                <a:gridCol w="771716"/>
                <a:gridCol w="736918"/>
              </a:tblGrid>
              <a:tr h="370840">
                <a:tc>
                  <a:txBody>
                    <a:bodyPr/>
                    <a:lstStyle/>
                    <a:p>
                      <a:r>
                        <a:rPr lang="en-US" b="1" dirty="0" smtClean="0">
                          <a:solidFill>
                            <a:srgbClr val="FF0000"/>
                          </a:solidFill>
                        </a:rPr>
                        <a:t>NOT</a:t>
                      </a:r>
                      <a:endParaRPr lang="en-US" b="1" dirty="0">
                        <a:solidFill>
                          <a:srgbClr val="FF0000"/>
                        </a:solidFill>
                      </a:endParaRPr>
                    </a:p>
                  </a:txBody>
                  <a:tcPr/>
                </a:tc>
                <a:tc>
                  <a:txBody>
                    <a:bodyPr/>
                    <a:lstStyle/>
                    <a:p>
                      <a:endParaRPr lang="en-US" b="0" dirty="0"/>
                    </a:p>
                  </a:txBody>
                  <a:tcPr/>
                </a:tc>
              </a:tr>
              <a:tr h="370840">
                <a:tc>
                  <a:txBody>
                    <a:bodyPr/>
                    <a:lstStyle/>
                    <a:p>
                      <a:r>
                        <a:rPr lang="en-US" dirty="0" smtClean="0"/>
                        <a:t>TRUE</a:t>
                      </a:r>
                      <a:endParaRPr lang="en-US" dirty="0"/>
                    </a:p>
                  </a:txBody>
                  <a:tcPr/>
                </a:tc>
                <a:tc>
                  <a:txBody>
                    <a:bodyPr/>
                    <a:lstStyle/>
                    <a:p>
                      <a:r>
                        <a:rPr lang="en-US" dirty="0" smtClean="0"/>
                        <a:t>FALSE</a:t>
                      </a:r>
                      <a:endParaRPr lang="en-US" dirty="0"/>
                    </a:p>
                  </a:txBody>
                  <a:tcPr/>
                </a:tc>
              </a:tr>
              <a:tr h="370840">
                <a:tc>
                  <a:txBody>
                    <a:bodyPr/>
                    <a:lstStyle/>
                    <a:p>
                      <a:r>
                        <a:rPr lang="en-US" dirty="0" smtClean="0"/>
                        <a:t>FALSE</a:t>
                      </a:r>
                      <a:endParaRPr lang="en-US" dirty="0"/>
                    </a:p>
                  </a:txBody>
                  <a:tcPr/>
                </a:tc>
                <a:tc>
                  <a:txBody>
                    <a:bodyPr/>
                    <a:lstStyle/>
                    <a:p>
                      <a:r>
                        <a:rPr lang="en-US" dirty="0" smtClean="0"/>
                        <a:t>TRUE</a:t>
                      </a:r>
                      <a:endParaRPr lang="en-US" dirty="0"/>
                    </a:p>
                  </a:txBody>
                  <a:tcPr/>
                </a:tc>
              </a:tr>
              <a:tr h="370840">
                <a:tc>
                  <a:txBody>
                    <a:bodyPr/>
                    <a:lstStyle/>
                    <a:p>
                      <a:r>
                        <a:rPr lang="en-US" dirty="0" smtClean="0"/>
                        <a:t>NULL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bl>
          </a:graphicData>
        </a:graphic>
      </p:graphicFrame>
    </p:spTree>
    <p:extLst>
      <p:ext uri="{BB962C8B-B14F-4D97-AF65-F5344CB8AC3E}">
        <p14:creationId xmlns="" xmlns:p14="http://schemas.microsoft.com/office/powerpoint/2010/main" val="352726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Control: LOOP Statements</a:t>
            </a:r>
          </a:p>
        </p:txBody>
      </p:sp>
      <p:sp>
        <p:nvSpPr>
          <p:cNvPr id="3" name="Content Placeholder 2"/>
          <p:cNvSpPr>
            <a:spLocks noGrp="1"/>
          </p:cNvSpPr>
          <p:nvPr>
            <p:ph idx="1"/>
          </p:nvPr>
        </p:nvSpPr>
        <p:spPr>
          <a:xfrm>
            <a:off x="914400" y="1447800"/>
            <a:ext cx="7315200" cy="2514600"/>
          </a:xfrm>
        </p:spPr>
        <p:txBody>
          <a:bodyPr/>
          <a:lstStyle/>
          <a:p>
            <a:r>
              <a:rPr lang="en-US" sz="2000" dirty="0">
                <a:latin typeface="Tahoma" pitchFamily="34" charset="0"/>
                <a:cs typeface="Tahoma" pitchFamily="34" charset="0"/>
              </a:rPr>
              <a:t>Loops repeat a statement (or sequence of statements) multiple times.</a:t>
            </a:r>
          </a:p>
          <a:p>
            <a:r>
              <a:rPr lang="en-US" sz="2000" dirty="0">
                <a:latin typeface="Tahoma" pitchFamily="34" charset="0"/>
                <a:cs typeface="Tahoma" pitchFamily="34" charset="0"/>
              </a:rPr>
              <a:t>There are three loop types:</a:t>
            </a:r>
          </a:p>
          <a:p>
            <a:pPr lvl="1"/>
            <a:r>
              <a:rPr lang="en-US" sz="2000" dirty="0">
                <a:latin typeface="Tahoma" pitchFamily="34" charset="0"/>
                <a:cs typeface="Tahoma" pitchFamily="34" charset="0"/>
              </a:rPr>
              <a:t>Basic loop</a:t>
            </a:r>
          </a:p>
          <a:p>
            <a:pPr lvl="1"/>
            <a:r>
              <a:rPr lang="en-US" sz="2000" dirty="0">
                <a:latin typeface="Tahoma" pitchFamily="34" charset="0"/>
                <a:cs typeface="Tahoma" pitchFamily="34" charset="0"/>
              </a:rPr>
              <a:t>FOR loop</a:t>
            </a:r>
          </a:p>
          <a:p>
            <a:pPr lvl="1"/>
            <a:r>
              <a:rPr lang="en-US" sz="2000" dirty="0">
                <a:latin typeface="Tahoma" pitchFamily="34" charset="0"/>
                <a:cs typeface="Tahoma" pitchFamily="34" charset="0"/>
              </a:rPr>
              <a:t>WHILE loop</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41</a:t>
            </a:fld>
            <a:endParaRPr lang="en-US" dirty="0"/>
          </a:p>
        </p:txBody>
      </p:sp>
      <p:pic>
        <p:nvPicPr>
          <p:cNvPr id="6" name="Picture 4" descr="Diagram: Reuse, Recycle, Cyl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5562600" y="3429000"/>
            <a:ext cx="1349375" cy="1447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746506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Loops</a:t>
            </a:r>
          </a:p>
        </p:txBody>
      </p:sp>
      <p:sp>
        <p:nvSpPr>
          <p:cNvPr id="6" name="Rectangle 3"/>
          <p:cNvSpPr>
            <a:spLocks noGrp="1" noChangeArrowheads="1"/>
          </p:cNvSpPr>
          <p:nvPr>
            <p:ph idx="1"/>
          </p:nvPr>
        </p:nvSpPr>
        <p:spPr>
          <a:xfrm>
            <a:off x="914400" y="1219200"/>
            <a:ext cx="7315200" cy="609600"/>
          </a:xfrm>
        </p:spPr>
        <p:txBody>
          <a:bodyPr/>
          <a:lstStyle/>
          <a:p>
            <a:pPr marL="0" indent="0">
              <a:buNone/>
            </a:pPr>
            <a:r>
              <a:rPr lang="en-US" sz="1800" dirty="0">
                <a:latin typeface="Lucida Bright" pitchFamily="18" charset="0"/>
              </a:rPr>
              <a:t>Syntax:</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42</a:t>
            </a:fld>
            <a:endParaRPr lang="en-US" dirty="0"/>
          </a:p>
        </p:txBody>
      </p:sp>
      <p:sp>
        <p:nvSpPr>
          <p:cNvPr id="7" name="Flowchart: Alternate Process 6"/>
          <p:cNvSpPr/>
          <p:nvPr/>
        </p:nvSpPr>
        <p:spPr>
          <a:xfrm>
            <a:off x="1909866" y="1881293"/>
            <a:ext cx="5324268" cy="240450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a:latin typeface="Tahoma" pitchFamily="34" charset="0"/>
                <a:cs typeface="Tahoma" pitchFamily="34" charset="0"/>
              </a:rPr>
              <a:t>LOOP                      </a:t>
            </a:r>
          </a:p>
          <a:p>
            <a:r>
              <a:rPr lang="en-US" sz="2000" dirty="0">
                <a:latin typeface="Tahoma" pitchFamily="34" charset="0"/>
                <a:cs typeface="Tahoma" pitchFamily="34" charset="0"/>
              </a:rPr>
              <a:t>  </a:t>
            </a:r>
            <a:r>
              <a:rPr lang="en-US" sz="2000" i="1" dirty="0">
                <a:latin typeface="Tahoma" pitchFamily="34" charset="0"/>
                <a:cs typeface="Tahoma" pitchFamily="34" charset="0"/>
              </a:rPr>
              <a:t>statement1;</a:t>
            </a:r>
          </a:p>
          <a:p>
            <a:r>
              <a:rPr lang="en-US" sz="2000" dirty="0">
                <a:latin typeface="Tahoma" pitchFamily="34" charset="0"/>
                <a:cs typeface="Tahoma" pitchFamily="34" charset="0"/>
              </a:rPr>
              <a:t>  . . .</a:t>
            </a:r>
          </a:p>
          <a:p>
            <a:r>
              <a:rPr lang="en-US" sz="2000" dirty="0">
                <a:latin typeface="Tahoma" pitchFamily="34" charset="0"/>
                <a:cs typeface="Tahoma" pitchFamily="34" charset="0"/>
              </a:rPr>
              <a:t>  </a:t>
            </a:r>
            <a:r>
              <a:rPr lang="en-US" sz="2000" b="1" dirty="0">
                <a:latin typeface="Tahoma" pitchFamily="34" charset="0"/>
                <a:cs typeface="Tahoma" pitchFamily="34" charset="0"/>
              </a:rPr>
              <a:t>EXIT</a:t>
            </a:r>
            <a:r>
              <a:rPr lang="en-US" sz="2000" dirty="0">
                <a:latin typeface="Tahoma" pitchFamily="34" charset="0"/>
                <a:cs typeface="Tahoma" pitchFamily="34" charset="0"/>
              </a:rPr>
              <a:t> </a:t>
            </a:r>
            <a:r>
              <a:rPr lang="en-US" sz="2000" dirty="0">
                <a:solidFill>
                  <a:schemeClr val="accent1">
                    <a:lumMod val="60000"/>
                    <a:lumOff val="40000"/>
                  </a:schemeClr>
                </a:solidFill>
                <a:latin typeface="Tahoma" pitchFamily="34" charset="0"/>
                <a:cs typeface="Tahoma" pitchFamily="34" charset="0"/>
              </a:rPr>
              <a:t>[WHEN condition]</a:t>
            </a:r>
            <a:r>
              <a:rPr lang="en-US" sz="2000" b="1" dirty="0">
                <a:solidFill>
                  <a:schemeClr val="tx1"/>
                </a:solidFill>
                <a:latin typeface="Tahoma" pitchFamily="34" charset="0"/>
                <a:cs typeface="Tahoma" pitchFamily="34" charset="0"/>
              </a:rPr>
              <a:t>;</a:t>
            </a:r>
          </a:p>
          <a:p>
            <a:r>
              <a:rPr lang="en-US" sz="2000" b="1" dirty="0">
                <a:latin typeface="Tahoma" pitchFamily="34" charset="0"/>
                <a:cs typeface="Tahoma" pitchFamily="34" charset="0"/>
              </a:rPr>
              <a:t>END LOOP;</a:t>
            </a:r>
          </a:p>
          <a:p>
            <a:endParaRPr lang="en-US" sz="2000" b="1" dirty="0">
              <a:latin typeface="Tahoma" pitchFamily="34" charset="0"/>
              <a:cs typeface="Tahoma" pitchFamily="34" charset="0"/>
            </a:endParaRPr>
          </a:p>
        </p:txBody>
      </p:sp>
      <p:sp>
        <p:nvSpPr>
          <p:cNvPr id="8" name="TextBox 7"/>
          <p:cNvSpPr txBox="1"/>
          <p:nvPr/>
        </p:nvSpPr>
        <p:spPr>
          <a:xfrm>
            <a:off x="914400" y="4763869"/>
            <a:ext cx="8001000" cy="646331"/>
          </a:xfrm>
          <a:prstGeom prst="rect">
            <a:avLst/>
          </a:prstGeom>
          <a:noFill/>
        </p:spPr>
        <p:txBody>
          <a:bodyPr wrap="square" rtlCol="0">
            <a:spAutoFit/>
          </a:bodyPr>
          <a:lstStyle/>
          <a:p>
            <a:r>
              <a:rPr lang="en-US" dirty="0">
                <a:latin typeface="Lucida Bright" pitchFamily="18" charset="0"/>
              </a:rPr>
              <a:t>If the condition yields TRUE, the loop ends and control passes to the next statement after the loop.</a:t>
            </a:r>
          </a:p>
        </p:txBody>
      </p:sp>
    </p:spTree>
    <p:extLst>
      <p:ext uri="{BB962C8B-B14F-4D97-AF65-F5344CB8AC3E}">
        <p14:creationId xmlns="" xmlns:p14="http://schemas.microsoft.com/office/powerpoint/2010/main" val="32285905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Loops</a:t>
            </a:r>
          </a:p>
        </p:txBody>
      </p:sp>
      <p:sp>
        <p:nvSpPr>
          <p:cNvPr id="6" name="Rectangle 3"/>
          <p:cNvSpPr>
            <a:spLocks noGrp="1" noChangeArrowheads="1"/>
          </p:cNvSpPr>
          <p:nvPr>
            <p:ph idx="1"/>
          </p:nvPr>
        </p:nvSpPr>
        <p:spPr>
          <a:xfrm>
            <a:off x="914400" y="1219200"/>
            <a:ext cx="7315200" cy="609600"/>
          </a:xfrm>
        </p:spPr>
        <p:txBody>
          <a:bodyPr/>
          <a:lstStyle/>
          <a:p>
            <a:pPr marL="0" indent="0">
              <a:buNone/>
            </a:pPr>
            <a:r>
              <a:rPr lang="en-US" sz="1800" dirty="0">
                <a:latin typeface="Lucida Bright" pitchFamily="18" charset="0"/>
              </a:rPr>
              <a:t>Syntax:</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43</a:t>
            </a:fld>
            <a:endParaRPr lang="en-US" dirty="0"/>
          </a:p>
        </p:txBody>
      </p:sp>
      <p:sp>
        <p:nvSpPr>
          <p:cNvPr id="7" name="Flowchart: Alternate Process 6"/>
          <p:cNvSpPr/>
          <p:nvPr/>
        </p:nvSpPr>
        <p:spPr>
          <a:xfrm>
            <a:off x="1909866" y="1862692"/>
            <a:ext cx="5324268" cy="240450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a:latin typeface="Tahoma" pitchFamily="34" charset="0"/>
                <a:cs typeface="Tahoma" pitchFamily="34" charset="0"/>
              </a:rPr>
              <a:t>WHILE </a:t>
            </a:r>
            <a:r>
              <a:rPr lang="en-US" sz="2000" i="1" dirty="0">
                <a:latin typeface="Tahoma" pitchFamily="34" charset="0"/>
                <a:cs typeface="Tahoma" pitchFamily="34" charset="0"/>
              </a:rPr>
              <a:t>condition </a:t>
            </a:r>
            <a:r>
              <a:rPr lang="en-US" sz="2000" b="1" dirty="0">
                <a:latin typeface="Tahoma" pitchFamily="34" charset="0"/>
                <a:cs typeface="Tahoma" pitchFamily="34" charset="0"/>
              </a:rPr>
              <a:t>LOOP</a:t>
            </a:r>
          </a:p>
          <a:p>
            <a:r>
              <a:rPr lang="en-US" sz="2000" i="1" dirty="0">
                <a:latin typeface="Tahoma" pitchFamily="34" charset="0"/>
                <a:cs typeface="Tahoma" pitchFamily="34" charset="0"/>
              </a:rPr>
              <a:t>  statement1;</a:t>
            </a:r>
          </a:p>
          <a:p>
            <a:r>
              <a:rPr lang="en-US" sz="2000" i="1" dirty="0">
                <a:latin typeface="Tahoma" pitchFamily="34" charset="0"/>
                <a:cs typeface="Tahoma" pitchFamily="34" charset="0"/>
              </a:rPr>
              <a:t>  statement2;</a:t>
            </a:r>
          </a:p>
          <a:p>
            <a:r>
              <a:rPr lang="en-US" sz="2000" b="1" dirty="0">
                <a:solidFill>
                  <a:schemeClr val="accent1">
                    <a:lumMod val="60000"/>
                    <a:lumOff val="40000"/>
                  </a:schemeClr>
                </a:solidFill>
                <a:latin typeface="Tahoma" pitchFamily="34" charset="0"/>
                <a:cs typeface="Tahoma" pitchFamily="34" charset="0"/>
              </a:rPr>
              <a:t>  . . .</a:t>
            </a:r>
          </a:p>
          <a:p>
            <a:r>
              <a:rPr lang="en-US" sz="2000" b="1" dirty="0">
                <a:latin typeface="Tahoma" pitchFamily="34" charset="0"/>
                <a:cs typeface="Tahoma" pitchFamily="34" charset="0"/>
              </a:rPr>
              <a:t>END LOOP</a:t>
            </a:r>
            <a:r>
              <a:rPr lang="en-US" sz="2000" b="1" dirty="0" smtClean="0">
                <a:latin typeface="Tahoma" pitchFamily="34" charset="0"/>
                <a:cs typeface="Tahoma" pitchFamily="34" charset="0"/>
              </a:rPr>
              <a:t>;</a:t>
            </a:r>
            <a:endParaRPr lang="en-US" sz="2000" b="1" dirty="0">
              <a:latin typeface="Tahoma" pitchFamily="34" charset="0"/>
              <a:cs typeface="Tahoma" pitchFamily="34" charset="0"/>
            </a:endParaRPr>
          </a:p>
          <a:p>
            <a:endParaRPr lang="en-US" sz="2000" b="1" dirty="0">
              <a:latin typeface="Tahoma" pitchFamily="34" charset="0"/>
              <a:cs typeface="Tahoma" pitchFamily="34" charset="0"/>
            </a:endParaRPr>
          </a:p>
        </p:txBody>
      </p:sp>
      <p:sp>
        <p:nvSpPr>
          <p:cNvPr id="9" name="TextBox 8"/>
          <p:cNvSpPr txBox="1"/>
          <p:nvPr/>
        </p:nvSpPr>
        <p:spPr>
          <a:xfrm>
            <a:off x="914400" y="4659868"/>
            <a:ext cx="8001000" cy="369332"/>
          </a:xfrm>
          <a:prstGeom prst="rect">
            <a:avLst/>
          </a:prstGeom>
          <a:noFill/>
        </p:spPr>
        <p:txBody>
          <a:bodyPr wrap="square" rtlCol="0">
            <a:spAutoFit/>
          </a:bodyPr>
          <a:lstStyle/>
          <a:p>
            <a:r>
              <a:rPr lang="en-US" dirty="0">
                <a:latin typeface="Lucida Bright" pitchFamily="18" charset="0"/>
              </a:rPr>
              <a:t>Use the WHILE loop to repeat statements while a condition is TRUE</a:t>
            </a:r>
            <a:r>
              <a:rPr lang="en-US" dirty="0" smtClean="0">
                <a:latin typeface="Lucida Bright" pitchFamily="18" charset="0"/>
              </a:rPr>
              <a:t>.</a:t>
            </a:r>
            <a:endParaRPr lang="en-US" dirty="0">
              <a:latin typeface="Lucida Bright" pitchFamily="18" charset="0"/>
            </a:endParaRPr>
          </a:p>
        </p:txBody>
      </p:sp>
    </p:spTree>
    <p:extLst>
      <p:ext uri="{BB962C8B-B14F-4D97-AF65-F5344CB8AC3E}">
        <p14:creationId xmlns="" xmlns:p14="http://schemas.microsoft.com/office/powerpoint/2010/main" val="594302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
        <p:nvSpPr>
          <p:cNvPr id="3" name="Content Placeholder 2"/>
          <p:cNvSpPr>
            <a:spLocks noGrp="1"/>
          </p:cNvSpPr>
          <p:nvPr>
            <p:ph idx="1"/>
          </p:nvPr>
        </p:nvSpPr>
        <p:spPr/>
        <p:txBody>
          <a:bodyPr/>
          <a:lstStyle/>
          <a:p>
            <a:r>
              <a:rPr lang="en-US" sz="2000" dirty="0">
                <a:latin typeface="Lucida Bright" pitchFamily="18" charset="0"/>
              </a:rPr>
              <a:t>Use a FOR loop to shortcut the test for the number of iterations.</a:t>
            </a:r>
          </a:p>
          <a:p>
            <a:r>
              <a:rPr lang="en-US" sz="2000" dirty="0">
                <a:latin typeface="Lucida Bright" pitchFamily="18" charset="0"/>
              </a:rPr>
              <a:t>Do not declare the counter; it is declared implicitly.</a:t>
            </a:r>
          </a:p>
          <a:p>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44</a:t>
            </a:fld>
            <a:endParaRPr lang="en-US" dirty="0"/>
          </a:p>
        </p:txBody>
      </p:sp>
      <p:sp>
        <p:nvSpPr>
          <p:cNvPr id="7" name="Flowchart: Alternate Process 6"/>
          <p:cNvSpPr/>
          <p:nvPr/>
        </p:nvSpPr>
        <p:spPr>
          <a:xfrm>
            <a:off x="1909866" y="2777092"/>
            <a:ext cx="5324268" cy="240450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a:latin typeface="Tahoma" pitchFamily="34" charset="0"/>
                <a:cs typeface="Tahoma" pitchFamily="34" charset="0"/>
              </a:rPr>
              <a:t>FOR </a:t>
            </a:r>
            <a:r>
              <a:rPr lang="en-US" sz="2000" i="1" dirty="0">
                <a:latin typeface="Tahoma" pitchFamily="34" charset="0"/>
                <a:cs typeface="Tahoma" pitchFamily="34" charset="0"/>
              </a:rPr>
              <a:t>counter</a:t>
            </a:r>
            <a:r>
              <a:rPr lang="en-US" sz="2000" b="1" dirty="0">
                <a:latin typeface="Tahoma" pitchFamily="34" charset="0"/>
                <a:cs typeface="Tahoma" pitchFamily="34" charset="0"/>
              </a:rPr>
              <a:t> IN </a:t>
            </a:r>
            <a:r>
              <a:rPr lang="en-US" sz="2000" dirty="0">
                <a:solidFill>
                  <a:schemeClr val="accent1">
                    <a:lumMod val="60000"/>
                    <a:lumOff val="40000"/>
                  </a:schemeClr>
                </a:solidFill>
                <a:latin typeface="Tahoma" pitchFamily="34" charset="0"/>
                <a:cs typeface="Tahoma" pitchFamily="34" charset="0"/>
              </a:rPr>
              <a:t>[REVERSE] </a:t>
            </a:r>
          </a:p>
          <a:p>
            <a:r>
              <a:rPr lang="en-US" sz="2000" b="1" dirty="0">
                <a:latin typeface="Tahoma" pitchFamily="34" charset="0"/>
                <a:cs typeface="Tahoma" pitchFamily="34" charset="0"/>
              </a:rPr>
              <a:t>    </a:t>
            </a:r>
            <a:r>
              <a:rPr lang="en-US" sz="2000" i="1" dirty="0">
                <a:latin typeface="Tahoma" pitchFamily="34" charset="0"/>
                <a:cs typeface="Tahoma" pitchFamily="34" charset="0"/>
              </a:rPr>
              <a:t>lower_bound..</a:t>
            </a:r>
            <a:r>
              <a:rPr lang="en-US" sz="2000" i="1" dirty="0" err="1">
                <a:latin typeface="Tahoma" pitchFamily="34" charset="0"/>
                <a:cs typeface="Tahoma" pitchFamily="34" charset="0"/>
              </a:rPr>
              <a:t>upper_bound</a:t>
            </a:r>
            <a:r>
              <a:rPr lang="en-US" sz="2000" i="1" dirty="0">
                <a:latin typeface="Tahoma" pitchFamily="34" charset="0"/>
                <a:cs typeface="Tahoma" pitchFamily="34" charset="0"/>
              </a:rPr>
              <a:t> </a:t>
            </a:r>
            <a:r>
              <a:rPr lang="en-US" sz="2000" b="1" dirty="0">
                <a:latin typeface="Tahoma" pitchFamily="34" charset="0"/>
                <a:cs typeface="Tahoma" pitchFamily="34" charset="0"/>
              </a:rPr>
              <a:t>LOOP  </a:t>
            </a:r>
          </a:p>
          <a:p>
            <a:r>
              <a:rPr lang="en-US" sz="2000" i="1" dirty="0">
                <a:latin typeface="Tahoma" pitchFamily="34" charset="0"/>
                <a:cs typeface="Tahoma" pitchFamily="34" charset="0"/>
              </a:rPr>
              <a:t>  statement1;</a:t>
            </a:r>
          </a:p>
          <a:p>
            <a:r>
              <a:rPr lang="en-US" sz="2000" i="1" dirty="0">
                <a:latin typeface="Tahoma" pitchFamily="34" charset="0"/>
                <a:cs typeface="Tahoma" pitchFamily="34" charset="0"/>
              </a:rPr>
              <a:t>  statement2;</a:t>
            </a:r>
          </a:p>
          <a:p>
            <a:r>
              <a:rPr lang="en-US" sz="2000" b="1" dirty="0">
                <a:latin typeface="Tahoma" pitchFamily="34" charset="0"/>
                <a:cs typeface="Tahoma" pitchFamily="34" charset="0"/>
              </a:rPr>
              <a:t>  </a:t>
            </a:r>
            <a:r>
              <a:rPr lang="en-US" sz="2000" dirty="0">
                <a:solidFill>
                  <a:schemeClr val="accent1">
                    <a:lumMod val="60000"/>
                    <a:lumOff val="40000"/>
                  </a:schemeClr>
                </a:solidFill>
                <a:latin typeface="Tahoma" pitchFamily="34" charset="0"/>
                <a:cs typeface="Tahoma" pitchFamily="34" charset="0"/>
              </a:rPr>
              <a:t>. . .</a:t>
            </a:r>
          </a:p>
          <a:p>
            <a:r>
              <a:rPr lang="en-US" sz="2000" b="1" dirty="0">
                <a:latin typeface="Tahoma" pitchFamily="34" charset="0"/>
                <a:cs typeface="Tahoma" pitchFamily="34" charset="0"/>
              </a:rPr>
              <a:t>END LOOP;</a:t>
            </a:r>
          </a:p>
          <a:p>
            <a:endParaRPr lang="en-US" sz="2000" b="1" dirty="0">
              <a:latin typeface="Tahoma" pitchFamily="34" charset="0"/>
              <a:cs typeface="Tahoma" pitchFamily="34" charset="0"/>
            </a:endParaRPr>
          </a:p>
        </p:txBody>
      </p:sp>
    </p:spTree>
    <p:extLst>
      <p:ext uri="{BB962C8B-B14F-4D97-AF65-F5344CB8AC3E}">
        <p14:creationId xmlns="" xmlns:p14="http://schemas.microsoft.com/office/powerpoint/2010/main" val="22337873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LOOP example</a:t>
            </a: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45</a:t>
            </a:fld>
            <a:endParaRPr lang="en-US" dirty="0"/>
          </a:p>
        </p:txBody>
      </p:sp>
      <p:sp>
        <p:nvSpPr>
          <p:cNvPr id="6" name="TextBox 5"/>
          <p:cNvSpPr txBox="1"/>
          <p:nvPr/>
        </p:nvSpPr>
        <p:spPr>
          <a:xfrm>
            <a:off x="952500" y="744479"/>
            <a:ext cx="6972300" cy="28623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v_total</a:t>
            </a:r>
            <a:r>
              <a:rPr lang="en-US" sz="2000" dirty="0">
                <a:latin typeface="Tahoma" pitchFamily="34" charset="0"/>
                <a:cs typeface="Tahoma" pitchFamily="34" charset="0"/>
              </a:rPr>
              <a:t> SIMPLE_INTEGER := 0;</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FOR </a:t>
            </a:r>
            <a:r>
              <a:rPr lang="en-US" sz="2000" dirty="0" err="1">
                <a:latin typeface="Tahoma" pitchFamily="34" charset="0"/>
                <a:cs typeface="Tahoma" pitchFamily="34" charset="0"/>
              </a:rPr>
              <a:t>i</a:t>
            </a:r>
            <a:r>
              <a:rPr lang="en-US" sz="2000" dirty="0">
                <a:latin typeface="Tahoma" pitchFamily="34" charset="0"/>
                <a:cs typeface="Tahoma" pitchFamily="34" charset="0"/>
              </a:rPr>
              <a:t> IN 1..10 LOOP</a:t>
            </a:r>
          </a:p>
          <a:p>
            <a:r>
              <a:rPr lang="en-US" sz="2000" dirty="0">
                <a:latin typeface="Tahoma" pitchFamily="34" charset="0"/>
                <a:cs typeface="Tahoma" pitchFamily="34" charset="0"/>
              </a:rPr>
              <a:t>    </a:t>
            </a:r>
            <a:r>
              <a:rPr lang="en-US" sz="2000" dirty="0" err="1">
                <a:latin typeface="Tahoma" pitchFamily="34" charset="0"/>
                <a:cs typeface="Tahoma" pitchFamily="34" charset="0"/>
              </a:rPr>
              <a:t>v_total</a:t>
            </a:r>
            <a:r>
              <a:rPr lang="en-US" sz="2000" dirty="0">
                <a:latin typeface="Tahoma" pitchFamily="34" charset="0"/>
                <a:cs typeface="Tahoma" pitchFamily="34" charset="0"/>
              </a:rPr>
              <a:t> := </a:t>
            </a:r>
            <a:r>
              <a:rPr lang="en-US" sz="2000" dirty="0" err="1">
                <a:latin typeface="Tahoma" pitchFamily="34" charset="0"/>
                <a:cs typeface="Tahoma" pitchFamily="34" charset="0"/>
              </a:rPr>
              <a:t>v_total</a:t>
            </a:r>
            <a:r>
              <a:rPr lang="en-US" sz="2000" dirty="0">
                <a:latin typeface="Tahoma" pitchFamily="34" charset="0"/>
                <a:cs typeface="Tahoma" pitchFamily="34" charset="0"/>
              </a:rPr>
              <a:t> + </a:t>
            </a:r>
            <a:r>
              <a:rPr lang="en-US" sz="2000" dirty="0" err="1">
                <a:latin typeface="Tahoma" pitchFamily="34" charset="0"/>
                <a:cs typeface="Tahoma" pitchFamily="34" charset="0"/>
              </a:rPr>
              <a:t>i</a:t>
            </a:r>
            <a:r>
              <a:rPr lang="en-US" sz="2000" dirty="0">
                <a:latin typeface="Tahoma" pitchFamily="34" charset="0"/>
                <a:cs typeface="Tahoma" pitchFamily="34" charset="0"/>
              </a:rPr>
              <a:t>;</a:t>
            </a:r>
          </a:p>
          <a:p>
            <a:r>
              <a:rPr lang="en-US" sz="2000" dirty="0">
                <a:latin typeface="Tahoma" pitchFamily="34" charset="0"/>
                <a:cs typeface="Tahoma" pitchFamily="34" charset="0"/>
              </a:rPr>
              <a:t>    </a:t>
            </a:r>
            <a:r>
              <a:rPr lang="en-US" sz="2000" dirty="0" err="1">
                <a:latin typeface="Tahoma" pitchFamily="34" charset="0"/>
                <a:cs typeface="Tahoma" pitchFamily="34" charset="0"/>
              </a:rPr>
              <a:t>dbms_output.put_line</a:t>
            </a:r>
            <a:r>
              <a:rPr lang="en-US" sz="2000" dirty="0">
                <a:latin typeface="Tahoma" pitchFamily="34" charset="0"/>
                <a:cs typeface="Tahoma" pitchFamily="34" charset="0"/>
              </a:rPr>
              <a:t> ('Total is: '|| </a:t>
            </a:r>
            <a:r>
              <a:rPr lang="en-US" sz="2000" dirty="0" err="1">
                <a:latin typeface="Tahoma" pitchFamily="34" charset="0"/>
                <a:cs typeface="Tahoma" pitchFamily="34" charset="0"/>
              </a:rPr>
              <a:t>v_total</a:t>
            </a:r>
            <a:r>
              <a:rPr lang="en-US" sz="2000" dirty="0">
                <a:latin typeface="Tahoma" pitchFamily="34" charset="0"/>
                <a:cs typeface="Tahoma" pitchFamily="34" charset="0"/>
              </a:rPr>
              <a:t>);</a:t>
            </a:r>
          </a:p>
          <a:p>
            <a:r>
              <a:rPr lang="en-US" sz="2000" dirty="0">
                <a:latin typeface="Tahoma" pitchFamily="34" charset="0"/>
                <a:cs typeface="Tahoma" pitchFamily="34" charset="0"/>
              </a:rPr>
              <a:t>  END LOOP;</a:t>
            </a:r>
          </a:p>
          <a:p>
            <a:r>
              <a:rPr lang="en-US" sz="2000" dirty="0">
                <a:latin typeface="Tahoma" pitchFamily="34" charset="0"/>
                <a:cs typeface="Tahoma" pitchFamily="34" charset="0"/>
              </a:rPr>
              <a:t>END;</a:t>
            </a:r>
          </a:p>
          <a:p>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14400" y="3810276"/>
            <a:ext cx="2409524" cy="2209524"/>
          </a:xfrm>
          <a:prstGeom prst="rect">
            <a:avLst/>
          </a:prstGeom>
        </p:spPr>
      </p:pic>
    </p:spTree>
    <p:extLst>
      <p:ext uri="{BB962C8B-B14F-4D97-AF65-F5344CB8AC3E}">
        <p14:creationId xmlns="" xmlns:p14="http://schemas.microsoft.com/office/powerpoint/2010/main" val="1276819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Code</a:t>
            </a:r>
          </a:p>
        </p:txBody>
      </p:sp>
      <p:sp>
        <p:nvSpPr>
          <p:cNvPr id="3" name="Content Placeholder 2"/>
          <p:cNvSpPr>
            <a:spLocks noGrp="1"/>
          </p:cNvSpPr>
          <p:nvPr>
            <p:ph idx="1"/>
          </p:nvPr>
        </p:nvSpPr>
        <p:spPr>
          <a:xfrm>
            <a:off x="914400" y="914400"/>
            <a:ext cx="7315200" cy="2057400"/>
          </a:xfrm>
        </p:spPr>
        <p:txBody>
          <a:bodyPr/>
          <a:lstStyle/>
          <a:p>
            <a:pPr lvl="1">
              <a:buFont typeface="Wingdings" pitchFamily="2" charset="2"/>
              <a:buChar char="§"/>
            </a:pPr>
            <a:r>
              <a:rPr lang="en-US" sz="2000" dirty="0">
                <a:latin typeface="Tahoma" pitchFamily="34" charset="0"/>
                <a:cs typeface="Tahoma" pitchFamily="34" charset="0"/>
              </a:rPr>
              <a:t>Prefix single-line comments with two hyphens (--).</a:t>
            </a:r>
          </a:p>
          <a:p>
            <a:pPr lvl="1">
              <a:buFont typeface="Wingdings" pitchFamily="2" charset="2"/>
              <a:buChar char="§"/>
            </a:pPr>
            <a:r>
              <a:rPr lang="en-US" sz="2000" dirty="0">
                <a:latin typeface="Tahoma" pitchFamily="34" charset="0"/>
                <a:cs typeface="Tahoma" pitchFamily="34" charset="0"/>
              </a:rPr>
              <a:t>Place multiple-line comments between the symbols /* and */.</a:t>
            </a:r>
          </a:p>
          <a:p>
            <a:pPr marL="0" indent="0">
              <a:buNone/>
            </a:pPr>
            <a:r>
              <a:rPr lang="en-US" sz="2000" dirty="0">
                <a:latin typeface="Tahoma" pitchFamily="34" charset="0"/>
                <a:cs typeface="Tahoma" pitchFamily="34" charset="0"/>
              </a:rPr>
              <a:t>Example:</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46</a:t>
            </a:fld>
            <a:endParaRPr lang="en-US" dirty="0"/>
          </a:p>
        </p:txBody>
      </p:sp>
      <p:sp>
        <p:nvSpPr>
          <p:cNvPr id="6" name="TextBox 5"/>
          <p:cNvSpPr txBox="1"/>
          <p:nvPr/>
        </p:nvSpPr>
        <p:spPr>
          <a:xfrm>
            <a:off x="1085850" y="2438400"/>
            <a:ext cx="6972300" cy="34778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v_annual_sal</a:t>
            </a:r>
            <a:r>
              <a:rPr lang="en-US" sz="2000" dirty="0" smtClean="0">
                <a:latin typeface="Tahoma" pitchFamily="34" charset="0"/>
                <a:cs typeface="Tahoma" pitchFamily="34" charset="0"/>
              </a:rPr>
              <a:t> </a:t>
            </a:r>
            <a:r>
              <a:rPr lang="en-US" sz="2000" dirty="0">
                <a:latin typeface="Tahoma" pitchFamily="34" charset="0"/>
                <a:cs typeface="Tahoma" pitchFamily="34" charset="0"/>
              </a:rPr>
              <a:t>NUMBER (9,2);</a:t>
            </a:r>
          </a:p>
          <a:p>
            <a:r>
              <a:rPr lang="en-US" sz="2000" dirty="0">
                <a:latin typeface="Tahoma" pitchFamily="34" charset="0"/>
                <a:cs typeface="Tahoma" pitchFamily="34" charset="0"/>
              </a:rPr>
              <a:t>BEGIN  </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 … </a:t>
            </a:r>
            <a:r>
              <a:rPr lang="en-US" sz="2000" dirty="0" err="1" smtClean="0">
                <a:latin typeface="Tahoma" pitchFamily="34" charset="0"/>
                <a:cs typeface="Tahoma" pitchFamily="34" charset="0"/>
              </a:rPr>
              <a:t>monthly_sal</a:t>
            </a:r>
            <a:r>
              <a:rPr lang="en-US" sz="2000" dirty="0" smtClean="0">
                <a:latin typeface="Tahoma" pitchFamily="34" charset="0"/>
                <a:cs typeface="Tahoma" pitchFamily="34" charset="0"/>
              </a:rPr>
              <a:t> retrieving </a:t>
            </a:r>
            <a:endParaRPr lang="en-US" sz="2000" dirty="0">
              <a:latin typeface="Tahoma" pitchFamily="34" charset="0"/>
              <a:cs typeface="Tahoma" pitchFamily="34" charset="0"/>
            </a:endParaRPr>
          </a:p>
          <a:p>
            <a:r>
              <a:rPr lang="en-US" sz="2000" dirty="0">
                <a:latin typeface="Tahoma" pitchFamily="34" charset="0"/>
                <a:cs typeface="Tahoma" pitchFamily="34" charset="0"/>
              </a:rPr>
              <a:t>/* Compute the annual salary based on the       </a:t>
            </a:r>
          </a:p>
          <a:p>
            <a:r>
              <a:rPr lang="en-US" sz="2000" dirty="0">
                <a:latin typeface="Tahoma" pitchFamily="34" charset="0"/>
                <a:cs typeface="Tahoma" pitchFamily="34" charset="0"/>
              </a:rPr>
              <a:t>   monthly salary input from the user */</a:t>
            </a:r>
          </a:p>
          <a:p>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v_annual_sal</a:t>
            </a:r>
            <a:r>
              <a:rPr lang="en-US" sz="2000" dirty="0" smtClean="0">
                <a:latin typeface="Tahoma" pitchFamily="34" charset="0"/>
                <a:cs typeface="Tahoma" pitchFamily="34" charset="0"/>
              </a:rPr>
              <a:t> </a:t>
            </a:r>
            <a:r>
              <a:rPr lang="en-US" sz="2000" dirty="0">
                <a:latin typeface="Tahoma" pitchFamily="34" charset="0"/>
                <a:cs typeface="Tahoma" pitchFamily="34" charset="0"/>
              </a:rPr>
              <a:t>:= </a:t>
            </a:r>
            <a:r>
              <a:rPr lang="en-US" sz="2000" dirty="0" err="1" smtClean="0">
                <a:latin typeface="Tahoma" pitchFamily="34" charset="0"/>
                <a:cs typeface="Tahoma" pitchFamily="34" charset="0"/>
              </a:rPr>
              <a:t>monthly_sal</a:t>
            </a:r>
            <a:r>
              <a:rPr lang="en-US" sz="2000" dirty="0" smtClean="0">
                <a:latin typeface="Tahoma" pitchFamily="34" charset="0"/>
                <a:cs typeface="Tahoma" pitchFamily="34" charset="0"/>
              </a:rPr>
              <a:t> </a:t>
            </a:r>
            <a:r>
              <a:rPr lang="en-US" sz="2000" dirty="0">
                <a:latin typeface="Tahoma" pitchFamily="34" charset="0"/>
                <a:cs typeface="Tahoma" pitchFamily="34" charset="0"/>
              </a:rPr>
              <a:t>* 12;</a:t>
            </a:r>
          </a:p>
          <a:p>
            <a:r>
              <a:rPr lang="en-US" sz="2000" dirty="0">
                <a:latin typeface="Tahoma" pitchFamily="34" charset="0"/>
                <a:cs typeface="Tahoma" pitchFamily="34" charset="0"/>
              </a:rPr>
              <a:t>--The following line displays the annual </a:t>
            </a:r>
            <a:r>
              <a:rPr lang="en-US" sz="2000" dirty="0" smtClean="0">
                <a:latin typeface="Tahoma" pitchFamily="34" charset="0"/>
                <a:cs typeface="Tahoma" pitchFamily="34" charset="0"/>
              </a:rPr>
              <a:t>salary</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DBMS_OUTPUT.PUT_LINE(</a:t>
            </a:r>
            <a:r>
              <a:rPr lang="en-US" sz="2000" dirty="0" err="1" smtClean="0">
                <a:latin typeface="Tahoma" pitchFamily="34" charset="0"/>
                <a:cs typeface="Tahoma" pitchFamily="34" charset="0"/>
              </a:rPr>
              <a:t>v_annual_sal</a:t>
            </a:r>
            <a:r>
              <a:rPr lang="en-US" sz="2000" dirty="0">
                <a:latin typeface="Tahoma" pitchFamily="34" charset="0"/>
                <a:cs typeface="Tahoma" pitchFamily="34" charset="0"/>
              </a:rPr>
              <a:t>);</a:t>
            </a:r>
          </a:p>
          <a:p>
            <a:r>
              <a:rPr lang="en-US" sz="2000" dirty="0">
                <a:latin typeface="Tahoma" pitchFamily="34" charset="0"/>
                <a:cs typeface="Tahoma" pitchFamily="34" charset="0"/>
              </a:rPr>
              <a:t>END;</a:t>
            </a:r>
          </a:p>
          <a:p>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 xmlns:p14="http://schemas.microsoft.com/office/powerpoint/2010/main" val="2440371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200" b="1" dirty="0"/>
              <a:t>Questions &amp; </a:t>
            </a:r>
            <a:r>
              <a:rPr lang="en-US" sz="3200" b="1" dirty="0" smtClean="0"/>
              <a:t>Answers</a:t>
            </a:r>
            <a:endParaRPr lang="en-US" sz="3200" b="1" dirty="0"/>
          </a:p>
        </p:txBody>
      </p:sp>
      <p:sp>
        <p:nvSpPr>
          <p:cNvPr id="2" name="Title 1"/>
          <p:cNvSpPr>
            <a:spLocks noGrp="1"/>
          </p:cNvSpPr>
          <p:nvPr>
            <p:ph type="title"/>
          </p:nvPr>
        </p:nvSpPr>
        <p:spPr/>
        <p:txBody>
          <a:bodyPr/>
          <a:lstStyle/>
          <a:p>
            <a:r>
              <a:rPr lang="en-US" dirty="0" smtClean="0"/>
              <a:t>ORACLE  SQL INTODUCTION</a:t>
            </a:r>
            <a:endParaRPr lang="en-US" dirty="0"/>
          </a:p>
        </p:txBody>
      </p:sp>
      <p:sp>
        <p:nvSpPr>
          <p:cNvPr id="4" name="Text Placeholder 3"/>
          <p:cNvSpPr>
            <a:spLocks noGrp="1"/>
          </p:cNvSpPr>
          <p:nvPr>
            <p:ph type="body" sz="quarter" idx="14"/>
          </p:nvPr>
        </p:nvSpPr>
        <p:spPr>
          <a:xfrm>
            <a:off x="2743200" y="4191000"/>
            <a:ext cx="2514600" cy="762000"/>
          </a:xfrm>
        </p:spPr>
        <p:txBody>
          <a:bodyPr/>
          <a:lstStyle/>
          <a:p>
            <a:r>
              <a:rPr lang="en-US" dirty="0"/>
              <a:t>Siarhei Kandrashevich</a:t>
            </a:r>
          </a:p>
          <a:p>
            <a:r>
              <a:rPr lang="en-US" dirty="0"/>
              <a:t>Senior DB Developer</a:t>
            </a:r>
          </a:p>
        </p:txBody>
      </p:sp>
      <p:sp>
        <p:nvSpPr>
          <p:cNvPr id="5" name="Text Placeholder 4"/>
          <p:cNvSpPr>
            <a:spLocks noGrp="1"/>
          </p:cNvSpPr>
          <p:nvPr>
            <p:ph type="body" sz="quarter" idx="17"/>
          </p:nvPr>
        </p:nvSpPr>
        <p:spPr>
          <a:xfrm>
            <a:off x="1828800" y="685800"/>
            <a:ext cx="2895600" cy="533400"/>
          </a:xfrm>
        </p:spPr>
        <p:txBody>
          <a:bodyPr/>
          <a:lstStyle/>
          <a:p>
            <a:pPr algn="ctr"/>
            <a:r>
              <a:rPr lang="en-US" dirty="0" smtClean="0"/>
              <a:t>MTN.NIX.07</a:t>
            </a:r>
            <a:endParaRPr lang="en-US" dirty="0"/>
          </a:p>
        </p:txBody>
      </p:sp>
      <p:sp>
        <p:nvSpPr>
          <p:cNvPr id="8" name="Footer Placeholder 7"/>
          <p:cNvSpPr>
            <a:spLocks noGrp="1"/>
          </p:cNvSpPr>
          <p:nvPr>
            <p:ph type="ftr" sz="quarter" idx="18"/>
          </p:nvPr>
        </p:nvSpPr>
        <p:spPr/>
        <p:txBody>
          <a:bodyPr/>
          <a:lstStyle/>
          <a:p>
            <a:r>
              <a:rPr lang="en-US" dirty="0" smtClean="0">
                <a:solidFill>
                  <a:prstClr val="white"/>
                </a:solidFill>
              </a:rPr>
              <a:t>2014 © EPAM Systems, RD Dep.</a:t>
            </a:r>
            <a:endParaRPr lang="en-US" dirty="0">
              <a:solidFill>
                <a:prstClr val="white"/>
              </a:solidFill>
            </a:endParaRPr>
          </a:p>
        </p:txBody>
      </p:sp>
      <p:sp>
        <p:nvSpPr>
          <p:cNvPr id="11" name="Slide Number Placeholder 10"/>
          <p:cNvSpPr>
            <a:spLocks noGrp="1"/>
          </p:cNvSpPr>
          <p:nvPr>
            <p:ph type="sldNum" sz="quarter" idx="16"/>
          </p:nvPr>
        </p:nvSpPr>
        <p:spPr/>
        <p:txBody>
          <a:bodyPr/>
          <a:lstStyle/>
          <a:p>
            <a:fld id="{00B1FF97-CB0E-49B2-B0A7-929DA2A15C53}" type="slidenum">
              <a:rPr lang="en-US" smtClean="0">
                <a:solidFill>
                  <a:prstClr val="white"/>
                </a:solidFill>
              </a:rPr>
              <a:pPr/>
              <a:t>47</a:t>
            </a:fld>
            <a:endParaRPr lang="en-US" dirty="0">
              <a:solidFill>
                <a:prstClr val="white"/>
              </a:solidFill>
            </a:endParaRPr>
          </a:p>
        </p:txBody>
      </p:sp>
    </p:spTree>
    <p:extLst>
      <p:ext uri="{BB962C8B-B14F-4D97-AF65-F5344CB8AC3E}">
        <p14:creationId xmlns="" xmlns:p14="http://schemas.microsoft.com/office/powerpoint/2010/main" val="3068434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Environment</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a:t>
            </a:fld>
            <a:endParaRPr lang="en-US" dirty="0"/>
          </a:p>
        </p:txBody>
      </p:sp>
      <p:sp>
        <p:nvSpPr>
          <p:cNvPr id="6" name="TextBox 5"/>
          <p:cNvSpPr txBox="1"/>
          <p:nvPr/>
        </p:nvSpPr>
        <p:spPr>
          <a:xfrm>
            <a:off x="838200" y="1676400"/>
            <a:ext cx="1371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latin typeface="Tahoma" pitchFamily="34" charset="0"/>
                <a:cs typeface="Tahoma" pitchFamily="34" charset="0"/>
              </a:rPr>
              <a:t>PL/SQL Block</a:t>
            </a:r>
          </a:p>
        </p:txBody>
      </p:sp>
      <p:sp>
        <p:nvSpPr>
          <p:cNvPr id="7" name="Rounded Rectangle 6"/>
          <p:cNvSpPr/>
          <p:nvPr/>
        </p:nvSpPr>
        <p:spPr>
          <a:xfrm>
            <a:off x="3429000" y="812169"/>
            <a:ext cx="4800600" cy="2549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3"/>
            <a:endCxn id="7" idx="1"/>
          </p:cNvCxnSpPr>
          <p:nvPr/>
        </p:nvCxnSpPr>
        <p:spPr>
          <a:xfrm flipV="1">
            <a:off x="2209800" y="2086719"/>
            <a:ext cx="1219200" cy="51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267200" y="1066800"/>
            <a:ext cx="2895600" cy="369332"/>
          </a:xfrm>
          <a:prstGeom prst="rect">
            <a:avLst/>
          </a:prstGeom>
          <a:noFill/>
        </p:spPr>
        <p:txBody>
          <a:bodyPr wrap="square" rtlCol="0">
            <a:spAutoFit/>
          </a:bodyPr>
          <a:lstStyle/>
          <a:p>
            <a:pPr algn="ctr"/>
            <a:r>
              <a:rPr lang="en-US" dirty="0" smtClean="0"/>
              <a:t>PL/SQL Engine</a:t>
            </a:r>
            <a:endParaRPr lang="en-US" dirty="0"/>
          </a:p>
        </p:txBody>
      </p:sp>
      <p:sp>
        <p:nvSpPr>
          <p:cNvPr id="11" name="Rounded Rectangle 10"/>
          <p:cNvSpPr/>
          <p:nvPr/>
        </p:nvSpPr>
        <p:spPr>
          <a:xfrm>
            <a:off x="3429000" y="3962400"/>
            <a:ext cx="48006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657600" y="1683603"/>
            <a:ext cx="1371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latin typeface="Tahoma" pitchFamily="34" charset="0"/>
                <a:cs typeface="Tahoma" pitchFamily="34" charset="0"/>
              </a:rPr>
              <a:t>PL/SQL Block</a:t>
            </a:r>
          </a:p>
        </p:txBody>
      </p:sp>
      <p:sp>
        <p:nvSpPr>
          <p:cNvPr id="16" name="TextBox 15"/>
          <p:cNvSpPr txBox="1"/>
          <p:nvPr/>
        </p:nvSpPr>
        <p:spPr>
          <a:xfrm>
            <a:off x="4572000" y="5334000"/>
            <a:ext cx="2514600" cy="369332"/>
          </a:xfrm>
          <a:prstGeom prst="rect">
            <a:avLst/>
          </a:prstGeom>
          <a:noFill/>
        </p:spPr>
        <p:txBody>
          <a:bodyPr wrap="square" rtlCol="0">
            <a:spAutoFit/>
          </a:bodyPr>
          <a:lstStyle/>
          <a:p>
            <a:pPr algn="ctr"/>
            <a:r>
              <a:rPr lang="en-US" dirty="0" smtClean="0"/>
              <a:t>Oracle server</a:t>
            </a:r>
            <a:endParaRPr lang="en-US" dirty="0"/>
          </a:p>
        </p:txBody>
      </p:sp>
      <p:cxnSp>
        <p:nvCxnSpPr>
          <p:cNvPr id="18" name="Elbow Connector 17"/>
          <p:cNvCxnSpPr>
            <a:endCxn id="30" idx="0"/>
          </p:cNvCxnSpPr>
          <p:nvPr/>
        </p:nvCxnSpPr>
        <p:spPr>
          <a:xfrm rot="16200000" flipH="1">
            <a:off x="4449062" y="3027003"/>
            <a:ext cx="1966432" cy="806155"/>
          </a:xfrm>
          <a:prstGeom prst="bentConnector3">
            <a:avLst>
              <a:gd name="adj1" fmla="val 55"/>
            </a:avLst>
          </a:prstGeom>
          <a:ln>
            <a:tailEnd type="arrow"/>
          </a:ln>
        </p:spPr>
        <p:style>
          <a:lnRef idx="2">
            <a:schemeClr val="dk1"/>
          </a:lnRef>
          <a:fillRef idx="0">
            <a:schemeClr val="dk1"/>
          </a:fillRef>
          <a:effectRef idx="1">
            <a:schemeClr val="dk1"/>
          </a:effectRef>
          <a:fontRef idx="minor">
            <a:schemeClr val="tx1"/>
          </a:fontRef>
        </p:style>
      </p:cxnSp>
      <p:grpSp>
        <p:nvGrpSpPr>
          <p:cNvPr id="36" name="Group 35"/>
          <p:cNvGrpSpPr/>
          <p:nvPr/>
        </p:nvGrpSpPr>
        <p:grpSpPr>
          <a:xfrm>
            <a:off x="6096000" y="1405466"/>
            <a:ext cx="1676400" cy="1015663"/>
            <a:chOff x="6096000" y="1405466"/>
            <a:chExt cx="1676400" cy="1015663"/>
          </a:xfrm>
        </p:grpSpPr>
        <p:sp>
          <p:nvSpPr>
            <p:cNvPr id="25" name="Rounded Rectangle 24"/>
            <p:cNvSpPr/>
            <p:nvPr/>
          </p:nvSpPr>
          <p:spPr>
            <a:xfrm>
              <a:off x="6096000" y="1436132"/>
              <a:ext cx="1676400" cy="9768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TextBox 25"/>
            <p:cNvSpPr txBox="1"/>
            <p:nvPr/>
          </p:nvSpPr>
          <p:spPr>
            <a:xfrm>
              <a:off x="6248400" y="1405466"/>
              <a:ext cx="1524000" cy="1015663"/>
            </a:xfrm>
            <a:prstGeom prst="rect">
              <a:avLst/>
            </a:prstGeom>
            <a:noFill/>
          </p:spPr>
          <p:txBody>
            <a:bodyPr wrap="square" rtlCol="0">
              <a:spAutoFit/>
            </a:bodyPr>
            <a:lstStyle/>
            <a:p>
              <a:r>
                <a:rPr lang="en-US" sz="2000" dirty="0" smtClean="0">
                  <a:latin typeface="Tahoma" pitchFamily="34" charset="0"/>
                  <a:cs typeface="Tahoma" pitchFamily="34" charset="0"/>
                </a:rPr>
                <a:t>Procedural statement executer</a:t>
              </a:r>
              <a:endParaRPr lang="en-US" sz="2000" dirty="0">
                <a:latin typeface="Tahoma" pitchFamily="34" charset="0"/>
                <a:cs typeface="Tahoma" pitchFamily="34" charset="0"/>
              </a:endParaRPr>
            </a:p>
          </p:txBody>
        </p:sp>
      </p:grpSp>
      <p:cxnSp>
        <p:nvCxnSpPr>
          <p:cNvPr id="29" name="Straight Arrow Connector 28"/>
          <p:cNvCxnSpPr>
            <a:endCxn id="25" idx="1"/>
          </p:cNvCxnSpPr>
          <p:nvPr/>
        </p:nvCxnSpPr>
        <p:spPr>
          <a:xfrm>
            <a:off x="5029200" y="1924565"/>
            <a:ext cx="10668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5" name="Group 34"/>
          <p:cNvGrpSpPr/>
          <p:nvPr/>
        </p:nvGrpSpPr>
        <p:grpSpPr>
          <a:xfrm>
            <a:off x="3858924" y="4413297"/>
            <a:ext cx="3952864" cy="733935"/>
            <a:chOff x="3858924" y="4413297"/>
            <a:chExt cx="3952864" cy="733935"/>
          </a:xfrm>
        </p:grpSpPr>
        <p:sp>
          <p:nvSpPr>
            <p:cNvPr id="30" name="Rounded Rectangle 29"/>
            <p:cNvSpPr/>
            <p:nvPr/>
          </p:nvSpPr>
          <p:spPr>
            <a:xfrm>
              <a:off x="3858924" y="4413297"/>
              <a:ext cx="3952864" cy="7339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TextBox 30"/>
            <p:cNvSpPr txBox="1"/>
            <p:nvPr/>
          </p:nvSpPr>
          <p:spPr>
            <a:xfrm>
              <a:off x="4189712" y="4634473"/>
              <a:ext cx="3360898" cy="400110"/>
            </a:xfrm>
            <a:prstGeom prst="rect">
              <a:avLst/>
            </a:prstGeom>
            <a:noFill/>
          </p:spPr>
          <p:txBody>
            <a:bodyPr wrap="square" rtlCol="0">
              <a:spAutoFit/>
            </a:bodyPr>
            <a:lstStyle/>
            <a:p>
              <a:pPr algn="ctr"/>
              <a:r>
                <a:rPr lang="en-US" sz="2000" dirty="0">
                  <a:latin typeface="Tahoma" pitchFamily="34" charset="0"/>
                  <a:cs typeface="Tahoma" pitchFamily="34" charset="0"/>
                </a:rPr>
                <a:t>SQL statement </a:t>
              </a:r>
              <a:r>
                <a:rPr lang="en-US" sz="2000" dirty="0" smtClean="0">
                  <a:latin typeface="Tahoma" pitchFamily="34" charset="0"/>
                  <a:cs typeface="Tahoma" pitchFamily="34" charset="0"/>
                </a:rPr>
                <a:t>executer</a:t>
              </a:r>
              <a:endParaRPr lang="en-US" sz="2000" dirty="0">
                <a:latin typeface="Tahoma" pitchFamily="34" charset="0"/>
                <a:cs typeface="Tahoma" pitchFamily="34" charset="0"/>
              </a:endParaRPr>
            </a:p>
          </p:txBody>
        </p:sp>
      </p:grpSp>
      <p:sp>
        <p:nvSpPr>
          <p:cNvPr id="41" name="TextBox 40"/>
          <p:cNvSpPr txBox="1"/>
          <p:nvPr/>
        </p:nvSpPr>
        <p:spPr>
          <a:xfrm>
            <a:off x="5029200" y="1600200"/>
            <a:ext cx="1066800" cy="369332"/>
          </a:xfrm>
          <a:prstGeom prst="rect">
            <a:avLst/>
          </a:prstGeom>
          <a:noFill/>
        </p:spPr>
        <p:txBody>
          <a:bodyPr wrap="square" rtlCol="0">
            <a:spAutoFit/>
          </a:bodyPr>
          <a:lstStyle/>
          <a:p>
            <a:pPr algn="ctr"/>
            <a:r>
              <a:rPr lang="en-US" dirty="0" smtClean="0">
                <a:latin typeface="Tahoma" pitchFamily="34" charset="0"/>
                <a:cs typeface="Tahoma" pitchFamily="34" charset="0"/>
              </a:rPr>
              <a:t>PL/SQL</a:t>
            </a:r>
            <a:endParaRPr lang="en-US" dirty="0">
              <a:latin typeface="Tahoma" pitchFamily="34" charset="0"/>
              <a:cs typeface="Tahoma" pitchFamily="34" charset="0"/>
            </a:endParaRPr>
          </a:p>
        </p:txBody>
      </p:sp>
      <p:sp>
        <p:nvSpPr>
          <p:cNvPr id="42" name="TextBox 41"/>
          <p:cNvSpPr txBox="1"/>
          <p:nvPr/>
        </p:nvSpPr>
        <p:spPr>
          <a:xfrm>
            <a:off x="4953000" y="2091266"/>
            <a:ext cx="1066800" cy="369332"/>
          </a:xfrm>
          <a:prstGeom prst="rect">
            <a:avLst/>
          </a:prstGeom>
          <a:noFill/>
        </p:spPr>
        <p:txBody>
          <a:bodyPr wrap="square" rtlCol="0">
            <a:spAutoFit/>
          </a:bodyPr>
          <a:lstStyle/>
          <a:p>
            <a:pPr algn="ctr"/>
            <a:r>
              <a:rPr lang="en-US" dirty="0" smtClean="0">
                <a:latin typeface="Tahoma" pitchFamily="34" charset="0"/>
                <a:cs typeface="Tahoma" pitchFamily="34" charset="0"/>
              </a:rPr>
              <a:t>SQL</a:t>
            </a:r>
            <a:endParaRPr lang="en-US" dirty="0">
              <a:latin typeface="Tahoma" pitchFamily="34" charset="0"/>
              <a:cs typeface="Tahoma" pitchFamily="34" charset="0"/>
            </a:endParaRPr>
          </a:p>
        </p:txBody>
      </p:sp>
    </p:spTree>
    <p:extLst>
      <p:ext uri="{BB962C8B-B14F-4D97-AF65-F5344CB8AC3E}">
        <p14:creationId xmlns="" xmlns:p14="http://schemas.microsoft.com/office/powerpoint/2010/main" val="1626660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t>
            </a:r>
            <a:r>
              <a:rPr lang="en-US" dirty="0" smtClean="0"/>
              <a:t>PL/SQL (slide 1)</a:t>
            </a: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a:t>
            </a:fld>
            <a:endParaRPr lang="en-US" dirty="0"/>
          </a:p>
        </p:txBody>
      </p:sp>
      <p:grpSp>
        <p:nvGrpSpPr>
          <p:cNvPr id="3" name="Group 2"/>
          <p:cNvGrpSpPr/>
          <p:nvPr/>
        </p:nvGrpSpPr>
        <p:grpSpPr>
          <a:xfrm>
            <a:off x="1676400" y="2422525"/>
            <a:ext cx="5791200" cy="3406775"/>
            <a:chOff x="1811867" y="2222510"/>
            <a:chExt cx="5791200" cy="3406775"/>
          </a:xfrm>
        </p:grpSpPr>
        <p:sp>
          <p:nvSpPr>
            <p:cNvPr id="14" name="Line 2"/>
            <p:cNvSpPr>
              <a:spLocks noChangeShapeType="1"/>
            </p:cNvSpPr>
            <p:nvPr/>
          </p:nvSpPr>
          <p:spPr bwMode="auto">
            <a:xfrm>
              <a:off x="2765955" y="2813060"/>
              <a:ext cx="3389312" cy="0"/>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3"/>
            <p:cNvSpPr>
              <a:spLocks noChangeShapeType="1"/>
            </p:cNvSpPr>
            <p:nvPr/>
          </p:nvSpPr>
          <p:spPr bwMode="auto">
            <a:xfrm>
              <a:off x="2765955" y="3240098"/>
              <a:ext cx="3389312" cy="0"/>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4"/>
            <p:cNvSpPr>
              <a:spLocks noChangeShapeType="1"/>
            </p:cNvSpPr>
            <p:nvPr/>
          </p:nvSpPr>
          <p:spPr bwMode="auto">
            <a:xfrm>
              <a:off x="2810405" y="4721235"/>
              <a:ext cx="3344862" cy="15875"/>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Rectangle 12"/>
            <p:cNvSpPr>
              <a:spLocks noChangeArrowheads="1"/>
            </p:cNvSpPr>
            <p:nvPr/>
          </p:nvSpPr>
          <p:spPr bwMode="gray">
            <a:xfrm>
              <a:off x="3904192" y="2984510"/>
              <a:ext cx="1412875" cy="169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ts val="1800"/>
                </a:lnSpc>
                <a:spcBef>
                  <a:spcPct val="0"/>
                </a:spcBef>
                <a:buClrTx/>
                <a:buFontTx/>
                <a:buNone/>
                <a:tabLst>
                  <a:tab pos="341313" algn="l"/>
                </a:tabLst>
              </a:pPr>
              <a:r>
                <a:rPr lang="en-US" dirty="0">
                  <a:latin typeface="Courier New" pitchFamily="49" charset="0"/>
                  <a:cs typeface="Times New Roman" pitchFamily="18" charset="0"/>
                </a:rPr>
                <a:t>SQL</a:t>
              </a:r>
            </a:p>
            <a:p>
              <a:pPr algn="l" eaLnBrk="0" hangingPunct="0">
                <a:lnSpc>
                  <a:spcPts val="1800"/>
                </a:lnSpc>
                <a:spcBef>
                  <a:spcPct val="0"/>
                </a:spcBef>
                <a:buClrTx/>
                <a:buFontTx/>
                <a:buNone/>
                <a:tabLst>
                  <a:tab pos="341313" algn="l"/>
                </a:tabLst>
              </a:pPr>
              <a:r>
                <a:rPr lang="en-US" dirty="0">
                  <a:latin typeface="Courier New" pitchFamily="49" charset="0"/>
                  <a:cs typeface="Times New Roman" pitchFamily="18" charset="0"/>
                </a:rPr>
                <a:t>IF...THEN</a:t>
              </a:r>
            </a:p>
            <a:p>
              <a:pPr algn="l" eaLnBrk="0" hangingPunct="0">
                <a:lnSpc>
                  <a:spcPts val="1800"/>
                </a:lnSpc>
                <a:spcBef>
                  <a:spcPct val="0"/>
                </a:spcBef>
                <a:buClrTx/>
                <a:buFontTx/>
                <a:buNone/>
                <a:tabLst>
                  <a:tab pos="341313" algn="l"/>
                </a:tabLst>
              </a:pPr>
              <a:r>
                <a:rPr lang="en-US" dirty="0">
                  <a:latin typeface="Courier New" pitchFamily="49" charset="0"/>
                  <a:cs typeface="Times New Roman" pitchFamily="18" charset="0"/>
                </a:rPr>
                <a:t>	SQL</a:t>
              </a:r>
            </a:p>
            <a:p>
              <a:pPr algn="l" eaLnBrk="0" hangingPunct="0">
                <a:lnSpc>
                  <a:spcPts val="1800"/>
                </a:lnSpc>
                <a:spcBef>
                  <a:spcPct val="0"/>
                </a:spcBef>
                <a:buClrTx/>
                <a:buFontTx/>
                <a:buNone/>
                <a:tabLst>
                  <a:tab pos="341313" algn="l"/>
                </a:tabLst>
              </a:pPr>
              <a:r>
                <a:rPr lang="en-US" dirty="0">
                  <a:latin typeface="Courier New" pitchFamily="49" charset="0"/>
                  <a:cs typeface="Times New Roman" pitchFamily="18" charset="0"/>
                </a:rPr>
                <a:t>ELSE</a:t>
              </a:r>
            </a:p>
            <a:p>
              <a:pPr algn="l" eaLnBrk="0" hangingPunct="0">
                <a:lnSpc>
                  <a:spcPts val="1800"/>
                </a:lnSpc>
                <a:spcBef>
                  <a:spcPct val="0"/>
                </a:spcBef>
                <a:buClrTx/>
                <a:buFontTx/>
                <a:buNone/>
                <a:tabLst>
                  <a:tab pos="341313" algn="l"/>
                </a:tabLst>
              </a:pPr>
              <a:r>
                <a:rPr lang="en-US" dirty="0">
                  <a:latin typeface="Courier New" pitchFamily="49" charset="0"/>
                  <a:cs typeface="Times New Roman" pitchFamily="18" charset="0"/>
                </a:rPr>
                <a:t>	SQL</a:t>
              </a:r>
            </a:p>
            <a:p>
              <a:pPr algn="l" eaLnBrk="0" hangingPunct="0">
                <a:lnSpc>
                  <a:spcPts val="1800"/>
                </a:lnSpc>
                <a:spcBef>
                  <a:spcPct val="0"/>
                </a:spcBef>
                <a:buClrTx/>
                <a:buFontTx/>
                <a:buNone/>
                <a:tabLst>
                  <a:tab pos="341313" algn="l"/>
                </a:tabLst>
              </a:pPr>
              <a:r>
                <a:rPr lang="en-US" dirty="0">
                  <a:latin typeface="Courier New" pitchFamily="49" charset="0"/>
                  <a:cs typeface="Times New Roman" pitchFamily="18" charset="0"/>
                </a:rPr>
                <a:t>END IF;</a:t>
              </a:r>
            </a:p>
            <a:p>
              <a:pPr algn="l" eaLnBrk="0" hangingPunct="0">
                <a:lnSpc>
                  <a:spcPts val="1800"/>
                </a:lnSpc>
                <a:spcBef>
                  <a:spcPct val="0"/>
                </a:spcBef>
                <a:buClrTx/>
                <a:buFontTx/>
                <a:buNone/>
                <a:tabLst>
                  <a:tab pos="341313" algn="l"/>
                </a:tabLst>
              </a:pPr>
              <a:r>
                <a:rPr lang="en-US" dirty="0">
                  <a:latin typeface="Courier New" pitchFamily="49" charset="0"/>
                  <a:cs typeface="Times New Roman" pitchFamily="18" charset="0"/>
                </a:rPr>
                <a:t>SQL</a:t>
              </a:r>
            </a:p>
          </p:txBody>
        </p:sp>
        <p:pic>
          <p:nvPicPr>
            <p:cNvPr id="18" name="Picture 13" descr="D:\PL_SQL\MY_LESSONS\Graphics\LesIntro\forms.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1811867" y="2409835"/>
              <a:ext cx="1200150" cy="1531938"/>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14" descr="D:\PL_SQL\MY_LESSONS\Graphics\LesIntro\database.gi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6002867" y="2222510"/>
              <a:ext cx="1600200" cy="1600200"/>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18" descr="D:\PL_SQL\MY_LESSONS\Graphics\LesIntro\forms.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1811867" y="4064010"/>
              <a:ext cx="1200150" cy="1531938"/>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19" descr="D:\PL_SQL\MY_LESSONS\Graphics\LesIntro\database.gi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6002867" y="4029085"/>
              <a:ext cx="1600200" cy="160020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2" name="TextBox 21"/>
          <p:cNvSpPr txBox="1"/>
          <p:nvPr/>
        </p:nvSpPr>
        <p:spPr>
          <a:xfrm>
            <a:off x="914400" y="990600"/>
            <a:ext cx="7010400" cy="923330"/>
          </a:xfrm>
          <a:prstGeom prst="rect">
            <a:avLst/>
          </a:prstGeom>
          <a:noFill/>
        </p:spPr>
        <p:txBody>
          <a:bodyPr wrap="square" rtlCol="0">
            <a:spAutoFit/>
          </a:bodyPr>
          <a:lstStyle/>
          <a:p>
            <a:pPr marL="742950" lvl="1" indent="-285750">
              <a:buFont typeface="Wingdings" pitchFamily="2" charset="2"/>
              <a:buChar char="ü"/>
            </a:pPr>
            <a:r>
              <a:rPr lang="en-US" dirty="0">
                <a:latin typeface="Lucida Bright" pitchFamily="18" charset="0"/>
              </a:rPr>
              <a:t>Integration of procedural constructs with SQL</a:t>
            </a:r>
          </a:p>
          <a:p>
            <a:pPr marL="742950" lvl="1" indent="-285750">
              <a:buFont typeface="Wingdings" pitchFamily="2" charset="2"/>
              <a:buChar char="ü"/>
            </a:pPr>
            <a:r>
              <a:rPr lang="en-US" dirty="0">
                <a:latin typeface="Lucida Bright" pitchFamily="18" charset="0"/>
              </a:rPr>
              <a:t>Improved performance</a:t>
            </a:r>
          </a:p>
          <a:p>
            <a:endParaRPr lang="en-US" dirty="0"/>
          </a:p>
        </p:txBody>
      </p:sp>
    </p:spTree>
    <p:extLst>
      <p:ext uri="{BB962C8B-B14F-4D97-AF65-F5344CB8AC3E}">
        <p14:creationId xmlns="" xmlns:p14="http://schemas.microsoft.com/office/powerpoint/2010/main" val="181440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Block Structure</a:t>
            </a:r>
          </a:p>
        </p:txBody>
      </p:sp>
      <p:sp>
        <p:nvSpPr>
          <p:cNvPr id="3" name="Content Placeholder 2"/>
          <p:cNvSpPr>
            <a:spLocks noGrp="1"/>
          </p:cNvSpPr>
          <p:nvPr>
            <p:ph idx="1"/>
          </p:nvPr>
        </p:nvSpPr>
        <p:spPr/>
        <p:txBody>
          <a:bodyPr/>
          <a:lstStyle/>
          <a:p>
            <a:pPr lvl="1">
              <a:buFont typeface="Wingdings" pitchFamily="2" charset="2"/>
              <a:buChar char="§"/>
            </a:pPr>
            <a:r>
              <a:rPr lang="en-US" sz="2000" dirty="0">
                <a:latin typeface="Tahoma" pitchFamily="34" charset="0"/>
                <a:cs typeface="Tahoma" pitchFamily="34" charset="0"/>
              </a:rPr>
              <a:t>DECLARE (optional)</a:t>
            </a:r>
          </a:p>
          <a:p>
            <a:pPr lvl="2">
              <a:buFont typeface="Arial" pitchFamily="34" charset="0"/>
              <a:buChar char="•"/>
            </a:pPr>
            <a:r>
              <a:rPr lang="en-US" sz="2000" dirty="0">
                <a:latin typeface="Tahoma" pitchFamily="34" charset="0"/>
                <a:cs typeface="Tahoma" pitchFamily="34" charset="0"/>
              </a:rPr>
              <a:t>Variables, cursors, user-defined exceptions</a:t>
            </a:r>
          </a:p>
          <a:p>
            <a:pPr lvl="1">
              <a:buFont typeface="Wingdings" pitchFamily="2" charset="2"/>
              <a:buChar char="§"/>
            </a:pPr>
            <a:r>
              <a:rPr lang="en-US" sz="2000" dirty="0">
                <a:latin typeface="Tahoma" pitchFamily="34" charset="0"/>
                <a:cs typeface="Tahoma" pitchFamily="34" charset="0"/>
              </a:rPr>
              <a:t>BEGIN (</a:t>
            </a:r>
            <a:r>
              <a:rPr lang="en-US" sz="2000" dirty="0">
                <a:solidFill>
                  <a:srgbClr val="FF0000"/>
                </a:solidFill>
                <a:latin typeface="Tahoma" pitchFamily="34" charset="0"/>
                <a:cs typeface="Tahoma" pitchFamily="34" charset="0"/>
              </a:rPr>
              <a:t>mandatory</a:t>
            </a:r>
            <a:r>
              <a:rPr lang="en-US" sz="2000" dirty="0">
                <a:latin typeface="Tahoma" pitchFamily="34" charset="0"/>
                <a:cs typeface="Tahoma" pitchFamily="34" charset="0"/>
              </a:rPr>
              <a:t>)</a:t>
            </a:r>
          </a:p>
          <a:p>
            <a:pPr lvl="2">
              <a:buFont typeface="Arial" pitchFamily="34" charset="0"/>
              <a:buChar char="•"/>
            </a:pPr>
            <a:r>
              <a:rPr lang="en-US" sz="2000" dirty="0">
                <a:latin typeface="Tahoma" pitchFamily="34" charset="0"/>
                <a:cs typeface="Tahoma" pitchFamily="34" charset="0"/>
              </a:rPr>
              <a:t>SQL statements</a:t>
            </a:r>
          </a:p>
          <a:p>
            <a:pPr lvl="2">
              <a:buFont typeface="Arial" pitchFamily="34" charset="0"/>
              <a:buChar char="•"/>
            </a:pPr>
            <a:r>
              <a:rPr lang="en-US" sz="2000" dirty="0">
                <a:latin typeface="Tahoma" pitchFamily="34" charset="0"/>
                <a:cs typeface="Tahoma" pitchFamily="34" charset="0"/>
              </a:rPr>
              <a:t>PL/SQL statements</a:t>
            </a:r>
          </a:p>
          <a:p>
            <a:pPr lvl="1">
              <a:buFont typeface="Wingdings" pitchFamily="2" charset="2"/>
              <a:buChar char="§"/>
            </a:pPr>
            <a:r>
              <a:rPr lang="en-US" sz="2000" dirty="0">
                <a:latin typeface="Tahoma" pitchFamily="34" charset="0"/>
                <a:cs typeface="Tahoma" pitchFamily="34" charset="0"/>
              </a:rPr>
              <a:t>EXCEPTION (optional)</a:t>
            </a:r>
          </a:p>
          <a:p>
            <a:pPr lvl="2">
              <a:buFont typeface="Arial" pitchFamily="34" charset="0"/>
              <a:buChar char="•"/>
            </a:pPr>
            <a:r>
              <a:rPr lang="en-US" sz="2000" dirty="0">
                <a:latin typeface="Tahoma" pitchFamily="34" charset="0"/>
                <a:cs typeface="Tahoma" pitchFamily="34" charset="0"/>
              </a:rPr>
              <a:t>Actions to </a:t>
            </a:r>
            <a:r>
              <a:rPr lang="en-US" sz="2000" dirty="0" smtClean="0">
                <a:latin typeface="Tahoma" pitchFamily="34" charset="0"/>
                <a:cs typeface="Tahoma" pitchFamily="34" charset="0"/>
              </a:rPr>
              <a:t>perform  when  errors </a:t>
            </a:r>
          </a:p>
          <a:p>
            <a:pPr marL="881063" lvl="2" indent="0">
              <a:buNone/>
            </a:pPr>
            <a:r>
              <a:rPr lang="en-US" sz="2000" dirty="0" smtClean="0">
                <a:latin typeface="Tahoma" pitchFamily="34" charset="0"/>
                <a:cs typeface="Tahoma" pitchFamily="34" charset="0"/>
              </a:rPr>
              <a:t>occur</a:t>
            </a:r>
            <a:endParaRPr lang="en-US" sz="2000" dirty="0">
              <a:latin typeface="Tahoma" pitchFamily="34" charset="0"/>
              <a:cs typeface="Tahoma" pitchFamily="34" charset="0"/>
            </a:endParaRPr>
          </a:p>
          <a:p>
            <a:pPr lvl="1">
              <a:buFont typeface="Wingdings" pitchFamily="2" charset="2"/>
              <a:buChar char="§"/>
            </a:pPr>
            <a:r>
              <a:rPr lang="en-US" sz="2000" dirty="0">
                <a:latin typeface="Tahoma" pitchFamily="34" charset="0"/>
                <a:cs typeface="Tahoma" pitchFamily="34" charset="0"/>
              </a:rPr>
              <a:t>END; (</a:t>
            </a:r>
            <a:r>
              <a:rPr lang="en-US" sz="2000" dirty="0">
                <a:solidFill>
                  <a:srgbClr val="FF0000"/>
                </a:solidFill>
                <a:latin typeface="Tahoma" pitchFamily="34" charset="0"/>
                <a:cs typeface="Tahoma" pitchFamily="34" charset="0"/>
              </a:rPr>
              <a:t>mandatory</a:t>
            </a:r>
            <a:r>
              <a:rPr lang="en-US" sz="2000" dirty="0">
                <a:latin typeface="Tahoma" pitchFamily="34" charset="0"/>
                <a:cs typeface="Tahoma" pitchFamily="34" charset="0"/>
              </a:rPr>
              <a:t>)</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7</a:t>
            </a:fld>
            <a:endParaRPr lang="en-US" dirty="0"/>
          </a:p>
        </p:txBody>
      </p:sp>
      <p:pic>
        <p:nvPicPr>
          <p:cNvPr id="6" name="Picture 4" descr="C:\Projects\6981-Sunitha\images\Slide2.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5926652" y="2726798"/>
            <a:ext cx="1600200" cy="2903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22217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Types</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a:t>
            </a:fld>
            <a:endParaRPr lang="en-US" dirty="0"/>
          </a:p>
        </p:txBody>
      </p:sp>
      <p:sp>
        <p:nvSpPr>
          <p:cNvPr id="7" name="Flowchart: Alternate Process 6"/>
          <p:cNvSpPr/>
          <p:nvPr/>
        </p:nvSpPr>
        <p:spPr>
          <a:xfrm>
            <a:off x="419100" y="1828800"/>
            <a:ext cx="2171700" cy="3200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chemeClr val="accent1">
                    <a:lumMod val="60000"/>
                    <a:lumOff val="40000"/>
                  </a:schemeClr>
                </a:solidFill>
                <a:latin typeface="Lucida Bright" pitchFamily="18" charset="0"/>
                <a:cs typeface="Arial" pitchFamily="34" charset="0"/>
              </a:rPr>
              <a:t>[DECLARE]</a:t>
            </a:r>
          </a:p>
          <a:p>
            <a:endParaRPr lang="en-US" dirty="0">
              <a:latin typeface="Lucida Bright" pitchFamily="18" charset="0"/>
              <a:cs typeface="Arial" pitchFamily="34" charset="0"/>
            </a:endParaRPr>
          </a:p>
          <a:p>
            <a:r>
              <a:rPr lang="en-US" b="1" dirty="0" smtClean="0">
                <a:latin typeface="Lucida Bright" pitchFamily="18" charset="0"/>
                <a:cs typeface="Arial" pitchFamily="34" charset="0"/>
              </a:rPr>
              <a:t>BEGIN</a:t>
            </a:r>
            <a:endParaRPr lang="en-US" b="1" dirty="0">
              <a:latin typeface="Lucida Bright" pitchFamily="18" charset="0"/>
              <a:cs typeface="Arial" pitchFamily="34" charset="0"/>
            </a:endParaRPr>
          </a:p>
          <a:p>
            <a:r>
              <a:rPr lang="en-US" dirty="0">
                <a:latin typeface="Lucida Bright" pitchFamily="18" charset="0"/>
                <a:cs typeface="Arial" pitchFamily="34" charset="0"/>
              </a:rPr>
              <a:t>  --</a:t>
            </a:r>
            <a:r>
              <a:rPr lang="en-US" i="1" dirty="0">
                <a:latin typeface="Lucida Bright" pitchFamily="18" charset="0"/>
                <a:cs typeface="Arial" pitchFamily="34" charset="0"/>
              </a:rPr>
              <a:t>statements</a:t>
            </a:r>
          </a:p>
          <a:p>
            <a:endParaRPr lang="en-US" dirty="0">
              <a:latin typeface="Lucida Bright" pitchFamily="18" charset="0"/>
              <a:cs typeface="Arial" pitchFamily="34" charset="0"/>
            </a:endParaRPr>
          </a:p>
          <a:p>
            <a:r>
              <a:rPr lang="en-US" dirty="0">
                <a:solidFill>
                  <a:schemeClr val="accent1">
                    <a:lumMod val="60000"/>
                    <a:lumOff val="40000"/>
                  </a:schemeClr>
                </a:solidFill>
                <a:latin typeface="Lucida Bright" pitchFamily="18" charset="0"/>
                <a:cs typeface="Arial" pitchFamily="34" charset="0"/>
              </a:rPr>
              <a:t>[EXCEPTION]</a:t>
            </a:r>
          </a:p>
          <a:p>
            <a:endParaRPr lang="en-US" dirty="0">
              <a:latin typeface="Lucida Bright" pitchFamily="18" charset="0"/>
              <a:cs typeface="Arial" pitchFamily="34" charset="0"/>
            </a:endParaRPr>
          </a:p>
          <a:p>
            <a:r>
              <a:rPr lang="en-US" b="1" dirty="0">
                <a:latin typeface="Lucida Bright" pitchFamily="18" charset="0"/>
                <a:cs typeface="Arial" pitchFamily="34" charset="0"/>
              </a:rPr>
              <a:t>END;</a:t>
            </a:r>
          </a:p>
          <a:p>
            <a:endParaRPr lang="en-US" dirty="0">
              <a:latin typeface="Lucida Bright" pitchFamily="18" charset="0"/>
              <a:cs typeface="Arial" pitchFamily="34" charset="0"/>
            </a:endParaRPr>
          </a:p>
        </p:txBody>
      </p:sp>
      <p:sp>
        <p:nvSpPr>
          <p:cNvPr id="8" name="Flowchart: Alternate Process 7"/>
          <p:cNvSpPr/>
          <p:nvPr/>
        </p:nvSpPr>
        <p:spPr>
          <a:xfrm>
            <a:off x="3067907" y="1828800"/>
            <a:ext cx="2627757" cy="3200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latin typeface="Lucida Bright" pitchFamily="18" charset="0"/>
                <a:cs typeface="Arial" pitchFamily="34" charset="0"/>
              </a:rPr>
              <a:t>PROCEDURE </a:t>
            </a:r>
            <a:r>
              <a:rPr lang="en-US" dirty="0" smtClean="0">
                <a:latin typeface="Lucida Bright" pitchFamily="18" charset="0"/>
                <a:cs typeface="Arial" pitchFamily="34" charset="0"/>
              </a:rPr>
              <a:t>name</a:t>
            </a:r>
            <a:endParaRPr lang="en-US" dirty="0">
              <a:latin typeface="Lucida Bright" pitchFamily="18" charset="0"/>
              <a:cs typeface="Arial" pitchFamily="34" charset="0"/>
            </a:endParaRPr>
          </a:p>
          <a:p>
            <a:r>
              <a:rPr lang="en-US" b="1" dirty="0" smtClean="0">
                <a:latin typeface="Lucida Bright" pitchFamily="18" charset="0"/>
                <a:cs typeface="Arial" pitchFamily="34" charset="0"/>
              </a:rPr>
              <a:t>IS</a:t>
            </a:r>
            <a:endParaRPr lang="en-US" b="1" dirty="0">
              <a:latin typeface="Lucida Bright" pitchFamily="18" charset="0"/>
              <a:cs typeface="Arial" pitchFamily="34" charset="0"/>
            </a:endParaRPr>
          </a:p>
          <a:p>
            <a:r>
              <a:rPr lang="en-US" b="1" dirty="0">
                <a:latin typeface="Lucida Bright" pitchFamily="18" charset="0"/>
                <a:cs typeface="Arial" pitchFamily="34" charset="0"/>
              </a:rPr>
              <a:t>BEGIN</a:t>
            </a:r>
          </a:p>
          <a:p>
            <a:r>
              <a:rPr lang="en-US" dirty="0">
                <a:latin typeface="Lucida Bright" pitchFamily="18" charset="0"/>
                <a:cs typeface="Arial" pitchFamily="34" charset="0"/>
              </a:rPr>
              <a:t>  --</a:t>
            </a:r>
            <a:r>
              <a:rPr lang="en-US" i="1" dirty="0">
                <a:latin typeface="Lucida Bright" pitchFamily="18" charset="0"/>
                <a:cs typeface="Arial" pitchFamily="34" charset="0"/>
              </a:rPr>
              <a:t>statements</a:t>
            </a:r>
          </a:p>
          <a:p>
            <a:endParaRPr lang="en-US" dirty="0">
              <a:latin typeface="Lucida Bright" pitchFamily="18" charset="0"/>
              <a:cs typeface="Arial" pitchFamily="34" charset="0"/>
            </a:endParaRPr>
          </a:p>
          <a:p>
            <a:r>
              <a:rPr lang="en-US" dirty="0">
                <a:solidFill>
                  <a:schemeClr val="accent1">
                    <a:lumMod val="60000"/>
                    <a:lumOff val="40000"/>
                  </a:schemeClr>
                </a:solidFill>
                <a:latin typeface="Lucida Bright" pitchFamily="18" charset="0"/>
                <a:cs typeface="Arial" pitchFamily="34" charset="0"/>
              </a:rPr>
              <a:t>[EXCEPTION]</a:t>
            </a:r>
          </a:p>
          <a:p>
            <a:endParaRPr lang="en-US" dirty="0">
              <a:latin typeface="Lucida Bright" pitchFamily="18" charset="0"/>
              <a:cs typeface="Arial" pitchFamily="34" charset="0"/>
            </a:endParaRPr>
          </a:p>
          <a:p>
            <a:r>
              <a:rPr lang="en-US" b="1" dirty="0">
                <a:latin typeface="Lucida Bright" pitchFamily="18" charset="0"/>
                <a:cs typeface="Arial" pitchFamily="34" charset="0"/>
              </a:rPr>
              <a:t>END;</a:t>
            </a:r>
          </a:p>
          <a:p>
            <a:endParaRPr lang="en-US" dirty="0">
              <a:latin typeface="Lucida Bright" pitchFamily="18" charset="0"/>
              <a:cs typeface="Arial" pitchFamily="34" charset="0"/>
            </a:endParaRPr>
          </a:p>
        </p:txBody>
      </p:sp>
      <p:sp>
        <p:nvSpPr>
          <p:cNvPr id="9" name="Flowchart: Alternate Process 8"/>
          <p:cNvSpPr/>
          <p:nvPr/>
        </p:nvSpPr>
        <p:spPr>
          <a:xfrm>
            <a:off x="6172772" y="1828800"/>
            <a:ext cx="2627757" cy="3200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latin typeface="Lucida Bright" pitchFamily="18" charset="0"/>
                <a:cs typeface="Arial" pitchFamily="34" charset="0"/>
              </a:rPr>
              <a:t>FUNCTION</a:t>
            </a:r>
            <a:r>
              <a:rPr lang="en-US" dirty="0">
                <a:latin typeface="Lucida Bright" pitchFamily="18" charset="0"/>
                <a:cs typeface="Arial" pitchFamily="34" charset="0"/>
              </a:rPr>
              <a:t> name</a:t>
            </a:r>
          </a:p>
          <a:p>
            <a:r>
              <a:rPr lang="en-US" b="1" dirty="0">
                <a:latin typeface="Lucida Bright" pitchFamily="18" charset="0"/>
                <a:cs typeface="Arial" pitchFamily="34" charset="0"/>
              </a:rPr>
              <a:t>RETURN</a:t>
            </a:r>
            <a:r>
              <a:rPr lang="en-US" dirty="0">
                <a:latin typeface="Lucida Bright" pitchFamily="18" charset="0"/>
                <a:cs typeface="Arial" pitchFamily="34" charset="0"/>
              </a:rPr>
              <a:t> </a:t>
            </a:r>
            <a:r>
              <a:rPr lang="en-US" dirty="0" err="1">
                <a:latin typeface="Lucida Bright" pitchFamily="18" charset="0"/>
                <a:cs typeface="Arial" pitchFamily="34" charset="0"/>
              </a:rPr>
              <a:t>datatype</a:t>
            </a:r>
            <a:endParaRPr lang="en-US" dirty="0">
              <a:latin typeface="Lucida Bright" pitchFamily="18" charset="0"/>
              <a:cs typeface="Arial" pitchFamily="34" charset="0"/>
            </a:endParaRPr>
          </a:p>
          <a:p>
            <a:r>
              <a:rPr lang="en-US" b="1" dirty="0">
                <a:latin typeface="Lucida Bright" pitchFamily="18" charset="0"/>
                <a:cs typeface="Arial" pitchFamily="34" charset="0"/>
              </a:rPr>
              <a:t>IS</a:t>
            </a:r>
          </a:p>
          <a:p>
            <a:r>
              <a:rPr lang="en-US" b="1" dirty="0">
                <a:latin typeface="Lucida Bright" pitchFamily="18" charset="0"/>
                <a:cs typeface="Arial" pitchFamily="34" charset="0"/>
              </a:rPr>
              <a:t>BEGIN</a:t>
            </a:r>
          </a:p>
          <a:p>
            <a:r>
              <a:rPr lang="en-US" dirty="0">
                <a:latin typeface="Lucida Bright" pitchFamily="18" charset="0"/>
                <a:cs typeface="Arial" pitchFamily="34" charset="0"/>
              </a:rPr>
              <a:t>  --</a:t>
            </a:r>
            <a:r>
              <a:rPr lang="en-US" i="1" dirty="0">
                <a:latin typeface="Lucida Bright" pitchFamily="18" charset="0"/>
                <a:cs typeface="Arial" pitchFamily="34" charset="0"/>
              </a:rPr>
              <a:t>statements</a:t>
            </a:r>
          </a:p>
          <a:p>
            <a:r>
              <a:rPr lang="en-US" dirty="0">
                <a:latin typeface="Lucida Bright" pitchFamily="18" charset="0"/>
                <a:cs typeface="Arial" pitchFamily="34" charset="0"/>
              </a:rPr>
              <a:t>  </a:t>
            </a:r>
            <a:r>
              <a:rPr lang="en-US" b="1" dirty="0">
                <a:latin typeface="Lucida Bright" pitchFamily="18" charset="0"/>
                <a:cs typeface="Arial" pitchFamily="34" charset="0"/>
              </a:rPr>
              <a:t>RETURN</a:t>
            </a:r>
            <a:r>
              <a:rPr lang="en-US" dirty="0">
                <a:latin typeface="Lucida Bright" pitchFamily="18" charset="0"/>
                <a:cs typeface="Arial" pitchFamily="34" charset="0"/>
              </a:rPr>
              <a:t> value;</a:t>
            </a:r>
          </a:p>
          <a:p>
            <a:r>
              <a:rPr lang="en-US" dirty="0">
                <a:solidFill>
                  <a:schemeClr val="accent1">
                    <a:lumMod val="60000"/>
                    <a:lumOff val="40000"/>
                  </a:schemeClr>
                </a:solidFill>
                <a:latin typeface="Lucida Bright" pitchFamily="18" charset="0"/>
                <a:cs typeface="Arial" pitchFamily="34" charset="0"/>
              </a:rPr>
              <a:t>[EXCEPTION]</a:t>
            </a:r>
          </a:p>
          <a:p>
            <a:endParaRPr lang="en-US" dirty="0">
              <a:latin typeface="Lucida Bright" pitchFamily="18" charset="0"/>
              <a:cs typeface="Arial" pitchFamily="34" charset="0"/>
            </a:endParaRPr>
          </a:p>
          <a:p>
            <a:r>
              <a:rPr lang="en-US" b="1" dirty="0">
                <a:latin typeface="Lucida Bright" pitchFamily="18" charset="0"/>
                <a:cs typeface="Arial" pitchFamily="34" charset="0"/>
              </a:rPr>
              <a:t>END;</a:t>
            </a:r>
          </a:p>
          <a:p>
            <a:endParaRPr lang="en-US" dirty="0">
              <a:latin typeface="Lucida Bright" pitchFamily="18" charset="0"/>
              <a:cs typeface="Arial" pitchFamily="34" charset="0"/>
            </a:endParaRPr>
          </a:p>
        </p:txBody>
      </p:sp>
      <p:sp>
        <p:nvSpPr>
          <p:cNvPr id="10" name="Rectangle 12"/>
          <p:cNvSpPr txBox="1">
            <a:spLocks noChangeArrowheads="1"/>
          </p:cNvSpPr>
          <p:nvPr/>
        </p:nvSpPr>
        <p:spPr>
          <a:xfrm>
            <a:off x="648432" y="1219200"/>
            <a:ext cx="1561368" cy="360362"/>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smtClean="0">
                <a:latin typeface="Lucida Bright" pitchFamily="18" charset="0"/>
              </a:rPr>
              <a:t>Anonymous</a:t>
            </a:r>
            <a:endParaRPr lang="en-US" sz="1800" dirty="0">
              <a:latin typeface="Lucida Bright" pitchFamily="18" charset="0"/>
            </a:endParaRPr>
          </a:p>
        </p:txBody>
      </p:sp>
      <p:sp>
        <p:nvSpPr>
          <p:cNvPr id="11" name="TextBox 10"/>
          <p:cNvSpPr txBox="1"/>
          <p:nvPr/>
        </p:nvSpPr>
        <p:spPr>
          <a:xfrm>
            <a:off x="3673187" y="1219200"/>
            <a:ext cx="1399691" cy="369332"/>
          </a:xfrm>
          <a:prstGeom prst="rect">
            <a:avLst/>
          </a:prstGeom>
          <a:noFill/>
        </p:spPr>
        <p:txBody>
          <a:bodyPr wrap="square" rtlCol="0">
            <a:spAutoFit/>
          </a:bodyPr>
          <a:lstStyle/>
          <a:p>
            <a:pPr algn="ctr"/>
            <a:r>
              <a:rPr lang="en-US" dirty="0">
                <a:latin typeface="Lucida Bright" pitchFamily="18" charset="0"/>
              </a:rPr>
              <a:t>Procedure</a:t>
            </a:r>
            <a:endParaRPr lang="en-US" dirty="0"/>
          </a:p>
        </p:txBody>
      </p:sp>
      <p:sp>
        <p:nvSpPr>
          <p:cNvPr id="12" name="TextBox 11"/>
          <p:cNvSpPr txBox="1"/>
          <p:nvPr/>
        </p:nvSpPr>
        <p:spPr>
          <a:xfrm>
            <a:off x="6760377" y="1230868"/>
            <a:ext cx="1372112" cy="369332"/>
          </a:xfrm>
          <a:prstGeom prst="rect">
            <a:avLst/>
          </a:prstGeom>
          <a:noFill/>
        </p:spPr>
        <p:txBody>
          <a:bodyPr wrap="square" rtlCol="0">
            <a:spAutoFit/>
          </a:bodyPr>
          <a:lstStyle/>
          <a:p>
            <a:pPr algn="ctr"/>
            <a:r>
              <a:rPr lang="en-US" dirty="0">
                <a:latin typeface="Lucida Bright" pitchFamily="18" charset="0"/>
              </a:rPr>
              <a:t>Function</a:t>
            </a:r>
            <a:endParaRPr lang="en-US" dirty="0"/>
          </a:p>
        </p:txBody>
      </p:sp>
    </p:spTree>
    <p:extLst>
      <p:ext uri="{BB962C8B-B14F-4D97-AF65-F5344CB8AC3E}">
        <p14:creationId xmlns="" xmlns:p14="http://schemas.microsoft.com/office/powerpoint/2010/main" val="3456973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Anonymous Block</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a:t>
            </a:fld>
            <a:endParaRPr lang="en-US" dirty="0"/>
          </a:p>
        </p:txBody>
      </p:sp>
      <p:sp>
        <p:nvSpPr>
          <p:cNvPr id="6" name="Rectangle 24"/>
          <p:cNvSpPr txBox="1">
            <a:spLocks noChangeArrowheads="1"/>
          </p:cNvSpPr>
          <p:nvPr/>
        </p:nvSpPr>
        <p:spPr>
          <a:xfrm>
            <a:off x="533400" y="1143000"/>
            <a:ext cx="7391400" cy="360362"/>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Lucida Bright" pitchFamily="18" charset="0"/>
              </a:rPr>
              <a:t>Enter the anonymous block in the SQL Developer workspace:</a:t>
            </a:r>
            <a:endParaRPr lang="en-US" sz="1800" dirty="0">
              <a:latin typeface="Lucida Bright" pitchFamily="18" charset="0"/>
            </a:endParaRPr>
          </a:p>
        </p:txBody>
      </p:sp>
      <p:pic>
        <p:nvPicPr>
          <p:cNvPr id="7" name="Picture 2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1371600" y="1800225"/>
            <a:ext cx="6400800" cy="3257550"/>
          </a:xfrm>
          <a:prstGeom prst="rect">
            <a:avLst/>
          </a:prstGeom>
          <a:noFill/>
          <a:ln w="127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11116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mt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2.xml><?xml version="1.0" encoding="utf-8"?>
<ds:datastoreItem xmlns:ds="http://schemas.openxmlformats.org/officeDocument/2006/customXml" ds:itemID="{F6F96B3B-5B2C-4996-9E02-395DA9EA8E7E}">
  <ds:schemaRefs>
    <ds:schemaRef ds:uri="http://schemas.microsoft.com/office/2006/documentManagement/types"/>
    <ds:schemaRef ds:uri="http://www.w3.org/XML/1998/namespace"/>
    <ds:schemaRef ds:uri="http://purl.org/dc/dcmitype/"/>
    <ds:schemaRef ds:uri="http://schemas.microsoft.com/office/2006/metadata/properties"/>
    <ds:schemaRef ds:uri="http://purl.org/dc/term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Presentation_Template_Aug_2008_blue_line_automated</Template>
  <TotalTime>7321</TotalTime>
  <Words>7442</Words>
  <Application>Microsoft Office PowerPoint</Application>
  <PresentationFormat>Экран (4:3)</PresentationFormat>
  <Paragraphs>911</Paragraphs>
  <Slides>47</Slides>
  <Notes>47</Notes>
  <HiddenSlides>0</HiddenSlides>
  <MMClips>0</MMClips>
  <ScaleCrop>false</ScaleCrop>
  <HeadingPairs>
    <vt:vector size="4" baseType="variant">
      <vt:variant>
        <vt:lpstr>Тема</vt:lpstr>
      </vt:variant>
      <vt:variant>
        <vt:i4>1</vt:i4>
      </vt:variant>
      <vt:variant>
        <vt:lpstr>Заголовки слайдов</vt:lpstr>
      </vt:variant>
      <vt:variant>
        <vt:i4>47</vt:i4>
      </vt:variant>
    </vt:vector>
  </HeadingPairs>
  <TitlesOfParts>
    <vt:vector size="48" baseType="lpstr">
      <vt:lpstr>mtn</vt:lpstr>
      <vt:lpstr>ORACLE SQL Introduction </vt:lpstr>
      <vt:lpstr>Contents</vt:lpstr>
      <vt:lpstr>Objectives</vt:lpstr>
      <vt:lpstr>About PL/SQL</vt:lpstr>
      <vt:lpstr>PL/SQL Environment</vt:lpstr>
      <vt:lpstr>Benefits of PL/SQL (slide 1)</vt:lpstr>
      <vt:lpstr>PL/SQL Block Structure</vt:lpstr>
      <vt:lpstr>Block Types</vt:lpstr>
      <vt:lpstr>Create an Anonymous Block</vt:lpstr>
      <vt:lpstr>Execute an Anonymous Block</vt:lpstr>
      <vt:lpstr>Test the Output of a PL/SQL Block (slide 1)</vt:lpstr>
      <vt:lpstr>Test the Output of a PL/SQL Block (slide 2)</vt:lpstr>
      <vt:lpstr>Use of Variables</vt:lpstr>
      <vt:lpstr>Requirements for Variable Names</vt:lpstr>
      <vt:lpstr>Handling Variables in PL/SQL</vt:lpstr>
      <vt:lpstr>Declaring and Initializing PL/SQL Variables</vt:lpstr>
      <vt:lpstr>Declaring and Initializing PL/SQL Variables</vt:lpstr>
      <vt:lpstr>Types of Variables</vt:lpstr>
      <vt:lpstr>Base Scalar Data Types </vt:lpstr>
      <vt:lpstr>Declaring Scalar Variables</vt:lpstr>
      <vt:lpstr>%TYPE Attribute</vt:lpstr>
      <vt:lpstr>Declaring Variables with the %TYPE Attribute</vt:lpstr>
      <vt:lpstr>Declaring Boolean Variables</vt:lpstr>
      <vt:lpstr>Bind Variables</vt:lpstr>
      <vt:lpstr>Printing Bind Variables</vt:lpstr>
      <vt:lpstr>SQL Statements in PL/SQL</vt:lpstr>
      <vt:lpstr>Controlling Transactions with the  COMMIT and ROLLBACK Statements</vt:lpstr>
      <vt:lpstr>SELECT Statements in PL/SQL</vt:lpstr>
      <vt:lpstr>Retrieving Data in PL/SQL</vt:lpstr>
      <vt:lpstr>Using PL/SQL to Manipulate Data</vt:lpstr>
      <vt:lpstr>Inserting Data</vt:lpstr>
      <vt:lpstr>Updating Data</vt:lpstr>
      <vt:lpstr>Controlling Flow of Execution</vt:lpstr>
      <vt:lpstr>IF Statements</vt:lpstr>
      <vt:lpstr>Simple IF Statement</vt:lpstr>
      <vt:lpstr>IF ELSIF ELSE Clause</vt:lpstr>
      <vt:lpstr>CASE Expressions</vt:lpstr>
      <vt:lpstr>CASE Expressions: Example</vt:lpstr>
      <vt:lpstr>Searched CASE Expressions</vt:lpstr>
      <vt:lpstr>Logic Tables</vt:lpstr>
      <vt:lpstr>Iterative Control: LOOP Statements</vt:lpstr>
      <vt:lpstr>Basic Loops</vt:lpstr>
      <vt:lpstr>WHILE Loops</vt:lpstr>
      <vt:lpstr>FOR Loops</vt:lpstr>
      <vt:lpstr>Simple LOOP example</vt:lpstr>
      <vt:lpstr>Commenting Code</vt:lpstr>
      <vt:lpstr>ORACLE  SQL INTODUCTION</vt:lpstr>
    </vt:vector>
  </TitlesOfParts>
  <Company>EPAM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 SQL</dc:title>
  <dc:creator>Siarhei_Tsiplakou@epam.com</dc:creator>
  <cp:lastModifiedBy>HomeUser</cp:lastModifiedBy>
  <cp:revision>454</cp:revision>
  <dcterms:created xsi:type="dcterms:W3CDTF">2008-09-08T12:48:20Z</dcterms:created>
  <dcterms:modified xsi:type="dcterms:W3CDTF">2014-02-21T05:44:41Z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