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70"/>
  </p:notesMasterIdLst>
  <p:sldIdLst>
    <p:sldId id="256" r:id="rId4"/>
    <p:sldId id="303" r:id="rId5"/>
    <p:sldId id="304"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3" r:id="rId58"/>
    <p:sldId id="404" r:id="rId59"/>
    <p:sldId id="405" r:id="rId60"/>
    <p:sldId id="406" r:id="rId61"/>
    <p:sldId id="407" r:id="rId62"/>
    <p:sldId id="408" r:id="rId63"/>
    <p:sldId id="409" r:id="rId64"/>
    <p:sldId id="410" r:id="rId65"/>
    <p:sldId id="411" r:id="rId66"/>
    <p:sldId id="412" r:id="rId67"/>
    <p:sldId id="413" r:id="rId68"/>
    <p:sldId id="302"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Preface" id="{3C220101-5186-49CB-AC6D-3F51E0AF5D3F}">
          <p14:sldIdLst>
            <p14:sldId id="256"/>
            <p14:sldId id="257"/>
          </p14:sldIdLst>
        </p14:section>
        <p14:section name="ANSI Standard" id="{2AE59923-B656-4B8D-A204-E99B812F7C15}">
          <p14:sldIdLst>
            <p14:sldId id="297"/>
            <p14:sldId id="279"/>
          </p14:sldIdLst>
        </p14:section>
        <p14:section name="Epilog" id="{0FC3B19B-18B5-47F5-AF2A-27F947B697AD}">
          <p14:sldIdLst>
            <p14:sldId id="30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FF3B"/>
    <a:srgbClr val="007A0C"/>
    <a:srgbClr val="00B022"/>
    <a:srgbClr val="AF01A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6391" autoAdjust="0"/>
  </p:normalViewPr>
  <p:slideViewPr>
    <p:cSldViewPr>
      <p:cViewPr varScale="1">
        <p:scale>
          <a:sx n="99" d="100"/>
          <a:sy n="99" d="100"/>
        </p:scale>
        <p:origin x="-33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962C7-772B-4A3A-A0CD-08320B474F0B}" type="datetimeFigureOut">
              <a:rPr lang="en-US" smtClean="0"/>
              <a:pPr/>
              <a:t>2/21/2014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3CD35D-6881-4A4C-84E4-549046D711EA}" type="slidenum">
              <a:rPr lang="en-US" smtClean="0"/>
              <a:pPr/>
              <a:t>‹#›</a:t>
            </a:fld>
            <a:endParaRPr lang="en-US"/>
          </a:p>
        </p:txBody>
      </p:sp>
    </p:spTree>
    <p:extLst>
      <p:ext uri="{BB962C8B-B14F-4D97-AF65-F5344CB8AC3E}">
        <p14:creationId xmlns:p14="http://schemas.microsoft.com/office/powerpoint/2010/main" xmlns="" val="23342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1</a:t>
            </a:fld>
            <a:endParaRPr lang="en-US" dirty="0"/>
          </a:p>
        </p:txBody>
      </p:sp>
    </p:spTree>
    <p:extLst>
      <p:ext uri="{BB962C8B-B14F-4D97-AF65-F5344CB8AC3E}">
        <p14:creationId xmlns:p14="http://schemas.microsoft.com/office/powerpoint/2010/main" xmlns="" val="1453714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Anonymous Blocks: Overview</a:t>
            </a:r>
          </a:p>
          <a:p>
            <a:pPr lvl="1"/>
            <a:r>
              <a:rPr lang="en-US" dirty="0" smtClean="0"/>
              <a:t>Anonymous blocks are typically used for:</a:t>
            </a:r>
          </a:p>
          <a:p>
            <a:pPr lvl="2"/>
            <a:r>
              <a:rPr lang="en-US" dirty="0" smtClean="0"/>
              <a:t>Writing trigger code for Oracle Forms components</a:t>
            </a:r>
          </a:p>
          <a:p>
            <a:pPr lvl="2"/>
            <a:r>
              <a:rPr lang="en-US" dirty="0" smtClean="0"/>
              <a:t>Initiating calls to procedures, functions, and package constructs</a:t>
            </a:r>
          </a:p>
          <a:p>
            <a:pPr lvl="2"/>
            <a:r>
              <a:rPr lang="en-US" dirty="0" smtClean="0"/>
              <a:t>Isolating exception handling within a block of code</a:t>
            </a:r>
          </a:p>
          <a:p>
            <a:pPr lvl="2"/>
            <a:r>
              <a:rPr lang="en-US" dirty="0" smtClean="0"/>
              <a:t>Nesting inside other PL/SQL blocks for managing code flow control</a:t>
            </a:r>
          </a:p>
          <a:p>
            <a:pPr lvl="1"/>
            <a:r>
              <a:rPr lang="en-US" dirty="0" smtClean="0"/>
              <a:t>The </a:t>
            </a:r>
            <a:r>
              <a:rPr lang="en-US" dirty="0" smtClean="0">
                <a:latin typeface="Courier New" pitchFamily="49" charset="0"/>
              </a:rPr>
              <a:t>DECLARE</a:t>
            </a:r>
            <a:r>
              <a:rPr lang="en-US" dirty="0" smtClean="0"/>
              <a:t> keyword is optional, but it is required if you declare variables, constants, and exceptions to be used within the PL/SQL block.</a:t>
            </a:r>
          </a:p>
          <a:p>
            <a:pPr lvl="1"/>
            <a:r>
              <a:rPr lang="en-US" dirty="0" smtClean="0">
                <a:latin typeface="Courier New" pitchFamily="49" charset="0"/>
              </a:rPr>
              <a:t>BEGIN</a:t>
            </a:r>
            <a:r>
              <a:rPr lang="en-US" dirty="0" smtClean="0"/>
              <a:t> and </a:t>
            </a:r>
            <a:r>
              <a:rPr lang="en-US" dirty="0" smtClean="0">
                <a:latin typeface="Courier New" pitchFamily="49" charset="0"/>
              </a:rPr>
              <a:t>END</a:t>
            </a:r>
            <a:r>
              <a:rPr lang="en-US" dirty="0" smtClean="0"/>
              <a:t> are mandatory and require at least one statement between them, either SQL, PL/SQL, or both.</a:t>
            </a:r>
          </a:p>
          <a:p>
            <a:pPr lvl="1"/>
            <a:r>
              <a:rPr lang="en-US" dirty="0" smtClean="0"/>
              <a:t>The exception section is optional and is used to handle errors that occur within the scope of the PL/SQL block. Exceptions can be propagated to the caller of the anonymous block by excluding an exception handler for the specific exception, thus creating what is known as an </a:t>
            </a:r>
            <a:r>
              <a:rPr lang="en-US" i="1" dirty="0" smtClean="0"/>
              <a:t>unhandled</a:t>
            </a:r>
            <a:r>
              <a:rPr lang="en-US" dirty="0" smtClean="0"/>
              <a:t> exception.</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10</a:t>
            </a:fld>
            <a:endParaRPr lang="en-US" dirty="0"/>
          </a:p>
        </p:txBody>
      </p:sp>
    </p:spTree>
    <p:extLst>
      <p:ext uri="{BB962C8B-B14F-4D97-AF65-F5344CB8AC3E}">
        <p14:creationId xmlns:p14="http://schemas.microsoft.com/office/powerpoint/2010/main" xmlns="" val="2011985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What Are PL/SQL Subprograms?</a:t>
            </a:r>
          </a:p>
          <a:p>
            <a:pPr lvl="1"/>
            <a:r>
              <a:rPr lang="en-US" dirty="0" smtClean="0"/>
              <a:t>A PL/SQL subprogram is a named PL/SQL block that can be called with a set of parameters. You can declare and define a subprogram within either a PL/SQL block or another subprogram.</a:t>
            </a:r>
          </a:p>
          <a:p>
            <a:pPr lvl="1"/>
            <a:r>
              <a:rPr lang="en-US" b="1" dirty="0" smtClean="0"/>
              <a:t>Subprogram Parts</a:t>
            </a:r>
          </a:p>
          <a:p>
            <a:pPr lvl="1"/>
            <a:r>
              <a:rPr lang="en-US" dirty="0" smtClean="0"/>
              <a:t>A subprogram consists of a specification (spec) and a body. To declare a subprogram, you must provide the spec, which includes descriptions of any parameters. To define a subprogram, you must provide both the spec and the body. You can either declare a subprogram first and define it later in the same block or subprogram, or declare and define it at the same time.</a:t>
            </a:r>
          </a:p>
          <a:p>
            <a:pPr lvl="1"/>
            <a:r>
              <a:rPr lang="en-US" b="1" dirty="0" smtClean="0"/>
              <a:t>Subprogram Types</a:t>
            </a:r>
          </a:p>
          <a:p>
            <a:pPr lvl="1"/>
            <a:r>
              <a:rPr lang="en-US" dirty="0" smtClean="0"/>
              <a:t>PL/SQL has two types of subprograms: procedures and functions. Typically, you use a procedure to perform an action and a function to compute and return a value.</a:t>
            </a:r>
          </a:p>
          <a:p>
            <a:pPr lvl="1"/>
            <a:r>
              <a:rPr lang="en-US" dirty="0" smtClean="0"/>
              <a:t>A procedure and a function have the same structure, except that only a function has some additional items such as the </a:t>
            </a:r>
            <a:r>
              <a:rPr lang="en-US" dirty="0" smtClean="0">
                <a:latin typeface="Courier New" pitchFamily="49" charset="0"/>
              </a:rPr>
              <a:t>RETURN</a:t>
            </a:r>
            <a:r>
              <a:rPr lang="en-US" dirty="0" smtClean="0"/>
              <a:t> clause or the </a:t>
            </a:r>
            <a:r>
              <a:rPr lang="en-US" dirty="0" smtClean="0">
                <a:latin typeface="Courier New" pitchFamily="49" charset="0"/>
              </a:rPr>
              <a:t>RETURN</a:t>
            </a:r>
            <a:r>
              <a:rPr lang="en-US" dirty="0" smtClean="0"/>
              <a:t> statement. </a:t>
            </a:r>
          </a:p>
          <a:p>
            <a:pPr lvl="1"/>
            <a:r>
              <a:rPr lang="en-US" dirty="0" smtClean="0"/>
              <a:t>The </a:t>
            </a:r>
            <a:r>
              <a:rPr lang="en-US" dirty="0" smtClean="0">
                <a:latin typeface="Courier New" pitchFamily="49" charset="0"/>
              </a:rPr>
              <a:t>RETURN</a:t>
            </a:r>
            <a:r>
              <a:rPr lang="en-US" dirty="0" smtClean="0"/>
              <a:t> clause specifies the data type of the return value (required). A </a:t>
            </a:r>
            <a:r>
              <a:rPr lang="en-US" dirty="0" smtClean="0">
                <a:latin typeface="Courier New" pitchFamily="49" charset="0"/>
              </a:rPr>
              <a:t>RETURN</a:t>
            </a:r>
            <a:r>
              <a:rPr lang="en-US" dirty="0" smtClean="0"/>
              <a:t> statement specifies the return value (required). Functions are covered in more detail in the next lesson titled “Creating Functions and Debugging Subprograms.”</a:t>
            </a:r>
          </a:p>
          <a:p>
            <a:pPr lvl="1"/>
            <a:r>
              <a:rPr lang="en-US" dirty="0" smtClean="0"/>
              <a:t>Subprograms can be grouped into PL/SQL packages, which make code even more reusable and maintainable. </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11</a:t>
            </a:fld>
            <a:endParaRPr lang="en-US" dirty="0"/>
          </a:p>
        </p:txBody>
      </p:sp>
    </p:spTree>
    <p:extLst>
      <p:ext uri="{BB962C8B-B14F-4D97-AF65-F5344CB8AC3E}">
        <p14:creationId xmlns:p14="http://schemas.microsoft.com/office/powerpoint/2010/main" xmlns="" val="1182873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Benefits of Subprograms</a:t>
            </a:r>
          </a:p>
          <a:p>
            <a:pPr lvl="1">
              <a:lnSpc>
                <a:spcPct val="95000"/>
              </a:lnSpc>
            </a:pPr>
            <a:r>
              <a:rPr lang="en-US" dirty="0" smtClean="0">
                <a:cs typeface="Times New Roman" charset="0"/>
              </a:rPr>
              <a:t>Procedures and functions have many benefits due to modularizing of code:</a:t>
            </a:r>
            <a:endParaRPr lang="en-US" dirty="0" smtClean="0"/>
          </a:p>
          <a:p>
            <a:pPr lvl="2">
              <a:lnSpc>
                <a:spcPct val="95000"/>
              </a:lnSpc>
            </a:pPr>
            <a:r>
              <a:rPr lang="en-US" b="1" dirty="0" smtClean="0"/>
              <a:t>Easy maintenance</a:t>
            </a:r>
            <a:r>
              <a:rPr lang="en-US" dirty="0" smtClean="0"/>
              <a:t> is realized because subprograms are located in one place. Modifications need to be done in only one place to affect multiple applications and minimize excessive testing.</a:t>
            </a:r>
          </a:p>
          <a:p>
            <a:pPr lvl="2">
              <a:lnSpc>
                <a:spcPct val="95000"/>
              </a:lnSpc>
            </a:pPr>
            <a:r>
              <a:rPr lang="en-US" b="1" dirty="0" smtClean="0"/>
              <a:t>Improved data security</a:t>
            </a:r>
            <a:r>
              <a:rPr lang="en-US" dirty="0" smtClean="0"/>
              <a:t> can be achieved by controlling indirect access to database objects from </a:t>
            </a:r>
            <a:r>
              <a:rPr lang="en-US" dirty="0" err="1" smtClean="0"/>
              <a:t>nonprivileged</a:t>
            </a:r>
            <a:r>
              <a:rPr lang="en-US" dirty="0" smtClean="0"/>
              <a:t> users with security privileges. The subprograms are by default executed with definer’s right. The execute privilege does not allow a calling user direct access to objects that are accessible to the subprogram.</a:t>
            </a:r>
          </a:p>
          <a:p>
            <a:pPr lvl="2">
              <a:lnSpc>
                <a:spcPct val="95000"/>
              </a:lnSpc>
            </a:pPr>
            <a:r>
              <a:rPr lang="en-US" b="1" dirty="0" smtClean="0"/>
              <a:t>Data integrity </a:t>
            </a:r>
            <a:r>
              <a:rPr lang="en-US" dirty="0" smtClean="0"/>
              <a:t>is managed by having related actions performed together or not at all.</a:t>
            </a:r>
          </a:p>
          <a:p>
            <a:pPr lvl="2">
              <a:lnSpc>
                <a:spcPct val="95000"/>
              </a:lnSpc>
            </a:pPr>
            <a:r>
              <a:rPr lang="en-US" b="1" dirty="0" smtClean="0"/>
              <a:t>Improved performance</a:t>
            </a:r>
            <a:r>
              <a:rPr lang="en-US" dirty="0" smtClean="0"/>
              <a:t> can be realized from reuse of parsed PL/SQL code that becomes available in the shared SQL area of the server. Subsequent calls to the subprogram avoid parsing the code again. Because PL/SQL code is parsed at compile time, the parsing overhead of SQL statements is avoided at run time. Code can be written to reduce the number of network calls to the database, and therefore, decrease network traffic.</a:t>
            </a:r>
          </a:p>
          <a:p>
            <a:pPr lvl="2">
              <a:lnSpc>
                <a:spcPct val="95000"/>
              </a:lnSpc>
            </a:pPr>
            <a:r>
              <a:rPr lang="en-US" b="1" dirty="0" smtClean="0"/>
              <a:t>Improved code clarity</a:t>
            </a:r>
            <a:r>
              <a:rPr lang="en-US" dirty="0" smtClean="0"/>
              <a:t> can be attained by using appropriate names and conventions to describe the action of the routines, thereby reducing the need for comments and enhancing the clarity of the code.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12</a:t>
            </a:fld>
            <a:endParaRPr lang="en-US" dirty="0"/>
          </a:p>
        </p:txBody>
      </p:sp>
    </p:spTree>
    <p:extLst>
      <p:ext uri="{BB962C8B-B14F-4D97-AF65-F5344CB8AC3E}">
        <p14:creationId xmlns:p14="http://schemas.microsoft.com/office/powerpoint/2010/main" xmlns="" val="3894467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Differences Between Anonymous Blocks and Subprograms</a:t>
            </a:r>
          </a:p>
          <a:p>
            <a:pPr lvl="1"/>
            <a:r>
              <a:rPr lang="en-US" dirty="0" smtClean="0"/>
              <a:t>The table in the slide not only shows the differences between anonymous blocks and subprograms, but also highlights the general benefits of subprograms.</a:t>
            </a:r>
          </a:p>
          <a:p>
            <a:pPr lvl="1"/>
            <a:r>
              <a:rPr lang="en-US" dirty="0" smtClean="0"/>
              <a:t>Anonymous blocks are not persistent database objects. They are compiled and executed </a:t>
            </a:r>
            <a:br>
              <a:rPr lang="en-US" dirty="0" smtClean="0"/>
            </a:br>
            <a:r>
              <a:rPr lang="en-US" dirty="0" smtClean="0"/>
              <a:t>only once. They are not stored in the database for reuse. If you want to reuse, you must rerun the script that creates the anonymous block, which causes recompilation and execution. </a:t>
            </a:r>
            <a:br>
              <a:rPr lang="en-US" dirty="0" smtClean="0"/>
            </a:br>
            <a:r>
              <a:rPr lang="en-US" dirty="0" smtClean="0"/>
              <a:t>Procedures and functions are compiled and stored in the database in a compiled form. </a:t>
            </a:r>
            <a:br>
              <a:rPr lang="en-US" dirty="0" smtClean="0"/>
            </a:br>
            <a:r>
              <a:rPr lang="en-US" dirty="0" smtClean="0"/>
              <a:t>They are recompiled only when they are modified. Because they are stored in the database, any application can make use of these subprograms based on appropriate permissions. The calling application can pass parameters to the procedures if the procedure is designed to accept parameters. Similarly, a calling application can retrieve a value if it invokes a function or a procedure.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13</a:t>
            </a:fld>
            <a:endParaRPr lang="en-US" dirty="0"/>
          </a:p>
        </p:txBody>
      </p:sp>
    </p:spTree>
    <p:extLst>
      <p:ext uri="{BB962C8B-B14F-4D97-AF65-F5344CB8AC3E}">
        <p14:creationId xmlns:p14="http://schemas.microsoft.com/office/powerpoint/2010/main" xmlns="" val="726045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0" hangingPunct="0">
              <a:spcBef>
                <a:spcPct val="0"/>
              </a:spcBef>
              <a:buFontTx/>
              <a:buNone/>
            </a:pPr>
            <a:r>
              <a:rPr lang="en-US" dirty="0" smtClean="0"/>
              <a:t>Procedure</a:t>
            </a:r>
            <a:r>
              <a:rPr lang="en-US" baseline="0" dirty="0" smtClean="0"/>
              <a:t>: Syntax</a:t>
            </a:r>
            <a:endParaRPr lang="en-US" dirty="0" smtClean="0"/>
          </a:p>
          <a:p>
            <a:pPr lvl="1" eaLnBrk="0" hangingPunct="0">
              <a:buFontTx/>
              <a:buNone/>
            </a:pPr>
            <a:r>
              <a:rPr lang="en-US" dirty="0" smtClean="0"/>
              <a:t>You can use the </a:t>
            </a:r>
            <a:r>
              <a:rPr lang="en-US" dirty="0" smtClean="0">
                <a:latin typeface="Courier New" pitchFamily="49" charset="0"/>
              </a:rPr>
              <a:t>CREATE</a:t>
            </a:r>
            <a:r>
              <a:rPr lang="en-US" dirty="0" smtClean="0"/>
              <a:t> </a:t>
            </a:r>
            <a:r>
              <a:rPr lang="en-US" dirty="0" smtClean="0">
                <a:latin typeface="Courier New" pitchFamily="49" charset="0"/>
              </a:rPr>
              <a:t>PROCEDURE</a:t>
            </a:r>
            <a:r>
              <a:rPr lang="en-US" dirty="0" smtClean="0"/>
              <a:t> SQL statement to create stand-alone procedures that are stored in an Oracle database. A procedure is similar to a miniature program: it performs a specific action. You specify the name of the procedure, its parameters, its local variables, and the </a:t>
            </a:r>
            <a:r>
              <a:rPr lang="en-US" dirty="0" smtClean="0">
                <a:latin typeface="Courier New" pitchFamily="49" charset="0"/>
              </a:rPr>
              <a:t>BEGIN-END</a:t>
            </a:r>
            <a:r>
              <a:rPr lang="en-US" dirty="0" smtClean="0"/>
              <a:t> block that contains its code and handles any exceptions. </a:t>
            </a:r>
          </a:p>
          <a:p>
            <a:pPr lvl="2">
              <a:buClr>
                <a:schemeClr val="tx2"/>
              </a:buClr>
            </a:pPr>
            <a:r>
              <a:rPr lang="en-US" dirty="0" smtClean="0">
                <a:solidFill>
                  <a:schemeClr val="tx1"/>
                </a:solidFill>
              </a:rPr>
              <a:t>PL/SQL blocks</a:t>
            </a:r>
            <a:r>
              <a:rPr lang="en-US" dirty="0" smtClean="0"/>
              <a:t> start with </a:t>
            </a:r>
            <a:r>
              <a:rPr lang="en-US" dirty="0" smtClean="0">
                <a:latin typeface="Courier New" pitchFamily="49" charset="0"/>
              </a:rPr>
              <a:t>BEGIN</a:t>
            </a:r>
            <a:r>
              <a:rPr lang="en-US" dirty="0" smtClean="0"/>
              <a:t>, optionally preceded by the declaration of local variables. PL/SQL blocks end with either </a:t>
            </a:r>
            <a:r>
              <a:rPr lang="en-US" dirty="0" smtClean="0">
                <a:latin typeface="Courier New" pitchFamily="49" charset="0"/>
              </a:rPr>
              <a:t>END</a:t>
            </a:r>
            <a:r>
              <a:rPr lang="en-US" dirty="0" smtClean="0"/>
              <a:t> or </a:t>
            </a:r>
            <a:r>
              <a:rPr lang="en-US" dirty="0" smtClean="0">
                <a:latin typeface="Courier New" pitchFamily="49" charset="0"/>
              </a:rPr>
              <a:t>END</a:t>
            </a:r>
            <a:r>
              <a:rPr lang="en-US" dirty="0" smtClean="0"/>
              <a:t> </a:t>
            </a:r>
            <a:r>
              <a:rPr lang="en-US" i="1" dirty="0" err="1" smtClean="0">
                <a:latin typeface="Courier New" pitchFamily="49" charset="0"/>
              </a:rPr>
              <a:t>procedure_name</a:t>
            </a:r>
            <a:r>
              <a:rPr lang="en-US" dirty="0" smtClean="0"/>
              <a:t>.</a:t>
            </a:r>
          </a:p>
          <a:p>
            <a:pPr lvl="2"/>
            <a:r>
              <a:rPr lang="en-US" dirty="0" smtClean="0"/>
              <a:t>The </a:t>
            </a:r>
            <a:r>
              <a:rPr lang="en-US" dirty="0" smtClean="0">
                <a:solidFill>
                  <a:schemeClr val="tx1"/>
                </a:solidFill>
                <a:latin typeface="Courier New" pitchFamily="49" charset="0"/>
              </a:rPr>
              <a:t>REPLACE</a:t>
            </a:r>
            <a:r>
              <a:rPr lang="en-US" dirty="0" smtClean="0">
                <a:solidFill>
                  <a:schemeClr val="tx1"/>
                </a:solidFill>
              </a:rPr>
              <a:t> option</a:t>
            </a:r>
            <a:r>
              <a:rPr lang="en-US" dirty="0" smtClean="0">
                <a:solidFill>
                  <a:srgbClr val="FC0128"/>
                </a:solidFill>
              </a:rPr>
              <a:t> </a:t>
            </a:r>
            <a:r>
              <a:rPr lang="en-US" dirty="0" smtClean="0"/>
              <a:t>indicates that if the procedure exists, it is dropped and replaced with the new version created by the statement. The </a:t>
            </a:r>
            <a:r>
              <a:rPr lang="en-US" dirty="0" smtClean="0">
                <a:solidFill>
                  <a:schemeClr val="tx1"/>
                </a:solidFill>
                <a:latin typeface="Courier New" pitchFamily="49" charset="0"/>
              </a:rPr>
              <a:t>REPLACE</a:t>
            </a:r>
            <a:r>
              <a:rPr lang="en-US" dirty="0" smtClean="0">
                <a:solidFill>
                  <a:schemeClr val="tx1"/>
                </a:solidFill>
              </a:rPr>
              <a:t> option</a:t>
            </a:r>
            <a:r>
              <a:rPr lang="en-US" dirty="0" smtClean="0"/>
              <a:t> does not drop any of the privileges associated with the procedure. </a:t>
            </a:r>
          </a:p>
          <a:p>
            <a:pPr lvl="1">
              <a:spcBef>
                <a:spcPct val="15000"/>
              </a:spcBef>
            </a:pPr>
            <a:r>
              <a:rPr lang="en-US" b="1" dirty="0" smtClean="0"/>
              <a:t>Other Syntactic Elements</a:t>
            </a:r>
          </a:p>
          <a:p>
            <a:pPr lvl="2">
              <a:buSzPct val="70000"/>
              <a:buFont typeface="Courier New" pitchFamily="49" charset="0"/>
              <a:buChar char="•"/>
            </a:pPr>
            <a:r>
              <a:rPr lang="en-US" i="1" dirty="0" smtClean="0">
                <a:latin typeface="Courier New" pitchFamily="49" charset="0"/>
              </a:rPr>
              <a:t>parameter1</a:t>
            </a:r>
            <a:r>
              <a:rPr lang="en-US" dirty="0" smtClean="0"/>
              <a:t> represents the name of a parameter.</a:t>
            </a:r>
          </a:p>
          <a:p>
            <a:pPr lvl="2"/>
            <a:r>
              <a:rPr lang="en-US" dirty="0" smtClean="0"/>
              <a:t>The </a:t>
            </a:r>
            <a:r>
              <a:rPr lang="en-US" i="1" dirty="0" smtClean="0">
                <a:latin typeface="Courier New" pitchFamily="49" charset="0"/>
              </a:rPr>
              <a:t>mode</a:t>
            </a:r>
            <a:r>
              <a:rPr lang="en-US" dirty="0" smtClean="0"/>
              <a:t> option defines how a parameter is used: </a:t>
            </a:r>
            <a:r>
              <a:rPr lang="en-US" dirty="0" smtClean="0">
                <a:latin typeface="Courier New" pitchFamily="49" charset="0"/>
              </a:rPr>
              <a:t>IN</a:t>
            </a:r>
            <a:r>
              <a:rPr lang="en-US" dirty="0" smtClean="0"/>
              <a:t> (default), </a:t>
            </a:r>
            <a:r>
              <a:rPr lang="en-US" dirty="0" smtClean="0">
                <a:latin typeface="Courier New" pitchFamily="49" charset="0"/>
              </a:rPr>
              <a:t>OUT</a:t>
            </a:r>
            <a:r>
              <a:rPr lang="en-US" dirty="0" smtClean="0"/>
              <a:t>, or </a:t>
            </a:r>
            <a:r>
              <a:rPr lang="en-US" dirty="0" smtClean="0">
                <a:latin typeface="Courier New" pitchFamily="49" charset="0"/>
              </a:rPr>
              <a:t>IN</a:t>
            </a:r>
            <a:r>
              <a:rPr lang="en-US" dirty="0" smtClean="0"/>
              <a:t> </a:t>
            </a:r>
            <a:r>
              <a:rPr lang="en-US" dirty="0" smtClean="0">
                <a:latin typeface="Courier New" pitchFamily="49" charset="0"/>
              </a:rPr>
              <a:t>OUT</a:t>
            </a:r>
            <a:r>
              <a:rPr lang="en-US" dirty="0" smtClean="0"/>
              <a:t>.</a:t>
            </a:r>
          </a:p>
          <a:p>
            <a:pPr lvl="2">
              <a:buSzPct val="70000"/>
              <a:buFont typeface="Courier New" pitchFamily="49" charset="0"/>
              <a:buChar char="•"/>
            </a:pPr>
            <a:r>
              <a:rPr lang="en-US" i="1" dirty="0" smtClean="0">
                <a:latin typeface="Courier New" pitchFamily="49" charset="0"/>
              </a:rPr>
              <a:t>datatype1</a:t>
            </a:r>
            <a:r>
              <a:rPr lang="en-US" dirty="0" smtClean="0"/>
              <a:t> specifies the parameter data type, without any precision.</a:t>
            </a:r>
          </a:p>
          <a:p>
            <a:pPr lvl="1"/>
            <a:endParaRPr lang="en-US" b="1" dirty="0" smtClean="0"/>
          </a:p>
          <a:p>
            <a:pPr lvl="1"/>
            <a:r>
              <a:rPr lang="en-US" b="1" dirty="0" smtClean="0"/>
              <a:t>Note:</a:t>
            </a:r>
            <a:r>
              <a:rPr lang="en-US" dirty="0" smtClean="0"/>
              <a:t> Parameters can be considered as local variables. Substitution and host (bind) variables cannot be referenced anywhere in the definition of a PL/SQL stored procedure. The </a:t>
            </a:r>
            <a:r>
              <a:rPr lang="en-US" dirty="0" smtClean="0">
                <a:latin typeface="Courier New" pitchFamily="49" charset="0"/>
              </a:rPr>
              <a:t>OR</a:t>
            </a:r>
            <a:r>
              <a:rPr lang="en-US" dirty="0" smtClean="0"/>
              <a:t> </a:t>
            </a:r>
            <a:r>
              <a:rPr lang="en-US" dirty="0" smtClean="0">
                <a:latin typeface="Courier New" pitchFamily="49" charset="0"/>
              </a:rPr>
              <a:t>REPLACE</a:t>
            </a:r>
            <a:r>
              <a:rPr lang="en-US" dirty="0" smtClean="0"/>
              <a:t> option does not require any change in object security, as long as you own the object and have the </a:t>
            </a:r>
            <a:r>
              <a:rPr lang="en-US" dirty="0" smtClean="0">
                <a:latin typeface="Courier New" pitchFamily="49" charset="0"/>
              </a:rPr>
              <a:t>CREATE</a:t>
            </a:r>
            <a:r>
              <a:rPr lang="en-US" dirty="0" smtClean="0"/>
              <a:t> </a:t>
            </a:r>
            <a:r>
              <a:rPr lang="en-US" dirty="0" smtClean="0">
                <a:latin typeface="Courier New" pitchFamily="49" charset="0"/>
              </a:rPr>
              <a:t>[ANY]</a:t>
            </a:r>
            <a:r>
              <a:rPr lang="en-US" dirty="0" smtClean="0"/>
              <a:t> </a:t>
            </a:r>
            <a:r>
              <a:rPr lang="en-US" dirty="0" smtClean="0">
                <a:latin typeface="Courier New" pitchFamily="49" charset="0"/>
              </a:rPr>
              <a:t>PROCEDURE</a:t>
            </a:r>
            <a:r>
              <a:rPr lang="en-US" dirty="0" smtClean="0"/>
              <a:t> privilege.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14</a:t>
            </a:fld>
            <a:endParaRPr lang="en-US" dirty="0"/>
          </a:p>
        </p:txBody>
      </p:sp>
    </p:spTree>
    <p:extLst>
      <p:ext uri="{BB962C8B-B14F-4D97-AF65-F5344CB8AC3E}">
        <p14:creationId xmlns:p14="http://schemas.microsoft.com/office/powerpoint/2010/main" xmlns="" val="1958671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Procedure: Example</a:t>
            </a:r>
          </a:p>
          <a:p>
            <a:pPr lvl="1"/>
            <a:r>
              <a:rPr lang="en-US" dirty="0" smtClean="0"/>
              <a:t>Examine the code in the slide. The </a:t>
            </a:r>
            <a:r>
              <a:rPr lang="en-US" dirty="0" err="1" smtClean="0">
                <a:latin typeface="Courier New" pitchFamily="49" charset="0"/>
              </a:rPr>
              <a:t>add_dept</a:t>
            </a:r>
            <a:r>
              <a:rPr lang="en-US" dirty="0" smtClean="0"/>
              <a:t> procedure inserts a new department with department ID </a:t>
            </a:r>
            <a:r>
              <a:rPr lang="en-US" dirty="0" smtClean="0">
                <a:latin typeface="Courier New" pitchFamily="49" charset="0"/>
              </a:rPr>
              <a:t>280</a:t>
            </a:r>
            <a:r>
              <a:rPr lang="en-US" dirty="0" smtClean="0"/>
              <a:t> and department name </a:t>
            </a:r>
            <a:r>
              <a:rPr lang="en-US" dirty="0" smtClean="0">
                <a:latin typeface="Courier New" pitchFamily="49" charset="0"/>
              </a:rPr>
              <a:t>ST-Curriculum</a:t>
            </a:r>
            <a:r>
              <a:rPr lang="en-US" dirty="0" smtClean="0"/>
              <a:t>. The procedure declares two variables, </a:t>
            </a:r>
            <a:r>
              <a:rPr lang="en-US" dirty="0" err="1" smtClean="0">
                <a:latin typeface="Courier New" pitchFamily="49" charset="0"/>
              </a:rPr>
              <a:t>dept_id</a:t>
            </a:r>
            <a:r>
              <a:rPr lang="en-US" dirty="0" smtClean="0"/>
              <a:t> and </a:t>
            </a:r>
            <a:r>
              <a:rPr lang="en-US" dirty="0" err="1" smtClean="0">
                <a:latin typeface="Courier New" pitchFamily="49" charset="0"/>
              </a:rPr>
              <a:t>dept_name</a:t>
            </a:r>
            <a:r>
              <a:rPr lang="en-US" dirty="0" smtClean="0"/>
              <a:t>, in the declarative section. The declarative section of a procedure starts immediately after the procedure declaration and does not begin with the </a:t>
            </a:r>
            <a:r>
              <a:rPr lang="en-US" dirty="0" smtClean="0">
                <a:latin typeface="Courier New" pitchFamily="49" charset="0"/>
              </a:rPr>
              <a:t>DECLARE</a:t>
            </a:r>
            <a:r>
              <a:rPr lang="en-US" dirty="0" smtClean="0"/>
              <a:t> keyword. The procedure uses the implicit cursor attribute or the </a:t>
            </a:r>
            <a:r>
              <a:rPr lang="en-US" dirty="0" smtClean="0">
                <a:latin typeface="Courier New" pitchFamily="49" charset="0"/>
              </a:rPr>
              <a:t>SQL%ROWCOUNT</a:t>
            </a:r>
            <a:r>
              <a:rPr lang="en-US" dirty="0" smtClean="0"/>
              <a:t> SQL attribute to verify whether the row was successfully inserted. </a:t>
            </a:r>
            <a:r>
              <a:rPr lang="en-US" dirty="0" smtClean="0">
                <a:latin typeface="Courier New" pitchFamily="49" charset="0"/>
              </a:rPr>
              <a:t>SQL%ROWCOUNT</a:t>
            </a:r>
            <a:r>
              <a:rPr lang="en-US" dirty="0" smtClean="0"/>
              <a:t> should return </a:t>
            </a:r>
            <a:r>
              <a:rPr lang="en-US" dirty="0" smtClean="0">
                <a:latin typeface="Courier New" pitchFamily="49" charset="0"/>
              </a:rPr>
              <a:t>1</a:t>
            </a:r>
            <a:r>
              <a:rPr lang="en-US" dirty="0" smtClean="0"/>
              <a:t> in this case.</a:t>
            </a:r>
          </a:p>
          <a:p>
            <a:pPr lvl="1"/>
            <a:endParaRPr lang="en-US" b="1" dirty="0" smtClean="0"/>
          </a:p>
          <a:p>
            <a:pPr lvl="1"/>
            <a:r>
              <a:rPr lang="en-US" b="1" dirty="0" smtClean="0"/>
              <a:t>Note:</a:t>
            </a:r>
            <a:r>
              <a:rPr lang="en-US" dirty="0" smtClean="0"/>
              <a:t> When you create any object (such as a table, procedure, function, and so on), the entries are made to the </a:t>
            </a:r>
            <a:r>
              <a:rPr lang="en-US" dirty="0" err="1" smtClean="0">
                <a:latin typeface="Courier New" pitchFamily="49" charset="0"/>
              </a:rPr>
              <a:t>user_objects</a:t>
            </a:r>
            <a:r>
              <a:rPr lang="en-US" dirty="0" smtClean="0"/>
              <a:t> table. When the code in the slide is executed successfully, you can check the </a:t>
            </a:r>
            <a:r>
              <a:rPr lang="en-US" dirty="0" err="1" smtClean="0">
                <a:latin typeface="Courier New" pitchFamily="49" charset="0"/>
              </a:rPr>
              <a:t>user_objects</a:t>
            </a:r>
            <a:r>
              <a:rPr lang="en-US" dirty="0" smtClean="0"/>
              <a:t> table by issuing the following command:</a:t>
            </a:r>
          </a:p>
          <a:p>
            <a:pPr lvl="4"/>
            <a:r>
              <a:rPr lang="en-US" dirty="0" smtClean="0"/>
              <a:t>SELECT </a:t>
            </a:r>
            <a:r>
              <a:rPr lang="en-US" dirty="0" err="1" smtClean="0"/>
              <a:t>object_name,object_type</a:t>
            </a:r>
            <a:r>
              <a:rPr lang="en-US" dirty="0" smtClean="0"/>
              <a:t> FROM </a:t>
            </a:r>
            <a:r>
              <a:rPr lang="en-US" dirty="0" err="1" smtClean="0"/>
              <a:t>user_objects</a:t>
            </a:r>
            <a:r>
              <a:rPr lang="en-US" dirty="0" smtClean="0"/>
              <a:t>;</a:t>
            </a:r>
          </a:p>
          <a:p>
            <a:pPr lvl="1"/>
            <a:r>
              <a:rPr lang="en-US" dirty="0" smtClean="0"/>
              <a:t>The source of the procedure is stored in the </a:t>
            </a:r>
            <a:r>
              <a:rPr lang="en-US" dirty="0" err="1" smtClean="0">
                <a:latin typeface="Courier New" pitchFamily="49" charset="0"/>
              </a:rPr>
              <a:t>user_source</a:t>
            </a:r>
            <a:r>
              <a:rPr lang="en-US" dirty="0" smtClean="0"/>
              <a:t> table. You can check the source for the procedure by issuing the following command:</a:t>
            </a:r>
          </a:p>
          <a:p>
            <a:pPr lvl="4"/>
            <a:r>
              <a:rPr lang="en-US" dirty="0" smtClean="0"/>
              <a:t>SELECT * FROM </a:t>
            </a:r>
            <a:r>
              <a:rPr lang="en-US" dirty="0" err="1" smtClean="0"/>
              <a:t>user_source</a:t>
            </a:r>
            <a:r>
              <a:rPr lang="en-US" dirty="0" smtClean="0"/>
              <a:t> WHERE name='ADD_DEPT';</a:t>
            </a:r>
          </a:p>
          <a:p>
            <a:endParaRPr lang="en-US" dirty="0" smtClean="0"/>
          </a:p>
          <a:p>
            <a:pPr lvl="1"/>
            <a:r>
              <a:rPr lang="en-US" b="1" dirty="0" smtClean="0"/>
              <a:t>Test:</a:t>
            </a:r>
          </a:p>
          <a:p>
            <a:r>
              <a:rPr lang="en-US" dirty="0" smtClean="0"/>
              <a:t>execute </a:t>
            </a:r>
            <a:r>
              <a:rPr lang="en-US" dirty="0" err="1" smtClean="0"/>
              <a:t>add_dept</a:t>
            </a:r>
            <a:r>
              <a:rPr lang="en-US" dirty="0" smtClean="0"/>
              <a:t>;</a:t>
            </a:r>
          </a:p>
          <a:p>
            <a:r>
              <a:rPr lang="en-US" dirty="0" smtClean="0"/>
              <a:t>commit;</a:t>
            </a:r>
          </a:p>
          <a:p>
            <a:endParaRPr lang="en-US" dirty="0" smtClean="0"/>
          </a:p>
          <a:p>
            <a:r>
              <a:rPr lang="en-US" dirty="0" smtClean="0"/>
              <a:t>begin</a:t>
            </a:r>
          </a:p>
          <a:p>
            <a:r>
              <a:rPr lang="en-US" dirty="0" smtClean="0"/>
              <a:t>  </a:t>
            </a:r>
            <a:r>
              <a:rPr lang="en-US" dirty="0" err="1" smtClean="0"/>
              <a:t>add_dept</a:t>
            </a:r>
            <a:r>
              <a:rPr lang="en-US" dirty="0" smtClean="0"/>
              <a:t>;</a:t>
            </a:r>
          </a:p>
          <a:p>
            <a:r>
              <a:rPr lang="en-US" dirty="0" smtClean="0"/>
              <a:t>  commit;</a:t>
            </a:r>
          </a:p>
          <a:p>
            <a:r>
              <a:rPr lang="en-US" dirty="0" smtClean="0"/>
              <a:t>end;</a:t>
            </a:r>
          </a:p>
          <a:p>
            <a:endParaRPr lang="en-US" dirty="0" smtClean="0"/>
          </a:p>
          <a:p>
            <a:r>
              <a:rPr lang="en-US" dirty="0" smtClean="0"/>
              <a:t>select * from departments where </a:t>
            </a:r>
            <a:r>
              <a:rPr lang="en-US" dirty="0" err="1" smtClean="0"/>
              <a:t>department_id</a:t>
            </a:r>
            <a:r>
              <a:rPr lang="en-US" dirty="0" smtClean="0"/>
              <a:t> = 280;</a:t>
            </a:r>
          </a:p>
          <a:p>
            <a:endParaRPr lang="en-US" dirty="0" smtClean="0"/>
          </a:p>
          <a:p>
            <a:r>
              <a:rPr lang="en-US" dirty="0" smtClean="0"/>
              <a:t>delete from departments where </a:t>
            </a:r>
            <a:r>
              <a:rPr lang="en-US" dirty="0" err="1" smtClean="0"/>
              <a:t>department_id</a:t>
            </a:r>
            <a:r>
              <a:rPr lang="en-US" dirty="0" smtClean="0"/>
              <a:t> = 280;</a:t>
            </a:r>
          </a:p>
          <a:p>
            <a:r>
              <a:rPr lang="en-US" dirty="0" smtClean="0"/>
              <a:t>commit;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15</a:t>
            </a:fld>
            <a:endParaRPr lang="en-US" dirty="0"/>
          </a:p>
        </p:txBody>
      </p:sp>
    </p:spTree>
    <p:extLst>
      <p:ext uri="{BB962C8B-B14F-4D97-AF65-F5344CB8AC3E}">
        <p14:creationId xmlns:p14="http://schemas.microsoft.com/office/powerpoint/2010/main" xmlns="" val="894398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Function:</a:t>
            </a:r>
            <a:r>
              <a:rPr lang="en-US" baseline="0" dirty="0" smtClean="0"/>
              <a:t> Syntax</a:t>
            </a:r>
            <a:endParaRPr lang="en-US" dirty="0" smtClean="0"/>
          </a:p>
          <a:p>
            <a:pPr lvl="1"/>
            <a:r>
              <a:rPr lang="en-US" dirty="0" smtClean="0"/>
              <a:t>A function is a PL/SQL block that returns a value. A </a:t>
            </a:r>
            <a:r>
              <a:rPr lang="en-US" dirty="0" smtClean="0">
                <a:latin typeface="Courier New" pitchFamily="49" charset="0"/>
              </a:rPr>
              <a:t>RETURN</a:t>
            </a:r>
            <a:r>
              <a:rPr lang="en-US" dirty="0" smtClean="0"/>
              <a:t> statement must be provided to return a value with a data type that is consistent with the function declaration.</a:t>
            </a:r>
          </a:p>
          <a:p>
            <a:pPr lvl="1">
              <a:lnSpc>
                <a:spcPct val="95000"/>
              </a:lnSpc>
            </a:pPr>
            <a:r>
              <a:rPr lang="en-US" dirty="0" smtClean="0"/>
              <a:t>You create new functions with the </a:t>
            </a:r>
            <a:r>
              <a:rPr lang="en-US" dirty="0" smtClean="0">
                <a:latin typeface="Courier New" pitchFamily="49" charset="0"/>
              </a:rPr>
              <a:t>CREATE</a:t>
            </a:r>
            <a:r>
              <a:rPr lang="en-US" dirty="0" smtClean="0"/>
              <a:t> </a:t>
            </a:r>
            <a:r>
              <a:rPr lang="en-US" dirty="0" smtClean="0">
                <a:latin typeface="Courier New" pitchFamily="49" charset="0"/>
              </a:rPr>
              <a:t>FUNCTION</a:t>
            </a:r>
            <a:r>
              <a:rPr lang="en-US" dirty="0" smtClean="0">
                <a:solidFill>
                  <a:srgbClr val="FC0128"/>
                </a:solidFill>
              </a:rPr>
              <a:t> </a:t>
            </a:r>
            <a:r>
              <a:rPr lang="en-US" dirty="0" smtClean="0"/>
              <a:t>statement, which may declare a list of parameters, must return one value, and must define the actions to be performed by the standard PL/SQL block.</a:t>
            </a:r>
          </a:p>
          <a:p>
            <a:pPr lvl="1">
              <a:lnSpc>
                <a:spcPct val="95000"/>
              </a:lnSpc>
            </a:pPr>
            <a:r>
              <a:rPr lang="en-US" dirty="0" smtClean="0"/>
              <a:t>You should consider the following points about the </a:t>
            </a:r>
            <a:r>
              <a:rPr lang="en-US" dirty="0" smtClean="0">
                <a:latin typeface="Courier New" pitchFamily="49" charset="0"/>
              </a:rPr>
              <a:t>CREATE</a:t>
            </a:r>
            <a:r>
              <a:rPr lang="en-US" dirty="0" smtClean="0"/>
              <a:t> </a:t>
            </a:r>
            <a:r>
              <a:rPr lang="en-US" dirty="0" smtClean="0">
                <a:latin typeface="Courier New" pitchFamily="49" charset="0"/>
              </a:rPr>
              <a:t>FUNCTION</a:t>
            </a:r>
            <a:r>
              <a:rPr lang="en-US" dirty="0" smtClean="0"/>
              <a:t> statement:</a:t>
            </a:r>
          </a:p>
          <a:p>
            <a:pPr lvl="2">
              <a:lnSpc>
                <a:spcPct val="95000"/>
              </a:lnSpc>
            </a:pPr>
            <a:r>
              <a:rPr lang="en-US" dirty="0" smtClean="0"/>
              <a:t>The </a:t>
            </a:r>
            <a:r>
              <a:rPr lang="en-US" dirty="0" smtClean="0">
                <a:latin typeface="Courier New" pitchFamily="49" charset="0"/>
              </a:rPr>
              <a:t>REPLACE</a:t>
            </a:r>
            <a:r>
              <a:rPr lang="en-US" dirty="0" smtClean="0"/>
              <a:t> option indicates that if the function exists, it is dropped and replaced with the new version that is created by the statement.</a:t>
            </a:r>
          </a:p>
          <a:p>
            <a:pPr lvl="2">
              <a:lnSpc>
                <a:spcPct val="95000"/>
              </a:lnSpc>
            </a:pPr>
            <a:r>
              <a:rPr lang="en-US" dirty="0" smtClean="0"/>
              <a:t>The </a:t>
            </a:r>
            <a:r>
              <a:rPr lang="en-US" dirty="0" smtClean="0">
                <a:solidFill>
                  <a:schemeClr val="tx1"/>
                </a:solidFill>
                <a:latin typeface="Courier New" pitchFamily="49" charset="0"/>
              </a:rPr>
              <a:t>RETURN</a:t>
            </a:r>
            <a:r>
              <a:rPr lang="en-US" dirty="0" smtClean="0">
                <a:solidFill>
                  <a:schemeClr val="tx1"/>
                </a:solidFill>
              </a:rPr>
              <a:t> data type</a:t>
            </a:r>
            <a:r>
              <a:rPr lang="en-US" dirty="0" smtClean="0"/>
              <a:t> must not include a size specification.</a:t>
            </a:r>
          </a:p>
          <a:p>
            <a:pPr lvl="2">
              <a:lnSpc>
                <a:spcPct val="95000"/>
              </a:lnSpc>
            </a:pPr>
            <a:r>
              <a:rPr lang="en-US" dirty="0" smtClean="0"/>
              <a:t>The PL/SQL block starts with a </a:t>
            </a:r>
            <a:r>
              <a:rPr lang="en-US" dirty="0" smtClean="0">
                <a:latin typeface="Courier New" pitchFamily="49" charset="0"/>
              </a:rPr>
              <a:t>BEGIN</a:t>
            </a:r>
            <a:r>
              <a:rPr lang="en-US" dirty="0" smtClean="0"/>
              <a:t> after the declaration of any local variables and ends with an </a:t>
            </a:r>
            <a:r>
              <a:rPr lang="en-US" dirty="0" smtClean="0">
                <a:latin typeface="Courier New" pitchFamily="49" charset="0"/>
              </a:rPr>
              <a:t>END</a:t>
            </a:r>
            <a:r>
              <a:rPr lang="en-US" dirty="0" smtClean="0"/>
              <a:t>, optionally followed by the </a:t>
            </a:r>
            <a:r>
              <a:rPr lang="en-US" i="1" dirty="0" err="1" smtClean="0">
                <a:latin typeface="Courier New" pitchFamily="49" charset="0"/>
              </a:rPr>
              <a:t>function_name</a:t>
            </a:r>
            <a:r>
              <a:rPr lang="en-US" dirty="0" smtClean="0"/>
              <a:t>.</a:t>
            </a:r>
            <a:r>
              <a:rPr lang="en-US" i="1" dirty="0" smtClean="0"/>
              <a:t> </a:t>
            </a:r>
          </a:p>
          <a:p>
            <a:pPr lvl="2">
              <a:lnSpc>
                <a:spcPct val="95000"/>
              </a:lnSpc>
            </a:pPr>
            <a:r>
              <a:rPr lang="en-US" dirty="0" smtClean="0"/>
              <a:t>There must be at least one </a:t>
            </a:r>
            <a:r>
              <a:rPr lang="en-US" dirty="0" smtClean="0">
                <a:latin typeface="Courier New" pitchFamily="49" charset="0"/>
              </a:rPr>
              <a:t>RETURN</a:t>
            </a:r>
            <a:r>
              <a:rPr lang="en-US" dirty="0" smtClean="0"/>
              <a:t> </a:t>
            </a:r>
            <a:r>
              <a:rPr lang="en-US" i="1" dirty="0" smtClean="0">
                <a:latin typeface="Courier New" pitchFamily="49" charset="0"/>
              </a:rPr>
              <a:t>expression</a:t>
            </a:r>
            <a:r>
              <a:rPr lang="en-US" dirty="0" smtClean="0"/>
              <a:t> statement</a:t>
            </a:r>
            <a:r>
              <a:rPr lang="en-US" dirty="0" smtClean="0">
                <a:solidFill>
                  <a:schemeClr val="tx1"/>
                </a:solidFill>
              </a:rPr>
              <a:t>.</a:t>
            </a:r>
          </a:p>
          <a:p>
            <a:pPr lvl="2">
              <a:lnSpc>
                <a:spcPct val="95000"/>
              </a:lnSpc>
            </a:pPr>
            <a:r>
              <a:rPr lang="en-US" dirty="0" smtClean="0"/>
              <a:t>You cannot reference host or bind variables in the PL/SQL block of a stored function.</a:t>
            </a:r>
          </a:p>
          <a:p>
            <a:pPr lvl="1">
              <a:lnSpc>
                <a:spcPct val="95000"/>
              </a:lnSpc>
            </a:pPr>
            <a:r>
              <a:rPr lang="en-US" b="1" dirty="0" smtClean="0"/>
              <a:t>Note:</a:t>
            </a:r>
            <a:r>
              <a:rPr lang="en-US" dirty="0" smtClean="0"/>
              <a:t> Although the </a:t>
            </a:r>
            <a:r>
              <a:rPr lang="en-US" dirty="0" smtClean="0">
                <a:latin typeface="Courier New" pitchFamily="49" charset="0"/>
              </a:rPr>
              <a:t>OUT</a:t>
            </a:r>
            <a:r>
              <a:rPr lang="en-US" dirty="0" smtClean="0"/>
              <a:t> and </a:t>
            </a:r>
            <a:r>
              <a:rPr lang="en-US" dirty="0" smtClean="0">
                <a:latin typeface="Courier New" pitchFamily="49" charset="0"/>
              </a:rPr>
              <a:t>IN</a:t>
            </a:r>
            <a:r>
              <a:rPr lang="en-US" dirty="0" smtClean="0"/>
              <a:t> </a:t>
            </a:r>
            <a:r>
              <a:rPr lang="en-US" dirty="0" smtClean="0">
                <a:latin typeface="Courier New" pitchFamily="49" charset="0"/>
              </a:rPr>
              <a:t>OUT</a:t>
            </a:r>
            <a:r>
              <a:rPr lang="en-US" dirty="0" smtClean="0"/>
              <a:t> parameter modes can be used with functions, it is not good programming practice to use them with functions. However, if you need to return more than one value from a function, consider returning the values in a composite data structure such as a PL/SQL record or a PL/SQL table.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16</a:t>
            </a:fld>
            <a:endParaRPr lang="en-US" dirty="0"/>
          </a:p>
        </p:txBody>
      </p:sp>
    </p:spTree>
    <p:extLst>
      <p:ext uri="{BB962C8B-B14F-4D97-AF65-F5344CB8AC3E}">
        <p14:creationId xmlns:p14="http://schemas.microsoft.com/office/powerpoint/2010/main" xmlns="" val="279422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Stored Function: Example </a:t>
            </a:r>
            <a:endParaRPr lang="en-US" b="0" dirty="0" smtClean="0">
              <a:latin typeface="Times New Roman" charset="0"/>
            </a:endParaRPr>
          </a:p>
          <a:p>
            <a:pPr lvl="1"/>
            <a:r>
              <a:rPr lang="en-US" dirty="0" smtClean="0"/>
              <a:t>The </a:t>
            </a:r>
            <a:r>
              <a:rPr lang="en-US" dirty="0" err="1" smtClean="0">
                <a:latin typeface="Courier New" pitchFamily="49" charset="0"/>
              </a:rPr>
              <a:t>get_sal</a:t>
            </a:r>
            <a:r>
              <a:rPr lang="en-US" dirty="0" smtClean="0"/>
              <a:t> function is created with a single input parameter and returns the salary as a number. Execute the command as shown, or save it in a script file and run the script to create the </a:t>
            </a:r>
            <a:r>
              <a:rPr lang="en-US" dirty="0" err="1" smtClean="0">
                <a:latin typeface="Courier New" pitchFamily="49" charset="0"/>
              </a:rPr>
              <a:t>get_sal</a:t>
            </a:r>
            <a:r>
              <a:rPr lang="en-US" dirty="0" smtClean="0"/>
              <a:t> function. </a:t>
            </a:r>
          </a:p>
          <a:p>
            <a:pPr lvl="1"/>
            <a:r>
              <a:rPr lang="en-US" dirty="0" smtClean="0"/>
              <a:t>The </a:t>
            </a:r>
            <a:r>
              <a:rPr lang="en-US" dirty="0" err="1" smtClean="0">
                <a:latin typeface="Courier New" pitchFamily="49" charset="0"/>
              </a:rPr>
              <a:t>get_sal</a:t>
            </a:r>
            <a:r>
              <a:rPr lang="en-US" dirty="0" smtClean="0"/>
              <a:t> function follows a common programming practice of using a single </a:t>
            </a:r>
            <a:r>
              <a:rPr lang="en-US" dirty="0" smtClean="0">
                <a:latin typeface="Courier New" pitchFamily="49" charset="0"/>
              </a:rPr>
              <a:t>RETURN</a:t>
            </a:r>
            <a:r>
              <a:rPr lang="en-US" dirty="0" smtClean="0"/>
              <a:t> statement that returns a value assigned to a local variable. If your function has an exception section, then it may also contain a </a:t>
            </a:r>
            <a:r>
              <a:rPr lang="en-US" dirty="0" smtClean="0">
                <a:latin typeface="Courier New" pitchFamily="49" charset="0"/>
              </a:rPr>
              <a:t>RETURN</a:t>
            </a:r>
            <a:r>
              <a:rPr lang="en-US" dirty="0" smtClean="0"/>
              <a:t> statement. </a:t>
            </a:r>
          </a:p>
          <a:p>
            <a:pPr lvl="1"/>
            <a:r>
              <a:rPr lang="en-US" dirty="0" smtClean="0"/>
              <a:t>Invoke a function as part of a PL/SQL expression because the function will return a value to the calling environment. The second code box uses the SQL*Plus </a:t>
            </a:r>
            <a:r>
              <a:rPr lang="en-US" dirty="0" smtClean="0">
                <a:latin typeface="Courier New" pitchFamily="49" charset="0"/>
              </a:rPr>
              <a:t>EXECUTE</a:t>
            </a:r>
            <a:r>
              <a:rPr lang="en-US" dirty="0" smtClean="0"/>
              <a:t> command to call the </a:t>
            </a:r>
            <a:r>
              <a:rPr lang="en-US" dirty="0" smtClean="0">
                <a:latin typeface="Courier New" pitchFamily="49" charset="0"/>
              </a:rPr>
              <a:t>DBMS_OUTPUT.PUT_LINE</a:t>
            </a:r>
            <a:r>
              <a:rPr lang="en-US" dirty="0" smtClean="0"/>
              <a:t> procedure whose argument is the return value from the function </a:t>
            </a:r>
            <a:r>
              <a:rPr lang="en-US" dirty="0" err="1" smtClean="0">
                <a:latin typeface="Courier New" pitchFamily="49" charset="0"/>
              </a:rPr>
              <a:t>get_sal</a:t>
            </a:r>
            <a:r>
              <a:rPr lang="en-US" dirty="0" smtClean="0"/>
              <a:t>. In this case, </a:t>
            </a:r>
            <a:r>
              <a:rPr lang="en-US" dirty="0" err="1" smtClean="0">
                <a:latin typeface="Courier New" pitchFamily="49" charset="0"/>
              </a:rPr>
              <a:t>get_sal</a:t>
            </a:r>
            <a:r>
              <a:rPr lang="en-US" dirty="0" smtClean="0"/>
              <a:t> is invoked first to calculate the salary of the employee with ID 100. The salary value returned is supplied as the value of the </a:t>
            </a:r>
            <a:r>
              <a:rPr lang="en-US" dirty="0" smtClean="0">
                <a:latin typeface="Courier New" pitchFamily="49" charset="0"/>
              </a:rPr>
              <a:t>DBMS_OUTPUT.PUT_LINE</a:t>
            </a:r>
            <a:r>
              <a:rPr lang="en-US" dirty="0" smtClean="0"/>
              <a:t> parameter, which displays the result (if you have executed a </a:t>
            </a:r>
            <a:r>
              <a:rPr lang="en-US" dirty="0" smtClean="0">
                <a:latin typeface="Courier New" pitchFamily="49" charset="0"/>
              </a:rPr>
              <a:t>SET SERVEROUTPUT ON</a:t>
            </a:r>
            <a:r>
              <a:rPr lang="en-US" dirty="0" smtClean="0"/>
              <a:t>).</a:t>
            </a:r>
          </a:p>
          <a:p>
            <a:pPr lvl="1"/>
            <a:endParaRPr lang="en-US" b="1" dirty="0" smtClean="0"/>
          </a:p>
          <a:p>
            <a:pPr lvl="1"/>
            <a:r>
              <a:rPr lang="en-US" b="1" dirty="0" smtClean="0"/>
              <a:t>Note:</a:t>
            </a:r>
            <a:r>
              <a:rPr lang="en-US" dirty="0" smtClean="0"/>
              <a:t> A function must always return a value. The example does not return a value if a row is not found for a given </a:t>
            </a:r>
            <a:r>
              <a:rPr lang="en-US" dirty="0" smtClean="0">
                <a:latin typeface="Courier New" pitchFamily="49" charset="0"/>
              </a:rPr>
              <a:t>id</a:t>
            </a:r>
            <a:r>
              <a:rPr lang="en-US" dirty="0" smtClean="0"/>
              <a:t>.  Ideally, create an exception handler to return a value as well.</a:t>
            </a:r>
          </a:p>
          <a:p>
            <a:endParaRPr lang="en-US" dirty="0" smtClean="0"/>
          </a:p>
          <a:p>
            <a:pPr lvl="1"/>
            <a:r>
              <a:rPr lang="en-US" b="1" dirty="0" smtClean="0"/>
              <a:t>Test:</a:t>
            </a:r>
          </a:p>
          <a:p>
            <a:r>
              <a:rPr lang="en-US" dirty="0" smtClean="0"/>
              <a:t>EXECUTE </a:t>
            </a:r>
            <a:r>
              <a:rPr lang="en-US" dirty="0" err="1" smtClean="0"/>
              <a:t>dbms_output.put_line</a:t>
            </a:r>
            <a:r>
              <a:rPr lang="en-US" dirty="0" smtClean="0"/>
              <a:t>(</a:t>
            </a:r>
            <a:r>
              <a:rPr lang="en-US" dirty="0" err="1" smtClean="0"/>
              <a:t>get_sal</a:t>
            </a:r>
            <a:r>
              <a:rPr lang="en-US" dirty="0" smtClean="0"/>
              <a:t>(100))</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17</a:t>
            </a:fld>
            <a:endParaRPr lang="en-US" dirty="0"/>
          </a:p>
        </p:txBody>
      </p:sp>
    </p:spTree>
    <p:extLst>
      <p:ext uri="{BB962C8B-B14F-4D97-AF65-F5344CB8AC3E}">
        <p14:creationId xmlns:p14="http://schemas.microsoft.com/office/powerpoint/2010/main" xmlns="" val="177844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 Between Procedures and Functions</a:t>
            </a:r>
            <a:endParaRPr lang="en-US" dirty="0" smtClean="0">
              <a:solidFill>
                <a:srgbClr val="6666FF"/>
              </a:solidFill>
              <a:effectLst>
                <a:outerShdw blurRad="38100" dist="38100" dir="2700000" algn="tl">
                  <a:srgbClr val="C0C0C0"/>
                </a:outerShdw>
              </a:effectLst>
            </a:endParaRPr>
          </a:p>
          <a:p>
            <a:pPr lvl="1"/>
            <a:r>
              <a:rPr lang="en-US" dirty="0" smtClean="0"/>
              <a:t>You create a procedure to store a series of actions for later execution. A procedure can contain zero or more parameters that can be transferred to and from the calling environment, but a procedure does not have to return a value. </a:t>
            </a:r>
            <a:r>
              <a:rPr lang="en-US" dirty="0" smtClean="0">
                <a:cs typeface="Times New Roman" charset="0"/>
              </a:rPr>
              <a:t>A procedure can call a function to assist with its actions.</a:t>
            </a:r>
            <a:endParaRPr lang="en-US" dirty="0" smtClean="0"/>
          </a:p>
          <a:p>
            <a:pPr lvl="1"/>
            <a:r>
              <a:rPr lang="en-US" b="1" dirty="0" smtClean="0"/>
              <a:t>Note:</a:t>
            </a:r>
            <a:r>
              <a:rPr lang="en-US" dirty="0" smtClean="0"/>
              <a:t> A procedure containing a single </a:t>
            </a:r>
            <a:r>
              <a:rPr lang="en-US" dirty="0" smtClean="0">
                <a:latin typeface="Courier New" pitchFamily="49" charset="0"/>
              </a:rPr>
              <a:t>OUT</a:t>
            </a:r>
            <a:r>
              <a:rPr lang="en-US" dirty="0" smtClean="0"/>
              <a:t> parameter would be better rewritten as a function returning the value.</a:t>
            </a:r>
          </a:p>
          <a:p>
            <a:pPr lvl="1"/>
            <a:r>
              <a:rPr lang="en-US" dirty="0" smtClean="0"/>
              <a:t>You create a function when you want to compute a value that must be returned to the calling environment. A function can contain zero or more parameters that are transferred from the calling environment. Functions typically return only a single value, and the value is returned through a </a:t>
            </a:r>
            <a:r>
              <a:rPr lang="en-US" dirty="0" smtClean="0">
                <a:latin typeface="Courier New" pitchFamily="49" charset="0"/>
              </a:rPr>
              <a:t>RETURN</a:t>
            </a:r>
            <a:r>
              <a:rPr lang="en-US" dirty="0" smtClean="0"/>
              <a:t> statement. Functions used in SQL statements should not use </a:t>
            </a:r>
            <a:r>
              <a:rPr lang="en-US" dirty="0" smtClean="0">
                <a:latin typeface="Courier New" pitchFamily="49" charset="0"/>
              </a:rPr>
              <a:t>OUT</a:t>
            </a:r>
            <a:r>
              <a:rPr lang="en-US" dirty="0" smtClean="0"/>
              <a:t> or </a:t>
            </a:r>
            <a:r>
              <a:rPr lang="en-US" dirty="0" smtClean="0">
                <a:latin typeface="Courier New" pitchFamily="49" charset="0"/>
              </a:rPr>
              <a:t>IN</a:t>
            </a:r>
            <a:r>
              <a:rPr lang="en-US" dirty="0" smtClean="0"/>
              <a:t> </a:t>
            </a:r>
            <a:r>
              <a:rPr lang="en-US" dirty="0" smtClean="0">
                <a:latin typeface="Courier New" pitchFamily="49" charset="0"/>
              </a:rPr>
              <a:t>OUT</a:t>
            </a:r>
            <a:r>
              <a:rPr lang="en-US" dirty="0" smtClean="0"/>
              <a:t> mode parameters. Although a function using output parameters can be used in a PL/SQL procedure or block, it cannot be used in SQL statements.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18</a:t>
            </a:fld>
            <a:endParaRPr lang="en-US" dirty="0"/>
          </a:p>
        </p:txBody>
      </p:sp>
    </p:spTree>
    <p:extLst>
      <p:ext uri="{BB962C8B-B14F-4D97-AF65-F5344CB8AC3E}">
        <p14:creationId xmlns:p14="http://schemas.microsoft.com/office/powerpoint/2010/main" xmlns="" val="1493043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Parameters?</a:t>
            </a:r>
          </a:p>
          <a:p>
            <a:pPr lvl="1"/>
            <a:r>
              <a:rPr lang="en-US" dirty="0" smtClean="0"/>
              <a:t>Parameters are used to transfer data values to and from the calling environment and the procedure (or subprogram). Parameters are declared in the subprogram header, after the name and before the declaration section for local variables.</a:t>
            </a:r>
          </a:p>
          <a:p>
            <a:pPr lvl="1"/>
            <a:r>
              <a:rPr lang="en-US" dirty="0" smtClean="0"/>
              <a:t>Parameters are subject to one of the three parameter-passing modes: </a:t>
            </a:r>
            <a:r>
              <a:rPr lang="en-US" dirty="0" smtClean="0">
                <a:latin typeface="Courier New" pitchFamily="49" charset="0"/>
              </a:rPr>
              <a:t>IN</a:t>
            </a:r>
            <a:r>
              <a:rPr lang="en-US" dirty="0" smtClean="0"/>
              <a:t>, </a:t>
            </a:r>
            <a:r>
              <a:rPr lang="en-US" dirty="0" smtClean="0">
                <a:latin typeface="Courier New" pitchFamily="49" charset="0"/>
              </a:rPr>
              <a:t>OUT</a:t>
            </a:r>
            <a:r>
              <a:rPr lang="en-US" dirty="0" smtClean="0"/>
              <a:t>, or </a:t>
            </a:r>
            <a:r>
              <a:rPr lang="en-US" dirty="0" smtClean="0">
                <a:latin typeface="Courier New" pitchFamily="49" charset="0"/>
              </a:rPr>
              <a:t>IN</a:t>
            </a:r>
            <a:r>
              <a:rPr lang="en-US" dirty="0" smtClean="0"/>
              <a:t> </a:t>
            </a:r>
            <a:r>
              <a:rPr lang="en-US" dirty="0" smtClean="0">
                <a:latin typeface="Courier New" pitchFamily="49" charset="0"/>
              </a:rPr>
              <a:t>OUT</a:t>
            </a:r>
            <a:r>
              <a:rPr lang="en-US" dirty="0" smtClean="0"/>
              <a:t>.</a:t>
            </a:r>
          </a:p>
          <a:p>
            <a:pPr lvl="2"/>
            <a:r>
              <a:rPr lang="en-US" dirty="0" smtClean="0"/>
              <a:t>An </a:t>
            </a:r>
            <a:r>
              <a:rPr lang="en-US" dirty="0" smtClean="0">
                <a:latin typeface="Courier New" pitchFamily="49" charset="0"/>
              </a:rPr>
              <a:t>IN</a:t>
            </a:r>
            <a:r>
              <a:rPr lang="en-US" dirty="0" smtClean="0"/>
              <a:t> parameter </a:t>
            </a:r>
            <a:r>
              <a:rPr lang="en-US" dirty="0" smtClean="0">
                <a:cs typeface="Times New Roman" charset="0"/>
              </a:rPr>
              <a:t>passes a constant value from the calling environment into the procedure.</a:t>
            </a:r>
            <a:r>
              <a:rPr lang="en-US" dirty="0" smtClean="0"/>
              <a:t> </a:t>
            </a:r>
          </a:p>
          <a:p>
            <a:pPr lvl="2"/>
            <a:r>
              <a:rPr lang="en-US" dirty="0" smtClean="0"/>
              <a:t>An </a:t>
            </a:r>
            <a:r>
              <a:rPr lang="en-US" dirty="0" smtClean="0">
                <a:latin typeface="Courier New" pitchFamily="49" charset="0"/>
              </a:rPr>
              <a:t>OUT</a:t>
            </a:r>
            <a:r>
              <a:rPr lang="en-US" dirty="0" smtClean="0"/>
              <a:t> parameter p</a:t>
            </a:r>
            <a:r>
              <a:rPr lang="en-US" dirty="0" smtClean="0">
                <a:cs typeface="Times New Roman" charset="0"/>
              </a:rPr>
              <a:t>asses a value from the procedure to the calling environment.</a:t>
            </a:r>
            <a:r>
              <a:rPr lang="en-US" dirty="0" smtClean="0"/>
              <a:t> </a:t>
            </a:r>
          </a:p>
          <a:p>
            <a:pPr lvl="2"/>
            <a:r>
              <a:rPr lang="en-US" dirty="0" smtClean="0"/>
              <a:t>An </a:t>
            </a:r>
            <a:r>
              <a:rPr lang="en-US" dirty="0" smtClean="0">
                <a:latin typeface="Courier New" pitchFamily="49" charset="0"/>
              </a:rPr>
              <a:t>IN</a:t>
            </a:r>
            <a:r>
              <a:rPr lang="en-US" dirty="0" smtClean="0"/>
              <a:t> </a:t>
            </a:r>
            <a:r>
              <a:rPr lang="en-US" dirty="0" smtClean="0">
                <a:latin typeface="Courier New" pitchFamily="49" charset="0"/>
              </a:rPr>
              <a:t>OUT</a:t>
            </a:r>
            <a:r>
              <a:rPr lang="en-US" dirty="0" smtClean="0"/>
              <a:t> parameter p</a:t>
            </a:r>
            <a:r>
              <a:rPr lang="en-US" dirty="0" smtClean="0">
                <a:cs typeface="Times New Roman" charset="0"/>
              </a:rPr>
              <a:t>asses a value from the calling environment to the procedure and a possibly different value from the procedure back to the calling environment using the same parameter.</a:t>
            </a:r>
            <a:endParaRPr lang="en-US" dirty="0" smtClean="0"/>
          </a:p>
          <a:p>
            <a:pPr lvl="1"/>
            <a:r>
              <a:rPr lang="en-US" dirty="0" smtClean="0"/>
              <a:t>Parameters can be thought of as a special form of local variable, whose input values are initialized by the calling environment when the subprogram is called, and whose output values are returned to the calling environment when the subprogram returns control to the caller.</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19</a:t>
            </a:fld>
            <a:endParaRPr lang="en-US" dirty="0"/>
          </a:p>
        </p:txBody>
      </p:sp>
    </p:spTree>
    <p:extLst>
      <p:ext uri="{BB962C8B-B14F-4D97-AF65-F5344CB8AC3E}">
        <p14:creationId xmlns:p14="http://schemas.microsoft.com/office/powerpoint/2010/main" xmlns="" val="3200311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Formal and Actual Parameters</a:t>
            </a:r>
          </a:p>
          <a:p>
            <a:pPr lvl="1"/>
            <a:r>
              <a:rPr lang="en-US" dirty="0" smtClean="0">
                <a:solidFill>
                  <a:schemeClr val="tx1"/>
                </a:solidFill>
              </a:rPr>
              <a:t>Formal parameters</a:t>
            </a:r>
            <a:r>
              <a:rPr lang="en-US" dirty="0" smtClean="0"/>
              <a:t> are local variables that are declared in the parameter list of a subprogram specification. In the first example, in the </a:t>
            </a:r>
            <a:r>
              <a:rPr lang="en-US" dirty="0" err="1" smtClean="0">
                <a:latin typeface="Courier New" pitchFamily="49" charset="0"/>
              </a:rPr>
              <a:t>raise_sal</a:t>
            </a:r>
            <a:r>
              <a:rPr lang="en-US" dirty="0" smtClean="0"/>
              <a:t> procedure, the variable </a:t>
            </a:r>
            <a:r>
              <a:rPr lang="en-US" dirty="0" err="1" smtClean="0">
                <a:latin typeface="Courier New" pitchFamily="49" charset="0"/>
              </a:rPr>
              <a:t>p</a:t>
            </a:r>
            <a:r>
              <a:rPr lang="en-US" dirty="0" err="1" smtClean="0"/>
              <a:t>_</a:t>
            </a:r>
            <a:r>
              <a:rPr lang="en-US" dirty="0" err="1" smtClean="0">
                <a:latin typeface="Courier New" pitchFamily="49" charset="0"/>
              </a:rPr>
              <a:t>id</a:t>
            </a:r>
            <a:r>
              <a:rPr lang="en-US" dirty="0" smtClean="0"/>
              <a:t> and </a:t>
            </a:r>
            <a:r>
              <a:rPr lang="en-US" dirty="0" smtClean="0">
                <a:latin typeface="Courier New" pitchFamily="49" charset="0"/>
              </a:rPr>
              <a:t>p</a:t>
            </a:r>
            <a:r>
              <a:rPr lang="en-US" dirty="0" smtClean="0"/>
              <a:t>_ </a:t>
            </a:r>
            <a:r>
              <a:rPr lang="en-US" dirty="0" err="1" smtClean="0">
                <a:latin typeface="Courier New" pitchFamily="49" charset="0"/>
              </a:rPr>
              <a:t>sal</a:t>
            </a:r>
            <a:r>
              <a:rPr lang="en-US" dirty="0" smtClean="0"/>
              <a:t> identifiers represent the formal parameters. </a:t>
            </a:r>
          </a:p>
          <a:p>
            <a:pPr lvl="1">
              <a:lnSpc>
                <a:spcPct val="95000"/>
              </a:lnSpc>
            </a:pPr>
            <a:r>
              <a:rPr lang="en-US" dirty="0" smtClean="0">
                <a:solidFill>
                  <a:schemeClr val="tx1"/>
                </a:solidFill>
              </a:rPr>
              <a:t>The actual parameters</a:t>
            </a:r>
            <a:r>
              <a:rPr lang="en-US" dirty="0" smtClean="0"/>
              <a:t> can be literal values, variables, and expressions that are provided in the parameter list of a calling subprogram. In the second example, a call is made to </a:t>
            </a:r>
            <a:r>
              <a:rPr lang="en-US" dirty="0" err="1" smtClean="0">
                <a:latin typeface="Courier New" pitchFamily="49" charset="0"/>
              </a:rPr>
              <a:t>raise_sal</a:t>
            </a:r>
            <a:r>
              <a:rPr lang="en-US" dirty="0" smtClean="0"/>
              <a:t>, where the </a:t>
            </a:r>
            <a:r>
              <a:rPr lang="en-US" dirty="0" err="1" smtClean="0">
                <a:latin typeface="Courier New" pitchFamily="49" charset="0"/>
              </a:rPr>
              <a:t>v_emp_id</a:t>
            </a:r>
            <a:r>
              <a:rPr lang="en-US" dirty="0" smtClean="0"/>
              <a:t> variable provides the actual parameter value for the </a:t>
            </a:r>
            <a:r>
              <a:rPr lang="en-US" dirty="0" err="1" smtClean="0">
                <a:latin typeface="Courier New" pitchFamily="49" charset="0"/>
              </a:rPr>
              <a:t>p_id</a:t>
            </a:r>
            <a:r>
              <a:rPr lang="en-US" dirty="0" smtClean="0"/>
              <a:t> formal parameter and </a:t>
            </a:r>
            <a:r>
              <a:rPr lang="en-US" dirty="0" smtClean="0">
                <a:latin typeface="Courier New" pitchFamily="49" charset="0"/>
              </a:rPr>
              <a:t>2000</a:t>
            </a:r>
            <a:r>
              <a:rPr lang="en-US" dirty="0" smtClean="0"/>
              <a:t> is supplied as the actual parameter value for </a:t>
            </a:r>
            <a:r>
              <a:rPr lang="en-US" dirty="0" err="1" smtClean="0">
                <a:latin typeface="Courier New" pitchFamily="49" charset="0"/>
              </a:rPr>
              <a:t>p_sal</a:t>
            </a:r>
            <a:r>
              <a:rPr lang="en-US" dirty="0" smtClean="0"/>
              <a:t>. Actual parameters:</a:t>
            </a:r>
          </a:p>
          <a:p>
            <a:pPr lvl="2">
              <a:lnSpc>
                <a:spcPct val="95000"/>
              </a:lnSpc>
            </a:pPr>
            <a:r>
              <a:rPr lang="en-US" dirty="0" smtClean="0"/>
              <a:t>Are associated with formal parameters during the subprogram call</a:t>
            </a:r>
          </a:p>
          <a:p>
            <a:pPr lvl="2">
              <a:lnSpc>
                <a:spcPct val="95000"/>
              </a:lnSpc>
            </a:pPr>
            <a:r>
              <a:rPr lang="en-US" dirty="0" smtClean="0"/>
              <a:t>Can also be expressions, as in the following example:</a:t>
            </a:r>
            <a:br>
              <a:rPr lang="en-US" dirty="0" smtClean="0"/>
            </a:br>
            <a:r>
              <a:rPr lang="en-US" dirty="0" err="1" smtClean="0">
                <a:latin typeface="Courier New" pitchFamily="49" charset="0"/>
              </a:rPr>
              <a:t>raise_sal</a:t>
            </a:r>
            <a:r>
              <a:rPr lang="en-US" dirty="0" smtClean="0">
                <a:latin typeface="Courier New" pitchFamily="49" charset="0"/>
              </a:rPr>
              <a:t>(</a:t>
            </a:r>
            <a:r>
              <a:rPr lang="en-US" dirty="0" err="1" smtClean="0">
                <a:latin typeface="Courier New" pitchFamily="49" charset="0"/>
              </a:rPr>
              <a:t>v_emp_id</a:t>
            </a:r>
            <a:r>
              <a:rPr lang="en-US" dirty="0" smtClean="0"/>
              <a:t>, </a:t>
            </a:r>
            <a:r>
              <a:rPr lang="en-US" dirty="0" smtClean="0">
                <a:latin typeface="Courier New" pitchFamily="49" charset="0"/>
              </a:rPr>
              <a:t>raise+100);</a:t>
            </a:r>
          </a:p>
          <a:p>
            <a:pPr lvl="1">
              <a:lnSpc>
                <a:spcPct val="95000"/>
              </a:lnSpc>
            </a:pPr>
            <a:r>
              <a:rPr lang="en-US" dirty="0" smtClean="0"/>
              <a:t>The formal and actual parameters should be of compatible data types. If necessary, before assigning the value, PL/SQL converts the data type of the actual parameter value to that of the formal parameter.</a:t>
            </a:r>
          </a:p>
          <a:p>
            <a:pPr lvl="1">
              <a:lnSpc>
                <a:spcPct val="95000"/>
              </a:lnSpc>
            </a:pPr>
            <a:r>
              <a:rPr lang="en-US" b="1" dirty="0" smtClean="0"/>
              <a:t>Note: </a:t>
            </a:r>
            <a:r>
              <a:rPr lang="en-US" dirty="0" smtClean="0"/>
              <a:t>Actual parameters are also referred to as </a:t>
            </a:r>
            <a:r>
              <a:rPr lang="en-US" i="1" dirty="0" smtClean="0"/>
              <a:t>actual arguments. </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20</a:t>
            </a:fld>
            <a:endParaRPr lang="en-US" dirty="0"/>
          </a:p>
        </p:txBody>
      </p:sp>
    </p:spTree>
    <p:extLst>
      <p:ext uri="{BB962C8B-B14F-4D97-AF65-F5344CB8AC3E}">
        <p14:creationId xmlns:p14="http://schemas.microsoft.com/office/powerpoint/2010/main" xmlns="" val="2449884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Procedural Parameter Modes</a:t>
            </a:r>
          </a:p>
          <a:p>
            <a:pPr lvl="1"/>
            <a:r>
              <a:rPr lang="en-US" dirty="0" smtClean="0"/>
              <a:t>When you create a procedure, the formal</a:t>
            </a:r>
            <a:r>
              <a:rPr lang="en-US" dirty="0" smtClean="0">
                <a:solidFill>
                  <a:srgbClr val="FC0128"/>
                </a:solidFill>
              </a:rPr>
              <a:t> </a:t>
            </a:r>
            <a:r>
              <a:rPr lang="en-US" dirty="0" smtClean="0"/>
              <a:t>parameter</a:t>
            </a:r>
            <a:r>
              <a:rPr lang="en-US" dirty="0" smtClean="0">
                <a:solidFill>
                  <a:srgbClr val="FC0128"/>
                </a:solidFill>
              </a:rPr>
              <a:t> </a:t>
            </a:r>
            <a:r>
              <a:rPr lang="en-US" dirty="0" smtClean="0"/>
              <a:t>defines a variable name whose value is used in the executable section of the PL/SQL block. The actual</a:t>
            </a:r>
            <a:r>
              <a:rPr lang="en-US" dirty="0" smtClean="0">
                <a:solidFill>
                  <a:srgbClr val="FC0128"/>
                </a:solidFill>
              </a:rPr>
              <a:t> </a:t>
            </a:r>
            <a:r>
              <a:rPr lang="en-US" dirty="0" smtClean="0"/>
              <a:t>parameter</a:t>
            </a:r>
            <a:r>
              <a:rPr lang="en-US" dirty="0" smtClean="0">
                <a:solidFill>
                  <a:srgbClr val="FC0128"/>
                </a:solidFill>
              </a:rPr>
              <a:t> </a:t>
            </a:r>
            <a:r>
              <a:rPr lang="en-US" dirty="0" smtClean="0"/>
              <a:t>is used when invoking the procedure to provide input values or receive output results. </a:t>
            </a:r>
          </a:p>
          <a:p>
            <a:pPr lvl="1"/>
            <a:r>
              <a:rPr lang="en-US" dirty="0" smtClean="0"/>
              <a:t>The </a:t>
            </a:r>
            <a:r>
              <a:rPr lang="en-US" dirty="0" smtClean="0">
                <a:solidFill>
                  <a:schemeClr val="tx1"/>
                </a:solidFill>
              </a:rPr>
              <a:t>parameter mode</a:t>
            </a:r>
            <a:r>
              <a:rPr lang="en-US" dirty="0" smtClean="0"/>
              <a:t> </a:t>
            </a:r>
            <a:r>
              <a:rPr lang="en-US" dirty="0" smtClean="0">
                <a:latin typeface="Courier New" pitchFamily="49" charset="0"/>
              </a:rPr>
              <a:t>IN</a:t>
            </a:r>
            <a:r>
              <a:rPr lang="en-US" dirty="0" smtClean="0"/>
              <a:t> is the default passing mode—that is, if no mode is specified with a parameter declaration, the parameter is considered to be an </a:t>
            </a:r>
            <a:r>
              <a:rPr lang="en-US" dirty="0" smtClean="0">
                <a:latin typeface="Courier New" pitchFamily="49" charset="0"/>
              </a:rPr>
              <a:t>IN</a:t>
            </a:r>
            <a:r>
              <a:rPr lang="en-US" dirty="0" smtClean="0"/>
              <a:t> parameter. The parameter modes </a:t>
            </a:r>
            <a:r>
              <a:rPr lang="en-US" dirty="0" smtClean="0">
                <a:latin typeface="Courier New" pitchFamily="49" charset="0"/>
              </a:rPr>
              <a:t>OUT</a:t>
            </a:r>
            <a:r>
              <a:rPr lang="en-US" dirty="0" smtClean="0"/>
              <a:t> and </a:t>
            </a:r>
            <a:r>
              <a:rPr lang="en-US" dirty="0" smtClean="0">
                <a:latin typeface="Courier New" pitchFamily="49" charset="0"/>
              </a:rPr>
              <a:t>IN</a:t>
            </a:r>
            <a:r>
              <a:rPr lang="en-US" dirty="0" smtClean="0"/>
              <a:t> </a:t>
            </a:r>
            <a:r>
              <a:rPr lang="en-US" dirty="0" smtClean="0">
                <a:latin typeface="Courier New" pitchFamily="49" charset="0"/>
              </a:rPr>
              <a:t>OUT</a:t>
            </a:r>
            <a:r>
              <a:rPr lang="en-US" dirty="0" smtClean="0"/>
              <a:t> must be explicitly specified in their parameter declarations.</a:t>
            </a:r>
          </a:p>
          <a:p>
            <a:pPr lvl="1"/>
            <a:r>
              <a:rPr lang="en-US" dirty="0" smtClean="0"/>
              <a:t>The </a:t>
            </a:r>
            <a:r>
              <a:rPr lang="en-US" i="1" dirty="0" err="1" smtClean="0">
                <a:latin typeface="Courier New" pitchFamily="49" charset="0"/>
              </a:rPr>
              <a:t>datatype</a:t>
            </a:r>
            <a:r>
              <a:rPr lang="en-US" dirty="0" smtClean="0"/>
              <a:t> parameter is specified without a size specification. It can be specified:</a:t>
            </a:r>
          </a:p>
          <a:p>
            <a:pPr lvl="2"/>
            <a:r>
              <a:rPr lang="en-US" dirty="0" smtClean="0"/>
              <a:t>As an explicit data type</a:t>
            </a:r>
          </a:p>
          <a:p>
            <a:pPr lvl="2"/>
            <a:r>
              <a:rPr lang="en-US" dirty="0" smtClean="0"/>
              <a:t>Using the </a:t>
            </a:r>
            <a:r>
              <a:rPr lang="en-US" dirty="0" smtClean="0">
                <a:latin typeface="Courier New" pitchFamily="49" charset="0"/>
              </a:rPr>
              <a:t>%TYPE</a:t>
            </a:r>
            <a:r>
              <a:rPr lang="en-US" dirty="0" smtClean="0"/>
              <a:t> definition</a:t>
            </a:r>
          </a:p>
          <a:p>
            <a:pPr lvl="2"/>
            <a:r>
              <a:rPr lang="en-US" dirty="0" smtClean="0"/>
              <a:t>Using the </a:t>
            </a:r>
            <a:r>
              <a:rPr lang="en-US" dirty="0" smtClean="0">
                <a:latin typeface="Courier New" pitchFamily="49" charset="0"/>
              </a:rPr>
              <a:t>%ROWTYPE</a:t>
            </a:r>
            <a:r>
              <a:rPr lang="en-US" dirty="0" smtClean="0"/>
              <a:t> definition</a:t>
            </a:r>
          </a:p>
          <a:p>
            <a:pPr lvl="1"/>
            <a:r>
              <a:rPr lang="en-US" b="1" dirty="0" smtClean="0"/>
              <a:t>Note:</a:t>
            </a:r>
            <a:r>
              <a:rPr lang="en-US" dirty="0" smtClean="0"/>
              <a:t> One or more formal parameters can be declared, each separated by a comma.</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21</a:t>
            </a:fld>
            <a:endParaRPr lang="en-US" dirty="0"/>
          </a:p>
        </p:txBody>
      </p:sp>
    </p:spTree>
    <p:extLst>
      <p:ext uri="{BB962C8B-B14F-4D97-AF65-F5344CB8AC3E}">
        <p14:creationId xmlns:p14="http://schemas.microsoft.com/office/powerpoint/2010/main" xmlns="" val="3949186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Comparing the Parameter Modes</a:t>
            </a:r>
          </a:p>
          <a:p>
            <a:pPr lvl="1"/>
            <a:r>
              <a:rPr lang="en-US" dirty="0" smtClean="0"/>
              <a:t>The </a:t>
            </a:r>
            <a:r>
              <a:rPr lang="en-US" dirty="0" smtClean="0">
                <a:latin typeface="Courier New" pitchFamily="49" charset="0"/>
              </a:rPr>
              <a:t>IN</a:t>
            </a:r>
            <a:r>
              <a:rPr lang="en-US" dirty="0" smtClean="0"/>
              <a:t> </a:t>
            </a:r>
            <a:r>
              <a:rPr lang="en-US" dirty="0" smtClean="0">
                <a:solidFill>
                  <a:schemeClr val="tx1"/>
                </a:solidFill>
              </a:rPr>
              <a:t>parameter mode</a:t>
            </a:r>
            <a:r>
              <a:rPr lang="en-US" dirty="0" smtClean="0"/>
              <a:t> is the default mode if no mode is specified in the declaration. </a:t>
            </a:r>
            <a:r>
              <a:rPr lang="en-US" dirty="0" smtClean="0">
                <a:cs typeface="Times New Roman" charset="0"/>
              </a:rPr>
              <a:t>The </a:t>
            </a:r>
            <a:r>
              <a:rPr lang="en-US" dirty="0" smtClean="0">
                <a:latin typeface="Courier New" pitchFamily="49" charset="0"/>
                <a:cs typeface="Courier New" pitchFamily="49" charset="0"/>
              </a:rPr>
              <a:t>OUT</a:t>
            </a:r>
            <a:r>
              <a:rPr lang="en-US" dirty="0" smtClean="0">
                <a:cs typeface="Times New Roman" charset="0"/>
              </a:rPr>
              <a:t> and </a:t>
            </a:r>
            <a:r>
              <a:rPr lang="en-US" dirty="0" smtClean="0">
                <a:latin typeface="Courier New" pitchFamily="49" charset="0"/>
                <a:cs typeface="Courier New" pitchFamily="49" charset="0"/>
              </a:rPr>
              <a:t>IN</a:t>
            </a:r>
            <a:r>
              <a:rPr lang="en-US" dirty="0" smtClean="0">
                <a:cs typeface="Courier New" pitchFamily="49" charset="0"/>
              </a:rPr>
              <a:t> </a:t>
            </a:r>
            <a:r>
              <a:rPr lang="en-US" dirty="0" smtClean="0">
                <a:latin typeface="Courier New" pitchFamily="49" charset="0"/>
                <a:cs typeface="Courier New" pitchFamily="49" charset="0"/>
              </a:rPr>
              <a:t>OUT</a:t>
            </a:r>
            <a:r>
              <a:rPr lang="en-US" dirty="0" smtClean="0">
                <a:cs typeface="Times New Roman" charset="0"/>
              </a:rPr>
              <a:t> parameter modes must be explicitly specified with the parameter declaration.</a:t>
            </a:r>
            <a:endParaRPr lang="en-US" dirty="0" smtClean="0"/>
          </a:p>
          <a:p>
            <a:pPr lvl="1"/>
            <a:r>
              <a:rPr lang="en-US" dirty="0" smtClean="0"/>
              <a:t>A formal parameter of </a:t>
            </a:r>
            <a:r>
              <a:rPr lang="en-US" dirty="0" smtClean="0">
                <a:latin typeface="Courier New" pitchFamily="49" charset="0"/>
              </a:rPr>
              <a:t>IN</a:t>
            </a:r>
            <a:r>
              <a:rPr lang="en-US" dirty="0" smtClean="0"/>
              <a:t> mode cannot be assigned a value and cannot be modified in the body of the procedure. By default, the </a:t>
            </a:r>
            <a:r>
              <a:rPr lang="en-US" dirty="0" smtClean="0">
                <a:latin typeface="Courier New" pitchFamily="49" charset="0"/>
              </a:rPr>
              <a:t>IN</a:t>
            </a:r>
            <a:r>
              <a:rPr lang="en-US" dirty="0" smtClean="0"/>
              <a:t> parameter is passed by reference. An </a:t>
            </a:r>
            <a:r>
              <a:rPr lang="en-US" dirty="0" smtClean="0">
                <a:latin typeface="Courier New" pitchFamily="49" charset="0"/>
              </a:rPr>
              <a:t>IN</a:t>
            </a:r>
            <a:r>
              <a:rPr lang="en-US" dirty="0" smtClean="0"/>
              <a:t> parameter can be assigned a default value in the formal parameter declaration, in which case the caller need not provide a value for the parameter if the default applies.</a:t>
            </a:r>
          </a:p>
          <a:p>
            <a:pPr lvl="1"/>
            <a:r>
              <a:rPr lang="en-US" dirty="0" smtClean="0"/>
              <a:t>An </a:t>
            </a:r>
            <a:r>
              <a:rPr lang="en-US" dirty="0" smtClean="0">
                <a:latin typeface="Courier New" pitchFamily="49" charset="0"/>
              </a:rPr>
              <a:t>OUT</a:t>
            </a:r>
            <a:r>
              <a:rPr lang="en-US" dirty="0" smtClean="0"/>
              <a:t> or </a:t>
            </a:r>
            <a:r>
              <a:rPr lang="en-US" dirty="0" smtClean="0">
                <a:latin typeface="Courier New" pitchFamily="49" charset="0"/>
              </a:rPr>
              <a:t>IN</a:t>
            </a:r>
            <a:r>
              <a:rPr lang="en-US" dirty="0" smtClean="0"/>
              <a:t> </a:t>
            </a:r>
            <a:r>
              <a:rPr lang="en-US" dirty="0" smtClean="0">
                <a:latin typeface="Courier New" pitchFamily="49" charset="0"/>
              </a:rPr>
              <a:t>OUT</a:t>
            </a:r>
            <a:r>
              <a:rPr lang="en-US" dirty="0" smtClean="0"/>
              <a:t> parameter must be assigned a value before returning to the calling environment. The </a:t>
            </a:r>
            <a:r>
              <a:rPr lang="en-US" dirty="0" smtClean="0">
                <a:latin typeface="Courier New" pitchFamily="49" charset="0"/>
              </a:rPr>
              <a:t>OUT</a:t>
            </a:r>
            <a:r>
              <a:rPr lang="en-US" dirty="0" smtClean="0"/>
              <a:t> and </a:t>
            </a:r>
            <a:r>
              <a:rPr lang="en-US" dirty="0" smtClean="0">
                <a:latin typeface="Courier New" pitchFamily="49" charset="0"/>
              </a:rPr>
              <a:t>IN</a:t>
            </a:r>
            <a:r>
              <a:rPr lang="en-US" dirty="0" smtClean="0"/>
              <a:t> </a:t>
            </a:r>
            <a:r>
              <a:rPr lang="en-US" dirty="0" smtClean="0">
                <a:latin typeface="Courier New" pitchFamily="49" charset="0"/>
              </a:rPr>
              <a:t>OUT</a:t>
            </a:r>
            <a:r>
              <a:rPr lang="en-US" dirty="0" smtClean="0"/>
              <a:t> parameters cannot be assigned default values. To improve performance with </a:t>
            </a:r>
            <a:r>
              <a:rPr lang="en-US" dirty="0" smtClean="0">
                <a:latin typeface="Courier New" pitchFamily="49" charset="0"/>
              </a:rPr>
              <a:t>OUT</a:t>
            </a:r>
            <a:r>
              <a:rPr lang="en-US" dirty="0" smtClean="0"/>
              <a:t> and </a:t>
            </a:r>
            <a:r>
              <a:rPr lang="en-US" dirty="0" smtClean="0">
                <a:latin typeface="Courier New" pitchFamily="49" charset="0"/>
              </a:rPr>
              <a:t>IN</a:t>
            </a:r>
            <a:r>
              <a:rPr lang="en-US" dirty="0" smtClean="0"/>
              <a:t> </a:t>
            </a:r>
            <a:r>
              <a:rPr lang="en-US" dirty="0" smtClean="0">
                <a:latin typeface="Courier New" pitchFamily="49" charset="0"/>
              </a:rPr>
              <a:t>OUT</a:t>
            </a:r>
            <a:r>
              <a:rPr lang="en-US" dirty="0" smtClean="0"/>
              <a:t> parameters, the </a:t>
            </a:r>
            <a:r>
              <a:rPr lang="en-US" dirty="0" smtClean="0">
                <a:latin typeface="Courier New" pitchFamily="49" charset="0"/>
              </a:rPr>
              <a:t>NOCOPY</a:t>
            </a:r>
            <a:r>
              <a:rPr lang="en-US" dirty="0" smtClean="0"/>
              <a:t> compiler hint can be used to request to pass by reference. </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22</a:t>
            </a:fld>
            <a:endParaRPr lang="en-US" dirty="0"/>
          </a:p>
        </p:txBody>
      </p:sp>
    </p:spTree>
    <p:extLst>
      <p:ext uri="{BB962C8B-B14F-4D97-AF65-F5344CB8AC3E}">
        <p14:creationId xmlns:p14="http://schemas.microsoft.com/office/powerpoint/2010/main" xmlns="" val="2858041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Using the IN, </a:t>
            </a:r>
            <a:r>
              <a:rPr lang="en-US" dirty="0" smtClean="0">
                <a:latin typeface="Courier New" pitchFamily="49" charset="0"/>
              </a:rPr>
              <a:t>OUT</a:t>
            </a:r>
            <a:r>
              <a:rPr lang="en-US" dirty="0" smtClean="0"/>
              <a:t> Parameters: Example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ourier New" pitchFamily="49" charset="0"/>
              </a:rPr>
              <a:t>	IN</a:t>
            </a:r>
            <a:r>
              <a:rPr lang="en-US" dirty="0" smtClean="0"/>
              <a:t> parameters are passed as read-only values from the calling environment into the procedure. Attempts to change the value of an </a:t>
            </a:r>
            <a:r>
              <a:rPr lang="en-US" dirty="0" smtClean="0">
                <a:latin typeface="Courier New" pitchFamily="49" charset="0"/>
              </a:rPr>
              <a:t>IN</a:t>
            </a:r>
            <a:r>
              <a:rPr lang="en-US" dirty="0" smtClean="0"/>
              <a:t> parameter result in a compile-time error.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ourier New" pitchFamily="49" charset="0"/>
              </a:rPr>
              <a:t>	OUT</a:t>
            </a:r>
            <a:r>
              <a:rPr lang="en-US" dirty="0" smtClean="0"/>
              <a:t> parameters are</a:t>
            </a:r>
            <a:r>
              <a:rPr lang="en-US" baseline="0" dirty="0" smtClean="0"/>
              <a:t> used </a:t>
            </a:r>
            <a:r>
              <a:rPr lang="en-US" dirty="0" smtClean="0"/>
              <a:t>to retrieve information about an employee. The procedure accepts the value </a:t>
            </a:r>
            <a:r>
              <a:rPr lang="en-US" dirty="0" smtClean="0">
                <a:latin typeface="Courier New" pitchFamily="49" charset="0"/>
              </a:rPr>
              <a:t>171</a:t>
            </a:r>
            <a:r>
              <a:rPr lang="en-US" dirty="0" smtClean="0"/>
              <a:t> for employee ID and retrieves the name and salary of the employee with ID (IN parameter) </a:t>
            </a:r>
            <a:r>
              <a:rPr lang="en-US" dirty="0" smtClean="0">
                <a:latin typeface="Courier New" pitchFamily="49" charset="0"/>
              </a:rPr>
              <a:t>171</a:t>
            </a:r>
            <a:r>
              <a:rPr lang="en-US" dirty="0" smtClean="0"/>
              <a:t> into the two </a:t>
            </a:r>
            <a:r>
              <a:rPr lang="en-US" dirty="0" smtClean="0">
                <a:latin typeface="Courier New" pitchFamily="49" charset="0"/>
              </a:rPr>
              <a:t>OUT</a:t>
            </a:r>
            <a:r>
              <a:rPr lang="en-US" dirty="0" smtClean="0"/>
              <a:t> parameters. The </a:t>
            </a:r>
            <a:r>
              <a:rPr lang="en-US" dirty="0" err="1" smtClean="0">
                <a:latin typeface="Courier New" pitchFamily="49" charset="0"/>
              </a:rPr>
              <a:t>query_emp</a:t>
            </a:r>
            <a:r>
              <a:rPr lang="en-US" dirty="0" smtClean="0"/>
              <a:t> procedure has three formal parameters. Two of them are </a:t>
            </a:r>
            <a:r>
              <a:rPr lang="en-US" dirty="0" smtClean="0">
                <a:latin typeface="Courier New" pitchFamily="49" charset="0"/>
              </a:rPr>
              <a:t>OUT</a:t>
            </a:r>
            <a:r>
              <a:rPr lang="en-US" dirty="0" smtClean="0"/>
              <a:t> parameters</a:t>
            </a:r>
            <a:r>
              <a:rPr lang="en-US" dirty="0" smtClean="0">
                <a:solidFill>
                  <a:srgbClr val="FC0128"/>
                </a:solidFill>
              </a:rPr>
              <a:t> </a:t>
            </a:r>
            <a:r>
              <a:rPr lang="en-US" dirty="0" smtClean="0"/>
              <a:t>that return values to the calling environment, shown in the second code box in the slide. The procedure accepts an employee ID value through the </a:t>
            </a:r>
            <a:r>
              <a:rPr lang="en-US" dirty="0" err="1" smtClean="0">
                <a:latin typeface="Courier New" pitchFamily="49" charset="0"/>
              </a:rPr>
              <a:t>p_id</a:t>
            </a:r>
            <a:r>
              <a:rPr lang="en-US" dirty="0" smtClean="0"/>
              <a:t> parameter. The </a:t>
            </a:r>
            <a:r>
              <a:rPr lang="en-US" dirty="0" err="1" smtClean="0">
                <a:latin typeface="Courier New" pitchFamily="49" charset="0"/>
              </a:rPr>
              <a:t>v_emp_name</a:t>
            </a:r>
            <a:r>
              <a:rPr lang="en-US" dirty="0" smtClean="0"/>
              <a:t> and </a:t>
            </a:r>
            <a:r>
              <a:rPr lang="en-US" dirty="0" err="1" smtClean="0">
                <a:latin typeface="Courier New" pitchFamily="49" charset="0"/>
              </a:rPr>
              <a:t>v_emp_salary</a:t>
            </a:r>
            <a:r>
              <a:rPr lang="en-US" dirty="0" smtClean="0"/>
              <a:t> variables are populated with the information retrieved from the query into their two corresponding </a:t>
            </a:r>
            <a:r>
              <a:rPr lang="en-US" dirty="0" smtClean="0">
                <a:latin typeface="Courier New" pitchFamily="49" charset="0"/>
              </a:rPr>
              <a:t>OUT</a:t>
            </a:r>
            <a:r>
              <a:rPr lang="en-US" dirty="0" smtClean="0"/>
              <a:t> parameters. The following is the result of running the code in the second code example in the slide. </a:t>
            </a:r>
            <a:r>
              <a:rPr lang="en-US" dirty="0" err="1" smtClean="0">
                <a:latin typeface="Courier New" pitchFamily="49" charset="0"/>
              </a:rPr>
              <a:t>v_emp_name</a:t>
            </a:r>
            <a:r>
              <a:rPr lang="en-US" dirty="0" smtClean="0"/>
              <a:t> holds the value </a:t>
            </a:r>
            <a:r>
              <a:rPr lang="en-US" dirty="0" smtClean="0">
                <a:latin typeface="Courier New" pitchFamily="49" charset="0"/>
              </a:rPr>
              <a:t>Smith</a:t>
            </a:r>
            <a:r>
              <a:rPr lang="en-US" dirty="0" smtClean="0"/>
              <a:t> and </a:t>
            </a:r>
            <a:r>
              <a:rPr lang="en-US" dirty="0" err="1" smtClean="0">
                <a:latin typeface="Courier New" pitchFamily="49" charset="0"/>
              </a:rPr>
              <a:t>v_emp_salary</a:t>
            </a:r>
            <a:r>
              <a:rPr lang="en-US" dirty="0" smtClean="0"/>
              <a:t> holds the value </a:t>
            </a:r>
            <a:r>
              <a:rPr lang="en-US" dirty="0" smtClean="0">
                <a:latin typeface="Courier New" pitchFamily="49" charset="0"/>
              </a:rPr>
              <a:t>7400</a:t>
            </a:r>
            <a:endParaRPr lang="en-US" dirty="0" smtClean="0">
              <a:latin typeface="+mn-lt"/>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b="1" dirty="0" smtClean="0">
                <a:latin typeface="+mn-lt"/>
              </a:rPr>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b="1" dirty="0" smtClean="0"/>
              <a:t>	Test: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anonymous block completed</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Smith earns    $7,400.00</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1" dirty="0" smtClean="0"/>
              <a:t>	Note:</a:t>
            </a:r>
            <a:r>
              <a:rPr lang="en-US" dirty="0" smtClean="0"/>
              <a:t> Make sure that the data type for the actual parameter variables used to retrieve values from the </a:t>
            </a:r>
            <a:r>
              <a:rPr lang="en-US" dirty="0" smtClean="0">
                <a:latin typeface="Courier New" pitchFamily="49" charset="0"/>
              </a:rPr>
              <a:t>OUT</a:t>
            </a:r>
            <a:r>
              <a:rPr lang="en-US" dirty="0" smtClean="0"/>
              <a:t> parameters has a size sufficient to hold the data values being returned.</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23</a:t>
            </a:fld>
            <a:endParaRPr lang="en-US" dirty="0"/>
          </a:p>
        </p:txBody>
      </p:sp>
    </p:spTree>
    <p:extLst>
      <p:ext uri="{BB962C8B-B14F-4D97-AF65-F5344CB8AC3E}">
        <p14:creationId xmlns:p14="http://schemas.microsoft.com/office/powerpoint/2010/main" xmlns="" val="3238575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PL/SQL Packages: Overview</a:t>
            </a:r>
          </a:p>
          <a:p>
            <a:pPr lvl="1"/>
            <a:r>
              <a:rPr lang="en-US" dirty="0" smtClean="0"/>
              <a:t>PL/SQL packages enable you to bundle related PL/SQL types, variables, data structures, exceptions, and subprograms into one container. For example, a Human Resources package can contain hiring and firing procedures, commission and bonus functions, and tax exemption variables.</a:t>
            </a:r>
          </a:p>
          <a:p>
            <a:pPr lvl="1"/>
            <a:r>
              <a:rPr lang="en-US" dirty="0" smtClean="0"/>
              <a:t>A package usually consists of two parts stored separately in the database:</a:t>
            </a:r>
          </a:p>
          <a:p>
            <a:pPr lvl="2"/>
            <a:r>
              <a:rPr lang="en-US" dirty="0" smtClean="0"/>
              <a:t>A specification</a:t>
            </a:r>
          </a:p>
          <a:p>
            <a:pPr lvl="2"/>
            <a:r>
              <a:rPr lang="en-US" dirty="0" smtClean="0"/>
              <a:t>A body (optional)</a:t>
            </a:r>
          </a:p>
          <a:p>
            <a:pPr lvl="1"/>
            <a:r>
              <a:rPr lang="en-US" dirty="0" smtClean="0"/>
              <a:t>The package itself cannot be called, parameterized, or nested. After writing and compiling, the contents can be shared with many applications.</a:t>
            </a:r>
          </a:p>
          <a:p>
            <a:pPr lvl="1"/>
            <a:r>
              <a:rPr lang="en-US" dirty="0" smtClean="0"/>
              <a:t>When a PL/SQL-packaged construct is referenced for the first time, the whole package is loaded into memory. Subsequent access to constructs in the same package does not require disk input/output (I/O).</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24</a:t>
            </a:fld>
            <a:endParaRPr lang="en-US" dirty="0"/>
          </a:p>
        </p:txBody>
      </p:sp>
    </p:spTree>
    <p:extLst>
      <p:ext uri="{BB962C8B-B14F-4D97-AF65-F5344CB8AC3E}">
        <p14:creationId xmlns:p14="http://schemas.microsoft.com/office/powerpoint/2010/main" xmlns="" val="1744362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Advantages of Using Packages (Slide</a:t>
            </a:r>
            <a:r>
              <a:rPr lang="en-US" baseline="0" dirty="0" smtClean="0"/>
              <a:t> 1</a:t>
            </a:r>
            <a:r>
              <a:rPr lang="en-US" dirty="0" smtClean="0"/>
              <a:t>)</a:t>
            </a:r>
          </a:p>
          <a:p>
            <a:pPr lvl="1"/>
            <a:r>
              <a:rPr lang="en-US" dirty="0" smtClean="0"/>
              <a:t>Packages provide an alternative to creating procedures and functions as stand-alone schema objects, and they offer several benefits.</a:t>
            </a:r>
          </a:p>
          <a:p>
            <a:pPr lvl="1"/>
            <a:r>
              <a:rPr lang="en-US" b="1" dirty="0" smtClean="0"/>
              <a:t>Modularity and easier maintenance:</a:t>
            </a:r>
            <a:r>
              <a:rPr lang="en-US" dirty="0" smtClean="0"/>
              <a:t> You encapsulate</a:t>
            </a:r>
            <a:r>
              <a:rPr lang="en-US" dirty="0" smtClean="0">
                <a:solidFill>
                  <a:schemeClr val="hlink"/>
                </a:solidFill>
              </a:rPr>
              <a:t> </a:t>
            </a:r>
            <a:r>
              <a:rPr lang="en-US" dirty="0" smtClean="0"/>
              <a:t>logically related programming structures in a named module. Each package is easy to understand, and the interface between packages is simple, clear, and well defined.</a:t>
            </a:r>
          </a:p>
          <a:p>
            <a:pPr lvl="1"/>
            <a:r>
              <a:rPr lang="en-US" b="1" dirty="0" smtClean="0"/>
              <a:t>Easier application design:</a:t>
            </a:r>
            <a:r>
              <a:rPr lang="en-US" dirty="0" smtClean="0"/>
              <a:t> All you need initially is the interface information in the package specification. You can code and compile a specification without its body. Thereafter, stored subprograms that reference the package can compile as well. You need not define the package body fully until you are ready to complete the application.</a:t>
            </a:r>
            <a:endParaRPr lang="en-US" b="1" dirty="0" smtClean="0"/>
          </a:p>
          <a:p>
            <a:pPr lvl="1"/>
            <a:r>
              <a:rPr lang="en-US" b="1" dirty="0" smtClean="0"/>
              <a:t>Hiding information:</a:t>
            </a:r>
            <a:r>
              <a:rPr lang="en-US" dirty="0" smtClean="0"/>
              <a:t> You decide which constructs are public</a:t>
            </a:r>
            <a:r>
              <a:rPr lang="en-US" dirty="0" smtClean="0">
                <a:solidFill>
                  <a:schemeClr val="hlink"/>
                </a:solidFill>
              </a:rPr>
              <a:t> </a:t>
            </a:r>
            <a:r>
              <a:rPr lang="en-US" dirty="0" smtClean="0">
                <a:solidFill>
                  <a:schemeClr val="tx2"/>
                </a:solidFill>
              </a:rPr>
              <a:t>(</a:t>
            </a:r>
            <a:r>
              <a:rPr lang="en-US" dirty="0" smtClean="0"/>
              <a:t>visible and accessible) and which are private</a:t>
            </a:r>
            <a:r>
              <a:rPr lang="en-US" dirty="0" smtClean="0">
                <a:solidFill>
                  <a:schemeClr val="hlink"/>
                </a:solidFill>
              </a:rPr>
              <a:t> </a:t>
            </a:r>
            <a:r>
              <a:rPr lang="en-US" dirty="0" smtClean="0">
                <a:solidFill>
                  <a:schemeClr val="tx2"/>
                </a:solidFill>
              </a:rPr>
              <a:t>(</a:t>
            </a:r>
            <a:r>
              <a:rPr lang="en-US" dirty="0" smtClean="0"/>
              <a:t>hidden and inaccessible). Declarations in the package specification are visible and accessible to applications. The package body hides the definition of the private constructs, so that only the package is affected (not your application or any calling programs) if the definition changes. This enables you to change the implementation without having to recompile the calling programs. Also, by hiding implementation details from users, you protect the integrity of the package.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25</a:t>
            </a:fld>
            <a:endParaRPr lang="en-US" dirty="0"/>
          </a:p>
        </p:txBody>
      </p:sp>
    </p:spTree>
    <p:extLst>
      <p:ext uri="{BB962C8B-B14F-4D97-AF65-F5344CB8AC3E}">
        <p14:creationId xmlns:p14="http://schemas.microsoft.com/office/powerpoint/2010/main" xmlns="" val="475431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Advantages of Using Packages (Slide</a:t>
            </a:r>
            <a:r>
              <a:rPr lang="en-US" baseline="0" dirty="0" smtClean="0"/>
              <a:t> 2</a:t>
            </a:r>
            <a:r>
              <a:rPr lang="en-US" dirty="0" smtClean="0"/>
              <a:t>)</a:t>
            </a:r>
          </a:p>
          <a:p>
            <a:pPr lvl="1"/>
            <a:r>
              <a:rPr lang="en-US" b="1" dirty="0" smtClean="0"/>
              <a:t>Added functionality:</a:t>
            </a:r>
            <a:r>
              <a:rPr lang="en-US" dirty="0" smtClean="0"/>
              <a:t> Packaged public variables and cursors persist for the duration of a session. Thus, they can be shared by all subprograms that execute in the environment. They also enable you to maintain data across transactions without having to store it in the database. Private constructs also persist for the duration of the session but can be accessed only within the package.</a:t>
            </a:r>
          </a:p>
          <a:p>
            <a:pPr lvl="1"/>
            <a:r>
              <a:rPr lang="en-US" b="1" dirty="0" smtClean="0"/>
              <a:t>Better performance:</a:t>
            </a:r>
            <a:r>
              <a:rPr lang="en-US" dirty="0" smtClean="0"/>
              <a:t> When you call a packaged subprogram the first time, the entire package is loaded into memory. Later calls to related subprograms in the package, therefore, require no further disk I/O. Packaged subprograms also stop cascading dependencies and thus avoid unnecessary compilation.</a:t>
            </a:r>
          </a:p>
          <a:p>
            <a:pPr lvl="1"/>
            <a:r>
              <a:rPr lang="en-US" b="1" dirty="0" smtClean="0"/>
              <a:t>Overloading:</a:t>
            </a:r>
            <a:r>
              <a:rPr lang="en-US" dirty="0" smtClean="0"/>
              <a:t> With packages, you can overload procedures and functions, which means you can create multiple subprograms with the same name in the same package, each taking parameters of different number or data type.</a:t>
            </a:r>
          </a:p>
          <a:p>
            <a:pPr lvl="1"/>
            <a:r>
              <a:rPr lang="en-US" b="1" dirty="0" smtClean="0">
                <a:cs typeface="Times New Roman" charset="0"/>
              </a:rPr>
              <a:t>Note:</a:t>
            </a:r>
            <a:r>
              <a:rPr lang="en-US" dirty="0" smtClean="0">
                <a:cs typeface="Times New Roman" charset="0"/>
              </a:rPr>
              <a:t> Dependencies are covered in detail in the lesson titled “Managing Dependencies.”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26</a:t>
            </a:fld>
            <a:endParaRPr lang="en-US" dirty="0"/>
          </a:p>
        </p:txBody>
      </p:sp>
    </p:spTree>
    <p:extLst>
      <p:ext uri="{BB962C8B-B14F-4D97-AF65-F5344CB8AC3E}">
        <p14:creationId xmlns:p14="http://schemas.microsoft.com/office/powerpoint/2010/main" xmlns="" val="306186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Components of a PL/SQL Package</a:t>
            </a:r>
          </a:p>
          <a:p>
            <a:pPr lvl="1"/>
            <a:r>
              <a:rPr lang="en-US" dirty="0" smtClean="0"/>
              <a:t>You create a package in two parts:</a:t>
            </a:r>
          </a:p>
          <a:p>
            <a:pPr lvl="2"/>
            <a:r>
              <a:rPr lang="en-US" dirty="0" smtClean="0"/>
              <a:t>The </a:t>
            </a:r>
            <a:r>
              <a:rPr lang="en-US" b="1" dirty="0" smtClean="0"/>
              <a:t>package specification</a:t>
            </a:r>
            <a:r>
              <a:rPr lang="en-US" dirty="0" smtClean="0"/>
              <a:t> is the interface to your applications. It declares the public types, variables, constants, exceptions, cursors, and subprograms available for use. The package specification may also include </a:t>
            </a:r>
            <a:r>
              <a:rPr lang="en-US" dirty="0" smtClean="0">
                <a:latin typeface="Courier New" pitchFamily="49" charset="0"/>
              </a:rPr>
              <a:t>PRAGMA</a:t>
            </a:r>
            <a:r>
              <a:rPr lang="en-US" dirty="0" smtClean="0"/>
              <a:t>s, which are directives to the compiler.</a:t>
            </a:r>
          </a:p>
          <a:p>
            <a:pPr lvl="2"/>
            <a:r>
              <a:rPr lang="en-US" dirty="0" smtClean="0"/>
              <a:t>The </a:t>
            </a:r>
            <a:r>
              <a:rPr lang="en-US" b="1" dirty="0" smtClean="0"/>
              <a:t>package body</a:t>
            </a:r>
            <a:r>
              <a:rPr lang="en-US" dirty="0" smtClean="0"/>
              <a:t> defines its own subprograms and must fully implement subprograms declared in the specification part. The package body may also define PL/SQL constructs, such as types, variables, constants, exceptions, and cursors.</a:t>
            </a:r>
          </a:p>
          <a:p>
            <a:pPr lvl="1"/>
            <a:r>
              <a:rPr lang="en-US" b="1" dirty="0" smtClean="0"/>
              <a:t>Public components</a:t>
            </a:r>
            <a:r>
              <a:rPr lang="en-US" dirty="0" smtClean="0"/>
              <a:t> are </a:t>
            </a:r>
            <a:r>
              <a:rPr lang="en-US" dirty="0" smtClean="0">
                <a:cs typeface="Times New Roman" charset="0"/>
              </a:rPr>
              <a:t>declared in the package specification. The specification defines a public application programming interface (API) for users of package features and functionality—that is, public components can be referenced from any Oracle server environment that is external to the package.</a:t>
            </a:r>
            <a:endParaRPr lang="en-US" dirty="0" smtClean="0"/>
          </a:p>
          <a:p>
            <a:pPr lvl="1"/>
            <a:r>
              <a:rPr lang="en-US" b="1" dirty="0" smtClean="0"/>
              <a:t>Private components </a:t>
            </a:r>
            <a:r>
              <a:rPr lang="en-US" dirty="0" smtClean="0"/>
              <a:t>are</a:t>
            </a:r>
            <a:r>
              <a:rPr lang="en-US" dirty="0" smtClean="0">
                <a:cs typeface="Times New Roman" charset="0"/>
              </a:rPr>
              <a:t> placed in the package body and can be referenced only by other constructs within the same package</a:t>
            </a:r>
            <a:r>
              <a:rPr lang="en-US" dirty="0" smtClean="0"/>
              <a:t> body. Private components can reference the public components of a package.</a:t>
            </a:r>
          </a:p>
          <a:p>
            <a:pPr lvl="1"/>
            <a:r>
              <a:rPr lang="en-US" b="1" dirty="0" smtClean="0"/>
              <a:t>Note: </a:t>
            </a:r>
            <a:r>
              <a:rPr lang="en-US" dirty="0" smtClean="0"/>
              <a:t>If a package specification does not contain subprogram declarations, then there is no requirement for a package body.</a:t>
            </a:r>
          </a:p>
          <a:p>
            <a:endParaRPr lang="en-US" dirty="0" smtClean="0"/>
          </a:p>
          <a:p>
            <a:r>
              <a:rPr lang="en-US" dirty="0" smtClean="0"/>
              <a:t>Internal and External Visibility of a Package’s Components</a:t>
            </a:r>
          </a:p>
          <a:p>
            <a:pPr lvl="1"/>
            <a:r>
              <a:rPr lang="en-US" dirty="0" smtClean="0"/>
              <a:t>The visibility of a component describes whether that component can be seen, that is, referenced and used by other components or objects. The visibility of components depends on whether they are </a:t>
            </a:r>
            <a:r>
              <a:rPr lang="en-US" i="1" dirty="0" smtClean="0"/>
              <a:t>locally</a:t>
            </a:r>
            <a:r>
              <a:rPr lang="en-US" dirty="0" smtClean="0"/>
              <a:t> or </a:t>
            </a:r>
            <a:r>
              <a:rPr lang="en-US" i="1" dirty="0" smtClean="0"/>
              <a:t>globally</a:t>
            </a:r>
            <a:r>
              <a:rPr lang="en-US" dirty="0" smtClean="0"/>
              <a:t> declared.</a:t>
            </a:r>
          </a:p>
          <a:p>
            <a:pPr lvl="1"/>
            <a:r>
              <a:rPr lang="en-US" dirty="0" smtClean="0"/>
              <a:t>Local components are visible within the structure in which they are declared, such as:</a:t>
            </a:r>
          </a:p>
          <a:p>
            <a:pPr lvl="2"/>
            <a:r>
              <a:rPr lang="en-US" dirty="0" smtClean="0"/>
              <a:t>Variables defined in a subprogram can be referenced within that subprogram, and are not visible to external components—for example, </a:t>
            </a:r>
            <a:r>
              <a:rPr lang="en-US" dirty="0" err="1" smtClean="0">
                <a:latin typeface="Courier New" pitchFamily="49" charset="0"/>
              </a:rPr>
              <a:t>local_var</a:t>
            </a:r>
            <a:r>
              <a:rPr lang="en-US" dirty="0" smtClean="0"/>
              <a:t> can be used in procedure A.</a:t>
            </a:r>
          </a:p>
          <a:p>
            <a:pPr lvl="2"/>
            <a:r>
              <a:rPr lang="en-US" dirty="0" smtClean="0"/>
              <a:t>Private package variables, which are declared in a package body, can be referenced by other components in the same package body. They are not visible to any subprograms or objects that are outside the package. For example, </a:t>
            </a:r>
            <a:r>
              <a:rPr lang="en-US" dirty="0" err="1" smtClean="0">
                <a:latin typeface="Courier New" pitchFamily="49" charset="0"/>
              </a:rPr>
              <a:t>private_var</a:t>
            </a:r>
            <a:r>
              <a:rPr lang="en-US" dirty="0" smtClean="0"/>
              <a:t> can be used by procedures A and B within the package body, but not outside the package.</a:t>
            </a:r>
          </a:p>
          <a:p>
            <a:pPr lvl="1"/>
            <a:r>
              <a:rPr lang="en-US" dirty="0" smtClean="0"/>
              <a:t>Globally declared components are visible internally and externally to the package, such as:</a:t>
            </a:r>
          </a:p>
          <a:p>
            <a:pPr lvl="1">
              <a:spcBef>
                <a:spcPct val="0"/>
              </a:spcBef>
            </a:pPr>
            <a:r>
              <a:rPr lang="en-US" dirty="0" smtClean="0"/>
              <a:t>A public variable, which is declared in a package specification, can be referenced and changed outside the package (for example, </a:t>
            </a:r>
            <a:r>
              <a:rPr lang="en-US" dirty="0" err="1" smtClean="0">
                <a:latin typeface="Courier New" pitchFamily="49" charset="0"/>
              </a:rPr>
              <a:t>public_var</a:t>
            </a:r>
            <a:r>
              <a:rPr lang="en-US" dirty="0" smtClean="0"/>
              <a:t> can be referenced externally).</a:t>
            </a:r>
          </a:p>
          <a:p>
            <a:pPr lvl="2"/>
            <a:r>
              <a:rPr lang="en-US" dirty="0" smtClean="0"/>
              <a:t>A package subprogram in the specification can be called from external code sources (for example, procedure A can be called from an environment external to the package).</a:t>
            </a:r>
          </a:p>
          <a:p>
            <a:pPr lvl="1"/>
            <a:r>
              <a:rPr lang="en-US" b="1" dirty="0" smtClean="0"/>
              <a:t>Note:</a:t>
            </a:r>
            <a:r>
              <a:rPr lang="en-US" dirty="0" smtClean="0"/>
              <a:t> Private subprograms, such as procedure B, can be invoked only with public subprograms, such as procedure A, or other private package constructs. A public variable declared in the package specification is a global variable.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27</a:t>
            </a:fld>
            <a:endParaRPr lang="en-US" dirty="0"/>
          </a:p>
        </p:txBody>
      </p:sp>
    </p:spTree>
    <p:extLst>
      <p:ext uri="{BB962C8B-B14F-4D97-AF65-F5344CB8AC3E}">
        <p14:creationId xmlns:p14="http://schemas.microsoft.com/office/powerpoint/2010/main" xmlns="" val="1078891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Creating the Package Specification</a:t>
            </a:r>
          </a:p>
          <a:p>
            <a:pPr lvl="1"/>
            <a:r>
              <a:rPr lang="en-US" dirty="0" smtClean="0"/>
              <a:t>To create packages, you declare all public constructs within the </a:t>
            </a:r>
            <a:r>
              <a:rPr lang="en-US" dirty="0" smtClean="0">
                <a:solidFill>
                  <a:schemeClr val="tx1"/>
                </a:solidFill>
              </a:rPr>
              <a:t>package specification.</a:t>
            </a:r>
          </a:p>
          <a:p>
            <a:pPr lvl="2"/>
            <a:r>
              <a:rPr lang="en-US" dirty="0" smtClean="0"/>
              <a:t>Specify the </a:t>
            </a:r>
            <a:r>
              <a:rPr lang="en-US" dirty="0" smtClean="0">
                <a:latin typeface="Courier New" pitchFamily="49" charset="0"/>
              </a:rPr>
              <a:t>OR</a:t>
            </a:r>
            <a:r>
              <a:rPr lang="en-US" dirty="0" smtClean="0"/>
              <a:t> </a:t>
            </a:r>
            <a:r>
              <a:rPr lang="en-US" dirty="0" smtClean="0">
                <a:latin typeface="Courier New" pitchFamily="49" charset="0"/>
              </a:rPr>
              <a:t>REPLACE</a:t>
            </a:r>
            <a:r>
              <a:rPr lang="en-US" dirty="0" smtClean="0"/>
              <a:t> option if overwriting an existing package specification.</a:t>
            </a:r>
          </a:p>
          <a:p>
            <a:pPr lvl="2"/>
            <a:r>
              <a:rPr lang="en-US" dirty="0" smtClean="0"/>
              <a:t>Initialize a variable with a constant value or formula within the declaration, if required; otherwise, the variable is initialized implicitly to </a:t>
            </a:r>
            <a:r>
              <a:rPr lang="en-US" dirty="0" smtClean="0">
                <a:latin typeface="Courier New" pitchFamily="49" charset="0"/>
              </a:rPr>
              <a:t>NULL</a:t>
            </a:r>
            <a:r>
              <a:rPr lang="en-US" dirty="0" smtClean="0"/>
              <a:t>.</a:t>
            </a:r>
          </a:p>
          <a:p>
            <a:pPr lvl="1"/>
            <a:r>
              <a:rPr lang="en-US" dirty="0" smtClean="0"/>
              <a:t>The following are definitions of items in the package syntax:</a:t>
            </a:r>
          </a:p>
          <a:p>
            <a:pPr lvl="2">
              <a:buSzPct val="70000"/>
              <a:buFont typeface="Courier New" pitchFamily="49" charset="0"/>
              <a:buChar char="•"/>
            </a:pPr>
            <a:r>
              <a:rPr lang="en-US" b="1" dirty="0" err="1" smtClean="0">
                <a:latin typeface="Courier New" pitchFamily="49" charset="0"/>
              </a:rPr>
              <a:t>package_name</a:t>
            </a:r>
            <a:r>
              <a:rPr lang="en-US" dirty="0" smtClean="0"/>
              <a:t> specifies a name for the package that must be unique among objects within the owning schema. Including the package name after the </a:t>
            </a:r>
            <a:r>
              <a:rPr lang="en-US" dirty="0" smtClean="0">
                <a:latin typeface="Courier New" pitchFamily="49" charset="0"/>
              </a:rPr>
              <a:t>END</a:t>
            </a:r>
            <a:r>
              <a:rPr lang="en-US" dirty="0" smtClean="0"/>
              <a:t> keyword is optional.</a:t>
            </a:r>
          </a:p>
          <a:p>
            <a:pPr lvl="2">
              <a:buSzPct val="70000"/>
              <a:buFont typeface="Courier New" pitchFamily="49" charset="0"/>
              <a:buChar char="•"/>
            </a:pPr>
            <a:r>
              <a:rPr lang="en-US" b="1" dirty="0" smtClean="0">
                <a:latin typeface="Courier New" pitchFamily="49" charset="0"/>
              </a:rPr>
              <a:t>public type and variable declarations</a:t>
            </a:r>
            <a:r>
              <a:rPr lang="en-US" dirty="0" smtClean="0"/>
              <a:t> declares public variables, constants, cursors, exceptions, user-defined types, and subtypes.</a:t>
            </a:r>
          </a:p>
          <a:p>
            <a:pPr lvl="2">
              <a:buSzPct val="70000"/>
              <a:buFont typeface="Courier New" pitchFamily="49" charset="0"/>
              <a:buChar char="•"/>
            </a:pPr>
            <a:r>
              <a:rPr lang="en-US" b="1" dirty="0" smtClean="0">
                <a:latin typeface="Courier New" pitchFamily="49" charset="0"/>
              </a:rPr>
              <a:t>subprogram specification</a:t>
            </a:r>
            <a:r>
              <a:rPr lang="en-US" dirty="0" smtClean="0"/>
              <a:t> specifies the public procedure or function declarations.</a:t>
            </a:r>
          </a:p>
          <a:p>
            <a:pPr lvl="1"/>
            <a:r>
              <a:rPr lang="en-US" dirty="0" smtClean="0"/>
              <a:t>The package specification should contain procedure and function headings terminated by a semicolon, without the </a:t>
            </a:r>
            <a:r>
              <a:rPr lang="en-US" dirty="0" smtClean="0">
                <a:latin typeface="Courier New" pitchFamily="49" charset="0"/>
              </a:rPr>
              <a:t>IS</a:t>
            </a:r>
            <a:r>
              <a:rPr lang="en-US" dirty="0" smtClean="0"/>
              <a:t> (or </a:t>
            </a:r>
            <a:r>
              <a:rPr lang="en-US" dirty="0" smtClean="0">
                <a:latin typeface="Courier New" pitchFamily="49" charset="0"/>
              </a:rPr>
              <a:t>AS</a:t>
            </a:r>
            <a:r>
              <a:rPr lang="en-US" dirty="0" smtClean="0"/>
              <a:t>) keyword and its PL/SQL block. The implementation of a procedure or function that is declared in a package specification is done in the package body.</a:t>
            </a:r>
          </a:p>
          <a:p>
            <a:pPr lvl="1"/>
            <a:r>
              <a:rPr lang="en-US" dirty="0" smtClean="0"/>
              <a:t>The Oracle database stores the specification and body of a package separately. This enables you to change the implementation of a program construct in the package body without invalidating other schema objects that call or reference the program construct.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28</a:t>
            </a:fld>
            <a:endParaRPr lang="en-US" dirty="0"/>
          </a:p>
        </p:txBody>
      </p:sp>
    </p:spTree>
    <p:extLst>
      <p:ext uri="{BB962C8B-B14F-4D97-AF65-F5344CB8AC3E}">
        <p14:creationId xmlns:p14="http://schemas.microsoft.com/office/powerpoint/2010/main" xmlns="" val="3601873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Package Specification: </a:t>
            </a:r>
            <a:r>
              <a:rPr lang="en-US" dirty="0" err="1" smtClean="0">
                <a:latin typeface="Courier New" pitchFamily="49" charset="0"/>
              </a:rPr>
              <a:t>comm_pkg</a:t>
            </a:r>
            <a:endParaRPr lang="en-US" dirty="0" smtClean="0"/>
          </a:p>
          <a:p>
            <a:pPr lvl="1"/>
            <a:r>
              <a:rPr lang="en-US" dirty="0" smtClean="0"/>
              <a:t>The example in the slide creates a package called </a:t>
            </a:r>
            <a:r>
              <a:rPr lang="en-US" dirty="0" err="1" smtClean="0">
                <a:latin typeface="Courier New" pitchFamily="49" charset="0"/>
              </a:rPr>
              <a:t>comm_pkg</a:t>
            </a:r>
            <a:r>
              <a:rPr lang="en-US" dirty="0" smtClean="0"/>
              <a:t> used to manage business processing rules for commission calculations. </a:t>
            </a:r>
          </a:p>
          <a:p>
            <a:pPr lvl="1"/>
            <a:r>
              <a:rPr lang="en-US" dirty="0" smtClean="0"/>
              <a:t>The </a:t>
            </a:r>
            <a:r>
              <a:rPr lang="en-US" dirty="0" err="1" smtClean="0">
                <a:latin typeface="Courier New" pitchFamily="49" charset="0"/>
              </a:rPr>
              <a:t>v_std_comm</a:t>
            </a:r>
            <a:r>
              <a:rPr lang="en-US" dirty="0" smtClean="0"/>
              <a:t> public (global) variable is declared to hold a maximum allowable percentage commission for the user session, and it is initialized to </a:t>
            </a:r>
            <a:r>
              <a:rPr lang="en-US" dirty="0" smtClean="0">
                <a:latin typeface="Courier New" pitchFamily="49" charset="0"/>
              </a:rPr>
              <a:t>0.10</a:t>
            </a:r>
            <a:r>
              <a:rPr lang="en-US" dirty="0" smtClean="0"/>
              <a:t> (that is, 10%).</a:t>
            </a:r>
          </a:p>
          <a:p>
            <a:pPr lvl="1"/>
            <a:r>
              <a:rPr lang="en-US" dirty="0" smtClean="0"/>
              <a:t>The </a:t>
            </a:r>
            <a:r>
              <a:rPr lang="en-US" dirty="0" err="1" smtClean="0">
                <a:latin typeface="Courier New" pitchFamily="49" charset="0"/>
              </a:rPr>
              <a:t>reset_comm</a:t>
            </a:r>
            <a:r>
              <a:rPr lang="en-US" dirty="0" smtClean="0"/>
              <a:t> public procedure is declared to accept a new commission percentage that updates the standard commission percentage if the commission validation rules are accepted. The validation rules for resetting the commission are not made public and do not appear in the package specification. The validation rules are managed by using a private function in the package body.</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29</a:t>
            </a:fld>
            <a:endParaRPr lang="en-US" dirty="0"/>
          </a:p>
        </p:txBody>
      </p:sp>
    </p:spTree>
    <p:extLst>
      <p:ext uri="{BB962C8B-B14F-4D97-AF65-F5344CB8AC3E}">
        <p14:creationId xmlns:p14="http://schemas.microsoft.com/office/powerpoint/2010/main" xmlns="" val="3407431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a:xfrm>
            <a:off x="685800" y="7086600"/>
            <a:ext cx="5486400" cy="1371600"/>
          </a:xfrm>
        </p:spPr>
        <p:txBody>
          <a:bodyPr>
            <a:normAutofit/>
          </a:bodyPr>
          <a:lstStyle/>
          <a:p>
            <a:r>
              <a:rPr lang="en-US" dirty="0" smtClean="0"/>
              <a:t>Lesson Aim</a:t>
            </a:r>
          </a:p>
          <a:p>
            <a:r>
              <a:rPr lang="en-US" dirty="0" smtClean="0"/>
              <a:t>In this course, you are introduced to the features and benefits of PL/SQL. You learn how to access the</a:t>
            </a:r>
          </a:p>
          <a:p>
            <a:r>
              <a:rPr lang="en-US" dirty="0" smtClean="0"/>
              <a:t>database using PL/SQL.</a:t>
            </a:r>
          </a:p>
          <a:p>
            <a:r>
              <a:rPr lang="en-US" dirty="0" smtClean="0"/>
              <a:t>You can develop modularized applications with database procedures using database objects, such as the</a:t>
            </a:r>
          </a:p>
          <a:p>
            <a:r>
              <a:rPr lang="en-US" dirty="0" smtClean="0"/>
              <a:t>following:</a:t>
            </a:r>
          </a:p>
          <a:p>
            <a:r>
              <a:rPr lang="en-US" dirty="0" smtClean="0"/>
              <a:t> Procedures and functions</a:t>
            </a:r>
          </a:p>
          <a:p>
            <a:r>
              <a:rPr lang="en-US" dirty="0" smtClean="0"/>
              <a:t> Packages</a:t>
            </a:r>
          </a:p>
          <a:p>
            <a:r>
              <a:rPr lang="en-US" dirty="0" smtClean="0"/>
              <a:t> Database triggers</a:t>
            </a:r>
          </a:p>
          <a:p>
            <a:r>
              <a:rPr lang="en-US" dirty="0" smtClean="0"/>
              <a:t>Modular applications improve:</a:t>
            </a:r>
          </a:p>
          <a:p>
            <a:r>
              <a:rPr lang="en-US" dirty="0" smtClean="0"/>
              <a:t> Functionality</a:t>
            </a:r>
          </a:p>
          <a:p>
            <a:r>
              <a:rPr lang="en-US" dirty="0" smtClean="0"/>
              <a:t> Security</a:t>
            </a:r>
          </a:p>
          <a:p>
            <a:r>
              <a:rPr lang="en-US" dirty="0" smtClean="0"/>
              <a:t> Overall performance</a:t>
            </a:r>
          </a:p>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Creating the Package Body</a:t>
            </a:r>
          </a:p>
          <a:p>
            <a:pPr lvl="1"/>
            <a:r>
              <a:rPr lang="en-US" dirty="0" smtClean="0"/>
              <a:t>Create a package body to define and implement all public subprograms and supporting private constructs. When creating a package body, perform the following steps:</a:t>
            </a:r>
          </a:p>
          <a:p>
            <a:pPr lvl="2"/>
            <a:r>
              <a:rPr lang="en-US" dirty="0" smtClean="0"/>
              <a:t>Specify the </a:t>
            </a:r>
            <a:r>
              <a:rPr lang="en-US" dirty="0" smtClean="0">
                <a:latin typeface="Courier New" pitchFamily="49" charset="0"/>
              </a:rPr>
              <a:t>OR</a:t>
            </a:r>
            <a:r>
              <a:rPr lang="en-US" dirty="0" smtClean="0"/>
              <a:t> </a:t>
            </a:r>
            <a:r>
              <a:rPr lang="en-US" dirty="0" smtClean="0">
                <a:latin typeface="Courier New" pitchFamily="49" charset="0"/>
              </a:rPr>
              <a:t>REPLACE</a:t>
            </a:r>
            <a:r>
              <a:rPr lang="en-US" dirty="0" smtClean="0"/>
              <a:t> option to overwrite an existing package body.</a:t>
            </a:r>
          </a:p>
          <a:p>
            <a:pPr lvl="2"/>
            <a:r>
              <a:rPr lang="en-US" dirty="0" smtClean="0"/>
              <a:t>Define the subprograms in an appropriate order. The basic principle is that you must declare a variable or subprogram before it can be referenced by other components in the same package body. It is common to see all private variables and subprograms defined first and the public subprograms defined last in the package body.</a:t>
            </a:r>
          </a:p>
          <a:p>
            <a:pPr lvl="2"/>
            <a:r>
              <a:rPr lang="en-US" dirty="0" smtClean="0"/>
              <a:t>Complete the implementation for all procedures or functions declared in the package specification within the package body.</a:t>
            </a:r>
          </a:p>
          <a:p>
            <a:pPr lvl="1">
              <a:lnSpc>
                <a:spcPct val="90000"/>
              </a:lnSpc>
            </a:pPr>
            <a:r>
              <a:rPr lang="en-US" dirty="0" smtClean="0"/>
              <a:t>The following are definitions of items in the package body syntax:</a:t>
            </a:r>
          </a:p>
          <a:p>
            <a:pPr lvl="2">
              <a:lnSpc>
                <a:spcPct val="95000"/>
              </a:lnSpc>
              <a:buSzPct val="70000"/>
              <a:buFont typeface="Courier New" pitchFamily="49" charset="0"/>
              <a:buChar char="•"/>
            </a:pPr>
            <a:r>
              <a:rPr lang="en-US" b="1" dirty="0" err="1" smtClean="0">
                <a:latin typeface="Courier New" pitchFamily="49" charset="0"/>
              </a:rPr>
              <a:t>package_name</a:t>
            </a:r>
            <a:r>
              <a:rPr lang="en-US" dirty="0" smtClean="0"/>
              <a:t> specifies a name for the package that must be the same as its package specification. Using the package name after the </a:t>
            </a:r>
            <a:r>
              <a:rPr lang="en-US" dirty="0" smtClean="0">
                <a:latin typeface="Courier New" pitchFamily="49" charset="0"/>
              </a:rPr>
              <a:t>END</a:t>
            </a:r>
            <a:r>
              <a:rPr lang="en-US" dirty="0" smtClean="0"/>
              <a:t> keyword is optional.</a:t>
            </a:r>
          </a:p>
          <a:p>
            <a:pPr lvl="2">
              <a:buSzPct val="70000"/>
              <a:buFont typeface="Courier New" pitchFamily="49" charset="0"/>
              <a:buChar char="•"/>
            </a:pPr>
            <a:r>
              <a:rPr lang="en-US" b="1" dirty="0" smtClean="0">
                <a:latin typeface="Courier New" pitchFamily="49" charset="0"/>
              </a:rPr>
              <a:t>private type and variable declarations</a:t>
            </a:r>
            <a:r>
              <a:rPr lang="en-US" dirty="0" smtClean="0"/>
              <a:t> declares private variables, constants, cursors, exceptions, user-defined types, and subtypes.</a:t>
            </a:r>
          </a:p>
          <a:p>
            <a:pPr lvl="2">
              <a:buSzPct val="70000"/>
              <a:buFont typeface="Courier New" pitchFamily="49" charset="0"/>
              <a:buChar char="•"/>
            </a:pPr>
            <a:r>
              <a:rPr lang="en-US" b="1" dirty="0" smtClean="0">
                <a:latin typeface="Courier New" pitchFamily="49" charset="0"/>
              </a:rPr>
              <a:t>subprogram specification</a:t>
            </a:r>
            <a:r>
              <a:rPr lang="en-US" dirty="0" smtClean="0"/>
              <a:t> specifies the full implementation of any private and/or public procedures or functions.</a:t>
            </a:r>
          </a:p>
          <a:p>
            <a:pPr lvl="2">
              <a:buSzPct val="70000"/>
              <a:buFont typeface="Courier New" pitchFamily="49" charset="0"/>
              <a:buChar char="•"/>
            </a:pPr>
            <a:r>
              <a:rPr lang="en-US" b="1" dirty="0" smtClean="0">
                <a:latin typeface="Courier New" pitchFamily="49" charset="0"/>
              </a:rPr>
              <a:t>[BEGIN initialization statements]</a:t>
            </a:r>
            <a:r>
              <a:rPr lang="en-US" dirty="0" smtClean="0"/>
              <a:t> is an optional block of initialization code that executes when the package is first referenced.</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30</a:t>
            </a:fld>
            <a:endParaRPr lang="en-US" dirty="0"/>
          </a:p>
        </p:txBody>
      </p:sp>
    </p:spTree>
    <p:extLst>
      <p:ext uri="{BB962C8B-B14F-4D97-AF65-F5344CB8AC3E}">
        <p14:creationId xmlns:p14="http://schemas.microsoft.com/office/powerpoint/2010/main" xmlns="" val="2140252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Example of a Package Body: </a:t>
            </a:r>
            <a:r>
              <a:rPr lang="en-US" dirty="0" err="1" smtClean="0">
                <a:latin typeface="Courier New" pitchFamily="49" charset="0"/>
              </a:rPr>
              <a:t>comm_pkg</a:t>
            </a:r>
            <a:endParaRPr lang="en-US" dirty="0" smtClean="0">
              <a:latin typeface="Courier New" pitchFamily="49" charset="0"/>
            </a:endParaRPr>
          </a:p>
          <a:p>
            <a:pPr lvl="1"/>
            <a:r>
              <a:rPr lang="en-US" dirty="0" smtClean="0"/>
              <a:t>The slide shows the complete package body for </a:t>
            </a:r>
            <a:r>
              <a:rPr lang="en-US" dirty="0" err="1" smtClean="0">
                <a:latin typeface="Courier New" pitchFamily="49" charset="0"/>
              </a:rPr>
              <a:t>comm_pkg</a:t>
            </a:r>
            <a:r>
              <a:rPr lang="en-US" dirty="0" smtClean="0"/>
              <a:t>, with a private function called </a:t>
            </a:r>
            <a:r>
              <a:rPr lang="en-US" dirty="0" smtClean="0">
                <a:latin typeface="Courier New" pitchFamily="49" charset="0"/>
              </a:rPr>
              <a:t>validate</a:t>
            </a:r>
            <a:r>
              <a:rPr lang="en-US" dirty="0" smtClean="0"/>
              <a:t> to check for a valid commission. The validation requires that the commission be </a:t>
            </a:r>
            <a:r>
              <a:rPr lang="en-US" dirty="0" smtClean="0">
                <a:solidFill>
                  <a:schemeClr val="tx1"/>
                </a:solidFill>
              </a:rPr>
              <a:t>positive and less than</a:t>
            </a:r>
            <a:r>
              <a:rPr lang="en-US" dirty="0" smtClean="0"/>
              <a:t> the highest commission among existing employees. The </a:t>
            </a:r>
            <a:r>
              <a:rPr lang="en-US" dirty="0" err="1" smtClean="0">
                <a:latin typeface="Courier New" pitchFamily="49" charset="0"/>
              </a:rPr>
              <a:t>reset_comm</a:t>
            </a:r>
            <a:r>
              <a:rPr lang="en-US" dirty="0" smtClean="0"/>
              <a:t> procedure invokes the private validation function before changing the standard commission in </a:t>
            </a:r>
            <a:r>
              <a:rPr lang="en-US" dirty="0" err="1" smtClean="0">
                <a:latin typeface="Courier New" pitchFamily="49" charset="0"/>
              </a:rPr>
              <a:t>v_std_comm</a:t>
            </a:r>
            <a:r>
              <a:rPr lang="en-US" dirty="0" smtClean="0"/>
              <a:t>. In the example, note the following:</a:t>
            </a:r>
          </a:p>
          <a:p>
            <a:pPr lvl="2">
              <a:buSzPct val="70000"/>
              <a:buFont typeface="Courier New" pitchFamily="49" charset="0"/>
              <a:buChar char="•"/>
            </a:pPr>
            <a:r>
              <a:rPr lang="en-US" dirty="0" smtClean="0"/>
              <a:t>The </a:t>
            </a:r>
            <a:r>
              <a:rPr lang="en-US" dirty="0" err="1" smtClean="0">
                <a:latin typeface="Courier New" pitchFamily="49" charset="0"/>
              </a:rPr>
              <a:t>v_std_comm</a:t>
            </a:r>
            <a:r>
              <a:rPr lang="en-US" dirty="0" smtClean="0"/>
              <a:t> variable referenced in the </a:t>
            </a:r>
            <a:r>
              <a:rPr lang="en-US" dirty="0" err="1" smtClean="0">
                <a:latin typeface="Courier New" pitchFamily="49" charset="0"/>
              </a:rPr>
              <a:t>reset_comm</a:t>
            </a:r>
            <a:r>
              <a:rPr lang="en-US" dirty="0" smtClean="0"/>
              <a:t> procedure is a public variable. Variables declared in the package specification, such as </a:t>
            </a:r>
            <a:r>
              <a:rPr lang="en-US" dirty="0" err="1" smtClean="0">
                <a:latin typeface="Courier New" pitchFamily="49" charset="0"/>
              </a:rPr>
              <a:t>v_std_comm</a:t>
            </a:r>
            <a:r>
              <a:rPr lang="en-US" dirty="0" smtClean="0"/>
              <a:t>, can be directly referenced without qualification.</a:t>
            </a:r>
          </a:p>
          <a:p>
            <a:pPr lvl="2">
              <a:buSzPct val="70000"/>
              <a:buFont typeface="Courier New" pitchFamily="49" charset="0"/>
              <a:buChar char="•"/>
            </a:pPr>
            <a:r>
              <a:rPr lang="en-US" dirty="0" smtClean="0"/>
              <a:t>The </a:t>
            </a:r>
            <a:r>
              <a:rPr lang="en-US" dirty="0" err="1" smtClean="0">
                <a:latin typeface="Courier New" pitchFamily="49" charset="0"/>
              </a:rPr>
              <a:t>reset_comm</a:t>
            </a:r>
            <a:r>
              <a:rPr lang="en-US" dirty="0" smtClean="0"/>
              <a:t> procedure implements the public definition in the specification.</a:t>
            </a:r>
          </a:p>
          <a:p>
            <a:pPr lvl="2">
              <a:buSzPct val="70000"/>
              <a:buFont typeface="Courier New" pitchFamily="49" charset="0"/>
              <a:buChar char="•"/>
            </a:pPr>
            <a:r>
              <a:rPr lang="en-US" dirty="0" smtClean="0"/>
              <a:t>In the </a:t>
            </a:r>
            <a:r>
              <a:rPr lang="en-US" dirty="0" err="1" smtClean="0">
                <a:latin typeface="Courier New" pitchFamily="49" charset="0"/>
              </a:rPr>
              <a:t>comm_pkg</a:t>
            </a:r>
            <a:r>
              <a:rPr lang="en-US" dirty="0" smtClean="0"/>
              <a:t> body, the </a:t>
            </a:r>
            <a:r>
              <a:rPr lang="en-US" dirty="0" smtClean="0">
                <a:latin typeface="Courier New" pitchFamily="49" charset="0"/>
              </a:rPr>
              <a:t>validate</a:t>
            </a:r>
            <a:r>
              <a:rPr lang="en-US" dirty="0" smtClean="0"/>
              <a:t> function is private and is directly referenced from the </a:t>
            </a:r>
            <a:r>
              <a:rPr lang="en-US" dirty="0" err="1" smtClean="0">
                <a:latin typeface="Courier New" pitchFamily="49" charset="0"/>
              </a:rPr>
              <a:t>reset_comm</a:t>
            </a:r>
            <a:r>
              <a:rPr lang="en-US" dirty="0" smtClean="0"/>
              <a:t> procedure without qualification.</a:t>
            </a:r>
          </a:p>
          <a:p>
            <a:pPr lvl="1"/>
            <a:r>
              <a:rPr lang="en-US" b="1" dirty="0" smtClean="0"/>
              <a:t>Note:</a:t>
            </a:r>
            <a:r>
              <a:rPr lang="en-US" dirty="0" smtClean="0"/>
              <a:t> The </a:t>
            </a:r>
            <a:r>
              <a:rPr lang="en-US" dirty="0" smtClean="0">
                <a:latin typeface="Courier New" pitchFamily="49" charset="0"/>
              </a:rPr>
              <a:t>validate</a:t>
            </a:r>
            <a:r>
              <a:rPr lang="en-US" dirty="0" smtClean="0"/>
              <a:t> function appears before the </a:t>
            </a:r>
            <a:r>
              <a:rPr lang="en-US" dirty="0" err="1" smtClean="0">
                <a:latin typeface="Courier New" pitchFamily="49" charset="0"/>
              </a:rPr>
              <a:t>reset_comm</a:t>
            </a:r>
            <a:r>
              <a:rPr lang="en-US" dirty="0" smtClean="0"/>
              <a:t> procedure because the </a:t>
            </a:r>
            <a:r>
              <a:rPr lang="en-US" dirty="0" err="1" smtClean="0">
                <a:latin typeface="Courier New" pitchFamily="49" charset="0"/>
              </a:rPr>
              <a:t>reset_comm</a:t>
            </a:r>
            <a:r>
              <a:rPr lang="en-US" dirty="0" smtClean="0"/>
              <a:t> procedure references the </a:t>
            </a:r>
            <a:r>
              <a:rPr lang="en-US" dirty="0" smtClean="0">
                <a:latin typeface="Courier New" pitchFamily="49" charset="0"/>
              </a:rPr>
              <a:t>validate</a:t>
            </a:r>
            <a:r>
              <a:rPr lang="en-US" dirty="0" smtClean="0"/>
              <a:t> function. It is possible to create forward declarations for subprograms in the package body if their order of appearance needs to be changed. If a package specification declares only types, constants, variables, and exceptions without any subprogram specifications, then the package body is unnecessary. However, the body can be used to initialize items declared in the package specification.</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31</a:t>
            </a:fld>
            <a:endParaRPr lang="en-US" dirty="0"/>
          </a:p>
        </p:txBody>
      </p:sp>
    </p:spTree>
    <p:extLst>
      <p:ext uri="{BB962C8B-B14F-4D97-AF65-F5344CB8AC3E}">
        <p14:creationId xmlns:p14="http://schemas.microsoft.com/office/powerpoint/2010/main" xmlns="" val="7384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Invoking Package Subprograms</a:t>
            </a:r>
          </a:p>
          <a:p>
            <a:pPr lvl="1"/>
            <a:r>
              <a:rPr lang="en-US" dirty="0" smtClean="0"/>
              <a:t>After the package is stored in the database, you can invoke public or private subprograms within the same package, or public subprograms if external to the package. Fully qualify the subprogram with its package name when invoked externally from the package. Use the </a:t>
            </a:r>
            <a:r>
              <a:rPr lang="en-US" dirty="0" err="1" smtClean="0">
                <a:latin typeface="Courier New" pitchFamily="49" charset="0"/>
              </a:rPr>
              <a:t>package_name.subprogram</a:t>
            </a:r>
            <a:r>
              <a:rPr lang="en-US" dirty="0" smtClean="0"/>
              <a:t> syntax.</a:t>
            </a:r>
          </a:p>
          <a:p>
            <a:pPr lvl="1"/>
            <a:r>
              <a:rPr lang="en-US" dirty="0" smtClean="0"/>
              <a:t>Fully qualifying a subprogram when invoked within the same package is optional.</a:t>
            </a:r>
          </a:p>
          <a:p>
            <a:pPr lvl="1"/>
            <a:r>
              <a:rPr lang="en-US" b="1" dirty="0" smtClean="0"/>
              <a:t>Example 1:</a:t>
            </a:r>
            <a:r>
              <a:rPr lang="en-US" dirty="0" smtClean="0"/>
              <a:t> Invokes the </a:t>
            </a:r>
            <a:r>
              <a:rPr lang="en-US" dirty="0" smtClean="0">
                <a:latin typeface="Courier New" pitchFamily="49" charset="0"/>
              </a:rPr>
              <a:t>validate</a:t>
            </a:r>
            <a:r>
              <a:rPr lang="en-US" dirty="0" smtClean="0"/>
              <a:t> function from the </a:t>
            </a:r>
            <a:r>
              <a:rPr lang="en-US" dirty="0" err="1" smtClean="0">
                <a:latin typeface="Courier New" pitchFamily="49" charset="0"/>
              </a:rPr>
              <a:t>reset_comm</a:t>
            </a:r>
            <a:r>
              <a:rPr lang="en-US" dirty="0" smtClean="0"/>
              <a:t> procedure within the same package. The package name prefix is not required; it is optional.</a:t>
            </a:r>
          </a:p>
          <a:p>
            <a:pPr lvl="1"/>
            <a:r>
              <a:rPr lang="en-US" b="1" dirty="0" smtClean="0"/>
              <a:t>Example 2:</a:t>
            </a:r>
            <a:r>
              <a:rPr lang="en-US" dirty="0" smtClean="0"/>
              <a:t> Calls the </a:t>
            </a:r>
            <a:r>
              <a:rPr lang="en-US" dirty="0" err="1" smtClean="0">
                <a:latin typeface="Courier New" pitchFamily="49" charset="0"/>
              </a:rPr>
              <a:t>reset_comm</a:t>
            </a:r>
            <a:r>
              <a:rPr lang="en-US" dirty="0" smtClean="0"/>
              <a:t> procedure from SQL*Plus (an environment external to the package) to reset the prevailing commission to 0.15 for the user session.</a:t>
            </a:r>
          </a:p>
          <a:p>
            <a:pPr lvl="1"/>
            <a:r>
              <a:rPr lang="en-US" b="1" dirty="0" smtClean="0"/>
              <a:t>Example 3:</a:t>
            </a:r>
            <a:r>
              <a:rPr lang="en-US" dirty="0" smtClean="0"/>
              <a:t> Calls the </a:t>
            </a:r>
            <a:r>
              <a:rPr lang="en-US" dirty="0" err="1" smtClean="0">
                <a:latin typeface="Courier New" pitchFamily="49" charset="0"/>
              </a:rPr>
              <a:t>reset_comm</a:t>
            </a:r>
            <a:r>
              <a:rPr lang="en-US" dirty="0" smtClean="0"/>
              <a:t> procedure that is owned by a schema user called </a:t>
            </a:r>
            <a:r>
              <a:rPr lang="en-US" dirty="0" smtClean="0">
                <a:latin typeface="Courier New" pitchFamily="49" charset="0"/>
              </a:rPr>
              <a:t>SCOTT</a:t>
            </a:r>
            <a:r>
              <a:rPr lang="en-US" dirty="0" smtClean="0"/>
              <a:t>. Using SQL*Plus, the qualified package procedure is prefixed with the schema name. This can be simplified by using a synonym that references the </a:t>
            </a:r>
            <a:r>
              <a:rPr lang="en-US" dirty="0" err="1" smtClean="0">
                <a:latin typeface="Courier New" pitchFamily="49" charset="0"/>
              </a:rPr>
              <a:t>schema.package_name</a:t>
            </a:r>
            <a:r>
              <a:rPr lang="en-US" dirty="0" smtClean="0"/>
              <a:t>.</a:t>
            </a:r>
          </a:p>
          <a:p>
            <a:pPr lvl="1"/>
            <a:r>
              <a:rPr lang="en-US" dirty="0" smtClean="0"/>
              <a:t>Assume that a database link named </a:t>
            </a:r>
            <a:r>
              <a:rPr lang="en-US" dirty="0" smtClean="0">
                <a:latin typeface="Courier New" pitchFamily="49" charset="0"/>
              </a:rPr>
              <a:t>NY</a:t>
            </a:r>
            <a:r>
              <a:rPr lang="en-US" dirty="0" smtClean="0"/>
              <a:t> has been created for a remote database in which the </a:t>
            </a:r>
            <a:r>
              <a:rPr lang="en-US" dirty="0" err="1" smtClean="0">
                <a:latin typeface="Courier New" pitchFamily="49" charset="0"/>
              </a:rPr>
              <a:t>reset_comm</a:t>
            </a:r>
            <a:r>
              <a:rPr lang="en-US" dirty="0" smtClean="0"/>
              <a:t> package procedure is created. To invoke the remote procedure, use:</a:t>
            </a:r>
          </a:p>
          <a:p>
            <a:pPr lvl="4"/>
            <a:r>
              <a:rPr lang="en-US" dirty="0" smtClean="0"/>
              <a:t>EXECUTE </a:t>
            </a:r>
            <a:r>
              <a:rPr lang="en-US" dirty="0" err="1" smtClean="0"/>
              <a:t>comm_pkg.reset_comm@NY</a:t>
            </a:r>
            <a:r>
              <a:rPr lang="en-US" dirty="0" smtClean="0"/>
              <a:t>(0.15)</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32</a:t>
            </a:fld>
            <a:endParaRPr lang="en-US" dirty="0"/>
          </a:p>
        </p:txBody>
      </p:sp>
    </p:spTree>
    <p:extLst>
      <p:ext uri="{BB962C8B-B14F-4D97-AF65-F5344CB8AC3E}">
        <p14:creationId xmlns:p14="http://schemas.microsoft.com/office/powerpoint/2010/main" xmlns="" val="3650539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Guidelines for Writing Packages</a:t>
            </a:r>
          </a:p>
          <a:p>
            <a:pPr lvl="1"/>
            <a:r>
              <a:rPr lang="en-US" dirty="0" smtClean="0"/>
              <a:t>Keep your packages as general as possible, so that they can be reused in future applications. Also, avoid writing packages</a:t>
            </a:r>
            <a:r>
              <a:rPr lang="en-US" dirty="0" smtClean="0">
                <a:solidFill>
                  <a:schemeClr val="hlink"/>
                </a:solidFill>
              </a:rPr>
              <a:t> </a:t>
            </a:r>
            <a:r>
              <a:rPr lang="en-US" dirty="0" smtClean="0"/>
              <a:t>that duplicate features provided by the Oracle server.</a:t>
            </a:r>
          </a:p>
          <a:p>
            <a:pPr lvl="1"/>
            <a:r>
              <a:rPr lang="en-US" dirty="0" smtClean="0"/>
              <a:t>Package specifications reflect the design of your application, so define them before defining the package bodies. The package specification should contain only those constructs that must be visible to the users of the package. Thus, other developers cannot misuse the package by basing code on irrelevant details.</a:t>
            </a:r>
          </a:p>
          <a:p>
            <a:pPr lvl="1"/>
            <a:r>
              <a:rPr lang="en-US" dirty="0" smtClean="0"/>
              <a:t>Place items in the declaration part of the package body when you must maintain them throughout a session or across transactions. For example, declare a variable called </a:t>
            </a:r>
            <a:r>
              <a:rPr lang="en-US" dirty="0" smtClean="0">
                <a:latin typeface="Courier New" pitchFamily="49" charset="0"/>
              </a:rPr>
              <a:t>NUMBER_EMPLOYED</a:t>
            </a:r>
            <a:r>
              <a:rPr lang="en-US" dirty="0" smtClean="0"/>
              <a:t> as a private variable if each call to a procedure that uses the variable needs to be maintained. When declared as a global variable in the package specification, the value of that global variable is initialized in a session the first time a construct from the package is invoked.</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33</a:t>
            </a:fld>
            <a:endParaRPr lang="en-US" dirty="0"/>
          </a:p>
        </p:txBody>
      </p:sp>
    </p:spTree>
    <p:extLst>
      <p:ext uri="{BB962C8B-B14F-4D97-AF65-F5344CB8AC3E}">
        <p14:creationId xmlns:p14="http://schemas.microsoft.com/office/powerpoint/2010/main" xmlns="" val="1222650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an Exception</a:t>
            </a:r>
          </a:p>
          <a:p>
            <a:pPr lvl="1"/>
            <a:r>
              <a:rPr lang="en-US" dirty="0" smtClean="0"/>
              <a:t>Consider the example shown in the slide. There are no syntax errors in the code, which means you must be able to successfully execute the anonymous block. The </a:t>
            </a:r>
            <a:r>
              <a:rPr lang="en-US" dirty="0" smtClean="0">
                <a:latin typeface="Courier New" pitchFamily="49" charset="0"/>
              </a:rPr>
              <a:t>SELECT</a:t>
            </a:r>
            <a:r>
              <a:rPr lang="en-US" dirty="0" smtClean="0"/>
              <a:t> statement in the block retrieves the last name of John. You see the following output when you execute the code:</a:t>
            </a:r>
          </a:p>
          <a:p>
            <a:pPr lvl="1"/>
            <a:endParaRPr lang="en-US" dirty="0" smtClean="0"/>
          </a:p>
          <a:p>
            <a:pPr lvl="1"/>
            <a:r>
              <a:rPr lang="en-US" dirty="0" smtClean="0"/>
              <a:t>Error report:</a:t>
            </a:r>
          </a:p>
          <a:p>
            <a:pPr lvl="1"/>
            <a:r>
              <a:rPr lang="en-US" dirty="0" smtClean="0"/>
              <a:t>ORA-01422: exact fetch returns more than requested number of rows</a:t>
            </a:r>
          </a:p>
          <a:p>
            <a:pPr lvl="1"/>
            <a:r>
              <a:rPr lang="en-US" dirty="0" smtClean="0"/>
              <a:t>ORA-06512: at line 4</a:t>
            </a:r>
          </a:p>
          <a:p>
            <a:pPr lvl="1"/>
            <a:r>
              <a:rPr lang="en-US" dirty="0" smtClean="0"/>
              <a:t>01422. 00000 -  "exact fetch returns more than requested number of rows"</a:t>
            </a:r>
          </a:p>
          <a:p>
            <a:pPr lvl="1"/>
            <a:r>
              <a:rPr lang="en-US" dirty="0" smtClean="0"/>
              <a:t>*Cause:    The number specified in exact fetch is less than the rows returned.</a:t>
            </a:r>
          </a:p>
          <a:p>
            <a:pPr lvl="1"/>
            <a:r>
              <a:rPr lang="en-US" dirty="0" smtClean="0"/>
              <a:t>*Action:   Rewrite the query or change number of rows requested</a:t>
            </a:r>
          </a:p>
          <a:p>
            <a:pPr lvl="1"/>
            <a:endParaRPr lang="en-US" dirty="0" smtClean="0"/>
          </a:p>
          <a:p>
            <a:pPr lvl="1"/>
            <a:r>
              <a:rPr lang="en-US" dirty="0" smtClean="0"/>
              <a:t>The code does not work as expected. You expected the </a:t>
            </a:r>
            <a:r>
              <a:rPr lang="en-US" dirty="0" smtClean="0">
                <a:latin typeface="Courier New" pitchFamily="49" charset="0"/>
              </a:rPr>
              <a:t>SELECT</a:t>
            </a:r>
            <a:r>
              <a:rPr lang="en-US" dirty="0" smtClean="0"/>
              <a:t> statement to retrieve only one row; however, it retrieves multiple rows. Such errors that occur at run time are called </a:t>
            </a:r>
            <a:r>
              <a:rPr lang="en-US" i="1" dirty="0" smtClean="0"/>
              <a:t>exceptions</a:t>
            </a:r>
            <a:r>
              <a:rPr lang="en-US" dirty="0" smtClean="0"/>
              <a:t>. When an exception occurs, the PL/SQL block is terminated. You can handle such exceptions in your PL/SQL block.</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34</a:t>
            </a:fld>
            <a:endParaRPr lang="en-US" dirty="0"/>
          </a:p>
        </p:txBody>
      </p:sp>
    </p:spTree>
    <p:extLst>
      <p:ext uri="{BB962C8B-B14F-4D97-AF65-F5344CB8AC3E}">
        <p14:creationId xmlns:p14="http://schemas.microsoft.com/office/powerpoint/2010/main" xmlns="" val="1175337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an Exception (continued)</a:t>
            </a:r>
          </a:p>
          <a:p>
            <a:pPr lvl="1"/>
            <a:r>
              <a:rPr lang="en-US" dirty="0" smtClean="0"/>
              <a:t>You have written PL/SQL blocks with a declarative section (beginning with the </a:t>
            </a:r>
            <a:r>
              <a:rPr lang="en-US" dirty="0" smtClean="0">
                <a:latin typeface="Courier New" pitchFamily="49" charset="0"/>
              </a:rPr>
              <a:t>DECLARE</a:t>
            </a:r>
            <a:r>
              <a:rPr lang="en-US" dirty="0" smtClean="0"/>
              <a:t> keyword) and an executable section (beginning and ending with the </a:t>
            </a:r>
            <a:r>
              <a:rPr lang="en-US" dirty="0" smtClean="0">
                <a:latin typeface="Courier New" pitchFamily="49" charset="0"/>
              </a:rPr>
              <a:t>BEGIN</a:t>
            </a:r>
            <a:r>
              <a:rPr lang="en-US" dirty="0" smtClean="0"/>
              <a:t> and </a:t>
            </a:r>
            <a:r>
              <a:rPr lang="en-US" dirty="0" smtClean="0">
                <a:latin typeface="Courier New" pitchFamily="49" charset="0"/>
              </a:rPr>
              <a:t>END</a:t>
            </a:r>
            <a:r>
              <a:rPr lang="en-US" dirty="0" smtClean="0"/>
              <a:t> keywords, respectively). For exception handling, you include another optional section called the </a:t>
            </a:r>
            <a:r>
              <a:rPr lang="en-US" i="1" dirty="0" smtClean="0"/>
              <a:t>exception section</a:t>
            </a:r>
            <a:r>
              <a:rPr lang="en-US" dirty="0" smtClean="0"/>
              <a:t>. This section begins with the </a:t>
            </a:r>
            <a:r>
              <a:rPr lang="en-US" dirty="0" smtClean="0">
                <a:latin typeface="Courier New" pitchFamily="49" charset="0"/>
              </a:rPr>
              <a:t>EXCEPTION</a:t>
            </a:r>
            <a:r>
              <a:rPr lang="en-US" dirty="0" smtClean="0"/>
              <a:t> keyword. If present, this is the last section in a PL/SQL block. Examine the </a:t>
            </a:r>
            <a:r>
              <a:rPr lang="en-US" dirty="0" smtClean="0">
                <a:latin typeface="Courier New" pitchFamily="49" charset="0"/>
              </a:rPr>
              <a:t>EXCEPTION</a:t>
            </a:r>
            <a:r>
              <a:rPr lang="en-US" dirty="0" smtClean="0"/>
              <a:t> section of the code in the slide. You need not pay attention to the syntax and statements; you learn about them later in the lesson.</a:t>
            </a:r>
          </a:p>
          <a:p>
            <a:pPr lvl="1"/>
            <a:r>
              <a:rPr lang="en-US" dirty="0" smtClean="0"/>
              <a:t>The code in the previous slide is rewritten to handle the exception that occurred. The output of the code is:</a:t>
            </a:r>
          </a:p>
          <a:p>
            <a:pPr lvl="1"/>
            <a:endParaRPr lang="en-US" dirty="0" smtClean="0"/>
          </a:p>
          <a:p>
            <a:pPr lvl="1"/>
            <a:r>
              <a:rPr lang="en-US" dirty="0" smtClean="0"/>
              <a:t>anonymous block completed</a:t>
            </a:r>
          </a:p>
          <a:p>
            <a:pPr lvl="1"/>
            <a:r>
              <a:rPr lang="en-US" dirty="0" smtClean="0"/>
              <a:t> Your select statement retrieved multiple rows.</a:t>
            </a:r>
          </a:p>
          <a:p>
            <a:pPr lvl="1"/>
            <a:endParaRPr lang="en-US" dirty="0" smtClean="0"/>
          </a:p>
          <a:p>
            <a:pPr lvl="1"/>
            <a:r>
              <a:rPr lang="en-US" dirty="0" smtClean="0"/>
              <a:t>Unlike earlier, the PL/SQL program does not terminate abruptly. When the exception is raised, the control shifts to the exception section and all the statements in the exception section are executed. The PL/SQL block terminates with normal, successful completion.</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35</a:t>
            </a:fld>
            <a:endParaRPr lang="en-US" dirty="0"/>
          </a:p>
        </p:txBody>
      </p:sp>
    </p:spTree>
    <p:extLst>
      <p:ext uri="{BB962C8B-B14F-4D97-AF65-F5344CB8AC3E}">
        <p14:creationId xmlns:p14="http://schemas.microsoft.com/office/powerpoint/2010/main" xmlns="" val="2207430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ct val="2000"/>
              </a:spcAft>
            </a:pPr>
            <a:r>
              <a:rPr lang="en-US" dirty="0" smtClean="0">
                <a:latin typeface="Helvetica" pitchFamily="34" charset="0"/>
              </a:rPr>
              <a:t>Handling Exceptions with PL/SQL</a:t>
            </a:r>
            <a:endParaRPr lang="en-US" b="0" dirty="0" smtClean="0">
              <a:latin typeface="Helvetica" pitchFamily="34" charset="0"/>
            </a:endParaRPr>
          </a:p>
          <a:p>
            <a:pPr lvl="1"/>
            <a:r>
              <a:rPr lang="en-US" dirty="0" smtClean="0"/>
              <a:t>An exception</a:t>
            </a:r>
            <a:r>
              <a:rPr lang="en-US" dirty="0" smtClean="0">
                <a:solidFill>
                  <a:srgbClr val="FC0128"/>
                </a:solidFill>
              </a:rPr>
              <a:t> </a:t>
            </a:r>
            <a:r>
              <a:rPr lang="en-US" dirty="0" smtClean="0"/>
              <a:t>is an error in PL/SQL that is raised during the execution of a block. A block always terminates when PL/SQL raises an exception, but you can specify an exception handler to perform final actions before the block ends. </a:t>
            </a:r>
          </a:p>
          <a:p>
            <a:pPr lvl="1"/>
            <a:r>
              <a:rPr lang="en-US" b="1" dirty="0" smtClean="0"/>
              <a:t>Two Methods for Raising an Exception</a:t>
            </a:r>
          </a:p>
          <a:p>
            <a:pPr lvl="2"/>
            <a:r>
              <a:rPr lang="en-US" dirty="0" smtClean="0"/>
              <a:t>An Oracle error occurs and the associated exception is raised automatically. For example, if the error </a:t>
            </a:r>
            <a:r>
              <a:rPr lang="en-US" dirty="0" smtClean="0">
                <a:latin typeface="Courier New" pitchFamily="49" charset="0"/>
              </a:rPr>
              <a:t>ORA-01403</a:t>
            </a:r>
            <a:r>
              <a:rPr lang="en-US" dirty="0" smtClean="0"/>
              <a:t> occurs when no rows are retrieved from the database in a </a:t>
            </a:r>
            <a:r>
              <a:rPr lang="en-US" dirty="0" smtClean="0">
                <a:latin typeface="Courier New" pitchFamily="49" charset="0"/>
              </a:rPr>
              <a:t>SELECT</a:t>
            </a:r>
            <a:r>
              <a:rPr lang="en-US" dirty="0" smtClean="0"/>
              <a:t> statement, PL/SQL raises the exception </a:t>
            </a:r>
            <a:r>
              <a:rPr lang="en-US" dirty="0" smtClean="0">
                <a:latin typeface="Courier New" pitchFamily="49" charset="0"/>
              </a:rPr>
              <a:t>NO_DATA_FOUND</a:t>
            </a:r>
            <a:r>
              <a:rPr lang="en-US" dirty="0" smtClean="0"/>
              <a:t>. These errors are converted into predefined exceptions.</a:t>
            </a:r>
          </a:p>
          <a:p>
            <a:pPr lvl="2"/>
            <a:r>
              <a:rPr lang="en-US" dirty="0" smtClean="0"/>
              <a:t>Depending on the business functionality your program implements, you may have to explicitly raise an exception. You raise an exception explicitly by issuing the </a:t>
            </a:r>
            <a:r>
              <a:rPr lang="en-US" dirty="0" smtClean="0">
                <a:latin typeface="Courier New" pitchFamily="49" charset="0"/>
              </a:rPr>
              <a:t>RAISE</a:t>
            </a:r>
            <a:r>
              <a:rPr lang="en-US" sz="1100" dirty="0" smtClean="0"/>
              <a:t> </a:t>
            </a:r>
            <a:r>
              <a:rPr lang="en-US" dirty="0" smtClean="0"/>
              <a:t>statement in the block. The raised exception may be either user-defined or predefined. There are also some non-predefined Oracle errors. These errors are any standard Oracle errors that are not predefined. You can explicitly declare exceptions and associate them with the non-predefined Oracle errors.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36</a:t>
            </a:fld>
            <a:endParaRPr lang="en-US" dirty="0"/>
          </a:p>
        </p:txBody>
      </p:sp>
    </p:spTree>
    <p:extLst>
      <p:ext uri="{BB962C8B-B14F-4D97-AF65-F5344CB8AC3E}">
        <p14:creationId xmlns:p14="http://schemas.microsoft.com/office/powerpoint/2010/main" xmlns="" val="3448738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Handling Exceptions</a:t>
            </a:r>
          </a:p>
          <a:p>
            <a:pPr lvl="1"/>
            <a:r>
              <a:rPr lang="en-US" b="1" dirty="0" smtClean="0"/>
              <a:t>Trapping an Exception</a:t>
            </a:r>
          </a:p>
          <a:p>
            <a:pPr lvl="1"/>
            <a:r>
              <a:rPr lang="en-US" dirty="0" smtClean="0"/>
              <a:t>Include an </a:t>
            </a:r>
            <a:r>
              <a:rPr lang="en-US" dirty="0" smtClean="0">
                <a:latin typeface="Courier New" pitchFamily="49" charset="0"/>
              </a:rPr>
              <a:t>EXCEPTION</a:t>
            </a:r>
            <a:r>
              <a:rPr lang="en-US" dirty="0" smtClean="0"/>
              <a:t> section in your PL/SQL program to trap exceptions. If the exception is raised in the executable section of the block, processing then branches to the corresponding exception handler in the exception section of the block. If PL/SQL successfully handles the exception, the exception does not propagate to the enclosing block or to the calling environment. The PL/SQL block terminates successfully.</a:t>
            </a:r>
          </a:p>
          <a:p>
            <a:pPr lvl="1"/>
            <a:r>
              <a:rPr lang="en-US" b="1" dirty="0" smtClean="0"/>
              <a:t>Propagating an Exception</a:t>
            </a:r>
          </a:p>
          <a:p>
            <a:pPr lvl="1"/>
            <a:r>
              <a:rPr lang="en-US" dirty="0" smtClean="0"/>
              <a:t>If the exception is raised in the executable section of the block and there is no corresponding exception handler, then the PL/SQL block terminates with failure and the exception is propagated to an enclosing block or to the calling environment. The calling environment can be any application (such as SQL*Plus that invokes the PL/SQL program).</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37</a:t>
            </a:fld>
            <a:endParaRPr lang="en-US" dirty="0"/>
          </a:p>
        </p:txBody>
      </p:sp>
    </p:spTree>
    <p:extLst>
      <p:ext uri="{BB962C8B-B14F-4D97-AF65-F5344CB8AC3E}">
        <p14:creationId xmlns:p14="http://schemas.microsoft.com/office/powerpoint/2010/main" xmlns="" val="2538852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Handled Exceptions</a:t>
            </a:r>
          </a:p>
          <a:p>
            <a:pPr lvl="1"/>
            <a:r>
              <a:rPr lang="en-US" dirty="0" smtClean="0"/>
              <a:t>When you develop procedures that are called from other procedures, you should be aware of the effects that handled and unhandled exceptions have on the transaction and the calling procedure.</a:t>
            </a:r>
          </a:p>
          <a:p>
            <a:pPr lvl="1"/>
            <a:r>
              <a:rPr lang="en-US" dirty="0" smtClean="0"/>
              <a:t>When an exception is raised in a called procedure, the control immediately goes to the exception section of that block. An exception is considered handled if the exception section provides a handler for the exception raised. </a:t>
            </a:r>
          </a:p>
          <a:p>
            <a:pPr lvl="1"/>
            <a:r>
              <a:rPr lang="en-US" dirty="0" smtClean="0"/>
              <a:t>When an exception occurs and is handled, the following code flow takes place:</a:t>
            </a:r>
          </a:p>
          <a:p>
            <a:pPr lvl="2">
              <a:buFont typeface="Times New Roman" charset="0"/>
              <a:buNone/>
            </a:pPr>
            <a:r>
              <a:rPr lang="en-US" dirty="0" smtClean="0"/>
              <a:t>1.	The exception is raised.</a:t>
            </a:r>
          </a:p>
          <a:p>
            <a:pPr lvl="2">
              <a:buFont typeface="Times New Roman" charset="0"/>
              <a:buNone/>
            </a:pPr>
            <a:r>
              <a:rPr lang="en-US" dirty="0" smtClean="0"/>
              <a:t>2.	Control is transferred to the exception handler.</a:t>
            </a:r>
          </a:p>
          <a:p>
            <a:pPr lvl="2">
              <a:buFont typeface="Times New Roman" charset="0"/>
              <a:buNone/>
            </a:pPr>
            <a:r>
              <a:rPr lang="en-US" dirty="0" smtClean="0"/>
              <a:t>3.	The block is terminated.</a:t>
            </a:r>
          </a:p>
          <a:p>
            <a:pPr lvl="2">
              <a:buFont typeface="Times New Roman" charset="0"/>
              <a:buNone/>
            </a:pPr>
            <a:r>
              <a:rPr lang="en-US" dirty="0" smtClean="0"/>
              <a:t>4.	The calling program/block continues to execute as if nothing has happened.</a:t>
            </a:r>
          </a:p>
          <a:p>
            <a:pPr lvl="1"/>
            <a:r>
              <a:rPr lang="en-US" dirty="0" smtClean="0"/>
              <a:t>If a transaction was started (that is, if any data manipulation language [DML] statements executed before executing the procedure in which the exception was raised), then the transaction is unaffected. A DML operation is rolled back if it was performed within the procedure before the exception.</a:t>
            </a:r>
          </a:p>
          <a:p>
            <a:pPr lvl="1">
              <a:lnSpc>
                <a:spcPct val="95000"/>
              </a:lnSpc>
            </a:pPr>
            <a:r>
              <a:rPr lang="en-US" b="1" dirty="0" smtClean="0"/>
              <a:t>Note:</a:t>
            </a:r>
            <a:r>
              <a:rPr lang="en-US" dirty="0" smtClean="0"/>
              <a:t> You can explicitly end a transaction by executing a </a:t>
            </a:r>
            <a:r>
              <a:rPr lang="en-US" dirty="0" smtClean="0">
                <a:latin typeface="Courier New" pitchFamily="49" charset="0"/>
              </a:rPr>
              <a:t>COMMIT</a:t>
            </a:r>
            <a:r>
              <a:rPr lang="en-US" dirty="0" smtClean="0"/>
              <a:t> or </a:t>
            </a:r>
            <a:r>
              <a:rPr lang="en-US" dirty="0" smtClean="0">
                <a:latin typeface="Courier New" pitchFamily="49" charset="0"/>
              </a:rPr>
              <a:t>ROLLBACK</a:t>
            </a:r>
            <a:r>
              <a:rPr lang="en-US" dirty="0" smtClean="0"/>
              <a:t> operation in the exception section.</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38</a:t>
            </a:fld>
            <a:endParaRPr lang="en-US" dirty="0"/>
          </a:p>
        </p:txBody>
      </p:sp>
    </p:spTree>
    <p:extLst>
      <p:ext uri="{BB962C8B-B14F-4D97-AF65-F5344CB8AC3E}">
        <p14:creationId xmlns:p14="http://schemas.microsoft.com/office/powerpoint/2010/main" xmlns="" val="92073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Trapping Exceptions</a:t>
            </a:r>
          </a:p>
          <a:p>
            <a:pPr lvl="1"/>
            <a:r>
              <a:rPr lang="en-US" dirty="0" smtClean="0"/>
              <a:t>You can trap any error by including a corresponding handler within the exception-handling section of the PL/SQL block. Each handler consists of a </a:t>
            </a:r>
            <a:r>
              <a:rPr lang="en-US" dirty="0" smtClean="0">
                <a:latin typeface="Courier New" pitchFamily="49" charset="0"/>
              </a:rPr>
              <a:t>WHEN</a:t>
            </a:r>
            <a:r>
              <a:rPr lang="en-US" dirty="0" smtClean="0"/>
              <a:t> clause, which specifies an exception name, followed by a sequence of statements to be executed when that exception is raised. You can include any number of handlers within an </a:t>
            </a:r>
            <a:r>
              <a:rPr lang="en-US" dirty="0" smtClean="0">
                <a:latin typeface="Courier New" pitchFamily="49" charset="0"/>
              </a:rPr>
              <a:t>EXCEPTION</a:t>
            </a:r>
            <a:r>
              <a:rPr lang="en-US" dirty="0" smtClean="0"/>
              <a:t> section to handle specific exceptions. However, you cannot have multiple handlers for a single exception.</a:t>
            </a:r>
          </a:p>
          <a:p>
            <a:pPr lvl="1"/>
            <a:r>
              <a:rPr lang="en-US" dirty="0" smtClean="0"/>
              <a:t>In the syntax:</a:t>
            </a:r>
          </a:p>
          <a:p>
            <a:r>
              <a:rPr lang="en-US" dirty="0" smtClean="0"/>
              <a:t>exception</a:t>
            </a:r>
            <a:r>
              <a:rPr lang="ru-RU" dirty="0" smtClean="0"/>
              <a:t> – </a:t>
            </a:r>
          </a:p>
          <a:p>
            <a:r>
              <a:rPr lang="en-US" dirty="0" smtClean="0"/>
              <a:t>Is the standard name of a predefined exception or the name of a user-defined exception declared within the declarative section</a:t>
            </a:r>
            <a:endParaRPr lang="ru-RU" dirty="0" smtClean="0"/>
          </a:p>
          <a:p>
            <a:endParaRPr lang="ru-RU" dirty="0" smtClean="0"/>
          </a:p>
          <a:p>
            <a:r>
              <a:rPr lang="en-US" sz="1200" i="1" kern="1200" dirty="0" smtClean="0">
                <a:solidFill>
                  <a:schemeClr val="tx1"/>
                </a:solidFill>
                <a:effectLst/>
                <a:latin typeface="+mn-lt"/>
                <a:ea typeface="+mn-ea"/>
                <a:cs typeface="+mn-cs"/>
              </a:rPr>
              <a:t>statement</a:t>
            </a:r>
            <a:r>
              <a:rPr lang="ru-RU" sz="1200" i="1" kern="1200" dirty="0" smtClean="0">
                <a:solidFill>
                  <a:schemeClr val="tx1"/>
                </a:solidFill>
                <a:effectLst/>
                <a:latin typeface="+mn-lt"/>
                <a:ea typeface="+mn-ea"/>
                <a:cs typeface="+mn-cs"/>
              </a:rPr>
              <a:t> – </a:t>
            </a:r>
          </a:p>
          <a:p>
            <a:r>
              <a:rPr lang="en-US" dirty="0" smtClean="0"/>
              <a:t>Is one or more PL/SQL or SQL statements</a:t>
            </a:r>
            <a:endParaRPr lang="ru-RU" dirty="0" smtClean="0"/>
          </a:p>
          <a:p>
            <a:endParaRPr lang="ru-RU" dirty="0" smtClean="0"/>
          </a:p>
          <a:p>
            <a:r>
              <a:rPr lang="en-US" dirty="0" smtClean="0"/>
              <a:t>OTHERS</a:t>
            </a:r>
            <a:r>
              <a:rPr lang="ru-RU" dirty="0" smtClean="0"/>
              <a:t> – </a:t>
            </a:r>
          </a:p>
          <a:p>
            <a:r>
              <a:rPr lang="en-US" dirty="0" smtClean="0"/>
              <a:t>Is an optional exception-handling clause that traps any exceptions that have not been explicitly handled</a:t>
            </a:r>
            <a:endParaRPr lang="ru-RU" dirty="0" smtClean="0"/>
          </a:p>
          <a:p>
            <a:endParaRPr lang="ru-RU" dirty="0" smtClean="0"/>
          </a:p>
          <a:p>
            <a:r>
              <a:rPr lang="en-US" dirty="0" smtClean="0"/>
              <a:t>Trapping Exceptions (continued)</a:t>
            </a:r>
          </a:p>
          <a:p>
            <a:pPr lvl="1"/>
            <a:r>
              <a:rPr lang="en-US" b="1" dirty="0" smtClean="0">
                <a:latin typeface="Courier New" pitchFamily="49" charset="0"/>
              </a:rPr>
              <a:t>WHEN OTHERS</a:t>
            </a:r>
            <a:r>
              <a:rPr lang="en-US" b="1" dirty="0" smtClean="0"/>
              <a:t> Exception Handler</a:t>
            </a:r>
          </a:p>
          <a:p>
            <a:pPr lvl="1"/>
            <a:r>
              <a:rPr lang="en-US" dirty="0" smtClean="0"/>
              <a:t>The exception-handling section traps only those exceptions that are specified; any other exceptions are not trapped unless you use the </a:t>
            </a:r>
            <a:r>
              <a:rPr lang="en-US" dirty="0" smtClean="0">
                <a:latin typeface="Courier New" pitchFamily="49" charset="0"/>
              </a:rPr>
              <a:t>OTHERS</a:t>
            </a:r>
            <a:r>
              <a:rPr lang="en-US" dirty="0" smtClean="0"/>
              <a:t> exception handler. This traps any exception not yet handled. For this reason, </a:t>
            </a:r>
            <a:r>
              <a:rPr lang="en-US" dirty="0" smtClean="0">
                <a:latin typeface="Courier New" pitchFamily="49" charset="0"/>
              </a:rPr>
              <a:t>OTHERS</a:t>
            </a:r>
            <a:r>
              <a:rPr lang="en-US" dirty="0" smtClean="0"/>
              <a:t> may be used, and if used it must be the last exception handler that is defined.</a:t>
            </a:r>
          </a:p>
          <a:p>
            <a:pPr lvl="4"/>
            <a:r>
              <a:rPr lang="en-US" dirty="0" smtClean="0"/>
              <a:t>WHEN NO_DATA_FOUND THEN</a:t>
            </a:r>
            <a:br>
              <a:rPr lang="en-US" dirty="0" smtClean="0"/>
            </a:br>
            <a:r>
              <a:rPr lang="en-US" dirty="0" smtClean="0"/>
              <a:t> statement1;</a:t>
            </a:r>
            <a:br>
              <a:rPr lang="en-US" dirty="0" smtClean="0"/>
            </a:br>
            <a:r>
              <a:rPr lang="en-US" dirty="0" smtClean="0"/>
              <a:t> ...</a:t>
            </a:r>
            <a:br>
              <a:rPr lang="en-US" dirty="0" smtClean="0"/>
            </a:br>
            <a:r>
              <a:rPr lang="en-US" dirty="0" smtClean="0"/>
              <a:t>WHEN TOO_MANY_ROWS THEN</a:t>
            </a:r>
            <a:br>
              <a:rPr lang="en-US" dirty="0" smtClean="0"/>
            </a:br>
            <a:r>
              <a:rPr lang="en-US" dirty="0" smtClean="0"/>
              <a:t> statement1;</a:t>
            </a:r>
            <a:br>
              <a:rPr lang="en-US" dirty="0" smtClean="0"/>
            </a:br>
            <a:r>
              <a:rPr lang="en-US" dirty="0" smtClean="0"/>
              <a:t> ... </a:t>
            </a:r>
            <a:br>
              <a:rPr lang="en-US" dirty="0" smtClean="0"/>
            </a:br>
            <a:r>
              <a:rPr lang="en-US" dirty="0" smtClean="0"/>
              <a:t>WHEN OTHERS THEN</a:t>
            </a:r>
            <a:br>
              <a:rPr lang="en-US" dirty="0" smtClean="0"/>
            </a:br>
            <a:r>
              <a:rPr lang="en-US" dirty="0" smtClean="0"/>
              <a:t> statement1;</a:t>
            </a:r>
          </a:p>
          <a:p>
            <a:pPr lvl="1"/>
            <a:r>
              <a:rPr lang="en-US" dirty="0" smtClean="0"/>
              <a:t>Consider the preceding example. If the </a:t>
            </a:r>
            <a:r>
              <a:rPr lang="en-US" dirty="0" smtClean="0">
                <a:latin typeface="Courier New" pitchFamily="49" charset="0"/>
              </a:rPr>
              <a:t>NO_DATA_FOUND</a:t>
            </a:r>
            <a:r>
              <a:rPr lang="en-US" dirty="0" smtClean="0"/>
              <a:t> exception is raised by the </a:t>
            </a:r>
            <a:br>
              <a:rPr lang="en-US" dirty="0" smtClean="0"/>
            </a:br>
            <a:r>
              <a:rPr lang="en-US" dirty="0" smtClean="0"/>
              <a:t>program, the statements in the corresponding handler are executed. If the </a:t>
            </a:r>
            <a:r>
              <a:rPr lang="en-US" dirty="0" smtClean="0">
                <a:latin typeface="Courier New" pitchFamily="49" charset="0"/>
              </a:rPr>
              <a:t>TOO_MANY_ROWS</a:t>
            </a:r>
            <a:r>
              <a:rPr lang="en-US" dirty="0" smtClean="0"/>
              <a:t> exception is raised, the statements in the corresponding handler are executed. However, if some other exception is raised, the statements in the </a:t>
            </a:r>
            <a:r>
              <a:rPr lang="en-US" dirty="0" smtClean="0">
                <a:latin typeface="Courier New" pitchFamily="49" charset="0"/>
              </a:rPr>
              <a:t>OTHERS</a:t>
            </a:r>
            <a:r>
              <a:rPr lang="en-US" dirty="0" smtClean="0"/>
              <a:t> exception handler are executed.</a:t>
            </a:r>
          </a:p>
          <a:p>
            <a:pPr lvl="1"/>
            <a:r>
              <a:rPr lang="en-US" dirty="0" smtClean="0"/>
              <a:t>The </a:t>
            </a:r>
            <a:r>
              <a:rPr lang="en-US" dirty="0" smtClean="0">
                <a:latin typeface="Courier New" pitchFamily="49" charset="0"/>
              </a:rPr>
              <a:t>OTHERS</a:t>
            </a:r>
            <a:r>
              <a:rPr lang="en-US" dirty="0" smtClean="0"/>
              <a:t> handler traps all the exceptions that are not already trapped. Some Oracle tools have their own predefined exceptions that you can raise to cause events in the application. The </a:t>
            </a:r>
            <a:r>
              <a:rPr lang="en-US" dirty="0" smtClean="0">
                <a:latin typeface="Courier New" pitchFamily="49" charset="0"/>
              </a:rPr>
              <a:t>OTHERS</a:t>
            </a:r>
            <a:r>
              <a:rPr lang="en-US" dirty="0" smtClean="0"/>
              <a:t> handler also traps these exceptions.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39</a:t>
            </a:fld>
            <a:endParaRPr lang="en-US" dirty="0"/>
          </a:p>
        </p:txBody>
      </p:sp>
    </p:spTree>
    <p:extLst>
      <p:ext uri="{BB962C8B-B14F-4D97-AF65-F5344CB8AC3E}">
        <p14:creationId xmlns:p14="http://schemas.microsoft.com/office/powerpoint/2010/main" xmlns="" val="162901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SQL Functions in PL/SQL</a:t>
            </a:r>
          </a:p>
          <a:p>
            <a:pPr lvl="1"/>
            <a:r>
              <a:rPr lang="en-US" dirty="0" smtClean="0"/>
              <a:t>SQL provides several predefined functions that can be used in SQL statements. Most of these functions (such as single-row number and character functions, data type conversion functions, and date and time-stamp functions) are valid in PL/SQL expressions.</a:t>
            </a:r>
          </a:p>
          <a:p>
            <a:pPr lvl="1"/>
            <a:r>
              <a:rPr lang="en-US" dirty="0" smtClean="0"/>
              <a:t>The following functions are not available in procedural statements:</a:t>
            </a:r>
          </a:p>
          <a:p>
            <a:pPr lvl="2">
              <a:buSzPct val="70000"/>
              <a:buFont typeface="Courier New" pitchFamily="49" charset="0"/>
              <a:buChar char="•"/>
            </a:pPr>
            <a:r>
              <a:rPr lang="en-US" dirty="0" smtClean="0">
                <a:latin typeface="Courier New" pitchFamily="49" charset="0"/>
              </a:rPr>
              <a:t>DECODE</a:t>
            </a:r>
            <a:endParaRPr lang="en-US" dirty="0" smtClean="0"/>
          </a:p>
          <a:p>
            <a:pPr lvl="2"/>
            <a:r>
              <a:rPr lang="en-US" dirty="0" smtClean="0"/>
              <a:t>Group functions: </a:t>
            </a:r>
            <a:r>
              <a:rPr lang="en-US" dirty="0" smtClean="0">
                <a:latin typeface="Courier New" pitchFamily="49" charset="0"/>
              </a:rPr>
              <a:t>AVG</a:t>
            </a:r>
            <a:r>
              <a:rPr lang="en-US" dirty="0" smtClean="0"/>
              <a:t>, </a:t>
            </a:r>
            <a:r>
              <a:rPr lang="en-US" dirty="0" smtClean="0">
                <a:latin typeface="Courier New" pitchFamily="49" charset="0"/>
              </a:rPr>
              <a:t>MIN</a:t>
            </a:r>
            <a:r>
              <a:rPr lang="en-US" dirty="0" smtClean="0"/>
              <a:t>,</a:t>
            </a:r>
            <a:r>
              <a:rPr lang="en-US" sz="1100" dirty="0" smtClean="0"/>
              <a:t> </a:t>
            </a:r>
            <a:r>
              <a:rPr lang="en-US" dirty="0" smtClean="0">
                <a:latin typeface="Courier New" pitchFamily="49" charset="0"/>
              </a:rPr>
              <a:t>MAX</a:t>
            </a:r>
            <a:r>
              <a:rPr lang="en-US" dirty="0" smtClean="0"/>
              <a:t>, </a:t>
            </a:r>
            <a:r>
              <a:rPr lang="en-US" dirty="0" smtClean="0">
                <a:latin typeface="Courier New" pitchFamily="49" charset="0"/>
              </a:rPr>
              <a:t>COUNT</a:t>
            </a:r>
            <a:r>
              <a:rPr lang="en-US" dirty="0" smtClean="0"/>
              <a:t>, </a:t>
            </a:r>
            <a:r>
              <a:rPr lang="en-US" dirty="0" smtClean="0">
                <a:latin typeface="Courier New" pitchFamily="49" charset="0"/>
              </a:rPr>
              <a:t>SUM</a:t>
            </a:r>
            <a:r>
              <a:rPr lang="en-US" dirty="0" smtClean="0"/>
              <a:t>, </a:t>
            </a:r>
            <a:r>
              <a:rPr lang="en-US" dirty="0" smtClean="0">
                <a:latin typeface="Courier New" pitchFamily="49" charset="0"/>
              </a:rPr>
              <a:t>STDDEV</a:t>
            </a:r>
            <a:r>
              <a:rPr lang="en-US" dirty="0" smtClean="0"/>
              <a:t>, and </a:t>
            </a:r>
            <a:r>
              <a:rPr lang="en-US" dirty="0" smtClean="0">
                <a:latin typeface="Courier New" pitchFamily="49" charset="0"/>
              </a:rPr>
              <a:t>VARIANCE</a:t>
            </a:r>
            <a:r>
              <a:rPr lang="en-US" dirty="0" smtClean="0"/>
              <a:t> </a:t>
            </a:r>
            <a:br>
              <a:rPr lang="en-US" dirty="0" smtClean="0"/>
            </a:br>
            <a:r>
              <a:rPr lang="en-US" dirty="0" smtClean="0"/>
              <a:t>Group functions apply to groups of rows in a table and are, therefore, available only in SQL statements in a PL/SQL block. The functions mentioned here are only a subset of the complete list.</a:t>
            </a:r>
          </a:p>
          <a:p>
            <a:endParaRPr lang="en-US" dirty="0" smtClean="0"/>
          </a:p>
          <a:p>
            <a:r>
              <a:rPr lang="en-US" dirty="0" smtClean="0"/>
              <a:t>SQL Functions in PL/SQL: Examples</a:t>
            </a:r>
          </a:p>
          <a:p>
            <a:pPr lvl="1"/>
            <a:r>
              <a:rPr lang="en-US" dirty="0" smtClean="0"/>
              <a:t>You can use SQL functions to manipulate data. These functions are grouped into the following categories:</a:t>
            </a:r>
          </a:p>
          <a:p>
            <a:pPr lvl="2"/>
            <a:r>
              <a:rPr lang="en-US" dirty="0" smtClean="0"/>
              <a:t>Number</a:t>
            </a:r>
          </a:p>
          <a:p>
            <a:pPr lvl="2"/>
            <a:r>
              <a:rPr lang="en-US" dirty="0" smtClean="0"/>
              <a:t>Character</a:t>
            </a:r>
          </a:p>
          <a:p>
            <a:pPr lvl="2"/>
            <a:r>
              <a:rPr lang="en-US" dirty="0" smtClean="0"/>
              <a:t>Conversion</a:t>
            </a:r>
          </a:p>
          <a:p>
            <a:pPr lvl="2"/>
            <a:r>
              <a:rPr lang="en-US" dirty="0" smtClean="0"/>
              <a:t>Date</a:t>
            </a:r>
          </a:p>
          <a:p>
            <a:pPr lvl="2"/>
            <a:r>
              <a:rPr lang="en-US" dirty="0" smtClean="0"/>
              <a:t>Miscellaneous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a:t>
            </a:fld>
            <a:endParaRPr lang="en-US" dirty="0"/>
          </a:p>
        </p:txBody>
      </p:sp>
    </p:spTree>
    <p:extLst>
      <p:ext uri="{BB962C8B-B14F-4D97-AF65-F5344CB8AC3E}">
        <p14:creationId xmlns:p14="http://schemas.microsoft.com/office/powerpoint/2010/main" xmlns="" val="26781685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Trapping Predefined Oracle Server Errors</a:t>
            </a:r>
          </a:p>
          <a:p>
            <a:pPr lvl="1"/>
            <a:r>
              <a:rPr lang="en-US" dirty="0" smtClean="0"/>
              <a:t>Trap a predefined Oracle server error</a:t>
            </a:r>
            <a:r>
              <a:rPr lang="en-US" dirty="0" smtClean="0">
                <a:solidFill>
                  <a:srgbClr val="FC0128"/>
                </a:solidFill>
              </a:rPr>
              <a:t> </a:t>
            </a:r>
            <a:r>
              <a:rPr lang="en-US" dirty="0" smtClean="0"/>
              <a:t>by referencing its predefined name within the corresponding exception-handling routine.</a:t>
            </a:r>
          </a:p>
          <a:p>
            <a:pPr lvl="1"/>
            <a:r>
              <a:rPr lang="en-US" dirty="0" smtClean="0"/>
              <a:t>For a complete list of predefined exceptions, see the </a:t>
            </a:r>
            <a:r>
              <a:rPr lang="en-US" i="1" dirty="0" smtClean="0"/>
              <a:t>PL/SQL User’s Guide and Reference</a:t>
            </a:r>
            <a:r>
              <a:rPr lang="en-US" dirty="0" smtClean="0"/>
              <a:t>.</a:t>
            </a:r>
            <a:endParaRPr lang="en-US" i="1" dirty="0" smtClean="0"/>
          </a:p>
          <a:p>
            <a:pPr lvl="1"/>
            <a:r>
              <a:rPr lang="en-US" b="1" dirty="0" smtClean="0"/>
              <a:t>Note:</a:t>
            </a:r>
            <a:r>
              <a:rPr lang="en-US" i="1" dirty="0" smtClean="0"/>
              <a:t> </a:t>
            </a:r>
            <a:r>
              <a:rPr lang="en-US" dirty="0" smtClean="0"/>
              <a:t>PL/SQL declares predefined exceptions in the </a:t>
            </a:r>
            <a:r>
              <a:rPr lang="en-US" dirty="0" smtClean="0">
                <a:latin typeface="Courier New" pitchFamily="49" charset="0"/>
              </a:rPr>
              <a:t>STANDARD</a:t>
            </a:r>
            <a:r>
              <a:rPr lang="en-US" dirty="0" smtClean="0"/>
              <a:t> package.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40</a:t>
            </a:fld>
            <a:endParaRPr lang="en-US" dirty="0"/>
          </a:p>
        </p:txBody>
      </p:sp>
    </p:spTree>
    <p:extLst>
      <p:ext uri="{BB962C8B-B14F-4D97-AF65-F5344CB8AC3E}">
        <p14:creationId xmlns:p14="http://schemas.microsoft.com/office/powerpoint/2010/main" xmlns="" val="63956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latin typeface="Courier New" pitchFamily="49" charset="0"/>
              </a:rPr>
              <a:t>RAISE_APPLICATION_ERROR</a:t>
            </a:r>
            <a:r>
              <a:rPr lang="en-US" dirty="0" smtClean="0"/>
              <a:t> </a:t>
            </a:r>
            <a:r>
              <a:rPr lang="en-US" dirty="0" smtClean="0">
                <a:latin typeface="Helvetica" pitchFamily="34" charset="0"/>
              </a:rPr>
              <a:t>Procedure</a:t>
            </a:r>
          </a:p>
          <a:p>
            <a:pPr lvl="1"/>
            <a:r>
              <a:rPr lang="en-US" dirty="0" smtClean="0"/>
              <a:t>Use the </a:t>
            </a:r>
            <a:r>
              <a:rPr lang="en-US" dirty="0" smtClean="0">
                <a:latin typeface="Courier New" pitchFamily="49" charset="0"/>
              </a:rPr>
              <a:t>RAISE_APPLICATION_ERROR</a:t>
            </a:r>
            <a:r>
              <a:rPr lang="en-US" dirty="0" smtClean="0"/>
              <a:t> procedure to communicate a predefined exception interactively by returning a nonstandard error code and error message. With </a:t>
            </a:r>
            <a:r>
              <a:rPr lang="en-US" dirty="0" smtClean="0">
                <a:latin typeface="Courier New" pitchFamily="49" charset="0"/>
              </a:rPr>
              <a:t>RAISE_APPLICATION_ERROR</a:t>
            </a:r>
            <a:r>
              <a:rPr lang="en-US" dirty="0" smtClean="0"/>
              <a:t>, you can report errors to your application and avoid returning unhandled exceptions.</a:t>
            </a:r>
          </a:p>
          <a:p>
            <a:pPr lvl="1"/>
            <a:r>
              <a:rPr lang="en-US" dirty="0" smtClean="0"/>
              <a:t>In the syntax, </a:t>
            </a:r>
            <a:r>
              <a:rPr lang="en-US" i="1" dirty="0" err="1" smtClean="0">
                <a:latin typeface="Courier New" pitchFamily="49" charset="0"/>
              </a:rPr>
              <a:t>error_number</a:t>
            </a:r>
            <a:r>
              <a:rPr lang="en-US" dirty="0" smtClean="0">
                <a:latin typeface="Courier New" pitchFamily="49" charset="0"/>
              </a:rPr>
              <a:t> </a:t>
            </a:r>
            <a:r>
              <a:rPr lang="en-US" dirty="0" smtClean="0"/>
              <a:t>is a user-specified number for the exception between </a:t>
            </a:r>
            <a:br>
              <a:rPr lang="en-US" dirty="0" smtClean="0"/>
            </a:br>
            <a:r>
              <a:rPr lang="en-US" dirty="0" smtClean="0">
                <a:cs typeface="Times New Roman" pitchFamily="18" charset="0"/>
              </a:rPr>
              <a:t>–</a:t>
            </a:r>
            <a:r>
              <a:rPr lang="en-US" dirty="0" smtClean="0"/>
              <a:t>20,000 and </a:t>
            </a:r>
            <a:r>
              <a:rPr lang="en-US" dirty="0" smtClean="0">
                <a:cs typeface="Times New Roman" pitchFamily="18" charset="0"/>
              </a:rPr>
              <a:t>–</a:t>
            </a:r>
            <a:r>
              <a:rPr lang="en-US" dirty="0" smtClean="0"/>
              <a:t>20,999. The </a:t>
            </a:r>
            <a:r>
              <a:rPr lang="en-US" i="1" dirty="0" smtClean="0">
                <a:latin typeface="Courier New" pitchFamily="49" charset="0"/>
              </a:rPr>
              <a:t>message</a:t>
            </a:r>
            <a:r>
              <a:rPr lang="en-US" dirty="0" smtClean="0"/>
              <a:t> is the user-specified message for the exception. It is a character string that is up to 2,048 bytes long.</a:t>
            </a:r>
          </a:p>
          <a:p>
            <a:pPr lvl="1"/>
            <a:r>
              <a:rPr lang="en-US" dirty="0" smtClean="0">
                <a:latin typeface="Courier New" pitchFamily="49" charset="0"/>
              </a:rPr>
              <a:t>TRUE</a:t>
            </a:r>
            <a:r>
              <a:rPr lang="en-US" dirty="0" smtClean="0"/>
              <a:t> | </a:t>
            </a:r>
            <a:r>
              <a:rPr lang="en-US" dirty="0" smtClean="0">
                <a:latin typeface="Courier New" pitchFamily="49" charset="0"/>
              </a:rPr>
              <a:t>FALSE</a:t>
            </a:r>
            <a:r>
              <a:rPr lang="en-US" dirty="0" smtClean="0"/>
              <a:t> is an optional Boolean parameter. If </a:t>
            </a:r>
            <a:r>
              <a:rPr lang="en-US" dirty="0" smtClean="0">
                <a:latin typeface="Courier New" pitchFamily="49" charset="0"/>
              </a:rPr>
              <a:t>TRUE</a:t>
            </a:r>
            <a:r>
              <a:rPr lang="en-US" dirty="0" smtClean="0"/>
              <a:t>, the error is placed on the stack of previous errors. If </a:t>
            </a:r>
            <a:r>
              <a:rPr lang="en-US" dirty="0" smtClean="0">
                <a:latin typeface="Courier New" pitchFamily="49" charset="0"/>
              </a:rPr>
              <a:t>FALSE</a:t>
            </a:r>
            <a:r>
              <a:rPr lang="en-US" dirty="0" smtClean="0"/>
              <a:t> (the default), the error replaces all previous errors.</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41</a:t>
            </a:fld>
            <a:endParaRPr lang="en-US" dirty="0"/>
          </a:p>
        </p:txBody>
      </p:sp>
    </p:spTree>
    <p:extLst>
      <p:ext uri="{BB962C8B-B14F-4D97-AF65-F5344CB8AC3E}">
        <p14:creationId xmlns:p14="http://schemas.microsoft.com/office/powerpoint/2010/main" xmlns="" val="15018762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Working with Triggers: Overview</a:t>
            </a:r>
          </a:p>
          <a:p>
            <a:pPr lvl="1"/>
            <a:r>
              <a:rPr lang="en-US" dirty="0" smtClean="0"/>
              <a:t>Triggers are similar to stored procedures. A trigger stored in the database contains PL/SQL in the form of an anonymous block, a call statement, or a compound trigger block. However, procedures and triggers differ in the way that they are invoked. A procedure is explicitly run by a user, application, or trigger. Triggers are implicitly fired by the Oracle database when a triggering event occurs, no matter which user is connected or which application is being used.</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42</a:t>
            </a:fld>
            <a:endParaRPr lang="en-US" dirty="0"/>
          </a:p>
        </p:txBody>
      </p:sp>
    </p:spTree>
    <p:extLst>
      <p:ext uri="{BB962C8B-B14F-4D97-AF65-F5344CB8AC3E}">
        <p14:creationId xmlns:p14="http://schemas.microsoft.com/office/powerpoint/2010/main" xmlns="" val="2595051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Triggering Event or Statement</a:t>
            </a:r>
          </a:p>
          <a:p>
            <a:pPr lvl="1"/>
            <a:r>
              <a:rPr lang="en-US" dirty="0" smtClean="0"/>
              <a:t>A triggering event or statement is the SQL statement, database event, or user event that causes a trigger to fire. A triggering event can be one or more of the following:</a:t>
            </a:r>
          </a:p>
          <a:p>
            <a:pPr lvl="2"/>
            <a:r>
              <a:rPr lang="en-US" dirty="0" smtClean="0"/>
              <a:t>An </a:t>
            </a:r>
            <a:r>
              <a:rPr lang="en-US" dirty="0" smtClean="0">
                <a:latin typeface="Courier New" pitchFamily="49" charset="0"/>
              </a:rPr>
              <a:t>INSERT</a:t>
            </a:r>
            <a:r>
              <a:rPr lang="en-US" dirty="0" smtClean="0"/>
              <a:t>, </a:t>
            </a:r>
            <a:r>
              <a:rPr lang="en-US" dirty="0" smtClean="0">
                <a:latin typeface="Courier New" pitchFamily="49" charset="0"/>
              </a:rPr>
              <a:t>UPDATE</a:t>
            </a:r>
            <a:r>
              <a:rPr lang="en-US" dirty="0" smtClean="0"/>
              <a:t>, or</a:t>
            </a:r>
            <a:r>
              <a:rPr lang="en-US" dirty="0" smtClean="0">
                <a:latin typeface="Arial" charset="0"/>
              </a:rPr>
              <a:t> </a:t>
            </a:r>
            <a:r>
              <a:rPr lang="en-US" dirty="0" smtClean="0">
                <a:latin typeface="Courier New" pitchFamily="49" charset="0"/>
              </a:rPr>
              <a:t>DELETE</a:t>
            </a:r>
            <a:r>
              <a:rPr lang="en-US" dirty="0" smtClean="0"/>
              <a:t> statement on a specific table (or view, in some cases)</a:t>
            </a:r>
          </a:p>
          <a:p>
            <a:pPr lvl="2"/>
            <a:r>
              <a:rPr lang="en-US" dirty="0" smtClean="0"/>
              <a:t>A </a:t>
            </a:r>
            <a:r>
              <a:rPr lang="en-US" dirty="0" smtClean="0">
                <a:latin typeface="Courier New" pitchFamily="49" charset="0"/>
              </a:rPr>
              <a:t>CREATE</a:t>
            </a:r>
            <a:r>
              <a:rPr lang="en-US" dirty="0" smtClean="0"/>
              <a:t>, </a:t>
            </a:r>
            <a:r>
              <a:rPr lang="en-US" dirty="0" smtClean="0">
                <a:latin typeface="Courier New" pitchFamily="49" charset="0"/>
              </a:rPr>
              <a:t>ALTER</a:t>
            </a:r>
            <a:r>
              <a:rPr lang="en-US" dirty="0" smtClean="0"/>
              <a:t>, or </a:t>
            </a:r>
            <a:r>
              <a:rPr lang="en-US" dirty="0" smtClean="0">
                <a:latin typeface="Courier New" pitchFamily="49" charset="0"/>
              </a:rPr>
              <a:t>DROP</a:t>
            </a:r>
            <a:r>
              <a:rPr lang="en-US" dirty="0" smtClean="0"/>
              <a:t> statement on any schema object</a:t>
            </a:r>
          </a:p>
          <a:p>
            <a:pPr lvl="2"/>
            <a:r>
              <a:rPr lang="en-US" dirty="0" smtClean="0"/>
              <a:t>A database startup or instance shutdown</a:t>
            </a:r>
          </a:p>
          <a:p>
            <a:pPr lvl="2"/>
            <a:r>
              <a:rPr lang="en-US" dirty="0" smtClean="0"/>
              <a:t>A specific error message or any error message</a:t>
            </a:r>
          </a:p>
          <a:p>
            <a:pPr lvl="2"/>
            <a:r>
              <a:rPr lang="en-US" dirty="0" smtClean="0"/>
              <a:t>A user logon or logoff</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44</a:t>
            </a:fld>
            <a:endParaRPr lang="en-US" dirty="0"/>
          </a:p>
        </p:txBody>
      </p:sp>
    </p:spTree>
    <p:extLst>
      <p:ext uri="{BB962C8B-B14F-4D97-AF65-F5344CB8AC3E}">
        <p14:creationId xmlns:p14="http://schemas.microsoft.com/office/powerpoint/2010/main" xmlns="" val="17926340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Triggers</a:t>
            </a:r>
          </a:p>
          <a:p>
            <a:pPr lvl="1"/>
            <a:r>
              <a:rPr lang="en-US" dirty="0" smtClean="0">
                <a:solidFill>
                  <a:schemeClr val="tx1"/>
                </a:solidFill>
              </a:rPr>
              <a:t>Application triggers execute</a:t>
            </a:r>
            <a:r>
              <a:rPr lang="en-US" dirty="0" smtClean="0"/>
              <a:t> implicitly whenever a particular data manipulation language (DML) event occurs within an application. An example of an application that uses triggers extensively is an application developed with Oracle Forms Developer. </a:t>
            </a:r>
          </a:p>
          <a:p>
            <a:pPr lvl="1">
              <a:lnSpc>
                <a:spcPct val="99000"/>
              </a:lnSpc>
            </a:pPr>
            <a:r>
              <a:rPr lang="en-US" dirty="0" smtClean="0">
                <a:solidFill>
                  <a:schemeClr val="tx1"/>
                </a:solidFill>
              </a:rPr>
              <a:t>Database triggers</a:t>
            </a:r>
            <a:r>
              <a:rPr lang="en-US" dirty="0" smtClean="0"/>
              <a:t> execute implicitly when any of the following events occur:</a:t>
            </a:r>
          </a:p>
          <a:p>
            <a:pPr lvl="2">
              <a:lnSpc>
                <a:spcPct val="99000"/>
              </a:lnSpc>
            </a:pPr>
            <a:r>
              <a:rPr lang="en-US" dirty="0" smtClean="0"/>
              <a:t>DML operations on a table</a:t>
            </a:r>
          </a:p>
          <a:p>
            <a:pPr lvl="2">
              <a:lnSpc>
                <a:spcPct val="99000"/>
              </a:lnSpc>
            </a:pPr>
            <a:r>
              <a:rPr lang="en-US" dirty="0" smtClean="0"/>
              <a:t>DML operations on a view, with an </a:t>
            </a:r>
            <a:r>
              <a:rPr lang="en-US" dirty="0" smtClean="0">
                <a:latin typeface="Courier New" pitchFamily="49" charset="0"/>
              </a:rPr>
              <a:t>INSTEAD</a:t>
            </a:r>
            <a:r>
              <a:rPr lang="en-US" dirty="0" smtClean="0"/>
              <a:t> </a:t>
            </a:r>
            <a:r>
              <a:rPr lang="en-US" dirty="0" smtClean="0">
                <a:latin typeface="Courier New" pitchFamily="49" charset="0"/>
              </a:rPr>
              <a:t>OF</a:t>
            </a:r>
            <a:r>
              <a:rPr lang="en-US" dirty="0" smtClean="0"/>
              <a:t> trigger</a:t>
            </a:r>
          </a:p>
          <a:p>
            <a:pPr lvl="2">
              <a:lnSpc>
                <a:spcPct val="99000"/>
              </a:lnSpc>
            </a:pPr>
            <a:r>
              <a:rPr lang="en-US" dirty="0" smtClean="0"/>
              <a:t>DDL statements, such as </a:t>
            </a:r>
            <a:r>
              <a:rPr lang="en-US" dirty="0" smtClean="0">
                <a:latin typeface="Courier New" pitchFamily="49" charset="0"/>
              </a:rPr>
              <a:t>CREATE</a:t>
            </a:r>
            <a:r>
              <a:rPr lang="en-US" dirty="0" smtClean="0"/>
              <a:t> and </a:t>
            </a:r>
            <a:r>
              <a:rPr lang="en-US" dirty="0" smtClean="0">
                <a:latin typeface="Courier New" pitchFamily="49" charset="0"/>
              </a:rPr>
              <a:t>ALTER</a:t>
            </a:r>
            <a:r>
              <a:rPr lang="en-US" dirty="0" smtClean="0"/>
              <a:t> </a:t>
            </a:r>
          </a:p>
          <a:p>
            <a:pPr lvl="1">
              <a:lnSpc>
                <a:spcPct val="99000"/>
              </a:lnSpc>
            </a:pPr>
            <a:r>
              <a:rPr lang="en-US" dirty="0" smtClean="0"/>
              <a:t>This is the case no matter which user is connected or which application is used. Database triggers also execute implicitly when some user actions or database system actions occur (for example, when a user logs on or the DBA shuts down the database). </a:t>
            </a:r>
          </a:p>
          <a:p>
            <a:pPr lvl="1">
              <a:lnSpc>
                <a:spcPct val="95000"/>
              </a:lnSpc>
            </a:pPr>
            <a:r>
              <a:rPr lang="en-US" dirty="0" smtClean="0"/>
              <a:t>Database triggers can be system triggers on a database or a schema (covered in the next lesson). For databases, triggers fire for each event for all users; for a schema, they fire for each event for that specific user. Oracle Forms can define, store, and run triggers of a different sort. However, do not confuse Oracle Forms triggers with the triggers discussed in this lesson.</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45</a:t>
            </a:fld>
            <a:endParaRPr lang="en-US" dirty="0"/>
          </a:p>
        </p:txBody>
      </p:sp>
    </p:spTree>
    <p:extLst>
      <p:ext uri="{BB962C8B-B14F-4D97-AF65-F5344CB8AC3E}">
        <p14:creationId xmlns:p14="http://schemas.microsoft.com/office/powerpoint/2010/main" xmlns="" val="21402114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Application Scenarios for Implementing Triggers</a:t>
            </a:r>
          </a:p>
          <a:p>
            <a:pPr lvl="1"/>
            <a:r>
              <a:rPr lang="en-US" dirty="0" smtClean="0"/>
              <a:t>Develop database triggers in order to enhance features that cannot otherwise be implemented by the Oracle server or as alternatives to those provided by the Oracle server.</a:t>
            </a:r>
          </a:p>
          <a:p>
            <a:pPr lvl="2"/>
            <a:r>
              <a:rPr lang="en-US" b="1" dirty="0" smtClean="0">
                <a:cs typeface="Times New Roman" pitchFamily="18" charset="0"/>
              </a:rPr>
              <a:t>Security: </a:t>
            </a:r>
            <a:r>
              <a:rPr lang="en-US" dirty="0" smtClean="0">
                <a:cs typeface="Times New Roman" pitchFamily="18" charset="0"/>
              </a:rPr>
              <a:t>The Oracle server allows table access to users or roles. Triggers allow table access according to data values.</a:t>
            </a:r>
          </a:p>
          <a:p>
            <a:pPr lvl="2"/>
            <a:r>
              <a:rPr lang="en-US" b="1" dirty="0" smtClean="0">
                <a:cs typeface="Times New Roman" pitchFamily="18" charset="0"/>
              </a:rPr>
              <a:t>Auditing: </a:t>
            </a:r>
            <a:r>
              <a:rPr lang="en-US" dirty="0" smtClean="0">
                <a:cs typeface="Times New Roman" pitchFamily="18" charset="0"/>
              </a:rPr>
              <a:t>The Oracle server tracks data operations on tables. Triggers track values for data operations on tables.</a:t>
            </a:r>
          </a:p>
          <a:p>
            <a:pPr lvl="2"/>
            <a:r>
              <a:rPr lang="en-US" b="1" dirty="0" smtClean="0">
                <a:cs typeface="Times New Roman" pitchFamily="18" charset="0"/>
              </a:rPr>
              <a:t>Data integrity: </a:t>
            </a:r>
            <a:r>
              <a:rPr lang="en-US" dirty="0" smtClean="0">
                <a:cs typeface="Times New Roman" pitchFamily="18" charset="0"/>
              </a:rPr>
              <a:t>The Oracle server enforces integrity constraints. Triggers implement complex integrity rules.</a:t>
            </a:r>
          </a:p>
          <a:p>
            <a:pPr lvl="2"/>
            <a:r>
              <a:rPr lang="en-US" b="1" dirty="0" smtClean="0">
                <a:cs typeface="Times New Roman" pitchFamily="18" charset="0"/>
              </a:rPr>
              <a:t>Referential integrity: </a:t>
            </a:r>
            <a:r>
              <a:rPr lang="en-US" dirty="0" smtClean="0">
                <a:cs typeface="Times New Roman" pitchFamily="18" charset="0"/>
              </a:rPr>
              <a:t>The Oracle server enforces standard referential integrity rules. Triggers implement nonstandard functionality.</a:t>
            </a:r>
          </a:p>
          <a:p>
            <a:pPr lvl="2"/>
            <a:r>
              <a:rPr lang="en-US" b="1" dirty="0" smtClean="0">
                <a:cs typeface="Times New Roman" pitchFamily="18" charset="0"/>
              </a:rPr>
              <a:t>Table replication: </a:t>
            </a:r>
            <a:r>
              <a:rPr lang="en-US" dirty="0" smtClean="0">
                <a:cs typeface="Times New Roman" pitchFamily="18" charset="0"/>
              </a:rPr>
              <a:t>The Oracle server copies tables asynchronously into snapshots. Triggers copy tables synchronously into replicas.</a:t>
            </a:r>
          </a:p>
          <a:p>
            <a:pPr lvl="2"/>
            <a:r>
              <a:rPr lang="en-US" b="1" dirty="0" smtClean="0">
                <a:cs typeface="Times New Roman" pitchFamily="18" charset="0"/>
              </a:rPr>
              <a:t>Derived data: </a:t>
            </a:r>
            <a:r>
              <a:rPr lang="en-US" dirty="0" smtClean="0">
                <a:cs typeface="Times New Roman" pitchFamily="18" charset="0"/>
              </a:rPr>
              <a:t>The Oracle server computes derived data values manually. Triggers compute derived data values automatically.</a:t>
            </a:r>
          </a:p>
          <a:p>
            <a:pPr lvl="2"/>
            <a:r>
              <a:rPr lang="en-US" b="1" dirty="0" smtClean="0">
                <a:cs typeface="Times New Roman" pitchFamily="18" charset="0"/>
              </a:rPr>
              <a:t>Event logging: </a:t>
            </a:r>
            <a:r>
              <a:rPr lang="en-US" dirty="0" smtClean="0">
                <a:cs typeface="Times New Roman" pitchFamily="18" charset="0"/>
              </a:rPr>
              <a:t>The Oracle server logs events explicitly. Triggers log events transparently.</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46</a:t>
            </a:fld>
            <a:endParaRPr lang="en-US" dirty="0"/>
          </a:p>
        </p:txBody>
      </p:sp>
    </p:spTree>
    <p:extLst>
      <p:ext uri="{BB962C8B-B14F-4D97-AF65-F5344CB8AC3E}">
        <p14:creationId xmlns:p14="http://schemas.microsoft.com/office/powerpoint/2010/main" xmlns="" val="6766870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endParaRPr lang="en-US" b="0" dirty="0" smtClean="0"/>
          </a:p>
          <a:p>
            <a:pPr lvl="1"/>
            <a:r>
              <a:rPr lang="en-US" dirty="0" smtClean="0"/>
              <a:t>In this lesson, we will discuss the </a:t>
            </a:r>
            <a:r>
              <a:rPr lang="en-US" dirty="0" smtClean="0">
                <a:latin typeface="Courier New" pitchFamily="49" charset="0"/>
              </a:rPr>
              <a:t>BEFORE</a:t>
            </a:r>
            <a:r>
              <a:rPr lang="en-US" dirty="0" smtClean="0"/>
              <a:t> and </a:t>
            </a:r>
            <a:r>
              <a:rPr lang="en-US" dirty="0" smtClean="0">
                <a:latin typeface="Courier New" pitchFamily="49" charset="0"/>
              </a:rPr>
              <a:t>AFTER</a:t>
            </a:r>
            <a:r>
              <a:rPr lang="en-US" baseline="0" dirty="0" smtClean="0">
                <a:latin typeface="Courier New" pitchFamily="49" charset="0"/>
              </a:rPr>
              <a:t> </a:t>
            </a:r>
            <a:r>
              <a:rPr lang="en-US" dirty="0" smtClean="0"/>
              <a:t>triggers. </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47</a:t>
            </a:fld>
            <a:endParaRPr lang="en-US" dirty="0"/>
          </a:p>
        </p:txBody>
      </p:sp>
    </p:spTree>
    <p:extLst>
      <p:ext uri="{BB962C8B-B14F-4D97-AF65-F5344CB8AC3E}">
        <p14:creationId xmlns:p14="http://schemas.microsoft.com/office/powerpoint/2010/main" xmlns="" val="3006691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Triggering Event Types</a:t>
            </a:r>
          </a:p>
          <a:p>
            <a:pPr lvl="1"/>
            <a:r>
              <a:rPr lang="en-US" dirty="0" smtClean="0"/>
              <a:t>The </a:t>
            </a:r>
            <a:r>
              <a:rPr lang="en-US" dirty="0" smtClean="0">
                <a:solidFill>
                  <a:schemeClr val="tx1"/>
                </a:solidFill>
              </a:rPr>
              <a:t>triggering event</a:t>
            </a:r>
            <a:r>
              <a:rPr lang="en-US" dirty="0" smtClean="0"/>
              <a:t> or statement can be an </a:t>
            </a:r>
            <a:r>
              <a:rPr lang="en-US" dirty="0" smtClean="0">
                <a:latin typeface="Courier New" pitchFamily="49" charset="0"/>
              </a:rPr>
              <a:t>INSERT</a:t>
            </a:r>
            <a:r>
              <a:rPr lang="en-US" dirty="0" smtClean="0"/>
              <a:t>, </a:t>
            </a:r>
            <a:r>
              <a:rPr lang="en-US" dirty="0" smtClean="0">
                <a:latin typeface="Courier New" pitchFamily="49" charset="0"/>
              </a:rPr>
              <a:t>UPDATE</a:t>
            </a:r>
            <a:r>
              <a:rPr lang="en-US" dirty="0" smtClean="0"/>
              <a:t>, or </a:t>
            </a:r>
            <a:r>
              <a:rPr lang="en-US" dirty="0" smtClean="0">
                <a:latin typeface="Courier New" pitchFamily="49" charset="0"/>
              </a:rPr>
              <a:t>DELETE</a:t>
            </a:r>
            <a:r>
              <a:rPr lang="en-US" dirty="0" smtClean="0"/>
              <a:t> statement on a table. </a:t>
            </a:r>
          </a:p>
          <a:p>
            <a:pPr lvl="2"/>
            <a:r>
              <a:rPr lang="en-US" dirty="0" smtClean="0"/>
              <a:t>When the triggering event is an </a:t>
            </a:r>
            <a:r>
              <a:rPr lang="en-US" dirty="0" smtClean="0">
                <a:latin typeface="Courier New" pitchFamily="49" charset="0"/>
              </a:rPr>
              <a:t>UPDATE</a:t>
            </a:r>
            <a:r>
              <a:rPr lang="en-US" dirty="0" smtClean="0"/>
              <a:t> statement, you can include a column list to identify which columns must be changed to fire the trigger. You cannot specify a column list for an </a:t>
            </a:r>
            <a:r>
              <a:rPr lang="en-US" dirty="0" smtClean="0">
                <a:latin typeface="Courier New" pitchFamily="49" charset="0"/>
              </a:rPr>
              <a:t>INSERT</a:t>
            </a:r>
            <a:r>
              <a:rPr lang="en-US" dirty="0" smtClean="0"/>
              <a:t> or for a </a:t>
            </a:r>
            <a:r>
              <a:rPr lang="en-US" dirty="0" smtClean="0">
                <a:latin typeface="Courier New" pitchFamily="49" charset="0"/>
              </a:rPr>
              <a:t>DELETE</a:t>
            </a:r>
            <a:r>
              <a:rPr lang="en-US" dirty="0" smtClean="0"/>
              <a:t> statement because it always affects entire rows.</a:t>
            </a:r>
          </a:p>
          <a:p>
            <a:pPr lvl="4"/>
            <a:r>
              <a:rPr lang="en-US" dirty="0" smtClean="0"/>
              <a:t>. . . UPDATE OF salary . . .</a:t>
            </a:r>
            <a:endParaRPr lang="en-US" b="1" dirty="0" smtClean="0"/>
          </a:p>
          <a:p>
            <a:pPr lvl="2"/>
            <a:r>
              <a:rPr lang="en-US" dirty="0" smtClean="0"/>
              <a:t>The triggering event can contain one, two, or all three of these DML operations.</a:t>
            </a:r>
          </a:p>
          <a:p>
            <a:pPr lvl="4"/>
            <a:r>
              <a:rPr lang="en-US" sz="1200" dirty="0" smtClean="0"/>
              <a:t>. . . INSERT or UPDATE or DELETE</a:t>
            </a:r>
            <a:endParaRPr lang="en-US" sz="1200" b="1" dirty="0" smtClean="0"/>
          </a:p>
          <a:p>
            <a:pPr lvl="4"/>
            <a:r>
              <a:rPr lang="en-US" sz="1200" dirty="0" smtClean="0"/>
              <a:t>. . . INSERT or UPDATE OF </a:t>
            </a:r>
            <a:r>
              <a:rPr lang="en-US" sz="1200" dirty="0" err="1" smtClean="0"/>
              <a:t>job_id</a:t>
            </a:r>
            <a:r>
              <a:rPr lang="en-US" sz="1200" dirty="0" smtClean="0"/>
              <a:t> . . .</a:t>
            </a:r>
          </a:p>
          <a:p>
            <a:pPr lvl="1"/>
            <a:r>
              <a:rPr lang="en-US" dirty="0" smtClean="0"/>
              <a:t>The </a:t>
            </a:r>
            <a:r>
              <a:rPr lang="en-US" dirty="0" smtClean="0">
                <a:solidFill>
                  <a:schemeClr val="tx1"/>
                </a:solidFill>
              </a:rPr>
              <a:t>trigger body </a:t>
            </a:r>
            <a:r>
              <a:rPr lang="en-US" dirty="0" smtClean="0"/>
              <a:t>defines the action—that is, what needs to be done when the triggering event is issued. The PL/SQL block can contain SQL and PL/SQL statements, and can define PL/SQL constructs such as variables, cursors, exceptions, and so on. You can also call a PL/SQL procedure or a Java procedure.</a:t>
            </a:r>
          </a:p>
          <a:p>
            <a:pPr lvl="1"/>
            <a:r>
              <a:rPr lang="en-US" b="1" dirty="0" smtClean="0"/>
              <a:t>Note:</a:t>
            </a:r>
            <a:r>
              <a:rPr lang="en-US" dirty="0" smtClean="0"/>
              <a:t> The size of a trigger cannot be greater than 32 KB.</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48</a:t>
            </a:fld>
            <a:endParaRPr lang="en-US" dirty="0"/>
          </a:p>
        </p:txBody>
      </p:sp>
    </p:spTree>
    <p:extLst>
      <p:ext uri="{BB962C8B-B14F-4D97-AF65-F5344CB8AC3E}">
        <p14:creationId xmlns:p14="http://schemas.microsoft.com/office/powerpoint/2010/main" xmlns="" val="13083206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Creating DML Triggers</a:t>
            </a:r>
          </a:p>
          <a:p>
            <a:pPr lvl="1"/>
            <a:r>
              <a:rPr lang="en-US" dirty="0" smtClean="0"/>
              <a:t>The components of the trigger syntax are:</a:t>
            </a:r>
          </a:p>
          <a:p>
            <a:pPr lvl="2">
              <a:buSzPct val="70000"/>
              <a:buFont typeface="Courier New" pitchFamily="49" charset="0"/>
              <a:buChar char="•"/>
            </a:pPr>
            <a:r>
              <a:rPr lang="en-US" i="1" dirty="0" err="1" smtClean="0">
                <a:latin typeface="Courier New" pitchFamily="49" charset="0"/>
              </a:rPr>
              <a:t>trigger_name</a:t>
            </a:r>
            <a:r>
              <a:rPr lang="en-US" dirty="0" smtClean="0"/>
              <a:t> uniquely identifies the trigger.</a:t>
            </a:r>
          </a:p>
          <a:p>
            <a:pPr lvl="2">
              <a:buSzPct val="70000"/>
              <a:buFont typeface="Courier New" pitchFamily="49" charset="0"/>
              <a:buChar char="•"/>
            </a:pPr>
            <a:r>
              <a:rPr lang="en-US" i="1" dirty="0" smtClean="0">
                <a:latin typeface="Courier New" pitchFamily="49" charset="0"/>
              </a:rPr>
              <a:t>timing</a:t>
            </a:r>
            <a:r>
              <a:rPr lang="en-US" dirty="0" smtClean="0"/>
              <a:t> indicates when the trigger fires in relation to the triggering event. Values are </a:t>
            </a:r>
            <a:r>
              <a:rPr lang="en-US" dirty="0" smtClean="0">
                <a:latin typeface="Courier New" pitchFamily="49" charset="0"/>
              </a:rPr>
              <a:t>BEFORE</a:t>
            </a:r>
            <a:r>
              <a:rPr lang="en-US" dirty="0" smtClean="0"/>
              <a:t>, </a:t>
            </a:r>
            <a:r>
              <a:rPr lang="en-US" dirty="0" smtClean="0">
                <a:latin typeface="Courier New" pitchFamily="49" charset="0"/>
              </a:rPr>
              <a:t>AFTER</a:t>
            </a:r>
            <a:r>
              <a:rPr lang="en-US" dirty="0" smtClean="0"/>
              <a:t>, and </a:t>
            </a:r>
            <a:r>
              <a:rPr lang="en-US" dirty="0" smtClean="0">
                <a:latin typeface="Courier New" pitchFamily="49" charset="0"/>
              </a:rPr>
              <a:t>INSTEAD</a:t>
            </a:r>
            <a:r>
              <a:rPr lang="en-US" dirty="0" smtClean="0"/>
              <a:t> </a:t>
            </a:r>
            <a:r>
              <a:rPr lang="en-US" dirty="0" smtClean="0">
                <a:latin typeface="Courier New" pitchFamily="49" charset="0"/>
              </a:rPr>
              <a:t>OF</a:t>
            </a:r>
            <a:r>
              <a:rPr lang="en-US" dirty="0" smtClean="0"/>
              <a:t>.</a:t>
            </a:r>
          </a:p>
          <a:p>
            <a:pPr lvl="2">
              <a:buSzPct val="70000"/>
              <a:buFont typeface="Courier New" pitchFamily="49" charset="0"/>
              <a:buChar char="•"/>
            </a:pPr>
            <a:r>
              <a:rPr lang="en-US" dirty="0" smtClean="0">
                <a:latin typeface="Courier New" pitchFamily="49" charset="0"/>
              </a:rPr>
              <a:t>event</a:t>
            </a:r>
            <a:r>
              <a:rPr lang="en-US" dirty="0" smtClean="0"/>
              <a:t> identifies the DML operation causing the trigger to fire.</a:t>
            </a:r>
            <a:br>
              <a:rPr lang="en-US" dirty="0" smtClean="0"/>
            </a:br>
            <a:r>
              <a:rPr lang="en-US" dirty="0" smtClean="0"/>
              <a:t>Values are </a:t>
            </a:r>
            <a:r>
              <a:rPr lang="en-US" dirty="0" smtClean="0">
                <a:latin typeface="Courier New" pitchFamily="49" charset="0"/>
              </a:rPr>
              <a:t>INSERT</a:t>
            </a:r>
            <a:r>
              <a:rPr lang="en-US" dirty="0" smtClean="0"/>
              <a:t>, </a:t>
            </a:r>
            <a:r>
              <a:rPr lang="en-US" dirty="0" smtClean="0">
                <a:latin typeface="Courier New" pitchFamily="49" charset="0"/>
              </a:rPr>
              <a:t>UPDATE</a:t>
            </a:r>
            <a:r>
              <a:rPr lang="en-US" dirty="0" smtClean="0"/>
              <a:t> </a:t>
            </a:r>
            <a:r>
              <a:rPr lang="en-US" dirty="0" smtClean="0">
                <a:latin typeface="Courier New" pitchFamily="49" charset="0"/>
              </a:rPr>
              <a:t>[OF</a:t>
            </a:r>
            <a:r>
              <a:rPr lang="en-US" dirty="0" smtClean="0"/>
              <a:t> </a:t>
            </a:r>
            <a:r>
              <a:rPr lang="en-US" dirty="0" smtClean="0">
                <a:latin typeface="Courier New" pitchFamily="49" charset="0"/>
              </a:rPr>
              <a:t>column]</a:t>
            </a:r>
            <a:r>
              <a:rPr lang="en-US" dirty="0" smtClean="0"/>
              <a:t>, and </a:t>
            </a:r>
            <a:r>
              <a:rPr lang="en-US" dirty="0" smtClean="0">
                <a:latin typeface="Courier New" pitchFamily="49" charset="0"/>
              </a:rPr>
              <a:t>DELETE</a:t>
            </a:r>
            <a:r>
              <a:rPr lang="en-US" dirty="0" smtClean="0"/>
              <a:t>.</a:t>
            </a:r>
          </a:p>
          <a:p>
            <a:pPr lvl="2">
              <a:buSzPct val="70000"/>
              <a:buFont typeface="Courier New" pitchFamily="49" charset="0"/>
              <a:buChar char="•"/>
            </a:pPr>
            <a:r>
              <a:rPr lang="en-US" i="1" dirty="0" err="1" smtClean="0">
                <a:latin typeface="Courier New" pitchFamily="49" charset="0"/>
              </a:rPr>
              <a:t>object_name</a:t>
            </a:r>
            <a:r>
              <a:rPr lang="en-US" dirty="0" smtClean="0"/>
              <a:t> indicates the table or view associated with the trigger.</a:t>
            </a:r>
          </a:p>
          <a:p>
            <a:pPr lvl="2"/>
            <a:r>
              <a:rPr lang="en-US" dirty="0" smtClean="0"/>
              <a:t>For row triggers, you can specify:</a:t>
            </a:r>
          </a:p>
          <a:p>
            <a:pPr lvl="3"/>
            <a:r>
              <a:rPr lang="en-US" dirty="0" smtClean="0"/>
              <a:t>A </a:t>
            </a:r>
            <a:r>
              <a:rPr lang="en-US" dirty="0" smtClean="0">
                <a:latin typeface="Courier New" pitchFamily="49" charset="0"/>
              </a:rPr>
              <a:t>REFERENCING</a:t>
            </a:r>
            <a:r>
              <a:rPr lang="en-US" dirty="0" smtClean="0"/>
              <a:t> clause to choose correlation names for referencing the old and new values of the current row (default values are </a:t>
            </a:r>
            <a:r>
              <a:rPr lang="en-US" dirty="0" smtClean="0">
                <a:latin typeface="Courier New" pitchFamily="49" charset="0"/>
              </a:rPr>
              <a:t>OLD</a:t>
            </a:r>
            <a:r>
              <a:rPr lang="en-US" dirty="0" smtClean="0"/>
              <a:t> and </a:t>
            </a:r>
            <a:r>
              <a:rPr lang="en-US" dirty="0" smtClean="0">
                <a:latin typeface="Courier New" pitchFamily="49" charset="0"/>
              </a:rPr>
              <a:t>NEW</a:t>
            </a:r>
            <a:r>
              <a:rPr lang="en-US" dirty="0" smtClean="0"/>
              <a:t>)</a:t>
            </a:r>
          </a:p>
          <a:p>
            <a:pPr lvl="3"/>
            <a:r>
              <a:rPr lang="en-US" dirty="0" smtClean="0">
                <a:latin typeface="Courier New" pitchFamily="49" charset="0"/>
              </a:rPr>
              <a:t>FOR</a:t>
            </a:r>
            <a:r>
              <a:rPr lang="en-US" dirty="0" smtClean="0"/>
              <a:t> </a:t>
            </a:r>
            <a:r>
              <a:rPr lang="en-US" dirty="0" smtClean="0">
                <a:latin typeface="Courier New" pitchFamily="49" charset="0"/>
              </a:rPr>
              <a:t>EACH</a:t>
            </a:r>
            <a:r>
              <a:rPr lang="en-US" dirty="0" smtClean="0"/>
              <a:t> </a:t>
            </a:r>
            <a:r>
              <a:rPr lang="en-US" dirty="0" smtClean="0">
                <a:latin typeface="Courier New" pitchFamily="49" charset="0"/>
              </a:rPr>
              <a:t>ROW</a:t>
            </a:r>
            <a:r>
              <a:rPr lang="en-US" dirty="0" smtClean="0"/>
              <a:t> to designate that the trigger is a row trigger</a:t>
            </a:r>
          </a:p>
          <a:p>
            <a:pPr lvl="3"/>
            <a:r>
              <a:rPr lang="en-US" dirty="0" smtClean="0"/>
              <a:t>A </a:t>
            </a:r>
            <a:r>
              <a:rPr lang="en-US" dirty="0" smtClean="0">
                <a:latin typeface="Courier New" pitchFamily="49" charset="0"/>
              </a:rPr>
              <a:t>WHEN</a:t>
            </a:r>
            <a:r>
              <a:rPr lang="en-US" dirty="0" smtClean="0"/>
              <a:t> clause to apply a conditional predicate, in parentheses, which is evaluated for each row to determine whether or not to execute the trigger body</a:t>
            </a:r>
          </a:p>
          <a:p>
            <a:pPr lvl="2"/>
            <a:r>
              <a:rPr lang="en-US" dirty="0" smtClean="0"/>
              <a:t>The </a:t>
            </a:r>
            <a:r>
              <a:rPr lang="en-US" i="1" dirty="0" err="1" smtClean="0">
                <a:latin typeface="Courier New" pitchFamily="49" charset="0"/>
              </a:rPr>
              <a:t>trigger_body</a:t>
            </a:r>
            <a:r>
              <a:rPr lang="en-US" dirty="0" smtClean="0"/>
              <a:t> is the action performed by the trigger, implemented as either of the following:</a:t>
            </a:r>
          </a:p>
          <a:p>
            <a:pPr lvl="3"/>
            <a:r>
              <a:rPr lang="en-US" dirty="0" smtClean="0"/>
              <a:t>An anonymous block with a </a:t>
            </a:r>
            <a:r>
              <a:rPr lang="en-US" dirty="0" smtClean="0">
                <a:latin typeface="Courier New" pitchFamily="49" charset="0"/>
              </a:rPr>
              <a:t>DECLARE</a:t>
            </a:r>
            <a:r>
              <a:rPr lang="en-US" dirty="0" smtClean="0"/>
              <a:t> or </a:t>
            </a:r>
            <a:r>
              <a:rPr lang="en-US" dirty="0" smtClean="0">
                <a:latin typeface="Courier New" pitchFamily="49" charset="0"/>
              </a:rPr>
              <a:t>BEGIN</a:t>
            </a:r>
            <a:r>
              <a:rPr lang="en-US" dirty="0" smtClean="0"/>
              <a:t>, and an </a:t>
            </a:r>
            <a:r>
              <a:rPr lang="en-US" dirty="0" smtClean="0">
                <a:latin typeface="Courier New" pitchFamily="49" charset="0"/>
              </a:rPr>
              <a:t>END</a:t>
            </a:r>
            <a:endParaRPr lang="en-US" dirty="0" smtClean="0"/>
          </a:p>
          <a:p>
            <a:pPr lvl="3"/>
            <a:r>
              <a:rPr lang="en-US" dirty="0" smtClean="0"/>
              <a:t>A </a:t>
            </a:r>
            <a:r>
              <a:rPr lang="en-US" dirty="0" smtClean="0">
                <a:latin typeface="Courier New" pitchFamily="49" charset="0"/>
              </a:rPr>
              <a:t>CALL</a:t>
            </a:r>
            <a:r>
              <a:rPr lang="en-US" dirty="0" smtClean="0"/>
              <a:t> clause to invoke a stand-alone or packaged stored procedure, such as:</a:t>
            </a:r>
          </a:p>
          <a:p>
            <a:pPr lvl="4"/>
            <a:r>
              <a:rPr lang="en-US" dirty="0" smtClean="0"/>
              <a:t>CALL </a:t>
            </a:r>
            <a:r>
              <a:rPr lang="en-US" dirty="0" err="1" smtClean="0"/>
              <a:t>my_procedure</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49</a:t>
            </a:fld>
            <a:endParaRPr lang="en-US" dirty="0"/>
          </a:p>
        </p:txBody>
      </p:sp>
    </p:spTree>
    <p:extLst>
      <p:ext uri="{BB962C8B-B14F-4D97-AF65-F5344CB8AC3E}">
        <p14:creationId xmlns:p14="http://schemas.microsoft.com/office/powerpoint/2010/main" xmlns="" val="79419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Data Type Conversion</a:t>
            </a:r>
          </a:p>
          <a:p>
            <a:pPr lvl="1"/>
            <a:r>
              <a:rPr lang="en-US" dirty="0" smtClean="0"/>
              <a:t>In any programming language, converting one data type to another is a common requirement. PL/SQL can handle such conversions with scalar data types. Data type conversions can be of two types:</a:t>
            </a:r>
          </a:p>
          <a:p>
            <a:pPr lvl="1">
              <a:lnSpc>
                <a:spcPct val="95000"/>
              </a:lnSpc>
            </a:pPr>
            <a:r>
              <a:rPr lang="en-US" b="1" dirty="0" smtClean="0"/>
              <a:t>Implicit conversions:</a:t>
            </a:r>
            <a:r>
              <a:rPr lang="en-US" dirty="0" smtClean="0"/>
              <a:t> PL/SQL attempts to convert data types dynamically if they are mixed in a statement. </a:t>
            </a:r>
          </a:p>
          <a:p>
            <a:pPr lvl="1">
              <a:lnSpc>
                <a:spcPct val="95000"/>
              </a:lnSpc>
            </a:pPr>
            <a:endParaRPr lang="en-US" dirty="0" smtClean="0"/>
          </a:p>
          <a:p>
            <a:pPr lvl="1">
              <a:lnSpc>
                <a:spcPct val="95000"/>
              </a:lnSpc>
            </a:pPr>
            <a:r>
              <a:rPr lang="en-US" dirty="0" smtClean="0"/>
              <a:t>Implicit conversions can be between: </a:t>
            </a:r>
          </a:p>
          <a:p>
            <a:pPr lvl="2">
              <a:lnSpc>
                <a:spcPct val="95000"/>
              </a:lnSpc>
            </a:pPr>
            <a:r>
              <a:rPr lang="en-US" dirty="0" smtClean="0"/>
              <a:t>Characters and numbers</a:t>
            </a:r>
          </a:p>
          <a:p>
            <a:pPr lvl="2">
              <a:lnSpc>
                <a:spcPct val="95000"/>
              </a:lnSpc>
            </a:pPr>
            <a:r>
              <a:rPr lang="en-US" dirty="0" smtClean="0"/>
              <a:t>Characters and dates</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b="1" dirty="0" smtClean="0"/>
              <a:t>Explicit conversions: </a:t>
            </a:r>
            <a:r>
              <a:rPr lang="en-US" dirty="0" smtClean="0"/>
              <a:t>To convert values from one data type to another, use built-in functions. For example, to convert a </a:t>
            </a:r>
            <a:r>
              <a:rPr lang="en-US" dirty="0" smtClean="0">
                <a:latin typeface="Courier New" pitchFamily="49" charset="0"/>
              </a:rPr>
              <a:t>CHAR</a:t>
            </a:r>
            <a:r>
              <a:rPr lang="en-US" dirty="0" smtClean="0"/>
              <a:t> value to a </a:t>
            </a:r>
            <a:r>
              <a:rPr lang="en-US" dirty="0" smtClean="0">
                <a:latin typeface="Courier New" pitchFamily="49" charset="0"/>
              </a:rPr>
              <a:t>DATE</a:t>
            </a:r>
            <a:r>
              <a:rPr lang="en-US" dirty="0" smtClean="0"/>
              <a:t> or </a:t>
            </a:r>
            <a:r>
              <a:rPr lang="en-US" dirty="0" smtClean="0">
                <a:latin typeface="Courier New" pitchFamily="49" charset="0"/>
              </a:rPr>
              <a:t>NUMBER</a:t>
            </a:r>
            <a:r>
              <a:rPr lang="en-US" dirty="0" smtClean="0"/>
              <a:t> value, use </a:t>
            </a:r>
            <a:r>
              <a:rPr lang="en-US" dirty="0" smtClean="0">
                <a:latin typeface="Courier New" pitchFamily="49" charset="0"/>
              </a:rPr>
              <a:t>TO_DATE</a:t>
            </a:r>
            <a:r>
              <a:rPr lang="en-US" dirty="0" smtClean="0"/>
              <a:t> or </a:t>
            </a:r>
            <a:r>
              <a:rPr lang="en-US" dirty="0" smtClean="0">
                <a:latin typeface="Courier New" pitchFamily="49" charset="0"/>
              </a:rPr>
              <a:t>TO_NUMBER</a:t>
            </a:r>
            <a:r>
              <a:rPr lang="en-US" dirty="0" smtClean="0"/>
              <a:t>, respectively.</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a:t>
            </a:fld>
            <a:endParaRPr lang="en-US" dirty="0"/>
          </a:p>
        </p:txBody>
      </p:sp>
    </p:spTree>
    <p:extLst>
      <p:ext uri="{BB962C8B-B14F-4D97-AF65-F5344CB8AC3E}">
        <p14:creationId xmlns:p14="http://schemas.microsoft.com/office/powerpoint/2010/main" xmlns="" val="12000026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Trigger Timing</a:t>
            </a:r>
          </a:p>
          <a:p>
            <a:pPr lvl="1"/>
            <a:r>
              <a:rPr lang="en-US" dirty="0" smtClean="0"/>
              <a:t>The </a:t>
            </a:r>
            <a:r>
              <a:rPr lang="en-US" b="1" dirty="0" smtClean="0">
                <a:latin typeface="Courier New" pitchFamily="49" charset="0"/>
              </a:rPr>
              <a:t>BEFORE</a:t>
            </a:r>
            <a:r>
              <a:rPr lang="en-US" dirty="0" smtClean="0"/>
              <a:t> trigger timing is frequently used in the following situations:</a:t>
            </a:r>
          </a:p>
          <a:p>
            <a:pPr lvl="2">
              <a:lnSpc>
                <a:spcPct val="95000"/>
              </a:lnSpc>
            </a:pPr>
            <a:r>
              <a:rPr lang="en-US" dirty="0" smtClean="0"/>
              <a:t>To determine whether the triggering statement should be allowed to complete (This eliminates unnecessary processing and enables a rollback in cases where an exception is raised in the triggering action.)</a:t>
            </a:r>
          </a:p>
          <a:p>
            <a:pPr lvl="2">
              <a:lnSpc>
                <a:spcPct val="95000"/>
              </a:lnSpc>
            </a:pPr>
            <a:r>
              <a:rPr lang="en-US" dirty="0" smtClean="0"/>
              <a:t>To derive column values before completing an </a:t>
            </a:r>
            <a:r>
              <a:rPr lang="en-US" dirty="0" smtClean="0">
                <a:latin typeface="Courier New" pitchFamily="49" charset="0"/>
              </a:rPr>
              <a:t>INSERT</a:t>
            </a:r>
            <a:r>
              <a:rPr lang="en-US" dirty="0" smtClean="0"/>
              <a:t> or </a:t>
            </a:r>
            <a:r>
              <a:rPr lang="en-US" dirty="0" smtClean="0">
                <a:latin typeface="Courier New" pitchFamily="49" charset="0"/>
              </a:rPr>
              <a:t>UPDATE</a:t>
            </a:r>
            <a:r>
              <a:rPr lang="en-US" dirty="0" smtClean="0"/>
              <a:t> statement</a:t>
            </a:r>
          </a:p>
          <a:p>
            <a:pPr lvl="2">
              <a:lnSpc>
                <a:spcPct val="95000"/>
              </a:lnSpc>
            </a:pPr>
            <a:r>
              <a:rPr lang="en-US" dirty="0" smtClean="0"/>
              <a:t>To initialize global variables or flags, and to validate complex business rules</a:t>
            </a:r>
          </a:p>
          <a:p>
            <a:pPr lvl="1">
              <a:lnSpc>
                <a:spcPct val="95000"/>
              </a:lnSpc>
              <a:spcBef>
                <a:spcPct val="10000"/>
              </a:spcBef>
            </a:pPr>
            <a:r>
              <a:rPr lang="en-US" dirty="0" smtClean="0"/>
              <a:t>The </a:t>
            </a:r>
            <a:r>
              <a:rPr lang="en-US" b="1" dirty="0" smtClean="0">
                <a:latin typeface="Courier New" pitchFamily="49" charset="0"/>
              </a:rPr>
              <a:t>AFTER</a:t>
            </a:r>
            <a:r>
              <a:rPr lang="en-US" dirty="0" smtClean="0"/>
              <a:t> triggers are frequently used in the following situations:</a:t>
            </a:r>
          </a:p>
          <a:p>
            <a:pPr lvl="2">
              <a:lnSpc>
                <a:spcPct val="95000"/>
              </a:lnSpc>
              <a:spcBef>
                <a:spcPct val="10000"/>
              </a:spcBef>
            </a:pPr>
            <a:r>
              <a:rPr lang="en-US" dirty="0" smtClean="0"/>
              <a:t>To complete the triggering statement before executing the triggering action</a:t>
            </a:r>
          </a:p>
          <a:p>
            <a:pPr lvl="2">
              <a:lnSpc>
                <a:spcPct val="95000"/>
              </a:lnSpc>
              <a:spcBef>
                <a:spcPct val="10000"/>
              </a:spcBef>
            </a:pPr>
            <a:r>
              <a:rPr lang="en-US" dirty="0" smtClean="0"/>
              <a:t>To perform different actions on the same triggering statement if a </a:t>
            </a:r>
            <a:r>
              <a:rPr lang="en-US" dirty="0" smtClean="0">
                <a:latin typeface="Courier New" pitchFamily="49" charset="0"/>
              </a:rPr>
              <a:t>BEFORE</a:t>
            </a:r>
            <a:r>
              <a:rPr lang="en-US" dirty="0" smtClean="0"/>
              <a:t> trigger is already present</a:t>
            </a:r>
          </a:p>
          <a:p>
            <a:pPr lvl="1">
              <a:lnSpc>
                <a:spcPct val="95000"/>
              </a:lnSpc>
            </a:pPr>
            <a:r>
              <a:rPr lang="en-US" dirty="0" smtClean="0"/>
              <a:t>The </a:t>
            </a:r>
            <a:r>
              <a:rPr lang="en-US" b="1" dirty="0" smtClean="0">
                <a:latin typeface="Courier New" pitchFamily="49" charset="0"/>
              </a:rPr>
              <a:t>INSTEAD</a:t>
            </a:r>
            <a:r>
              <a:rPr lang="en-US" b="1" dirty="0" smtClean="0"/>
              <a:t> </a:t>
            </a:r>
            <a:r>
              <a:rPr lang="en-US" b="1" dirty="0" smtClean="0">
                <a:latin typeface="Courier New" pitchFamily="49" charset="0"/>
              </a:rPr>
              <a:t>OF</a:t>
            </a:r>
            <a:r>
              <a:rPr lang="en-US" b="1" dirty="0" smtClean="0"/>
              <a:t> </a:t>
            </a:r>
            <a:r>
              <a:rPr lang="en-US" dirty="0" smtClean="0"/>
              <a:t>triggers provide a transparent way of modifying views that cannot be modified directly through SQL DML statements because a view is not always modifiable. You can write appropriate DML statements inside the body of an </a:t>
            </a:r>
            <a:r>
              <a:rPr lang="en-US" dirty="0" smtClean="0">
                <a:solidFill>
                  <a:schemeClr val="tx1"/>
                </a:solidFill>
                <a:latin typeface="Courier New" pitchFamily="49" charset="0"/>
              </a:rPr>
              <a:t>INSTEAD</a:t>
            </a:r>
            <a:r>
              <a:rPr lang="en-US" dirty="0" smtClean="0"/>
              <a:t> </a:t>
            </a:r>
            <a:r>
              <a:rPr lang="en-US" dirty="0" smtClean="0">
                <a:solidFill>
                  <a:schemeClr val="tx1"/>
                </a:solidFill>
                <a:latin typeface="Courier New" pitchFamily="49" charset="0"/>
              </a:rPr>
              <a:t>OF</a:t>
            </a:r>
            <a:r>
              <a:rPr lang="en-US" dirty="0" smtClean="0">
                <a:solidFill>
                  <a:schemeClr val="tx1"/>
                </a:solidFill>
              </a:rPr>
              <a:t> trigger</a:t>
            </a:r>
            <a:r>
              <a:rPr lang="en-US" dirty="0" smtClean="0">
                <a:solidFill>
                  <a:srgbClr val="FC0128"/>
                </a:solidFill>
              </a:rPr>
              <a:t> </a:t>
            </a:r>
            <a:r>
              <a:rPr lang="en-US" dirty="0" smtClean="0"/>
              <a:t>to perform actions directly on the underlying tables of views. </a:t>
            </a:r>
          </a:p>
          <a:p>
            <a:pPr lvl="1">
              <a:lnSpc>
                <a:spcPct val="95000"/>
              </a:lnSpc>
            </a:pPr>
            <a:r>
              <a:rPr lang="en-US" dirty="0" smtClean="0"/>
              <a:t>If it is practical, replace the set of individual triggers with different timing points with</a:t>
            </a:r>
            <a:br>
              <a:rPr lang="en-US" dirty="0" smtClean="0"/>
            </a:br>
            <a:r>
              <a:rPr lang="en-US" dirty="0" smtClean="0"/>
              <a:t>a single compound trigger that explicitly codes the actions in the order you intend. If two or more triggers are defined with the same timing point, and the order in which they fire is important, then you can control the firing order using the </a:t>
            </a:r>
            <a:r>
              <a:rPr lang="en-US" dirty="0" smtClean="0">
                <a:latin typeface="Courier New" pitchFamily="49" charset="0"/>
              </a:rPr>
              <a:t>FOLLOWS</a:t>
            </a:r>
            <a:r>
              <a:rPr lang="en-US" dirty="0" smtClean="0"/>
              <a:t> and </a:t>
            </a:r>
            <a:r>
              <a:rPr lang="en-US" dirty="0" smtClean="0">
                <a:latin typeface="Courier New" pitchFamily="49" charset="0"/>
              </a:rPr>
              <a:t>PRECEDES</a:t>
            </a:r>
            <a:r>
              <a:rPr lang="en-US" dirty="0" smtClean="0"/>
              <a:t> clauses. </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50</a:t>
            </a:fld>
            <a:endParaRPr lang="en-US" dirty="0"/>
          </a:p>
        </p:txBody>
      </p:sp>
    </p:spTree>
    <p:extLst>
      <p:ext uri="{BB962C8B-B14F-4D97-AF65-F5344CB8AC3E}">
        <p14:creationId xmlns:p14="http://schemas.microsoft.com/office/powerpoint/2010/main" xmlns="" val="2364143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DML Triggers</a:t>
            </a:r>
          </a:p>
          <a:p>
            <a:pPr lvl="1"/>
            <a:r>
              <a:rPr lang="en-US" dirty="0" smtClean="0"/>
              <a:t>You can specify that the trigger will be executed once for every row affected by the triggering statement (such as a multiple row </a:t>
            </a:r>
            <a:r>
              <a:rPr lang="en-US" dirty="0" smtClean="0">
                <a:latin typeface="Courier New" pitchFamily="49" charset="0"/>
              </a:rPr>
              <a:t>UPDATE</a:t>
            </a:r>
            <a:r>
              <a:rPr lang="en-US" dirty="0" smtClean="0"/>
              <a:t>) or once for the triggering statement, no matter how many rows it affects.</a:t>
            </a:r>
          </a:p>
          <a:p>
            <a:pPr lvl="1"/>
            <a:r>
              <a:rPr lang="en-US" b="1" dirty="0" smtClean="0"/>
              <a:t>Statement Trigger</a:t>
            </a:r>
          </a:p>
          <a:p>
            <a:pPr lvl="1"/>
            <a:r>
              <a:rPr lang="en-US" dirty="0" smtClean="0"/>
              <a:t>A statement trigger is fired once on behalf of the triggering event, even if no rows are affected at all. Statement triggers are useful if the trigger action does not depend on the data from rows that are affected or on data provided by the triggering event itself (for example, a trigger that performs a complex security check on the current user).</a:t>
            </a:r>
          </a:p>
          <a:p>
            <a:pPr lvl="1"/>
            <a:r>
              <a:rPr lang="en-US" b="1" dirty="0" smtClean="0"/>
              <a:t>Row Trigger</a:t>
            </a:r>
          </a:p>
          <a:p>
            <a:pPr lvl="1"/>
            <a:r>
              <a:rPr lang="en-US" dirty="0" smtClean="0"/>
              <a:t>A row trigger fires each time the table is affected by the triggering event. If the triggering event affects no rows, a row trigger is not executed. Row triggers are useful if the trigger action depends on data of the rows that are affected or on data provided by the triggering event itself.</a:t>
            </a:r>
          </a:p>
          <a:p>
            <a:pPr lvl="1"/>
            <a:r>
              <a:rPr lang="en-US" b="1" dirty="0" smtClean="0"/>
              <a:t>Note:</a:t>
            </a:r>
            <a:r>
              <a:rPr lang="en-US" dirty="0" smtClean="0"/>
              <a:t> Row triggers use correlation names to access the old and new column values of the row being processed by the trigger.</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51</a:t>
            </a:fld>
            <a:endParaRPr lang="en-US" dirty="0"/>
          </a:p>
        </p:txBody>
      </p:sp>
    </p:spTree>
    <p:extLst>
      <p:ext uri="{BB962C8B-B14F-4D97-AF65-F5344CB8AC3E}">
        <p14:creationId xmlns:p14="http://schemas.microsoft.com/office/powerpoint/2010/main" xmlns="" val="24241819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 DML Row Trigger</a:t>
            </a:r>
          </a:p>
          <a:p>
            <a:pPr lvl="1"/>
            <a:r>
              <a:rPr lang="en-US" dirty="0" smtClean="0"/>
              <a:t>You can create a </a:t>
            </a:r>
            <a:r>
              <a:rPr lang="en-US" dirty="0" smtClean="0">
                <a:solidFill>
                  <a:schemeClr val="tx1"/>
                </a:solidFill>
                <a:latin typeface="Courier New" pitchFamily="49" charset="0"/>
              </a:rPr>
              <a:t>BEFORE</a:t>
            </a:r>
            <a:r>
              <a:rPr lang="en-US" dirty="0" smtClean="0">
                <a:solidFill>
                  <a:schemeClr val="tx1"/>
                </a:solidFill>
              </a:rPr>
              <a:t> row trigger in order to prevent the triggering operation from succeeding if a certain condition is</a:t>
            </a:r>
            <a:r>
              <a:rPr lang="en-US" dirty="0" smtClean="0"/>
              <a:t> violated.</a:t>
            </a:r>
          </a:p>
          <a:p>
            <a:pPr lvl="1"/>
            <a:r>
              <a:rPr lang="en-US" dirty="0" smtClean="0"/>
              <a:t>In the first example in the slide, a trigger is created to allow only employees whose job IDs are either </a:t>
            </a:r>
            <a:r>
              <a:rPr lang="en-US" dirty="0" smtClean="0">
                <a:latin typeface="Courier New" pitchFamily="49" charset="0"/>
              </a:rPr>
              <a:t>AD_PRES</a:t>
            </a:r>
            <a:r>
              <a:rPr lang="en-US" dirty="0" smtClean="0"/>
              <a:t> or </a:t>
            </a:r>
            <a:r>
              <a:rPr lang="en-US" dirty="0" smtClean="0">
                <a:latin typeface="Courier New" pitchFamily="49" charset="0"/>
              </a:rPr>
              <a:t>AD_VP</a:t>
            </a:r>
            <a:r>
              <a:rPr lang="en-US" dirty="0" smtClean="0"/>
              <a:t> to earn a salary of more than 15,000. If you try to update the salary of employee </a:t>
            </a:r>
            <a:r>
              <a:rPr lang="en-US" dirty="0" smtClean="0">
                <a:latin typeface="Courier New" pitchFamily="49" charset="0"/>
              </a:rPr>
              <a:t>Russell</a:t>
            </a:r>
            <a:r>
              <a:rPr lang="en-US" dirty="0" smtClean="0"/>
              <a:t> whose employee ID is </a:t>
            </a:r>
            <a:r>
              <a:rPr lang="en-US" dirty="0" smtClean="0">
                <a:latin typeface="Courier New" pitchFamily="49" charset="0"/>
              </a:rPr>
              <a:t>SA_MAN</a:t>
            </a:r>
            <a:r>
              <a:rPr lang="en-US" dirty="0" smtClean="0"/>
              <a:t>, the trigger raises the exception displayed in the slide. </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52</a:t>
            </a:fld>
            <a:endParaRPr lang="en-US" dirty="0"/>
          </a:p>
        </p:txBody>
      </p:sp>
    </p:spTree>
    <p:extLst>
      <p:ext uri="{BB962C8B-B14F-4D97-AF65-F5344CB8AC3E}">
        <p14:creationId xmlns:p14="http://schemas.microsoft.com/office/powerpoint/2010/main" xmlns="" val="3908370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smtClean="0">
                <a:latin typeface="Courier New" pitchFamily="49" charset="0"/>
              </a:rPr>
              <a:t>OLD</a:t>
            </a:r>
            <a:r>
              <a:rPr lang="en-US" dirty="0" smtClean="0"/>
              <a:t> and </a:t>
            </a:r>
            <a:r>
              <a:rPr lang="en-US" dirty="0" smtClean="0">
                <a:latin typeface="Courier New" pitchFamily="49" charset="0"/>
              </a:rPr>
              <a:t>NEW</a:t>
            </a:r>
            <a:r>
              <a:rPr lang="en-US" dirty="0" smtClean="0"/>
              <a:t> Qualifiers</a:t>
            </a:r>
            <a:endParaRPr lang="en-US" b="0" dirty="0" smtClean="0"/>
          </a:p>
          <a:p>
            <a:pPr lvl="1"/>
            <a:r>
              <a:rPr lang="en-US" dirty="0" smtClean="0"/>
              <a:t>Within a </a:t>
            </a:r>
            <a:r>
              <a:rPr lang="en-US" dirty="0" smtClean="0">
                <a:latin typeface="Courier New" pitchFamily="49" charset="0"/>
              </a:rPr>
              <a:t>ROW</a:t>
            </a:r>
            <a:r>
              <a:rPr lang="en-US" dirty="0" smtClean="0"/>
              <a:t> trigger, you can reference the value of a column before and after the data change by prefixing it with the </a:t>
            </a:r>
            <a:r>
              <a:rPr lang="en-US" dirty="0" smtClean="0">
                <a:solidFill>
                  <a:schemeClr val="tx1"/>
                </a:solidFill>
                <a:latin typeface="Courier New" pitchFamily="49" charset="0"/>
              </a:rPr>
              <a:t>OLD</a:t>
            </a:r>
            <a:r>
              <a:rPr lang="en-US" dirty="0" smtClean="0">
                <a:solidFill>
                  <a:schemeClr val="tx1"/>
                </a:solidFill>
              </a:rPr>
              <a:t> and </a:t>
            </a:r>
            <a:r>
              <a:rPr lang="en-US" dirty="0" smtClean="0">
                <a:solidFill>
                  <a:schemeClr val="tx1"/>
                </a:solidFill>
                <a:latin typeface="Courier New" pitchFamily="49" charset="0"/>
              </a:rPr>
              <a:t>NEW</a:t>
            </a:r>
            <a:r>
              <a:rPr lang="en-US" dirty="0" smtClean="0">
                <a:solidFill>
                  <a:schemeClr val="tx1"/>
                </a:solidFill>
              </a:rPr>
              <a:t> qualifiers.</a:t>
            </a:r>
          </a:p>
          <a:p>
            <a:pPr lvl="1"/>
            <a:r>
              <a:rPr lang="en-US" b="1" dirty="0" smtClean="0">
                <a:solidFill>
                  <a:schemeClr val="tx1"/>
                </a:solidFill>
              </a:rPr>
              <a:t>Note</a:t>
            </a:r>
          </a:p>
          <a:p>
            <a:pPr lvl="2"/>
            <a:r>
              <a:rPr lang="en-US" dirty="0" smtClean="0"/>
              <a:t>The </a:t>
            </a:r>
            <a:r>
              <a:rPr lang="en-US" dirty="0" smtClean="0">
                <a:latin typeface="Courier New" pitchFamily="49" charset="0"/>
              </a:rPr>
              <a:t>OLD</a:t>
            </a:r>
            <a:r>
              <a:rPr lang="en-US" dirty="0" smtClean="0"/>
              <a:t> and </a:t>
            </a:r>
            <a:r>
              <a:rPr lang="en-US" dirty="0" smtClean="0">
                <a:latin typeface="Courier New" pitchFamily="49" charset="0"/>
              </a:rPr>
              <a:t>NEW</a:t>
            </a:r>
            <a:r>
              <a:rPr lang="en-US" dirty="0" smtClean="0"/>
              <a:t> qualifiers are available only in </a:t>
            </a:r>
            <a:r>
              <a:rPr lang="en-US" dirty="0" smtClean="0">
                <a:latin typeface="Courier New" pitchFamily="49" charset="0"/>
              </a:rPr>
              <a:t>ROW</a:t>
            </a:r>
            <a:r>
              <a:rPr lang="en-US" dirty="0" smtClean="0"/>
              <a:t> triggers.</a:t>
            </a:r>
          </a:p>
          <a:p>
            <a:pPr lvl="2"/>
            <a:r>
              <a:rPr lang="en-US" dirty="0" smtClean="0"/>
              <a:t>Prefix these qualifiers with a colon (</a:t>
            </a:r>
            <a:r>
              <a:rPr lang="en-US" dirty="0" smtClean="0">
                <a:latin typeface="Courier New" pitchFamily="49" charset="0"/>
              </a:rPr>
              <a:t>:</a:t>
            </a:r>
            <a:r>
              <a:rPr lang="en-US" dirty="0" smtClean="0"/>
              <a:t>) in every SQL and PL/SQL statement.</a:t>
            </a:r>
          </a:p>
          <a:p>
            <a:pPr lvl="2"/>
            <a:r>
              <a:rPr lang="en-US" dirty="0" smtClean="0"/>
              <a:t>There is no colon (</a:t>
            </a:r>
            <a:r>
              <a:rPr lang="en-US" dirty="0" smtClean="0">
                <a:latin typeface="Courier New" pitchFamily="49" charset="0"/>
              </a:rPr>
              <a:t>:</a:t>
            </a:r>
            <a:r>
              <a:rPr lang="en-US" dirty="0" smtClean="0"/>
              <a:t>) prefix if the qualifiers are referenced in the </a:t>
            </a:r>
            <a:r>
              <a:rPr lang="en-US" dirty="0" smtClean="0">
                <a:latin typeface="Courier New" pitchFamily="49" charset="0"/>
              </a:rPr>
              <a:t>WHEN</a:t>
            </a:r>
            <a:r>
              <a:rPr lang="en-US" dirty="0" smtClean="0"/>
              <a:t> restricting condition.</a:t>
            </a:r>
          </a:p>
          <a:p>
            <a:pPr lvl="2"/>
            <a:r>
              <a:rPr lang="en-US" dirty="0" smtClean="0"/>
              <a:t>Row triggers can decrease the performance if you perform many updates on larger tables.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53</a:t>
            </a:fld>
            <a:endParaRPr lang="en-US" dirty="0"/>
          </a:p>
        </p:txBody>
      </p:sp>
    </p:spTree>
    <p:extLst>
      <p:ext uri="{BB962C8B-B14F-4D97-AF65-F5344CB8AC3E}">
        <p14:creationId xmlns:p14="http://schemas.microsoft.com/office/powerpoint/2010/main" xmlns="" val="34042752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eaLnBrk="1" hangingPunct="1"/>
            <a:r>
              <a:rPr lang="en-US" b="1" dirty="0" smtClean="0"/>
              <a:t>Trigger with sequence: Example</a:t>
            </a:r>
          </a:p>
          <a:p>
            <a:pPr marL="0" lvl="1" eaLnBrk="1" hangingPunct="1"/>
            <a:r>
              <a:rPr lang="en-US" dirty="0" smtClean="0"/>
              <a:t>Before creating the trigger shown in the slide, you should have the following object definitions</a:t>
            </a:r>
            <a:r>
              <a:rPr lang="en-US" baseline="0" dirty="0" smtClean="0"/>
              <a:t> - a</a:t>
            </a:r>
            <a:r>
              <a:rPr lang="en-US" dirty="0" smtClean="0"/>
              <a:t> sequence</a:t>
            </a:r>
            <a:r>
              <a:rPr lang="ru-RU" baseline="0" dirty="0" smtClean="0"/>
              <a:t> </a:t>
            </a:r>
            <a:r>
              <a:rPr lang="en-US" sz="1200" dirty="0" smtClean="0">
                <a:latin typeface="Tahoma" pitchFamily="34" charset="0"/>
                <a:cs typeface="Tahoma" pitchFamily="34" charset="0"/>
              </a:rPr>
              <a:t>EMPLOYEES_SEQ </a:t>
            </a:r>
            <a:endParaRPr lang="en-US" dirty="0" smtClean="0"/>
          </a:p>
          <a:p>
            <a:pPr marL="0" lvl="1" eaLnBrk="1" hangingPunct="1"/>
            <a:r>
              <a:rPr lang="en-US" dirty="0" smtClean="0"/>
              <a:t>In Oracle Database 11</a:t>
            </a:r>
            <a:r>
              <a:rPr lang="en-US" i="1" dirty="0" smtClean="0"/>
              <a:t>g</a:t>
            </a:r>
            <a:r>
              <a:rPr lang="en-US" dirty="0" smtClean="0"/>
              <a:t>, you can use the </a:t>
            </a:r>
            <a:r>
              <a:rPr lang="en-US" dirty="0" smtClean="0">
                <a:latin typeface="Courier New" pitchFamily="49" charset="0"/>
              </a:rPr>
              <a:t>NEXTVAL</a:t>
            </a:r>
            <a:r>
              <a:rPr lang="en-US" dirty="0" smtClean="0"/>
              <a:t> and </a:t>
            </a:r>
            <a:r>
              <a:rPr lang="en-US" dirty="0" smtClean="0">
                <a:latin typeface="Courier New" pitchFamily="49" charset="0"/>
              </a:rPr>
              <a:t>CURRVAL</a:t>
            </a:r>
            <a:r>
              <a:rPr lang="en-US" dirty="0" smtClean="0"/>
              <a:t> pseudo-columns in any PL/SQL context where an expression of </a:t>
            </a:r>
            <a:r>
              <a:rPr lang="en-US" dirty="0" smtClean="0">
                <a:latin typeface="Courier New" pitchFamily="49" charset="0"/>
              </a:rPr>
              <a:t>NUMBER</a:t>
            </a:r>
            <a:r>
              <a:rPr lang="en-US" dirty="0" smtClean="0"/>
              <a:t> data type may legally appear. </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54</a:t>
            </a:fld>
            <a:endParaRPr lang="en-US" dirty="0"/>
          </a:p>
        </p:txBody>
      </p:sp>
    </p:spTree>
    <p:extLst>
      <p:ext uri="{BB962C8B-B14F-4D97-AF65-F5344CB8AC3E}">
        <p14:creationId xmlns:p14="http://schemas.microsoft.com/office/powerpoint/2010/main" xmlns="" val="30571627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Managing Triggers</a:t>
            </a:r>
          </a:p>
          <a:p>
            <a:pPr lvl="1"/>
            <a:r>
              <a:rPr lang="en-US" dirty="0" smtClean="0"/>
              <a:t>A trigger has two modes or states: </a:t>
            </a:r>
            <a:r>
              <a:rPr lang="en-US" dirty="0" smtClean="0">
                <a:latin typeface="Courier New" pitchFamily="49" charset="0"/>
              </a:rPr>
              <a:t>ENABLED</a:t>
            </a:r>
            <a:r>
              <a:rPr lang="en-US" dirty="0" smtClean="0"/>
              <a:t> and </a:t>
            </a:r>
            <a:r>
              <a:rPr lang="en-US" dirty="0" smtClean="0">
                <a:latin typeface="Courier New" pitchFamily="49" charset="0"/>
              </a:rPr>
              <a:t>DISABLED</a:t>
            </a:r>
            <a:r>
              <a:rPr lang="en-US" dirty="0" smtClean="0"/>
              <a:t>. When a trigger is first created, it is enabled by default. The Oracle server checks integrity constraints for enabled triggers and guarantees that triggers cannot compromise them. In addition, the Oracle server provides read-consistent views for queries and constraints, manages the dependencies, and provides a two-phase commit process if a trigger updates remote tables in a distributed database.</a:t>
            </a:r>
          </a:p>
          <a:p>
            <a:pPr lvl="1">
              <a:lnSpc>
                <a:spcPct val="90000"/>
              </a:lnSpc>
            </a:pPr>
            <a:r>
              <a:rPr lang="en-US" b="1" dirty="0" smtClean="0"/>
              <a:t>Disabling a Trigger</a:t>
            </a:r>
          </a:p>
          <a:p>
            <a:pPr lvl="1">
              <a:lnSpc>
                <a:spcPct val="95000"/>
              </a:lnSpc>
            </a:pPr>
            <a:r>
              <a:rPr lang="en-US" dirty="0" smtClean="0"/>
              <a:t>Use the </a:t>
            </a:r>
            <a:r>
              <a:rPr lang="en-US" dirty="0" smtClean="0">
                <a:latin typeface="Courier New" pitchFamily="49" charset="0"/>
              </a:rPr>
              <a:t>ALTER</a:t>
            </a:r>
            <a:r>
              <a:rPr lang="en-US" dirty="0" smtClean="0"/>
              <a:t> </a:t>
            </a:r>
            <a:r>
              <a:rPr lang="en-US" dirty="0" smtClean="0">
                <a:latin typeface="Courier New" pitchFamily="49" charset="0"/>
              </a:rPr>
              <a:t>TRIGGER</a:t>
            </a:r>
            <a:r>
              <a:rPr lang="en-US" dirty="0" smtClean="0"/>
              <a:t> command to disable a trigger. You can also disable all triggers on a table by using the </a:t>
            </a:r>
            <a:r>
              <a:rPr lang="en-US" dirty="0" smtClean="0">
                <a:latin typeface="Courier New" pitchFamily="49" charset="0"/>
              </a:rPr>
              <a:t>ALTER</a:t>
            </a:r>
            <a:r>
              <a:rPr lang="en-US" dirty="0" smtClean="0"/>
              <a:t> </a:t>
            </a:r>
            <a:r>
              <a:rPr lang="en-US" dirty="0" smtClean="0">
                <a:latin typeface="Courier New" pitchFamily="49" charset="0"/>
              </a:rPr>
              <a:t>TABLE</a:t>
            </a:r>
            <a:r>
              <a:rPr lang="en-US" dirty="0" smtClean="0"/>
              <a:t> command. You can disable triggers to improve performance or to avoid data integrity checks when loading massive amounts of data with utilities such as SQL*Loader. You might also disable a trigger when it references a database object that is currently unavailable, due to a failed network connection, disk crash, offline data file, or offline </a:t>
            </a:r>
            <a:r>
              <a:rPr lang="en-US" dirty="0" err="1" smtClean="0"/>
              <a:t>tablespace</a:t>
            </a:r>
            <a:r>
              <a:rPr lang="en-US" dirty="0" smtClean="0"/>
              <a:t>.</a:t>
            </a:r>
          </a:p>
          <a:p>
            <a:pPr lvl="1">
              <a:lnSpc>
                <a:spcPct val="90000"/>
              </a:lnSpc>
            </a:pPr>
            <a:r>
              <a:rPr lang="en-US" b="1" dirty="0" smtClean="0"/>
              <a:t>Recompiling a Trigger</a:t>
            </a:r>
          </a:p>
          <a:p>
            <a:pPr lvl="1">
              <a:lnSpc>
                <a:spcPct val="95000"/>
              </a:lnSpc>
            </a:pPr>
            <a:r>
              <a:rPr lang="en-US" dirty="0" smtClean="0"/>
              <a:t>Use the </a:t>
            </a:r>
            <a:r>
              <a:rPr lang="en-US" dirty="0" smtClean="0">
                <a:latin typeface="Courier New" pitchFamily="49" charset="0"/>
              </a:rPr>
              <a:t>ALTER</a:t>
            </a:r>
            <a:r>
              <a:rPr lang="en-US" dirty="0" smtClean="0"/>
              <a:t> </a:t>
            </a:r>
            <a:r>
              <a:rPr lang="en-US" dirty="0" smtClean="0">
                <a:latin typeface="Courier New" pitchFamily="49" charset="0"/>
              </a:rPr>
              <a:t>TRIGGER</a:t>
            </a:r>
            <a:r>
              <a:rPr lang="en-US" dirty="0" smtClean="0"/>
              <a:t> command to explicitly recompile a trigger that is invalid. </a:t>
            </a:r>
          </a:p>
          <a:p>
            <a:pPr lvl="1">
              <a:lnSpc>
                <a:spcPct val="95000"/>
              </a:lnSpc>
            </a:pPr>
            <a:r>
              <a:rPr lang="en-US" b="1" dirty="0" smtClean="0"/>
              <a:t>Removing Triggers</a:t>
            </a:r>
          </a:p>
          <a:p>
            <a:pPr lvl="1"/>
            <a:r>
              <a:rPr lang="en-US" dirty="0" smtClean="0"/>
              <a:t>When a trigger is no longer required, use a SQL statement in SQL Developer or SQL*Plus to remove</a:t>
            </a:r>
            <a:r>
              <a:rPr lang="en-US" dirty="0" smtClean="0">
                <a:solidFill>
                  <a:srgbClr val="FC0128"/>
                </a:solidFill>
              </a:rPr>
              <a:t> </a:t>
            </a:r>
            <a:r>
              <a:rPr lang="en-US" dirty="0" smtClean="0"/>
              <a:t>it. When you remove a table, all triggers on that table are also removed.</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55</a:t>
            </a:fld>
            <a:endParaRPr lang="en-US" dirty="0"/>
          </a:p>
        </p:txBody>
      </p:sp>
    </p:spTree>
    <p:extLst>
      <p:ext uri="{BB962C8B-B14F-4D97-AF65-F5344CB8AC3E}">
        <p14:creationId xmlns:p14="http://schemas.microsoft.com/office/powerpoint/2010/main" xmlns="" val="21024404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rPr>
              <a:t>Trigger Execution Model</a:t>
            </a:r>
          </a:p>
          <a:p>
            <a:pPr lvl="1"/>
            <a:r>
              <a:rPr lang="en-US" dirty="0" smtClean="0"/>
              <a:t>A single DML statement can potentially fire up to four types of triggers:</a:t>
            </a:r>
          </a:p>
          <a:p>
            <a:pPr lvl="2">
              <a:buSzPct val="70000"/>
              <a:buFont typeface="Courier New" pitchFamily="49" charset="0"/>
              <a:buChar char="•"/>
            </a:pPr>
            <a:r>
              <a:rPr lang="en-US" dirty="0" smtClean="0">
                <a:latin typeface="Courier New" pitchFamily="49" charset="0"/>
              </a:rPr>
              <a:t>BEFORE</a:t>
            </a:r>
            <a:r>
              <a:rPr lang="en-US" dirty="0" smtClean="0"/>
              <a:t> and </a:t>
            </a:r>
            <a:r>
              <a:rPr lang="en-US" dirty="0" smtClean="0">
                <a:latin typeface="Courier New" pitchFamily="49" charset="0"/>
              </a:rPr>
              <a:t>AFTER</a:t>
            </a:r>
            <a:r>
              <a:rPr lang="en-US" dirty="0" smtClean="0"/>
              <a:t> statement triggers</a:t>
            </a:r>
          </a:p>
          <a:p>
            <a:pPr lvl="2">
              <a:buSzPct val="70000"/>
              <a:buFont typeface="Courier New" pitchFamily="49" charset="0"/>
              <a:buChar char="•"/>
            </a:pPr>
            <a:r>
              <a:rPr lang="en-US" dirty="0" smtClean="0">
                <a:latin typeface="Courier New" pitchFamily="49" charset="0"/>
              </a:rPr>
              <a:t>BEFORE</a:t>
            </a:r>
            <a:r>
              <a:rPr lang="en-US" dirty="0" smtClean="0"/>
              <a:t> and </a:t>
            </a:r>
            <a:r>
              <a:rPr lang="en-US" dirty="0" smtClean="0">
                <a:latin typeface="Courier New" pitchFamily="49" charset="0"/>
              </a:rPr>
              <a:t>AFTER</a:t>
            </a:r>
            <a:r>
              <a:rPr lang="en-US" dirty="0" smtClean="0"/>
              <a:t> row triggers</a:t>
            </a:r>
          </a:p>
          <a:p>
            <a:pPr lvl="1"/>
            <a:r>
              <a:rPr lang="en-US" dirty="0" smtClean="0"/>
              <a:t>A triggering event or a statement within the trigger can cause one or more integrity constraints to be checked. However, you can defer constraint checking until a </a:t>
            </a:r>
            <a:r>
              <a:rPr lang="en-US" dirty="0" smtClean="0">
                <a:latin typeface="Courier New" pitchFamily="49" charset="0"/>
              </a:rPr>
              <a:t>COMMIT</a:t>
            </a:r>
            <a:r>
              <a:rPr lang="en-US" dirty="0" smtClean="0"/>
              <a:t> operation is performed.</a:t>
            </a:r>
          </a:p>
          <a:p>
            <a:pPr lvl="1"/>
            <a:r>
              <a:rPr lang="en-US" dirty="0" smtClean="0"/>
              <a:t>Triggers can also cause other triggers</a:t>
            </a:r>
            <a:r>
              <a:rPr lang="ru-RU" dirty="0" smtClean="0"/>
              <a:t> </a:t>
            </a:r>
            <a:r>
              <a:rPr lang="ru-RU" dirty="0" smtClean="0">
                <a:cs typeface="Times New Roman" pitchFamily="18" charset="0"/>
              </a:rPr>
              <a:t>-</a:t>
            </a:r>
            <a:r>
              <a:rPr lang="ru-RU" baseline="0" dirty="0" smtClean="0">
                <a:cs typeface="Times New Roman" pitchFamily="18" charset="0"/>
              </a:rPr>
              <a:t> </a:t>
            </a:r>
            <a:r>
              <a:rPr lang="en-US" dirty="0" smtClean="0"/>
              <a:t>known as cascading triggers</a:t>
            </a:r>
            <a:r>
              <a:rPr lang="en-US" dirty="0" smtClean="0">
                <a:cs typeface="Times New Roman" pitchFamily="18" charset="0"/>
              </a:rPr>
              <a:t>—</a:t>
            </a:r>
            <a:r>
              <a:rPr lang="en-US" dirty="0" smtClean="0"/>
              <a:t>to fire. </a:t>
            </a:r>
          </a:p>
          <a:p>
            <a:pPr lvl="1"/>
            <a:r>
              <a:rPr lang="en-US" dirty="0" smtClean="0"/>
              <a:t>All actions and checks performed as a result of a SQL statement must succeed. If an exception is raised within a trigger and the exception is not explicitly handled, then all actions performed because of the original SQL statement are rolled back (including actions performed by firing triggers). This guarantees that integrity constraints can never be compromised by triggers.</a:t>
            </a:r>
          </a:p>
          <a:p>
            <a:pPr lvl="1"/>
            <a:r>
              <a:rPr lang="en-US" dirty="0" smtClean="0"/>
              <a:t>When a trigger fires, the tables referenced in the trigger action may undergo changes by other users’ transactions. In all cases, a read-consistent image is guaranteed for the modified values that the trigger needs to read (query) or write (update).</a:t>
            </a:r>
          </a:p>
          <a:p>
            <a:pPr lvl="1"/>
            <a:r>
              <a:rPr lang="en-US" b="1" dirty="0" smtClean="0"/>
              <a:t>Note: </a:t>
            </a:r>
            <a:r>
              <a:rPr lang="en-US" dirty="0" smtClean="0"/>
              <a:t>Integrity checking can be deferred until the </a:t>
            </a:r>
            <a:r>
              <a:rPr lang="en-US" dirty="0" smtClean="0">
                <a:latin typeface="Courier New" pitchFamily="49" charset="0"/>
              </a:rPr>
              <a:t>COMMIT</a:t>
            </a:r>
            <a:r>
              <a:rPr lang="en-US" dirty="0" smtClean="0"/>
              <a:t> operation is performed.</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56</a:t>
            </a:fld>
            <a:endParaRPr lang="en-US" dirty="0"/>
          </a:p>
        </p:txBody>
      </p:sp>
    </p:spTree>
    <p:extLst>
      <p:ext uri="{BB962C8B-B14F-4D97-AF65-F5344CB8AC3E}">
        <p14:creationId xmlns:p14="http://schemas.microsoft.com/office/powerpoint/2010/main" xmlns="" val="35649715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The Oracle server uses work areas (called </a:t>
            </a:r>
            <a:r>
              <a:rPr lang="en-US" i="1" dirty="0" smtClean="0"/>
              <a:t>private SQL areas</a:t>
            </a:r>
            <a:r>
              <a:rPr lang="en-US" dirty="0" smtClean="0"/>
              <a:t>) to execute SQL statements and to store processing information. You can use explicit cursors to name a private SQL area and to access its stored information. </a:t>
            </a:r>
          </a:p>
          <a:p>
            <a:endParaRPr lang="en-US" dirty="0" smtClean="0"/>
          </a:p>
          <a:p>
            <a:r>
              <a:rPr lang="en-US" b="1" dirty="0" smtClean="0"/>
              <a:t>Cursor Type	Description</a:t>
            </a:r>
          </a:p>
          <a:p>
            <a:r>
              <a:rPr lang="en-US" dirty="0" smtClean="0"/>
              <a:t>Implicit	Implicit cursors are declared by PL/SQL implicitly for all DML and PL/SQL SELECT statements.</a:t>
            </a:r>
          </a:p>
          <a:p>
            <a:r>
              <a:rPr lang="en-US" dirty="0" smtClean="0"/>
              <a:t>Explicit	For queries that return more than one row, explicit cursors are declared and managed by the programmer and manipulated through specific statements in the block's executable actions.</a:t>
            </a:r>
          </a:p>
          <a:p>
            <a:endParaRPr lang="en-US" dirty="0" smtClean="0"/>
          </a:p>
          <a:p>
            <a:r>
              <a:rPr lang="en-US" dirty="0" smtClean="0"/>
              <a:t>The Oracle server implicitly opens a cursor to process each SQL statement that is not associated with an explicitly declared cursor. Using PL/SQL, you can refer to the most recent implicit cursor as the SQL cursor.</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57</a:t>
            </a:fld>
            <a:endParaRPr lang="en-US" dirty="0"/>
          </a:p>
        </p:txBody>
      </p:sp>
    </p:spTree>
    <p:extLst>
      <p:ext uri="{BB962C8B-B14F-4D97-AF65-F5344CB8AC3E}">
        <p14:creationId xmlns:p14="http://schemas.microsoft.com/office/powerpoint/2010/main" xmlns="" val="40430558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Explicit Cursor Operations</a:t>
            </a:r>
          </a:p>
          <a:p>
            <a:pPr lvl="1"/>
            <a:r>
              <a:rPr lang="en-US" dirty="0" smtClean="0"/>
              <a:t>You declare explicit cursors in PL/SQL when you have a </a:t>
            </a:r>
            <a:r>
              <a:rPr lang="en-US" dirty="0" smtClean="0">
                <a:latin typeface="Courier New" pitchFamily="49" charset="0"/>
              </a:rPr>
              <a:t>SELECT</a:t>
            </a:r>
            <a:r>
              <a:rPr lang="en-US" dirty="0" smtClean="0"/>
              <a:t> statement that returns multiple rows. You can process each row returned by the </a:t>
            </a:r>
            <a:r>
              <a:rPr lang="en-US" dirty="0" smtClean="0">
                <a:latin typeface="Courier New" pitchFamily="49" charset="0"/>
              </a:rPr>
              <a:t>SELECT</a:t>
            </a:r>
            <a:r>
              <a:rPr lang="en-US" dirty="0" smtClean="0"/>
              <a:t> statement.</a:t>
            </a:r>
          </a:p>
          <a:p>
            <a:pPr lvl="1">
              <a:spcAft>
                <a:spcPct val="2000"/>
              </a:spcAft>
            </a:pPr>
            <a:r>
              <a:rPr lang="en-US" dirty="0" smtClean="0"/>
              <a:t>The set of rows returned by a multiple-row query is called the </a:t>
            </a:r>
            <a:r>
              <a:rPr lang="en-US" i="1" dirty="0" smtClean="0"/>
              <a:t>active set</a:t>
            </a:r>
            <a:r>
              <a:rPr lang="en-US" dirty="0" smtClean="0"/>
              <a:t>.</a:t>
            </a:r>
            <a:r>
              <a:rPr lang="en-US" i="1" dirty="0" smtClean="0"/>
              <a:t> </a:t>
            </a:r>
            <a:r>
              <a:rPr lang="en-US" dirty="0" smtClean="0"/>
              <a:t>Its size is the number of rows that meet your search criteria. The diagram in the slide shows how an explicit cursor “points” to the current row in the active set</a:t>
            </a:r>
            <a:r>
              <a:rPr lang="en-US" dirty="0" smtClean="0">
                <a:solidFill>
                  <a:srgbClr val="FC0128"/>
                </a:solidFill>
              </a:rPr>
              <a:t>.</a:t>
            </a:r>
            <a:r>
              <a:rPr lang="en-US" dirty="0" smtClean="0"/>
              <a:t> This enables your program to process the rows one at a time.</a:t>
            </a:r>
          </a:p>
          <a:p>
            <a:pPr lvl="1"/>
            <a:r>
              <a:rPr lang="en-US" dirty="0" smtClean="0"/>
              <a:t>Explicit cursor functions:</a:t>
            </a:r>
          </a:p>
          <a:p>
            <a:pPr lvl="2"/>
            <a:r>
              <a:rPr lang="en-US" dirty="0" smtClean="0"/>
              <a:t>Can perform row-by-row processing beyond the first row returned by a query </a:t>
            </a:r>
          </a:p>
          <a:p>
            <a:pPr lvl="2"/>
            <a:r>
              <a:rPr lang="en-US" dirty="0" smtClean="0"/>
              <a:t>Keep track of the row that is currently being processed</a:t>
            </a:r>
          </a:p>
          <a:p>
            <a:pPr lvl="2"/>
            <a:r>
              <a:rPr lang="en-US" dirty="0" smtClean="0"/>
              <a:t>Enable the programmer to manually control explicit cursors</a:t>
            </a:r>
            <a:r>
              <a:rPr lang="en-US" dirty="0" smtClean="0">
                <a:solidFill>
                  <a:srgbClr val="FC0128"/>
                </a:solidFill>
              </a:rPr>
              <a:t> </a:t>
            </a:r>
            <a:r>
              <a:rPr lang="en-US" dirty="0" smtClean="0"/>
              <a:t>in the PL/SQL block</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58</a:t>
            </a:fld>
            <a:endParaRPr lang="en-US" dirty="0"/>
          </a:p>
        </p:txBody>
      </p:sp>
    </p:spTree>
    <p:extLst>
      <p:ext uri="{BB962C8B-B14F-4D97-AF65-F5344CB8AC3E}">
        <p14:creationId xmlns:p14="http://schemas.microsoft.com/office/powerpoint/2010/main" xmlns="" val="5252372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Controlling Explicit Cursors (Slide 1)</a:t>
            </a:r>
          </a:p>
          <a:p>
            <a:pPr lvl="1"/>
            <a:r>
              <a:rPr lang="en-US" dirty="0" smtClean="0"/>
              <a:t>Now that you have a conceptual understanding of cursors, review the steps to use them.</a:t>
            </a:r>
          </a:p>
          <a:p>
            <a:pPr lvl="2">
              <a:buFont typeface="Times New Roman" pitchFamily="18" charset="0"/>
              <a:buNone/>
            </a:pPr>
            <a:r>
              <a:rPr lang="en-US" dirty="0" smtClean="0"/>
              <a:t>1. 	In the declarative section of a PL/SQL block, declare the cursor by naming it and defining the structure of the query to be associated with it.</a:t>
            </a:r>
          </a:p>
          <a:p>
            <a:pPr lvl="2">
              <a:buFont typeface="Times New Roman" pitchFamily="18" charset="0"/>
              <a:buNone/>
            </a:pPr>
            <a:r>
              <a:rPr lang="en-US" dirty="0" smtClean="0"/>
              <a:t>2. 	Open the cursor. </a:t>
            </a:r>
            <a:br>
              <a:rPr lang="en-US" dirty="0" smtClean="0"/>
            </a:br>
            <a:r>
              <a:rPr lang="en-US" dirty="0" smtClean="0"/>
              <a:t>The </a:t>
            </a:r>
            <a:r>
              <a:rPr lang="en-US" dirty="0" smtClean="0">
                <a:latin typeface="Courier New" pitchFamily="49" charset="0"/>
              </a:rPr>
              <a:t>OPEN</a:t>
            </a:r>
            <a:r>
              <a:rPr lang="en-US" sz="1100" dirty="0" smtClean="0"/>
              <a:t> </a:t>
            </a:r>
            <a:r>
              <a:rPr lang="en-US" dirty="0" smtClean="0"/>
              <a:t>statement executes the query and binds any variables that are referenced. Rows identified by the query are called the </a:t>
            </a:r>
            <a:r>
              <a:rPr lang="en-US" i="1" dirty="0" smtClean="0"/>
              <a:t>active set</a:t>
            </a:r>
            <a:r>
              <a:rPr lang="en-US" dirty="0" smtClean="0"/>
              <a:t> and are now available for fetching.</a:t>
            </a:r>
          </a:p>
          <a:p>
            <a:pPr lvl="2">
              <a:buFont typeface="Times New Roman" pitchFamily="18" charset="0"/>
              <a:buNone/>
            </a:pPr>
            <a:r>
              <a:rPr lang="en-US" dirty="0" smtClean="0"/>
              <a:t>3. 	Fetch data from the cursor. </a:t>
            </a:r>
            <a:br>
              <a:rPr lang="en-US" dirty="0" smtClean="0"/>
            </a:br>
            <a:r>
              <a:rPr lang="en-US" dirty="0" smtClean="0"/>
              <a:t>In the flow diagram shown in the slide, after each fetch you test the cursor for any existing row. If there are no more rows to process, you must close the cursor.</a:t>
            </a:r>
          </a:p>
          <a:p>
            <a:pPr lvl="2">
              <a:buFont typeface="Times New Roman" pitchFamily="18" charset="0"/>
              <a:buNone/>
            </a:pPr>
            <a:r>
              <a:rPr lang="en-US" dirty="0" smtClean="0"/>
              <a:t>4. 	Close the cursor. </a:t>
            </a:r>
            <a:br>
              <a:rPr lang="en-US" dirty="0" smtClean="0"/>
            </a:br>
            <a:r>
              <a:rPr lang="en-US" dirty="0" smtClean="0"/>
              <a:t>The </a:t>
            </a:r>
            <a:r>
              <a:rPr lang="en-US" dirty="0" smtClean="0">
                <a:latin typeface="Courier New" pitchFamily="49" charset="0"/>
              </a:rPr>
              <a:t>CLOSE</a:t>
            </a:r>
            <a:r>
              <a:rPr lang="en-US" dirty="0" smtClean="0"/>
              <a:t> statement releases the active set of rows. It is now possible to reopen the cursor to establish a fresh active set.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59</a:t>
            </a:fld>
            <a:endParaRPr lang="en-US" dirty="0"/>
          </a:p>
        </p:txBody>
      </p:sp>
    </p:spTree>
    <p:extLst>
      <p:ext uri="{BB962C8B-B14F-4D97-AF65-F5344CB8AC3E}">
        <p14:creationId xmlns:p14="http://schemas.microsoft.com/office/powerpoint/2010/main" xmlns="" val="40825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5000"/>
              </a:lnSpc>
            </a:pPr>
            <a:r>
              <a:rPr lang="en-US" dirty="0" smtClean="0"/>
              <a:t>In this example, the </a:t>
            </a:r>
            <a:r>
              <a:rPr lang="en-US" dirty="0" err="1" smtClean="0">
                <a:latin typeface="Courier New" pitchFamily="49" charset="0"/>
              </a:rPr>
              <a:t>sal_hike</a:t>
            </a:r>
            <a:r>
              <a:rPr lang="en-US" dirty="0" smtClean="0"/>
              <a:t> variable is of the </a:t>
            </a:r>
            <a:r>
              <a:rPr lang="en-US" dirty="0" smtClean="0">
                <a:latin typeface="Courier New" pitchFamily="49" charset="0"/>
              </a:rPr>
              <a:t>VARCHAR2</a:t>
            </a:r>
            <a:r>
              <a:rPr lang="en-US" dirty="0" smtClean="0"/>
              <a:t> type. When calculating the total salary, PL/SQL first converts </a:t>
            </a:r>
            <a:r>
              <a:rPr lang="en-US" dirty="0" err="1" smtClean="0">
                <a:latin typeface="Courier New" pitchFamily="49" charset="0"/>
              </a:rPr>
              <a:t>sal_hike</a:t>
            </a:r>
            <a:r>
              <a:rPr lang="en-US" dirty="0" smtClean="0"/>
              <a:t> to </a:t>
            </a:r>
            <a:r>
              <a:rPr lang="en-US" dirty="0" smtClean="0">
                <a:latin typeface="Courier New" pitchFamily="49" charset="0"/>
              </a:rPr>
              <a:t>NUMBER</a:t>
            </a:r>
            <a:r>
              <a:rPr lang="en-US" dirty="0" smtClean="0"/>
              <a:t> and then performs the operation. The result is of the </a:t>
            </a:r>
            <a:r>
              <a:rPr lang="en-US" dirty="0" smtClean="0">
                <a:latin typeface="Courier New" pitchFamily="49" charset="0"/>
              </a:rPr>
              <a:t>NUMBER</a:t>
            </a:r>
            <a:r>
              <a:rPr lang="en-US" dirty="0" smtClean="0"/>
              <a:t> type. </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6</a:t>
            </a:fld>
            <a:endParaRPr lang="en-US" dirty="0"/>
          </a:p>
        </p:txBody>
      </p:sp>
    </p:spTree>
    <p:extLst>
      <p:ext uri="{BB962C8B-B14F-4D97-AF65-F5344CB8AC3E}">
        <p14:creationId xmlns:p14="http://schemas.microsoft.com/office/powerpoint/2010/main" xmlns="" val="17166880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Controlling Explicit Cursors (Slide 2)</a:t>
            </a:r>
          </a:p>
          <a:p>
            <a:pPr lvl="1"/>
            <a:r>
              <a:rPr lang="en-US" dirty="0" smtClean="0"/>
              <a:t>A PL/SQL program opens a cursor, processes rows returned by a query, and then closes the cursor. The cursor marks the current position in the active set.</a:t>
            </a:r>
          </a:p>
          <a:p>
            <a:pPr lvl="2">
              <a:buFont typeface="Times New Roman" pitchFamily="18" charset="0"/>
              <a:buNone/>
            </a:pPr>
            <a:r>
              <a:rPr lang="en-US" dirty="0" smtClean="0"/>
              <a:t>1.	The </a:t>
            </a:r>
            <a:r>
              <a:rPr lang="en-US" dirty="0" smtClean="0">
                <a:latin typeface="Courier New" pitchFamily="49" charset="0"/>
              </a:rPr>
              <a:t>OPEN</a:t>
            </a:r>
            <a:r>
              <a:rPr lang="en-US" dirty="0" smtClean="0"/>
              <a:t> statement executes the query associated with the cursor, identifies the active set, and positions the cursor at the first row.</a:t>
            </a:r>
          </a:p>
          <a:p>
            <a:pPr lvl="2">
              <a:buFont typeface="Times New Roman" pitchFamily="18" charset="0"/>
              <a:buNone/>
            </a:pPr>
            <a:r>
              <a:rPr lang="en-US" dirty="0" smtClean="0"/>
              <a:t>2.	The </a:t>
            </a:r>
            <a:r>
              <a:rPr lang="en-US" dirty="0" smtClean="0">
                <a:latin typeface="Courier New" pitchFamily="49" charset="0"/>
              </a:rPr>
              <a:t>FETCH</a:t>
            </a:r>
            <a:r>
              <a:rPr lang="en-US" dirty="0" smtClean="0"/>
              <a:t> statement retrieves the current row and advances the cursor to the next </a:t>
            </a:r>
            <a:br>
              <a:rPr lang="en-US" dirty="0" smtClean="0"/>
            </a:br>
            <a:r>
              <a:rPr lang="en-US" dirty="0" smtClean="0"/>
              <a:t>row until there are no more rows or a specified condition is met.</a:t>
            </a:r>
          </a:p>
          <a:p>
            <a:pPr lvl="2">
              <a:buFont typeface="Times New Roman" pitchFamily="18" charset="0"/>
              <a:buNone/>
            </a:pPr>
            <a:r>
              <a:rPr lang="en-US" dirty="0" smtClean="0"/>
              <a:t>3.	The </a:t>
            </a:r>
            <a:r>
              <a:rPr lang="en-US" dirty="0" smtClean="0">
                <a:latin typeface="Courier New" pitchFamily="49" charset="0"/>
              </a:rPr>
              <a:t>CLOSE</a:t>
            </a:r>
            <a:r>
              <a:rPr lang="en-US" dirty="0" smtClean="0"/>
              <a:t> statement releases the cursor.</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60</a:t>
            </a:fld>
            <a:endParaRPr lang="en-US" dirty="0"/>
          </a:p>
        </p:txBody>
      </p:sp>
    </p:spTree>
    <p:extLst>
      <p:ext uri="{BB962C8B-B14F-4D97-AF65-F5344CB8AC3E}">
        <p14:creationId xmlns:p14="http://schemas.microsoft.com/office/powerpoint/2010/main" xmlns="" val="11450610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Declaring the Cursor </a:t>
            </a:r>
          </a:p>
          <a:p>
            <a:pPr lvl="1"/>
            <a:r>
              <a:rPr lang="en-US" dirty="0" smtClean="0"/>
              <a:t>The syntax to declare a cursor is shown in the slide. In the syntax:</a:t>
            </a:r>
          </a:p>
          <a:p>
            <a:pPr lvl="1"/>
            <a:r>
              <a:rPr lang="en-US" i="1" dirty="0" err="1" smtClean="0"/>
              <a:t>cursor_name</a:t>
            </a:r>
            <a:r>
              <a:rPr lang="en-US" i="1" dirty="0" smtClean="0"/>
              <a:t>	</a:t>
            </a:r>
            <a:r>
              <a:rPr lang="en-US" dirty="0" smtClean="0"/>
              <a:t>Is a PL/SQL identifier</a:t>
            </a:r>
          </a:p>
          <a:p>
            <a:pPr lvl="1">
              <a:spcBef>
                <a:spcPct val="0"/>
              </a:spcBef>
            </a:pPr>
            <a:r>
              <a:rPr lang="en-US" i="1" dirty="0" err="1" smtClean="0"/>
              <a:t>select_statement</a:t>
            </a:r>
            <a:r>
              <a:rPr lang="en-US" i="1" dirty="0" smtClean="0"/>
              <a:t>	</a:t>
            </a:r>
            <a:r>
              <a:rPr lang="en-US" dirty="0" smtClean="0"/>
              <a:t>Is a </a:t>
            </a:r>
            <a:r>
              <a:rPr lang="en-US" dirty="0" smtClean="0">
                <a:latin typeface="Courier New" pitchFamily="49" charset="0"/>
              </a:rPr>
              <a:t>SELECT</a:t>
            </a:r>
            <a:r>
              <a:rPr lang="en-US" dirty="0" smtClean="0"/>
              <a:t> statement without an </a:t>
            </a:r>
            <a:r>
              <a:rPr lang="en-US" dirty="0" smtClean="0">
                <a:latin typeface="Courier New" pitchFamily="49" charset="0"/>
              </a:rPr>
              <a:t>INTO</a:t>
            </a:r>
            <a:r>
              <a:rPr lang="en-US" dirty="0" smtClean="0"/>
              <a:t> clause</a:t>
            </a:r>
          </a:p>
          <a:p>
            <a:pPr lvl="1"/>
            <a:r>
              <a:rPr lang="en-US" dirty="0" smtClean="0">
                <a:solidFill>
                  <a:schemeClr val="tx1"/>
                </a:solidFill>
              </a:rPr>
              <a:t>The active set of a cursor is determined by the </a:t>
            </a:r>
            <a:r>
              <a:rPr lang="en-US" dirty="0" smtClean="0">
                <a:solidFill>
                  <a:schemeClr val="tx1"/>
                </a:solidFill>
                <a:latin typeface="Courier New" pitchFamily="49" charset="0"/>
              </a:rPr>
              <a:t>SELECT</a:t>
            </a:r>
            <a:r>
              <a:rPr lang="en-US" dirty="0" smtClean="0">
                <a:solidFill>
                  <a:schemeClr val="tx1"/>
                </a:solidFill>
              </a:rPr>
              <a:t> statement in the cursor declaration. It is mandatory to have an </a:t>
            </a:r>
            <a:r>
              <a:rPr lang="en-US" dirty="0" smtClean="0">
                <a:solidFill>
                  <a:schemeClr val="tx1"/>
                </a:solidFill>
                <a:latin typeface="Courier New" pitchFamily="49" charset="0"/>
              </a:rPr>
              <a:t>INTO</a:t>
            </a:r>
            <a:r>
              <a:rPr lang="en-US" dirty="0" smtClean="0">
                <a:solidFill>
                  <a:schemeClr val="tx1"/>
                </a:solidFill>
              </a:rPr>
              <a:t> clause for a </a:t>
            </a:r>
            <a:r>
              <a:rPr lang="en-US" dirty="0" smtClean="0">
                <a:solidFill>
                  <a:schemeClr val="tx1"/>
                </a:solidFill>
                <a:latin typeface="Courier New" pitchFamily="49" charset="0"/>
              </a:rPr>
              <a:t>SELECT</a:t>
            </a:r>
            <a:r>
              <a:rPr lang="en-US" dirty="0" smtClean="0">
                <a:solidFill>
                  <a:schemeClr val="tx1"/>
                </a:solidFill>
              </a:rPr>
              <a:t> statement in PL/SQL. However, note that the </a:t>
            </a:r>
            <a:r>
              <a:rPr lang="en-US" dirty="0" smtClean="0">
                <a:solidFill>
                  <a:schemeClr val="tx1"/>
                </a:solidFill>
                <a:latin typeface="Courier New" pitchFamily="49" charset="0"/>
              </a:rPr>
              <a:t>SELECT</a:t>
            </a:r>
            <a:r>
              <a:rPr lang="en-US" dirty="0" smtClean="0">
                <a:solidFill>
                  <a:schemeClr val="tx1"/>
                </a:solidFill>
              </a:rPr>
              <a:t> statement in the cursor declaration cannot have an </a:t>
            </a:r>
            <a:r>
              <a:rPr lang="en-US" dirty="0" smtClean="0">
                <a:solidFill>
                  <a:schemeClr val="tx1"/>
                </a:solidFill>
                <a:latin typeface="Courier New" pitchFamily="49" charset="0"/>
              </a:rPr>
              <a:t>INTO</a:t>
            </a:r>
            <a:r>
              <a:rPr lang="en-US" dirty="0" smtClean="0">
                <a:solidFill>
                  <a:schemeClr val="tx1"/>
                </a:solidFill>
              </a:rPr>
              <a:t> clause. That is because you are only defining a cursor in the declarative section and not retrieving any rows into the cursor.</a:t>
            </a:r>
            <a:endParaRPr lang="en-US" b="1" dirty="0" smtClean="0"/>
          </a:p>
          <a:p>
            <a:pPr lvl="1"/>
            <a:r>
              <a:rPr lang="en-US" b="1" dirty="0" smtClean="0"/>
              <a:t>Note</a:t>
            </a:r>
            <a:endParaRPr lang="en-US" dirty="0" smtClean="0"/>
          </a:p>
          <a:p>
            <a:pPr lvl="2"/>
            <a:r>
              <a:rPr lang="en-US" dirty="0" smtClean="0"/>
              <a:t>Do not include the </a:t>
            </a:r>
            <a:r>
              <a:rPr lang="en-US" dirty="0" smtClean="0">
                <a:latin typeface="Courier New" pitchFamily="49" charset="0"/>
              </a:rPr>
              <a:t>INTO</a:t>
            </a:r>
            <a:r>
              <a:rPr lang="en-US" dirty="0" smtClean="0"/>
              <a:t> clause in the cursor declaration because it appears later in the </a:t>
            </a:r>
            <a:r>
              <a:rPr lang="en-US" dirty="0" smtClean="0">
                <a:latin typeface="Courier New" pitchFamily="49" charset="0"/>
              </a:rPr>
              <a:t>FETCH</a:t>
            </a:r>
            <a:r>
              <a:rPr lang="en-US" dirty="0" smtClean="0"/>
              <a:t> statement.</a:t>
            </a:r>
          </a:p>
          <a:p>
            <a:pPr lvl="2"/>
            <a:r>
              <a:rPr lang="en-US" dirty="0" smtClean="0"/>
              <a:t>If processing rows in a specific sequence is required, use the </a:t>
            </a:r>
            <a:r>
              <a:rPr lang="en-US" dirty="0" smtClean="0">
                <a:latin typeface="Courier New" pitchFamily="49" charset="0"/>
              </a:rPr>
              <a:t>ORDER</a:t>
            </a:r>
            <a:r>
              <a:rPr lang="en-US" dirty="0" smtClean="0"/>
              <a:t> </a:t>
            </a:r>
            <a:r>
              <a:rPr lang="en-US" dirty="0" smtClean="0">
                <a:latin typeface="Courier New" pitchFamily="49" charset="0"/>
              </a:rPr>
              <a:t>BY</a:t>
            </a:r>
            <a:r>
              <a:rPr lang="en-US" dirty="0" smtClean="0"/>
              <a:t> clause in the query.</a:t>
            </a:r>
          </a:p>
          <a:p>
            <a:pPr lvl="2"/>
            <a:r>
              <a:rPr lang="en-US" dirty="0" smtClean="0"/>
              <a:t>The cursor can be any valid </a:t>
            </a:r>
            <a:r>
              <a:rPr lang="en-US" dirty="0" smtClean="0">
                <a:latin typeface="Courier New" pitchFamily="49" charset="0"/>
              </a:rPr>
              <a:t>SELECT</a:t>
            </a:r>
            <a:r>
              <a:rPr lang="en-US" dirty="0" smtClean="0"/>
              <a:t> statement, including joins, </a:t>
            </a:r>
            <a:r>
              <a:rPr lang="en-US" dirty="0" err="1" smtClean="0"/>
              <a:t>subqueries</a:t>
            </a:r>
            <a:r>
              <a:rPr lang="en-US" dirty="0" smtClean="0"/>
              <a:t>, and so on.</a:t>
            </a:r>
          </a:p>
          <a:p>
            <a:endParaRPr lang="en-US" dirty="0" smtClean="0"/>
          </a:p>
          <a:p>
            <a:pPr lvl="1"/>
            <a:r>
              <a:rPr lang="en-US" dirty="0" smtClean="0"/>
              <a:t>The </a:t>
            </a:r>
            <a:r>
              <a:rPr lang="en-US" dirty="0" err="1" smtClean="0">
                <a:latin typeface="Courier New" pitchFamily="49" charset="0"/>
              </a:rPr>
              <a:t>c_emp_cursor</a:t>
            </a:r>
            <a:r>
              <a:rPr lang="en-US" dirty="0" smtClean="0"/>
              <a:t> cursor is declared to retrieve the </a:t>
            </a:r>
            <a:r>
              <a:rPr lang="en-US" dirty="0" err="1" smtClean="0">
                <a:latin typeface="Courier New" pitchFamily="49" charset="0"/>
              </a:rPr>
              <a:t>employee_id</a:t>
            </a:r>
            <a:r>
              <a:rPr lang="en-US" dirty="0" smtClean="0"/>
              <a:t> and </a:t>
            </a:r>
            <a:r>
              <a:rPr lang="en-US" dirty="0" err="1" smtClean="0">
                <a:latin typeface="Courier New" pitchFamily="49" charset="0"/>
              </a:rPr>
              <a:t>last_name</a:t>
            </a:r>
            <a:r>
              <a:rPr lang="en-US" dirty="0" smtClean="0"/>
              <a:t> columns for those employees working in the department with a </a:t>
            </a:r>
            <a:r>
              <a:rPr lang="en-US" dirty="0" err="1" smtClean="0">
                <a:latin typeface="Courier New" pitchFamily="49" charset="0"/>
              </a:rPr>
              <a:t>department_id</a:t>
            </a:r>
            <a:r>
              <a:rPr lang="en-US" dirty="0" smtClean="0"/>
              <a:t> of 30.</a:t>
            </a:r>
          </a:p>
          <a:p>
            <a:pPr lvl="1"/>
            <a:r>
              <a:rPr lang="en-US" dirty="0" smtClean="0"/>
              <a:t>The </a:t>
            </a:r>
            <a:r>
              <a:rPr lang="en-US" dirty="0" err="1" smtClean="0">
                <a:latin typeface="Courier New" pitchFamily="49" charset="0"/>
              </a:rPr>
              <a:t>c_dept_cursor</a:t>
            </a:r>
            <a:r>
              <a:rPr lang="en-US" dirty="0" smtClean="0"/>
              <a:t> cursor is declared to retrieve all the details for the department with the </a:t>
            </a:r>
            <a:r>
              <a:rPr lang="en-US" dirty="0" err="1" smtClean="0">
                <a:latin typeface="Courier New" pitchFamily="49" charset="0"/>
              </a:rPr>
              <a:t>location_id</a:t>
            </a:r>
            <a:r>
              <a:rPr lang="en-US" dirty="0" smtClean="0"/>
              <a:t> 1700. Note that a variable is used while declaring the cursor. These variables are considered bind variables, which must be visible when you are declaring the cursor. These variables are examined only once at the time the cursor opens. You have learned that explicit cursors are used when you have to retrieve and operate on multiple rows in PL/SQL. However, this example shows that you can use the explicit cursor even if your </a:t>
            </a:r>
            <a:r>
              <a:rPr lang="en-US" dirty="0" smtClean="0">
                <a:latin typeface="Courier New" pitchFamily="49" charset="0"/>
              </a:rPr>
              <a:t>SELECT</a:t>
            </a:r>
            <a:r>
              <a:rPr lang="en-US" dirty="0" smtClean="0"/>
              <a:t> statement returns only one row.</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61</a:t>
            </a:fld>
            <a:endParaRPr lang="en-US" dirty="0"/>
          </a:p>
        </p:txBody>
      </p:sp>
    </p:spTree>
    <p:extLst>
      <p:ext uri="{BB962C8B-B14F-4D97-AF65-F5344CB8AC3E}">
        <p14:creationId xmlns:p14="http://schemas.microsoft.com/office/powerpoint/2010/main" xmlns="" val="9545437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Opening the Cursor</a:t>
            </a:r>
          </a:p>
          <a:p>
            <a:pPr lvl="1"/>
            <a:r>
              <a:rPr lang="en-US" dirty="0" smtClean="0"/>
              <a:t>The </a:t>
            </a:r>
            <a:r>
              <a:rPr lang="en-US" dirty="0" smtClean="0">
                <a:latin typeface="Courier New" pitchFamily="49" charset="0"/>
              </a:rPr>
              <a:t>OPEN</a:t>
            </a:r>
            <a:r>
              <a:rPr lang="en-US" dirty="0" smtClean="0"/>
              <a:t> statement executes the query associated with the cursor, identifies the active set, and positions the cursor pointer at the first row. The </a:t>
            </a:r>
            <a:r>
              <a:rPr lang="en-US" dirty="0" smtClean="0">
                <a:latin typeface="Courier New" pitchFamily="49" charset="0"/>
              </a:rPr>
              <a:t>OPEN</a:t>
            </a:r>
            <a:r>
              <a:rPr lang="en-US" dirty="0" smtClean="0"/>
              <a:t> statement is included in the executable section of the PL/SQL block. </a:t>
            </a:r>
          </a:p>
          <a:p>
            <a:pPr lvl="1"/>
            <a:r>
              <a:rPr lang="en-US" dirty="0" smtClean="0">
                <a:latin typeface="Courier New" pitchFamily="49" charset="0"/>
              </a:rPr>
              <a:t>OPEN</a:t>
            </a:r>
            <a:r>
              <a:rPr lang="en-US" dirty="0" smtClean="0"/>
              <a:t> is an executable statement that performs the following operations:</a:t>
            </a:r>
          </a:p>
          <a:p>
            <a:pPr lvl="2">
              <a:buFont typeface="Times New Roman" pitchFamily="18" charset="0"/>
              <a:buNone/>
            </a:pPr>
            <a:r>
              <a:rPr lang="en-US" dirty="0" smtClean="0"/>
              <a:t>1.	Dynamically allocates memory for a context area </a:t>
            </a:r>
          </a:p>
          <a:p>
            <a:pPr lvl="2">
              <a:buFont typeface="Times New Roman" pitchFamily="18" charset="0"/>
              <a:buNone/>
            </a:pPr>
            <a:r>
              <a:rPr lang="en-US" dirty="0" smtClean="0"/>
              <a:t>2.	Parses the </a:t>
            </a:r>
            <a:r>
              <a:rPr lang="en-US" dirty="0" smtClean="0">
                <a:latin typeface="Courier New" pitchFamily="49" charset="0"/>
              </a:rPr>
              <a:t>SELECT</a:t>
            </a:r>
            <a:r>
              <a:rPr lang="en-US" dirty="0" smtClean="0"/>
              <a:t> statement</a:t>
            </a:r>
          </a:p>
          <a:p>
            <a:pPr lvl="2">
              <a:buFont typeface="Times New Roman" pitchFamily="18" charset="0"/>
              <a:buNone/>
            </a:pPr>
            <a:r>
              <a:rPr lang="en-US" dirty="0" smtClean="0"/>
              <a:t>3.	Binds the input variables (sets the values for the input variables by obtaining their memory addresses)</a:t>
            </a:r>
          </a:p>
          <a:p>
            <a:pPr lvl="2">
              <a:buFont typeface="Times New Roman" pitchFamily="18" charset="0"/>
              <a:buNone/>
            </a:pPr>
            <a:r>
              <a:rPr lang="en-US" dirty="0" smtClean="0"/>
              <a:t>4.	Identifies the active set (the set of rows that satisfy the search criteria). Rows in the active set are not retrieved into variables when the </a:t>
            </a:r>
            <a:r>
              <a:rPr lang="en-US" dirty="0" smtClean="0">
                <a:latin typeface="Courier New" pitchFamily="49" charset="0"/>
              </a:rPr>
              <a:t>OPEN</a:t>
            </a:r>
            <a:r>
              <a:rPr lang="en-US" dirty="0" smtClean="0"/>
              <a:t> statement is executed. Rather, the </a:t>
            </a:r>
            <a:r>
              <a:rPr lang="en-US" dirty="0" smtClean="0">
                <a:latin typeface="Courier New" pitchFamily="49" charset="0"/>
              </a:rPr>
              <a:t>FETCH</a:t>
            </a:r>
            <a:r>
              <a:rPr lang="en-US" dirty="0" smtClean="0"/>
              <a:t> statement retrieves the rows from the cursor to the variables.</a:t>
            </a:r>
          </a:p>
          <a:p>
            <a:pPr lvl="2">
              <a:buFont typeface="Times New Roman" pitchFamily="18" charset="0"/>
              <a:buNone/>
            </a:pPr>
            <a:r>
              <a:rPr lang="en-US" dirty="0" smtClean="0"/>
              <a:t>5.	Positions the pointer to the first row in the active set</a:t>
            </a:r>
          </a:p>
          <a:p>
            <a:pPr lvl="1"/>
            <a:r>
              <a:rPr lang="en-US" b="1" dirty="0" smtClean="0"/>
              <a:t>Note:</a:t>
            </a:r>
            <a:r>
              <a:rPr lang="en-US" dirty="0" smtClean="0"/>
              <a:t> If a query returns no rows when the cursor is opened, PL/SQL does not raise an exception. You can find out the number of rows returned with an explicit cursor by using the </a:t>
            </a:r>
            <a:r>
              <a:rPr lang="en-US" dirty="0" smtClean="0">
                <a:latin typeface="Courier New" pitchFamily="49" charset="0"/>
              </a:rPr>
              <a:t>&lt;</a:t>
            </a:r>
            <a:r>
              <a:rPr lang="en-US" dirty="0" err="1" smtClean="0">
                <a:latin typeface="Courier New" pitchFamily="49" charset="0"/>
              </a:rPr>
              <a:t>cursor_name</a:t>
            </a:r>
            <a:r>
              <a:rPr lang="en-US" dirty="0" smtClean="0">
                <a:latin typeface="Courier New" pitchFamily="49" charset="0"/>
              </a:rPr>
              <a:t>&gt;%ROWCOUNT</a:t>
            </a:r>
            <a:r>
              <a:rPr lang="en-US" dirty="0" smtClean="0"/>
              <a:t> attribute.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62</a:t>
            </a:fld>
            <a:endParaRPr lang="en-US" dirty="0"/>
          </a:p>
        </p:txBody>
      </p:sp>
    </p:spTree>
    <p:extLst>
      <p:ext uri="{BB962C8B-B14F-4D97-AF65-F5344CB8AC3E}">
        <p14:creationId xmlns:p14="http://schemas.microsoft.com/office/powerpoint/2010/main" xmlns="" val="32092245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Fetching Data from the Cursor (Slide</a:t>
            </a:r>
            <a:r>
              <a:rPr lang="en-US" baseline="0" dirty="0" smtClean="0"/>
              <a:t> 1)</a:t>
            </a:r>
            <a:endParaRPr lang="en-US" dirty="0" smtClean="0"/>
          </a:p>
          <a:p>
            <a:pPr lvl="1"/>
            <a:r>
              <a:rPr lang="en-US" dirty="0" smtClean="0"/>
              <a:t>The </a:t>
            </a:r>
            <a:r>
              <a:rPr lang="en-US" dirty="0" smtClean="0">
                <a:latin typeface="Courier New" pitchFamily="49" charset="0"/>
              </a:rPr>
              <a:t>FETCH</a:t>
            </a:r>
            <a:r>
              <a:rPr lang="en-US" dirty="0" smtClean="0"/>
              <a:t> statement retrieves the rows from the cursor one at a time. After each fetch, the cursor advances to the next row in the active set. You can use the </a:t>
            </a:r>
            <a:r>
              <a:rPr lang="en-US" dirty="0" smtClean="0">
                <a:latin typeface="Courier New" pitchFamily="49" charset="0"/>
              </a:rPr>
              <a:t>%NOTFOUND</a:t>
            </a:r>
            <a:r>
              <a:rPr lang="en-US" dirty="0" smtClean="0"/>
              <a:t> attribute to determine whether the entire active set has been retrieved.</a:t>
            </a:r>
          </a:p>
          <a:p>
            <a:pPr lvl="1"/>
            <a:r>
              <a:rPr lang="en-US" dirty="0" smtClean="0"/>
              <a:t>Consider the example shown in the slide. Two variables, </a:t>
            </a:r>
            <a:r>
              <a:rPr lang="en-US" dirty="0" err="1" smtClean="0">
                <a:latin typeface="Courier New" pitchFamily="49" charset="0"/>
              </a:rPr>
              <a:t>empno</a:t>
            </a:r>
            <a:r>
              <a:rPr lang="en-US" dirty="0" smtClean="0"/>
              <a:t> and </a:t>
            </a:r>
            <a:r>
              <a:rPr lang="en-US" dirty="0" err="1" smtClean="0">
                <a:latin typeface="Courier New" pitchFamily="49" charset="0"/>
              </a:rPr>
              <a:t>lname</a:t>
            </a:r>
            <a:r>
              <a:rPr lang="en-US" dirty="0" smtClean="0"/>
              <a:t>, are declared to hold the fetched values from the cursor. Examine the </a:t>
            </a:r>
            <a:r>
              <a:rPr lang="en-US" dirty="0" smtClean="0">
                <a:latin typeface="Courier New" pitchFamily="49" charset="0"/>
              </a:rPr>
              <a:t>FETCH</a:t>
            </a:r>
            <a:r>
              <a:rPr lang="en-US" dirty="0" smtClean="0"/>
              <a:t> statement. </a:t>
            </a:r>
          </a:p>
          <a:p>
            <a:pPr lvl="1"/>
            <a:r>
              <a:rPr lang="en-US" dirty="0" smtClean="0"/>
              <a:t>The output of the PL/SQL block is as follows:</a:t>
            </a:r>
          </a:p>
          <a:p>
            <a:pPr lvl="1"/>
            <a:endParaRPr lang="en-US" dirty="0" smtClean="0"/>
          </a:p>
          <a:p>
            <a:pPr lvl="1"/>
            <a:r>
              <a:rPr lang="en-US" dirty="0" smtClean="0"/>
              <a:t>anonymous block completed</a:t>
            </a:r>
          </a:p>
          <a:p>
            <a:pPr lvl="1"/>
            <a:r>
              <a:rPr lang="en-US" dirty="0" smtClean="0"/>
              <a:t>114  </a:t>
            </a:r>
            <a:r>
              <a:rPr lang="en-US" dirty="0" err="1" smtClean="0"/>
              <a:t>Raphaely</a:t>
            </a:r>
            <a:endParaRPr lang="en-US" dirty="0" smtClean="0"/>
          </a:p>
          <a:p>
            <a:pPr lvl="1"/>
            <a:endParaRPr lang="en-US" dirty="0" smtClean="0"/>
          </a:p>
          <a:p>
            <a:pPr lvl="1"/>
            <a:r>
              <a:rPr lang="en-US" dirty="0" smtClean="0"/>
              <a:t>You have successfully fetched the values from the cursor to the variables. However, there are six employees in department 30, but only one row was fetched. To fetch all rows, you must use loops. In the next slide, you see how a loop is used to fetch all the rows.</a:t>
            </a:r>
          </a:p>
          <a:p>
            <a:pPr lvl="1"/>
            <a:r>
              <a:rPr lang="en-US" dirty="0" smtClean="0"/>
              <a:t>The </a:t>
            </a:r>
            <a:r>
              <a:rPr lang="en-US" dirty="0" smtClean="0">
                <a:latin typeface="Courier New" pitchFamily="49" charset="0"/>
              </a:rPr>
              <a:t>FETCH</a:t>
            </a:r>
            <a:r>
              <a:rPr lang="en-US" dirty="0" smtClean="0"/>
              <a:t> statement performs the following operations:</a:t>
            </a:r>
          </a:p>
          <a:p>
            <a:pPr lvl="2">
              <a:buFont typeface="Times New Roman" pitchFamily="18" charset="0"/>
              <a:buNone/>
            </a:pPr>
            <a:r>
              <a:rPr lang="en-US" dirty="0" smtClean="0"/>
              <a:t>1.	Reads the data for the current row into the output PL/SQL variables</a:t>
            </a:r>
          </a:p>
          <a:p>
            <a:pPr lvl="2">
              <a:buFont typeface="Times New Roman" pitchFamily="18" charset="0"/>
              <a:buNone/>
            </a:pPr>
            <a:r>
              <a:rPr lang="en-US" dirty="0" smtClean="0"/>
              <a:t>2.	Advances the pointer to the next row in the active set</a:t>
            </a:r>
          </a:p>
          <a:p>
            <a:endParaRPr lang="en-US" dirty="0" smtClean="0"/>
          </a:p>
          <a:p>
            <a:pPr lvl="1"/>
            <a:r>
              <a:rPr lang="en-US" dirty="0" smtClean="0">
                <a:solidFill>
                  <a:schemeClr val="tx1"/>
                </a:solidFill>
              </a:rPr>
              <a:t>You can include the same number of variables in the </a:t>
            </a:r>
            <a:r>
              <a:rPr lang="en-US" dirty="0" smtClean="0">
                <a:solidFill>
                  <a:schemeClr val="tx1"/>
                </a:solidFill>
                <a:latin typeface="Courier New" pitchFamily="49" charset="0"/>
              </a:rPr>
              <a:t>INTO</a:t>
            </a:r>
            <a:r>
              <a:rPr lang="en-US" dirty="0" smtClean="0">
                <a:solidFill>
                  <a:schemeClr val="tx1"/>
                </a:solidFill>
              </a:rPr>
              <a:t> clause of the </a:t>
            </a:r>
            <a:r>
              <a:rPr lang="en-US" dirty="0" smtClean="0">
                <a:solidFill>
                  <a:schemeClr val="tx1"/>
                </a:solidFill>
                <a:latin typeface="Courier New" pitchFamily="49" charset="0"/>
              </a:rPr>
              <a:t>FETCH</a:t>
            </a:r>
            <a:r>
              <a:rPr lang="en-US" dirty="0" smtClean="0">
                <a:solidFill>
                  <a:schemeClr val="tx1"/>
                </a:solidFill>
              </a:rPr>
              <a:t> statement as there are columns in the </a:t>
            </a:r>
            <a:r>
              <a:rPr lang="en-US" dirty="0" smtClean="0">
                <a:solidFill>
                  <a:schemeClr val="tx1"/>
                </a:solidFill>
                <a:latin typeface="Courier New" pitchFamily="49" charset="0"/>
              </a:rPr>
              <a:t>SELECT</a:t>
            </a:r>
            <a:r>
              <a:rPr lang="en-US" dirty="0" smtClean="0">
                <a:solidFill>
                  <a:schemeClr val="tx1"/>
                </a:solidFill>
              </a:rPr>
              <a:t> statement; be sure that the data types are compatible. Match each variable to correspond to the columns </a:t>
            </a:r>
            <a:r>
              <a:rPr lang="en-US" dirty="0" err="1" smtClean="0">
                <a:solidFill>
                  <a:schemeClr val="tx1"/>
                </a:solidFill>
              </a:rPr>
              <a:t>positionally</a:t>
            </a:r>
            <a:r>
              <a:rPr lang="en-US" dirty="0" smtClean="0">
                <a:solidFill>
                  <a:schemeClr val="tx1"/>
                </a:solidFill>
              </a:rPr>
              <a:t>. Alternatively, you can also define a record for the cursor and reference the record in the </a:t>
            </a:r>
            <a:r>
              <a:rPr lang="en-US" dirty="0" smtClean="0">
                <a:solidFill>
                  <a:schemeClr val="tx1"/>
                </a:solidFill>
                <a:latin typeface="Courier New" pitchFamily="49" charset="0"/>
              </a:rPr>
              <a:t>FETCH</a:t>
            </a:r>
            <a:r>
              <a:rPr lang="en-US" dirty="0" smtClean="0"/>
              <a:t> </a:t>
            </a:r>
            <a:r>
              <a:rPr lang="en-US" dirty="0" smtClean="0">
                <a:solidFill>
                  <a:schemeClr val="tx1"/>
                </a:solidFill>
                <a:latin typeface="Courier New" pitchFamily="49" charset="0"/>
              </a:rPr>
              <a:t>INTO</a:t>
            </a:r>
            <a:r>
              <a:rPr lang="en-US" dirty="0" smtClean="0">
                <a:solidFill>
                  <a:schemeClr val="tx1"/>
                </a:solidFill>
              </a:rPr>
              <a:t> clause. Finally, test to see whether the cursor contains rows. If a fetch acquires no values, there are no rows left to process in the active set and no error is recorded.</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63</a:t>
            </a:fld>
            <a:endParaRPr lang="en-US" dirty="0"/>
          </a:p>
        </p:txBody>
      </p:sp>
    </p:spTree>
    <p:extLst>
      <p:ext uri="{BB962C8B-B14F-4D97-AF65-F5344CB8AC3E}">
        <p14:creationId xmlns:p14="http://schemas.microsoft.com/office/powerpoint/2010/main" xmlns="" val="16784803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Fetching Data from the Cursor (Slide</a:t>
            </a:r>
            <a:r>
              <a:rPr lang="en-US" baseline="0" dirty="0" smtClean="0"/>
              <a:t> 2)</a:t>
            </a:r>
            <a:endParaRPr lang="en-US" dirty="0" smtClean="0"/>
          </a:p>
          <a:p>
            <a:pPr lvl="1"/>
            <a:r>
              <a:rPr lang="en-US" dirty="0" smtClean="0"/>
              <a:t>Observe that a simple </a:t>
            </a:r>
            <a:r>
              <a:rPr lang="en-US" dirty="0" smtClean="0">
                <a:latin typeface="Courier New" pitchFamily="49" charset="0"/>
              </a:rPr>
              <a:t>LOOP</a:t>
            </a:r>
            <a:r>
              <a:rPr lang="en-US" dirty="0" smtClean="0"/>
              <a:t> is used to fetch all the rows. Also, the cursor attribute </a:t>
            </a:r>
            <a:r>
              <a:rPr lang="en-US" dirty="0" smtClean="0">
                <a:latin typeface="Courier New" pitchFamily="49" charset="0"/>
              </a:rPr>
              <a:t>%NOTFOUND</a:t>
            </a:r>
            <a:r>
              <a:rPr lang="en-US" dirty="0" smtClean="0"/>
              <a:t> is used to test for the exit condition. The output of the PL/SQL block is:</a:t>
            </a:r>
          </a:p>
          <a:p>
            <a:endParaRPr lang="en-US" dirty="0" smtClean="0"/>
          </a:p>
          <a:p>
            <a:r>
              <a:rPr lang="en-US" dirty="0" smtClean="0"/>
              <a:t>114  </a:t>
            </a:r>
            <a:r>
              <a:rPr lang="en-US" dirty="0" err="1" smtClean="0"/>
              <a:t>Raphaely</a:t>
            </a:r>
            <a:endParaRPr lang="en-US" dirty="0" smtClean="0"/>
          </a:p>
          <a:p>
            <a:r>
              <a:rPr lang="en-US" dirty="0" smtClean="0"/>
              <a:t>115  </a:t>
            </a:r>
            <a:r>
              <a:rPr lang="en-US" dirty="0" err="1" smtClean="0"/>
              <a:t>Khoo</a:t>
            </a:r>
            <a:endParaRPr lang="en-US" dirty="0" smtClean="0"/>
          </a:p>
          <a:p>
            <a:r>
              <a:rPr lang="en-US" dirty="0" smtClean="0"/>
              <a:t>116  </a:t>
            </a:r>
            <a:r>
              <a:rPr lang="en-US" dirty="0" err="1" smtClean="0"/>
              <a:t>Baida</a:t>
            </a:r>
            <a:endParaRPr lang="en-US" dirty="0" smtClean="0"/>
          </a:p>
          <a:p>
            <a:r>
              <a:rPr lang="en-US" dirty="0" smtClean="0"/>
              <a:t>117  Tobias</a:t>
            </a:r>
          </a:p>
          <a:p>
            <a:r>
              <a:rPr lang="en-US" dirty="0" smtClean="0"/>
              <a:t>118  </a:t>
            </a:r>
            <a:r>
              <a:rPr lang="en-US" dirty="0" err="1" smtClean="0"/>
              <a:t>Himuro</a:t>
            </a:r>
            <a:endParaRPr lang="en-US" dirty="0" smtClean="0"/>
          </a:p>
          <a:p>
            <a:r>
              <a:rPr lang="en-US" dirty="0" smtClean="0"/>
              <a:t>119  </a:t>
            </a:r>
            <a:r>
              <a:rPr lang="en-US" dirty="0" err="1" smtClean="0"/>
              <a:t>Colmenares</a:t>
            </a:r>
            <a:endParaRPr lang="en-US" dirty="0" smtClean="0"/>
          </a:p>
          <a:p>
            <a:r>
              <a:rPr lang="en-US" dirty="0" smtClean="0"/>
              <a:t>211  HARDING</a:t>
            </a:r>
          </a:p>
          <a:p>
            <a:endParaRPr lang="en-US" dirty="0" smtClean="0"/>
          </a:p>
          <a:p>
            <a:endParaRPr lang="en-US" dirty="0" smtClean="0"/>
          </a:p>
          <a:p>
            <a:r>
              <a:rPr lang="en-US" dirty="0" smtClean="0"/>
              <a:t>Closing the Cursor</a:t>
            </a:r>
          </a:p>
          <a:p>
            <a:pPr lvl="1"/>
            <a:r>
              <a:rPr lang="en-US" dirty="0" smtClean="0"/>
              <a:t>The </a:t>
            </a:r>
            <a:r>
              <a:rPr lang="en-US" dirty="0" smtClean="0">
                <a:latin typeface="Courier New" pitchFamily="49" charset="0"/>
              </a:rPr>
              <a:t>CLOSE</a:t>
            </a:r>
            <a:r>
              <a:rPr lang="en-US" dirty="0" smtClean="0"/>
              <a:t> statement disables the cursor, releases the context area, and “</a:t>
            </a:r>
            <a:r>
              <a:rPr lang="en-US" dirty="0" err="1" smtClean="0"/>
              <a:t>undefines</a:t>
            </a:r>
            <a:r>
              <a:rPr lang="en-US" dirty="0" smtClean="0"/>
              <a:t>” the active set. Close the cursor after completing the processing of the </a:t>
            </a:r>
            <a:r>
              <a:rPr lang="en-US" dirty="0" smtClean="0">
                <a:latin typeface="Courier New" pitchFamily="49" charset="0"/>
              </a:rPr>
              <a:t>FETCH</a:t>
            </a:r>
            <a:r>
              <a:rPr lang="en-US" dirty="0" smtClean="0"/>
              <a:t> statement. You can reopen the cursor if required. A cursor can be reopened only if it is closed. If you attempt to fetch data from a cursor after it has been closed, then an </a:t>
            </a:r>
            <a:r>
              <a:rPr lang="en-US" dirty="0" smtClean="0">
                <a:latin typeface="Courier New" pitchFamily="49" charset="0"/>
              </a:rPr>
              <a:t>INVALID_CURSOR</a:t>
            </a:r>
            <a:r>
              <a:rPr lang="en-US" dirty="0" smtClean="0"/>
              <a:t> exception will be raised.</a:t>
            </a:r>
          </a:p>
          <a:p>
            <a:pPr lvl="1"/>
            <a:r>
              <a:rPr lang="en-US" b="1" dirty="0" smtClean="0"/>
              <a:t>Note:</a:t>
            </a:r>
            <a:r>
              <a:rPr lang="en-US" dirty="0" smtClean="0"/>
              <a:t> Although it is possible to terminate the PL/SQL block without closing cursors, you should make it a habit to close any cursor that you declare explicitly to free up resources. </a:t>
            </a:r>
            <a:br>
              <a:rPr lang="en-US" dirty="0" smtClean="0"/>
            </a:br>
            <a:r>
              <a:rPr lang="en-US" dirty="0" smtClean="0"/>
              <a:t>There is a maximum limit on the number of open cursors per session, which is determined by the </a:t>
            </a:r>
            <a:r>
              <a:rPr lang="en-US" dirty="0" smtClean="0">
                <a:latin typeface="Courier New" pitchFamily="49" charset="0"/>
              </a:rPr>
              <a:t>OPEN_CURSORS</a:t>
            </a:r>
            <a:r>
              <a:rPr lang="en-US" dirty="0" smtClean="0"/>
              <a:t> parameter in the database parameter file. (</a:t>
            </a:r>
            <a:r>
              <a:rPr lang="en-US" dirty="0" smtClean="0">
                <a:latin typeface="Courier New" pitchFamily="49" charset="0"/>
              </a:rPr>
              <a:t>OPEN_CURSORS</a:t>
            </a:r>
            <a:r>
              <a:rPr lang="en-US" dirty="0" smtClean="0"/>
              <a:t> = </a:t>
            </a:r>
            <a:r>
              <a:rPr lang="en-US" dirty="0" smtClean="0">
                <a:latin typeface="Courier New" pitchFamily="49" charset="0"/>
              </a:rPr>
              <a:t>50</a:t>
            </a:r>
            <a:r>
              <a:rPr lang="en-US" dirty="0" smtClean="0"/>
              <a:t> by default.)</a:t>
            </a:r>
          </a:p>
          <a:p>
            <a:endParaRPr lang="en-US" dirty="0" smtClean="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64</a:t>
            </a:fld>
            <a:endParaRPr lang="en-US" dirty="0"/>
          </a:p>
        </p:txBody>
      </p:sp>
    </p:spTree>
    <p:extLst>
      <p:ext uri="{BB962C8B-B14F-4D97-AF65-F5344CB8AC3E}">
        <p14:creationId xmlns:p14="http://schemas.microsoft.com/office/powerpoint/2010/main" xmlns="" val="35836512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Explicit Cursor Attributes</a:t>
            </a:r>
          </a:p>
          <a:p>
            <a:pPr lvl="1"/>
            <a:r>
              <a:rPr lang="en-US" dirty="0" smtClean="0"/>
              <a:t>As with implicit cursors, there are four attributes for obtaining status information about a cursor. When appended to the cursor variable name, these attributes return useful information about the execution of a cursor manipulation statement. </a:t>
            </a:r>
          </a:p>
          <a:p>
            <a:pPr lvl="1"/>
            <a:r>
              <a:rPr lang="en-US" b="1" dirty="0" smtClean="0"/>
              <a:t>Note:</a:t>
            </a:r>
            <a:r>
              <a:rPr lang="en-US" dirty="0" smtClean="0"/>
              <a:t> You cannot reference cursor</a:t>
            </a:r>
            <a:r>
              <a:rPr lang="en-US" dirty="0" smtClean="0">
                <a:solidFill>
                  <a:srgbClr val="FC0128"/>
                </a:solidFill>
              </a:rPr>
              <a:t> </a:t>
            </a:r>
            <a:r>
              <a:rPr lang="en-US" dirty="0" smtClean="0"/>
              <a:t>attributes</a:t>
            </a:r>
            <a:r>
              <a:rPr lang="en-US" dirty="0" smtClean="0">
                <a:solidFill>
                  <a:srgbClr val="FC0128"/>
                </a:solidFill>
              </a:rPr>
              <a:t> </a:t>
            </a:r>
            <a:r>
              <a:rPr lang="en-US" dirty="0" smtClean="0"/>
              <a:t>directly in a SQL statement.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65</a:t>
            </a:fld>
            <a:endParaRPr lang="en-US" dirty="0"/>
          </a:p>
        </p:txBody>
      </p:sp>
    </p:spTree>
    <p:extLst>
      <p:ext uri="{BB962C8B-B14F-4D97-AF65-F5344CB8AC3E}">
        <p14:creationId xmlns:p14="http://schemas.microsoft.com/office/powerpoint/2010/main" xmlns="" val="11437807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solidFill>
                  <a:prstClr val="black"/>
                </a:solidFill>
              </a:rPr>
              <a:pPr/>
              <a:t>66</a:t>
            </a:fld>
            <a:endParaRPr lang="en-US" dirty="0">
              <a:solidFill>
                <a:prstClr val="black"/>
              </a:solidFill>
            </a:endParaRPr>
          </a:p>
        </p:txBody>
      </p:sp>
    </p:spTree>
    <p:extLst>
      <p:ext uri="{BB962C8B-B14F-4D97-AF65-F5344CB8AC3E}">
        <p14:creationId xmlns:p14="http://schemas.microsoft.com/office/powerpoint/2010/main" xmlns="" val="145371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Nested Blocks</a:t>
            </a:r>
          </a:p>
          <a:p>
            <a:pPr lvl="1"/>
            <a:r>
              <a:rPr lang="en-US" dirty="0" smtClean="0"/>
              <a:t>Being procedural gives PL/SQL the ability to nest statements. You can nest blocks wherever an executable statement is allowed, thus making the nested block a statement. If your executable section has code for many logically related functionalities to support multiple business requirements, you can divide the executable section into smaller blocks. The exception section can also contain nested blocks.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7</a:t>
            </a:fld>
            <a:endParaRPr lang="en-US" dirty="0"/>
          </a:p>
        </p:txBody>
      </p:sp>
    </p:spTree>
    <p:extLst>
      <p:ext uri="{BB962C8B-B14F-4D97-AF65-F5344CB8AC3E}">
        <p14:creationId xmlns:p14="http://schemas.microsoft.com/office/powerpoint/2010/main" xmlns="" val="1014131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Nested Blocks </a:t>
            </a:r>
          </a:p>
          <a:p>
            <a:r>
              <a:rPr lang="en-US" dirty="0" smtClean="0"/>
              <a:t>When you access a</a:t>
            </a:r>
            <a:r>
              <a:rPr lang="en-US" baseline="0" dirty="0" smtClean="0"/>
              <a:t> </a:t>
            </a:r>
            <a:r>
              <a:rPr lang="en-US" dirty="0" smtClean="0"/>
              <a:t>variable in the inner block, PL/SQL first looks for a local variable in the inner block with that name. There is no variable with the same name in the inner block, so PL/SQL looks for the variable in the outer block. You can access this variable in the inner block as shown in the slide. Variables declared in a PL/SQL block are considered local to that block and global to all its </a:t>
            </a:r>
            <a:r>
              <a:rPr lang="en-US" dirty="0" err="1" smtClean="0"/>
              <a:t>subblocks</a:t>
            </a:r>
            <a:r>
              <a:rPr lang="en-US" dirty="0" smtClean="0"/>
              <a:t>.</a:t>
            </a:r>
          </a:p>
          <a:p>
            <a:pPr lvl="1"/>
            <a:r>
              <a:rPr lang="en-US" dirty="0" err="1" smtClean="0">
                <a:latin typeface="Tahoma" pitchFamily="34" charset="0"/>
                <a:cs typeface="Tahoma" pitchFamily="34" charset="0"/>
              </a:rPr>
              <a:t>v_child_name</a:t>
            </a:r>
            <a:r>
              <a:rPr lang="en-US" dirty="0" smtClean="0">
                <a:latin typeface="Tahoma" pitchFamily="34" charset="0"/>
                <a:cs typeface="Tahoma" pitchFamily="34" charset="0"/>
              </a:rPr>
              <a:t> </a:t>
            </a:r>
            <a:r>
              <a:rPr lang="en-US" dirty="0" smtClean="0"/>
              <a:t>variable can be accessed only within the inner block. If PL/SQL does not find the variable declared locally, it looks upward in the declarative section of the parent blocks. PL/SQL does not look downward in the child blocks.</a:t>
            </a:r>
          </a:p>
          <a:p>
            <a:endParaRPr lang="en-US" dirty="0" smtClean="0"/>
          </a:p>
          <a:p>
            <a:r>
              <a:rPr lang="en-US" dirty="0" smtClean="0"/>
              <a:t>Variable Scope and Visibility</a:t>
            </a:r>
          </a:p>
          <a:p>
            <a:pPr lvl="1"/>
            <a:r>
              <a:rPr lang="en-US" dirty="0" smtClean="0"/>
              <a:t>The output of the block shown in the slide is as follows:</a:t>
            </a:r>
          </a:p>
          <a:p>
            <a:pPr lvl="4"/>
            <a:r>
              <a:rPr lang="en-US" dirty="0" smtClean="0"/>
              <a:t>anonymous block completed</a:t>
            </a:r>
          </a:p>
          <a:p>
            <a:pPr lvl="4"/>
            <a:r>
              <a:rPr lang="en-US" dirty="0" smtClean="0"/>
              <a:t>Father's Name: Patrick</a:t>
            </a:r>
          </a:p>
          <a:p>
            <a:pPr lvl="4"/>
            <a:r>
              <a:rPr lang="en-US" dirty="0" smtClean="0"/>
              <a:t>Date of Birth: 12-DEC-02</a:t>
            </a:r>
          </a:p>
          <a:p>
            <a:pPr lvl="4"/>
            <a:r>
              <a:rPr lang="en-US" dirty="0" smtClean="0"/>
              <a:t>Child's Name: Mike</a:t>
            </a:r>
          </a:p>
          <a:p>
            <a:pPr lvl="4"/>
            <a:r>
              <a:rPr lang="en-US" dirty="0" smtClean="0"/>
              <a:t>Date of Birth: 20-APR-72</a:t>
            </a:r>
          </a:p>
          <a:p>
            <a:pPr lvl="1"/>
            <a:r>
              <a:rPr lang="en-US" dirty="0" smtClean="0"/>
              <a:t>Examine the date of birth that is printed for father and child.</a:t>
            </a:r>
          </a:p>
          <a:p>
            <a:pPr lvl="1"/>
            <a:r>
              <a:rPr lang="en-US" dirty="0" smtClean="0"/>
              <a:t>The </a:t>
            </a:r>
            <a:r>
              <a:rPr lang="en-US" i="1" dirty="0" smtClean="0"/>
              <a:t>scope</a:t>
            </a:r>
            <a:r>
              <a:rPr lang="en-US" dirty="0" smtClean="0"/>
              <a:t> of a variable is the portion of the program in which the variable is declared and is accessible.</a:t>
            </a:r>
          </a:p>
          <a:p>
            <a:pPr lvl="1"/>
            <a:r>
              <a:rPr lang="en-US" dirty="0" smtClean="0"/>
              <a:t>The </a:t>
            </a:r>
            <a:r>
              <a:rPr lang="en-US" i="1" dirty="0" smtClean="0"/>
              <a:t>visibility</a:t>
            </a:r>
            <a:r>
              <a:rPr lang="en-US" dirty="0" smtClean="0"/>
              <a:t> of a variable is the portion of the program where the variable can be accessed without using a qualifier.</a:t>
            </a:r>
          </a:p>
          <a:p>
            <a:pPr lvl="1"/>
            <a:r>
              <a:rPr lang="en-US" b="1" dirty="0" smtClean="0"/>
              <a:t>Scope</a:t>
            </a:r>
          </a:p>
          <a:p>
            <a:pPr lvl="2"/>
            <a:r>
              <a:rPr lang="en-US" dirty="0" smtClean="0"/>
              <a:t>The </a:t>
            </a:r>
            <a:r>
              <a:rPr lang="en-US" dirty="0" err="1" smtClean="0">
                <a:latin typeface="Courier New" pitchFamily="49" charset="0"/>
              </a:rPr>
              <a:t>v_father_name</a:t>
            </a:r>
            <a:r>
              <a:rPr lang="en-US" dirty="0" smtClean="0"/>
              <a:t> and </a:t>
            </a:r>
            <a:r>
              <a:rPr lang="en-US" dirty="0" err="1" smtClean="0">
                <a:latin typeface="Courier New" pitchFamily="49" charset="0"/>
              </a:rPr>
              <a:t>v_date_of_birth</a:t>
            </a:r>
            <a:r>
              <a:rPr lang="en-US" dirty="0" smtClean="0"/>
              <a:t> variables are declared in the outer block. These variables have the scope of the block in which they are declared and are accessible. Therefore, the scope of these variables is limited to the outer block.</a:t>
            </a:r>
          </a:p>
          <a:p>
            <a:endParaRPr lang="en-US" dirty="0" smtClean="0"/>
          </a:p>
          <a:p>
            <a:r>
              <a:rPr lang="en-US" dirty="0" smtClean="0"/>
              <a:t>Variable Scope and Visibility (continued)</a:t>
            </a:r>
          </a:p>
          <a:p>
            <a:pPr lvl="1"/>
            <a:r>
              <a:rPr lang="en-US" b="1" dirty="0" smtClean="0"/>
              <a:t>Scope (continued)</a:t>
            </a:r>
            <a:endParaRPr lang="en-US" dirty="0" smtClean="0"/>
          </a:p>
          <a:p>
            <a:pPr lvl="2"/>
            <a:r>
              <a:rPr lang="en-US" dirty="0" smtClean="0"/>
              <a:t>The </a:t>
            </a:r>
            <a:r>
              <a:rPr lang="en-US" dirty="0" err="1" smtClean="0">
                <a:latin typeface="Courier New" pitchFamily="49" charset="0"/>
              </a:rPr>
              <a:t>v_child_name</a:t>
            </a:r>
            <a:r>
              <a:rPr lang="en-US" dirty="0" smtClean="0"/>
              <a:t> and </a:t>
            </a:r>
            <a:r>
              <a:rPr lang="en-US" dirty="0" err="1" smtClean="0">
                <a:latin typeface="Courier New" pitchFamily="49" charset="0"/>
              </a:rPr>
              <a:t>v_date_of_birth</a:t>
            </a:r>
            <a:r>
              <a:rPr lang="en-US" dirty="0" smtClean="0"/>
              <a:t> variables are declared in the inner block or the nested block. These variables are accessible only within the nested block and are not accessible in the outer block. When a variable is out of scope, PL/SQL frees the memory used to store the variable; therefore, these variables cannot be referenced.</a:t>
            </a:r>
          </a:p>
          <a:p>
            <a:pPr lvl="1"/>
            <a:r>
              <a:rPr lang="en-US" b="1" dirty="0" smtClean="0"/>
              <a:t>Visibility</a:t>
            </a:r>
          </a:p>
          <a:p>
            <a:pPr lvl="2"/>
            <a:r>
              <a:rPr lang="en-US" dirty="0" smtClean="0"/>
              <a:t>The </a:t>
            </a:r>
            <a:r>
              <a:rPr lang="en-US" dirty="0" err="1" smtClean="0">
                <a:latin typeface="Courier New" pitchFamily="49" charset="0"/>
              </a:rPr>
              <a:t>v_date_of_birth</a:t>
            </a:r>
            <a:r>
              <a:rPr lang="en-US" dirty="0" smtClean="0"/>
              <a:t> variable declared in the outer block has scope even in the inner block. However, this variable is not visible in the inner block because the inner block has a local variable with the same name.</a:t>
            </a:r>
          </a:p>
          <a:p>
            <a:pPr lvl="3">
              <a:buFont typeface="Times New Roman" pitchFamily="18" charset="0"/>
              <a:buNone/>
            </a:pPr>
            <a:r>
              <a:rPr lang="en-US" dirty="0" smtClean="0"/>
              <a:t>1.	Examine the code in the executable section of the PL/SQL block. You can print the father’s name, the child’s name, and the date of birth. Only the child’s date of birth can be printed here because the father’s date of birth is not visible.</a:t>
            </a:r>
          </a:p>
          <a:p>
            <a:pPr lvl="3">
              <a:buFontTx/>
              <a:buNone/>
            </a:pPr>
            <a:r>
              <a:rPr lang="en-US" dirty="0" smtClean="0"/>
              <a:t>2.	The father’s date of birth is visible here and, therefore, can be printed.</a:t>
            </a:r>
          </a:p>
          <a:p>
            <a:pPr lvl="1"/>
            <a:r>
              <a:rPr lang="en-US" dirty="0" smtClean="0"/>
              <a:t>You cannot have variables with the same name in a block. However, you can declare variables with the same name in two different blocks (nested blocks). The two items represented by the identifiers are distinct; changes in one do not affect the other.</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8</a:t>
            </a:fld>
            <a:endParaRPr lang="en-US" dirty="0"/>
          </a:p>
        </p:txBody>
      </p:sp>
    </p:spTree>
    <p:extLst>
      <p:ext uri="{BB962C8B-B14F-4D97-AF65-F5344CB8AC3E}">
        <p14:creationId xmlns:p14="http://schemas.microsoft.com/office/powerpoint/2010/main" xmlns="" val="41403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Operators in PL/SQL</a:t>
            </a:r>
          </a:p>
          <a:p>
            <a:pPr lvl="1"/>
            <a:r>
              <a:rPr lang="en-US" dirty="0" smtClean="0"/>
              <a:t>The operations in an expression are performed in a particular order depending on their precedence (priority). The following table shows the default order of operations from high priority to low priority:</a:t>
            </a:r>
          </a:p>
          <a:p>
            <a:endParaRPr lang="en-US" dirty="0" smtClean="0"/>
          </a:p>
          <a:p>
            <a:pPr hangingPunct="0"/>
            <a:r>
              <a:rPr lang="en-US" sz="1200" b="1" kern="1200" dirty="0" smtClean="0">
                <a:solidFill>
                  <a:schemeClr val="tx1"/>
                </a:solidFill>
                <a:effectLst/>
                <a:latin typeface="+mn-lt"/>
                <a:ea typeface="+mn-ea"/>
                <a:cs typeface="+mn-cs"/>
              </a:rPr>
              <a:t>Operator</a:t>
            </a:r>
            <a:r>
              <a:rPr lang="en-US" sz="1200" b="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Operation</a:t>
            </a:r>
            <a:endParaRPr lang="en-US" sz="1200" kern="1200" dirty="0" smtClean="0">
              <a:solidFill>
                <a:schemeClr val="tx1"/>
              </a:solidFill>
              <a:effectLst/>
              <a:latin typeface="+mn-lt"/>
              <a:ea typeface="+mn-ea"/>
              <a:cs typeface="+mn-cs"/>
            </a:endParaRPr>
          </a:p>
          <a:p>
            <a:pPr hangingPunct="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Exponentiation</a:t>
            </a:r>
          </a:p>
          <a:p>
            <a:pPr hangingPunct="0"/>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Identity, negation</a:t>
            </a:r>
          </a:p>
          <a:p>
            <a:pPr hangingPunct="0"/>
            <a:r>
              <a:rPr lang="en-US" sz="1200" kern="1200" dirty="0" smtClean="0">
                <a:solidFill>
                  <a:schemeClr val="tx1"/>
                </a:solidFill>
                <a:effectLst/>
                <a:latin typeface="+mn-lt"/>
                <a:ea typeface="+mn-ea"/>
                <a:cs typeface="+mn-cs"/>
              </a:rPr>
              <a:t>*, /		Multiplication, division</a:t>
            </a:r>
          </a:p>
          <a:p>
            <a:pPr hangingPunct="0"/>
            <a:r>
              <a:rPr lang="en-US" sz="1200" kern="1200" dirty="0" smtClean="0">
                <a:solidFill>
                  <a:schemeClr val="tx1"/>
                </a:solidFill>
                <a:effectLst/>
                <a:latin typeface="+mn-lt"/>
                <a:ea typeface="+mn-ea"/>
                <a:cs typeface="+mn-cs"/>
              </a:rPr>
              <a:t>+, -, ||		Addition, subtraction, concatenation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 &lt;,  &gt;,  &lt;=,  &gt;=,  &lt;&gt;,	Comparison</a:t>
            </a:r>
          </a:p>
          <a:p>
            <a:pPr hangingPunct="0"/>
            <a:r>
              <a:rPr lang="en-US" sz="1200" kern="1200" dirty="0" smtClean="0">
                <a:solidFill>
                  <a:schemeClr val="tx1"/>
                </a:solidFill>
                <a:effectLst/>
                <a:latin typeface="+mn-lt"/>
                <a:ea typeface="+mn-ea"/>
                <a:cs typeface="+mn-cs"/>
              </a:rPr>
              <a:t>!=,  ~=,  ^=,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NULL, </a:t>
            </a:r>
          </a:p>
          <a:p>
            <a:pPr hangingPunct="0"/>
            <a:r>
              <a:rPr lang="en-US" sz="1200" kern="1200" dirty="0" smtClean="0">
                <a:solidFill>
                  <a:schemeClr val="tx1"/>
                </a:solidFill>
                <a:effectLst/>
                <a:latin typeface="+mn-lt"/>
                <a:ea typeface="+mn-ea"/>
                <a:cs typeface="+mn-cs"/>
              </a:rPr>
              <a:t>LIKE, BETWEEN, IN	</a:t>
            </a:r>
          </a:p>
          <a:p>
            <a:pPr hangingPunct="0"/>
            <a:r>
              <a:rPr lang="en-US" sz="1200" kern="1200" dirty="0" smtClean="0">
                <a:solidFill>
                  <a:schemeClr val="tx1"/>
                </a:solidFill>
                <a:effectLst/>
                <a:latin typeface="+mn-lt"/>
                <a:ea typeface="+mn-ea"/>
                <a:cs typeface="+mn-cs"/>
              </a:rPr>
              <a:t>NOT		Logical negation</a:t>
            </a:r>
          </a:p>
          <a:p>
            <a:pPr hangingPunct="0"/>
            <a:r>
              <a:rPr lang="en-US" sz="1200" kern="1200" dirty="0" smtClean="0">
                <a:solidFill>
                  <a:schemeClr val="tx1"/>
                </a:solidFill>
                <a:effectLst/>
                <a:latin typeface="+mn-lt"/>
                <a:ea typeface="+mn-ea"/>
                <a:cs typeface="+mn-cs"/>
              </a:rPr>
              <a:t>AND		Conjunction	</a:t>
            </a:r>
          </a:p>
          <a:p>
            <a:pPr hangingPunct="0"/>
            <a:r>
              <a:rPr lang="en-US" sz="1200" kern="1200" dirty="0" smtClean="0">
                <a:solidFill>
                  <a:schemeClr val="tx1"/>
                </a:solidFill>
                <a:effectLst/>
                <a:latin typeface="+mn-lt"/>
                <a:ea typeface="+mn-ea"/>
                <a:cs typeface="+mn-cs"/>
              </a:rPr>
              <a:t>OR		Inclusion</a:t>
            </a:r>
          </a:p>
          <a:p>
            <a:endParaRPr lang="en-US" dirty="0" smtClean="0"/>
          </a:p>
          <a:p>
            <a:r>
              <a:rPr lang="en-US" dirty="0" smtClean="0"/>
              <a:t>Operators in PL/SQL (continued)</a:t>
            </a:r>
          </a:p>
          <a:p>
            <a:pPr lvl="1"/>
            <a:r>
              <a:rPr lang="en-US" dirty="0" smtClean="0"/>
              <a:t>When working with nulls, you can avoid some common mistakes by keeping in mind the following rules:</a:t>
            </a:r>
          </a:p>
          <a:p>
            <a:pPr lvl="2"/>
            <a:r>
              <a:rPr lang="en-US" dirty="0" smtClean="0"/>
              <a:t>Comparisons involving nulls always yield </a:t>
            </a:r>
            <a:r>
              <a:rPr lang="en-US" dirty="0" smtClean="0">
                <a:latin typeface="Courier New" pitchFamily="49" charset="0"/>
              </a:rPr>
              <a:t>NULL</a:t>
            </a:r>
            <a:r>
              <a:rPr lang="en-US" dirty="0" smtClean="0"/>
              <a:t>.</a:t>
            </a:r>
          </a:p>
          <a:p>
            <a:pPr lvl="2"/>
            <a:r>
              <a:rPr lang="en-US" dirty="0" smtClean="0"/>
              <a:t>Applying the logical operator </a:t>
            </a:r>
            <a:r>
              <a:rPr lang="en-US" dirty="0" smtClean="0">
                <a:latin typeface="Courier New" pitchFamily="49" charset="0"/>
              </a:rPr>
              <a:t>NOT</a:t>
            </a:r>
            <a:r>
              <a:rPr lang="en-US" dirty="0" smtClean="0"/>
              <a:t> to a null yields </a:t>
            </a:r>
            <a:r>
              <a:rPr lang="en-US" dirty="0" smtClean="0">
                <a:latin typeface="Courier New" pitchFamily="49" charset="0"/>
              </a:rPr>
              <a:t>NULL</a:t>
            </a:r>
            <a:r>
              <a:rPr lang="en-US" dirty="0" smtClean="0"/>
              <a:t>.</a:t>
            </a:r>
          </a:p>
          <a:p>
            <a:pPr lvl="2"/>
            <a:r>
              <a:rPr lang="en-US" dirty="0" smtClean="0"/>
              <a:t>In conditional control statements, if the condition yields </a:t>
            </a:r>
            <a:r>
              <a:rPr lang="en-US" dirty="0" smtClean="0">
                <a:latin typeface="Courier New" pitchFamily="49" charset="0"/>
              </a:rPr>
              <a:t>NULL</a:t>
            </a:r>
            <a:r>
              <a:rPr lang="en-US" dirty="0" smtClean="0"/>
              <a:t>, its associated sequence </a:t>
            </a:r>
            <a:br>
              <a:rPr lang="en-US" dirty="0" smtClean="0"/>
            </a:br>
            <a:r>
              <a:rPr lang="en-US" dirty="0" smtClean="0"/>
              <a:t>of statements is not executed.</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9</a:t>
            </a:fld>
            <a:endParaRPr lang="en-US" dirty="0"/>
          </a:p>
        </p:txBody>
      </p:sp>
    </p:spTree>
    <p:extLst>
      <p:ext uri="{BB962C8B-B14F-4D97-AF65-F5344CB8AC3E}">
        <p14:creationId xmlns:p14="http://schemas.microsoft.com/office/powerpoint/2010/main" xmlns="" val="17965996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8.png"/><Relationship Id="rId10" Type="http://schemas.openxmlformats.org/officeDocument/2006/relationships/oleObject" Target="../embeddings/oleObject5.bin"/><Relationship Id="rId4" Type="http://schemas.openxmlformats.org/officeDocument/2006/relationships/image" Target="../media/image7.png"/><Relationship Id="rId9" Type="http://schemas.openxmlformats.org/officeDocument/2006/relationships/oleObject" Target="../embeddings/oleObject4.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88" y="2590800"/>
            <a:ext cx="9142412" cy="3609975"/>
            <a:chOff x="1" y="1632"/>
            <a:chExt cx="5759" cy="2274"/>
          </a:xfrm>
        </p:grpSpPr>
        <p:pic>
          <p:nvPicPr>
            <p:cNvPr id="5" name="Object 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 y="1632"/>
              <a:ext cx="5759" cy="2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Object 4"/>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5040" y="1632"/>
              <a:ext cx="720" cy="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Object 5"/>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3600" y="1632"/>
              <a:ext cx="720" cy="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Object 6"/>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rcRect/>
            <a:stretch>
              <a:fillRect/>
            </a:stretch>
          </p:blipFill>
          <p:spPr bwMode="auto">
            <a:xfrm>
              <a:off x="4320" y="1632"/>
              <a:ext cx="720" cy="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 name="Rectangle 7"/>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eaLnBrk="1" hangingPunct="1">
              <a:defRPr/>
            </a:pPr>
            <a:endParaRPr lang="en-US">
              <a:latin typeface="Arial" charset="0"/>
            </a:endParaRPr>
          </a:p>
        </p:txBody>
      </p:sp>
      <p:sp>
        <p:nvSpPr>
          <p:cNvPr id="10" name="Text Box 8"/>
          <p:cNvSpPr txBox="1">
            <a:spLocks noChangeArrowheads="1"/>
          </p:cNvSpPr>
          <p:nvPr/>
        </p:nvSpPr>
        <p:spPr bwMode="auto">
          <a:xfrm>
            <a:off x="2076450" y="685800"/>
            <a:ext cx="5343525" cy="304800"/>
          </a:xfrm>
          <a:prstGeom prst="rect">
            <a:avLst/>
          </a:prstGeom>
          <a:noFill/>
          <a:ln w="9525">
            <a:noFill/>
            <a:miter lim="800000"/>
            <a:headEnd/>
            <a:tailEnd/>
          </a:ln>
          <a:effectLst/>
        </p:spPr>
        <p:txBody>
          <a:bodyPr>
            <a:spAutoFit/>
          </a:bodyPr>
          <a:lstStyle/>
          <a:p>
            <a:pPr eaLnBrk="1" hangingPunct="1">
              <a:defRPr/>
            </a:pPr>
            <a:r>
              <a:rPr lang="en-US" sz="1400" b="1">
                <a:solidFill>
                  <a:srgbClr val="002C78"/>
                </a:solidFill>
              </a:rPr>
              <a:t>Delivering Excellence in Software Engineering </a:t>
            </a:r>
          </a:p>
        </p:txBody>
      </p:sp>
      <p:graphicFrame>
        <p:nvGraphicFramePr>
          <p:cNvPr id="11" name="Object 3"/>
          <p:cNvGraphicFramePr>
            <a:graphicFrameLocks noChangeAspect="1"/>
          </p:cNvGraphicFramePr>
          <p:nvPr/>
        </p:nvGraphicFramePr>
        <p:xfrm>
          <a:off x="1588" y="2590800"/>
          <a:ext cx="9142412" cy="3609975"/>
        </p:xfrm>
        <a:graphic>
          <a:graphicData uri="http://schemas.openxmlformats.org/presentationml/2006/ole">
            <p:oleObj spid="_x0000_s13890" name="Photo Editor Photo" r:id="rId6" imgW="9142857" imgH="3610479" progId="">
              <p:embed/>
            </p:oleObj>
          </a:graphicData>
        </a:graphic>
      </p:graphicFrame>
      <p:pic>
        <p:nvPicPr>
          <p:cNvPr id="12" name="Object 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0" y="2592388"/>
            <a:ext cx="9142413" cy="360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3" name="Object 4"/>
          <p:cNvGraphicFramePr>
            <a:graphicFrameLocks noChangeAspect="1"/>
          </p:cNvGraphicFramePr>
          <p:nvPr/>
        </p:nvGraphicFramePr>
        <p:xfrm>
          <a:off x="8001000" y="2590800"/>
          <a:ext cx="1143000" cy="914400"/>
        </p:xfrm>
        <a:graphic>
          <a:graphicData uri="http://schemas.openxmlformats.org/presentationml/2006/ole">
            <p:oleObj spid="_x0000_s13891" name="Photo Editor Photo" r:id="rId8" imgW="1142857" imgH="914286" progId="">
              <p:embed/>
            </p:oleObj>
          </a:graphicData>
        </a:graphic>
      </p:graphicFrame>
      <p:graphicFrame>
        <p:nvGraphicFramePr>
          <p:cNvPr id="14" name="Object 5"/>
          <p:cNvGraphicFramePr>
            <a:graphicFrameLocks noChangeAspect="1"/>
          </p:cNvGraphicFramePr>
          <p:nvPr/>
        </p:nvGraphicFramePr>
        <p:xfrm>
          <a:off x="5715000" y="2590800"/>
          <a:ext cx="1143000" cy="914400"/>
        </p:xfrm>
        <a:graphic>
          <a:graphicData uri="http://schemas.openxmlformats.org/presentationml/2006/ole">
            <p:oleObj spid="_x0000_s13892" name="Photo Editor Photo" r:id="rId9" imgW="1142857" imgH="914286" progId="">
              <p:embed/>
            </p:oleObj>
          </a:graphicData>
        </a:graphic>
      </p:graphicFrame>
      <p:graphicFrame>
        <p:nvGraphicFramePr>
          <p:cNvPr id="15" name="Object 6"/>
          <p:cNvGraphicFramePr>
            <a:graphicFrameLocks noChangeAspect="1"/>
          </p:cNvGraphicFramePr>
          <p:nvPr/>
        </p:nvGraphicFramePr>
        <p:xfrm>
          <a:off x="6858000" y="2590800"/>
          <a:ext cx="1143000" cy="914400"/>
        </p:xfrm>
        <a:graphic>
          <a:graphicData uri="http://schemas.openxmlformats.org/presentationml/2006/ole">
            <p:oleObj spid="_x0000_s13893" name="Photo Editor Photo" r:id="rId10" imgW="1142857" imgH="914286" progId="">
              <p:embed/>
            </p:oleObj>
          </a:graphicData>
        </a:graphic>
      </p:graphicFrame>
      <p:sp>
        <p:nvSpPr>
          <p:cNvPr id="16" name="Freeform 9"/>
          <p:cNvSpPr>
            <a:spLocks noEditPoints="1"/>
          </p:cNvSpPr>
          <p:nvPr/>
        </p:nvSpPr>
        <p:spPr bwMode="auto">
          <a:xfrm>
            <a:off x="474663" y="677863"/>
            <a:ext cx="1436687" cy="358775"/>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gradFill rotWithShape="1">
            <a:gsLst>
              <a:gs pos="0">
                <a:srgbClr val="002C78"/>
              </a:gs>
              <a:gs pos="100000">
                <a:srgbClr val="002C78">
                  <a:gamma/>
                  <a:tint val="83922"/>
                  <a:invGamma/>
                </a:srgbClr>
              </a:gs>
            </a:gsLst>
            <a:lin ang="5400000" scaled="1"/>
          </a:gradFill>
          <a:ln w="9525">
            <a:noFill/>
            <a:round/>
            <a:headEnd/>
            <a:tailEnd/>
          </a:ln>
          <a:effectLst/>
        </p:spPr>
        <p:txBody>
          <a:bodyPr/>
          <a:lstStyle/>
          <a:p>
            <a:pPr>
              <a:defRPr/>
            </a:pPr>
            <a:endParaRPr lang="en-US"/>
          </a:p>
        </p:txBody>
      </p:sp>
      <p:sp>
        <p:nvSpPr>
          <p:cNvPr id="17" name="Text Box 10"/>
          <p:cNvSpPr txBox="1">
            <a:spLocks noChangeArrowheads="1"/>
          </p:cNvSpPr>
          <p:nvPr/>
        </p:nvSpPr>
        <p:spPr bwMode="auto">
          <a:xfrm>
            <a:off x="368300" y="6540500"/>
            <a:ext cx="2451100" cy="492125"/>
          </a:xfrm>
          <a:prstGeom prst="rect">
            <a:avLst/>
          </a:prstGeom>
          <a:noFill/>
          <a:ln w="9525" algn="ctr">
            <a:noFill/>
            <a:miter lim="800000"/>
            <a:headEnd/>
            <a:tailEnd/>
          </a:ln>
          <a:effectLst/>
        </p:spPr>
        <p:txBody>
          <a:bodyPr>
            <a:spAutoFit/>
          </a:bodyPr>
          <a:lstStyle/>
          <a:p>
            <a:pPr eaLnBrk="1" hangingPunct="1">
              <a:defRPr/>
            </a:pPr>
            <a:r>
              <a:rPr lang="en-US" sz="800" dirty="0">
                <a:solidFill>
                  <a:srgbClr val="AEAEAE"/>
                </a:solidFill>
                <a:latin typeface="Verdana" pitchFamily="34" charset="0"/>
              </a:rPr>
              <a:t>® 2007. EPAM Systems. All rights reserved.</a:t>
            </a:r>
          </a:p>
          <a:p>
            <a:pPr eaLnBrk="1" hangingPunct="1">
              <a:defRPr/>
            </a:pPr>
            <a:endParaRPr lang="en-US" dirty="0">
              <a:latin typeface="Verdana" pitchFamily="34" charset="0"/>
            </a:endParaRPr>
          </a:p>
        </p:txBody>
      </p:sp>
      <p:sp>
        <p:nvSpPr>
          <p:cNvPr id="6155" name="Rectangle 11"/>
          <p:cNvSpPr>
            <a:spLocks noGrp="1" noChangeArrowheads="1"/>
          </p:cNvSpPr>
          <p:nvPr>
            <p:ph type="ctrTitle"/>
          </p:nvPr>
        </p:nvSpPr>
        <p:spPr>
          <a:xfrm>
            <a:off x="474663" y="3559175"/>
            <a:ext cx="8032750" cy="989013"/>
          </a:xfrm>
          <a:ln w="9525"/>
        </p:spPr>
        <p:txBody>
          <a:bodyPr/>
          <a:lstStyle>
            <a:lvl1pPr>
              <a:defRPr sz="2800"/>
            </a:lvl1pPr>
          </a:lstStyle>
          <a:p>
            <a:r>
              <a:rPr lang="en-US" smtClean="0"/>
              <a:t>Click to edit Master title style</a:t>
            </a:r>
            <a:endParaRPr lang="ru-RU"/>
          </a:p>
        </p:txBody>
      </p:sp>
      <p:sp>
        <p:nvSpPr>
          <p:cNvPr id="6156" name="Rectangle 12"/>
          <p:cNvSpPr>
            <a:spLocks noGrp="1" noChangeArrowheads="1"/>
          </p:cNvSpPr>
          <p:nvPr>
            <p:ph type="subTitle" idx="1"/>
          </p:nvPr>
        </p:nvSpPr>
        <p:spPr>
          <a:xfrm>
            <a:off x="474663" y="4664075"/>
            <a:ext cx="7339012" cy="792163"/>
          </a:xfrm>
        </p:spPr>
        <p:txBody>
          <a:bodyPr/>
          <a:lstStyle>
            <a:lvl1pPr marL="0" indent="0">
              <a:defRPr b="0">
                <a:solidFill>
                  <a:schemeClr val="bg1"/>
                </a:solidFill>
              </a:defRPr>
            </a:lvl1pPr>
          </a:lstStyle>
          <a:p>
            <a:r>
              <a:rPr lang="en-US" smtClean="0"/>
              <a:t>Click to edit Master subtitle style</a:t>
            </a:r>
            <a:endParaRPr lang="ru-RU"/>
          </a:p>
        </p:txBody>
      </p:sp>
    </p:spTree>
    <p:extLst>
      <p:ext uri="{BB962C8B-B14F-4D97-AF65-F5344CB8AC3E}">
        <p14:creationId xmlns:p14="http://schemas.microsoft.com/office/powerpoint/2010/main" xmlns="" val="155574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234175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57163"/>
            <a:ext cx="2060575"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57163"/>
            <a:ext cx="603091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1104175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6F716F90-1E13-4186-A659-191B229DAE70}" type="slidenum">
              <a:rPr lang="ru-RU"/>
              <a:pPr>
                <a:defRPr/>
              </a:pPr>
              <a:t>‹#›</a:t>
            </a:fld>
            <a:endParaRPr lang="ru-RU"/>
          </a:p>
        </p:txBody>
      </p:sp>
    </p:spTree>
    <p:extLst>
      <p:ext uri="{BB962C8B-B14F-4D97-AF65-F5344CB8AC3E}">
        <p14:creationId xmlns:p14="http://schemas.microsoft.com/office/powerpoint/2010/main" xmlns="" val="421862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6302EC24-44DB-4504-997D-7C85DDB53C13}" type="slidenum">
              <a:rPr lang="ru-RU"/>
              <a:pPr>
                <a:defRPr/>
              </a:pPr>
              <a:t>‹#›</a:t>
            </a:fld>
            <a:endParaRPr lang="ru-RU"/>
          </a:p>
        </p:txBody>
      </p:sp>
    </p:spTree>
    <p:extLst>
      <p:ext uri="{BB962C8B-B14F-4D97-AF65-F5344CB8AC3E}">
        <p14:creationId xmlns:p14="http://schemas.microsoft.com/office/powerpoint/2010/main" xmlns="" val="158450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sldNum" sz="quarter" idx="10"/>
          </p:nvPr>
        </p:nvSpPr>
        <p:spPr>
          <a:ln/>
        </p:spPr>
        <p:txBody>
          <a:bodyPr/>
          <a:lstStyle>
            <a:lvl1pPr>
              <a:defRPr/>
            </a:lvl1pPr>
          </a:lstStyle>
          <a:p>
            <a:pPr>
              <a:defRPr/>
            </a:pPr>
            <a:fld id="{F213FFAA-1108-4FE0-A77A-B5B7DC4E9178}" type="slidenum">
              <a:rPr lang="ru-RU"/>
              <a:pPr>
                <a:defRPr/>
              </a:pPr>
              <a:t>‹#›</a:t>
            </a:fld>
            <a:endParaRPr lang="ru-RU"/>
          </a:p>
        </p:txBody>
      </p:sp>
    </p:spTree>
    <p:extLst>
      <p:ext uri="{BB962C8B-B14F-4D97-AF65-F5344CB8AC3E}">
        <p14:creationId xmlns:p14="http://schemas.microsoft.com/office/powerpoint/2010/main" xmlns="" val="2879129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50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sldNum" sz="quarter" idx="10"/>
          </p:nvPr>
        </p:nvSpPr>
        <p:spPr>
          <a:ln/>
        </p:spPr>
        <p:txBody>
          <a:bodyPr/>
          <a:lstStyle>
            <a:lvl1pPr>
              <a:defRPr/>
            </a:lvl1pPr>
          </a:lstStyle>
          <a:p>
            <a:pPr>
              <a:defRPr/>
            </a:pPr>
            <a:fld id="{85426AE5-70B1-4F1F-9EF4-477607D6F797}" type="slidenum">
              <a:rPr lang="ru-RU"/>
              <a:pPr>
                <a:defRPr/>
              </a:pPr>
              <a:t>‹#›</a:t>
            </a:fld>
            <a:endParaRPr lang="ru-RU"/>
          </a:p>
        </p:txBody>
      </p:sp>
    </p:spTree>
    <p:extLst>
      <p:ext uri="{BB962C8B-B14F-4D97-AF65-F5344CB8AC3E}">
        <p14:creationId xmlns:p14="http://schemas.microsoft.com/office/powerpoint/2010/main" xmlns="" val="3336174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sldNum" sz="quarter" idx="10"/>
          </p:nvPr>
        </p:nvSpPr>
        <p:spPr>
          <a:ln/>
        </p:spPr>
        <p:txBody>
          <a:bodyPr/>
          <a:lstStyle>
            <a:lvl1pPr>
              <a:defRPr/>
            </a:lvl1pPr>
          </a:lstStyle>
          <a:p>
            <a:pPr>
              <a:defRPr/>
            </a:pPr>
            <a:fld id="{3D640EB2-96AF-4839-863C-9BB0FEC9CC08}" type="slidenum">
              <a:rPr lang="ru-RU"/>
              <a:pPr>
                <a:defRPr/>
              </a:pPr>
              <a:t>‹#›</a:t>
            </a:fld>
            <a:endParaRPr lang="ru-RU"/>
          </a:p>
        </p:txBody>
      </p:sp>
    </p:spTree>
    <p:extLst>
      <p:ext uri="{BB962C8B-B14F-4D97-AF65-F5344CB8AC3E}">
        <p14:creationId xmlns:p14="http://schemas.microsoft.com/office/powerpoint/2010/main" xmlns="" val="877449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sldNum" sz="quarter" idx="10"/>
          </p:nvPr>
        </p:nvSpPr>
        <p:spPr>
          <a:ln/>
        </p:spPr>
        <p:txBody>
          <a:bodyPr/>
          <a:lstStyle>
            <a:lvl1pPr>
              <a:defRPr/>
            </a:lvl1pPr>
          </a:lstStyle>
          <a:p>
            <a:pPr>
              <a:defRPr/>
            </a:pPr>
            <a:fld id="{36E1F961-0504-4234-8324-AE69FEBD5CAC}" type="slidenum">
              <a:rPr lang="ru-RU"/>
              <a:pPr>
                <a:defRPr/>
              </a:pPr>
              <a:t>‹#›</a:t>
            </a:fld>
            <a:endParaRPr lang="ru-RU"/>
          </a:p>
        </p:txBody>
      </p:sp>
    </p:spTree>
    <p:extLst>
      <p:ext uri="{BB962C8B-B14F-4D97-AF65-F5344CB8AC3E}">
        <p14:creationId xmlns:p14="http://schemas.microsoft.com/office/powerpoint/2010/main" xmlns="" val="4034904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pPr>
              <a:defRPr/>
            </a:pPr>
            <a:fld id="{661B1EB4-2ECD-46FE-A445-18C528C0525D}" type="slidenum">
              <a:rPr lang="ru-RU"/>
              <a:pPr>
                <a:defRPr/>
              </a:pPr>
              <a:t>‹#›</a:t>
            </a:fld>
            <a:endParaRPr lang="ru-RU"/>
          </a:p>
        </p:txBody>
      </p:sp>
    </p:spTree>
    <p:extLst>
      <p:ext uri="{BB962C8B-B14F-4D97-AF65-F5344CB8AC3E}">
        <p14:creationId xmlns:p14="http://schemas.microsoft.com/office/powerpoint/2010/main" xmlns="" val="1229699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259FF17E-8521-4201-9E5E-D6E13FAE7339}" type="slidenum">
              <a:rPr lang="ru-RU"/>
              <a:pPr>
                <a:defRPr/>
              </a:pPr>
              <a:t>‹#›</a:t>
            </a:fld>
            <a:endParaRPr lang="ru-RU"/>
          </a:p>
        </p:txBody>
      </p:sp>
    </p:spTree>
    <p:extLst>
      <p:ext uri="{BB962C8B-B14F-4D97-AF65-F5344CB8AC3E}">
        <p14:creationId xmlns:p14="http://schemas.microsoft.com/office/powerpoint/2010/main" xmlns="" val="230926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33732635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FB13ED2B-A8B1-4A37-BEC9-5AFFF5684453}" type="slidenum">
              <a:rPr lang="ru-RU"/>
              <a:pPr>
                <a:defRPr/>
              </a:pPr>
              <a:t>‹#›</a:t>
            </a:fld>
            <a:endParaRPr lang="ru-RU"/>
          </a:p>
        </p:txBody>
      </p:sp>
    </p:spTree>
    <p:extLst>
      <p:ext uri="{BB962C8B-B14F-4D97-AF65-F5344CB8AC3E}">
        <p14:creationId xmlns:p14="http://schemas.microsoft.com/office/powerpoint/2010/main" xmlns="" val="3832186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47D043DF-851F-4748-A01D-D4B61CF74DC2}" type="slidenum">
              <a:rPr lang="ru-RU"/>
              <a:pPr>
                <a:defRPr/>
              </a:pPr>
              <a:t>‹#›</a:t>
            </a:fld>
            <a:endParaRPr lang="ru-RU"/>
          </a:p>
        </p:txBody>
      </p:sp>
    </p:spTree>
    <p:extLst>
      <p:ext uri="{BB962C8B-B14F-4D97-AF65-F5344CB8AC3E}">
        <p14:creationId xmlns:p14="http://schemas.microsoft.com/office/powerpoint/2010/main" xmlns="" val="68422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5000" y="157163"/>
            <a:ext cx="1701800"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4838" y="157163"/>
            <a:ext cx="495776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FEFD3482-57E1-4407-B0EB-CE72B9424B99}" type="slidenum">
              <a:rPr lang="ru-RU"/>
              <a:pPr>
                <a:defRPr/>
              </a:pPr>
              <a:t>‹#›</a:t>
            </a:fld>
            <a:endParaRPr lang="ru-RU"/>
          </a:p>
        </p:txBody>
      </p:sp>
    </p:spTree>
    <p:extLst>
      <p:ext uri="{BB962C8B-B14F-4D97-AF65-F5344CB8AC3E}">
        <p14:creationId xmlns:p14="http://schemas.microsoft.com/office/powerpoint/2010/main" xmlns="" val="467057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00B1FF97-CB0E-49B2-B0A7-929DA2A15C53}" type="slidenum">
              <a:rPr lang="en-US" smtClean="0"/>
              <a:pPr/>
              <a:t>‹#›</a:t>
            </a:fld>
            <a:endParaRPr lang="en-US"/>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2014 </a:t>
            </a:r>
            <a:r>
              <a:rPr lang="en-US" dirty="0" smtClean="0"/>
              <a:t>© EPAM Systems, RD Dep.</a:t>
            </a:r>
            <a:endParaRPr lang="en-US" dirty="0"/>
          </a:p>
        </p:txBody>
      </p:sp>
    </p:spTree>
    <p:extLst>
      <p:ext uri="{BB962C8B-B14F-4D97-AF65-F5344CB8AC3E}">
        <p14:creationId xmlns:p14="http://schemas.microsoft.com/office/powerpoint/2010/main" xmlns="" val="73646119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2014 </a:t>
            </a:r>
            <a:r>
              <a:rPr lang="en-US" dirty="0" smtClean="0"/>
              <a:t>© EPAM Systems, RD Dep.</a:t>
            </a:r>
            <a:endParaRPr lang="en-US" dirty="0"/>
          </a:p>
        </p:txBody>
      </p:sp>
      <p:sp>
        <p:nvSpPr>
          <p:cNvPr id="18" name="Slide Number Placeholder 17"/>
          <p:cNvSpPr>
            <a:spLocks noGrp="1"/>
          </p:cNvSpPr>
          <p:nvPr>
            <p:ph type="sldNum" sz="quarter" idx="24"/>
          </p:nvPr>
        </p:nvSpPr>
        <p:spPr/>
        <p:txBody>
          <a:bodyPr/>
          <a:lstStyle/>
          <a:p>
            <a:fld id="{00B1FF97-CB0E-49B2-B0A7-929DA2A15C53}" type="slidenum">
              <a:rPr lang="en-US" smtClean="0"/>
              <a:pPr/>
              <a:t>‹#›</a:t>
            </a:fld>
            <a:endParaRPr lang="en-US"/>
          </a:p>
        </p:txBody>
      </p:sp>
      <p:sp>
        <p:nvSpPr>
          <p:cNvPr id="19" name="Title 18"/>
          <p:cNvSpPr>
            <a:spLocks noGrp="1"/>
          </p:cNvSpPr>
          <p:nvPr>
            <p:ph type="title"/>
          </p:nvPr>
        </p:nvSpPr>
        <p:spPr/>
        <p:txBody>
          <a:bodyPr anchor="t"/>
          <a:lstStyle/>
          <a:p>
            <a:r>
              <a:rPr lang="en-US" smtClean="0"/>
              <a:t>Click to edit Master title style</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xmlns="" val="12092437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59794951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361377839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284283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294401231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p:nvSpPr>
        <p:spPr>
          <a:xfrm>
            <a:off x="1828800" y="762000"/>
            <a:ext cx="6858000" cy="1569660"/>
          </a:xfrm>
          <a:prstGeom prst="rect">
            <a:avLst/>
          </a:prstGeom>
          <a:noFill/>
        </p:spPr>
        <p:txBody>
          <a:bodyPr wrap="square" rtlCol="0">
            <a:spAutoFit/>
          </a:bodyPr>
          <a:lstStyle/>
          <a:p>
            <a:pPr algn="l"/>
            <a:r>
              <a:rPr lang="ru-RU" sz="3200" b="1" dirty="0" smtClean="0">
                <a:solidFill>
                  <a:schemeClr val="tx2"/>
                </a:solidFill>
                <a:latin typeface="Tahoma" pitchFamily="34" charset="0"/>
                <a:ea typeface="Tahoma" pitchFamily="34" charset="0"/>
                <a:cs typeface="Tahoma" pitchFamily="34" charset="0"/>
              </a:rPr>
              <a:t>СПАСИБО</a:t>
            </a:r>
            <a:r>
              <a:rPr lang="ru-RU" sz="3200" b="1" baseline="0" dirty="0" smtClean="0">
                <a:solidFill>
                  <a:schemeClr val="tx2"/>
                </a:solidFill>
                <a:latin typeface="Tahoma" pitchFamily="34" charset="0"/>
                <a:ea typeface="Tahoma" pitchFamily="34" charset="0"/>
                <a:cs typeface="Tahoma" pitchFamily="34" charset="0"/>
              </a:rPr>
              <a:t> ЗА ВНИМАНИЕ!</a:t>
            </a:r>
            <a:endParaRPr lang="en-US" sz="3200" b="1" baseline="0" dirty="0" smtClean="0">
              <a:solidFill>
                <a:schemeClr val="tx2"/>
              </a:solidFill>
              <a:latin typeface="Tahoma" pitchFamily="34" charset="0"/>
              <a:ea typeface="Tahoma" pitchFamily="34" charset="0"/>
              <a:cs typeface="Tahoma" pitchFamily="34" charset="0"/>
            </a:endParaRP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ru-RU" sz="3200" b="1" baseline="0" dirty="0" smtClean="0">
                <a:solidFill>
                  <a:schemeClr val="tx2"/>
                </a:solidFill>
                <a:latin typeface="Tahoma" pitchFamily="34" charset="0"/>
                <a:ea typeface="Tahoma" pitchFamily="34" charset="0"/>
                <a:cs typeface="Tahoma" pitchFamily="34" charset="0"/>
              </a:rPr>
              <a:t>ВОПРОСЫ?</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3"/>
          </p:nvPr>
        </p:nvSpPr>
        <p:spPr/>
        <p:txBody>
          <a:bodyPr/>
          <a:lstStyle/>
          <a:p>
            <a:fld id="{00B1FF97-CB0E-49B2-B0A7-929DA2A15C53}" type="slidenum">
              <a:rPr lang="en-US" smtClean="0"/>
              <a:pPr/>
              <a:t>‹#›</a:t>
            </a:fld>
            <a:endParaRPr lang="en-US"/>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41889554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33783177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6155" name="Rectangle 11"/>
          <p:cNvSpPr>
            <a:spLocks noGrp="1" noChangeArrowheads="1"/>
          </p:cNvSpPr>
          <p:nvPr>
            <p:ph type="ctrTitle"/>
          </p:nvPr>
        </p:nvSpPr>
        <p:spPr>
          <a:xfrm>
            <a:off x="474663" y="3559175"/>
            <a:ext cx="8032750" cy="989013"/>
          </a:xfrm>
          <a:ln w="9525"/>
        </p:spPr>
        <p:txBody>
          <a:bodyPr/>
          <a:lstStyle>
            <a:lvl1pPr>
              <a:defRPr sz="2800"/>
            </a:lvl1pPr>
          </a:lstStyle>
          <a:p>
            <a:r>
              <a:rPr lang="en-US" smtClean="0"/>
              <a:t>Click to edit Master title style</a:t>
            </a:r>
            <a:endParaRPr lang="ru-RU"/>
          </a:p>
        </p:txBody>
      </p:sp>
      <p:sp>
        <p:nvSpPr>
          <p:cNvPr id="6156" name="Rectangle 12"/>
          <p:cNvSpPr>
            <a:spLocks noGrp="1" noChangeArrowheads="1"/>
          </p:cNvSpPr>
          <p:nvPr>
            <p:ph type="subTitle" idx="1"/>
          </p:nvPr>
        </p:nvSpPr>
        <p:spPr>
          <a:xfrm>
            <a:off x="474663" y="4664075"/>
            <a:ext cx="7339012" cy="792163"/>
          </a:xfrm>
          <a:prstGeom prst="rect">
            <a:avLst/>
          </a:prstGeom>
        </p:spPr>
        <p:txBody>
          <a:bodyPr/>
          <a:lstStyle>
            <a:lvl1pPr marL="0" indent="0">
              <a:defRPr b="0">
                <a:solidFill>
                  <a:schemeClr val="bg1"/>
                </a:solidFill>
              </a:defRPr>
            </a:lvl1pPr>
          </a:lstStyle>
          <a:p>
            <a:r>
              <a:rPr lang="en-US" smtClean="0"/>
              <a:t>Click to edit Master subtitle style</a:t>
            </a:r>
            <a:endParaRPr lang="ru-RU"/>
          </a:p>
        </p:txBody>
      </p:sp>
    </p:spTree>
    <p:extLst>
      <p:ext uri="{BB962C8B-B14F-4D97-AF65-F5344CB8AC3E}">
        <p14:creationId xmlns:p14="http://schemas.microsoft.com/office/powerpoint/2010/main" xmlns="" val="15557421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xmlns="" val="2883808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3075" y="1042988"/>
            <a:ext cx="403066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138" y="1042988"/>
            <a:ext cx="4030662"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19451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158751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99334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388472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208743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82923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588" y="0"/>
          <a:ext cx="9142412" cy="742950"/>
        </p:xfrm>
        <a:graphic>
          <a:graphicData uri="http://schemas.openxmlformats.org/presentationml/2006/ole">
            <p:oleObj spid="_x0000_s1426" name="Photo Editor Photo" r:id="rId14" imgW="9142857" imgH="743054" progId="">
              <p:embed/>
            </p:oleObj>
          </a:graphicData>
        </a:graphic>
      </p:graphicFrame>
      <p:sp>
        <p:nvSpPr>
          <p:cNvPr id="1028" name="Rectangle 3"/>
          <p:cNvSpPr>
            <a:spLocks noGrp="1" noChangeArrowheads="1"/>
          </p:cNvSpPr>
          <p:nvPr>
            <p:ph type="title"/>
          </p:nvPr>
        </p:nvSpPr>
        <p:spPr bwMode="auto">
          <a:xfrm>
            <a:off x="442913" y="157163"/>
            <a:ext cx="8226425"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5124" name="Text Box 4"/>
          <p:cNvSpPr txBox="1">
            <a:spLocks noChangeArrowheads="1"/>
          </p:cNvSpPr>
          <p:nvPr/>
        </p:nvSpPr>
        <p:spPr bwMode="auto">
          <a:xfrm>
            <a:off x="461963" y="6451600"/>
            <a:ext cx="2357437" cy="166688"/>
          </a:xfrm>
          <a:prstGeom prst="rect">
            <a:avLst/>
          </a:prstGeom>
          <a:noFill/>
          <a:ln w="9525" algn="ctr">
            <a:noFill/>
            <a:miter lim="800000"/>
            <a:headEnd/>
            <a:tailEnd/>
          </a:ln>
          <a:effectLst/>
        </p:spPr>
        <p:txBody>
          <a:bodyPr wrap="none" lIns="0" tIns="0" rIns="0" bIns="0" anchor="ctr"/>
          <a:lstStyle/>
          <a:p>
            <a:pPr eaLnBrk="1" hangingPunct="1">
              <a:defRPr/>
            </a:pPr>
            <a:r>
              <a:rPr lang="en-US" sz="800" dirty="0">
                <a:solidFill>
                  <a:srgbClr val="AEAEAE"/>
                </a:solidFill>
                <a:latin typeface="Verdana" pitchFamily="34" charset="0"/>
              </a:rPr>
              <a:t>® 2007. EPAM Systems. All rights reserved.</a:t>
            </a:r>
            <a:endParaRPr lang="en-US" dirty="0">
              <a:latin typeface="Verdana" pitchFamily="34" charset="0"/>
            </a:endParaRPr>
          </a:p>
        </p:txBody>
      </p:sp>
      <p:sp>
        <p:nvSpPr>
          <p:cNvPr id="5125"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eaLnBrk="1" hangingPunct="1">
              <a:defRPr/>
            </a:pPr>
            <a:endParaRPr lang="en-US">
              <a:latin typeface="Arial" charset="0"/>
            </a:endParaRPr>
          </a:p>
        </p:txBody>
      </p:sp>
      <p:sp>
        <p:nvSpPr>
          <p:cNvPr id="5126"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eaLnBrk="1" hangingPunct="1">
              <a:spcBef>
                <a:spcPct val="20000"/>
              </a:spcBef>
              <a:buFont typeface="Verdana" pitchFamily="34" charset="0"/>
              <a:buNone/>
              <a:defRPr/>
            </a:pPr>
            <a:endParaRPr lang="en-US" b="1">
              <a:solidFill>
                <a:srgbClr val="002B78"/>
              </a:solidFill>
            </a:endParaRPr>
          </a:p>
        </p:txBody>
      </p:sp>
      <p:sp>
        <p:nvSpPr>
          <p:cNvPr id="1032" name="Rectangle 7"/>
          <p:cNvSpPr>
            <a:spLocks noGrp="1" noChangeArrowheads="1"/>
          </p:cNvSpPr>
          <p:nvPr>
            <p:ph type="body" idx="1"/>
          </p:nvPr>
        </p:nvSpPr>
        <p:spPr bwMode="auto">
          <a:xfrm>
            <a:off x="473075" y="1042988"/>
            <a:ext cx="8213725" cy="5135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add text</a:t>
            </a:r>
          </a:p>
        </p:txBody>
      </p:sp>
      <p:sp>
        <p:nvSpPr>
          <p:cNvPr id="512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a:defRPr/>
            </a:pPr>
            <a:endParaRPr lang="en-US"/>
          </a:p>
        </p:txBody>
      </p:sp>
      <p:sp>
        <p:nvSpPr>
          <p:cNvPr id="5130" name="Rectangle 10"/>
          <p:cNvSpPr>
            <a:spLocks noGrp="1" noChangeArrowheads="1"/>
          </p:cNvSpPr>
          <p:nvPr>
            <p:ph type="sldNum" sz="quarter" idx="4"/>
          </p:nvPr>
        </p:nvSpPr>
        <p:spPr bwMode="auto">
          <a:xfrm>
            <a:off x="77788"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fld id="{00B1FF97-CB0E-49B2-B0A7-929DA2A15C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ahoma" pitchFamily="34" charset="0"/>
        </a:defRPr>
      </a:lvl2pPr>
      <a:lvl3pPr algn="l" rtl="0" eaLnBrk="1" fontAlgn="base" hangingPunct="1">
        <a:spcBef>
          <a:spcPct val="0"/>
        </a:spcBef>
        <a:spcAft>
          <a:spcPct val="0"/>
        </a:spcAft>
        <a:defRPr sz="2000">
          <a:solidFill>
            <a:schemeClr val="bg1"/>
          </a:solidFill>
          <a:latin typeface="Tahoma" pitchFamily="34" charset="0"/>
        </a:defRPr>
      </a:lvl3pPr>
      <a:lvl4pPr algn="l" rtl="0" eaLnBrk="1" fontAlgn="base" hangingPunct="1">
        <a:spcBef>
          <a:spcPct val="0"/>
        </a:spcBef>
        <a:spcAft>
          <a:spcPct val="0"/>
        </a:spcAft>
        <a:defRPr sz="2000">
          <a:solidFill>
            <a:schemeClr val="bg1"/>
          </a:solidFill>
          <a:latin typeface="Tahoma" pitchFamily="34" charset="0"/>
        </a:defRPr>
      </a:lvl4pPr>
      <a:lvl5pPr algn="l" rtl="0" eaLnBrk="1" fontAlgn="base" hangingPunct="1">
        <a:spcBef>
          <a:spcPct val="0"/>
        </a:spcBef>
        <a:spcAft>
          <a:spcPct val="0"/>
        </a:spcAft>
        <a:defRPr sz="2000">
          <a:solidFill>
            <a:schemeClr val="bg1"/>
          </a:solidFill>
          <a:latin typeface="Tahoma" pitchFamily="34" charset="0"/>
        </a:defRPr>
      </a:lvl5pPr>
      <a:lvl6pPr marL="457200" algn="l" rtl="0" eaLnBrk="1" fontAlgn="base" hangingPunct="1">
        <a:spcBef>
          <a:spcPct val="0"/>
        </a:spcBef>
        <a:spcAft>
          <a:spcPct val="0"/>
        </a:spcAft>
        <a:defRPr sz="2000">
          <a:solidFill>
            <a:schemeClr val="bg1"/>
          </a:solidFill>
          <a:latin typeface="Tahoma" pitchFamily="34" charset="0"/>
        </a:defRPr>
      </a:lvl6pPr>
      <a:lvl7pPr marL="914400" algn="l" rtl="0" eaLnBrk="1" fontAlgn="base" hangingPunct="1">
        <a:spcBef>
          <a:spcPct val="0"/>
        </a:spcBef>
        <a:spcAft>
          <a:spcPct val="0"/>
        </a:spcAft>
        <a:defRPr sz="2000">
          <a:solidFill>
            <a:schemeClr val="bg1"/>
          </a:solidFill>
          <a:latin typeface="Tahoma" pitchFamily="34" charset="0"/>
        </a:defRPr>
      </a:lvl7pPr>
      <a:lvl8pPr marL="1371600" algn="l" rtl="0" eaLnBrk="1" fontAlgn="base" hangingPunct="1">
        <a:spcBef>
          <a:spcPct val="0"/>
        </a:spcBef>
        <a:spcAft>
          <a:spcPct val="0"/>
        </a:spcAft>
        <a:defRPr sz="2000">
          <a:solidFill>
            <a:schemeClr val="bg1"/>
          </a:solidFill>
          <a:latin typeface="Tahoma" pitchFamily="34" charset="0"/>
        </a:defRPr>
      </a:lvl8pPr>
      <a:lvl9pPr marL="1828800" algn="l" rtl="0" eaLnBrk="1" fontAlgn="base" hangingPunct="1">
        <a:spcBef>
          <a:spcPct val="0"/>
        </a:spcBef>
        <a:spcAft>
          <a:spcPct val="0"/>
        </a:spcAft>
        <a:defRPr sz="2000">
          <a:solidFill>
            <a:schemeClr val="bg1"/>
          </a:solidFill>
          <a:latin typeface="Tahoma" pitchFamily="34" charset="0"/>
        </a:defRPr>
      </a:lvl9pPr>
    </p:titleStyle>
    <p:bodyStyle>
      <a:lvl1pPr marL="342900" indent="-342900" algn="l" rtl="0" eaLnBrk="1" fontAlgn="base" hangingPunct="1">
        <a:spcBef>
          <a:spcPct val="20000"/>
        </a:spcBef>
        <a:spcAft>
          <a:spcPct val="0"/>
        </a:spcAft>
        <a:buFont typeface="Verdana" pitchFamily="34" charset="0"/>
        <a:buChar char="•"/>
        <a:defRPr sz="3200" b="1">
          <a:solidFill>
            <a:srgbClr val="002B78"/>
          </a:solidFill>
          <a:latin typeface="+mn-lt"/>
          <a:ea typeface="+mn-ea"/>
          <a:cs typeface="+mn-cs"/>
        </a:defRPr>
      </a:lvl1pPr>
      <a:lvl2pPr marL="742950" indent="-285750" algn="l" rtl="0" eaLnBrk="1" fontAlgn="base" hangingPunct="1">
        <a:spcBef>
          <a:spcPct val="20000"/>
        </a:spcBef>
        <a:spcAft>
          <a:spcPct val="0"/>
        </a:spcAft>
        <a:buClr>
          <a:srgbClr val="002B78"/>
        </a:buClr>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1576388" cy="6858000"/>
            <a:chOff x="0" y="0"/>
            <a:chExt cx="993" cy="4320"/>
          </a:xfrm>
        </p:grpSpPr>
        <p:sp>
          <p:nvSpPr>
            <p:cNvPr id="31753" name="Rectangle 9" descr="Dark horizontal"/>
            <p:cNvSpPr>
              <a:spLocks noChangeArrowheads="1"/>
            </p:cNvSpPr>
            <p:nvPr userDrawn="1"/>
          </p:nvSpPr>
          <p:spPr bwMode="auto">
            <a:xfrm>
              <a:off x="0" y="0"/>
              <a:ext cx="975" cy="4320"/>
            </a:xfrm>
            <a:prstGeom prst="rect">
              <a:avLst/>
            </a:prstGeom>
            <a:pattFill prst="dkHorz">
              <a:fgClr>
                <a:srgbClr val="002C78"/>
              </a:fgClr>
              <a:bgClr>
                <a:schemeClr val="tx2"/>
              </a:bgClr>
            </a:pattFill>
            <a:ln w="9525" algn="ctr">
              <a:noFill/>
              <a:miter lim="800000"/>
              <a:headEnd/>
              <a:tailEnd/>
            </a:ln>
            <a:effectLst/>
          </p:spPr>
          <p:txBody>
            <a:bodyPr wrap="none" anchor="ctr"/>
            <a:lstStyle/>
            <a:p>
              <a:pPr>
                <a:defRPr/>
              </a:pPr>
              <a:endParaRPr lang="en-US"/>
            </a:p>
          </p:txBody>
        </p:sp>
        <p:sp>
          <p:nvSpPr>
            <p:cNvPr id="31754" name="Rectangle 10"/>
            <p:cNvSpPr>
              <a:spLocks noChangeArrowheads="1"/>
            </p:cNvSpPr>
            <p:nvPr userDrawn="1"/>
          </p:nvSpPr>
          <p:spPr bwMode="auto">
            <a:xfrm>
              <a:off x="0" y="0"/>
              <a:ext cx="975" cy="4320"/>
            </a:xfrm>
            <a:prstGeom prst="rect">
              <a:avLst/>
            </a:prstGeom>
            <a:gradFill rotWithShape="0">
              <a:gsLst>
                <a:gs pos="0">
                  <a:schemeClr val="hlink">
                    <a:gamma/>
                    <a:shade val="46275"/>
                    <a:invGamma/>
                    <a:alpha val="5000"/>
                  </a:schemeClr>
                </a:gs>
                <a:gs pos="100000">
                  <a:schemeClr val="hlink">
                    <a:alpha val="49001"/>
                  </a:schemeClr>
                </a:gs>
              </a:gsLst>
              <a:lin ang="2700000" scaled="1"/>
            </a:gradFill>
            <a:ln w="9525" algn="ctr">
              <a:noFill/>
              <a:miter lim="800000"/>
              <a:headEnd/>
              <a:tailEnd/>
            </a:ln>
            <a:effectLst/>
          </p:spPr>
          <p:txBody>
            <a:bodyPr wrap="none" anchor="ctr"/>
            <a:lstStyle/>
            <a:p>
              <a:pPr>
                <a:defRPr/>
              </a:pPr>
              <a:endParaRPr lang="en-US"/>
            </a:p>
          </p:txBody>
        </p:sp>
        <p:sp>
          <p:nvSpPr>
            <p:cNvPr id="31756" name="Line 12"/>
            <p:cNvSpPr>
              <a:spLocks noChangeShapeType="1"/>
            </p:cNvSpPr>
            <p:nvPr userDrawn="1"/>
          </p:nvSpPr>
          <p:spPr bwMode="auto">
            <a:xfrm>
              <a:off x="993" y="0"/>
              <a:ext cx="0" cy="4320"/>
            </a:xfrm>
            <a:prstGeom prst="line">
              <a:avLst/>
            </a:prstGeom>
            <a:noFill/>
            <a:ln w="28575">
              <a:solidFill>
                <a:srgbClr val="002C78"/>
              </a:solidFill>
              <a:round/>
              <a:headEnd/>
              <a:tailEnd/>
            </a:ln>
            <a:effectLst/>
          </p:spPr>
          <p:txBody>
            <a:bodyPr/>
            <a:lstStyle/>
            <a:p>
              <a:pPr>
                <a:defRPr/>
              </a:pPr>
              <a:endParaRPr lang="en-US"/>
            </a:p>
          </p:txBody>
        </p:sp>
      </p:grpSp>
      <p:sp>
        <p:nvSpPr>
          <p:cNvPr id="4099" name="Rectangle 3"/>
          <p:cNvSpPr>
            <a:spLocks noGrp="1" noChangeArrowheads="1"/>
          </p:cNvSpPr>
          <p:nvPr>
            <p:ph type="title"/>
          </p:nvPr>
        </p:nvSpPr>
        <p:spPr bwMode="auto">
          <a:xfrm>
            <a:off x="1874838" y="157163"/>
            <a:ext cx="6794500"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31750"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eaLnBrk="1" hangingPunct="1">
              <a:spcBef>
                <a:spcPct val="20000"/>
              </a:spcBef>
              <a:buFont typeface="Verdana" pitchFamily="34" charset="0"/>
              <a:buNone/>
              <a:defRPr/>
            </a:pPr>
            <a:endParaRPr lang="en-US" b="1">
              <a:solidFill>
                <a:srgbClr val="002B78"/>
              </a:solidFill>
            </a:endParaRPr>
          </a:p>
        </p:txBody>
      </p:sp>
      <p:sp>
        <p:nvSpPr>
          <p:cNvPr id="4101" name="Rectangle 7"/>
          <p:cNvSpPr>
            <a:spLocks noGrp="1" noChangeArrowheads="1"/>
          </p:cNvSpPr>
          <p:nvPr>
            <p:ph type="body" idx="1"/>
          </p:nvPr>
        </p:nvSpPr>
        <p:spPr bwMode="auto">
          <a:xfrm>
            <a:off x="1905000" y="1042988"/>
            <a:ext cx="6781800" cy="5135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add text</a:t>
            </a:r>
          </a:p>
        </p:txBody>
      </p:sp>
      <p:sp>
        <p:nvSpPr>
          <p:cNvPr id="31761" name="Text Box 17"/>
          <p:cNvSpPr txBox="1">
            <a:spLocks noChangeArrowheads="1"/>
          </p:cNvSpPr>
          <p:nvPr/>
        </p:nvSpPr>
        <p:spPr bwMode="auto">
          <a:xfrm>
            <a:off x="6329363" y="6451600"/>
            <a:ext cx="2357437" cy="166688"/>
          </a:xfrm>
          <a:prstGeom prst="rect">
            <a:avLst/>
          </a:prstGeom>
          <a:noFill/>
          <a:ln w="9525" algn="ctr">
            <a:noFill/>
            <a:miter lim="800000"/>
            <a:headEnd/>
            <a:tailEnd/>
          </a:ln>
          <a:effectLst/>
        </p:spPr>
        <p:txBody>
          <a:bodyPr wrap="none" lIns="0" tIns="0" rIns="0" bIns="0" anchor="ctr"/>
          <a:lstStyle/>
          <a:p>
            <a:pPr eaLnBrk="1" hangingPunct="1">
              <a:defRPr/>
            </a:pPr>
            <a:r>
              <a:rPr lang="en-US" sz="800" dirty="0">
                <a:solidFill>
                  <a:srgbClr val="AEAEAE"/>
                </a:solidFill>
                <a:latin typeface="Verdana" pitchFamily="34" charset="0"/>
              </a:rPr>
              <a:t>® 2007. EPAM Systems. All rights reserved.</a:t>
            </a:r>
            <a:endParaRPr lang="en-US" dirty="0">
              <a:latin typeface="Verdana" pitchFamily="34" charset="0"/>
            </a:endParaRPr>
          </a:p>
        </p:txBody>
      </p:sp>
      <p:sp>
        <p:nvSpPr>
          <p:cNvPr id="31762" name="Freeform 18"/>
          <p:cNvSpPr>
            <a:spLocks noEditPoints="1"/>
          </p:cNvSpPr>
          <p:nvPr/>
        </p:nvSpPr>
        <p:spPr bwMode="auto">
          <a:xfrm>
            <a:off x="292100"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chemeClr val="bg1"/>
          </a:solidFill>
          <a:ln w="9525">
            <a:noFill/>
            <a:round/>
            <a:headEnd/>
            <a:tailEnd/>
          </a:ln>
          <a:effectLst/>
        </p:spPr>
        <p:txBody>
          <a:bodyPr/>
          <a:lstStyle/>
          <a:p>
            <a:pPr>
              <a:defRPr/>
            </a:pPr>
            <a:endParaRPr lang="en-US"/>
          </a:p>
        </p:txBody>
      </p:sp>
      <p:sp>
        <p:nvSpPr>
          <p:cNvPr id="31763" name="Rectangle 19"/>
          <p:cNvSpPr>
            <a:spLocks noGrp="1" noChangeArrowheads="1"/>
          </p:cNvSpPr>
          <p:nvPr>
            <p:ph type="sldNum" sz="quarter" idx="4"/>
          </p:nvPr>
        </p:nvSpPr>
        <p:spPr bwMode="auto">
          <a:xfrm>
            <a:off x="8724900"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pPr>
              <a:defRPr/>
            </a:pPr>
            <a:fld id="{E1BAC7A7-5F80-4703-BCF0-E9B9835E584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marL="342900" indent="-342900" algn="l" rtl="0" eaLnBrk="1" fontAlgn="base" hangingPunct="1">
        <a:spcBef>
          <a:spcPct val="20000"/>
        </a:spcBef>
        <a:spcAft>
          <a:spcPct val="0"/>
        </a:spcAft>
        <a:buFont typeface="Verdana" pitchFamily="34" charset="0"/>
        <a:defRPr sz="2000">
          <a:solidFill>
            <a:srgbClr val="002B78"/>
          </a:solidFill>
          <a:latin typeface="+mj-lt"/>
          <a:ea typeface="+mj-ea"/>
          <a:cs typeface="+mj-cs"/>
        </a:defRPr>
      </a:lvl1pPr>
      <a:lvl2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2pPr>
      <a:lvl3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3pPr>
      <a:lvl4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4pPr>
      <a:lvl5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5pPr>
      <a:lvl6pPr marL="8001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6pPr>
      <a:lvl7pPr marL="12573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7pPr>
      <a:lvl8pPr marL="17145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8pPr>
      <a:lvl9pPr marL="21717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9pPr>
    </p:titleStyle>
    <p:bodyStyle>
      <a:lvl1pPr marL="342900" indent="-342900" algn="l" rtl="0" eaLnBrk="1" fontAlgn="base" hangingPunct="1">
        <a:spcBef>
          <a:spcPct val="20000"/>
        </a:spcBef>
        <a:spcAft>
          <a:spcPct val="0"/>
        </a:spcAft>
        <a:buFont typeface="Verdana" pitchFamily="34" charset="0"/>
        <a:buChar char="•"/>
        <a:defRPr sz="3200" b="1">
          <a:solidFill>
            <a:srgbClr val="002B78"/>
          </a:solidFill>
          <a:latin typeface="+mn-lt"/>
          <a:ea typeface="+mn-ea"/>
          <a:cs typeface="+mn-cs"/>
        </a:defRPr>
      </a:lvl1pPr>
      <a:lvl2pPr marL="742950" indent="-285750" algn="l" rtl="0" eaLnBrk="1" fontAlgn="base" hangingPunct="1">
        <a:spcBef>
          <a:spcPct val="20000"/>
        </a:spcBef>
        <a:spcAft>
          <a:spcPct val="0"/>
        </a:spcAft>
        <a:buClr>
          <a:srgbClr val="002B78"/>
        </a:buClr>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2014 </a:t>
            </a:r>
            <a:r>
              <a:rPr lang="en-US" dirty="0" smtClean="0"/>
              <a:t>©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xmlns="" val="4107781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1.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31.xml"/><Relationship Id="rId5" Type="http://schemas.openxmlformats.org/officeDocument/2006/relationships/image" Target="../media/image22.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31.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31.xml"/><Relationship Id="rId5" Type="http://schemas.openxmlformats.org/officeDocument/2006/relationships/image" Target="../media/image24.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31.xml"/><Relationship Id="rId5" Type="http://schemas.openxmlformats.org/officeDocument/2006/relationships/image" Target="../media/image22.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3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31.xml"/><Relationship Id="rId5" Type="http://schemas.openxmlformats.org/officeDocument/2006/relationships/image" Target="../media/image31.png"/><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ORACLE SQL BASICS, </a:t>
            </a:r>
          </a:p>
          <a:p>
            <a:r>
              <a:rPr lang="en-US" dirty="0" smtClean="0"/>
              <a:t>THE SELECT STATEMENT</a:t>
            </a:r>
            <a:endParaRPr lang="en-US" dirty="0"/>
          </a:p>
        </p:txBody>
      </p:sp>
      <p:sp>
        <p:nvSpPr>
          <p:cNvPr id="2" name="Title 1"/>
          <p:cNvSpPr>
            <a:spLocks noGrp="1"/>
          </p:cNvSpPr>
          <p:nvPr>
            <p:ph type="title"/>
          </p:nvPr>
        </p:nvSpPr>
        <p:spPr/>
        <p:txBody>
          <a:bodyPr/>
          <a:lstStyle/>
          <a:p>
            <a:r>
              <a:rPr lang="en-US" dirty="0" smtClean="0"/>
              <a:t>ORACLE SQL Introduction</a:t>
            </a:r>
            <a:br>
              <a:rPr lang="en-US" dirty="0" smtClean="0"/>
            </a:br>
            <a:endParaRPr lang="en-US" dirty="0"/>
          </a:p>
        </p:txBody>
      </p:sp>
      <p:sp>
        <p:nvSpPr>
          <p:cNvPr id="4" name="Text Placeholder 3"/>
          <p:cNvSpPr>
            <a:spLocks noGrp="1"/>
          </p:cNvSpPr>
          <p:nvPr>
            <p:ph type="body" sz="quarter" idx="14"/>
          </p:nvPr>
        </p:nvSpPr>
        <p:spPr>
          <a:xfrm>
            <a:off x="2743200" y="4191000"/>
            <a:ext cx="2743200" cy="685800"/>
          </a:xfrm>
        </p:spPr>
        <p:txBody>
          <a:bodyPr/>
          <a:lstStyle/>
          <a:p>
            <a:r>
              <a:rPr lang="en-US" dirty="0" smtClean="0"/>
              <a:t>Siarhei Kandrashevich</a:t>
            </a:r>
          </a:p>
          <a:p>
            <a:r>
              <a:rPr lang="en-US" dirty="0"/>
              <a:t>Senior DB </a:t>
            </a:r>
            <a:r>
              <a:rPr lang="en-US" dirty="0" smtClean="0"/>
              <a:t>Developer</a:t>
            </a:r>
          </a:p>
        </p:txBody>
      </p:sp>
      <p:sp>
        <p:nvSpPr>
          <p:cNvPr id="5" name="Text Placeholder 4"/>
          <p:cNvSpPr>
            <a:spLocks noGrp="1"/>
          </p:cNvSpPr>
          <p:nvPr>
            <p:ph type="body" sz="quarter" idx="17"/>
          </p:nvPr>
        </p:nvSpPr>
        <p:spPr>
          <a:xfrm>
            <a:off x="1828800" y="685800"/>
            <a:ext cx="2743200" cy="533400"/>
          </a:xfrm>
        </p:spPr>
        <p:txBody>
          <a:bodyPr/>
          <a:lstStyle/>
          <a:p>
            <a:pPr algn="ctr"/>
            <a:r>
              <a:rPr lang="en-US" dirty="0" smtClean="0"/>
              <a:t>MTN.NIX.07</a:t>
            </a:r>
            <a:endParaRPr lang="en-US" dirty="0"/>
          </a:p>
        </p:txBody>
      </p:sp>
      <p:sp>
        <p:nvSpPr>
          <p:cNvPr id="8" name="Footer Placeholder 7"/>
          <p:cNvSpPr>
            <a:spLocks noGrp="1"/>
          </p:cNvSpPr>
          <p:nvPr>
            <p:ph type="ftr" sz="quarter" idx="18"/>
          </p:nvPr>
        </p:nvSpPr>
        <p:spPr/>
        <p:txBody>
          <a:bodyPr/>
          <a:lstStyle/>
          <a:p>
            <a:r>
              <a:rPr lang="en-US" dirty="0" smtClean="0"/>
              <a:t>2014 </a:t>
            </a:r>
            <a:r>
              <a:rPr lang="en-US" dirty="0" smtClean="0"/>
              <a:t>© EPAM Systems, RD Dep.</a:t>
            </a:r>
            <a:endParaRPr lang="en-US" dirty="0"/>
          </a:p>
        </p:txBody>
      </p:sp>
      <p:sp>
        <p:nvSpPr>
          <p:cNvPr id="11" name="Slide Number Placeholder 10"/>
          <p:cNvSpPr>
            <a:spLocks noGrp="1"/>
          </p:cNvSpPr>
          <p:nvPr>
            <p:ph type="sldNum" sz="quarter" idx="16"/>
          </p:nvPr>
        </p:nvSpPr>
        <p:spPr/>
        <p:txBody>
          <a:bodyPr/>
          <a:lstStyle/>
          <a:p>
            <a:fld id="{00B1FF97-CB0E-49B2-B0A7-929DA2A15C53}" type="slidenum">
              <a:rPr lang="en-US" smtClean="0"/>
              <a:pPr/>
              <a:t>1</a:t>
            </a:fld>
            <a:endParaRPr lang="en-US" dirty="0"/>
          </a:p>
        </p:txBody>
      </p:sp>
    </p:spTree>
    <p:extLst>
      <p:ext uri="{BB962C8B-B14F-4D97-AF65-F5344CB8AC3E}">
        <p14:creationId xmlns:p14="http://schemas.microsoft.com/office/powerpoint/2010/main" xmlns="" val="2279601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Blocks: Overview</a:t>
            </a:r>
          </a:p>
        </p:txBody>
      </p:sp>
      <p:sp>
        <p:nvSpPr>
          <p:cNvPr id="3" name="Content Placeholder 2"/>
          <p:cNvSpPr>
            <a:spLocks noGrp="1"/>
          </p:cNvSpPr>
          <p:nvPr>
            <p:ph idx="1"/>
          </p:nvPr>
        </p:nvSpPr>
        <p:spPr>
          <a:xfrm>
            <a:off x="914400" y="914400"/>
            <a:ext cx="7315200" cy="2209800"/>
          </a:xfrm>
        </p:spPr>
        <p:txBody>
          <a:bodyPr/>
          <a:lstStyle/>
          <a:p>
            <a:pPr lvl="1" fontAlgn="base">
              <a:spcAft>
                <a:spcPct val="0"/>
              </a:spcAft>
              <a:buFont typeface="Wingdings" pitchFamily="2" charset="2"/>
              <a:buChar char="§"/>
            </a:pPr>
            <a:r>
              <a:rPr lang="en-US" sz="2000" dirty="0">
                <a:latin typeface="Tahoma" pitchFamily="34" charset="0"/>
                <a:cs typeface="Tahoma" pitchFamily="34" charset="0"/>
              </a:rPr>
              <a:t>Anonymous blocks:</a:t>
            </a:r>
          </a:p>
          <a:p>
            <a:pPr lvl="2" fontAlgn="base">
              <a:spcAft>
                <a:spcPct val="0"/>
              </a:spcAft>
              <a:buFont typeface="Arial" pitchFamily="34" charset="0"/>
              <a:buChar char="•"/>
            </a:pPr>
            <a:r>
              <a:rPr lang="en-US" sz="2000" dirty="0">
                <a:latin typeface="Tahoma" pitchFamily="34" charset="0"/>
                <a:cs typeface="Tahoma" pitchFamily="34" charset="0"/>
              </a:rPr>
              <a:t>Form the basic PL/SQL block structure</a:t>
            </a:r>
          </a:p>
          <a:p>
            <a:pPr lvl="2" fontAlgn="base">
              <a:spcAft>
                <a:spcPct val="0"/>
              </a:spcAft>
              <a:buFont typeface="Arial" pitchFamily="34" charset="0"/>
              <a:buChar char="•"/>
            </a:pPr>
            <a:r>
              <a:rPr lang="en-US" sz="2000" dirty="0">
                <a:latin typeface="Tahoma" pitchFamily="34" charset="0"/>
                <a:cs typeface="Tahoma" pitchFamily="34" charset="0"/>
              </a:rPr>
              <a:t>Initiate PL/SQL processing tasks from applications</a:t>
            </a:r>
          </a:p>
          <a:p>
            <a:pPr lvl="2" fontAlgn="base">
              <a:spcAft>
                <a:spcPct val="0"/>
              </a:spcAft>
              <a:buFont typeface="Arial" pitchFamily="34" charset="0"/>
              <a:buChar char="•"/>
            </a:pPr>
            <a:r>
              <a:rPr lang="en-US" sz="2000" dirty="0">
                <a:latin typeface="Tahoma" pitchFamily="34" charset="0"/>
                <a:cs typeface="Tahoma" pitchFamily="34" charset="0"/>
              </a:rPr>
              <a:t>Can be nested within the executable section of any PL/SQL block</a:t>
            </a:r>
          </a:p>
          <a:p>
            <a:endParaRPr lang="en-US" dirty="0"/>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10</a:t>
            </a:fld>
            <a:endParaRPr lang="en-US" dirty="0"/>
          </a:p>
        </p:txBody>
      </p:sp>
      <p:sp>
        <p:nvSpPr>
          <p:cNvPr id="7" name="Flowchart: Alternate Process 6"/>
          <p:cNvSpPr/>
          <p:nvPr/>
        </p:nvSpPr>
        <p:spPr>
          <a:xfrm>
            <a:off x="1350818" y="2895600"/>
            <a:ext cx="6442365" cy="290945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dirty="0">
                <a:latin typeface="Tahoma" pitchFamily="34" charset="0"/>
                <a:cs typeface="Tahoma" pitchFamily="34" charset="0"/>
              </a:rPr>
              <a:t>[</a:t>
            </a:r>
            <a:r>
              <a:rPr lang="en-US" sz="2000" b="1" dirty="0">
                <a:latin typeface="Tahoma" pitchFamily="34" charset="0"/>
                <a:cs typeface="Tahoma" pitchFamily="34" charset="0"/>
              </a:rPr>
              <a:t>DECLARE</a:t>
            </a:r>
            <a:r>
              <a:rPr lang="en-US" sz="2000" dirty="0">
                <a:latin typeface="Tahoma" pitchFamily="34" charset="0"/>
                <a:cs typeface="Tahoma" pitchFamily="34" charset="0"/>
              </a:rPr>
              <a:t>     </a:t>
            </a:r>
            <a:r>
              <a:rPr lang="en-US" sz="2000" i="1" dirty="0">
                <a:latin typeface="Tahoma" pitchFamily="34" charset="0"/>
                <a:cs typeface="Tahoma" pitchFamily="34" charset="0"/>
              </a:rPr>
              <a:t>-- </a:t>
            </a:r>
            <a:r>
              <a:rPr lang="en-US" sz="2000" dirty="0">
                <a:latin typeface="Tahoma" pitchFamily="34" charset="0"/>
                <a:cs typeface="Tahoma" pitchFamily="34" charset="0"/>
              </a:rPr>
              <a:t>Declaration Section (Optional)</a:t>
            </a:r>
          </a:p>
          <a:p>
            <a:r>
              <a:rPr lang="en-US" sz="2000" dirty="0">
                <a:latin typeface="Tahoma" pitchFamily="34" charset="0"/>
                <a:cs typeface="Tahoma" pitchFamily="34" charset="0"/>
              </a:rPr>
              <a:t>  variable declarations; ... ]</a:t>
            </a:r>
          </a:p>
          <a:p>
            <a:r>
              <a:rPr lang="en-US" sz="2000" b="1" dirty="0">
                <a:latin typeface="Tahoma" pitchFamily="34" charset="0"/>
                <a:cs typeface="Tahoma" pitchFamily="34" charset="0"/>
              </a:rPr>
              <a:t>BEGIN</a:t>
            </a:r>
            <a:r>
              <a:rPr lang="en-US" sz="2000" dirty="0">
                <a:latin typeface="Tahoma" pitchFamily="34" charset="0"/>
                <a:cs typeface="Tahoma" pitchFamily="34" charset="0"/>
              </a:rPr>
              <a:t>        </a:t>
            </a:r>
            <a:r>
              <a:rPr lang="en-US" sz="2000" i="1" dirty="0">
                <a:latin typeface="Tahoma" pitchFamily="34" charset="0"/>
                <a:cs typeface="Tahoma" pitchFamily="34" charset="0"/>
              </a:rPr>
              <a:t>-- </a:t>
            </a:r>
            <a:r>
              <a:rPr lang="en-US" sz="2000" dirty="0">
                <a:latin typeface="Tahoma" pitchFamily="34" charset="0"/>
                <a:cs typeface="Tahoma" pitchFamily="34" charset="0"/>
              </a:rPr>
              <a:t>Executable Section (</a:t>
            </a:r>
            <a:r>
              <a:rPr lang="en-US" sz="2000" dirty="0">
                <a:solidFill>
                  <a:srgbClr val="FF0000"/>
                </a:solidFill>
                <a:latin typeface="Tahoma" pitchFamily="34" charset="0"/>
                <a:cs typeface="Tahoma" pitchFamily="34" charset="0"/>
              </a:rPr>
              <a:t>Mandatory</a:t>
            </a:r>
            <a:r>
              <a:rPr lang="en-US" sz="2000" dirty="0">
                <a:latin typeface="Tahoma" pitchFamily="34" charset="0"/>
                <a:cs typeface="Tahoma" pitchFamily="34" charset="0"/>
              </a:rPr>
              <a:t>)</a:t>
            </a:r>
          </a:p>
          <a:p>
            <a:r>
              <a:rPr lang="en-US" sz="2000" dirty="0">
                <a:latin typeface="Tahoma" pitchFamily="34" charset="0"/>
                <a:cs typeface="Tahoma" pitchFamily="34" charset="0"/>
              </a:rPr>
              <a:t>  SQL or PL/SQL statements;</a:t>
            </a:r>
          </a:p>
          <a:p>
            <a:r>
              <a:rPr lang="en-US" sz="2000" dirty="0">
                <a:latin typeface="Tahoma" pitchFamily="34" charset="0"/>
                <a:cs typeface="Tahoma" pitchFamily="34" charset="0"/>
              </a:rPr>
              <a:t>[</a:t>
            </a:r>
            <a:r>
              <a:rPr lang="en-US" sz="2000" b="1" dirty="0">
                <a:latin typeface="Tahoma" pitchFamily="34" charset="0"/>
                <a:cs typeface="Tahoma" pitchFamily="34" charset="0"/>
              </a:rPr>
              <a:t>EXCEPTION</a:t>
            </a:r>
            <a:r>
              <a:rPr lang="en-US" sz="2000" dirty="0">
                <a:latin typeface="Tahoma" pitchFamily="34" charset="0"/>
                <a:cs typeface="Tahoma" pitchFamily="34" charset="0"/>
              </a:rPr>
              <a:t>   </a:t>
            </a:r>
            <a:r>
              <a:rPr lang="en-US" sz="2000" i="1" dirty="0">
                <a:latin typeface="Tahoma" pitchFamily="34" charset="0"/>
                <a:cs typeface="Tahoma" pitchFamily="34" charset="0"/>
              </a:rPr>
              <a:t>-- </a:t>
            </a:r>
            <a:r>
              <a:rPr lang="en-US" sz="2000" dirty="0">
                <a:latin typeface="Tahoma" pitchFamily="34" charset="0"/>
                <a:cs typeface="Tahoma" pitchFamily="34" charset="0"/>
              </a:rPr>
              <a:t>Exception Section (Optional)</a:t>
            </a:r>
          </a:p>
          <a:p>
            <a:r>
              <a:rPr lang="en-US" sz="2000" dirty="0">
                <a:latin typeface="Tahoma" pitchFamily="34" charset="0"/>
                <a:cs typeface="Tahoma" pitchFamily="34" charset="0"/>
              </a:rPr>
              <a:t>  </a:t>
            </a:r>
            <a:r>
              <a:rPr lang="en-US" sz="2000" b="1" dirty="0">
                <a:latin typeface="Tahoma" pitchFamily="34" charset="0"/>
                <a:cs typeface="Tahoma" pitchFamily="34" charset="0"/>
              </a:rPr>
              <a:t>WHEN</a:t>
            </a:r>
            <a:r>
              <a:rPr lang="en-US" sz="2000" dirty="0">
                <a:latin typeface="Tahoma" pitchFamily="34" charset="0"/>
                <a:cs typeface="Tahoma" pitchFamily="34" charset="0"/>
              </a:rPr>
              <a:t> exception THEN statements; ]</a:t>
            </a:r>
          </a:p>
          <a:p>
            <a:r>
              <a:rPr lang="en-US" sz="2000" b="1" dirty="0">
                <a:latin typeface="Tahoma" pitchFamily="34" charset="0"/>
                <a:cs typeface="Tahoma" pitchFamily="34" charset="0"/>
              </a:rPr>
              <a:t>END</a:t>
            </a:r>
            <a:r>
              <a:rPr lang="en-US" sz="2000" dirty="0">
                <a:latin typeface="Tahoma" pitchFamily="34" charset="0"/>
                <a:cs typeface="Tahoma" pitchFamily="34" charset="0"/>
              </a:rPr>
              <a:t>;         </a:t>
            </a:r>
            <a:r>
              <a:rPr lang="en-US" sz="2000" i="1" dirty="0">
                <a:latin typeface="Tahoma" pitchFamily="34" charset="0"/>
                <a:cs typeface="Tahoma" pitchFamily="34" charset="0"/>
              </a:rPr>
              <a:t>-- </a:t>
            </a:r>
            <a:r>
              <a:rPr lang="en-US" sz="2000" dirty="0">
                <a:latin typeface="Tahoma" pitchFamily="34" charset="0"/>
                <a:cs typeface="Tahoma" pitchFamily="34" charset="0"/>
              </a:rPr>
              <a:t>End of Block (</a:t>
            </a:r>
            <a:r>
              <a:rPr lang="en-US" sz="2000" dirty="0">
                <a:solidFill>
                  <a:srgbClr val="FF0000"/>
                </a:solidFill>
                <a:latin typeface="Tahoma" pitchFamily="34" charset="0"/>
                <a:cs typeface="Tahoma" pitchFamily="34" charset="0"/>
              </a:rPr>
              <a:t>Mandatory</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1980600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PL/SQL Subprograms?</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a:t>
            </a:fld>
            <a:endParaRPr lang="en-US" dirty="0"/>
          </a:p>
        </p:txBody>
      </p:sp>
      <p:sp>
        <p:nvSpPr>
          <p:cNvPr id="6" name="TextBox 5"/>
          <p:cNvSpPr txBox="1"/>
          <p:nvPr/>
        </p:nvSpPr>
        <p:spPr>
          <a:xfrm>
            <a:off x="914400" y="1219200"/>
            <a:ext cx="7391400" cy="3170099"/>
          </a:xfrm>
          <a:prstGeom prst="rect">
            <a:avLst/>
          </a:prstGeom>
          <a:noFill/>
        </p:spPr>
        <p:txBody>
          <a:bodyPr wrap="square" rtlCol="0">
            <a:spAutoFit/>
          </a:bodyPr>
          <a:lstStyle/>
          <a:p>
            <a:pPr marL="742950" lvl="1" indent="-285750">
              <a:spcBef>
                <a:spcPct val="20000"/>
              </a:spcBef>
              <a:buClr>
                <a:schemeClr val="accent1">
                  <a:lumMod val="75000"/>
                </a:schemeClr>
              </a:buClr>
              <a:buSzPct val="140000"/>
              <a:buFont typeface="Arial" pitchFamily="34" charset="0"/>
              <a:buChar char="•"/>
            </a:pPr>
            <a:r>
              <a:rPr lang="en-US" sz="2000" dirty="0">
                <a:latin typeface="Tahoma" pitchFamily="34" charset="0"/>
                <a:cs typeface="Tahoma" pitchFamily="34" charset="0"/>
              </a:rPr>
              <a:t>A PL/SQL subprogram is a named PL/SQL block that can be called with a set of parameters. </a:t>
            </a:r>
          </a:p>
          <a:p>
            <a:pPr marL="742950" lvl="1" indent="-285750">
              <a:spcBef>
                <a:spcPct val="20000"/>
              </a:spcBef>
              <a:buClr>
                <a:schemeClr val="accent1">
                  <a:lumMod val="75000"/>
                </a:schemeClr>
              </a:buClr>
              <a:buSzPct val="140000"/>
              <a:buFont typeface="Arial" pitchFamily="34" charset="0"/>
              <a:buChar char="•"/>
            </a:pPr>
            <a:r>
              <a:rPr lang="en-US" sz="2000" dirty="0">
                <a:latin typeface="Tahoma" pitchFamily="34" charset="0"/>
                <a:cs typeface="Tahoma" pitchFamily="34" charset="0"/>
              </a:rPr>
              <a:t>You can declare and define a subprogram within either a PL/SQL block or another subprogram.</a:t>
            </a:r>
          </a:p>
          <a:p>
            <a:pPr marL="742950" lvl="1" indent="-285750">
              <a:spcBef>
                <a:spcPct val="20000"/>
              </a:spcBef>
              <a:buClr>
                <a:schemeClr val="accent1">
                  <a:lumMod val="75000"/>
                </a:schemeClr>
              </a:buClr>
              <a:buSzPct val="140000"/>
              <a:buFont typeface="Arial" pitchFamily="34" charset="0"/>
              <a:buChar char="•"/>
            </a:pPr>
            <a:r>
              <a:rPr lang="en-US" sz="2000" dirty="0">
                <a:latin typeface="Tahoma" pitchFamily="34" charset="0"/>
                <a:cs typeface="Tahoma" pitchFamily="34" charset="0"/>
              </a:rPr>
              <a:t>A subprogram consists of a specification and a body. </a:t>
            </a:r>
          </a:p>
          <a:p>
            <a:pPr marL="742950" lvl="1" indent="-285750">
              <a:spcBef>
                <a:spcPct val="20000"/>
              </a:spcBef>
              <a:buClr>
                <a:schemeClr val="accent1">
                  <a:lumMod val="75000"/>
                </a:schemeClr>
              </a:buClr>
              <a:buSzPct val="140000"/>
              <a:buFont typeface="Arial" pitchFamily="34" charset="0"/>
              <a:buChar char="•"/>
            </a:pPr>
            <a:r>
              <a:rPr lang="en-US" sz="2000" dirty="0">
                <a:latin typeface="Tahoma" pitchFamily="34" charset="0"/>
                <a:cs typeface="Tahoma" pitchFamily="34" charset="0"/>
              </a:rPr>
              <a:t>A subprogram can be a procedure or a function.</a:t>
            </a:r>
          </a:p>
          <a:p>
            <a:pPr marL="742950" lvl="1" indent="-285750">
              <a:spcBef>
                <a:spcPct val="20000"/>
              </a:spcBef>
              <a:buClr>
                <a:schemeClr val="accent1">
                  <a:lumMod val="75000"/>
                </a:schemeClr>
              </a:buClr>
              <a:buSzPct val="140000"/>
              <a:buFont typeface="Arial" pitchFamily="34" charset="0"/>
              <a:buChar char="•"/>
            </a:pPr>
            <a:r>
              <a:rPr lang="en-US" sz="2000" dirty="0">
                <a:latin typeface="Tahoma" pitchFamily="34" charset="0"/>
                <a:cs typeface="Tahoma" pitchFamily="34" charset="0"/>
              </a:rPr>
              <a:t>Typically, you use a procedure to perform an action and a function to compute and return a value.</a:t>
            </a:r>
          </a:p>
          <a:p>
            <a:pPr marL="742950" lvl="1" indent="-285750">
              <a:spcBef>
                <a:spcPct val="20000"/>
              </a:spcBef>
              <a:buClr>
                <a:schemeClr val="accent1">
                  <a:lumMod val="75000"/>
                </a:schemeClr>
              </a:buClr>
              <a:buSzPct val="140000"/>
              <a:buFont typeface="Arial" pitchFamily="34" charset="0"/>
              <a:buChar char="•"/>
            </a:pPr>
            <a:r>
              <a:rPr lang="en-US" sz="2000" dirty="0">
                <a:latin typeface="Tahoma" pitchFamily="34" charset="0"/>
                <a:cs typeface="Tahoma" pitchFamily="34" charset="0"/>
              </a:rPr>
              <a:t>Subprograms can be grouped into PL/SQL packages. </a:t>
            </a:r>
          </a:p>
        </p:txBody>
      </p:sp>
      <p:pic>
        <p:nvPicPr>
          <p:cNvPr id="7" name="Picture 4" descr="Documents: PL/SQL Subprogram"/>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5226050" y="4365625"/>
            <a:ext cx="869950" cy="15621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 name="Group 5"/>
          <p:cNvGrpSpPr>
            <a:grpSpLocks/>
          </p:cNvGrpSpPr>
          <p:nvPr/>
        </p:nvGrpSpPr>
        <p:grpSpPr bwMode="auto">
          <a:xfrm>
            <a:off x="3016250" y="4365625"/>
            <a:ext cx="881063" cy="1577975"/>
            <a:chOff x="1536" y="2880"/>
            <a:chExt cx="555" cy="994"/>
          </a:xfrm>
        </p:grpSpPr>
        <p:pic>
          <p:nvPicPr>
            <p:cNvPr id="9" name="Picture 6" descr="Documents: PL/SQL Subprogram"/>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1536" y="2880"/>
              <a:ext cx="548" cy="984"/>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7" descr="Documents: PL/SQL Program"/>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1830" y="3333"/>
              <a:ext cx="261" cy="54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315288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12</a:t>
            </a:fld>
            <a:endParaRPr lang="en-US" dirty="0"/>
          </a:p>
        </p:txBody>
      </p:sp>
      <p:sp>
        <p:nvSpPr>
          <p:cNvPr id="6" name="Rectangle 26"/>
          <p:cNvSpPr txBox="1">
            <a:spLocks noChangeArrowheads="1"/>
          </p:cNvSpPr>
          <p:nvPr/>
        </p:nvSpPr>
        <p:spPr>
          <a:xfrm>
            <a:off x="609600" y="304800"/>
            <a:ext cx="7918450" cy="876300"/>
          </a:xfrm>
          <a:prstGeom prst="rect">
            <a:avLst/>
          </a:prstGeom>
        </p:spPr>
        <p:txBody>
          <a:bodyPr vert="horz" lIns="91440" tIns="45720" rIns="91440" bIns="45720" rtlCol="0" anchor="t">
            <a:normAutofit/>
          </a:bodyPr>
          <a:lstStyle>
            <a:lvl1pPr algn="l" defTabSz="914400" rtl="0" eaLnBrk="1" latinLnBrk="0" hangingPunct="1">
              <a:spcBef>
                <a:spcPct val="0"/>
              </a:spcBef>
              <a:buNone/>
              <a:defRPr lang="en-US" sz="1800" b="1" kern="1200">
                <a:solidFill>
                  <a:schemeClr val="accent1">
                    <a:lumMod val="75000"/>
                  </a:schemeClr>
                </a:solidFill>
                <a:latin typeface="Tahoma" pitchFamily="34" charset="0"/>
                <a:ea typeface="Tahoma" pitchFamily="34" charset="0"/>
                <a:cs typeface="Tahoma" pitchFamily="34" charset="0"/>
              </a:defRPr>
            </a:lvl1pPr>
          </a:lstStyle>
          <a:p>
            <a:r>
              <a:rPr lang="en-US" dirty="0" smtClean="0"/>
              <a:t>The Benefits of Using PL/SQL Subprograms</a:t>
            </a:r>
            <a:endParaRPr lang="en-US" dirty="0"/>
          </a:p>
        </p:txBody>
      </p:sp>
      <p:pic>
        <p:nvPicPr>
          <p:cNvPr id="7" name="Picture 3" descr="C:\Documents and Settings\lserhal\My Documents\My Pictures\Graphics Library\permissions and security.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6391275" y="1546225"/>
            <a:ext cx="1085850" cy="1577975"/>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descr="Concept: Performance Tuning "/>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5962650" y="4191000"/>
            <a:ext cx="1943100" cy="993775"/>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5"/>
          <p:cNvSpPr>
            <a:spLocks noChangeArrowheads="1"/>
          </p:cNvSpPr>
          <p:nvPr/>
        </p:nvSpPr>
        <p:spPr bwMode="auto">
          <a:xfrm>
            <a:off x="1268413" y="3238500"/>
            <a:ext cx="2000250" cy="327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2550" tIns="41275" rIns="82550" bIns="41275">
            <a:spAutoFit/>
          </a:bodyPr>
          <a:lstStyle/>
          <a:p>
            <a:pPr defTabSz="822325" eaLnBrk="0" hangingPunct="0">
              <a:spcBef>
                <a:spcPct val="50000"/>
              </a:spcBef>
              <a:buClrTx/>
              <a:buFontTx/>
              <a:buNone/>
            </a:pPr>
            <a:r>
              <a:rPr lang="en-US" sz="1600" b="1"/>
              <a:t>Easy maintenance</a:t>
            </a:r>
          </a:p>
        </p:txBody>
      </p:sp>
      <p:sp>
        <p:nvSpPr>
          <p:cNvPr id="10" name="Rectangle 6"/>
          <p:cNvSpPr>
            <a:spLocks noChangeArrowheads="1"/>
          </p:cNvSpPr>
          <p:nvPr/>
        </p:nvSpPr>
        <p:spPr bwMode="auto">
          <a:xfrm>
            <a:off x="5486400" y="5692775"/>
            <a:ext cx="2895600" cy="327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2550" tIns="41275" rIns="82550" bIns="41275">
            <a:spAutoFit/>
          </a:bodyPr>
          <a:lstStyle/>
          <a:p>
            <a:pPr marL="411163" lvl="1" defTabSz="822325"/>
            <a:r>
              <a:rPr lang="en-US" sz="1600" b="1"/>
              <a:t>Improved performance</a:t>
            </a:r>
          </a:p>
        </p:txBody>
      </p:sp>
      <p:sp>
        <p:nvSpPr>
          <p:cNvPr id="11" name="Rectangle 7"/>
          <p:cNvSpPr>
            <a:spLocks noChangeArrowheads="1"/>
          </p:cNvSpPr>
          <p:nvPr/>
        </p:nvSpPr>
        <p:spPr bwMode="auto">
          <a:xfrm>
            <a:off x="5743575" y="3238500"/>
            <a:ext cx="2381250" cy="571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2550" tIns="41275" rIns="82550" bIns="41275">
            <a:spAutoFit/>
          </a:bodyPr>
          <a:lstStyle/>
          <a:p>
            <a:pPr defTabSz="822325" eaLnBrk="0" hangingPunct="0">
              <a:spcBef>
                <a:spcPct val="50000"/>
              </a:spcBef>
              <a:buClrTx/>
              <a:buFontTx/>
              <a:buNone/>
            </a:pPr>
            <a:r>
              <a:rPr lang="en-US" sz="1600" b="1"/>
              <a:t>Improved data security and integrity</a:t>
            </a:r>
          </a:p>
        </p:txBody>
      </p:sp>
      <p:sp>
        <p:nvSpPr>
          <p:cNvPr id="12" name="Rectangle 8"/>
          <p:cNvSpPr>
            <a:spLocks noChangeArrowheads="1"/>
          </p:cNvSpPr>
          <p:nvPr/>
        </p:nvSpPr>
        <p:spPr bwMode="auto">
          <a:xfrm>
            <a:off x="1087438" y="5692775"/>
            <a:ext cx="2362200" cy="327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2550" tIns="41275" rIns="82550" bIns="41275">
            <a:spAutoFit/>
          </a:bodyPr>
          <a:lstStyle/>
          <a:p>
            <a:pPr defTabSz="822325" eaLnBrk="0" hangingPunct="0">
              <a:spcBef>
                <a:spcPct val="50000"/>
              </a:spcBef>
              <a:buClrTx/>
              <a:buFontTx/>
              <a:buNone/>
            </a:pPr>
            <a:r>
              <a:rPr lang="en-US" sz="1600" b="1"/>
              <a:t>Improved code clarity</a:t>
            </a:r>
            <a:endParaRPr lang="en-US" sz="2200" b="1"/>
          </a:p>
        </p:txBody>
      </p:sp>
      <p:grpSp>
        <p:nvGrpSpPr>
          <p:cNvPr id="2" name="Group 23"/>
          <p:cNvGrpSpPr>
            <a:grpSpLocks/>
          </p:cNvGrpSpPr>
          <p:nvPr/>
        </p:nvGrpSpPr>
        <p:grpSpPr bwMode="auto">
          <a:xfrm>
            <a:off x="1277938" y="1447800"/>
            <a:ext cx="1981200" cy="2092325"/>
            <a:chOff x="960" y="912"/>
            <a:chExt cx="1248" cy="1318"/>
          </a:xfrm>
        </p:grpSpPr>
        <p:grpSp>
          <p:nvGrpSpPr>
            <p:cNvPr id="3" name="Group 9"/>
            <p:cNvGrpSpPr>
              <a:grpSpLocks/>
            </p:cNvGrpSpPr>
            <p:nvPr/>
          </p:nvGrpSpPr>
          <p:grpSpPr bwMode="auto">
            <a:xfrm>
              <a:off x="960" y="912"/>
              <a:ext cx="611" cy="1030"/>
              <a:chOff x="2023" y="2194"/>
              <a:chExt cx="611" cy="1030"/>
            </a:xfrm>
          </p:grpSpPr>
          <p:pic>
            <p:nvPicPr>
              <p:cNvPr id="16" name="Picture 10" descr="Documents: PL/SQL Subprogram"/>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2023" y="2194"/>
                <a:ext cx="569" cy="1022"/>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1" descr="Documents: PL/SQL Program"/>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gray">
              <a:xfrm>
                <a:off x="2330" y="2592"/>
                <a:ext cx="304" cy="632"/>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15" name="Picture 12" descr="C:\My_Data\Jobs\Enterprise\New_slides\icons\modify.gi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gray">
            <a:xfrm>
              <a:off x="1418" y="1440"/>
              <a:ext cx="790" cy="79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3" name="Group 24"/>
          <p:cNvGrpSpPr>
            <a:grpSpLocks/>
          </p:cNvGrpSpPr>
          <p:nvPr/>
        </p:nvGrpSpPr>
        <p:grpSpPr bwMode="auto">
          <a:xfrm>
            <a:off x="1544638" y="4003675"/>
            <a:ext cx="1447800" cy="1635125"/>
            <a:chOff x="960" y="2522"/>
            <a:chExt cx="912" cy="1030"/>
          </a:xfrm>
        </p:grpSpPr>
        <p:grpSp>
          <p:nvGrpSpPr>
            <p:cNvPr id="14" name="Group 13"/>
            <p:cNvGrpSpPr>
              <a:grpSpLocks/>
            </p:cNvGrpSpPr>
            <p:nvPr/>
          </p:nvGrpSpPr>
          <p:grpSpPr bwMode="auto">
            <a:xfrm>
              <a:off x="960" y="2522"/>
              <a:ext cx="611" cy="1030"/>
              <a:chOff x="2023" y="2194"/>
              <a:chExt cx="611" cy="1030"/>
            </a:xfrm>
          </p:grpSpPr>
          <p:pic>
            <p:nvPicPr>
              <p:cNvPr id="21" name="Picture 14" descr="Documents: PL/SQL Subprogram"/>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2023" y="2194"/>
                <a:ext cx="569" cy="1022"/>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15" descr="Documents: PL/SQL Program"/>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gray">
              <a:xfrm>
                <a:off x="2330" y="2592"/>
                <a:ext cx="304" cy="632"/>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20" name="Picture 16" descr="mag2"/>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gray">
            <a:xfrm>
              <a:off x="1288" y="2640"/>
              <a:ext cx="584" cy="57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8" name="Group 25"/>
          <p:cNvGrpSpPr>
            <a:grpSpLocks/>
          </p:cNvGrpSpPr>
          <p:nvPr/>
        </p:nvGrpSpPr>
        <p:grpSpPr bwMode="auto">
          <a:xfrm>
            <a:off x="3579813" y="2590800"/>
            <a:ext cx="1974850" cy="1974850"/>
            <a:chOff x="2256" y="1632"/>
            <a:chExt cx="1244" cy="1244"/>
          </a:xfrm>
        </p:grpSpPr>
        <p:pic>
          <p:nvPicPr>
            <p:cNvPr id="24" name="Picture 17" descr="iAS_Icons: Database with Segments"/>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gray">
            <a:xfrm>
              <a:off x="2256" y="1632"/>
              <a:ext cx="1244" cy="124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9" name="Group 18"/>
            <p:cNvGrpSpPr>
              <a:grpSpLocks/>
            </p:cNvGrpSpPr>
            <p:nvPr/>
          </p:nvGrpSpPr>
          <p:grpSpPr bwMode="auto">
            <a:xfrm>
              <a:off x="2496" y="2160"/>
              <a:ext cx="360" cy="572"/>
              <a:chOff x="2805" y="2496"/>
              <a:chExt cx="528" cy="960"/>
            </a:xfrm>
          </p:grpSpPr>
          <p:pic>
            <p:nvPicPr>
              <p:cNvPr id="27" name="Picture 19" descr="Documents: PL/SQL Subprogram"/>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2805" y="2496"/>
                <a:ext cx="468" cy="910"/>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0" descr="Documents: PL/SQL Program"/>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gray">
              <a:xfrm>
                <a:off x="3060" y="2841"/>
                <a:ext cx="273" cy="615"/>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26" name="Picture 21" descr="Documents: PL/SQL Subprogram"/>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2976" y="2126"/>
              <a:ext cx="340" cy="61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9" name="Rectangle 22"/>
          <p:cNvSpPr>
            <a:spLocks noChangeArrowheads="1"/>
          </p:cNvSpPr>
          <p:nvPr/>
        </p:nvSpPr>
        <p:spPr bwMode="auto">
          <a:xfrm>
            <a:off x="3386138" y="4495800"/>
            <a:ext cx="2362200" cy="815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2550" tIns="41275" rIns="82550" bIns="41275">
            <a:spAutoFit/>
          </a:bodyPr>
          <a:lstStyle/>
          <a:p>
            <a:pPr defTabSz="822325" eaLnBrk="0" hangingPunct="0">
              <a:spcBef>
                <a:spcPct val="50000"/>
              </a:spcBef>
              <a:buClrTx/>
              <a:buFontTx/>
              <a:buNone/>
            </a:pPr>
            <a:r>
              <a:rPr lang="en-US" sz="1600" b="1"/>
              <a:t>Subprograms:</a:t>
            </a:r>
            <a:br>
              <a:rPr lang="en-US" sz="1600" b="1"/>
            </a:br>
            <a:r>
              <a:rPr lang="en-US" sz="1600" b="1"/>
              <a:t>Stored procedures and functions</a:t>
            </a:r>
            <a:endParaRPr lang="en-US" sz="2200" b="1"/>
          </a:p>
        </p:txBody>
      </p:sp>
    </p:spTree>
    <p:extLst>
      <p:ext uri="{BB962C8B-B14F-4D97-AF65-F5344CB8AC3E}">
        <p14:creationId xmlns:p14="http://schemas.microsoft.com/office/powerpoint/2010/main" xmlns="" val="166354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Between Anonymous </a:t>
            </a:r>
            <a:r>
              <a:rPr lang="en-US" dirty="0" smtClean="0"/>
              <a:t> Blocks </a:t>
            </a:r>
            <a:r>
              <a:rPr lang="en-US" dirty="0"/>
              <a:t>and Subprograms</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2578150211"/>
              </p:ext>
            </p:extLst>
          </p:nvPr>
        </p:nvGraphicFramePr>
        <p:xfrm>
          <a:off x="762000" y="1371600"/>
          <a:ext cx="7620000" cy="3134360"/>
        </p:xfrm>
        <a:graphic>
          <a:graphicData uri="http://schemas.openxmlformats.org/drawingml/2006/table">
            <a:tbl>
              <a:tblPr firstRow="1" bandRow="1">
                <a:tableStyleId>{5C22544A-7EE6-4342-B048-85BDC9FD1C3A}</a:tableStyleId>
              </a:tblPr>
              <a:tblGrid>
                <a:gridCol w="3810000"/>
                <a:gridCol w="3810000"/>
              </a:tblGrid>
              <a:tr h="370840">
                <a:tc>
                  <a:txBody>
                    <a:bodyPr/>
                    <a:lstStyle/>
                    <a:p>
                      <a:r>
                        <a:rPr lang="en-US" dirty="0" smtClean="0">
                          <a:latin typeface="Tahoma" pitchFamily="34" charset="0"/>
                          <a:cs typeface="Tahoma" pitchFamily="34" charset="0"/>
                        </a:rPr>
                        <a:t>Anonymous Blocks</a:t>
                      </a:r>
                      <a:endParaRPr lang="en-US" dirty="0">
                        <a:latin typeface="Tahoma" pitchFamily="34" charset="0"/>
                        <a:cs typeface="Tahoma" pitchFamily="34" charset="0"/>
                      </a:endParaRPr>
                    </a:p>
                  </a:txBody>
                  <a:tcPr/>
                </a:tc>
                <a:tc>
                  <a:txBody>
                    <a:bodyPr/>
                    <a:lstStyle/>
                    <a:p>
                      <a:r>
                        <a:rPr lang="en-US" dirty="0" smtClean="0">
                          <a:latin typeface="Tahoma" pitchFamily="34" charset="0"/>
                          <a:cs typeface="Tahoma" pitchFamily="34" charset="0"/>
                        </a:rPr>
                        <a:t>Subprograms</a:t>
                      </a:r>
                      <a:endParaRPr lang="en-US" dirty="0">
                        <a:latin typeface="Tahoma" pitchFamily="34" charset="0"/>
                        <a:cs typeface="Tahoma" pitchFamily="34" charset="0"/>
                      </a:endParaRPr>
                    </a:p>
                  </a:txBody>
                  <a:tcPr/>
                </a:tc>
              </a:tr>
              <a:tr h="370840">
                <a:tc>
                  <a:txBody>
                    <a:bodyPr/>
                    <a:lstStyle/>
                    <a:p>
                      <a:r>
                        <a:rPr lang="en-US" dirty="0" smtClean="0">
                          <a:latin typeface="Tahoma" pitchFamily="34" charset="0"/>
                          <a:cs typeface="Tahoma" pitchFamily="34" charset="0"/>
                        </a:rPr>
                        <a:t>Unnamed PL/SQL blocks</a:t>
                      </a:r>
                      <a:endParaRPr lang="en-US" dirty="0">
                        <a:latin typeface="Tahoma" pitchFamily="34" charset="0"/>
                        <a:cs typeface="Tahoma" pitchFamily="34" charset="0"/>
                      </a:endParaRPr>
                    </a:p>
                  </a:txBody>
                  <a:tcPr/>
                </a:tc>
                <a:tc>
                  <a:txBody>
                    <a:bodyPr/>
                    <a:lstStyle/>
                    <a:p>
                      <a:r>
                        <a:rPr lang="en-US" dirty="0" smtClean="0">
                          <a:latin typeface="Tahoma" pitchFamily="34" charset="0"/>
                          <a:cs typeface="Tahoma" pitchFamily="34" charset="0"/>
                        </a:rPr>
                        <a:t>Named PL/SQL blocks</a:t>
                      </a:r>
                      <a:endParaRPr lang="en-US" dirty="0">
                        <a:latin typeface="Tahoma" pitchFamily="34" charset="0"/>
                        <a:cs typeface="Tahoma" pitchFamily="34" charset="0"/>
                      </a:endParaRPr>
                    </a:p>
                  </a:txBody>
                  <a:tcPr/>
                </a:tc>
              </a:tr>
              <a:tr h="370840">
                <a:tc>
                  <a:txBody>
                    <a:bodyPr/>
                    <a:lstStyle/>
                    <a:p>
                      <a:r>
                        <a:rPr lang="en-US" dirty="0" smtClean="0">
                          <a:latin typeface="Tahoma" pitchFamily="34" charset="0"/>
                          <a:cs typeface="Tahoma" pitchFamily="34" charset="0"/>
                        </a:rPr>
                        <a:t>Compiled every time</a:t>
                      </a:r>
                      <a:endParaRPr lang="en-US" dirty="0">
                        <a:latin typeface="Tahoma" pitchFamily="34" charset="0"/>
                        <a:cs typeface="Tahoma" pitchFamily="34" charset="0"/>
                      </a:endParaRPr>
                    </a:p>
                  </a:txBody>
                  <a:tcPr/>
                </a:tc>
                <a:tc>
                  <a:txBody>
                    <a:bodyPr/>
                    <a:lstStyle/>
                    <a:p>
                      <a:r>
                        <a:rPr lang="en-US" dirty="0" smtClean="0">
                          <a:latin typeface="Tahoma" pitchFamily="34" charset="0"/>
                          <a:cs typeface="Tahoma" pitchFamily="34" charset="0"/>
                        </a:rPr>
                        <a:t>Compiled only once</a:t>
                      </a:r>
                      <a:endParaRPr lang="en-US" dirty="0">
                        <a:latin typeface="Tahoma" pitchFamily="34" charset="0"/>
                        <a:cs typeface="Tahoma" pitchFamily="34" charset="0"/>
                      </a:endParaRPr>
                    </a:p>
                  </a:txBody>
                  <a:tcPr/>
                </a:tc>
              </a:tr>
              <a:tr h="370840">
                <a:tc>
                  <a:txBody>
                    <a:bodyPr/>
                    <a:lstStyle/>
                    <a:p>
                      <a:r>
                        <a:rPr lang="en-US" dirty="0" smtClean="0">
                          <a:latin typeface="Tahoma" pitchFamily="34" charset="0"/>
                          <a:cs typeface="Tahoma" pitchFamily="34" charset="0"/>
                        </a:rPr>
                        <a:t>Not stored in the database</a:t>
                      </a:r>
                      <a:endParaRPr lang="en-US" dirty="0">
                        <a:latin typeface="Tahoma" pitchFamily="34" charset="0"/>
                        <a:cs typeface="Tahoma" pitchFamily="34" charset="0"/>
                      </a:endParaRPr>
                    </a:p>
                  </a:txBody>
                  <a:tcPr/>
                </a:tc>
                <a:tc>
                  <a:txBody>
                    <a:bodyPr/>
                    <a:lstStyle/>
                    <a:p>
                      <a:r>
                        <a:rPr lang="en-US" dirty="0" smtClean="0">
                          <a:latin typeface="Tahoma" pitchFamily="34" charset="0"/>
                          <a:cs typeface="Tahoma" pitchFamily="34" charset="0"/>
                        </a:rPr>
                        <a:t>Stored in the database</a:t>
                      </a:r>
                      <a:endParaRPr lang="en-US" dirty="0">
                        <a:latin typeface="Tahoma" pitchFamily="34" charset="0"/>
                        <a:cs typeface="Tahoma" pitchFamily="34" charset="0"/>
                      </a:endParaRPr>
                    </a:p>
                  </a:txBody>
                  <a:tcPr/>
                </a:tc>
              </a:tr>
              <a:tr h="370840">
                <a:tc>
                  <a:txBody>
                    <a:bodyPr/>
                    <a:lstStyle/>
                    <a:p>
                      <a:r>
                        <a:rPr lang="en-US" dirty="0" smtClean="0">
                          <a:latin typeface="Tahoma" pitchFamily="34" charset="0"/>
                          <a:cs typeface="Tahoma" pitchFamily="34" charset="0"/>
                        </a:rPr>
                        <a:t>Cannot be invoked by other applications</a:t>
                      </a:r>
                      <a:endParaRPr lang="en-US" dirty="0">
                        <a:latin typeface="Tahoma" pitchFamily="34" charset="0"/>
                        <a:cs typeface="Tahoma" pitchFamily="34" charset="0"/>
                      </a:endParaRPr>
                    </a:p>
                  </a:txBody>
                  <a:tcPr/>
                </a:tc>
                <a:tc>
                  <a:txBody>
                    <a:bodyPr/>
                    <a:lstStyle/>
                    <a:p>
                      <a:r>
                        <a:rPr lang="en-US" dirty="0" smtClean="0">
                          <a:latin typeface="Tahoma" pitchFamily="34" charset="0"/>
                          <a:cs typeface="Tahoma" pitchFamily="34" charset="0"/>
                        </a:rPr>
                        <a:t>Named and, therefore, can be invoked by other applications</a:t>
                      </a:r>
                      <a:endParaRPr lang="en-US" dirty="0">
                        <a:latin typeface="Tahoma" pitchFamily="34" charset="0"/>
                        <a:cs typeface="Tahoma" pitchFamily="34" charset="0"/>
                      </a:endParaRPr>
                    </a:p>
                  </a:txBody>
                  <a:tcPr/>
                </a:tc>
              </a:tr>
              <a:tr h="370840">
                <a:tc>
                  <a:txBody>
                    <a:bodyPr/>
                    <a:lstStyle/>
                    <a:p>
                      <a:r>
                        <a:rPr lang="en-US" dirty="0" smtClean="0">
                          <a:latin typeface="Tahoma" pitchFamily="34" charset="0"/>
                          <a:cs typeface="Tahoma" pitchFamily="34" charset="0"/>
                        </a:rPr>
                        <a:t>Do not return values</a:t>
                      </a:r>
                      <a:endParaRPr lang="en-US" dirty="0">
                        <a:latin typeface="Tahoma" pitchFamily="34" charset="0"/>
                        <a:cs typeface="Tahoma" pitchFamily="34" charset="0"/>
                      </a:endParaRPr>
                    </a:p>
                  </a:txBody>
                  <a:tcPr/>
                </a:tc>
                <a:tc>
                  <a:txBody>
                    <a:bodyPr/>
                    <a:lstStyle/>
                    <a:p>
                      <a:r>
                        <a:rPr lang="en-US" dirty="0" smtClean="0">
                          <a:latin typeface="Tahoma" pitchFamily="34" charset="0"/>
                          <a:cs typeface="Tahoma" pitchFamily="34" charset="0"/>
                        </a:rPr>
                        <a:t>Subprograms called functions must return values.</a:t>
                      </a:r>
                      <a:endParaRPr lang="en-US" dirty="0">
                        <a:latin typeface="Tahoma" pitchFamily="34" charset="0"/>
                        <a:cs typeface="Tahoma" pitchFamily="34" charset="0"/>
                      </a:endParaRPr>
                    </a:p>
                  </a:txBody>
                  <a:tcPr/>
                </a:tc>
              </a:tr>
              <a:tr h="370840">
                <a:tc>
                  <a:txBody>
                    <a:bodyPr/>
                    <a:lstStyle/>
                    <a:p>
                      <a:r>
                        <a:rPr lang="en-US" dirty="0" smtClean="0">
                          <a:latin typeface="Tahoma" pitchFamily="34" charset="0"/>
                          <a:cs typeface="Tahoma" pitchFamily="34" charset="0"/>
                        </a:rPr>
                        <a:t>Cannot take parameters</a:t>
                      </a:r>
                      <a:endParaRPr lang="en-US" dirty="0">
                        <a:latin typeface="Tahoma" pitchFamily="34" charset="0"/>
                        <a:cs typeface="Tahoma" pitchFamily="34" charset="0"/>
                      </a:endParaRPr>
                    </a:p>
                  </a:txBody>
                  <a:tcPr/>
                </a:tc>
                <a:tc>
                  <a:txBody>
                    <a:bodyPr/>
                    <a:lstStyle/>
                    <a:p>
                      <a:r>
                        <a:rPr lang="en-US" dirty="0" smtClean="0">
                          <a:latin typeface="Tahoma" pitchFamily="34" charset="0"/>
                          <a:cs typeface="Tahoma" pitchFamily="34" charset="0"/>
                        </a:rPr>
                        <a:t>Can take parameters</a:t>
                      </a:r>
                      <a:endParaRPr lang="en-US" dirty="0">
                        <a:latin typeface="Tahoma" pitchFamily="34" charset="0"/>
                        <a:cs typeface="Tahoma" pitchFamily="34" charset="0"/>
                      </a:endParaRPr>
                    </a:p>
                  </a:txBody>
                  <a:tcPr/>
                </a:tc>
              </a:tr>
            </a:tbl>
          </a:graphicData>
        </a:graphic>
      </p:graphicFrame>
    </p:spTree>
    <p:extLst>
      <p:ext uri="{BB962C8B-B14F-4D97-AF65-F5344CB8AC3E}">
        <p14:creationId xmlns:p14="http://schemas.microsoft.com/office/powerpoint/2010/main" xmlns="" val="1131082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Syntax</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14</a:t>
            </a:fld>
            <a:endParaRPr lang="en-US" dirty="0"/>
          </a:p>
        </p:txBody>
      </p:sp>
      <p:sp>
        <p:nvSpPr>
          <p:cNvPr id="6" name="Flowchart: Alternate Process 5"/>
          <p:cNvSpPr/>
          <p:nvPr/>
        </p:nvSpPr>
        <p:spPr>
          <a:xfrm>
            <a:off x="674369" y="1319022"/>
            <a:ext cx="7795262" cy="3520441"/>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ru-RU" sz="2000" dirty="0" smtClean="0">
              <a:latin typeface="Tahoma" pitchFamily="34" charset="0"/>
              <a:cs typeface="Tahoma" pitchFamily="34" charset="0"/>
            </a:endParaRPr>
          </a:p>
          <a:p>
            <a:r>
              <a:rPr lang="en-US" sz="2000" b="1" dirty="0" smtClean="0">
                <a:latin typeface="Tahoma" pitchFamily="34" charset="0"/>
                <a:cs typeface="Tahoma" pitchFamily="34" charset="0"/>
              </a:rPr>
              <a:t>CREATE</a:t>
            </a:r>
            <a:r>
              <a:rPr lang="en-US" sz="2000" dirty="0" smtClean="0">
                <a:latin typeface="Tahoma" pitchFamily="34" charset="0"/>
                <a:cs typeface="Tahoma" pitchFamily="34" charset="0"/>
              </a:rPr>
              <a:t> </a:t>
            </a:r>
            <a:r>
              <a:rPr lang="en-US" sz="2000" dirty="0">
                <a:solidFill>
                  <a:schemeClr val="accent1">
                    <a:lumMod val="60000"/>
                    <a:lumOff val="40000"/>
                  </a:schemeClr>
                </a:solidFill>
                <a:latin typeface="Tahoma" pitchFamily="34" charset="0"/>
                <a:cs typeface="Tahoma" pitchFamily="34" charset="0"/>
              </a:rPr>
              <a:t>[OR REPLACE] </a:t>
            </a:r>
            <a:r>
              <a:rPr lang="en-US" sz="2000" b="1" dirty="0" smtClean="0">
                <a:latin typeface="Tahoma" pitchFamily="34" charset="0"/>
                <a:cs typeface="Tahoma" pitchFamily="34" charset="0"/>
              </a:rPr>
              <a:t>PROCEDURE</a:t>
            </a:r>
            <a:r>
              <a:rPr lang="ru-RU" sz="2000" dirty="0" smtClean="0">
                <a:latin typeface="Tahoma" pitchFamily="34" charset="0"/>
                <a:cs typeface="Tahoma" pitchFamily="34" charset="0"/>
              </a:rPr>
              <a:t> </a:t>
            </a:r>
            <a:r>
              <a:rPr lang="en-US" sz="2000" dirty="0" err="1" smtClean="0">
                <a:latin typeface="Tahoma" pitchFamily="34" charset="0"/>
                <a:cs typeface="Tahoma" pitchFamily="34" charset="0"/>
              </a:rPr>
              <a:t>procedure_name</a:t>
            </a:r>
            <a:endParaRPr lang="en-US" sz="2000" dirty="0">
              <a:latin typeface="Tahoma" pitchFamily="34" charset="0"/>
              <a:cs typeface="Tahoma" pitchFamily="34" charset="0"/>
            </a:endParaRPr>
          </a:p>
          <a:p>
            <a:r>
              <a:rPr lang="en-US" sz="2000" dirty="0">
                <a:solidFill>
                  <a:schemeClr val="accent1">
                    <a:lumMod val="60000"/>
                    <a:lumOff val="40000"/>
                  </a:schemeClr>
                </a:solidFill>
                <a:latin typeface="Tahoma" pitchFamily="34" charset="0"/>
                <a:cs typeface="Tahoma" pitchFamily="34" charset="0"/>
              </a:rPr>
              <a:t> [(parameter1 [mode] datatype1,</a:t>
            </a:r>
          </a:p>
          <a:p>
            <a:r>
              <a:rPr lang="en-US" sz="2000" dirty="0">
                <a:solidFill>
                  <a:schemeClr val="accent1">
                    <a:lumMod val="60000"/>
                    <a:lumOff val="40000"/>
                  </a:schemeClr>
                </a:solidFill>
                <a:latin typeface="Tahoma" pitchFamily="34" charset="0"/>
                <a:cs typeface="Tahoma" pitchFamily="34" charset="0"/>
              </a:rPr>
              <a:t>   parameter2 [mode] datatype2, ...)]</a:t>
            </a:r>
          </a:p>
          <a:p>
            <a:r>
              <a:rPr lang="en-US" sz="2000" b="1" dirty="0">
                <a:latin typeface="Tahoma" pitchFamily="34" charset="0"/>
                <a:cs typeface="Tahoma" pitchFamily="34" charset="0"/>
              </a:rPr>
              <a:t>IS</a:t>
            </a:r>
            <a:r>
              <a:rPr lang="en-US" sz="2000" dirty="0">
                <a:latin typeface="Tahoma" pitchFamily="34" charset="0"/>
                <a:cs typeface="Tahoma" pitchFamily="34" charset="0"/>
              </a:rPr>
              <a:t>|AS</a:t>
            </a:r>
          </a:p>
          <a:p>
            <a:r>
              <a:rPr lang="en-US" sz="2000" dirty="0">
                <a:latin typeface="Tahoma" pitchFamily="34" charset="0"/>
                <a:cs typeface="Tahoma" pitchFamily="34" charset="0"/>
              </a:rPr>
              <a:t>  </a:t>
            </a:r>
            <a:r>
              <a:rPr lang="en-US" sz="2000" dirty="0">
                <a:solidFill>
                  <a:schemeClr val="accent1">
                    <a:lumMod val="60000"/>
                    <a:lumOff val="40000"/>
                  </a:schemeClr>
                </a:solidFill>
                <a:latin typeface="Tahoma" pitchFamily="34" charset="0"/>
                <a:cs typeface="Tahoma" pitchFamily="34" charset="0"/>
              </a:rPr>
              <a:t>[</a:t>
            </a:r>
            <a:r>
              <a:rPr lang="en-US" sz="2000" dirty="0" err="1">
                <a:solidFill>
                  <a:schemeClr val="accent1">
                    <a:lumMod val="60000"/>
                    <a:lumOff val="40000"/>
                  </a:schemeClr>
                </a:solidFill>
                <a:latin typeface="Tahoma" pitchFamily="34" charset="0"/>
                <a:cs typeface="Tahoma" pitchFamily="34" charset="0"/>
              </a:rPr>
              <a:t>local_variable_declarations</a:t>
            </a:r>
            <a:r>
              <a:rPr lang="en-US" sz="2000" dirty="0">
                <a:solidFill>
                  <a:schemeClr val="accent1">
                    <a:lumMod val="60000"/>
                    <a:lumOff val="40000"/>
                  </a:schemeClr>
                </a:solidFill>
                <a:latin typeface="Tahoma" pitchFamily="34" charset="0"/>
                <a:cs typeface="Tahoma" pitchFamily="34" charset="0"/>
              </a:rPr>
              <a:t>; ...]</a:t>
            </a:r>
          </a:p>
          <a:p>
            <a:r>
              <a:rPr lang="en-US" sz="2000" b="1" dirty="0">
                <a:latin typeface="Tahoma" pitchFamily="34" charset="0"/>
                <a:cs typeface="Tahoma" pitchFamily="34" charset="0"/>
              </a:rPr>
              <a:t>BEGIN</a:t>
            </a:r>
            <a:r>
              <a:rPr lang="en-US" sz="2000" dirty="0">
                <a:latin typeface="Tahoma" pitchFamily="34" charset="0"/>
                <a:cs typeface="Tahoma" pitchFamily="34" charset="0"/>
              </a:rPr>
              <a:t/>
            </a:r>
            <a:br>
              <a:rPr lang="en-US" sz="2000" dirty="0">
                <a:latin typeface="Tahoma" pitchFamily="34" charset="0"/>
                <a:cs typeface="Tahoma" pitchFamily="34" charset="0"/>
              </a:rPr>
            </a:br>
            <a:r>
              <a:rPr lang="en-US" sz="2000" dirty="0">
                <a:latin typeface="Tahoma" pitchFamily="34" charset="0"/>
                <a:cs typeface="Tahoma" pitchFamily="34" charset="0"/>
              </a:rPr>
              <a:t>  </a:t>
            </a:r>
            <a:r>
              <a:rPr lang="en-US" sz="2000" i="1" dirty="0">
                <a:latin typeface="Tahoma" pitchFamily="34" charset="0"/>
                <a:cs typeface="Tahoma" pitchFamily="34" charset="0"/>
              </a:rPr>
              <a:t>-- actions;</a:t>
            </a:r>
          </a:p>
          <a:p>
            <a:r>
              <a:rPr lang="en-US" sz="2000" b="1" dirty="0">
                <a:latin typeface="Tahoma" pitchFamily="34" charset="0"/>
                <a:cs typeface="Tahoma" pitchFamily="34" charset="0"/>
              </a:rPr>
              <a:t>END</a:t>
            </a:r>
            <a:r>
              <a:rPr lang="en-US" sz="2000" dirty="0">
                <a:latin typeface="Tahoma" pitchFamily="34" charset="0"/>
                <a:cs typeface="Tahoma" pitchFamily="34" charset="0"/>
              </a:rPr>
              <a:t> </a:t>
            </a:r>
            <a:r>
              <a:rPr lang="en-US" sz="2000" dirty="0">
                <a:solidFill>
                  <a:schemeClr val="accent1">
                    <a:lumMod val="60000"/>
                    <a:lumOff val="40000"/>
                  </a:schemeClr>
                </a:solidFill>
                <a:latin typeface="Tahoma" pitchFamily="34" charset="0"/>
                <a:cs typeface="Tahoma" pitchFamily="34" charset="0"/>
              </a:rPr>
              <a:t>[</a:t>
            </a:r>
            <a:r>
              <a:rPr lang="en-US" sz="2000" dirty="0" err="1">
                <a:solidFill>
                  <a:schemeClr val="accent1">
                    <a:lumMod val="60000"/>
                    <a:lumOff val="40000"/>
                  </a:schemeClr>
                </a:solidFill>
                <a:latin typeface="Tahoma" pitchFamily="34" charset="0"/>
                <a:cs typeface="Tahoma" pitchFamily="34" charset="0"/>
              </a:rPr>
              <a:t>procedure_name</a:t>
            </a:r>
            <a:r>
              <a:rPr lang="en-US" sz="2000" dirty="0">
                <a:solidFill>
                  <a:schemeClr val="accent1">
                    <a:lumMod val="60000"/>
                    <a:lumOff val="40000"/>
                  </a:schemeClr>
                </a:solidFill>
                <a:latin typeface="Tahoma" pitchFamily="34" charset="0"/>
                <a:cs typeface="Tahoma" pitchFamily="34" charset="0"/>
              </a:rPr>
              <a:t>]</a:t>
            </a:r>
            <a:r>
              <a:rPr lang="en-US" sz="2000" b="1" dirty="0">
                <a:latin typeface="Tahoma" pitchFamily="34" charset="0"/>
                <a:cs typeface="Tahoma" pitchFamily="34" charset="0"/>
              </a:rPr>
              <a:t>;</a:t>
            </a:r>
          </a:p>
          <a:p>
            <a:endParaRPr lang="ru-RU" sz="2000" dirty="0" smtClean="0">
              <a:latin typeface="Tahoma" pitchFamily="34" charset="0"/>
              <a:cs typeface="Tahoma" pitchFamily="34" charset="0"/>
            </a:endParaRPr>
          </a:p>
        </p:txBody>
      </p:sp>
      <p:sp>
        <p:nvSpPr>
          <p:cNvPr id="9" name="Right Brace 8"/>
          <p:cNvSpPr/>
          <p:nvPr/>
        </p:nvSpPr>
        <p:spPr>
          <a:xfrm>
            <a:off x="5562600" y="3048000"/>
            <a:ext cx="381000" cy="134035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p:cNvSpPr txBox="1"/>
          <p:nvPr/>
        </p:nvSpPr>
        <p:spPr>
          <a:xfrm>
            <a:off x="6090201" y="3536196"/>
            <a:ext cx="1680909" cy="369332"/>
          </a:xfrm>
          <a:prstGeom prst="rect">
            <a:avLst/>
          </a:prstGeom>
          <a:noFill/>
        </p:spPr>
        <p:txBody>
          <a:bodyPr wrap="none" rtlCol="0">
            <a:spAutoFit/>
          </a:bodyPr>
          <a:lstStyle/>
          <a:p>
            <a:r>
              <a:rPr lang="en-US" b="1" dirty="0">
                <a:solidFill>
                  <a:schemeClr val="accent2"/>
                </a:solidFill>
              </a:rPr>
              <a:t>PL/SQL </a:t>
            </a:r>
            <a:r>
              <a:rPr lang="en-US" b="1" dirty="0" smtClean="0">
                <a:solidFill>
                  <a:schemeClr val="accent2"/>
                </a:solidFill>
              </a:rPr>
              <a:t>block</a:t>
            </a:r>
            <a:endParaRPr lang="en-US" b="1" dirty="0">
              <a:solidFill>
                <a:schemeClr val="accent2"/>
              </a:solidFill>
            </a:endParaRPr>
          </a:p>
        </p:txBody>
      </p:sp>
    </p:spTree>
    <p:extLst>
      <p:ext uri="{BB962C8B-B14F-4D97-AF65-F5344CB8AC3E}">
        <p14:creationId xmlns:p14="http://schemas.microsoft.com/office/powerpoint/2010/main" xmlns="" val="1263903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Example</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15</a:t>
            </a:fld>
            <a:endParaRPr lang="en-US" dirty="0"/>
          </a:p>
        </p:txBody>
      </p:sp>
      <p:sp>
        <p:nvSpPr>
          <p:cNvPr id="6" name="TextBox 5"/>
          <p:cNvSpPr txBox="1"/>
          <p:nvPr/>
        </p:nvSpPr>
        <p:spPr>
          <a:xfrm>
            <a:off x="353759" y="1243548"/>
            <a:ext cx="8436483" cy="34778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CREATE OR REPLACE PROCEDURE </a:t>
            </a:r>
            <a:r>
              <a:rPr lang="en-US" sz="2000" dirty="0" err="1">
                <a:latin typeface="Tahoma" pitchFamily="34" charset="0"/>
                <a:cs typeface="Tahoma" pitchFamily="34" charset="0"/>
              </a:rPr>
              <a:t>add_dept</a:t>
            </a:r>
            <a:r>
              <a:rPr lang="en-US" sz="2000" dirty="0">
                <a:latin typeface="Tahoma" pitchFamily="34" charset="0"/>
                <a:cs typeface="Tahoma" pitchFamily="34" charset="0"/>
              </a:rPr>
              <a:t> </a:t>
            </a:r>
            <a:endParaRPr lang="en-US" sz="2000" dirty="0" smtClean="0">
              <a:latin typeface="Tahoma" pitchFamily="34" charset="0"/>
              <a:cs typeface="Tahoma" pitchFamily="34" charset="0"/>
            </a:endParaRPr>
          </a:p>
          <a:p>
            <a:r>
              <a:rPr lang="en-US" sz="2000" dirty="0" smtClean="0">
                <a:latin typeface="Tahoma" pitchFamily="34" charset="0"/>
                <a:cs typeface="Tahoma" pitchFamily="34" charset="0"/>
              </a:rPr>
              <a:t>IS</a:t>
            </a:r>
            <a:endParaRPr lang="en-US" sz="2000" dirty="0">
              <a:latin typeface="Tahoma" pitchFamily="34" charset="0"/>
              <a:cs typeface="Tahoma" pitchFamily="34" charset="0"/>
            </a:endParaRPr>
          </a:p>
          <a:p>
            <a:r>
              <a:rPr lang="en-US" sz="2000" dirty="0">
                <a:latin typeface="Tahoma" pitchFamily="34" charset="0"/>
                <a:cs typeface="Tahoma" pitchFamily="34" charset="0"/>
              </a:rPr>
              <a:t> </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v_dept_id</a:t>
            </a:r>
            <a:r>
              <a:rPr lang="en-US" sz="2000" dirty="0" smtClean="0">
                <a:latin typeface="Tahoma" pitchFamily="34" charset="0"/>
                <a:cs typeface="Tahoma" pitchFamily="34" charset="0"/>
              </a:rPr>
              <a:t> </a:t>
            </a:r>
            <a:r>
              <a:rPr lang="en-US" sz="2000" dirty="0" err="1">
                <a:latin typeface="Tahoma" pitchFamily="34" charset="0"/>
                <a:cs typeface="Tahoma" pitchFamily="34" charset="0"/>
              </a:rPr>
              <a:t>departments.department_id%TYPE</a:t>
            </a:r>
            <a:r>
              <a:rPr lang="en-US" sz="2000" dirty="0">
                <a:latin typeface="Tahoma" pitchFamily="34" charset="0"/>
                <a:cs typeface="Tahoma" pitchFamily="34" charset="0"/>
              </a:rPr>
              <a:t>;</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v_dept_name</a:t>
            </a:r>
            <a:r>
              <a:rPr lang="en-US" sz="2000" dirty="0" smtClean="0">
                <a:latin typeface="Tahoma" pitchFamily="34" charset="0"/>
                <a:cs typeface="Tahoma" pitchFamily="34" charset="0"/>
              </a:rPr>
              <a:t> </a:t>
            </a:r>
            <a:r>
              <a:rPr lang="en-US" sz="2000" dirty="0" err="1">
                <a:latin typeface="Tahoma" pitchFamily="34" charset="0"/>
                <a:cs typeface="Tahoma" pitchFamily="34" charset="0"/>
              </a:rPr>
              <a:t>departments.department_name%TYPE</a:t>
            </a:r>
            <a:r>
              <a:rPr lang="en-US" sz="2000" dirty="0">
                <a:latin typeface="Tahoma" pitchFamily="34" charset="0"/>
                <a:cs typeface="Tahoma" pitchFamily="34" charset="0"/>
              </a:rPr>
              <a:t>;</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v_dept_id</a:t>
            </a:r>
            <a:r>
              <a:rPr lang="en-US" sz="2000" dirty="0">
                <a:latin typeface="Tahoma" pitchFamily="34" charset="0"/>
                <a:cs typeface="Tahoma" pitchFamily="34" charset="0"/>
              </a:rPr>
              <a:t>:=280;</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v_dept_name</a:t>
            </a:r>
            <a:r>
              <a:rPr lang="en-US" sz="2000" dirty="0">
                <a:latin typeface="Tahoma" pitchFamily="34" charset="0"/>
                <a:cs typeface="Tahoma" pitchFamily="34" charset="0"/>
              </a:rPr>
              <a:t>:='ST-Curriculum';</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INSERT INTO departments(</a:t>
            </a:r>
            <a:r>
              <a:rPr lang="en-US" sz="2000" dirty="0" err="1" smtClean="0">
                <a:latin typeface="Tahoma" pitchFamily="34" charset="0"/>
                <a:cs typeface="Tahoma" pitchFamily="34" charset="0"/>
              </a:rPr>
              <a:t>department_id,department_name</a:t>
            </a:r>
            <a:r>
              <a:rPr lang="en-US" sz="2000" dirty="0">
                <a:latin typeface="Tahoma" pitchFamily="34" charset="0"/>
                <a:cs typeface="Tahoma" pitchFamily="34" charset="0"/>
              </a:rPr>
              <a:t>)</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VALUES (</a:t>
            </a:r>
            <a:r>
              <a:rPr lang="en-US" sz="2000" dirty="0" err="1" smtClean="0">
                <a:latin typeface="Tahoma" pitchFamily="34" charset="0"/>
                <a:cs typeface="Tahoma" pitchFamily="34" charset="0"/>
              </a:rPr>
              <a:t>v_dept_id,v_dept_name</a:t>
            </a:r>
            <a:r>
              <a:rPr lang="en-US" sz="2000" dirty="0">
                <a:latin typeface="Tahoma" pitchFamily="34" charset="0"/>
                <a:cs typeface="Tahoma" pitchFamily="34" charset="0"/>
              </a:rPr>
              <a:t>);</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DBMS_OUTPUT.PUT_LINE</a:t>
            </a:r>
            <a:r>
              <a:rPr lang="en-US" sz="2000" dirty="0">
                <a:latin typeface="Tahoma" pitchFamily="34" charset="0"/>
                <a:cs typeface="Tahoma" pitchFamily="34" charset="0"/>
              </a:rPr>
              <a:t>(' Inserted '|| SQL%ROWCOUNT ||' row ');</a:t>
            </a:r>
          </a:p>
          <a:p>
            <a:r>
              <a:rPr lang="en-US" sz="2000" dirty="0">
                <a:latin typeface="Tahoma" pitchFamily="34" charset="0"/>
                <a:cs typeface="Tahoma" pitchFamily="34" charset="0"/>
              </a:rPr>
              <a:t>END; </a:t>
            </a:r>
          </a:p>
        </p:txBody>
      </p:sp>
    </p:spTree>
    <p:extLst>
      <p:ext uri="{BB962C8B-B14F-4D97-AF65-F5344CB8AC3E}">
        <p14:creationId xmlns:p14="http://schemas.microsoft.com/office/powerpoint/2010/main" xmlns="" val="2755721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Syntax</a:t>
            </a:r>
          </a:p>
        </p:txBody>
      </p:sp>
      <p:sp>
        <p:nvSpPr>
          <p:cNvPr id="6" name="Content Placeholder 5"/>
          <p:cNvSpPr>
            <a:spLocks noGrp="1"/>
          </p:cNvSpPr>
          <p:nvPr>
            <p:ph idx="1"/>
          </p:nvPr>
        </p:nvSpPr>
        <p:spPr>
          <a:xfrm>
            <a:off x="914400" y="1295400"/>
            <a:ext cx="7315200" cy="396743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indent="0">
              <a:buNone/>
            </a:pPr>
            <a:endParaRPr lang="ru-RU" sz="2000" dirty="0" smtClean="0">
              <a:latin typeface="Tahoma" pitchFamily="34" charset="0"/>
              <a:cs typeface="Tahoma" pitchFamily="34" charset="0"/>
            </a:endParaRPr>
          </a:p>
          <a:p>
            <a:pPr marL="0" indent="0">
              <a:buNone/>
            </a:pPr>
            <a:r>
              <a:rPr lang="en-US" sz="2000" b="1" dirty="0" smtClean="0">
                <a:latin typeface="Tahoma" pitchFamily="34" charset="0"/>
                <a:cs typeface="Tahoma" pitchFamily="34" charset="0"/>
              </a:rPr>
              <a:t>CREATE</a:t>
            </a:r>
            <a:r>
              <a:rPr lang="en-US" sz="2000" dirty="0" smtClean="0">
                <a:latin typeface="Tahoma" pitchFamily="34" charset="0"/>
                <a:cs typeface="Tahoma" pitchFamily="34" charset="0"/>
              </a:rPr>
              <a:t> </a:t>
            </a:r>
            <a:r>
              <a:rPr lang="en-US" sz="2000" dirty="0">
                <a:solidFill>
                  <a:schemeClr val="accent1">
                    <a:lumMod val="60000"/>
                    <a:lumOff val="40000"/>
                  </a:schemeClr>
                </a:solidFill>
                <a:latin typeface="Tahoma" pitchFamily="34" charset="0"/>
                <a:cs typeface="Tahoma" pitchFamily="34" charset="0"/>
              </a:rPr>
              <a:t>[OR REPLACE] </a:t>
            </a:r>
            <a:r>
              <a:rPr lang="en-US" sz="2000" b="1" dirty="0" smtClean="0">
                <a:latin typeface="Tahoma" pitchFamily="34" charset="0"/>
                <a:cs typeface="Tahoma" pitchFamily="34" charset="0"/>
              </a:rPr>
              <a:t>FUNCTION </a:t>
            </a:r>
            <a:r>
              <a:rPr lang="en-US" sz="2000" dirty="0" err="1" smtClean="0">
                <a:latin typeface="Tahoma" pitchFamily="34" charset="0"/>
                <a:cs typeface="Tahoma" pitchFamily="34" charset="0"/>
              </a:rPr>
              <a:t>function_name</a:t>
            </a:r>
            <a:endParaRPr lang="en-US" sz="2000" dirty="0">
              <a:latin typeface="Tahoma" pitchFamily="34" charset="0"/>
              <a:cs typeface="Tahoma" pitchFamily="34" charset="0"/>
            </a:endParaRPr>
          </a:p>
          <a:p>
            <a:pPr marL="0" indent="0">
              <a:buNone/>
            </a:pPr>
            <a:r>
              <a:rPr lang="en-US" sz="2000" dirty="0">
                <a:solidFill>
                  <a:schemeClr val="accent1">
                    <a:lumMod val="60000"/>
                    <a:lumOff val="40000"/>
                  </a:schemeClr>
                </a:solidFill>
                <a:latin typeface="Tahoma" pitchFamily="34" charset="0"/>
                <a:cs typeface="Tahoma" pitchFamily="34" charset="0"/>
              </a:rPr>
              <a:t> [(parameter1 [mode] datatype1,</a:t>
            </a:r>
          </a:p>
          <a:p>
            <a:pPr marL="0" indent="0">
              <a:buNone/>
            </a:pPr>
            <a:r>
              <a:rPr lang="en-US" sz="2000" dirty="0">
                <a:solidFill>
                  <a:schemeClr val="accent1">
                    <a:lumMod val="60000"/>
                    <a:lumOff val="40000"/>
                  </a:schemeClr>
                </a:solidFill>
                <a:latin typeface="Tahoma" pitchFamily="34" charset="0"/>
                <a:cs typeface="Tahoma" pitchFamily="34" charset="0"/>
              </a:rPr>
              <a:t>   parameter2 [mode] datatype2, </a:t>
            </a:r>
            <a:r>
              <a:rPr lang="en-US" sz="2000" dirty="0" smtClean="0">
                <a:solidFill>
                  <a:schemeClr val="accent1">
                    <a:lumMod val="60000"/>
                    <a:lumOff val="40000"/>
                  </a:schemeClr>
                </a:solidFill>
                <a:latin typeface="Tahoma" pitchFamily="34" charset="0"/>
                <a:cs typeface="Tahoma" pitchFamily="34" charset="0"/>
              </a:rPr>
              <a:t>...)]</a:t>
            </a:r>
          </a:p>
          <a:p>
            <a:pPr marL="0" indent="0">
              <a:buNone/>
            </a:pPr>
            <a:r>
              <a:rPr lang="en-US" sz="2000" b="1" dirty="0">
                <a:latin typeface="Tahoma" pitchFamily="34" charset="0"/>
                <a:cs typeface="Tahoma" pitchFamily="34" charset="0"/>
              </a:rPr>
              <a:t>RETURN </a:t>
            </a:r>
            <a:r>
              <a:rPr lang="en-US" sz="2000" i="1" dirty="0" err="1" smtClean="0">
                <a:latin typeface="Tahoma" pitchFamily="34" charset="0"/>
                <a:cs typeface="Tahoma" pitchFamily="34" charset="0"/>
              </a:rPr>
              <a:t>datatype</a:t>
            </a:r>
            <a:endParaRPr lang="en-US" sz="2000" i="1" dirty="0">
              <a:latin typeface="Tahoma" pitchFamily="34" charset="0"/>
              <a:cs typeface="Tahoma" pitchFamily="34" charset="0"/>
            </a:endParaRPr>
          </a:p>
          <a:p>
            <a:pPr marL="0" indent="0">
              <a:buNone/>
            </a:pPr>
            <a:r>
              <a:rPr lang="en-US" sz="2000" b="1" dirty="0">
                <a:latin typeface="Tahoma" pitchFamily="34" charset="0"/>
                <a:cs typeface="Tahoma" pitchFamily="34" charset="0"/>
              </a:rPr>
              <a:t>IS</a:t>
            </a:r>
            <a:r>
              <a:rPr lang="en-US" sz="2000" dirty="0">
                <a:latin typeface="Tahoma" pitchFamily="34" charset="0"/>
                <a:cs typeface="Tahoma" pitchFamily="34" charset="0"/>
              </a:rPr>
              <a:t>|AS</a:t>
            </a:r>
          </a:p>
          <a:p>
            <a:pPr marL="0" indent="0">
              <a:buNone/>
            </a:pPr>
            <a:r>
              <a:rPr lang="en-US" sz="2000" dirty="0">
                <a:latin typeface="Tahoma" pitchFamily="34" charset="0"/>
                <a:cs typeface="Tahoma" pitchFamily="34" charset="0"/>
              </a:rPr>
              <a:t>  </a:t>
            </a:r>
            <a:r>
              <a:rPr lang="en-US" sz="2000" dirty="0">
                <a:solidFill>
                  <a:schemeClr val="accent1">
                    <a:lumMod val="60000"/>
                    <a:lumOff val="40000"/>
                  </a:schemeClr>
                </a:solidFill>
                <a:latin typeface="Tahoma" pitchFamily="34" charset="0"/>
                <a:cs typeface="Tahoma" pitchFamily="34" charset="0"/>
              </a:rPr>
              <a:t>[</a:t>
            </a:r>
            <a:r>
              <a:rPr lang="en-US" sz="2000" dirty="0" err="1">
                <a:solidFill>
                  <a:schemeClr val="accent1">
                    <a:lumMod val="60000"/>
                    <a:lumOff val="40000"/>
                  </a:schemeClr>
                </a:solidFill>
                <a:latin typeface="Tahoma" pitchFamily="34" charset="0"/>
                <a:cs typeface="Tahoma" pitchFamily="34" charset="0"/>
              </a:rPr>
              <a:t>local_variable_declarations</a:t>
            </a:r>
            <a:r>
              <a:rPr lang="en-US" sz="2000" dirty="0">
                <a:solidFill>
                  <a:schemeClr val="accent1">
                    <a:lumMod val="60000"/>
                    <a:lumOff val="40000"/>
                  </a:schemeClr>
                </a:solidFill>
                <a:latin typeface="Tahoma" pitchFamily="34" charset="0"/>
                <a:cs typeface="Tahoma" pitchFamily="34" charset="0"/>
              </a:rPr>
              <a:t>; ...]</a:t>
            </a:r>
          </a:p>
          <a:p>
            <a:pPr marL="0" indent="0">
              <a:buNone/>
            </a:pPr>
            <a:r>
              <a:rPr lang="en-US" sz="2000" b="1" dirty="0">
                <a:latin typeface="Tahoma" pitchFamily="34" charset="0"/>
                <a:cs typeface="Tahoma" pitchFamily="34" charset="0"/>
              </a:rPr>
              <a:t>BEGIN</a:t>
            </a:r>
            <a:r>
              <a:rPr lang="en-US" sz="2000" dirty="0">
                <a:latin typeface="Tahoma" pitchFamily="34" charset="0"/>
                <a:cs typeface="Tahoma" pitchFamily="34" charset="0"/>
              </a:rPr>
              <a:t/>
            </a:r>
            <a:br>
              <a:rPr lang="en-US" sz="2000" dirty="0">
                <a:latin typeface="Tahoma" pitchFamily="34" charset="0"/>
                <a:cs typeface="Tahoma" pitchFamily="34" charset="0"/>
              </a:rPr>
            </a:br>
            <a:r>
              <a:rPr lang="en-US" sz="2000" dirty="0">
                <a:latin typeface="Tahoma" pitchFamily="34" charset="0"/>
                <a:cs typeface="Tahoma" pitchFamily="34" charset="0"/>
              </a:rPr>
              <a:t>  </a:t>
            </a:r>
            <a:r>
              <a:rPr lang="en-US" sz="2000" i="1" dirty="0">
                <a:latin typeface="Tahoma" pitchFamily="34" charset="0"/>
                <a:cs typeface="Tahoma" pitchFamily="34" charset="0"/>
              </a:rPr>
              <a:t>-- actions;</a:t>
            </a:r>
          </a:p>
          <a:p>
            <a:pPr marL="0" indent="0">
              <a:buNone/>
            </a:pPr>
            <a:r>
              <a:rPr lang="en-US" sz="2000" b="1" dirty="0">
                <a:latin typeface="Tahoma" pitchFamily="34" charset="0"/>
                <a:cs typeface="Tahoma" pitchFamily="34" charset="0"/>
              </a:rPr>
              <a:t>END</a:t>
            </a:r>
            <a:r>
              <a:rPr lang="en-US" sz="2000" dirty="0">
                <a:latin typeface="Tahoma" pitchFamily="34" charset="0"/>
                <a:cs typeface="Tahoma" pitchFamily="34" charset="0"/>
              </a:rPr>
              <a:t> </a:t>
            </a:r>
            <a:r>
              <a:rPr lang="en-US" sz="2000" dirty="0" smtClean="0">
                <a:solidFill>
                  <a:schemeClr val="accent1">
                    <a:lumMod val="60000"/>
                    <a:lumOff val="40000"/>
                  </a:schemeClr>
                </a:solidFill>
                <a:latin typeface="Tahoma" pitchFamily="34" charset="0"/>
                <a:cs typeface="Tahoma" pitchFamily="34" charset="0"/>
              </a:rPr>
              <a:t>[</a:t>
            </a:r>
            <a:r>
              <a:rPr lang="en-US" sz="2000" dirty="0" err="1" smtClean="0">
                <a:solidFill>
                  <a:schemeClr val="accent1">
                    <a:lumMod val="60000"/>
                    <a:lumOff val="40000"/>
                  </a:schemeClr>
                </a:solidFill>
                <a:latin typeface="Tahoma" pitchFamily="34" charset="0"/>
                <a:cs typeface="Tahoma" pitchFamily="34" charset="0"/>
              </a:rPr>
              <a:t>function_name</a:t>
            </a:r>
            <a:r>
              <a:rPr lang="en-US" sz="2000" dirty="0">
                <a:solidFill>
                  <a:schemeClr val="accent1">
                    <a:lumMod val="60000"/>
                    <a:lumOff val="40000"/>
                  </a:schemeClr>
                </a:solidFill>
                <a:latin typeface="Tahoma" pitchFamily="34" charset="0"/>
                <a:cs typeface="Tahoma" pitchFamily="34" charset="0"/>
              </a:rPr>
              <a:t>]</a:t>
            </a:r>
            <a:r>
              <a:rPr lang="en-US" sz="2000" b="1" dirty="0">
                <a:latin typeface="Tahoma" pitchFamily="34" charset="0"/>
                <a:cs typeface="Tahoma" pitchFamily="34" charset="0"/>
              </a:rPr>
              <a:t>;</a:t>
            </a:r>
          </a:p>
          <a:p>
            <a:pPr marL="0" indent="0">
              <a:buNone/>
            </a:pPr>
            <a:endParaRPr lang="ru-RU" sz="2000" dirty="0" smtClean="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16</a:t>
            </a:fld>
            <a:endParaRPr lang="en-US" dirty="0"/>
          </a:p>
        </p:txBody>
      </p:sp>
      <p:sp>
        <p:nvSpPr>
          <p:cNvPr id="7" name="Right Brace 6"/>
          <p:cNvSpPr/>
          <p:nvPr/>
        </p:nvSpPr>
        <p:spPr>
          <a:xfrm>
            <a:off x="5640090" y="3471904"/>
            <a:ext cx="381000" cy="134035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TextBox 7"/>
          <p:cNvSpPr txBox="1"/>
          <p:nvPr/>
        </p:nvSpPr>
        <p:spPr>
          <a:xfrm>
            <a:off x="6096000" y="3967488"/>
            <a:ext cx="1680909" cy="369332"/>
          </a:xfrm>
          <a:prstGeom prst="rect">
            <a:avLst/>
          </a:prstGeom>
          <a:noFill/>
        </p:spPr>
        <p:txBody>
          <a:bodyPr wrap="none" rtlCol="0">
            <a:spAutoFit/>
          </a:bodyPr>
          <a:lstStyle/>
          <a:p>
            <a:r>
              <a:rPr lang="en-US" b="1" dirty="0">
                <a:solidFill>
                  <a:schemeClr val="accent2"/>
                </a:solidFill>
              </a:rPr>
              <a:t>PL/SQL </a:t>
            </a:r>
            <a:r>
              <a:rPr lang="en-US" b="1" dirty="0" smtClean="0">
                <a:solidFill>
                  <a:schemeClr val="accent2"/>
                </a:solidFill>
              </a:rPr>
              <a:t>block</a:t>
            </a:r>
            <a:endParaRPr lang="en-US" b="1" dirty="0">
              <a:solidFill>
                <a:schemeClr val="accent2"/>
              </a:solidFill>
            </a:endParaRPr>
          </a:p>
        </p:txBody>
      </p:sp>
    </p:spTree>
    <p:extLst>
      <p:ext uri="{BB962C8B-B14F-4D97-AF65-F5344CB8AC3E}">
        <p14:creationId xmlns:p14="http://schemas.microsoft.com/office/powerpoint/2010/main" xmlns="" val="2584178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17</a:t>
            </a:fld>
            <a:endParaRPr lang="en-US" dirty="0"/>
          </a:p>
        </p:txBody>
      </p:sp>
      <p:sp>
        <p:nvSpPr>
          <p:cNvPr id="6" name="TextBox 5"/>
          <p:cNvSpPr txBox="1"/>
          <p:nvPr/>
        </p:nvSpPr>
        <p:spPr>
          <a:xfrm>
            <a:off x="353759" y="990600"/>
            <a:ext cx="8436483" cy="34778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CREATE OR REPLACE FUNCTION </a:t>
            </a:r>
            <a:r>
              <a:rPr lang="en-US" sz="2000" dirty="0" err="1">
                <a:latin typeface="Tahoma" pitchFamily="34" charset="0"/>
                <a:cs typeface="Tahoma" pitchFamily="34" charset="0"/>
              </a:rPr>
              <a:t>get_sal</a:t>
            </a:r>
            <a:endParaRPr lang="en-US" sz="2000" dirty="0">
              <a:latin typeface="Tahoma" pitchFamily="34" charset="0"/>
              <a:cs typeface="Tahoma" pitchFamily="34" charset="0"/>
            </a:endParaRPr>
          </a:p>
          <a:p>
            <a:r>
              <a:rPr lang="en-US" sz="2000" dirty="0">
                <a:latin typeface="Tahoma" pitchFamily="34" charset="0"/>
                <a:cs typeface="Tahoma" pitchFamily="34" charset="0"/>
              </a:rPr>
              <a:t> </a:t>
            </a:r>
            <a:r>
              <a:rPr lang="en-US" sz="2000" dirty="0" smtClean="0">
                <a:latin typeface="Tahoma" pitchFamily="34" charset="0"/>
                <a:cs typeface="Tahoma" pitchFamily="34" charset="0"/>
              </a:rPr>
              <a:t> (</a:t>
            </a:r>
            <a:r>
              <a:rPr lang="en-US" sz="2000" dirty="0" err="1">
                <a:latin typeface="Tahoma" pitchFamily="34" charset="0"/>
                <a:cs typeface="Tahoma" pitchFamily="34" charset="0"/>
              </a:rPr>
              <a:t>p_id</a:t>
            </a:r>
            <a:r>
              <a:rPr lang="en-US" sz="2000" dirty="0">
                <a:latin typeface="Tahoma" pitchFamily="34" charset="0"/>
                <a:cs typeface="Tahoma" pitchFamily="34" charset="0"/>
              </a:rPr>
              <a:t> </a:t>
            </a:r>
            <a:r>
              <a:rPr lang="en-US" sz="2000" dirty="0" err="1">
                <a:latin typeface="Tahoma" pitchFamily="34" charset="0"/>
                <a:cs typeface="Tahoma" pitchFamily="34" charset="0"/>
              </a:rPr>
              <a:t>employees.employee_id%TYPE</a:t>
            </a:r>
            <a:r>
              <a:rPr lang="en-US" sz="2000" dirty="0">
                <a:latin typeface="Tahoma" pitchFamily="34" charset="0"/>
                <a:cs typeface="Tahoma" pitchFamily="34" charset="0"/>
              </a:rPr>
              <a:t>) </a:t>
            </a:r>
            <a:endParaRPr lang="en-US" sz="2000" dirty="0" smtClean="0">
              <a:latin typeface="Tahoma" pitchFamily="34" charset="0"/>
              <a:cs typeface="Tahoma" pitchFamily="34" charset="0"/>
            </a:endParaRPr>
          </a:p>
          <a:p>
            <a:r>
              <a:rPr lang="en-US" sz="2000" dirty="0">
                <a:latin typeface="Tahoma" pitchFamily="34" charset="0"/>
                <a:cs typeface="Tahoma" pitchFamily="34" charset="0"/>
              </a:rPr>
              <a:t> </a:t>
            </a:r>
            <a:r>
              <a:rPr lang="en-US" sz="2000" dirty="0" smtClean="0">
                <a:latin typeface="Tahoma" pitchFamily="34" charset="0"/>
                <a:cs typeface="Tahoma" pitchFamily="34" charset="0"/>
              </a:rPr>
              <a:t> RETURN </a:t>
            </a:r>
            <a:r>
              <a:rPr lang="en-US" sz="2000" dirty="0">
                <a:latin typeface="Tahoma" pitchFamily="34" charset="0"/>
                <a:cs typeface="Tahoma" pitchFamily="34" charset="0"/>
              </a:rPr>
              <a:t>NUMBER </a:t>
            </a:r>
            <a:endParaRPr lang="en-US" sz="2000" dirty="0" smtClean="0">
              <a:latin typeface="Tahoma" pitchFamily="34" charset="0"/>
              <a:cs typeface="Tahoma" pitchFamily="34" charset="0"/>
            </a:endParaRPr>
          </a:p>
          <a:p>
            <a:r>
              <a:rPr lang="en-US" sz="2000" dirty="0" smtClean="0">
                <a:latin typeface="Tahoma" pitchFamily="34" charset="0"/>
                <a:cs typeface="Tahoma" pitchFamily="34" charset="0"/>
              </a:rPr>
              <a:t>IS</a:t>
            </a:r>
            <a:endParaRPr lang="en-US" sz="2000" dirty="0">
              <a:latin typeface="Tahoma" pitchFamily="34" charset="0"/>
              <a:cs typeface="Tahoma" pitchFamily="34" charset="0"/>
            </a:endParaRPr>
          </a:p>
          <a:p>
            <a:r>
              <a:rPr lang="en-US" sz="2000" dirty="0">
                <a:latin typeface="Tahoma" pitchFamily="34" charset="0"/>
                <a:cs typeface="Tahoma" pitchFamily="34" charset="0"/>
              </a:rPr>
              <a:t>  </a:t>
            </a:r>
            <a:r>
              <a:rPr lang="en-US" sz="2000" dirty="0" err="1" smtClean="0">
                <a:latin typeface="Tahoma" pitchFamily="34" charset="0"/>
                <a:cs typeface="Tahoma" pitchFamily="34" charset="0"/>
              </a:rPr>
              <a:t>v_sal</a:t>
            </a:r>
            <a:r>
              <a:rPr lang="en-US" sz="2000" dirty="0" smtClean="0">
                <a:latin typeface="Tahoma" pitchFamily="34" charset="0"/>
                <a:cs typeface="Tahoma" pitchFamily="34" charset="0"/>
              </a:rPr>
              <a:t> </a:t>
            </a:r>
            <a:r>
              <a:rPr lang="en-US" sz="2000" dirty="0" err="1">
                <a:latin typeface="Tahoma" pitchFamily="34" charset="0"/>
                <a:cs typeface="Tahoma" pitchFamily="34" charset="0"/>
              </a:rPr>
              <a:t>employees.salary%TYPE</a:t>
            </a:r>
            <a:r>
              <a:rPr lang="en-US" sz="2000" dirty="0">
                <a:latin typeface="Tahoma" pitchFamily="34" charset="0"/>
                <a:cs typeface="Tahoma" pitchFamily="34" charset="0"/>
              </a:rPr>
              <a:t> := 0;</a:t>
            </a:r>
          </a:p>
          <a:p>
            <a:r>
              <a:rPr lang="en-US" sz="2000" dirty="0" smtClean="0">
                <a:latin typeface="Tahoma" pitchFamily="34" charset="0"/>
                <a:cs typeface="Tahoma" pitchFamily="34" charset="0"/>
              </a:rPr>
              <a:t>BEGIN</a:t>
            </a:r>
            <a:endParaRPr lang="en-US" sz="2000" dirty="0">
              <a:latin typeface="Tahoma" pitchFamily="34" charset="0"/>
              <a:cs typeface="Tahoma" pitchFamily="34" charset="0"/>
            </a:endParaRPr>
          </a:p>
          <a:p>
            <a:r>
              <a:rPr lang="en-US" sz="2000" dirty="0" smtClean="0">
                <a:latin typeface="Tahoma" pitchFamily="34" charset="0"/>
                <a:cs typeface="Tahoma" pitchFamily="34" charset="0"/>
              </a:rPr>
              <a:t>  SELECT salary INTO </a:t>
            </a:r>
            <a:r>
              <a:rPr lang="en-US" sz="2000" dirty="0" err="1" smtClean="0">
                <a:latin typeface="Tahoma" pitchFamily="34" charset="0"/>
                <a:cs typeface="Tahoma" pitchFamily="34" charset="0"/>
              </a:rPr>
              <a:t>v_sal</a:t>
            </a:r>
            <a:r>
              <a:rPr lang="en-US" sz="2000" dirty="0" smtClean="0">
                <a:latin typeface="Tahoma" pitchFamily="34" charset="0"/>
                <a:cs typeface="Tahoma" pitchFamily="34" charset="0"/>
              </a:rPr>
              <a:t> FROM  employees         </a:t>
            </a:r>
            <a:endParaRPr lang="en-US" sz="2000" dirty="0">
              <a:latin typeface="Tahoma" pitchFamily="34" charset="0"/>
              <a:cs typeface="Tahoma" pitchFamily="34" charset="0"/>
            </a:endParaRPr>
          </a:p>
          <a:p>
            <a:r>
              <a:rPr lang="en-US" sz="2000" dirty="0">
                <a:latin typeface="Tahoma" pitchFamily="34" charset="0"/>
                <a:cs typeface="Tahoma" pitchFamily="34" charset="0"/>
              </a:rPr>
              <a:t>  </a:t>
            </a:r>
            <a:r>
              <a:rPr lang="en-US" sz="2000" dirty="0" smtClean="0">
                <a:latin typeface="Tahoma" pitchFamily="34" charset="0"/>
                <a:cs typeface="Tahoma" pitchFamily="34" charset="0"/>
              </a:rPr>
              <a:t>WHERE  </a:t>
            </a:r>
            <a:r>
              <a:rPr lang="en-US" sz="2000" dirty="0" err="1">
                <a:latin typeface="Tahoma" pitchFamily="34" charset="0"/>
                <a:cs typeface="Tahoma" pitchFamily="34" charset="0"/>
              </a:rPr>
              <a:t>employee_id</a:t>
            </a:r>
            <a:r>
              <a:rPr lang="en-US" sz="2000" dirty="0">
                <a:latin typeface="Tahoma" pitchFamily="34" charset="0"/>
                <a:cs typeface="Tahoma" pitchFamily="34" charset="0"/>
              </a:rPr>
              <a:t> = </a:t>
            </a:r>
            <a:r>
              <a:rPr lang="en-US" sz="2000" dirty="0" err="1">
                <a:latin typeface="Tahoma" pitchFamily="34" charset="0"/>
                <a:cs typeface="Tahoma" pitchFamily="34" charset="0"/>
              </a:rPr>
              <a:t>p_id</a:t>
            </a:r>
            <a:r>
              <a:rPr lang="en-US" sz="2000" dirty="0">
                <a:latin typeface="Tahoma" pitchFamily="34" charset="0"/>
                <a:cs typeface="Tahoma" pitchFamily="34" charset="0"/>
              </a:rPr>
              <a:t>;</a:t>
            </a:r>
          </a:p>
          <a:p>
            <a:r>
              <a:rPr lang="en-US" sz="2000" dirty="0">
                <a:latin typeface="Tahoma" pitchFamily="34" charset="0"/>
                <a:cs typeface="Tahoma" pitchFamily="34" charset="0"/>
              </a:rPr>
              <a:t>    </a:t>
            </a:r>
            <a:endParaRPr lang="en-US" sz="2000" dirty="0" smtClean="0">
              <a:latin typeface="Tahoma" pitchFamily="34" charset="0"/>
              <a:cs typeface="Tahoma" pitchFamily="34" charset="0"/>
            </a:endParaRPr>
          </a:p>
          <a:p>
            <a:r>
              <a:rPr lang="en-US" sz="2000" dirty="0">
                <a:latin typeface="Tahoma" pitchFamily="34" charset="0"/>
                <a:cs typeface="Tahoma" pitchFamily="34" charset="0"/>
              </a:rPr>
              <a:t> </a:t>
            </a:r>
            <a:r>
              <a:rPr lang="en-US" sz="2000" dirty="0" smtClean="0">
                <a:latin typeface="Tahoma" pitchFamily="34" charset="0"/>
                <a:cs typeface="Tahoma" pitchFamily="34" charset="0"/>
              </a:rPr>
              <a:t> RETURN </a:t>
            </a:r>
            <a:r>
              <a:rPr lang="en-US" sz="2000" dirty="0" err="1">
                <a:latin typeface="Tahoma" pitchFamily="34" charset="0"/>
                <a:cs typeface="Tahoma" pitchFamily="34" charset="0"/>
              </a:rPr>
              <a:t>v_sal</a:t>
            </a:r>
            <a:r>
              <a:rPr lang="en-US" sz="2000" dirty="0">
                <a:latin typeface="Tahoma" pitchFamily="34" charset="0"/>
                <a:cs typeface="Tahoma" pitchFamily="34" charset="0"/>
              </a:rPr>
              <a:t>;</a:t>
            </a:r>
          </a:p>
          <a:p>
            <a:r>
              <a:rPr lang="en-US" sz="2000" dirty="0" smtClean="0">
                <a:latin typeface="Tahoma" pitchFamily="34" charset="0"/>
                <a:cs typeface="Tahoma" pitchFamily="34" charset="0"/>
              </a:rPr>
              <a:t>END </a:t>
            </a:r>
            <a:r>
              <a:rPr lang="en-US" sz="2000" dirty="0" err="1">
                <a:latin typeface="Tahoma" pitchFamily="34" charset="0"/>
                <a:cs typeface="Tahoma" pitchFamily="34" charset="0"/>
              </a:rPr>
              <a:t>get_sal</a:t>
            </a:r>
            <a:r>
              <a:rPr lang="en-US" sz="2000" dirty="0">
                <a:latin typeface="Tahoma" pitchFamily="34" charset="0"/>
                <a:cs typeface="Tahoma" pitchFamily="34" charset="0"/>
              </a:rPr>
              <a:t>; </a:t>
            </a:r>
          </a:p>
        </p:txBody>
      </p:sp>
      <p:sp>
        <p:nvSpPr>
          <p:cNvPr id="7" name="TextBox 6"/>
          <p:cNvSpPr txBox="1"/>
          <p:nvPr/>
        </p:nvSpPr>
        <p:spPr>
          <a:xfrm>
            <a:off x="353759" y="4781490"/>
            <a:ext cx="8436483"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defTabSz="400050" eaLnBrk="0" hangingPunct="0">
              <a:tabLst>
                <a:tab pos="400050" algn="r"/>
                <a:tab pos="673100" algn="l"/>
              </a:tabLst>
            </a:pPr>
            <a:r>
              <a:rPr lang="en-US" sz="2000" dirty="0">
                <a:latin typeface="Tahoma" pitchFamily="34" charset="0"/>
                <a:cs typeface="Tahoma" pitchFamily="34" charset="0"/>
              </a:rPr>
              <a:t>-- Invoke the function as an expression or as</a:t>
            </a:r>
          </a:p>
          <a:p>
            <a:pPr marL="457200" indent="-457200" defTabSz="400050" eaLnBrk="0" hangingPunct="0">
              <a:tabLst>
                <a:tab pos="400050" algn="r"/>
                <a:tab pos="673100" algn="l"/>
              </a:tabLst>
            </a:pPr>
            <a:r>
              <a:rPr lang="en-US" sz="2000" dirty="0">
                <a:latin typeface="Tahoma" pitchFamily="34" charset="0"/>
                <a:cs typeface="Tahoma" pitchFamily="34" charset="0"/>
              </a:rPr>
              <a:t>-- a parameter value.</a:t>
            </a:r>
          </a:p>
          <a:p>
            <a:pPr marL="457200" indent="-457200" defTabSz="400050" eaLnBrk="0" hangingPunct="0">
              <a:tabLst>
                <a:tab pos="400050" algn="r"/>
                <a:tab pos="673100" algn="l"/>
              </a:tabLst>
            </a:pPr>
            <a:endParaRPr lang="en-US" sz="2000" dirty="0">
              <a:latin typeface="Tahoma" pitchFamily="34" charset="0"/>
              <a:cs typeface="Tahoma" pitchFamily="34" charset="0"/>
            </a:endParaRPr>
          </a:p>
          <a:p>
            <a:pPr marL="457200" indent="-457200" defTabSz="400050" eaLnBrk="0" hangingPunct="0">
              <a:tabLst>
                <a:tab pos="400050" algn="r"/>
                <a:tab pos="673100" algn="l"/>
              </a:tabLst>
            </a:pPr>
            <a:r>
              <a:rPr lang="en-US" sz="2000" dirty="0">
                <a:latin typeface="Tahoma" pitchFamily="34" charset="0"/>
                <a:cs typeface="Tahoma" pitchFamily="34" charset="0"/>
              </a:rPr>
              <a:t>EXECUTE </a:t>
            </a:r>
            <a:r>
              <a:rPr lang="en-US" sz="2000" dirty="0" err="1">
                <a:latin typeface="Tahoma" pitchFamily="34" charset="0"/>
                <a:cs typeface="Tahoma" pitchFamily="34" charset="0"/>
              </a:rPr>
              <a:t>dbms_output.put_line</a:t>
            </a:r>
            <a:r>
              <a:rPr lang="en-US" sz="2000" dirty="0">
                <a:latin typeface="Tahoma" pitchFamily="34" charset="0"/>
                <a:cs typeface="Tahoma" pitchFamily="34" charset="0"/>
              </a:rPr>
              <a:t>(</a:t>
            </a:r>
            <a:r>
              <a:rPr lang="en-US" sz="2000" dirty="0" err="1">
                <a:latin typeface="Tahoma" pitchFamily="34" charset="0"/>
                <a:cs typeface="Tahoma" pitchFamily="34" charset="0"/>
              </a:rPr>
              <a:t>get_sal</a:t>
            </a:r>
            <a:r>
              <a:rPr lang="en-US" sz="2000" dirty="0">
                <a:latin typeface="Tahoma" pitchFamily="34" charset="0"/>
                <a:cs typeface="Tahoma" pitchFamily="34" charset="0"/>
              </a:rPr>
              <a:t>(100</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480558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 Between Procedures and Functions</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1957067905"/>
              </p:ext>
            </p:extLst>
          </p:nvPr>
        </p:nvGraphicFramePr>
        <p:xfrm>
          <a:off x="914400" y="1390212"/>
          <a:ext cx="7315200" cy="3200400"/>
        </p:xfrm>
        <a:graphic>
          <a:graphicData uri="http://schemas.openxmlformats.org/drawingml/2006/table">
            <a:tbl>
              <a:tblPr firstRow="1" bandRow="1">
                <a:tableStyleId>{5C22544A-7EE6-4342-B048-85BDC9FD1C3A}</a:tableStyleId>
              </a:tblPr>
              <a:tblGrid>
                <a:gridCol w="3657600"/>
                <a:gridCol w="3657600"/>
              </a:tblGrid>
              <a:tr h="370840">
                <a:tc>
                  <a:txBody>
                    <a:bodyPr/>
                    <a:lstStyle/>
                    <a:p>
                      <a:r>
                        <a:rPr lang="en-US" sz="2000" dirty="0" smtClean="0">
                          <a:latin typeface="Tahoma" pitchFamily="34" charset="0"/>
                          <a:cs typeface="Tahoma" pitchFamily="34" charset="0"/>
                        </a:rPr>
                        <a:t>Procedures</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Functions</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Execute as a PL/SQL statement</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Invoke as part of an expression</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Do not contain RETURN clause in the header</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Must contain a RETURN clause in the header</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Can pass values (if any) using output parameters</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Must return a single value</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Can contain a RETURN statement without a value</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Must contain at least one RETURN statement</a:t>
                      </a:r>
                      <a:endParaRPr lang="en-US" sz="2000" dirty="0">
                        <a:latin typeface="Tahoma" pitchFamily="34" charset="0"/>
                        <a:cs typeface="Tahoma" pitchFamily="34" charset="0"/>
                      </a:endParaRPr>
                    </a:p>
                  </a:txBody>
                  <a:tcPr/>
                </a:tc>
              </a:tr>
            </a:tbl>
          </a:graphicData>
        </a:graphic>
      </p:graphicFrame>
    </p:spTree>
    <p:extLst>
      <p:ext uri="{BB962C8B-B14F-4D97-AF65-F5344CB8AC3E}">
        <p14:creationId xmlns:p14="http://schemas.microsoft.com/office/powerpoint/2010/main" xmlns="" val="1717238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Parameters and Parameter Modes?</a:t>
            </a:r>
          </a:p>
        </p:txBody>
      </p:sp>
      <p:sp>
        <p:nvSpPr>
          <p:cNvPr id="3" name="Content Placeholder 2"/>
          <p:cNvSpPr>
            <a:spLocks noGrp="1"/>
          </p:cNvSpPr>
          <p:nvPr>
            <p:ph idx="1"/>
          </p:nvPr>
        </p:nvSpPr>
        <p:spPr>
          <a:xfrm>
            <a:off x="914400" y="1246909"/>
            <a:ext cx="7315200" cy="4364182"/>
          </a:xfrm>
        </p:spPr>
        <p:txBody>
          <a:bodyPr/>
          <a:lstStyle/>
          <a:p>
            <a:pPr lvl="1">
              <a:buFont typeface="Wingdings" pitchFamily="2" charset="2"/>
              <a:buChar char="§"/>
            </a:pPr>
            <a:r>
              <a:rPr lang="en-US" sz="2000" dirty="0">
                <a:latin typeface="Tahoma" pitchFamily="34" charset="0"/>
                <a:cs typeface="Tahoma" pitchFamily="34" charset="0"/>
              </a:rPr>
              <a:t>Are declared after the subprogram name in the PL/SQL header</a:t>
            </a:r>
          </a:p>
          <a:p>
            <a:pPr lvl="1">
              <a:buFont typeface="Wingdings" pitchFamily="2" charset="2"/>
              <a:buChar char="§"/>
            </a:pPr>
            <a:r>
              <a:rPr lang="en-US" sz="2000" dirty="0">
                <a:latin typeface="Tahoma" pitchFamily="34" charset="0"/>
                <a:cs typeface="Tahoma" pitchFamily="34" charset="0"/>
              </a:rPr>
              <a:t>Pass or communicate data between the calling environment and the subprogram</a:t>
            </a:r>
          </a:p>
          <a:p>
            <a:pPr lvl="1">
              <a:buFont typeface="Wingdings" pitchFamily="2" charset="2"/>
              <a:buChar char="§"/>
            </a:pPr>
            <a:r>
              <a:rPr lang="en-US" sz="2000" dirty="0">
                <a:latin typeface="Tahoma" pitchFamily="34" charset="0"/>
                <a:cs typeface="Tahoma" pitchFamily="34" charset="0"/>
              </a:rPr>
              <a:t>Are used like local variables but are dependent on their parameter-passing mode:</a:t>
            </a:r>
          </a:p>
          <a:p>
            <a:pPr lvl="2">
              <a:buFont typeface="Arial" pitchFamily="34" charset="0"/>
              <a:buChar char="•"/>
            </a:pPr>
            <a:r>
              <a:rPr lang="en-US" sz="2000" dirty="0">
                <a:latin typeface="Tahoma" pitchFamily="34" charset="0"/>
                <a:cs typeface="Tahoma" pitchFamily="34" charset="0"/>
              </a:rPr>
              <a:t>An IN parameter mode (the default) provides values for a subprogram to process</a:t>
            </a:r>
          </a:p>
          <a:p>
            <a:pPr lvl="2">
              <a:buFont typeface="Arial" pitchFamily="34" charset="0"/>
              <a:buChar char="•"/>
            </a:pPr>
            <a:r>
              <a:rPr lang="en-US" sz="2000" dirty="0">
                <a:latin typeface="Tahoma" pitchFamily="34" charset="0"/>
                <a:cs typeface="Tahoma" pitchFamily="34" charset="0"/>
              </a:rPr>
              <a:t>An OUT parameter mode returns a value to the caller</a:t>
            </a:r>
          </a:p>
          <a:p>
            <a:pPr lvl="2">
              <a:buFont typeface="Arial" pitchFamily="34" charset="0"/>
              <a:buChar char="•"/>
            </a:pPr>
            <a:r>
              <a:rPr lang="en-US" sz="2000" dirty="0">
                <a:latin typeface="Tahoma" pitchFamily="34" charset="0"/>
                <a:cs typeface="Tahoma" pitchFamily="34" charset="0"/>
              </a:rPr>
              <a:t>An IN OUT parameter mode supplies an input value, which may be returned (output) as a modified value</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19</a:t>
            </a:fld>
            <a:endParaRPr lang="en-US" dirty="0"/>
          </a:p>
        </p:txBody>
      </p:sp>
    </p:spTree>
    <p:extLst>
      <p:ext uri="{BB962C8B-B14F-4D97-AF65-F5344CB8AC3E}">
        <p14:creationId xmlns:p14="http://schemas.microsoft.com/office/powerpoint/2010/main" xmlns="" val="2140036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a:t>
            </a:r>
            <a:r>
              <a:rPr lang="en-US" dirty="0" smtClean="0"/>
              <a:t>©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a:t>
            </a:fld>
            <a:endParaRPr lang="en-US" dirty="0"/>
          </a:p>
        </p:txBody>
      </p:sp>
      <p:sp>
        <p:nvSpPr>
          <p:cNvPr id="4" name="Title 3"/>
          <p:cNvSpPr>
            <a:spLocks noGrp="1"/>
          </p:cNvSpPr>
          <p:nvPr>
            <p:ph type="title"/>
          </p:nvPr>
        </p:nvSpPr>
        <p:spPr/>
        <p:txBody>
          <a:bodyPr anchor="t"/>
          <a:lstStyle/>
          <a:p>
            <a:r>
              <a:rPr lang="en-US" dirty="0" smtClean="0"/>
              <a:t>Contents</a:t>
            </a:r>
            <a:endParaRPr lang="en-US" dirty="0"/>
          </a:p>
        </p:txBody>
      </p:sp>
      <p:sp>
        <p:nvSpPr>
          <p:cNvPr id="5" name="Content Placeholder 4"/>
          <p:cNvSpPr>
            <a:spLocks noGrp="1"/>
          </p:cNvSpPr>
          <p:nvPr>
            <p:ph idx="1"/>
          </p:nvPr>
        </p:nvSpPr>
        <p:spPr>
          <a:xfrm>
            <a:off x="914400" y="1143000"/>
            <a:ext cx="7315200" cy="4800600"/>
          </a:xfrm>
        </p:spPr>
        <p:txBody>
          <a:bodyPr/>
          <a:lstStyle/>
          <a:p>
            <a:pPr lvl="1"/>
            <a:r>
              <a:rPr lang="en-US" dirty="0" smtClean="0"/>
              <a:t>Introducing </a:t>
            </a:r>
            <a:r>
              <a:rPr lang="en-US" dirty="0" smtClean="0"/>
              <a:t>Subprograms</a:t>
            </a:r>
          </a:p>
          <a:p>
            <a:pPr lvl="1"/>
            <a:r>
              <a:rPr lang="en-US" dirty="0"/>
              <a:t>Stored procedures, functions and </a:t>
            </a:r>
            <a:r>
              <a:rPr lang="en-US" dirty="0" smtClean="0"/>
              <a:t>packages</a:t>
            </a:r>
          </a:p>
          <a:p>
            <a:pPr lvl="1"/>
            <a:r>
              <a:rPr lang="en-US" dirty="0"/>
              <a:t>Error checking - exception </a:t>
            </a:r>
            <a:r>
              <a:rPr lang="en-US" dirty="0" smtClean="0"/>
              <a:t>handling</a:t>
            </a:r>
          </a:p>
          <a:p>
            <a:pPr lvl="1"/>
            <a:r>
              <a:rPr lang="en-US" dirty="0"/>
              <a:t>Triggers </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xmlns="" val="342745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and Actual Parameters</a:t>
            </a:r>
          </a:p>
        </p:txBody>
      </p:sp>
      <p:sp>
        <p:nvSpPr>
          <p:cNvPr id="3" name="Content Placeholder 2"/>
          <p:cNvSpPr>
            <a:spLocks noGrp="1"/>
          </p:cNvSpPr>
          <p:nvPr>
            <p:ph idx="1"/>
          </p:nvPr>
        </p:nvSpPr>
        <p:spPr>
          <a:xfrm>
            <a:off x="914400" y="838200"/>
            <a:ext cx="7315200" cy="1682581"/>
          </a:xfrm>
        </p:spPr>
        <p:txBody>
          <a:bodyPr/>
          <a:lstStyle/>
          <a:p>
            <a:pPr lvl="1"/>
            <a:r>
              <a:rPr lang="en-US" sz="2000" dirty="0" smtClean="0">
                <a:latin typeface="Tahoma" pitchFamily="34" charset="0"/>
                <a:cs typeface="Tahoma" pitchFamily="34" charset="0"/>
              </a:rPr>
              <a:t>Formal parameters: Local variables declared in the parameter list of a subprogram specification</a:t>
            </a:r>
          </a:p>
          <a:p>
            <a:pPr lvl="1"/>
            <a:r>
              <a:rPr lang="en-US" sz="2000" dirty="0" smtClean="0">
                <a:latin typeface="Tahoma" pitchFamily="34" charset="0"/>
                <a:cs typeface="Tahoma" pitchFamily="34" charset="0"/>
              </a:rPr>
              <a:t>Actual parameters (or arguments): Literal values, variables, and expressions used in the parameter list of the calling subprogram</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20</a:t>
            </a:fld>
            <a:endParaRPr lang="en-US" dirty="0"/>
          </a:p>
        </p:txBody>
      </p:sp>
      <p:sp>
        <p:nvSpPr>
          <p:cNvPr id="6" name="TextBox 5"/>
          <p:cNvSpPr txBox="1"/>
          <p:nvPr/>
        </p:nvSpPr>
        <p:spPr>
          <a:xfrm>
            <a:off x="353759" y="2667000"/>
            <a:ext cx="8436483" cy="163121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defTabSz="400050" eaLnBrk="0" hangingPunct="0">
              <a:tabLst>
                <a:tab pos="400050" algn="r"/>
                <a:tab pos="673100" algn="l"/>
              </a:tabLst>
            </a:pPr>
            <a:r>
              <a:rPr lang="en-US" sz="2000" dirty="0">
                <a:latin typeface="Tahoma" pitchFamily="34" charset="0"/>
                <a:cs typeface="Tahoma" pitchFamily="34" charset="0"/>
              </a:rPr>
              <a:t>-- Procedure definition, </a:t>
            </a:r>
            <a:r>
              <a:rPr lang="en-US" sz="2000" dirty="0" err="1">
                <a:latin typeface="Tahoma" pitchFamily="34" charset="0"/>
                <a:cs typeface="Tahoma" pitchFamily="34" charset="0"/>
              </a:rPr>
              <a:t>Formal_parameters</a:t>
            </a:r>
            <a:endParaRPr lang="ru-RU" sz="2000" dirty="0" smtClean="0">
              <a:latin typeface="Tahoma" pitchFamily="34" charset="0"/>
              <a:cs typeface="Tahoma" pitchFamily="34" charset="0"/>
            </a:endParaRPr>
          </a:p>
          <a:p>
            <a:pPr marL="457200" indent="-457200" defTabSz="400050" eaLnBrk="0" hangingPunct="0">
              <a:tabLst>
                <a:tab pos="400050" algn="r"/>
                <a:tab pos="673100" algn="l"/>
              </a:tabLst>
            </a:pPr>
            <a:r>
              <a:rPr lang="en-US" sz="2000" dirty="0" smtClean="0">
                <a:latin typeface="Tahoma" pitchFamily="34" charset="0"/>
                <a:cs typeface="Tahoma" pitchFamily="34" charset="0"/>
              </a:rPr>
              <a:t>CREATE </a:t>
            </a:r>
            <a:r>
              <a:rPr lang="en-US" sz="2000" dirty="0">
                <a:latin typeface="Tahoma" pitchFamily="34" charset="0"/>
                <a:cs typeface="Tahoma" pitchFamily="34" charset="0"/>
              </a:rPr>
              <a:t>PROCEDURE </a:t>
            </a:r>
            <a:r>
              <a:rPr lang="en-US" sz="2000" dirty="0" err="1">
                <a:latin typeface="Tahoma" pitchFamily="34" charset="0"/>
                <a:cs typeface="Tahoma" pitchFamily="34" charset="0"/>
              </a:rPr>
              <a:t>raise_sal</a:t>
            </a:r>
            <a:r>
              <a:rPr lang="en-US" sz="2000" dirty="0">
                <a:latin typeface="Tahoma" pitchFamily="34" charset="0"/>
                <a:cs typeface="Tahoma" pitchFamily="34" charset="0"/>
              </a:rPr>
              <a:t>(</a:t>
            </a:r>
            <a:r>
              <a:rPr lang="en-US" sz="2000" dirty="0" err="1">
                <a:solidFill>
                  <a:srgbClr val="FF0000"/>
                </a:solidFill>
                <a:latin typeface="Tahoma" pitchFamily="34" charset="0"/>
                <a:cs typeface="Tahoma" pitchFamily="34" charset="0"/>
              </a:rPr>
              <a:t>p_id</a:t>
            </a:r>
            <a:r>
              <a:rPr lang="en-US" sz="2000" dirty="0">
                <a:latin typeface="Tahoma" pitchFamily="34" charset="0"/>
                <a:cs typeface="Tahoma" pitchFamily="34" charset="0"/>
              </a:rPr>
              <a:t> NUMBER, </a:t>
            </a:r>
            <a:r>
              <a:rPr lang="en-US" sz="2000" dirty="0" err="1">
                <a:solidFill>
                  <a:srgbClr val="FF0000"/>
                </a:solidFill>
                <a:latin typeface="Tahoma" pitchFamily="34" charset="0"/>
                <a:cs typeface="Tahoma" pitchFamily="34" charset="0"/>
              </a:rPr>
              <a:t>p_sal</a:t>
            </a:r>
            <a:r>
              <a:rPr lang="en-US" sz="2000" dirty="0">
                <a:latin typeface="Tahoma" pitchFamily="34" charset="0"/>
                <a:cs typeface="Tahoma" pitchFamily="34" charset="0"/>
              </a:rPr>
              <a:t> NUMBER) IS</a:t>
            </a:r>
          </a:p>
          <a:p>
            <a:pPr marL="457200" indent="-457200" defTabSz="400050" eaLnBrk="0" hangingPunct="0">
              <a:tabLst>
                <a:tab pos="400050" algn="r"/>
                <a:tab pos="673100" algn="l"/>
              </a:tabLst>
            </a:pPr>
            <a:r>
              <a:rPr lang="en-US" sz="2000" dirty="0">
                <a:latin typeface="Tahoma" pitchFamily="34" charset="0"/>
                <a:cs typeface="Tahoma" pitchFamily="34" charset="0"/>
              </a:rPr>
              <a:t>BEGIN</a:t>
            </a:r>
          </a:p>
          <a:p>
            <a:pPr marL="457200" indent="-457200" defTabSz="400050" eaLnBrk="0" hangingPunct="0">
              <a:tabLst>
                <a:tab pos="400050" algn="r"/>
                <a:tab pos="673100" algn="l"/>
              </a:tabLst>
            </a:pPr>
            <a:r>
              <a:rPr lang="en-US" sz="2000" dirty="0">
                <a:latin typeface="Tahoma" pitchFamily="34" charset="0"/>
                <a:cs typeface="Tahoma" pitchFamily="34" charset="0"/>
              </a:rPr>
              <a:t>. . .</a:t>
            </a:r>
          </a:p>
          <a:p>
            <a:pPr marL="457200" indent="-457200" defTabSz="400050" eaLnBrk="0" hangingPunct="0">
              <a:tabLst>
                <a:tab pos="400050" algn="r"/>
                <a:tab pos="673100" algn="l"/>
              </a:tabLst>
            </a:pPr>
            <a:r>
              <a:rPr lang="en-US" sz="2000" dirty="0">
                <a:latin typeface="Tahoma" pitchFamily="34" charset="0"/>
                <a:cs typeface="Tahoma" pitchFamily="34" charset="0"/>
              </a:rPr>
              <a:t>END </a:t>
            </a:r>
            <a:r>
              <a:rPr lang="en-US" sz="2000" dirty="0" err="1">
                <a:latin typeface="Tahoma" pitchFamily="34" charset="0"/>
                <a:cs typeface="Tahoma" pitchFamily="34" charset="0"/>
              </a:rPr>
              <a:t>raise_sal</a:t>
            </a:r>
            <a:r>
              <a:rPr lang="en-US" sz="2000" dirty="0">
                <a:latin typeface="Tahoma" pitchFamily="34" charset="0"/>
                <a:cs typeface="Tahoma" pitchFamily="34" charset="0"/>
              </a:rPr>
              <a:t>;</a:t>
            </a:r>
          </a:p>
        </p:txBody>
      </p:sp>
      <p:sp>
        <p:nvSpPr>
          <p:cNvPr id="7" name="TextBox 6"/>
          <p:cNvSpPr txBox="1"/>
          <p:nvPr/>
        </p:nvSpPr>
        <p:spPr>
          <a:xfrm>
            <a:off x="360187" y="4623137"/>
            <a:ext cx="8436483" cy="101566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defTabSz="400050" eaLnBrk="0" hangingPunct="0">
              <a:tabLst>
                <a:tab pos="400050" algn="r"/>
                <a:tab pos="673100" algn="l"/>
              </a:tabLst>
            </a:pPr>
            <a:r>
              <a:rPr lang="en-US" sz="2000" dirty="0">
                <a:latin typeface="Tahoma" pitchFamily="34" charset="0"/>
                <a:cs typeface="Tahoma" pitchFamily="34" charset="0"/>
              </a:rPr>
              <a:t>-- Procedure calling, Actual parameters (arguments)</a:t>
            </a:r>
          </a:p>
          <a:p>
            <a:pPr marL="457200" indent="-457200" defTabSz="400050" eaLnBrk="0" hangingPunct="0">
              <a:tabLst>
                <a:tab pos="400050" algn="r"/>
                <a:tab pos="673100" algn="l"/>
              </a:tabLst>
            </a:pPr>
            <a:r>
              <a:rPr lang="en-US" sz="2000" dirty="0" err="1">
                <a:latin typeface="Tahoma" pitchFamily="34" charset="0"/>
                <a:cs typeface="Tahoma" pitchFamily="34" charset="0"/>
              </a:rPr>
              <a:t>v_emp_id</a:t>
            </a:r>
            <a:r>
              <a:rPr lang="en-US" sz="2000" dirty="0">
                <a:latin typeface="Tahoma" pitchFamily="34" charset="0"/>
                <a:cs typeface="Tahoma" pitchFamily="34" charset="0"/>
              </a:rPr>
              <a:t> := 100;</a:t>
            </a:r>
          </a:p>
          <a:p>
            <a:pPr marL="457200" indent="-457200" defTabSz="400050" eaLnBrk="0" hangingPunct="0">
              <a:tabLst>
                <a:tab pos="400050" algn="r"/>
                <a:tab pos="673100" algn="l"/>
              </a:tabLst>
            </a:pPr>
            <a:r>
              <a:rPr lang="en-US" sz="2000" dirty="0" err="1">
                <a:latin typeface="Tahoma" pitchFamily="34" charset="0"/>
                <a:cs typeface="Tahoma" pitchFamily="34" charset="0"/>
              </a:rPr>
              <a:t>raise_sal</a:t>
            </a:r>
            <a:r>
              <a:rPr lang="en-US" sz="2000" dirty="0">
                <a:latin typeface="Tahoma" pitchFamily="34" charset="0"/>
                <a:cs typeface="Tahoma" pitchFamily="34" charset="0"/>
              </a:rPr>
              <a:t>(</a:t>
            </a:r>
            <a:r>
              <a:rPr lang="en-US" sz="2000" dirty="0" err="1">
                <a:solidFill>
                  <a:srgbClr val="FF0000"/>
                </a:solidFill>
                <a:latin typeface="Tahoma" pitchFamily="34" charset="0"/>
                <a:cs typeface="Tahoma" pitchFamily="34" charset="0"/>
              </a:rPr>
              <a:t>v_emp_id</a:t>
            </a:r>
            <a:r>
              <a:rPr lang="en-US" sz="2000" dirty="0">
                <a:latin typeface="Tahoma" pitchFamily="34" charset="0"/>
                <a:cs typeface="Tahoma" pitchFamily="34" charset="0"/>
              </a:rPr>
              <a:t>, </a:t>
            </a:r>
            <a:r>
              <a:rPr lang="en-US" sz="2000" dirty="0">
                <a:solidFill>
                  <a:srgbClr val="FF0000"/>
                </a:solidFill>
                <a:latin typeface="Tahoma" pitchFamily="34" charset="0"/>
                <a:cs typeface="Tahoma" pitchFamily="34" charset="0"/>
              </a:rPr>
              <a:t>2000</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cxnSp>
        <p:nvCxnSpPr>
          <p:cNvPr id="9" name="Elbow Connector 8"/>
          <p:cNvCxnSpPr/>
          <p:nvPr/>
        </p:nvCxnSpPr>
        <p:spPr>
          <a:xfrm rot="5400000" flipH="1" flipV="1">
            <a:off x="2247902" y="3396190"/>
            <a:ext cx="1904998" cy="1844042"/>
          </a:xfrm>
          <a:prstGeom prst="bentConnector3">
            <a:avLst>
              <a:gd name="adj1" fmla="val 4441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flipV="1">
            <a:off x="3009900" y="3482608"/>
            <a:ext cx="2933700" cy="1775194"/>
          </a:xfrm>
          <a:prstGeom prst="bentConnector3">
            <a:avLst>
              <a:gd name="adj1" fmla="val 100015"/>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77154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Parameter Modes</a:t>
            </a:r>
          </a:p>
        </p:txBody>
      </p:sp>
      <p:sp>
        <p:nvSpPr>
          <p:cNvPr id="3" name="Content Placeholder 2"/>
          <p:cNvSpPr>
            <a:spLocks noGrp="1"/>
          </p:cNvSpPr>
          <p:nvPr>
            <p:ph idx="1"/>
          </p:nvPr>
        </p:nvSpPr>
        <p:spPr>
          <a:xfrm>
            <a:off x="914400" y="838200"/>
            <a:ext cx="7315200" cy="990600"/>
          </a:xfrm>
        </p:spPr>
        <p:txBody>
          <a:bodyPr/>
          <a:lstStyle/>
          <a:p>
            <a:pPr marL="285750" lvl="1"/>
            <a:r>
              <a:rPr lang="en-US" sz="2000" dirty="0">
                <a:latin typeface="Tahoma" pitchFamily="34" charset="0"/>
                <a:cs typeface="Tahoma" pitchFamily="34" charset="0"/>
              </a:rPr>
              <a:t>Parameter modes are specified in the formal parameter declaration, after </a:t>
            </a:r>
            <a:r>
              <a:rPr lang="en-US" sz="2000" dirty="0" smtClean="0">
                <a:latin typeface="Tahoma" pitchFamily="34" charset="0"/>
                <a:cs typeface="Tahoma" pitchFamily="34" charset="0"/>
              </a:rPr>
              <a:t>the parameter </a:t>
            </a:r>
            <a:r>
              <a:rPr lang="en-US" sz="2000" dirty="0">
                <a:latin typeface="Tahoma" pitchFamily="34" charset="0"/>
                <a:cs typeface="Tahoma" pitchFamily="34" charset="0"/>
              </a:rPr>
              <a:t>name and before its data type.</a:t>
            </a:r>
          </a:p>
          <a:p>
            <a:pPr marL="285750" lvl="1"/>
            <a:r>
              <a:rPr lang="en-US" sz="2000" dirty="0">
                <a:latin typeface="Tahoma" pitchFamily="34" charset="0"/>
                <a:cs typeface="Tahoma" pitchFamily="34" charset="0"/>
              </a:rPr>
              <a:t>The IN mode is the default if no mode is specified</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21</a:t>
            </a:fld>
            <a:endParaRPr lang="en-US" dirty="0"/>
          </a:p>
        </p:txBody>
      </p:sp>
      <p:sp>
        <p:nvSpPr>
          <p:cNvPr id="6" name="TextBox 5"/>
          <p:cNvSpPr txBox="1"/>
          <p:nvPr/>
        </p:nvSpPr>
        <p:spPr>
          <a:xfrm>
            <a:off x="353759" y="2362200"/>
            <a:ext cx="8436483" cy="70788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defTabSz="400050" eaLnBrk="0" hangingPunct="0">
              <a:tabLst>
                <a:tab pos="400050" algn="r"/>
                <a:tab pos="673100" algn="l"/>
              </a:tabLst>
            </a:pPr>
            <a:r>
              <a:rPr lang="en-US" sz="2000" b="1" dirty="0">
                <a:latin typeface="Tahoma" pitchFamily="34" charset="0"/>
                <a:cs typeface="Tahoma" pitchFamily="34" charset="0"/>
              </a:rPr>
              <a:t>CREATE</a:t>
            </a:r>
            <a:r>
              <a:rPr lang="en-US" sz="2000" dirty="0">
                <a:latin typeface="Tahoma" pitchFamily="34" charset="0"/>
                <a:cs typeface="Tahoma" pitchFamily="34" charset="0"/>
              </a:rPr>
              <a:t> </a:t>
            </a:r>
            <a:r>
              <a:rPr lang="en-US" sz="2000" b="1" dirty="0">
                <a:latin typeface="Tahoma" pitchFamily="34" charset="0"/>
                <a:cs typeface="Tahoma" pitchFamily="34" charset="0"/>
              </a:rPr>
              <a:t>PROCEDURE</a:t>
            </a:r>
            <a:r>
              <a:rPr lang="en-US" sz="2000" dirty="0">
                <a:latin typeface="Tahoma" pitchFamily="34" charset="0"/>
                <a:cs typeface="Tahoma" pitchFamily="34" charset="0"/>
              </a:rPr>
              <a:t> </a:t>
            </a:r>
            <a:r>
              <a:rPr lang="en-US" sz="2000" i="1" dirty="0" err="1" smtClean="0">
                <a:latin typeface="Tahoma" pitchFamily="34" charset="0"/>
                <a:cs typeface="Tahoma" pitchFamily="34" charset="0"/>
              </a:rPr>
              <a:t>proc_name</a:t>
            </a:r>
            <a:r>
              <a:rPr lang="en-US" sz="2000" i="1" dirty="0" smtClean="0">
                <a:latin typeface="Tahoma" pitchFamily="34" charset="0"/>
                <a:cs typeface="Tahoma" pitchFamily="34" charset="0"/>
              </a:rPr>
              <a:t> </a:t>
            </a:r>
            <a:r>
              <a:rPr lang="en-US" sz="2000" dirty="0" smtClean="0">
                <a:latin typeface="Tahoma" pitchFamily="34" charset="0"/>
                <a:cs typeface="Tahoma" pitchFamily="34" charset="0"/>
              </a:rPr>
              <a:t>(</a:t>
            </a:r>
            <a:r>
              <a:rPr lang="en-US" sz="2000" dirty="0" err="1">
                <a:latin typeface="Tahoma" pitchFamily="34" charset="0"/>
                <a:cs typeface="Tahoma" pitchFamily="34" charset="0"/>
              </a:rPr>
              <a:t>param_name</a:t>
            </a:r>
            <a:r>
              <a:rPr lang="en-US" sz="2000" dirty="0">
                <a:latin typeface="Tahoma" pitchFamily="34" charset="0"/>
                <a:cs typeface="Tahoma" pitchFamily="34" charset="0"/>
              </a:rPr>
              <a:t> [mode] </a:t>
            </a:r>
            <a:r>
              <a:rPr lang="en-US" sz="2000" dirty="0" err="1">
                <a:latin typeface="Tahoma" pitchFamily="34" charset="0"/>
                <a:cs typeface="Tahoma" pitchFamily="34" charset="0"/>
              </a:rPr>
              <a:t>datatype</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grpSp>
        <p:nvGrpSpPr>
          <p:cNvPr id="18" name="Group 21"/>
          <p:cNvGrpSpPr/>
          <p:nvPr/>
        </p:nvGrpSpPr>
        <p:grpSpPr>
          <a:xfrm>
            <a:off x="1266825" y="3429000"/>
            <a:ext cx="6610350" cy="1828800"/>
            <a:chOff x="1206500" y="3733800"/>
            <a:chExt cx="6610350" cy="1828800"/>
          </a:xfrm>
        </p:grpSpPr>
        <p:sp>
          <p:nvSpPr>
            <p:cNvPr id="7" name="Line 14"/>
            <p:cNvSpPr>
              <a:spLocks noChangeShapeType="1"/>
            </p:cNvSpPr>
            <p:nvPr/>
          </p:nvSpPr>
          <p:spPr bwMode="auto">
            <a:xfrm>
              <a:off x="5788025" y="4384675"/>
              <a:ext cx="1069975"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15"/>
            <p:cNvSpPr>
              <a:spLocks noChangeShapeType="1"/>
            </p:cNvSpPr>
            <p:nvPr/>
          </p:nvSpPr>
          <p:spPr bwMode="auto">
            <a:xfrm flipH="1">
              <a:off x="5788025" y="4800600"/>
              <a:ext cx="10922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16"/>
            <p:cNvSpPr>
              <a:spLocks noChangeShapeType="1"/>
            </p:cNvSpPr>
            <p:nvPr/>
          </p:nvSpPr>
          <p:spPr bwMode="auto">
            <a:xfrm flipH="1">
              <a:off x="5783263" y="5181600"/>
              <a:ext cx="1074737" cy="0"/>
            </a:xfrm>
            <a:prstGeom prst="line">
              <a:avLst/>
            </a:prstGeom>
            <a:noFill/>
            <a:ln w="28575">
              <a:solidFill>
                <a:schemeClr val="accent2"/>
              </a:solidFill>
              <a:round/>
              <a:headEnd type="triangl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Line 4"/>
            <p:cNvSpPr>
              <a:spLocks noChangeShapeType="1"/>
            </p:cNvSpPr>
            <p:nvPr/>
          </p:nvSpPr>
          <p:spPr bwMode="auto">
            <a:xfrm flipH="1">
              <a:off x="2743200" y="5181600"/>
              <a:ext cx="1143000" cy="0"/>
            </a:xfrm>
            <a:prstGeom prst="line">
              <a:avLst/>
            </a:prstGeom>
            <a:noFill/>
            <a:ln w="28575">
              <a:solidFill>
                <a:schemeClr val="accent2"/>
              </a:solidFill>
              <a:round/>
              <a:headEnd type="triangl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 name="Line 5"/>
            <p:cNvSpPr>
              <a:spLocks noChangeShapeType="1"/>
            </p:cNvSpPr>
            <p:nvPr/>
          </p:nvSpPr>
          <p:spPr bwMode="auto">
            <a:xfrm flipH="1">
              <a:off x="2743200" y="4800600"/>
              <a:ext cx="11430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 name="Line 6"/>
            <p:cNvSpPr>
              <a:spLocks noChangeShapeType="1"/>
            </p:cNvSpPr>
            <p:nvPr/>
          </p:nvSpPr>
          <p:spPr bwMode="auto">
            <a:xfrm>
              <a:off x="2743200" y="4384675"/>
              <a:ext cx="11430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 name="Rectangle 7"/>
            <p:cNvSpPr>
              <a:spLocks noChangeArrowheads="1"/>
            </p:cNvSpPr>
            <p:nvPr/>
          </p:nvSpPr>
          <p:spPr bwMode="blackWhite">
            <a:xfrm>
              <a:off x="3886200" y="3733800"/>
              <a:ext cx="1905000" cy="18288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228600"/>
              <a:r>
                <a:rPr lang="en-US" sz="1600" b="1"/>
                <a:t>Modes</a:t>
              </a:r>
            </a:p>
          </p:txBody>
        </p:sp>
        <p:sp>
          <p:nvSpPr>
            <p:cNvPr id="14" name="Rectangle 8"/>
            <p:cNvSpPr>
              <a:spLocks noChangeArrowheads="1"/>
            </p:cNvSpPr>
            <p:nvPr/>
          </p:nvSpPr>
          <p:spPr bwMode="gray">
            <a:xfrm>
              <a:off x="3984625" y="4287838"/>
              <a:ext cx="280988" cy="246062"/>
            </a:xfrm>
            <a:prstGeom prst="rect">
              <a:avLst/>
            </a:prstGeom>
            <a:solidFill>
              <a:srgbClr val="00FF00"/>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 name="Rectangle 9"/>
            <p:cNvSpPr>
              <a:spLocks noChangeArrowheads="1"/>
            </p:cNvSpPr>
            <p:nvPr/>
          </p:nvSpPr>
          <p:spPr bwMode="gray">
            <a:xfrm>
              <a:off x="3986213" y="5086350"/>
              <a:ext cx="280987" cy="246063"/>
            </a:xfrm>
            <a:prstGeom prst="rect">
              <a:avLst/>
            </a:prstGeom>
            <a:solidFill>
              <a:srgbClr val="009999"/>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 name="Rectangle 10"/>
            <p:cNvSpPr>
              <a:spLocks noChangeArrowheads="1"/>
            </p:cNvSpPr>
            <p:nvPr/>
          </p:nvSpPr>
          <p:spPr bwMode="auto">
            <a:xfrm>
              <a:off x="4278313" y="4217988"/>
              <a:ext cx="1512887" cy="1192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50000"/>
                </a:spcBef>
                <a:buClrTx/>
                <a:buFontTx/>
                <a:buNone/>
                <a:tabLst>
                  <a:tab pos="1200150" algn="l"/>
                </a:tabLst>
              </a:pPr>
              <a:r>
                <a:rPr lang="en-US" b="1">
                  <a:latin typeface="Courier New" pitchFamily="49" charset="0"/>
                </a:rPr>
                <a:t>IN</a:t>
              </a:r>
              <a:r>
                <a:rPr lang="en-US" b="1"/>
                <a:t> (default)</a:t>
              </a:r>
            </a:p>
            <a:p>
              <a:pPr algn="l" eaLnBrk="0" hangingPunct="0">
                <a:spcBef>
                  <a:spcPct val="50000"/>
                </a:spcBef>
                <a:buClrTx/>
                <a:buFontTx/>
                <a:buNone/>
                <a:tabLst>
                  <a:tab pos="1200150" algn="l"/>
                </a:tabLst>
              </a:pPr>
              <a:r>
                <a:rPr lang="en-US" b="1">
                  <a:latin typeface="Courier New" pitchFamily="49" charset="0"/>
                </a:rPr>
                <a:t>OUT</a:t>
              </a:r>
              <a:endParaRPr lang="en-US" b="1"/>
            </a:p>
            <a:p>
              <a:pPr algn="l" eaLnBrk="0" hangingPunct="0">
                <a:spcBef>
                  <a:spcPct val="50000"/>
                </a:spcBef>
                <a:buClrTx/>
                <a:buFontTx/>
                <a:buNone/>
                <a:tabLst>
                  <a:tab pos="1200150" algn="l"/>
                </a:tabLst>
              </a:pPr>
              <a:r>
                <a:rPr lang="en-US" b="1">
                  <a:latin typeface="Courier New" pitchFamily="49" charset="0"/>
                </a:rPr>
                <a:t>IN OUT</a:t>
              </a:r>
              <a:endParaRPr lang="en-US" b="1"/>
            </a:p>
          </p:txBody>
        </p:sp>
        <p:sp>
          <p:nvSpPr>
            <p:cNvPr id="17" name="Rectangle 11"/>
            <p:cNvSpPr>
              <a:spLocks noChangeArrowheads="1"/>
            </p:cNvSpPr>
            <p:nvPr/>
          </p:nvSpPr>
          <p:spPr bwMode="gray">
            <a:xfrm>
              <a:off x="3984625" y="4699000"/>
              <a:ext cx="280988" cy="246063"/>
            </a:xfrm>
            <a:prstGeom prst="rect">
              <a:avLst/>
            </a:prstGeom>
            <a:solidFill>
              <a:srgbClr val="00C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2" name="Group 17"/>
            <p:cNvGrpSpPr>
              <a:grpSpLocks/>
            </p:cNvGrpSpPr>
            <p:nvPr/>
          </p:nvGrpSpPr>
          <p:grpSpPr bwMode="auto">
            <a:xfrm>
              <a:off x="6846888" y="3810000"/>
              <a:ext cx="969962" cy="1635125"/>
              <a:chOff x="2023" y="2194"/>
              <a:chExt cx="611" cy="1030"/>
            </a:xfrm>
          </p:grpSpPr>
          <p:pic>
            <p:nvPicPr>
              <p:cNvPr id="19" name="Picture 18" descr="Documents: PL/SQL Subprogram"/>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23" y="2194"/>
                <a:ext cx="569" cy="1022"/>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19" descr="Documents: PL/SQL Program"/>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30" y="2592"/>
                <a:ext cx="304" cy="6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1" name="Rectangle 20"/>
            <p:cNvSpPr>
              <a:spLocks noChangeArrowheads="1"/>
            </p:cNvSpPr>
            <p:nvPr/>
          </p:nvSpPr>
          <p:spPr bwMode="blackWhite">
            <a:xfrm>
              <a:off x="1206500" y="4230688"/>
              <a:ext cx="1524000" cy="10668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228600"/>
              <a:r>
                <a:rPr lang="en-US" sz="1600" b="1"/>
                <a:t>Calling</a:t>
              </a:r>
              <a:br>
                <a:rPr lang="en-US" sz="1600" b="1"/>
              </a:br>
              <a:r>
                <a:rPr lang="en-US" sz="1600" b="1"/>
                <a:t>environment</a:t>
              </a:r>
            </a:p>
          </p:txBody>
        </p:sp>
      </p:grpSp>
    </p:spTree>
    <p:extLst>
      <p:ext uri="{BB962C8B-B14F-4D97-AF65-F5344CB8AC3E}">
        <p14:creationId xmlns:p14="http://schemas.microsoft.com/office/powerpoint/2010/main" xmlns="" val="1898930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Parameter Modes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28072640"/>
              </p:ext>
            </p:extLst>
          </p:nvPr>
        </p:nvGraphicFramePr>
        <p:xfrm>
          <a:off x="655196" y="1219200"/>
          <a:ext cx="7833609" cy="4124960"/>
        </p:xfrm>
        <a:graphic>
          <a:graphicData uri="http://schemas.openxmlformats.org/drawingml/2006/table">
            <a:tbl>
              <a:tblPr firstRow="1" bandRow="1">
                <a:tableStyleId>{5C22544A-7EE6-4342-B048-85BDC9FD1C3A}</a:tableStyleId>
              </a:tblPr>
              <a:tblGrid>
                <a:gridCol w="3154804"/>
                <a:gridCol w="2067602"/>
                <a:gridCol w="2611203"/>
              </a:tblGrid>
              <a:tr h="370840">
                <a:tc>
                  <a:txBody>
                    <a:bodyPr/>
                    <a:lstStyle/>
                    <a:p>
                      <a:r>
                        <a:rPr lang="en-US" sz="1800" dirty="0" smtClean="0">
                          <a:latin typeface="Tahoma" pitchFamily="34" charset="0"/>
                          <a:cs typeface="Tahoma" pitchFamily="34" charset="0"/>
                        </a:rPr>
                        <a:t>IN</a:t>
                      </a:r>
                      <a:endParaRPr lang="en-US" sz="1800" dirty="0">
                        <a:latin typeface="Tahoma" pitchFamily="34" charset="0"/>
                        <a:cs typeface="Tahoma" pitchFamily="34" charset="0"/>
                      </a:endParaRPr>
                    </a:p>
                  </a:txBody>
                  <a:tcPr/>
                </a:tc>
                <a:tc>
                  <a:txBody>
                    <a:bodyPr/>
                    <a:lstStyle/>
                    <a:p>
                      <a:r>
                        <a:rPr lang="en-US" sz="1800" dirty="0" smtClean="0">
                          <a:latin typeface="Tahoma" pitchFamily="34" charset="0"/>
                          <a:cs typeface="Tahoma" pitchFamily="34" charset="0"/>
                        </a:rPr>
                        <a:t>OUT</a:t>
                      </a:r>
                      <a:endParaRPr lang="en-US" sz="1800" dirty="0">
                        <a:latin typeface="Tahoma" pitchFamily="34" charset="0"/>
                        <a:cs typeface="Tahoma" pitchFamily="34" charset="0"/>
                      </a:endParaRPr>
                    </a:p>
                  </a:txBody>
                  <a:tcPr/>
                </a:tc>
                <a:tc>
                  <a:txBody>
                    <a:bodyPr/>
                    <a:lstStyle/>
                    <a:p>
                      <a:r>
                        <a:rPr lang="en-US" sz="1800" dirty="0" smtClean="0">
                          <a:latin typeface="Tahoma" pitchFamily="34" charset="0"/>
                          <a:cs typeface="Tahoma" pitchFamily="34" charset="0"/>
                        </a:rPr>
                        <a:t>IN OUT</a:t>
                      </a:r>
                      <a:endParaRPr lang="en-US" sz="1800" dirty="0">
                        <a:latin typeface="Tahoma" pitchFamily="34" charset="0"/>
                        <a:cs typeface="Tahoma" pitchFamily="34" charset="0"/>
                      </a:endParaRPr>
                    </a:p>
                  </a:txBody>
                  <a:tcPr/>
                </a:tc>
              </a:tr>
              <a:tr h="370840">
                <a:tc>
                  <a:txBody>
                    <a:bodyPr/>
                    <a:lstStyle/>
                    <a:p>
                      <a:r>
                        <a:rPr lang="en-US" sz="1800" dirty="0" smtClean="0">
                          <a:latin typeface="Tahoma" pitchFamily="34" charset="0"/>
                          <a:cs typeface="Tahoma" pitchFamily="34" charset="0"/>
                        </a:rPr>
                        <a:t>Default mode</a:t>
                      </a:r>
                      <a:endParaRPr lang="en-US" sz="1800" dirty="0">
                        <a:latin typeface="Tahoma" pitchFamily="34" charset="0"/>
                        <a:cs typeface="Tahoma" pitchFamily="34" charset="0"/>
                      </a:endParaRPr>
                    </a:p>
                  </a:txBody>
                  <a:tcPr/>
                </a:tc>
                <a:tc>
                  <a:txBody>
                    <a:bodyPr/>
                    <a:lstStyle/>
                    <a:p>
                      <a:r>
                        <a:rPr lang="en-US" sz="1800" dirty="0" smtClean="0">
                          <a:latin typeface="Tahoma" pitchFamily="34" charset="0"/>
                          <a:cs typeface="Tahoma" pitchFamily="34" charset="0"/>
                        </a:rPr>
                        <a:t>Must be specified</a:t>
                      </a:r>
                      <a:endParaRPr lang="en-US" sz="1800" dirty="0">
                        <a:latin typeface="Tahoma" pitchFamily="34" charset="0"/>
                        <a:cs typeface="Tahoma" pitchFamily="34" charset="0"/>
                      </a:endParaRPr>
                    </a:p>
                  </a:txBody>
                  <a:tcPr/>
                </a:tc>
                <a:tc>
                  <a:txBody>
                    <a:bodyPr/>
                    <a:lstStyle/>
                    <a:p>
                      <a:r>
                        <a:rPr lang="en-US" sz="1800" dirty="0" smtClean="0">
                          <a:latin typeface="Tahoma" pitchFamily="34" charset="0"/>
                          <a:cs typeface="Tahoma" pitchFamily="34" charset="0"/>
                        </a:rPr>
                        <a:t>Must be specified</a:t>
                      </a:r>
                      <a:endParaRPr lang="en-US" sz="1800" dirty="0">
                        <a:latin typeface="Tahoma" pitchFamily="34" charset="0"/>
                        <a:cs typeface="Tahoma" pitchFamily="34" charset="0"/>
                      </a:endParaRPr>
                    </a:p>
                  </a:txBody>
                  <a:tcPr/>
                </a:tc>
              </a:tr>
              <a:tr h="370840">
                <a:tc>
                  <a:txBody>
                    <a:bodyPr/>
                    <a:lstStyle/>
                    <a:p>
                      <a:r>
                        <a:rPr lang="en-US" sz="1800" dirty="0" smtClean="0">
                          <a:latin typeface="Tahoma" pitchFamily="34" charset="0"/>
                          <a:cs typeface="Tahoma" pitchFamily="34" charset="0"/>
                        </a:rPr>
                        <a:t>Value is passed into subprogram</a:t>
                      </a:r>
                      <a:endParaRPr lang="en-US" sz="1800" dirty="0">
                        <a:latin typeface="Tahoma" pitchFamily="34" charset="0"/>
                        <a:cs typeface="Tahoma" pitchFamily="34" charset="0"/>
                      </a:endParaRPr>
                    </a:p>
                  </a:txBody>
                  <a:tcPr/>
                </a:tc>
                <a:tc>
                  <a:txBody>
                    <a:bodyPr/>
                    <a:lstStyle/>
                    <a:p>
                      <a:r>
                        <a:rPr lang="en-US" sz="1800" dirty="0" smtClean="0">
                          <a:latin typeface="Tahoma" pitchFamily="34" charset="0"/>
                          <a:cs typeface="Tahoma" pitchFamily="34" charset="0"/>
                        </a:rPr>
                        <a:t>Value is returned to the calling environment</a:t>
                      </a:r>
                      <a:endParaRPr lang="en-US" sz="1800" dirty="0">
                        <a:latin typeface="Tahoma" pitchFamily="34" charset="0"/>
                        <a:cs typeface="Tahoma" pitchFamily="34" charset="0"/>
                      </a:endParaRPr>
                    </a:p>
                  </a:txBody>
                  <a:tcPr/>
                </a:tc>
                <a:tc>
                  <a:txBody>
                    <a:bodyPr/>
                    <a:lstStyle/>
                    <a:p>
                      <a:r>
                        <a:rPr lang="en-US" sz="1800" dirty="0" smtClean="0">
                          <a:latin typeface="Tahoma" pitchFamily="34" charset="0"/>
                          <a:cs typeface="Tahoma" pitchFamily="34" charset="0"/>
                        </a:rPr>
                        <a:t>Value passed into sub-program; value returned to calling environment</a:t>
                      </a:r>
                      <a:endParaRPr lang="en-US" sz="1800" dirty="0">
                        <a:latin typeface="Tahoma" pitchFamily="34" charset="0"/>
                        <a:cs typeface="Tahoma" pitchFamily="34" charset="0"/>
                      </a:endParaRPr>
                    </a:p>
                  </a:txBody>
                  <a:tcPr/>
                </a:tc>
              </a:tr>
              <a:tr h="370840">
                <a:tc>
                  <a:txBody>
                    <a:bodyPr/>
                    <a:lstStyle/>
                    <a:p>
                      <a:r>
                        <a:rPr lang="en-US" sz="1800" dirty="0" smtClean="0">
                          <a:latin typeface="Tahoma" pitchFamily="34" charset="0"/>
                          <a:cs typeface="Tahoma" pitchFamily="34" charset="0"/>
                        </a:rPr>
                        <a:t>Formal parameter acts as a constant</a:t>
                      </a:r>
                      <a:endParaRPr lang="en-US" sz="1800" dirty="0">
                        <a:latin typeface="Tahoma" pitchFamily="34" charset="0"/>
                        <a:cs typeface="Tahoma" pitchFamily="34" charset="0"/>
                      </a:endParaRPr>
                    </a:p>
                  </a:txBody>
                  <a:tcPr/>
                </a:tc>
                <a:tc>
                  <a:txBody>
                    <a:bodyPr/>
                    <a:lstStyle/>
                    <a:p>
                      <a:r>
                        <a:rPr lang="en-US" sz="1800" dirty="0" smtClean="0">
                          <a:latin typeface="Tahoma" pitchFamily="34" charset="0"/>
                          <a:cs typeface="Tahoma" pitchFamily="34" charset="0"/>
                        </a:rPr>
                        <a:t>Uninitialized variable</a:t>
                      </a:r>
                      <a:endParaRPr lang="en-US" sz="1800" dirty="0">
                        <a:latin typeface="Tahoma" pitchFamily="34" charset="0"/>
                        <a:cs typeface="Tahoma" pitchFamily="34" charset="0"/>
                      </a:endParaRPr>
                    </a:p>
                  </a:txBody>
                  <a:tcPr/>
                </a:tc>
                <a:tc>
                  <a:txBody>
                    <a:bodyPr/>
                    <a:lstStyle/>
                    <a:p>
                      <a:r>
                        <a:rPr lang="en-US" sz="1800" dirty="0" smtClean="0">
                          <a:latin typeface="Tahoma" pitchFamily="34" charset="0"/>
                          <a:cs typeface="Tahoma" pitchFamily="34" charset="0"/>
                        </a:rPr>
                        <a:t>Initialized variable</a:t>
                      </a:r>
                      <a:endParaRPr lang="en-US" sz="1800" dirty="0">
                        <a:latin typeface="Tahoma" pitchFamily="34" charset="0"/>
                        <a:cs typeface="Tahoma" pitchFamily="34" charset="0"/>
                      </a:endParaRPr>
                    </a:p>
                  </a:txBody>
                  <a:tcPr/>
                </a:tc>
              </a:tr>
              <a:tr h="370840">
                <a:tc>
                  <a:txBody>
                    <a:bodyPr/>
                    <a:lstStyle/>
                    <a:p>
                      <a:r>
                        <a:rPr lang="en-US" sz="1800" dirty="0" smtClean="0">
                          <a:latin typeface="Tahoma" pitchFamily="34" charset="0"/>
                          <a:cs typeface="Tahoma" pitchFamily="34" charset="0"/>
                        </a:rPr>
                        <a:t>Actual parameter can be a literal, expression, constant, or initialized variable</a:t>
                      </a:r>
                      <a:endParaRPr lang="en-US" sz="1800" dirty="0">
                        <a:latin typeface="Tahoma" pitchFamily="34" charset="0"/>
                        <a:cs typeface="Tahoma" pitchFamily="34" charset="0"/>
                      </a:endParaRPr>
                    </a:p>
                  </a:txBody>
                  <a:tcPr/>
                </a:tc>
                <a:tc>
                  <a:txBody>
                    <a:bodyPr/>
                    <a:lstStyle/>
                    <a:p>
                      <a:r>
                        <a:rPr lang="en-US" sz="1800" dirty="0" smtClean="0">
                          <a:latin typeface="Tahoma" pitchFamily="34" charset="0"/>
                          <a:cs typeface="Tahoma" pitchFamily="34" charset="0"/>
                        </a:rPr>
                        <a:t>Must be a variable</a:t>
                      </a:r>
                      <a:endParaRPr lang="en-US" sz="1800" dirty="0">
                        <a:latin typeface="Tahoma" pitchFamily="34" charset="0"/>
                        <a:cs typeface="Tahoma" pitchFamily="34" charset="0"/>
                      </a:endParaRPr>
                    </a:p>
                  </a:txBody>
                  <a:tcPr/>
                </a:tc>
                <a:tc>
                  <a:txBody>
                    <a:bodyPr/>
                    <a:lstStyle/>
                    <a:p>
                      <a:r>
                        <a:rPr lang="en-US" sz="1800" dirty="0" smtClean="0">
                          <a:latin typeface="Tahoma" pitchFamily="34" charset="0"/>
                          <a:cs typeface="Tahoma" pitchFamily="34" charset="0"/>
                        </a:rPr>
                        <a:t>Must be a variable</a:t>
                      </a:r>
                      <a:endParaRPr lang="en-US" sz="1800" dirty="0">
                        <a:latin typeface="Tahoma" pitchFamily="34" charset="0"/>
                        <a:cs typeface="Tahoma"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Can be assigned a default value</a:t>
                      </a:r>
                    </a:p>
                  </a:txBody>
                  <a:tcPr/>
                </a:tc>
                <a:tc>
                  <a:txBody>
                    <a:bodyPr/>
                    <a:lstStyle/>
                    <a:p>
                      <a:pPr algn="l" defTabSz="228600">
                        <a:buClr>
                          <a:srgbClr val="000000"/>
                        </a:buClr>
                      </a:pPr>
                      <a:r>
                        <a:rPr lang="en-US" sz="1800" dirty="0" smtClean="0"/>
                        <a:t>Cannot be assigned</a:t>
                      </a:r>
                    </a:p>
                    <a:p>
                      <a:pPr algn="l" defTabSz="228600">
                        <a:buClr>
                          <a:srgbClr val="000000"/>
                        </a:buClr>
                      </a:pPr>
                      <a:r>
                        <a:rPr lang="en-US" sz="1800" dirty="0" smtClean="0"/>
                        <a:t>a default value</a:t>
                      </a:r>
                    </a:p>
                  </a:txBody>
                  <a:tcPr/>
                </a:tc>
                <a:tc>
                  <a:txBody>
                    <a:bodyPr/>
                    <a:lstStyle/>
                    <a:p>
                      <a:pPr algn="l" defTabSz="228600">
                        <a:buClr>
                          <a:srgbClr val="000000"/>
                        </a:buClr>
                      </a:pPr>
                      <a:r>
                        <a:rPr lang="en-US" sz="1800" dirty="0" smtClean="0"/>
                        <a:t>Cannot be assigned</a:t>
                      </a:r>
                    </a:p>
                    <a:p>
                      <a:pPr algn="l" defTabSz="228600">
                        <a:buClr>
                          <a:srgbClr val="000000"/>
                        </a:buClr>
                      </a:pPr>
                      <a:r>
                        <a:rPr lang="en-US" sz="1800" dirty="0" smtClean="0"/>
                        <a:t>a default value</a:t>
                      </a:r>
                    </a:p>
                  </a:txBody>
                  <a:tcPr/>
                </a:tc>
              </a:tr>
            </a:tbl>
          </a:graphicData>
        </a:graphic>
      </p:graphicFrame>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22</a:t>
            </a:fld>
            <a:endParaRPr lang="en-US" dirty="0"/>
          </a:p>
        </p:txBody>
      </p:sp>
    </p:spTree>
    <p:extLst>
      <p:ext uri="{BB962C8B-B14F-4D97-AF65-F5344CB8AC3E}">
        <p14:creationId xmlns:p14="http://schemas.microsoft.com/office/powerpoint/2010/main" xmlns="" val="2139072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smtClean="0"/>
              <a:t>IN, OUT </a:t>
            </a:r>
            <a:r>
              <a:rPr lang="en-US" dirty="0"/>
              <a:t>Parameter </a:t>
            </a:r>
            <a:r>
              <a:rPr lang="en-US" dirty="0" smtClean="0"/>
              <a:t>Modes: </a:t>
            </a:r>
            <a:r>
              <a:rPr lang="en-US" dirty="0"/>
              <a:t>Example</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23</a:t>
            </a:fld>
            <a:endParaRPr lang="en-US" dirty="0"/>
          </a:p>
        </p:txBody>
      </p:sp>
      <p:sp>
        <p:nvSpPr>
          <p:cNvPr id="6" name="TextBox 5"/>
          <p:cNvSpPr txBox="1"/>
          <p:nvPr/>
        </p:nvSpPr>
        <p:spPr>
          <a:xfrm>
            <a:off x="353759" y="685800"/>
            <a:ext cx="8436483" cy="255454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defTabSz="400050" eaLnBrk="0" hangingPunct="0">
              <a:tabLst>
                <a:tab pos="400050" algn="r"/>
                <a:tab pos="673100" algn="l"/>
              </a:tabLst>
            </a:pPr>
            <a:r>
              <a:rPr lang="en-US" sz="2000" dirty="0">
                <a:latin typeface="Tahoma" pitchFamily="34" charset="0"/>
                <a:cs typeface="Tahoma" pitchFamily="34" charset="0"/>
              </a:rPr>
              <a:t>CREATE OR REPLACE PROCEDURE </a:t>
            </a:r>
            <a:r>
              <a:rPr lang="en-US" sz="2000" dirty="0" err="1">
                <a:latin typeface="Tahoma" pitchFamily="34" charset="0"/>
                <a:cs typeface="Tahoma" pitchFamily="34" charset="0"/>
              </a:rPr>
              <a:t>query_emp</a:t>
            </a:r>
            <a:endParaRPr lang="en-US" sz="2000" dirty="0">
              <a:latin typeface="Tahoma" pitchFamily="34" charset="0"/>
              <a:cs typeface="Tahoma" pitchFamily="34" charset="0"/>
            </a:endParaRPr>
          </a:p>
          <a:p>
            <a:pPr marL="457200" indent="-457200" defTabSz="400050" eaLnBrk="0" hangingPunct="0">
              <a:tabLst>
                <a:tab pos="400050" algn="r"/>
                <a:tab pos="673100" algn="l"/>
              </a:tabLst>
            </a:pPr>
            <a:r>
              <a:rPr lang="en-US" sz="2000" dirty="0">
                <a:latin typeface="Tahoma" pitchFamily="34" charset="0"/>
                <a:cs typeface="Tahoma" pitchFamily="34" charset="0"/>
              </a:rPr>
              <a:t> (</a:t>
            </a:r>
            <a:r>
              <a:rPr lang="en-US" sz="2000" dirty="0" err="1">
                <a:latin typeface="Tahoma" pitchFamily="34" charset="0"/>
                <a:cs typeface="Tahoma" pitchFamily="34" charset="0"/>
              </a:rPr>
              <a:t>p_id</a:t>
            </a:r>
            <a:r>
              <a:rPr lang="en-US" sz="2000" dirty="0">
                <a:latin typeface="Tahoma" pitchFamily="34" charset="0"/>
                <a:cs typeface="Tahoma" pitchFamily="34" charset="0"/>
              </a:rPr>
              <a:t>     IN  </a:t>
            </a:r>
            <a:r>
              <a:rPr lang="en-US" sz="2000" dirty="0" err="1">
                <a:latin typeface="Tahoma" pitchFamily="34" charset="0"/>
                <a:cs typeface="Tahoma" pitchFamily="34" charset="0"/>
              </a:rPr>
              <a:t>employees.employee_id%TYPE</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a:latin typeface="Tahoma" pitchFamily="34" charset="0"/>
                <a:cs typeface="Tahoma" pitchFamily="34" charset="0"/>
              </a:rPr>
              <a:t>  </a:t>
            </a:r>
            <a:r>
              <a:rPr lang="en-US" sz="2000" dirty="0" err="1">
                <a:latin typeface="Tahoma" pitchFamily="34" charset="0"/>
                <a:cs typeface="Tahoma" pitchFamily="34" charset="0"/>
              </a:rPr>
              <a:t>p_name</a:t>
            </a:r>
            <a:r>
              <a:rPr lang="en-US" sz="2000" dirty="0">
                <a:latin typeface="Tahoma" pitchFamily="34" charset="0"/>
                <a:cs typeface="Tahoma" pitchFamily="34" charset="0"/>
              </a:rPr>
              <a:t>   OUT </a:t>
            </a:r>
            <a:r>
              <a:rPr lang="en-US" sz="2000" dirty="0" err="1">
                <a:latin typeface="Tahoma" pitchFamily="34" charset="0"/>
                <a:cs typeface="Tahoma" pitchFamily="34" charset="0"/>
              </a:rPr>
              <a:t>employees.last_name%TYPE</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a:latin typeface="Tahoma" pitchFamily="34" charset="0"/>
                <a:cs typeface="Tahoma" pitchFamily="34" charset="0"/>
              </a:rPr>
              <a:t>  </a:t>
            </a:r>
            <a:r>
              <a:rPr lang="en-US" sz="2000" dirty="0" err="1">
                <a:latin typeface="Tahoma" pitchFamily="34" charset="0"/>
                <a:cs typeface="Tahoma" pitchFamily="34" charset="0"/>
              </a:rPr>
              <a:t>p_salary</a:t>
            </a:r>
            <a:r>
              <a:rPr lang="en-US" sz="2000" dirty="0">
                <a:latin typeface="Tahoma" pitchFamily="34" charset="0"/>
                <a:cs typeface="Tahoma" pitchFamily="34" charset="0"/>
              </a:rPr>
              <a:t> OUT </a:t>
            </a:r>
            <a:r>
              <a:rPr lang="en-US" sz="2000" dirty="0" err="1">
                <a:latin typeface="Tahoma" pitchFamily="34" charset="0"/>
                <a:cs typeface="Tahoma" pitchFamily="34" charset="0"/>
              </a:rPr>
              <a:t>employees.salary%TYPE</a:t>
            </a:r>
            <a:r>
              <a:rPr lang="en-US" sz="2000" dirty="0">
                <a:latin typeface="Tahoma" pitchFamily="34" charset="0"/>
                <a:cs typeface="Tahoma" pitchFamily="34" charset="0"/>
              </a:rPr>
              <a:t>) IS</a:t>
            </a:r>
          </a:p>
          <a:p>
            <a:pPr marL="457200" indent="-457200" defTabSz="400050" eaLnBrk="0" hangingPunct="0">
              <a:tabLst>
                <a:tab pos="400050" algn="r"/>
                <a:tab pos="673100" algn="l"/>
              </a:tabLst>
            </a:pPr>
            <a:r>
              <a:rPr lang="en-US" sz="2000" dirty="0">
                <a:latin typeface="Tahoma" pitchFamily="34" charset="0"/>
                <a:cs typeface="Tahoma" pitchFamily="34" charset="0"/>
              </a:rPr>
              <a:t>BEGIN</a:t>
            </a:r>
          </a:p>
          <a:p>
            <a:pPr marL="457200" indent="-457200" defTabSz="400050" eaLnBrk="0" hangingPunct="0">
              <a:tabLst>
                <a:tab pos="400050" algn="r"/>
                <a:tab pos="673100" algn="l"/>
              </a:tabLst>
            </a:pPr>
            <a:r>
              <a:rPr lang="en-US" sz="2000" dirty="0">
                <a:latin typeface="Tahoma" pitchFamily="34" charset="0"/>
                <a:cs typeface="Tahoma" pitchFamily="34" charset="0"/>
              </a:rPr>
              <a:t>  SELECT </a:t>
            </a:r>
            <a:r>
              <a:rPr lang="en-US" sz="2000" dirty="0" err="1" smtClean="0">
                <a:latin typeface="Tahoma" pitchFamily="34" charset="0"/>
                <a:cs typeface="Tahoma" pitchFamily="34" charset="0"/>
              </a:rPr>
              <a:t>last_name</a:t>
            </a:r>
            <a:r>
              <a:rPr lang="en-US" sz="2000" dirty="0">
                <a:latin typeface="Tahoma" pitchFamily="34" charset="0"/>
                <a:cs typeface="Tahoma" pitchFamily="34" charset="0"/>
              </a:rPr>
              <a:t>, salary INTO </a:t>
            </a:r>
            <a:r>
              <a:rPr lang="en-US" sz="2000" dirty="0" err="1">
                <a:latin typeface="Tahoma" pitchFamily="34" charset="0"/>
                <a:cs typeface="Tahoma" pitchFamily="34" charset="0"/>
              </a:rPr>
              <a:t>p_name</a:t>
            </a:r>
            <a:r>
              <a:rPr lang="en-US" sz="2000" dirty="0">
                <a:latin typeface="Tahoma" pitchFamily="34" charset="0"/>
                <a:cs typeface="Tahoma" pitchFamily="34" charset="0"/>
              </a:rPr>
              <a:t>, </a:t>
            </a:r>
            <a:r>
              <a:rPr lang="en-US" sz="2000" dirty="0" err="1" smtClean="0">
                <a:latin typeface="Tahoma" pitchFamily="34" charset="0"/>
                <a:cs typeface="Tahoma" pitchFamily="34" charset="0"/>
              </a:rPr>
              <a:t>p_salary</a:t>
            </a:r>
            <a:r>
              <a:rPr lang="en-US" sz="2000" dirty="0" smtClean="0">
                <a:latin typeface="Tahoma" pitchFamily="34" charset="0"/>
                <a:cs typeface="Tahoma" pitchFamily="34" charset="0"/>
              </a:rPr>
              <a:t> FROM  employees</a:t>
            </a:r>
            <a:endParaRPr lang="en-US" sz="2000" dirty="0">
              <a:latin typeface="Tahoma" pitchFamily="34" charset="0"/>
              <a:cs typeface="Tahoma" pitchFamily="34" charset="0"/>
            </a:endParaRPr>
          </a:p>
          <a:p>
            <a:pPr marL="457200" indent="-457200" defTabSz="400050" eaLnBrk="0" hangingPunct="0">
              <a:tabLst>
                <a:tab pos="400050" algn="r"/>
                <a:tab pos="673100" algn="l"/>
              </a:tabLst>
            </a:pPr>
            <a:r>
              <a:rPr lang="en-US" sz="2000" dirty="0">
                <a:latin typeface="Tahoma" pitchFamily="34" charset="0"/>
                <a:cs typeface="Tahoma" pitchFamily="34" charset="0"/>
              </a:rPr>
              <a:t>  WHERE   </a:t>
            </a:r>
            <a:r>
              <a:rPr lang="en-US" sz="2000" dirty="0" err="1">
                <a:latin typeface="Tahoma" pitchFamily="34" charset="0"/>
                <a:cs typeface="Tahoma" pitchFamily="34" charset="0"/>
              </a:rPr>
              <a:t>employee_id</a:t>
            </a:r>
            <a:r>
              <a:rPr lang="en-US" sz="2000" dirty="0">
                <a:latin typeface="Tahoma" pitchFamily="34" charset="0"/>
                <a:cs typeface="Tahoma" pitchFamily="34" charset="0"/>
              </a:rPr>
              <a:t> = </a:t>
            </a:r>
            <a:r>
              <a:rPr lang="en-US" sz="2000" dirty="0" err="1">
                <a:latin typeface="Tahoma" pitchFamily="34" charset="0"/>
                <a:cs typeface="Tahoma" pitchFamily="34" charset="0"/>
              </a:rPr>
              <a:t>p_id</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a:latin typeface="Tahoma" pitchFamily="34" charset="0"/>
                <a:cs typeface="Tahoma" pitchFamily="34" charset="0"/>
              </a:rPr>
              <a:t>END </a:t>
            </a:r>
            <a:r>
              <a:rPr lang="en-US" sz="2000" dirty="0" err="1">
                <a:latin typeface="Tahoma" pitchFamily="34" charset="0"/>
                <a:cs typeface="Tahoma" pitchFamily="34" charset="0"/>
              </a:rPr>
              <a:t>query_emp</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7" name="TextBox 6"/>
          <p:cNvSpPr txBox="1"/>
          <p:nvPr/>
        </p:nvSpPr>
        <p:spPr>
          <a:xfrm>
            <a:off x="381000" y="3581400"/>
            <a:ext cx="8436483" cy="255454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defTabSz="400050" eaLnBrk="0" hangingPunct="0">
              <a:tabLst>
                <a:tab pos="400050" algn="r"/>
                <a:tab pos="673100" algn="l"/>
              </a:tabLst>
            </a:pPr>
            <a:r>
              <a:rPr lang="en-US" sz="2000" dirty="0" smtClean="0">
                <a:latin typeface="Tahoma" pitchFamily="34" charset="0"/>
                <a:cs typeface="Tahoma" pitchFamily="34" charset="0"/>
              </a:rPr>
              <a:t>DECLARE</a:t>
            </a:r>
            <a:endParaRPr lang="en-US" sz="2000" dirty="0">
              <a:latin typeface="Tahoma" pitchFamily="34" charset="0"/>
              <a:cs typeface="Tahoma" pitchFamily="34" charset="0"/>
            </a:endParaRPr>
          </a:p>
          <a:p>
            <a:pPr marL="457200" indent="-457200" defTabSz="400050" eaLnBrk="0" hangingPunct="0">
              <a:tabLst>
                <a:tab pos="400050" algn="r"/>
                <a:tab pos="673100" algn="l"/>
              </a:tabLst>
            </a:pPr>
            <a:r>
              <a:rPr lang="en-US" sz="2000" dirty="0">
                <a:latin typeface="Tahoma" pitchFamily="34" charset="0"/>
                <a:cs typeface="Tahoma" pitchFamily="34" charset="0"/>
              </a:rPr>
              <a:t>  </a:t>
            </a:r>
            <a:r>
              <a:rPr lang="en-US" sz="2000" dirty="0" err="1">
                <a:latin typeface="Tahoma" pitchFamily="34" charset="0"/>
                <a:cs typeface="Tahoma" pitchFamily="34" charset="0"/>
              </a:rPr>
              <a:t>v_emp_name</a:t>
            </a:r>
            <a:r>
              <a:rPr lang="en-US" sz="2000" dirty="0">
                <a:latin typeface="Tahoma" pitchFamily="34" charset="0"/>
                <a:cs typeface="Tahoma" pitchFamily="34" charset="0"/>
              </a:rPr>
              <a:t> </a:t>
            </a:r>
            <a:r>
              <a:rPr lang="en-US" sz="2000" dirty="0" err="1">
                <a:latin typeface="Tahoma" pitchFamily="34" charset="0"/>
                <a:cs typeface="Tahoma" pitchFamily="34" charset="0"/>
              </a:rPr>
              <a:t>employees.last_name%TYPE</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a:latin typeface="Tahoma" pitchFamily="34" charset="0"/>
                <a:cs typeface="Tahoma" pitchFamily="34" charset="0"/>
              </a:rPr>
              <a:t>  </a:t>
            </a:r>
            <a:r>
              <a:rPr lang="en-US" sz="2000" dirty="0" err="1">
                <a:latin typeface="Tahoma" pitchFamily="34" charset="0"/>
                <a:cs typeface="Tahoma" pitchFamily="34" charset="0"/>
              </a:rPr>
              <a:t>v_emp_sal</a:t>
            </a:r>
            <a:r>
              <a:rPr lang="en-US" sz="2000" dirty="0">
                <a:latin typeface="Tahoma" pitchFamily="34" charset="0"/>
                <a:cs typeface="Tahoma" pitchFamily="34" charset="0"/>
              </a:rPr>
              <a:t>  </a:t>
            </a:r>
            <a:r>
              <a:rPr lang="en-US" sz="2000" dirty="0" err="1">
                <a:latin typeface="Tahoma" pitchFamily="34" charset="0"/>
                <a:cs typeface="Tahoma" pitchFamily="34" charset="0"/>
              </a:rPr>
              <a:t>employees.salary%TYPE</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a:latin typeface="Tahoma" pitchFamily="34" charset="0"/>
                <a:cs typeface="Tahoma" pitchFamily="34" charset="0"/>
              </a:rPr>
              <a:t>BEGIN</a:t>
            </a:r>
          </a:p>
          <a:p>
            <a:pPr marL="457200" indent="-457200" defTabSz="400050" eaLnBrk="0" hangingPunct="0">
              <a:tabLst>
                <a:tab pos="400050" algn="r"/>
                <a:tab pos="673100" algn="l"/>
              </a:tabLst>
            </a:pPr>
            <a:r>
              <a:rPr lang="en-US" sz="2000" dirty="0">
                <a:latin typeface="Tahoma" pitchFamily="34" charset="0"/>
                <a:cs typeface="Tahoma" pitchFamily="34" charset="0"/>
              </a:rPr>
              <a:t>  </a:t>
            </a:r>
            <a:r>
              <a:rPr lang="en-US" sz="2000" dirty="0" err="1">
                <a:latin typeface="Tahoma" pitchFamily="34" charset="0"/>
                <a:cs typeface="Tahoma" pitchFamily="34" charset="0"/>
              </a:rPr>
              <a:t>query_emp</a:t>
            </a:r>
            <a:r>
              <a:rPr lang="en-US" sz="2000" dirty="0">
                <a:latin typeface="Tahoma" pitchFamily="34" charset="0"/>
                <a:cs typeface="Tahoma" pitchFamily="34" charset="0"/>
              </a:rPr>
              <a:t>(171, </a:t>
            </a:r>
            <a:r>
              <a:rPr lang="en-US" sz="2000" dirty="0" err="1">
                <a:latin typeface="Tahoma" pitchFamily="34" charset="0"/>
                <a:cs typeface="Tahoma" pitchFamily="34" charset="0"/>
              </a:rPr>
              <a:t>v_emp_name</a:t>
            </a:r>
            <a:r>
              <a:rPr lang="en-US" sz="2000" dirty="0">
                <a:latin typeface="Tahoma" pitchFamily="34" charset="0"/>
                <a:cs typeface="Tahoma" pitchFamily="34" charset="0"/>
              </a:rPr>
              <a:t>, </a:t>
            </a:r>
            <a:r>
              <a:rPr lang="en-US" sz="2000" dirty="0" err="1">
                <a:latin typeface="Tahoma" pitchFamily="34" charset="0"/>
                <a:cs typeface="Tahoma" pitchFamily="34" charset="0"/>
              </a:rPr>
              <a:t>v_emp_sal</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a:latin typeface="Tahoma" pitchFamily="34" charset="0"/>
                <a:cs typeface="Tahoma" pitchFamily="34" charset="0"/>
              </a:rPr>
              <a:t>  DBMS_OUTPUT.PUT_LINE(</a:t>
            </a:r>
            <a:r>
              <a:rPr lang="en-US" sz="2000" dirty="0" err="1">
                <a:latin typeface="Tahoma" pitchFamily="34" charset="0"/>
                <a:cs typeface="Tahoma" pitchFamily="34" charset="0"/>
              </a:rPr>
              <a:t>v_emp_name</a:t>
            </a:r>
            <a:r>
              <a:rPr lang="en-US" sz="2000" dirty="0">
                <a:latin typeface="Tahoma" pitchFamily="34" charset="0"/>
                <a:cs typeface="Tahoma" pitchFamily="34" charset="0"/>
              </a:rPr>
              <a:t>||' earns '|| </a:t>
            </a:r>
            <a:r>
              <a:rPr lang="en-US" sz="2000" dirty="0" err="1">
                <a:latin typeface="Tahoma" pitchFamily="34" charset="0"/>
                <a:cs typeface="Tahoma" pitchFamily="34" charset="0"/>
              </a:rPr>
              <a:t>to_char</a:t>
            </a:r>
            <a:r>
              <a:rPr lang="en-US" sz="2000" dirty="0">
                <a:latin typeface="Tahoma" pitchFamily="34" charset="0"/>
                <a:cs typeface="Tahoma" pitchFamily="34" charset="0"/>
              </a:rPr>
              <a:t>(</a:t>
            </a:r>
            <a:r>
              <a:rPr lang="en-US" sz="2000" dirty="0" err="1">
                <a:latin typeface="Tahoma" pitchFamily="34" charset="0"/>
                <a:cs typeface="Tahoma" pitchFamily="34" charset="0"/>
              </a:rPr>
              <a:t>v_emp_sal</a:t>
            </a:r>
            <a:r>
              <a:rPr lang="en-US" sz="2000" dirty="0">
                <a:latin typeface="Tahoma" pitchFamily="34" charset="0"/>
                <a:cs typeface="Tahoma" pitchFamily="34" charset="0"/>
              </a:rPr>
              <a:t>, '$999,999.00'));</a:t>
            </a:r>
          </a:p>
          <a:p>
            <a:pPr marL="457200" indent="-457200" defTabSz="400050" eaLnBrk="0" hangingPunct="0">
              <a:tabLst>
                <a:tab pos="400050" algn="r"/>
                <a:tab pos="673100" algn="l"/>
              </a:tabLst>
            </a:pPr>
            <a:r>
              <a:rPr lang="en-US" sz="2000" dirty="0">
                <a:latin typeface="Tahoma" pitchFamily="34" charset="0"/>
                <a:cs typeface="Tahoma" pitchFamily="34" charset="0"/>
              </a:rPr>
              <a:t>END</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24296256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PL/SQL Packages?</a:t>
            </a:r>
          </a:p>
        </p:txBody>
      </p:sp>
      <p:sp>
        <p:nvSpPr>
          <p:cNvPr id="3" name="Content Placeholder 2"/>
          <p:cNvSpPr>
            <a:spLocks noGrp="1"/>
          </p:cNvSpPr>
          <p:nvPr>
            <p:ph idx="1"/>
          </p:nvPr>
        </p:nvSpPr>
        <p:spPr/>
        <p:txBody>
          <a:bodyPr/>
          <a:lstStyle/>
          <a:p>
            <a:pPr lvl="1">
              <a:buFont typeface="Wingdings" pitchFamily="2" charset="2"/>
              <a:buChar char="§"/>
            </a:pPr>
            <a:r>
              <a:rPr lang="en-US" sz="2000" dirty="0">
                <a:latin typeface="Tahoma" pitchFamily="34" charset="0"/>
                <a:cs typeface="Tahoma" pitchFamily="34" charset="0"/>
              </a:rPr>
              <a:t>A package is a schema object that groups logically related PL/SQL types, variables, and subprograms. </a:t>
            </a:r>
          </a:p>
          <a:p>
            <a:pPr lvl="1">
              <a:lnSpc>
                <a:spcPct val="98000"/>
              </a:lnSpc>
              <a:buFont typeface="Wingdings" pitchFamily="2" charset="2"/>
              <a:buChar char="§"/>
            </a:pPr>
            <a:r>
              <a:rPr lang="en-US" sz="2000" dirty="0">
                <a:latin typeface="Tahoma" pitchFamily="34" charset="0"/>
                <a:cs typeface="Tahoma" pitchFamily="34" charset="0"/>
              </a:rPr>
              <a:t>Packages usually have two parts: </a:t>
            </a:r>
          </a:p>
          <a:p>
            <a:pPr lvl="2">
              <a:lnSpc>
                <a:spcPct val="98000"/>
              </a:lnSpc>
              <a:buFont typeface="Arial" pitchFamily="34" charset="0"/>
              <a:buChar char="•"/>
            </a:pPr>
            <a:r>
              <a:rPr lang="en-US" sz="2000" dirty="0">
                <a:latin typeface="Tahoma" pitchFamily="34" charset="0"/>
                <a:cs typeface="Tahoma" pitchFamily="34" charset="0"/>
              </a:rPr>
              <a:t>A specification (spec) </a:t>
            </a:r>
          </a:p>
          <a:p>
            <a:pPr lvl="2">
              <a:lnSpc>
                <a:spcPct val="98000"/>
              </a:lnSpc>
              <a:buFont typeface="Arial" pitchFamily="34" charset="0"/>
              <a:buChar char="•"/>
            </a:pPr>
            <a:r>
              <a:rPr lang="en-US" sz="2000" dirty="0">
                <a:latin typeface="Tahoma" pitchFamily="34" charset="0"/>
                <a:cs typeface="Tahoma" pitchFamily="34" charset="0"/>
              </a:rPr>
              <a:t>A body </a:t>
            </a:r>
          </a:p>
          <a:p>
            <a:pPr lvl="1">
              <a:lnSpc>
                <a:spcPct val="98000"/>
              </a:lnSpc>
              <a:buFont typeface="Wingdings" pitchFamily="2" charset="2"/>
              <a:buChar char="§"/>
            </a:pPr>
            <a:r>
              <a:rPr lang="en-US" sz="2000" dirty="0">
                <a:latin typeface="Tahoma" pitchFamily="34" charset="0"/>
                <a:cs typeface="Tahoma" pitchFamily="34" charset="0"/>
              </a:rPr>
              <a:t>The specification is the interface to the package. It declares the types, variables, constants, exceptions, cursors, and subprograms that can be referenced from outside the package. </a:t>
            </a:r>
          </a:p>
          <a:p>
            <a:pPr lvl="1">
              <a:lnSpc>
                <a:spcPct val="98000"/>
              </a:lnSpc>
              <a:buFont typeface="Wingdings" pitchFamily="2" charset="2"/>
              <a:buChar char="§"/>
            </a:pPr>
            <a:r>
              <a:rPr lang="en-US" sz="2000" dirty="0">
                <a:latin typeface="Tahoma" pitchFamily="34" charset="0"/>
                <a:cs typeface="Tahoma" pitchFamily="34" charset="0"/>
              </a:rPr>
              <a:t>The body defines the queries for the cursors and the code for the subprograms.</a:t>
            </a:r>
          </a:p>
          <a:p>
            <a:pPr lvl="1">
              <a:lnSpc>
                <a:spcPct val="98000"/>
              </a:lnSpc>
              <a:buFont typeface="Wingdings" pitchFamily="2" charset="2"/>
              <a:buChar char="§"/>
            </a:pPr>
            <a:r>
              <a:rPr lang="en-US" sz="2000" dirty="0">
                <a:latin typeface="Tahoma" pitchFamily="34" charset="0"/>
                <a:cs typeface="Tahoma" pitchFamily="34" charset="0"/>
              </a:rPr>
              <a:t>Enable the Oracle server to read multiple objects into memory at once.</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24</a:t>
            </a:fld>
            <a:endParaRPr lang="en-US" dirty="0"/>
          </a:p>
        </p:txBody>
      </p:sp>
    </p:spTree>
    <p:extLst>
      <p:ext uri="{BB962C8B-B14F-4D97-AF65-F5344CB8AC3E}">
        <p14:creationId xmlns:p14="http://schemas.microsoft.com/office/powerpoint/2010/main" xmlns="" val="25743562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a:t>
            </a:r>
            <a:r>
              <a:rPr lang="en-US" dirty="0" smtClean="0"/>
              <a:t>Packages (Slide 1)</a:t>
            </a:r>
            <a:endParaRPr lang="en-US" dirty="0"/>
          </a:p>
        </p:txBody>
      </p:sp>
      <p:sp>
        <p:nvSpPr>
          <p:cNvPr id="3" name="Content Placeholder 2"/>
          <p:cNvSpPr>
            <a:spLocks noGrp="1"/>
          </p:cNvSpPr>
          <p:nvPr>
            <p:ph idx="1"/>
          </p:nvPr>
        </p:nvSpPr>
        <p:spPr>
          <a:xfrm>
            <a:off x="914400" y="1219200"/>
            <a:ext cx="7315200" cy="4343400"/>
          </a:xfrm>
        </p:spPr>
        <p:txBody>
          <a:bodyPr/>
          <a:lstStyle/>
          <a:p>
            <a:pPr lvl="1">
              <a:buFont typeface="Wingdings" pitchFamily="2" charset="2"/>
              <a:buChar char="§"/>
            </a:pPr>
            <a:r>
              <a:rPr lang="en-US" sz="2000" dirty="0">
                <a:latin typeface="Tahoma" pitchFamily="34" charset="0"/>
                <a:cs typeface="Tahoma" pitchFamily="34" charset="0"/>
              </a:rPr>
              <a:t>Modularity: Encapsulating related constructs</a:t>
            </a:r>
          </a:p>
          <a:p>
            <a:pPr lvl="1">
              <a:buFont typeface="Wingdings" pitchFamily="2" charset="2"/>
              <a:buChar char="§"/>
            </a:pPr>
            <a:r>
              <a:rPr lang="en-US" sz="2000" dirty="0">
                <a:latin typeface="Tahoma" pitchFamily="34" charset="0"/>
                <a:cs typeface="Tahoma" pitchFamily="34" charset="0"/>
              </a:rPr>
              <a:t>Easier maintenance: Keeping logically related functionality together</a:t>
            </a:r>
          </a:p>
          <a:p>
            <a:pPr lvl="1">
              <a:buFont typeface="Wingdings" pitchFamily="2" charset="2"/>
              <a:buChar char="§"/>
            </a:pPr>
            <a:r>
              <a:rPr lang="en-US" sz="2000" dirty="0">
                <a:latin typeface="Tahoma" pitchFamily="34" charset="0"/>
                <a:cs typeface="Tahoma" pitchFamily="34" charset="0"/>
              </a:rPr>
              <a:t>Easier application design: Coding and compiling the specification and body separately</a:t>
            </a:r>
          </a:p>
          <a:p>
            <a:pPr lvl="1">
              <a:buFont typeface="Wingdings" pitchFamily="2" charset="2"/>
              <a:buChar char="§"/>
            </a:pPr>
            <a:r>
              <a:rPr lang="en-US" sz="2000" dirty="0">
                <a:latin typeface="Tahoma" pitchFamily="34" charset="0"/>
                <a:cs typeface="Tahoma" pitchFamily="34" charset="0"/>
              </a:rPr>
              <a:t>Hiding information: </a:t>
            </a:r>
          </a:p>
          <a:p>
            <a:pPr lvl="2">
              <a:buFont typeface="Arial" pitchFamily="34" charset="0"/>
              <a:buChar char="•"/>
            </a:pPr>
            <a:r>
              <a:rPr lang="en-US" sz="2000" dirty="0">
                <a:latin typeface="Tahoma" pitchFamily="34" charset="0"/>
                <a:cs typeface="Tahoma" pitchFamily="34" charset="0"/>
              </a:rPr>
              <a:t>Only the declarations in the package specification are visible and accessible to applications</a:t>
            </a:r>
          </a:p>
          <a:p>
            <a:pPr lvl="2">
              <a:buFont typeface="Arial" pitchFamily="34" charset="0"/>
              <a:buChar char="•"/>
            </a:pPr>
            <a:r>
              <a:rPr lang="en-US" sz="2000" dirty="0">
                <a:latin typeface="Tahoma" pitchFamily="34" charset="0"/>
                <a:cs typeface="Tahoma" pitchFamily="34" charset="0"/>
              </a:rPr>
              <a:t>Private constructs in the package body are hidden and inaccessible</a:t>
            </a:r>
          </a:p>
          <a:p>
            <a:pPr lvl="2">
              <a:buFont typeface="Arial" pitchFamily="34" charset="0"/>
              <a:buChar char="•"/>
            </a:pPr>
            <a:r>
              <a:rPr lang="en-US" sz="2000" dirty="0">
                <a:latin typeface="Tahoma" pitchFamily="34" charset="0"/>
                <a:cs typeface="Tahoma" pitchFamily="34" charset="0"/>
              </a:rPr>
              <a:t>All coding is hidden in the package body</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25</a:t>
            </a:fld>
            <a:endParaRPr lang="en-US" dirty="0"/>
          </a:p>
        </p:txBody>
      </p:sp>
    </p:spTree>
    <p:extLst>
      <p:ext uri="{BB962C8B-B14F-4D97-AF65-F5344CB8AC3E}">
        <p14:creationId xmlns:p14="http://schemas.microsoft.com/office/powerpoint/2010/main" xmlns="" val="2674400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a:t>
            </a:r>
            <a:r>
              <a:rPr lang="en-US" dirty="0" smtClean="0"/>
              <a:t>Packages (Slide 2)</a:t>
            </a:r>
            <a:endParaRPr lang="en-US" dirty="0"/>
          </a:p>
        </p:txBody>
      </p:sp>
      <p:sp>
        <p:nvSpPr>
          <p:cNvPr id="3" name="Content Placeholder 2"/>
          <p:cNvSpPr>
            <a:spLocks noGrp="1"/>
          </p:cNvSpPr>
          <p:nvPr>
            <p:ph idx="1"/>
          </p:nvPr>
        </p:nvSpPr>
        <p:spPr>
          <a:xfrm>
            <a:off x="914400" y="1828800"/>
            <a:ext cx="7315200" cy="3200400"/>
          </a:xfrm>
        </p:spPr>
        <p:txBody>
          <a:bodyPr/>
          <a:lstStyle/>
          <a:p>
            <a:pPr lvl="1">
              <a:buFont typeface="Wingdings" pitchFamily="2" charset="2"/>
              <a:buChar char="§"/>
            </a:pPr>
            <a:r>
              <a:rPr lang="en-US" sz="2000" dirty="0">
                <a:latin typeface="Tahoma" pitchFamily="34" charset="0"/>
                <a:cs typeface="Tahoma" pitchFamily="34" charset="0"/>
              </a:rPr>
              <a:t>Added functionality: Persistency of public variables and cursors</a:t>
            </a:r>
          </a:p>
          <a:p>
            <a:pPr lvl="1">
              <a:buFont typeface="Wingdings" pitchFamily="2" charset="2"/>
              <a:buChar char="§"/>
            </a:pPr>
            <a:r>
              <a:rPr lang="en-US" sz="2000" dirty="0">
                <a:latin typeface="Tahoma" pitchFamily="34" charset="0"/>
                <a:cs typeface="Tahoma" pitchFamily="34" charset="0"/>
              </a:rPr>
              <a:t>Better performance: </a:t>
            </a:r>
          </a:p>
          <a:p>
            <a:pPr lvl="2">
              <a:buFont typeface="Arial" pitchFamily="34" charset="0"/>
              <a:buChar char="•"/>
            </a:pPr>
            <a:r>
              <a:rPr lang="en-US" sz="2000" dirty="0">
                <a:latin typeface="Tahoma" pitchFamily="34" charset="0"/>
                <a:cs typeface="Tahoma" pitchFamily="34" charset="0"/>
              </a:rPr>
              <a:t>The entire package is loaded into memory when the package is first referenced.</a:t>
            </a:r>
          </a:p>
          <a:p>
            <a:pPr lvl="2">
              <a:buFont typeface="Arial" pitchFamily="34" charset="0"/>
              <a:buChar char="•"/>
            </a:pPr>
            <a:r>
              <a:rPr lang="en-US" sz="2000" dirty="0">
                <a:latin typeface="Tahoma" pitchFamily="34" charset="0"/>
                <a:cs typeface="Tahoma" pitchFamily="34" charset="0"/>
              </a:rPr>
              <a:t>There is only one copy in memory for all users.</a:t>
            </a:r>
          </a:p>
          <a:p>
            <a:pPr lvl="2">
              <a:buFont typeface="Arial" pitchFamily="34" charset="0"/>
              <a:buChar char="•"/>
            </a:pPr>
            <a:r>
              <a:rPr lang="en-US" sz="2000" dirty="0">
                <a:latin typeface="Tahoma" pitchFamily="34" charset="0"/>
                <a:cs typeface="Tahoma" pitchFamily="34" charset="0"/>
              </a:rPr>
              <a:t>The dependency hierarchy is simplified.</a:t>
            </a:r>
          </a:p>
          <a:p>
            <a:pPr lvl="1">
              <a:buFont typeface="Wingdings" pitchFamily="2" charset="2"/>
              <a:buChar char="§"/>
            </a:pPr>
            <a:r>
              <a:rPr lang="en-US" sz="2000" dirty="0">
                <a:latin typeface="Tahoma" pitchFamily="34" charset="0"/>
                <a:cs typeface="Tahoma" pitchFamily="34" charset="0"/>
              </a:rPr>
              <a:t>Overloading: Multiple subprograms of the same name</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26</a:t>
            </a:fld>
            <a:endParaRPr lang="en-US" dirty="0"/>
          </a:p>
        </p:txBody>
      </p:sp>
    </p:spTree>
    <p:extLst>
      <p:ext uri="{BB962C8B-B14F-4D97-AF65-F5344CB8AC3E}">
        <p14:creationId xmlns:p14="http://schemas.microsoft.com/office/powerpoint/2010/main" xmlns="" val="1070333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PL/SQL Package</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27</a:t>
            </a:fld>
            <a:endParaRPr lang="en-US" dirty="0"/>
          </a:p>
        </p:txBody>
      </p:sp>
      <p:grpSp>
        <p:nvGrpSpPr>
          <p:cNvPr id="3" name="Group 29"/>
          <p:cNvGrpSpPr/>
          <p:nvPr/>
        </p:nvGrpSpPr>
        <p:grpSpPr>
          <a:xfrm>
            <a:off x="1143000" y="1154113"/>
            <a:ext cx="7162800" cy="4549775"/>
            <a:chOff x="1143000" y="1546225"/>
            <a:chExt cx="7162800" cy="4549775"/>
          </a:xfrm>
        </p:grpSpPr>
        <p:sp>
          <p:nvSpPr>
            <p:cNvPr id="6" name="AutoShape 3"/>
            <p:cNvSpPr>
              <a:spLocks noChangeArrowheads="1"/>
            </p:cNvSpPr>
            <p:nvPr/>
          </p:nvSpPr>
          <p:spPr bwMode="blackWhite">
            <a:xfrm rot="16200000" flipV="1">
              <a:off x="2127250" y="2073275"/>
              <a:ext cx="1273175" cy="523875"/>
            </a:xfrm>
            <a:custGeom>
              <a:avLst/>
              <a:gdLst>
                <a:gd name="G0" fmla="+- 7959 0 0"/>
                <a:gd name="G1" fmla="+- 21600 0 7959"/>
                <a:gd name="G2" fmla="*/ 7959 1 2"/>
                <a:gd name="G3" fmla="+- 21600 0 G2"/>
                <a:gd name="G4" fmla="+/ 7959 21600 2"/>
                <a:gd name="G5" fmla="+/ G1 0 2"/>
                <a:gd name="G6" fmla="*/ 21600 21600 7959"/>
                <a:gd name="G7" fmla="*/ G6 1 2"/>
                <a:gd name="G8" fmla="+- 21600 0 G7"/>
                <a:gd name="G9" fmla="*/ 21600 1 2"/>
                <a:gd name="G10" fmla="+- 7959 0 G9"/>
                <a:gd name="G11" fmla="?: G10 G8 0"/>
                <a:gd name="G12" fmla="?: G10 G7 21600"/>
                <a:gd name="T0" fmla="*/ 17620 w 21600"/>
                <a:gd name="T1" fmla="*/ 10800 h 21600"/>
                <a:gd name="T2" fmla="*/ 10800 w 21600"/>
                <a:gd name="T3" fmla="*/ 21600 h 21600"/>
                <a:gd name="T4" fmla="*/ 3980 w 21600"/>
                <a:gd name="T5" fmla="*/ 10800 h 21600"/>
                <a:gd name="T6" fmla="*/ 10800 w 21600"/>
                <a:gd name="T7" fmla="*/ 0 h 21600"/>
                <a:gd name="T8" fmla="*/ 5780 w 21600"/>
                <a:gd name="T9" fmla="*/ 5780 h 21600"/>
                <a:gd name="T10" fmla="*/ 15820 w 21600"/>
                <a:gd name="T11" fmla="*/ 15820 h 21600"/>
              </a:gdLst>
              <a:ahLst/>
              <a:cxnLst>
                <a:cxn ang="0">
                  <a:pos x="T0" y="T1"/>
                </a:cxn>
                <a:cxn ang="0">
                  <a:pos x="T2" y="T3"/>
                </a:cxn>
                <a:cxn ang="0">
                  <a:pos x="T4" y="T5"/>
                </a:cxn>
                <a:cxn ang="0">
                  <a:pos x="T6" y="T7"/>
                </a:cxn>
              </a:cxnLst>
              <a:rect l="T8" t="T9" r="T10" b="T11"/>
              <a:pathLst>
                <a:path w="21600" h="21600">
                  <a:moveTo>
                    <a:pt x="0" y="0"/>
                  </a:moveTo>
                  <a:lnTo>
                    <a:pt x="7959" y="21600"/>
                  </a:lnTo>
                  <a:lnTo>
                    <a:pt x="13641" y="21600"/>
                  </a:lnTo>
                  <a:lnTo>
                    <a:pt x="21600" y="0"/>
                  </a:lnTo>
                  <a:close/>
                </a:path>
              </a:pathLst>
            </a:custGeom>
            <a:solidFill>
              <a:srgbClr val="99CCFF"/>
            </a:solidFill>
            <a:ln w="28575">
              <a:solidFill>
                <a:srgbClr val="99CCFF"/>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 name="AutoShape 4"/>
            <p:cNvSpPr>
              <a:spLocks noChangeArrowheads="1"/>
            </p:cNvSpPr>
            <p:nvPr/>
          </p:nvSpPr>
          <p:spPr bwMode="blackWhite">
            <a:xfrm rot="16200000" flipV="1">
              <a:off x="1526381" y="4415632"/>
              <a:ext cx="2446337" cy="457200"/>
            </a:xfrm>
            <a:custGeom>
              <a:avLst/>
              <a:gdLst>
                <a:gd name="G0" fmla="+- 9600 0 0"/>
                <a:gd name="G1" fmla="+- 21600 0 9600"/>
                <a:gd name="G2" fmla="*/ 9600 1 2"/>
                <a:gd name="G3" fmla="+- 21600 0 G2"/>
                <a:gd name="G4" fmla="+/ 9600 21600 2"/>
                <a:gd name="G5" fmla="+/ G1 0 2"/>
                <a:gd name="G6" fmla="*/ 21600 21600 9600"/>
                <a:gd name="G7" fmla="*/ G6 1 2"/>
                <a:gd name="G8" fmla="+- 21600 0 G7"/>
                <a:gd name="G9" fmla="*/ 21600 1 2"/>
                <a:gd name="G10" fmla="+- 9600 0 G9"/>
                <a:gd name="G11" fmla="?: G10 G8 0"/>
                <a:gd name="G12" fmla="?: G10 G7 21600"/>
                <a:gd name="T0" fmla="*/ 16800 w 21600"/>
                <a:gd name="T1" fmla="*/ 10800 h 21600"/>
                <a:gd name="T2" fmla="*/ 10800 w 21600"/>
                <a:gd name="T3" fmla="*/ 21600 h 21600"/>
                <a:gd name="T4" fmla="*/ 4800 w 21600"/>
                <a:gd name="T5" fmla="*/ 10800 h 21600"/>
                <a:gd name="T6" fmla="*/ 10800 w 21600"/>
                <a:gd name="T7" fmla="*/ 0 h 21600"/>
                <a:gd name="T8" fmla="*/ 6600 w 21600"/>
                <a:gd name="T9" fmla="*/ 6600 h 21600"/>
                <a:gd name="T10" fmla="*/ 15000 w 21600"/>
                <a:gd name="T11" fmla="*/ 15000 h 21600"/>
              </a:gdLst>
              <a:ahLst/>
              <a:cxnLst>
                <a:cxn ang="0">
                  <a:pos x="T0" y="T1"/>
                </a:cxn>
                <a:cxn ang="0">
                  <a:pos x="T2" y="T3"/>
                </a:cxn>
                <a:cxn ang="0">
                  <a:pos x="T4" y="T5"/>
                </a:cxn>
                <a:cxn ang="0">
                  <a:pos x="T6" y="T7"/>
                </a:cxn>
              </a:cxnLst>
              <a:rect l="T8" t="T9" r="T10" b="T11"/>
              <a:pathLst>
                <a:path w="21600" h="21600">
                  <a:moveTo>
                    <a:pt x="0" y="0"/>
                  </a:moveTo>
                  <a:lnTo>
                    <a:pt x="9600" y="21600"/>
                  </a:lnTo>
                  <a:lnTo>
                    <a:pt x="12000" y="21600"/>
                  </a:lnTo>
                  <a:lnTo>
                    <a:pt x="21600" y="0"/>
                  </a:lnTo>
                  <a:close/>
                </a:path>
              </a:pathLst>
            </a:custGeom>
            <a:solidFill>
              <a:srgbClr val="99CCFF"/>
            </a:solidFill>
            <a:ln w="28575">
              <a:solidFill>
                <a:srgbClr val="99CCFF"/>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 name="AutoShape 5"/>
            <p:cNvSpPr>
              <a:spLocks noChangeArrowheads="1"/>
            </p:cNvSpPr>
            <p:nvPr/>
          </p:nvSpPr>
          <p:spPr bwMode="blackWhite">
            <a:xfrm>
              <a:off x="2957513" y="1611313"/>
              <a:ext cx="3644900" cy="1455737"/>
            </a:xfrm>
            <a:prstGeom prst="roundRect">
              <a:avLst>
                <a:gd name="adj" fmla="val 12431"/>
              </a:avLst>
            </a:prstGeom>
            <a:solidFill>
              <a:srgbClr val="99CCFF"/>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 name="AutoShape 6"/>
            <p:cNvSpPr>
              <a:spLocks noChangeArrowheads="1"/>
            </p:cNvSpPr>
            <p:nvPr/>
          </p:nvSpPr>
          <p:spPr bwMode="blackWhite">
            <a:xfrm>
              <a:off x="2949575" y="3200400"/>
              <a:ext cx="3652838" cy="2895600"/>
            </a:xfrm>
            <a:prstGeom prst="roundRect">
              <a:avLst>
                <a:gd name="adj" fmla="val 12431"/>
              </a:avLst>
            </a:prstGeom>
            <a:solidFill>
              <a:srgbClr val="99CCFF"/>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 name="Rectangle 7"/>
            <p:cNvSpPr>
              <a:spLocks noChangeArrowheads="1"/>
            </p:cNvSpPr>
            <p:nvPr/>
          </p:nvSpPr>
          <p:spPr bwMode="blackWhite">
            <a:xfrm>
              <a:off x="3249613" y="2341563"/>
              <a:ext cx="3124200" cy="533400"/>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l" defTabSz="822325" eaLnBrk="0" hangingPunct="0">
                <a:lnSpc>
                  <a:spcPct val="85000"/>
                </a:lnSpc>
                <a:spcBef>
                  <a:spcPct val="0"/>
                </a:spcBef>
                <a:buClrTx/>
                <a:buFontTx/>
                <a:buNone/>
              </a:pPr>
              <a:r>
                <a:rPr lang="en-US"/>
                <a:t>Procedure A declaration;</a:t>
              </a:r>
            </a:p>
          </p:txBody>
        </p:sp>
        <p:sp>
          <p:nvSpPr>
            <p:cNvPr id="11" name="Rectangle 8"/>
            <p:cNvSpPr>
              <a:spLocks noChangeArrowheads="1"/>
            </p:cNvSpPr>
            <p:nvPr/>
          </p:nvSpPr>
          <p:spPr bwMode="blackWhite">
            <a:xfrm>
              <a:off x="3249613" y="1806575"/>
              <a:ext cx="1524000" cy="3683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228600"/>
              <a:r>
                <a:rPr lang="en-US"/>
                <a:t>variable</a:t>
              </a:r>
            </a:p>
          </p:txBody>
        </p:sp>
        <p:sp>
          <p:nvSpPr>
            <p:cNvPr id="12" name="Rectangle 9"/>
            <p:cNvSpPr>
              <a:spLocks noChangeArrowheads="1"/>
            </p:cNvSpPr>
            <p:nvPr/>
          </p:nvSpPr>
          <p:spPr bwMode="blackWhite">
            <a:xfrm>
              <a:off x="3249613" y="4419600"/>
              <a:ext cx="3124200" cy="1524000"/>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l" defTabSz="228600" eaLnBrk="0" hangingPunct="0">
                <a:lnSpc>
                  <a:spcPct val="85000"/>
                </a:lnSpc>
                <a:spcBef>
                  <a:spcPct val="0"/>
                </a:spcBef>
                <a:buClrTx/>
                <a:buFontTx/>
                <a:buNone/>
              </a:pPr>
              <a:r>
                <a:rPr lang="en-US"/>
                <a:t>Procedure A definition</a:t>
              </a:r>
              <a:br>
                <a:rPr lang="en-US"/>
              </a:br>
              <a:r>
                <a:rPr lang="en-US"/>
                <a:t/>
              </a:r>
              <a:br>
                <a:rPr lang="en-US"/>
              </a:br>
              <a:endParaRPr lang="en-US"/>
            </a:p>
            <a:p>
              <a:pPr algn="l" defTabSz="228600" eaLnBrk="0" hangingPunct="0">
                <a:lnSpc>
                  <a:spcPct val="85000"/>
                </a:lnSpc>
                <a:spcBef>
                  <a:spcPct val="0"/>
                </a:spcBef>
                <a:buClrTx/>
                <a:buFontTx/>
                <a:buNone/>
              </a:pPr>
              <a:r>
                <a:rPr lang="en-US"/>
                <a:t>BEGIN</a:t>
              </a:r>
            </a:p>
            <a:p>
              <a:pPr algn="l" defTabSz="228600" eaLnBrk="0" hangingPunct="0">
                <a:lnSpc>
                  <a:spcPct val="85000"/>
                </a:lnSpc>
                <a:spcBef>
                  <a:spcPct val="0"/>
                </a:spcBef>
                <a:buClrTx/>
                <a:buFontTx/>
                <a:buNone/>
              </a:pPr>
              <a:r>
                <a:rPr lang="en-US"/>
                <a:t>…</a:t>
              </a:r>
            </a:p>
            <a:p>
              <a:pPr algn="l" defTabSz="228600" eaLnBrk="0" hangingPunct="0">
                <a:lnSpc>
                  <a:spcPct val="85000"/>
                </a:lnSpc>
                <a:spcBef>
                  <a:spcPct val="0"/>
                </a:spcBef>
                <a:buClrTx/>
                <a:buFontTx/>
                <a:buNone/>
              </a:pPr>
              <a:r>
                <a:rPr lang="en-US"/>
                <a:t>END;</a:t>
              </a:r>
            </a:p>
          </p:txBody>
        </p:sp>
        <p:sp>
          <p:nvSpPr>
            <p:cNvPr id="13" name="Rectangle 10"/>
            <p:cNvSpPr>
              <a:spLocks noChangeArrowheads="1"/>
            </p:cNvSpPr>
            <p:nvPr/>
          </p:nvSpPr>
          <p:spPr bwMode="blackWhite">
            <a:xfrm>
              <a:off x="3249613" y="3787775"/>
              <a:ext cx="3122612" cy="533400"/>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l" defTabSz="822325" eaLnBrk="0" hangingPunct="0">
                <a:lnSpc>
                  <a:spcPct val="85000"/>
                </a:lnSpc>
                <a:spcBef>
                  <a:spcPct val="0"/>
                </a:spcBef>
                <a:buClrTx/>
                <a:buFontTx/>
                <a:buNone/>
              </a:pPr>
              <a:r>
                <a:rPr lang="en-US"/>
                <a:t>Procedure B definition </a:t>
              </a:r>
            </a:p>
            <a:p>
              <a:pPr algn="l" defTabSz="822325" eaLnBrk="0" hangingPunct="0">
                <a:lnSpc>
                  <a:spcPct val="85000"/>
                </a:lnSpc>
                <a:spcBef>
                  <a:spcPct val="0"/>
                </a:spcBef>
                <a:buClrTx/>
                <a:buFontTx/>
                <a:buNone/>
              </a:pPr>
              <a:r>
                <a:rPr lang="en-US"/>
                <a:t>…</a:t>
              </a:r>
            </a:p>
          </p:txBody>
        </p:sp>
        <p:sp>
          <p:nvSpPr>
            <p:cNvPr id="14" name="Rectangle 11"/>
            <p:cNvSpPr>
              <a:spLocks noChangeArrowheads="1"/>
            </p:cNvSpPr>
            <p:nvPr/>
          </p:nvSpPr>
          <p:spPr bwMode="blackWhite">
            <a:xfrm>
              <a:off x="3402013" y="4724400"/>
              <a:ext cx="1524000" cy="366713"/>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228600"/>
              <a:r>
                <a:rPr lang="en-US"/>
                <a:t>variable</a:t>
              </a:r>
            </a:p>
          </p:txBody>
        </p:sp>
        <p:sp>
          <p:nvSpPr>
            <p:cNvPr id="15" name="Rectangle 12"/>
            <p:cNvSpPr>
              <a:spLocks noChangeArrowheads="1"/>
            </p:cNvSpPr>
            <p:nvPr/>
          </p:nvSpPr>
          <p:spPr bwMode="blackWhite">
            <a:xfrm>
              <a:off x="3249613" y="3316288"/>
              <a:ext cx="1520825" cy="3683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228600"/>
              <a:r>
                <a:rPr lang="en-US"/>
                <a:t>variable</a:t>
              </a:r>
            </a:p>
          </p:txBody>
        </p:sp>
        <p:sp>
          <p:nvSpPr>
            <p:cNvPr id="16" name="Line 13"/>
            <p:cNvSpPr>
              <a:spLocks noChangeShapeType="1"/>
            </p:cNvSpPr>
            <p:nvPr/>
          </p:nvSpPr>
          <p:spPr bwMode="auto">
            <a:xfrm>
              <a:off x="7200900" y="1676400"/>
              <a:ext cx="0" cy="13716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 name="Line 14"/>
            <p:cNvSpPr>
              <a:spLocks noChangeShapeType="1"/>
            </p:cNvSpPr>
            <p:nvPr/>
          </p:nvSpPr>
          <p:spPr bwMode="auto">
            <a:xfrm>
              <a:off x="6972300" y="1676400"/>
              <a:ext cx="228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 name="Line 15"/>
            <p:cNvSpPr>
              <a:spLocks noChangeShapeType="1"/>
            </p:cNvSpPr>
            <p:nvPr/>
          </p:nvSpPr>
          <p:spPr bwMode="auto">
            <a:xfrm>
              <a:off x="6972300" y="3048000"/>
              <a:ext cx="228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 name="Line 16"/>
            <p:cNvSpPr>
              <a:spLocks noChangeShapeType="1"/>
            </p:cNvSpPr>
            <p:nvPr/>
          </p:nvSpPr>
          <p:spPr bwMode="auto">
            <a:xfrm>
              <a:off x="7200900" y="2352675"/>
              <a:ext cx="228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 name="Rectangle 17"/>
            <p:cNvSpPr>
              <a:spLocks noChangeArrowheads="1"/>
            </p:cNvSpPr>
            <p:nvPr/>
          </p:nvSpPr>
          <p:spPr bwMode="auto">
            <a:xfrm>
              <a:off x="7397750" y="2181225"/>
              <a:ext cx="869950"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90000"/>
                </a:lnSpc>
                <a:spcBef>
                  <a:spcPct val="0"/>
                </a:spcBef>
                <a:buClrTx/>
                <a:buFontTx/>
                <a:buNone/>
              </a:pPr>
              <a:r>
                <a:rPr lang="en-US"/>
                <a:t>Public</a:t>
              </a:r>
            </a:p>
          </p:txBody>
        </p:sp>
        <p:sp>
          <p:nvSpPr>
            <p:cNvPr id="21" name="Line 18"/>
            <p:cNvSpPr>
              <a:spLocks noChangeShapeType="1"/>
            </p:cNvSpPr>
            <p:nvPr/>
          </p:nvSpPr>
          <p:spPr bwMode="auto">
            <a:xfrm>
              <a:off x="7200900" y="3276600"/>
              <a:ext cx="0" cy="2819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 name="Line 19"/>
            <p:cNvSpPr>
              <a:spLocks noChangeShapeType="1"/>
            </p:cNvSpPr>
            <p:nvPr/>
          </p:nvSpPr>
          <p:spPr bwMode="auto">
            <a:xfrm>
              <a:off x="6972300" y="3276600"/>
              <a:ext cx="228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 name="Line 20"/>
            <p:cNvSpPr>
              <a:spLocks noChangeShapeType="1"/>
            </p:cNvSpPr>
            <p:nvPr/>
          </p:nvSpPr>
          <p:spPr bwMode="auto">
            <a:xfrm>
              <a:off x="6972300" y="6096000"/>
              <a:ext cx="228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4" name="Line 21"/>
            <p:cNvSpPr>
              <a:spLocks noChangeShapeType="1"/>
            </p:cNvSpPr>
            <p:nvPr/>
          </p:nvSpPr>
          <p:spPr bwMode="auto">
            <a:xfrm>
              <a:off x="7200900" y="4648200"/>
              <a:ext cx="228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 name="Rectangle 22"/>
            <p:cNvSpPr>
              <a:spLocks noChangeArrowheads="1"/>
            </p:cNvSpPr>
            <p:nvPr/>
          </p:nvSpPr>
          <p:spPr bwMode="auto">
            <a:xfrm>
              <a:off x="7359650" y="4495800"/>
              <a:ext cx="946150"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90000"/>
                </a:lnSpc>
                <a:spcBef>
                  <a:spcPct val="0"/>
                </a:spcBef>
                <a:buClrTx/>
                <a:buFontTx/>
                <a:buNone/>
              </a:pPr>
              <a:r>
                <a:rPr lang="en-US"/>
                <a:t>Private</a:t>
              </a:r>
            </a:p>
          </p:txBody>
        </p:sp>
        <p:sp>
          <p:nvSpPr>
            <p:cNvPr id="26" name="Rectangle 23"/>
            <p:cNvSpPr>
              <a:spLocks noChangeArrowheads="1"/>
            </p:cNvSpPr>
            <p:nvPr/>
          </p:nvSpPr>
          <p:spPr bwMode="auto">
            <a:xfrm>
              <a:off x="1143000" y="1546225"/>
              <a:ext cx="158115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90000"/>
                </a:lnSpc>
                <a:spcBef>
                  <a:spcPct val="0"/>
                </a:spcBef>
                <a:buClrTx/>
                <a:buFontTx/>
                <a:buNone/>
              </a:pPr>
              <a:r>
                <a:rPr lang="en-US"/>
                <a:t>Package</a:t>
              </a:r>
            </a:p>
            <a:p>
              <a:pPr eaLnBrk="0" hangingPunct="0">
                <a:lnSpc>
                  <a:spcPct val="90000"/>
                </a:lnSpc>
                <a:spcBef>
                  <a:spcPct val="0"/>
                </a:spcBef>
                <a:buClrTx/>
                <a:buFontTx/>
                <a:buNone/>
              </a:pPr>
              <a:r>
                <a:rPr lang="en-US"/>
                <a:t>specification</a:t>
              </a:r>
            </a:p>
          </p:txBody>
        </p:sp>
        <p:sp>
          <p:nvSpPr>
            <p:cNvPr id="27" name="Rectangle 24"/>
            <p:cNvSpPr>
              <a:spLocks noChangeArrowheads="1"/>
            </p:cNvSpPr>
            <p:nvPr/>
          </p:nvSpPr>
          <p:spPr bwMode="auto">
            <a:xfrm>
              <a:off x="1371600" y="5105400"/>
              <a:ext cx="111125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90000"/>
                </a:lnSpc>
                <a:spcBef>
                  <a:spcPct val="0"/>
                </a:spcBef>
                <a:buClrTx/>
                <a:buFontTx/>
                <a:buNone/>
              </a:pPr>
              <a:r>
                <a:rPr lang="en-US"/>
                <a:t>Package</a:t>
              </a:r>
            </a:p>
            <a:p>
              <a:pPr eaLnBrk="0" hangingPunct="0">
                <a:lnSpc>
                  <a:spcPct val="90000"/>
                </a:lnSpc>
                <a:spcBef>
                  <a:spcPct val="0"/>
                </a:spcBef>
                <a:buClrTx/>
                <a:buFontTx/>
                <a:buNone/>
              </a:pPr>
              <a:r>
                <a:rPr lang="en-US"/>
                <a:t>body</a:t>
              </a:r>
            </a:p>
          </p:txBody>
        </p:sp>
        <p:pic>
          <p:nvPicPr>
            <p:cNvPr id="28" name="Picture 25" descr="C:\Documents and Settings\gstokol\My Documents\My Pictures\package-spec.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1747838" y="2085975"/>
              <a:ext cx="779462"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Picture 26" descr="C:\Documents and Settings\gstokol\My Documents\My Pictures\package-body-codea011.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1757363" y="3962400"/>
              <a:ext cx="779462" cy="1182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37653975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Package </a:t>
            </a:r>
            <a:r>
              <a:rPr lang="en-US" dirty="0" smtClean="0"/>
              <a:t>Specification</a:t>
            </a:r>
            <a:endParaRPr lang="en-US" dirty="0"/>
          </a:p>
        </p:txBody>
      </p:sp>
      <p:sp>
        <p:nvSpPr>
          <p:cNvPr id="3" name="Content Placeholder 2"/>
          <p:cNvSpPr>
            <a:spLocks noGrp="1"/>
          </p:cNvSpPr>
          <p:nvPr>
            <p:ph idx="1"/>
          </p:nvPr>
        </p:nvSpPr>
        <p:spPr>
          <a:xfrm>
            <a:off x="914400" y="3581400"/>
            <a:ext cx="7315200" cy="2362200"/>
          </a:xfrm>
        </p:spPr>
        <p:txBody>
          <a:bodyPr/>
          <a:lstStyle/>
          <a:p>
            <a:pPr lvl="1">
              <a:buFont typeface="Wingdings" pitchFamily="2" charset="2"/>
              <a:buChar char="§"/>
            </a:pPr>
            <a:r>
              <a:rPr lang="en-US" sz="2000" dirty="0">
                <a:latin typeface="Tahoma" pitchFamily="34" charset="0"/>
                <a:cs typeface="Tahoma" pitchFamily="34" charset="0"/>
              </a:rPr>
              <a:t>The OR REPLACE option drops and re-creates the package specification.</a:t>
            </a:r>
          </a:p>
          <a:p>
            <a:pPr lvl="1">
              <a:buFont typeface="Wingdings" pitchFamily="2" charset="2"/>
              <a:buChar char="§"/>
            </a:pPr>
            <a:r>
              <a:rPr lang="en-US" sz="2000" dirty="0">
                <a:latin typeface="Tahoma" pitchFamily="34" charset="0"/>
                <a:cs typeface="Tahoma" pitchFamily="34" charset="0"/>
              </a:rPr>
              <a:t>Variables declared in the package specification are initialized to NULL by default.</a:t>
            </a:r>
          </a:p>
          <a:p>
            <a:pPr lvl="1">
              <a:buFont typeface="Wingdings" pitchFamily="2" charset="2"/>
              <a:buChar char="§"/>
            </a:pPr>
            <a:r>
              <a:rPr lang="en-US" sz="2000" dirty="0">
                <a:latin typeface="Tahoma" pitchFamily="34" charset="0"/>
                <a:cs typeface="Tahoma" pitchFamily="34" charset="0"/>
              </a:rPr>
              <a:t>All the constructs declared in a package specification are visible to users who are granted privileges on the package.</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28</a:t>
            </a:fld>
            <a:endParaRPr lang="en-US" dirty="0"/>
          </a:p>
        </p:txBody>
      </p:sp>
      <p:sp>
        <p:nvSpPr>
          <p:cNvPr id="6" name="Content Placeholder 5"/>
          <p:cNvSpPr txBox="1">
            <a:spLocks/>
          </p:cNvSpPr>
          <p:nvPr/>
        </p:nvSpPr>
        <p:spPr>
          <a:xfrm>
            <a:off x="914400" y="990600"/>
            <a:ext cx="7315200" cy="223951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dk1"/>
                </a:solidFill>
                <a:latin typeface="+mn-lt"/>
                <a:ea typeface="+mn-ea"/>
                <a:cs typeface="+mn-cs"/>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dk1"/>
                </a:solidFill>
                <a:latin typeface="+mn-lt"/>
                <a:ea typeface="+mn-ea"/>
                <a:cs typeface="+mn-cs"/>
              </a:defRPr>
            </a:lvl4pPr>
            <a:lvl5pPr marL="1879600" indent="0" algn="l" defTabSz="914400" rtl="0" eaLnBrk="1" latinLnBrk="0" hangingPunct="1">
              <a:spcBef>
                <a:spcPct val="20000"/>
              </a:spcBef>
              <a:buClr>
                <a:schemeClr val="accent1">
                  <a:lumMod val="75000"/>
                </a:schemeClr>
              </a:buClr>
              <a:buFontTx/>
              <a:buNone/>
              <a:defRPr sz="15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2000" b="1" dirty="0">
                <a:latin typeface="Tahoma" pitchFamily="34" charset="0"/>
                <a:cs typeface="Tahoma" pitchFamily="34" charset="0"/>
              </a:rPr>
              <a:t>CREATE </a:t>
            </a:r>
            <a:r>
              <a:rPr lang="en-US" sz="2000" dirty="0">
                <a:latin typeface="Tahoma" pitchFamily="34" charset="0"/>
                <a:cs typeface="Tahoma" pitchFamily="34" charset="0"/>
              </a:rPr>
              <a:t>[OR REPLACE] </a:t>
            </a:r>
            <a:r>
              <a:rPr lang="en-US" sz="2000" b="1" dirty="0">
                <a:latin typeface="Tahoma" pitchFamily="34" charset="0"/>
                <a:cs typeface="Tahoma" pitchFamily="34" charset="0"/>
              </a:rPr>
              <a:t>PACKAGE</a:t>
            </a:r>
            <a:r>
              <a:rPr lang="en-US" sz="2000" dirty="0">
                <a:latin typeface="Tahoma" pitchFamily="34" charset="0"/>
                <a:cs typeface="Tahoma" pitchFamily="34" charset="0"/>
              </a:rPr>
              <a:t> </a:t>
            </a:r>
            <a:r>
              <a:rPr lang="en-US" sz="2000" dirty="0" err="1">
                <a:latin typeface="Tahoma" pitchFamily="34" charset="0"/>
                <a:cs typeface="Tahoma" pitchFamily="34" charset="0"/>
              </a:rPr>
              <a:t>package_name</a:t>
            </a:r>
            <a:r>
              <a:rPr lang="en-US" sz="2000" dirty="0">
                <a:latin typeface="Tahoma" pitchFamily="34" charset="0"/>
                <a:cs typeface="Tahoma" pitchFamily="34" charset="0"/>
              </a:rPr>
              <a:t> </a:t>
            </a:r>
            <a:r>
              <a:rPr lang="en-US" sz="2000" b="1" dirty="0">
                <a:latin typeface="Tahoma" pitchFamily="34" charset="0"/>
                <a:cs typeface="Tahoma" pitchFamily="34" charset="0"/>
              </a:rPr>
              <a:t>IS|AS</a:t>
            </a:r>
          </a:p>
          <a:p>
            <a:pPr marL="0" indent="0">
              <a:buNone/>
            </a:pPr>
            <a:r>
              <a:rPr lang="en-US" sz="2000" dirty="0">
                <a:latin typeface="Tahoma" pitchFamily="34" charset="0"/>
                <a:cs typeface="Tahoma" pitchFamily="34" charset="0"/>
              </a:rPr>
              <a:t>    </a:t>
            </a:r>
            <a:r>
              <a:rPr lang="en-US" sz="2000" i="1" dirty="0">
                <a:latin typeface="Tahoma" pitchFamily="34" charset="0"/>
                <a:cs typeface="Tahoma" pitchFamily="34" charset="0"/>
              </a:rPr>
              <a:t>public type and variable declarations</a:t>
            </a:r>
          </a:p>
          <a:p>
            <a:pPr marL="0" indent="0">
              <a:buNone/>
            </a:pPr>
            <a:r>
              <a:rPr lang="en-US" sz="2000" i="1" dirty="0">
                <a:latin typeface="Tahoma" pitchFamily="34" charset="0"/>
                <a:cs typeface="Tahoma" pitchFamily="34" charset="0"/>
              </a:rPr>
              <a:t>    subprogram specifications</a:t>
            </a:r>
          </a:p>
          <a:p>
            <a:pPr marL="0" indent="0">
              <a:buNone/>
            </a:pPr>
            <a:r>
              <a:rPr lang="en-US" sz="2000" b="1" dirty="0">
                <a:latin typeface="Tahoma" pitchFamily="34" charset="0"/>
                <a:cs typeface="Tahoma" pitchFamily="34" charset="0"/>
              </a:rPr>
              <a:t>END</a:t>
            </a:r>
            <a:r>
              <a:rPr lang="en-US" sz="2000" dirty="0">
                <a:latin typeface="Tahoma" pitchFamily="34" charset="0"/>
                <a:cs typeface="Tahoma" pitchFamily="34" charset="0"/>
              </a:rPr>
              <a:t> </a:t>
            </a:r>
            <a:r>
              <a:rPr lang="en-US" sz="2000" dirty="0">
                <a:solidFill>
                  <a:schemeClr val="accent1">
                    <a:lumMod val="60000"/>
                    <a:lumOff val="40000"/>
                  </a:schemeClr>
                </a:solidFill>
                <a:latin typeface="Tahoma" pitchFamily="34" charset="0"/>
                <a:cs typeface="Tahoma" pitchFamily="34" charset="0"/>
              </a:rPr>
              <a:t>[</a:t>
            </a:r>
            <a:r>
              <a:rPr lang="en-US" sz="2000" dirty="0" err="1">
                <a:solidFill>
                  <a:schemeClr val="accent1">
                    <a:lumMod val="60000"/>
                    <a:lumOff val="40000"/>
                  </a:schemeClr>
                </a:solidFill>
                <a:latin typeface="Tahoma" pitchFamily="34" charset="0"/>
                <a:cs typeface="Tahoma" pitchFamily="34" charset="0"/>
              </a:rPr>
              <a:t>package_name</a:t>
            </a:r>
            <a:r>
              <a:rPr lang="en-US" sz="2000" dirty="0" smtClean="0">
                <a:solidFill>
                  <a:schemeClr val="accent1">
                    <a:lumMod val="60000"/>
                    <a:lumOff val="40000"/>
                  </a:schemeClr>
                </a:solidFill>
                <a:latin typeface="Tahoma" pitchFamily="34" charset="0"/>
                <a:cs typeface="Tahoma" pitchFamily="34" charset="0"/>
              </a:rPr>
              <a:t>]</a:t>
            </a:r>
            <a:r>
              <a:rPr lang="en-US" sz="2000" b="1" dirty="0" smtClean="0">
                <a:latin typeface="Tahoma" pitchFamily="34" charset="0"/>
                <a:cs typeface="Tahoma" pitchFamily="34" charset="0"/>
              </a:rPr>
              <a:t>;</a:t>
            </a:r>
            <a:endParaRPr lang="en-US" sz="2000" b="1" dirty="0">
              <a:latin typeface="Tahoma" pitchFamily="34" charset="0"/>
              <a:cs typeface="Tahoma" pitchFamily="34" charset="0"/>
            </a:endParaRPr>
          </a:p>
        </p:txBody>
      </p:sp>
    </p:spTree>
    <p:extLst>
      <p:ext uri="{BB962C8B-B14F-4D97-AF65-F5344CB8AC3E}">
        <p14:creationId xmlns:p14="http://schemas.microsoft.com/office/powerpoint/2010/main" xmlns="" val="149641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Package Specification: </a:t>
            </a:r>
            <a:r>
              <a:rPr lang="en-US" dirty="0" err="1">
                <a:latin typeface="Courier New" pitchFamily="49" charset="0"/>
              </a:rPr>
              <a:t>comm_pkg</a:t>
            </a:r>
            <a:r>
              <a:rPr lang="en-US" dirty="0"/>
              <a:t/>
            </a:r>
            <a:br>
              <a:rPr lang="en-US" dirty="0"/>
            </a:br>
            <a:endParaRPr lang="en-US" dirty="0"/>
          </a:p>
        </p:txBody>
      </p:sp>
      <p:sp>
        <p:nvSpPr>
          <p:cNvPr id="3" name="Content Placeholder 2"/>
          <p:cNvSpPr>
            <a:spLocks noGrp="1"/>
          </p:cNvSpPr>
          <p:nvPr>
            <p:ph idx="1"/>
          </p:nvPr>
        </p:nvSpPr>
        <p:spPr>
          <a:xfrm>
            <a:off x="914400" y="4319469"/>
            <a:ext cx="7315200" cy="1700331"/>
          </a:xfrm>
        </p:spPr>
        <p:txBody>
          <a:bodyPr/>
          <a:lstStyle/>
          <a:p>
            <a:pPr lvl="1">
              <a:buFont typeface="Wingdings" pitchFamily="2" charset="2"/>
              <a:buChar char="§"/>
            </a:pPr>
            <a:r>
              <a:rPr lang="en-US" sz="2000" dirty="0" smtClean="0">
                <a:latin typeface="Tahoma" pitchFamily="34" charset="0"/>
                <a:cs typeface="Tahoma" pitchFamily="34" charset="0"/>
              </a:rPr>
              <a:t>V_STD_COMM </a:t>
            </a:r>
            <a:r>
              <a:rPr lang="en-US" sz="2000" dirty="0">
                <a:latin typeface="Tahoma" pitchFamily="34" charset="0"/>
                <a:cs typeface="Tahoma" pitchFamily="34" charset="0"/>
              </a:rPr>
              <a:t>is a </a:t>
            </a:r>
            <a:r>
              <a:rPr lang="en-US" sz="2000" i="1" dirty="0">
                <a:latin typeface="Tahoma" pitchFamily="34" charset="0"/>
                <a:cs typeface="Tahoma" pitchFamily="34" charset="0"/>
              </a:rPr>
              <a:t>public</a:t>
            </a:r>
            <a:r>
              <a:rPr lang="en-US" sz="2000" dirty="0">
                <a:latin typeface="Tahoma" pitchFamily="34" charset="0"/>
                <a:cs typeface="Tahoma" pitchFamily="34" charset="0"/>
              </a:rPr>
              <a:t> global variable initialized to 0.10.</a:t>
            </a:r>
          </a:p>
          <a:p>
            <a:pPr lvl="1">
              <a:buFont typeface="Wingdings" pitchFamily="2" charset="2"/>
              <a:buChar char="§"/>
            </a:pPr>
            <a:r>
              <a:rPr lang="en-US" sz="2000" dirty="0">
                <a:latin typeface="Tahoma" pitchFamily="34" charset="0"/>
                <a:cs typeface="Tahoma" pitchFamily="34" charset="0"/>
              </a:rPr>
              <a:t>RESET_COMM is a </a:t>
            </a:r>
            <a:r>
              <a:rPr lang="en-US" sz="2000" i="1" dirty="0">
                <a:latin typeface="Tahoma" pitchFamily="34" charset="0"/>
                <a:cs typeface="Tahoma" pitchFamily="34" charset="0"/>
              </a:rPr>
              <a:t>public</a:t>
            </a:r>
            <a:r>
              <a:rPr lang="en-US" sz="2000" dirty="0">
                <a:latin typeface="Tahoma" pitchFamily="34" charset="0"/>
                <a:cs typeface="Tahoma" pitchFamily="34" charset="0"/>
              </a:rPr>
              <a:t> procedure used to reset the standard commission based on some business rules. It is implemented in the package body.</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29</a:t>
            </a:fld>
            <a:endParaRPr lang="en-US" dirty="0"/>
          </a:p>
        </p:txBody>
      </p:sp>
      <p:sp>
        <p:nvSpPr>
          <p:cNvPr id="6" name="TextBox 5"/>
          <p:cNvSpPr txBox="1"/>
          <p:nvPr/>
        </p:nvSpPr>
        <p:spPr>
          <a:xfrm>
            <a:off x="1085850" y="1103055"/>
            <a:ext cx="6972300" cy="255454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defTabSz="400050" eaLnBrk="0" hangingPunct="0">
              <a:tabLst>
                <a:tab pos="400050" algn="r"/>
                <a:tab pos="673100" algn="l"/>
              </a:tabLst>
            </a:pPr>
            <a:r>
              <a:rPr lang="en-US" sz="2000" dirty="0">
                <a:latin typeface="Tahoma" pitchFamily="34" charset="0"/>
                <a:cs typeface="Tahoma" pitchFamily="34" charset="0"/>
              </a:rPr>
              <a:t>-- The package spec with a public variable and a </a:t>
            </a:r>
          </a:p>
          <a:p>
            <a:pPr marL="457200" indent="-457200" defTabSz="400050" eaLnBrk="0" hangingPunct="0">
              <a:tabLst>
                <a:tab pos="400050" algn="r"/>
                <a:tab pos="673100" algn="l"/>
              </a:tabLst>
            </a:pPr>
            <a:r>
              <a:rPr lang="en-US" sz="2000" dirty="0">
                <a:latin typeface="Tahoma" pitchFamily="34" charset="0"/>
                <a:cs typeface="Tahoma" pitchFamily="34" charset="0"/>
              </a:rPr>
              <a:t>-- public procedure that are accessible from </a:t>
            </a:r>
          </a:p>
          <a:p>
            <a:pPr marL="457200" indent="-457200" defTabSz="400050" eaLnBrk="0" hangingPunct="0">
              <a:tabLst>
                <a:tab pos="400050" algn="r"/>
                <a:tab pos="673100" algn="l"/>
              </a:tabLst>
            </a:pPr>
            <a:r>
              <a:rPr lang="en-US" sz="2000" dirty="0">
                <a:latin typeface="Tahoma" pitchFamily="34" charset="0"/>
                <a:cs typeface="Tahoma" pitchFamily="34" charset="0"/>
              </a:rPr>
              <a:t>-- outside the package. </a:t>
            </a:r>
          </a:p>
          <a:p>
            <a:pPr marL="457200" indent="-457200" defTabSz="400050" eaLnBrk="0" hangingPunct="0">
              <a:tabLst>
                <a:tab pos="400050" algn="r"/>
                <a:tab pos="673100" algn="l"/>
              </a:tabLst>
            </a:pPr>
            <a:endParaRPr lang="en-US" sz="2000" dirty="0">
              <a:latin typeface="Tahoma" pitchFamily="34" charset="0"/>
              <a:cs typeface="Tahoma" pitchFamily="34" charset="0"/>
            </a:endParaRPr>
          </a:p>
          <a:p>
            <a:pPr marL="457200" indent="-457200" defTabSz="400050" eaLnBrk="0" hangingPunct="0">
              <a:tabLst>
                <a:tab pos="400050" algn="r"/>
                <a:tab pos="673100" algn="l"/>
              </a:tabLst>
            </a:pPr>
            <a:r>
              <a:rPr lang="en-US" sz="2000" dirty="0">
                <a:latin typeface="Tahoma" pitchFamily="34" charset="0"/>
                <a:cs typeface="Tahoma" pitchFamily="34" charset="0"/>
              </a:rPr>
              <a:t>CREATE OR REPLACE PACKAGE </a:t>
            </a:r>
            <a:r>
              <a:rPr lang="en-US" sz="2000" dirty="0" err="1">
                <a:latin typeface="Tahoma" pitchFamily="34" charset="0"/>
                <a:cs typeface="Tahoma" pitchFamily="34" charset="0"/>
              </a:rPr>
              <a:t>comm_pkg</a:t>
            </a:r>
            <a:r>
              <a:rPr lang="en-US" sz="2000" dirty="0">
                <a:latin typeface="Tahoma" pitchFamily="34" charset="0"/>
                <a:cs typeface="Tahoma" pitchFamily="34" charset="0"/>
              </a:rPr>
              <a:t> IS</a:t>
            </a:r>
          </a:p>
          <a:p>
            <a:pPr marL="457200" indent="-457200" defTabSz="400050" eaLnBrk="0" hangingPunct="0">
              <a:tabLst>
                <a:tab pos="400050" algn="r"/>
                <a:tab pos="673100" algn="l"/>
              </a:tabLst>
            </a:pPr>
            <a:r>
              <a:rPr lang="en-US" sz="2000" dirty="0">
                <a:latin typeface="Tahoma" pitchFamily="34" charset="0"/>
                <a:cs typeface="Tahoma" pitchFamily="34" charset="0"/>
              </a:rPr>
              <a:t>  </a:t>
            </a:r>
            <a:r>
              <a:rPr lang="en-US" sz="2000" dirty="0" err="1">
                <a:latin typeface="Tahoma" pitchFamily="34" charset="0"/>
                <a:cs typeface="Tahoma" pitchFamily="34" charset="0"/>
              </a:rPr>
              <a:t>v_std_comm</a:t>
            </a:r>
            <a:r>
              <a:rPr lang="en-US" sz="2000" dirty="0">
                <a:latin typeface="Tahoma" pitchFamily="34" charset="0"/>
                <a:cs typeface="Tahoma" pitchFamily="34" charset="0"/>
              </a:rPr>
              <a:t> NUMBER := 0.10;  --initialized to 0.10</a:t>
            </a:r>
          </a:p>
          <a:p>
            <a:pPr marL="457200" indent="-457200" defTabSz="400050" eaLnBrk="0" hangingPunct="0">
              <a:tabLst>
                <a:tab pos="400050" algn="r"/>
                <a:tab pos="673100" algn="l"/>
              </a:tabLst>
            </a:pPr>
            <a:r>
              <a:rPr lang="en-US" sz="2000" dirty="0">
                <a:latin typeface="Tahoma" pitchFamily="34" charset="0"/>
                <a:cs typeface="Tahoma" pitchFamily="34" charset="0"/>
              </a:rPr>
              <a:t>  PROCEDURE </a:t>
            </a:r>
            <a:r>
              <a:rPr lang="en-US" sz="2000" dirty="0" err="1">
                <a:latin typeface="Tahoma" pitchFamily="34" charset="0"/>
                <a:cs typeface="Tahoma" pitchFamily="34" charset="0"/>
              </a:rPr>
              <a:t>reset_comm</a:t>
            </a:r>
            <a:r>
              <a:rPr lang="en-US" sz="2000" dirty="0">
                <a:latin typeface="Tahoma" pitchFamily="34" charset="0"/>
                <a:cs typeface="Tahoma" pitchFamily="34" charset="0"/>
              </a:rPr>
              <a:t>(</a:t>
            </a:r>
            <a:r>
              <a:rPr lang="en-US" sz="2000" dirty="0" err="1">
                <a:latin typeface="Tahoma" pitchFamily="34" charset="0"/>
                <a:cs typeface="Tahoma" pitchFamily="34" charset="0"/>
              </a:rPr>
              <a:t>p_new_comm</a:t>
            </a:r>
            <a:r>
              <a:rPr lang="en-US" sz="2000" dirty="0">
                <a:latin typeface="Tahoma" pitchFamily="34" charset="0"/>
                <a:cs typeface="Tahoma" pitchFamily="34" charset="0"/>
              </a:rPr>
              <a:t> NUMBER);</a:t>
            </a:r>
          </a:p>
          <a:p>
            <a:pPr marL="457200" indent="-457200" defTabSz="400050" eaLnBrk="0" hangingPunct="0">
              <a:tabLst>
                <a:tab pos="400050" algn="r"/>
                <a:tab pos="673100" algn="l"/>
              </a:tabLst>
            </a:pPr>
            <a:r>
              <a:rPr lang="en-US" sz="2000" dirty="0">
                <a:latin typeface="Tahoma" pitchFamily="34" charset="0"/>
                <a:cs typeface="Tahoma" pitchFamily="34" charset="0"/>
              </a:rPr>
              <a:t>END </a:t>
            </a:r>
            <a:r>
              <a:rPr lang="en-US" sz="2000" dirty="0" err="1">
                <a:latin typeface="Tahoma" pitchFamily="34" charset="0"/>
                <a:cs typeface="Tahoma" pitchFamily="34" charset="0"/>
              </a:rPr>
              <a:t>comm_pkg</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2225925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After completing this lesson, you </a:t>
            </a:r>
            <a:r>
              <a:rPr lang="en-US" sz="2200" b="1" dirty="0" smtClean="0">
                <a:solidFill>
                  <a:schemeClr val="accent1">
                    <a:lumMod val="75000"/>
                  </a:schemeClr>
                </a:solidFill>
              </a:rPr>
              <a:t>should be able </a:t>
            </a:r>
            <a:r>
              <a:rPr lang="en-US" sz="2200" b="1" dirty="0">
                <a:solidFill>
                  <a:schemeClr val="accent1">
                    <a:lumMod val="75000"/>
                  </a:schemeClr>
                </a:solidFill>
              </a:rPr>
              <a:t>to do the following</a:t>
            </a:r>
            <a:r>
              <a:rPr lang="en-US" sz="2200" b="1" dirty="0" smtClean="0">
                <a:solidFill>
                  <a:schemeClr val="accent1">
                    <a:lumMod val="75000"/>
                  </a:schemeClr>
                </a:solidFill>
              </a:rPr>
              <a:t>:</a:t>
            </a:r>
          </a:p>
          <a:p>
            <a:pPr lvl="1">
              <a:lnSpc>
                <a:spcPct val="150000"/>
              </a:lnSpc>
              <a:buFont typeface="Wingdings" pitchFamily="2" charset="2"/>
              <a:buChar char="§"/>
            </a:pPr>
            <a:r>
              <a:rPr lang="en-US" sz="2000" b="1" dirty="0" smtClean="0"/>
              <a:t>Create</a:t>
            </a:r>
            <a:r>
              <a:rPr lang="en-US" sz="2000" b="1" dirty="0"/>
              <a:t>, execute, and maintain procedures, functions, packages, and database </a:t>
            </a:r>
            <a:r>
              <a:rPr lang="en-US" sz="2000" b="1" dirty="0" smtClean="0"/>
              <a:t>triggers</a:t>
            </a:r>
          </a:p>
          <a:p>
            <a:pPr lvl="1">
              <a:lnSpc>
                <a:spcPct val="150000"/>
              </a:lnSpc>
              <a:buFont typeface="Wingdings" pitchFamily="2" charset="2"/>
              <a:buChar char="§"/>
            </a:pPr>
            <a:r>
              <a:rPr lang="en-US" sz="2000" b="1" dirty="0"/>
              <a:t>Manage PL/SQL subprograms and triggers</a:t>
            </a:r>
            <a:endParaRPr lang="en-US" sz="2000" b="1" dirty="0" smtClean="0"/>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a:t>
            </a:fld>
            <a:endParaRPr lang="en-US" dirty="0"/>
          </a:p>
        </p:txBody>
      </p:sp>
    </p:spTree>
    <p:extLst>
      <p:ext uri="{BB962C8B-B14F-4D97-AF65-F5344CB8AC3E}">
        <p14:creationId xmlns:p14="http://schemas.microsoft.com/office/powerpoint/2010/main" xmlns="" val="1653886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Package Body</a:t>
            </a:r>
          </a:p>
        </p:txBody>
      </p:sp>
      <p:sp>
        <p:nvSpPr>
          <p:cNvPr id="3" name="Content Placeholder 2"/>
          <p:cNvSpPr>
            <a:spLocks noGrp="1"/>
          </p:cNvSpPr>
          <p:nvPr>
            <p:ph idx="1"/>
          </p:nvPr>
        </p:nvSpPr>
        <p:spPr>
          <a:xfrm>
            <a:off x="914400" y="3657600"/>
            <a:ext cx="7315200" cy="2463467"/>
          </a:xfrm>
        </p:spPr>
        <p:txBody>
          <a:bodyPr/>
          <a:lstStyle/>
          <a:p>
            <a:pPr lvl="1">
              <a:spcBef>
                <a:spcPct val="0"/>
              </a:spcBef>
            </a:pPr>
            <a:r>
              <a:rPr lang="en-US" sz="2000" dirty="0" smtClean="0">
                <a:latin typeface="Tahoma" pitchFamily="34" charset="0"/>
                <a:cs typeface="Tahoma" pitchFamily="34" charset="0"/>
              </a:rPr>
              <a:t>The </a:t>
            </a:r>
            <a:r>
              <a:rPr lang="en-US" sz="2000" dirty="0">
                <a:latin typeface="Tahoma" pitchFamily="34" charset="0"/>
                <a:cs typeface="Tahoma" pitchFamily="34" charset="0"/>
              </a:rPr>
              <a:t>OR REPLACE option drops and re-creates the package body.</a:t>
            </a:r>
          </a:p>
          <a:p>
            <a:pPr lvl="1"/>
            <a:r>
              <a:rPr lang="en-US" sz="2000" dirty="0">
                <a:latin typeface="Tahoma" pitchFamily="34" charset="0"/>
                <a:cs typeface="Tahoma" pitchFamily="34" charset="0"/>
              </a:rPr>
              <a:t>Identifiers defined in the package body are </a:t>
            </a:r>
            <a:r>
              <a:rPr lang="en-US" sz="2000" i="1" dirty="0">
                <a:latin typeface="Tahoma" pitchFamily="34" charset="0"/>
                <a:cs typeface="Tahoma" pitchFamily="34" charset="0"/>
              </a:rPr>
              <a:t>private</a:t>
            </a:r>
            <a:r>
              <a:rPr lang="en-US" sz="2000" dirty="0">
                <a:latin typeface="Tahoma" pitchFamily="34" charset="0"/>
                <a:cs typeface="Tahoma" pitchFamily="34" charset="0"/>
              </a:rPr>
              <a:t> and not visible outside the package body.</a:t>
            </a:r>
          </a:p>
          <a:p>
            <a:pPr lvl="1"/>
            <a:r>
              <a:rPr lang="en-US" sz="2000" dirty="0">
                <a:latin typeface="Tahoma" pitchFamily="34" charset="0"/>
                <a:cs typeface="Tahoma" pitchFamily="34" charset="0"/>
              </a:rPr>
              <a:t>All </a:t>
            </a:r>
            <a:r>
              <a:rPr lang="en-US" sz="2000" i="1" dirty="0">
                <a:latin typeface="Tahoma" pitchFamily="34" charset="0"/>
                <a:cs typeface="Tahoma" pitchFamily="34" charset="0"/>
              </a:rPr>
              <a:t>private</a:t>
            </a:r>
            <a:r>
              <a:rPr lang="en-US" sz="2000" dirty="0">
                <a:latin typeface="Tahoma" pitchFamily="34" charset="0"/>
                <a:cs typeface="Tahoma" pitchFamily="34" charset="0"/>
              </a:rPr>
              <a:t> constructs must be declared before they are referenced.</a:t>
            </a:r>
          </a:p>
          <a:p>
            <a:pPr lvl="1"/>
            <a:r>
              <a:rPr lang="en-US" sz="2000" dirty="0">
                <a:latin typeface="Tahoma" pitchFamily="34" charset="0"/>
                <a:cs typeface="Tahoma" pitchFamily="34" charset="0"/>
              </a:rPr>
              <a:t>Public constructs are visible to the package body</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30</a:t>
            </a:fld>
            <a:endParaRPr lang="en-US" dirty="0"/>
          </a:p>
        </p:txBody>
      </p:sp>
      <p:sp>
        <p:nvSpPr>
          <p:cNvPr id="6" name="Content Placeholder 5"/>
          <p:cNvSpPr txBox="1">
            <a:spLocks/>
          </p:cNvSpPr>
          <p:nvPr/>
        </p:nvSpPr>
        <p:spPr>
          <a:xfrm>
            <a:off x="914400" y="1113285"/>
            <a:ext cx="7315200" cy="223951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dk1"/>
                </a:solidFill>
                <a:latin typeface="+mn-lt"/>
                <a:ea typeface="+mn-ea"/>
                <a:cs typeface="+mn-cs"/>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dk1"/>
                </a:solidFill>
                <a:latin typeface="+mn-lt"/>
                <a:ea typeface="+mn-ea"/>
                <a:cs typeface="+mn-cs"/>
              </a:defRPr>
            </a:lvl4pPr>
            <a:lvl5pPr marL="1879600" indent="0" algn="l" defTabSz="914400" rtl="0" eaLnBrk="1" latinLnBrk="0" hangingPunct="1">
              <a:spcBef>
                <a:spcPct val="20000"/>
              </a:spcBef>
              <a:buClr>
                <a:schemeClr val="accent1">
                  <a:lumMod val="75000"/>
                </a:schemeClr>
              </a:buClr>
              <a:buFontTx/>
              <a:buNone/>
              <a:defRPr sz="15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endParaRPr lang="en-US" sz="2000" b="1" dirty="0" smtClean="0">
              <a:latin typeface="Tahoma" pitchFamily="34" charset="0"/>
              <a:cs typeface="Tahoma" pitchFamily="34" charset="0"/>
            </a:endParaRPr>
          </a:p>
          <a:p>
            <a:pPr marL="0" indent="0">
              <a:buNone/>
            </a:pPr>
            <a:r>
              <a:rPr lang="en-US" sz="2000" b="1" dirty="0">
                <a:latin typeface="Tahoma" pitchFamily="34" charset="0"/>
                <a:cs typeface="Tahoma" pitchFamily="34" charset="0"/>
              </a:rPr>
              <a:t>CREATE </a:t>
            </a:r>
            <a:r>
              <a:rPr lang="en-US" sz="2000" dirty="0">
                <a:latin typeface="Tahoma" pitchFamily="34" charset="0"/>
                <a:cs typeface="Tahoma" pitchFamily="34" charset="0"/>
              </a:rPr>
              <a:t>[OR REPLACE]</a:t>
            </a:r>
            <a:r>
              <a:rPr lang="en-US" sz="2000" b="1" dirty="0">
                <a:latin typeface="Tahoma" pitchFamily="34" charset="0"/>
                <a:cs typeface="Tahoma" pitchFamily="34" charset="0"/>
              </a:rPr>
              <a:t> PACKAGE BODY </a:t>
            </a:r>
            <a:r>
              <a:rPr lang="en-US" sz="2000" b="1" dirty="0" err="1">
                <a:latin typeface="Tahoma" pitchFamily="34" charset="0"/>
                <a:cs typeface="Tahoma" pitchFamily="34" charset="0"/>
              </a:rPr>
              <a:t>package_name</a:t>
            </a:r>
            <a:r>
              <a:rPr lang="en-US" sz="2000" b="1" dirty="0">
                <a:latin typeface="Tahoma" pitchFamily="34" charset="0"/>
                <a:cs typeface="Tahoma" pitchFamily="34" charset="0"/>
              </a:rPr>
              <a:t> IS|AS</a:t>
            </a:r>
          </a:p>
          <a:p>
            <a:pPr marL="0" indent="0">
              <a:buNone/>
            </a:pPr>
            <a:r>
              <a:rPr lang="en-US" sz="2000" i="1" dirty="0">
                <a:latin typeface="Tahoma" pitchFamily="34" charset="0"/>
                <a:cs typeface="Tahoma" pitchFamily="34" charset="0"/>
              </a:rPr>
              <a:t>    private type and variable declarations</a:t>
            </a:r>
          </a:p>
          <a:p>
            <a:pPr marL="0" indent="0">
              <a:buNone/>
            </a:pPr>
            <a:r>
              <a:rPr lang="en-US" sz="2000" i="1" dirty="0">
                <a:latin typeface="Tahoma" pitchFamily="34" charset="0"/>
                <a:cs typeface="Tahoma" pitchFamily="34" charset="0"/>
              </a:rPr>
              <a:t>    subprogram bodies</a:t>
            </a:r>
          </a:p>
          <a:p>
            <a:pPr marL="0" indent="0">
              <a:buNone/>
            </a:pPr>
            <a:r>
              <a:rPr lang="en-US" sz="2000" b="1" dirty="0">
                <a:latin typeface="Tahoma" pitchFamily="34" charset="0"/>
                <a:cs typeface="Tahoma" pitchFamily="34" charset="0"/>
              </a:rPr>
              <a:t>[BEGIN </a:t>
            </a:r>
            <a:r>
              <a:rPr lang="en-US" sz="2000" dirty="0">
                <a:latin typeface="Tahoma" pitchFamily="34" charset="0"/>
                <a:cs typeface="Tahoma" pitchFamily="34" charset="0"/>
              </a:rPr>
              <a:t>initialization statements</a:t>
            </a:r>
            <a:r>
              <a:rPr lang="en-US" sz="2000" b="1" dirty="0">
                <a:latin typeface="Tahoma" pitchFamily="34" charset="0"/>
                <a:cs typeface="Tahoma" pitchFamily="34" charset="0"/>
              </a:rPr>
              <a:t>]</a:t>
            </a:r>
          </a:p>
          <a:p>
            <a:pPr marL="0" indent="0">
              <a:buNone/>
            </a:pPr>
            <a:r>
              <a:rPr lang="en-US" sz="2000" b="1" dirty="0">
                <a:latin typeface="Tahoma" pitchFamily="34" charset="0"/>
                <a:cs typeface="Tahoma" pitchFamily="34" charset="0"/>
              </a:rPr>
              <a:t>END </a:t>
            </a:r>
            <a:r>
              <a:rPr lang="en-US" sz="2000" dirty="0">
                <a:solidFill>
                  <a:schemeClr val="accent1">
                    <a:lumMod val="60000"/>
                    <a:lumOff val="40000"/>
                  </a:schemeClr>
                </a:solidFill>
                <a:latin typeface="Tahoma" pitchFamily="34" charset="0"/>
                <a:cs typeface="Tahoma" pitchFamily="34" charset="0"/>
              </a:rPr>
              <a:t>[</a:t>
            </a:r>
            <a:r>
              <a:rPr lang="en-US" sz="2000" dirty="0" err="1">
                <a:solidFill>
                  <a:schemeClr val="accent1">
                    <a:lumMod val="60000"/>
                    <a:lumOff val="40000"/>
                  </a:schemeClr>
                </a:solidFill>
                <a:latin typeface="Tahoma" pitchFamily="34" charset="0"/>
                <a:cs typeface="Tahoma" pitchFamily="34" charset="0"/>
              </a:rPr>
              <a:t>package_name</a:t>
            </a:r>
            <a:r>
              <a:rPr lang="en-US" sz="2000" dirty="0">
                <a:solidFill>
                  <a:schemeClr val="accent1">
                    <a:lumMod val="60000"/>
                    <a:lumOff val="40000"/>
                  </a:schemeClr>
                </a:solidFill>
                <a:latin typeface="Tahoma" pitchFamily="34" charset="0"/>
                <a:cs typeface="Tahoma" pitchFamily="34" charset="0"/>
              </a:rPr>
              <a:t>]</a:t>
            </a:r>
            <a:r>
              <a:rPr lang="en-US" sz="2000" b="1" dirty="0" smtClean="0">
                <a:latin typeface="Tahoma" pitchFamily="34" charset="0"/>
                <a:cs typeface="Tahoma" pitchFamily="34" charset="0"/>
              </a:rPr>
              <a:t>;</a:t>
            </a:r>
            <a:endParaRPr lang="en-US" sz="2000" b="1" dirty="0">
              <a:latin typeface="Tahoma" pitchFamily="34" charset="0"/>
              <a:cs typeface="Tahoma" pitchFamily="34" charset="0"/>
            </a:endParaRPr>
          </a:p>
          <a:p>
            <a:pPr marL="0" indent="0">
              <a:buNone/>
            </a:pPr>
            <a:endParaRPr lang="en-US" sz="2000" b="1" dirty="0">
              <a:latin typeface="Tahoma" pitchFamily="34" charset="0"/>
              <a:cs typeface="Tahoma" pitchFamily="34" charset="0"/>
            </a:endParaRPr>
          </a:p>
        </p:txBody>
      </p:sp>
    </p:spTree>
    <p:extLst>
      <p:ext uri="{BB962C8B-B14F-4D97-AF65-F5344CB8AC3E}">
        <p14:creationId xmlns:p14="http://schemas.microsoft.com/office/powerpoint/2010/main" xmlns="" val="3903454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Package Body: </a:t>
            </a:r>
            <a:r>
              <a:rPr lang="en-US" dirty="0" err="1">
                <a:latin typeface="Courier New" pitchFamily="49" charset="0"/>
              </a:rPr>
              <a:t>comm_pkg</a:t>
            </a:r>
            <a:endParaRPr lang="en-US" dirty="0"/>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31</a:t>
            </a:fld>
            <a:endParaRPr lang="en-US" dirty="0"/>
          </a:p>
        </p:txBody>
      </p:sp>
      <p:sp>
        <p:nvSpPr>
          <p:cNvPr id="6" name="TextBox 5"/>
          <p:cNvSpPr txBox="1"/>
          <p:nvPr/>
        </p:nvSpPr>
        <p:spPr>
          <a:xfrm>
            <a:off x="353759" y="926842"/>
            <a:ext cx="8436483" cy="470898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defTabSz="400050" eaLnBrk="0" hangingPunct="0">
              <a:tabLst>
                <a:tab pos="400050" algn="r"/>
                <a:tab pos="673100" algn="l"/>
              </a:tabLst>
            </a:pPr>
            <a:r>
              <a:rPr lang="en-US" sz="2000" dirty="0">
                <a:latin typeface="Tahoma" pitchFamily="34" charset="0"/>
                <a:cs typeface="Tahoma" pitchFamily="34" charset="0"/>
              </a:rPr>
              <a:t>CREATE OR REPLACE PACKAGE </a:t>
            </a:r>
            <a:r>
              <a:rPr lang="en-US" sz="2000" b="1" dirty="0">
                <a:solidFill>
                  <a:srgbClr val="FF0000"/>
                </a:solidFill>
                <a:latin typeface="Tahoma" pitchFamily="34" charset="0"/>
                <a:cs typeface="Tahoma" pitchFamily="34" charset="0"/>
              </a:rPr>
              <a:t>BODY</a:t>
            </a:r>
            <a:r>
              <a:rPr lang="en-US" sz="2000" dirty="0">
                <a:solidFill>
                  <a:srgbClr val="FF0000"/>
                </a:solidFill>
                <a:latin typeface="Tahoma" pitchFamily="34" charset="0"/>
                <a:cs typeface="Tahoma" pitchFamily="34" charset="0"/>
              </a:rPr>
              <a:t> </a:t>
            </a:r>
            <a:r>
              <a:rPr lang="en-US" sz="2000" dirty="0" err="1">
                <a:latin typeface="Tahoma" pitchFamily="34" charset="0"/>
                <a:cs typeface="Tahoma" pitchFamily="34" charset="0"/>
              </a:rPr>
              <a:t>comm_pkg</a:t>
            </a:r>
            <a:r>
              <a:rPr lang="en-US" sz="2000" dirty="0">
                <a:latin typeface="Tahoma" pitchFamily="34" charset="0"/>
                <a:cs typeface="Tahoma" pitchFamily="34" charset="0"/>
              </a:rPr>
              <a:t> IS</a:t>
            </a:r>
          </a:p>
          <a:p>
            <a:pPr marL="457200" indent="-457200" defTabSz="400050" eaLnBrk="0" hangingPunct="0">
              <a:tabLst>
                <a:tab pos="400050" algn="r"/>
                <a:tab pos="673100" algn="l"/>
              </a:tabLst>
            </a:pPr>
            <a:r>
              <a:rPr lang="en-US" sz="2000" dirty="0">
                <a:latin typeface="Tahoma" pitchFamily="34" charset="0"/>
                <a:cs typeface="Tahoma" pitchFamily="34" charset="0"/>
              </a:rPr>
              <a:t>  FUNCTION validate(</a:t>
            </a:r>
            <a:r>
              <a:rPr lang="en-US" sz="2000" dirty="0" err="1">
                <a:latin typeface="Tahoma" pitchFamily="34" charset="0"/>
                <a:cs typeface="Tahoma" pitchFamily="34" charset="0"/>
              </a:rPr>
              <a:t>p_comm</a:t>
            </a:r>
            <a:r>
              <a:rPr lang="en-US" sz="2000" dirty="0">
                <a:latin typeface="Tahoma" pitchFamily="34" charset="0"/>
                <a:cs typeface="Tahoma" pitchFamily="34" charset="0"/>
              </a:rPr>
              <a:t> NUMBER) RETURN BOOLEAN IS</a:t>
            </a:r>
          </a:p>
          <a:p>
            <a:pPr marL="457200" indent="-457200" defTabSz="400050" eaLnBrk="0" hangingPunct="0">
              <a:tabLst>
                <a:tab pos="400050" algn="r"/>
                <a:tab pos="673100" algn="l"/>
              </a:tabLst>
            </a:pPr>
            <a:r>
              <a:rPr lang="en-US" sz="2000" dirty="0">
                <a:latin typeface="Tahoma" pitchFamily="34" charset="0"/>
                <a:cs typeface="Tahoma" pitchFamily="34" charset="0"/>
              </a:rPr>
              <a:t>    </a:t>
            </a:r>
            <a:r>
              <a:rPr lang="en-US" sz="2000" dirty="0" err="1">
                <a:latin typeface="Tahoma" pitchFamily="34" charset="0"/>
                <a:cs typeface="Tahoma" pitchFamily="34" charset="0"/>
              </a:rPr>
              <a:t>v_max_comm</a:t>
            </a:r>
            <a:r>
              <a:rPr lang="en-US" sz="2000" dirty="0">
                <a:latin typeface="Tahoma" pitchFamily="34" charset="0"/>
                <a:cs typeface="Tahoma" pitchFamily="34" charset="0"/>
              </a:rPr>
              <a:t> 	</a:t>
            </a:r>
            <a:r>
              <a:rPr lang="en-US" sz="2000" dirty="0" err="1">
                <a:latin typeface="Tahoma" pitchFamily="34" charset="0"/>
                <a:cs typeface="Tahoma" pitchFamily="34" charset="0"/>
              </a:rPr>
              <a:t>employees.commission_pct%type</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a:latin typeface="Tahoma" pitchFamily="34" charset="0"/>
                <a:cs typeface="Tahoma" pitchFamily="34" charset="0"/>
              </a:rPr>
              <a:t>  BEGIN</a:t>
            </a:r>
          </a:p>
          <a:p>
            <a:pPr marL="457200" indent="-457200" defTabSz="400050" eaLnBrk="0" hangingPunct="0">
              <a:tabLst>
                <a:tab pos="400050" algn="r"/>
                <a:tab pos="673100" algn="l"/>
              </a:tabLst>
            </a:pPr>
            <a:r>
              <a:rPr lang="en-US" sz="2000" dirty="0">
                <a:latin typeface="Tahoma" pitchFamily="34" charset="0"/>
                <a:cs typeface="Tahoma" pitchFamily="34" charset="0"/>
              </a:rPr>
              <a:t>    SELECT MAX(</a:t>
            </a:r>
            <a:r>
              <a:rPr lang="en-US" sz="2000" dirty="0" err="1">
                <a:latin typeface="Tahoma" pitchFamily="34" charset="0"/>
                <a:cs typeface="Tahoma" pitchFamily="34" charset="0"/>
              </a:rPr>
              <a:t>commission_pct</a:t>
            </a:r>
            <a:r>
              <a:rPr lang="en-US" sz="2000" dirty="0">
                <a:latin typeface="Tahoma" pitchFamily="34" charset="0"/>
                <a:cs typeface="Tahoma" pitchFamily="34" charset="0"/>
              </a:rPr>
              <a:t>) INTO </a:t>
            </a:r>
            <a:r>
              <a:rPr lang="en-US" sz="2000" dirty="0" err="1" smtClean="0">
                <a:latin typeface="Tahoma" pitchFamily="34" charset="0"/>
                <a:cs typeface="Tahoma" pitchFamily="34" charset="0"/>
              </a:rPr>
              <a:t>v_max_comm</a:t>
            </a:r>
            <a:r>
              <a:rPr lang="en-US" sz="2000" dirty="0" smtClean="0">
                <a:latin typeface="Tahoma" pitchFamily="34" charset="0"/>
                <a:cs typeface="Tahoma" pitchFamily="34" charset="0"/>
              </a:rPr>
              <a:t> FROM employees</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a:latin typeface="Tahoma" pitchFamily="34" charset="0"/>
                <a:cs typeface="Tahoma" pitchFamily="34" charset="0"/>
              </a:rPr>
              <a:t>    RETURN (</a:t>
            </a:r>
            <a:r>
              <a:rPr lang="en-US" sz="2000" dirty="0" err="1">
                <a:latin typeface="Tahoma" pitchFamily="34" charset="0"/>
                <a:cs typeface="Tahoma" pitchFamily="34" charset="0"/>
              </a:rPr>
              <a:t>p_comm</a:t>
            </a:r>
            <a:r>
              <a:rPr lang="en-US" sz="2000" dirty="0">
                <a:latin typeface="Tahoma" pitchFamily="34" charset="0"/>
                <a:cs typeface="Tahoma" pitchFamily="34" charset="0"/>
              </a:rPr>
              <a:t> BETWEEN 0.0 AND </a:t>
            </a:r>
            <a:r>
              <a:rPr lang="en-US" sz="2000" dirty="0" err="1">
                <a:latin typeface="Tahoma" pitchFamily="34" charset="0"/>
                <a:cs typeface="Tahoma" pitchFamily="34" charset="0"/>
              </a:rPr>
              <a:t>v_max_comm</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a:latin typeface="Tahoma" pitchFamily="34" charset="0"/>
                <a:cs typeface="Tahoma" pitchFamily="34" charset="0"/>
              </a:rPr>
              <a:t>  END validate;</a:t>
            </a:r>
          </a:p>
          <a:p>
            <a:pPr marL="457200" indent="-457200" defTabSz="400050" eaLnBrk="0" hangingPunct="0">
              <a:tabLst>
                <a:tab pos="400050" algn="r"/>
                <a:tab pos="673100" algn="l"/>
              </a:tabLst>
            </a:pPr>
            <a:endParaRPr lang="en-US" sz="2000" dirty="0">
              <a:latin typeface="Tahoma" pitchFamily="34" charset="0"/>
              <a:cs typeface="Tahoma" pitchFamily="34" charset="0"/>
            </a:endParaRPr>
          </a:p>
          <a:p>
            <a:pPr marL="457200" indent="-457200" defTabSz="400050" eaLnBrk="0" hangingPunct="0">
              <a:tabLst>
                <a:tab pos="400050" algn="r"/>
                <a:tab pos="673100" algn="l"/>
              </a:tabLst>
            </a:pPr>
            <a:r>
              <a:rPr lang="en-US" sz="2000" dirty="0">
                <a:latin typeface="Tahoma" pitchFamily="34" charset="0"/>
                <a:cs typeface="Tahoma" pitchFamily="34" charset="0"/>
              </a:rPr>
              <a:t>  PROCEDURE </a:t>
            </a:r>
            <a:r>
              <a:rPr lang="en-US" sz="2000" dirty="0" err="1">
                <a:latin typeface="Tahoma" pitchFamily="34" charset="0"/>
                <a:cs typeface="Tahoma" pitchFamily="34" charset="0"/>
              </a:rPr>
              <a:t>reset_comm</a:t>
            </a:r>
            <a:r>
              <a:rPr lang="en-US" sz="2000" dirty="0">
                <a:latin typeface="Tahoma" pitchFamily="34" charset="0"/>
                <a:cs typeface="Tahoma" pitchFamily="34" charset="0"/>
              </a:rPr>
              <a:t> (</a:t>
            </a:r>
            <a:r>
              <a:rPr lang="en-US" sz="2000" dirty="0" err="1">
                <a:latin typeface="Tahoma" pitchFamily="34" charset="0"/>
                <a:cs typeface="Tahoma" pitchFamily="34" charset="0"/>
              </a:rPr>
              <a:t>p_new_comm</a:t>
            </a:r>
            <a:r>
              <a:rPr lang="en-US" sz="2000" dirty="0">
                <a:latin typeface="Tahoma" pitchFamily="34" charset="0"/>
                <a:cs typeface="Tahoma" pitchFamily="34" charset="0"/>
              </a:rPr>
              <a:t> NUMBER) IS </a:t>
            </a:r>
          </a:p>
          <a:p>
            <a:pPr marL="457200" indent="-457200" defTabSz="400050" eaLnBrk="0" hangingPunct="0">
              <a:tabLst>
                <a:tab pos="400050" algn="r"/>
                <a:tab pos="673100" algn="l"/>
              </a:tabLst>
            </a:pPr>
            <a:r>
              <a:rPr lang="en-US" sz="2000" dirty="0">
                <a:latin typeface="Tahoma" pitchFamily="34" charset="0"/>
                <a:cs typeface="Tahoma" pitchFamily="34" charset="0"/>
              </a:rPr>
              <a:t>  BEGIN</a:t>
            </a:r>
          </a:p>
          <a:p>
            <a:pPr marL="457200" indent="-457200" defTabSz="400050" eaLnBrk="0" hangingPunct="0">
              <a:tabLst>
                <a:tab pos="400050" algn="r"/>
                <a:tab pos="673100" algn="l"/>
              </a:tabLst>
            </a:pPr>
            <a:r>
              <a:rPr lang="en-US" sz="2000" dirty="0">
                <a:latin typeface="Tahoma" pitchFamily="34" charset="0"/>
                <a:cs typeface="Tahoma" pitchFamily="34" charset="0"/>
              </a:rPr>
              <a:t>    IF validate(</a:t>
            </a:r>
            <a:r>
              <a:rPr lang="en-US" sz="2000" dirty="0" err="1">
                <a:latin typeface="Tahoma" pitchFamily="34" charset="0"/>
                <a:cs typeface="Tahoma" pitchFamily="34" charset="0"/>
              </a:rPr>
              <a:t>p_new_comm</a:t>
            </a:r>
            <a:r>
              <a:rPr lang="en-US" sz="2000" dirty="0">
                <a:latin typeface="Tahoma" pitchFamily="34" charset="0"/>
                <a:cs typeface="Tahoma" pitchFamily="34" charset="0"/>
              </a:rPr>
              <a:t>) THEN</a:t>
            </a:r>
          </a:p>
          <a:p>
            <a:pPr marL="457200" indent="-457200" defTabSz="400050" eaLnBrk="0" hangingPunct="0">
              <a:tabLst>
                <a:tab pos="400050" algn="r"/>
                <a:tab pos="673100" algn="l"/>
              </a:tabLst>
            </a:pPr>
            <a:r>
              <a:rPr lang="en-US" sz="2000" dirty="0">
                <a:latin typeface="Tahoma" pitchFamily="34" charset="0"/>
                <a:cs typeface="Tahoma" pitchFamily="34" charset="0"/>
              </a:rPr>
              <a:t>      </a:t>
            </a:r>
            <a:r>
              <a:rPr lang="en-US" sz="2000" dirty="0" err="1">
                <a:latin typeface="Tahoma" pitchFamily="34" charset="0"/>
                <a:cs typeface="Tahoma" pitchFamily="34" charset="0"/>
              </a:rPr>
              <a:t>v_std_comm</a:t>
            </a:r>
            <a:r>
              <a:rPr lang="en-US" sz="2000" dirty="0">
                <a:latin typeface="Tahoma" pitchFamily="34" charset="0"/>
                <a:cs typeface="Tahoma" pitchFamily="34" charset="0"/>
              </a:rPr>
              <a:t> := </a:t>
            </a:r>
            <a:r>
              <a:rPr lang="en-US" sz="2000" dirty="0" err="1">
                <a:latin typeface="Tahoma" pitchFamily="34" charset="0"/>
                <a:cs typeface="Tahoma" pitchFamily="34" charset="0"/>
              </a:rPr>
              <a:t>p_new_comm</a:t>
            </a:r>
            <a:r>
              <a:rPr lang="en-US" sz="2000" dirty="0">
                <a:latin typeface="Tahoma" pitchFamily="34" charset="0"/>
                <a:cs typeface="Tahoma" pitchFamily="34" charset="0"/>
              </a:rPr>
              <a:t>; -- reset public </a:t>
            </a:r>
            <a:r>
              <a:rPr lang="en-US" sz="2000" dirty="0" err="1">
                <a:latin typeface="Tahoma" pitchFamily="34" charset="0"/>
                <a:cs typeface="Tahoma" pitchFamily="34" charset="0"/>
              </a:rPr>
              <a:t>var</a:t>
            </a:r>
            <a:endParaRPr lang="en-US" sz="2000" dirty="0">
              <a:latin typeface="Tahoma" pitchFamily="34" charset="0"/>
              <a:cs typeface="Tahoma" pitchFamily="34" charset="0"/>
            </a:endParaRPr>
          </a:p>
          <a:p>
            <a:pPr marL="457200" indent="-457200" defTabSz="400050" eaLnBrk="0" hangingPunct="0">
              <a:tabLst>
                <a:tab pos="400050" algn="r"/>
                <a:tab pos="673100" algn="l"/>
              </a:tabLst>
            </a:pPr>
            <a:r>
              <a:rPr lang="en-US" sz="2000" dirty="0" smtClean="0">
                <a:latin typeface="Tahoma" pitchFamily="34" charset="0"/>
                <a:cs typeface="Tahoma" pitchFamily="34" charset="0"/>
              </a:rPr>
              <a:t>    END </a:t>
            </a:r>
            <a:r>
              <a:rPr lang="en-US" sz="2000" dirty="0">
                <a:latin typeface="Tahoma" pitchFamily="34" charset="0"/>
                <a:cs typeface="Tahoma" pitchFamily="34" charset="0"/>
              </a:rPr>
              <a:t>IF;</a:t>
            </a:r>
          </a:p>
          <a:p>
            <a:pPr marL="457200" indent="-457200" defTabSz="400050" eaLnBrk="0" hangingPunct="0">
              <a:tabLst>
                <a:tab pos="400050" algn="r"/>
                <a:tab pos="673100" algn="l"/>
              </a:tabLst>
            </a:pPr>
            <a:r>
              <a:rPr lang="en-US" sz="2000" dirty="0">
                <a:latin typeface="Tahoma" pitchFamily="34" charset="0"/>
                <a:cs typeface="Tahoma" pitchFamily="34" charset="0"/>
              </a:rPr>
              <a:t>  END </a:t>
            </a:r>
            <a:r>
              <a:rPr lang="en-US" sz="2000" dirty="0" err="1">
                <a:latin typeface="Tahoma" pitchFamily="34" charset="0"/>
                <a:cs typeface="Tahoma" pitchFamily="34" charset="0"/>
              </a:rPr>
              <a:t>reset_comm</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a:latin typeface="Tahoma" pitchFamily="34" charset="0"/>
                <a:cs typeface="Tahoma" pitchFamily="34" charset="0"/>
              </a:rPr>
              <a:t>END </a:t>
            </a:r>
            <a:r>
              <a:rPr lang="en-US" sz="2000" dirty="0" err="1">
                <a:latin typeface="Tahoma" pitchFamily="34" charset="0"/>
                <a:cs typeface="Tahoma" pitchFamily="34" charset="0"/>
              </a:rPr>
              <a:t>comm_pkg</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29408470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Package </a:t>
            </a:r>
            <a:r>
              <a:rPr lang="en-US" dirty="0"/>
              <a:t>Subprograms: Examples</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32</a:t>
            </a:fld>
            <a:endParaRPr lang="en-US" dirty="0"/>
          </a:p>
        </p:txBody>
      </p:sp>
      <p:sp>
        <p:nvSpPr>
          <p:cNvPr id="7" name="TextBox 6"/>
          <p:cNvSpPr txBox="1"/>
          <p:nvPr/>
        </p:nvSpPr>
        <p:spPr>
          <a:xfrm>
            <a:off x="737235" y="1020901"/>
            <a:ext cx="7669530" cy="28623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defTabSz="400050" eaLnBrk="0" hangingPunct="0">
              <a:tabLst>
                <a:tab pos="400050" algn="r"/>
                <a:tab pos="673100" algn="l"/>
              </a:tabLst>
            </a:pPr>
            <a:r>
              <a:rPr lang="en-US" sz="2000" dirty="0">
                <a:latin typeface="Tahoma" pitchFamily="34" charset="0"/>
                <a:cs typeface="Tahoma" pitchFamily="34" charset="0"/>
              </a:rPr>
              <a:t>-- Invoke a function within the same packages:</a:t>
            </a:r>
          </a:p>
          <a:p>
            <a:pPr marL="457200" indent="-457200" defTabSz="400050" eaLnBrk="0" hangingPunct="0">
              <a:tabLst>
                <a:tab pos="400050" algn="r"/>
                <a:tab pos="673100" algn="l"/>
              </a:tabLst>
            </a:pPr>
            <a:r>
              <a:rPr lang="en-US" sz="2000" dirty="0">
                <a:latin typeface="Tahoma" pitchFamily="34" charset="0"/>
                <a:cs typeface="Tahoma" pitchFamily="34" charset="0"/>
              </a:rPr>
              <a:t>CREATE OR REPLACE PACKAGE BODY </a:t>
            </a:r>
            <a:r>
              <a:rPr lang="en-US" sz="2000" dirty="0" err="1">
                <a:latin typeface="Tahoma" pitchFamily="34" charset="0"/>
                <a:cs typeface="Tahoma" pitchFamily="34" charset="0"/>
              </a:rPr>
              <a:t>comm_pkg</a:t>
            </a:r>
            <a:r>
              <a:rPr lang="en-US" sz="2000" dirty="0">
                <a:latin typeface="Tahoma" pitchFamily="34" charset="0"/>
                <a:cs typeface="Tahoma" pitchFamily="34" charset="0"/>
              </a:rPr>
              <a:t> IS ...</a:t>
            </a:r>
          </a:p>
          <a:p>
            <a:pPr marL="457200" indent="-457200" defTabSz="400050" eaLnBrk="0" hangingPunct="0">
              <a:tabLst>
                <a:tab pos="400050" algn="r"/>
                <a:tab pos="673100" algn="l"/>
              </a:tabLst>
            </a:pPr>
            <a:r>
              <a:rPr lang="en-US" sz="2000" dirty="0">
                <a:latin typeface="Tahoma" pitchFamily="34" charset="0"/>
                <a:cs typeface="Tahoma" pitchFamily="34" charset="0"/>
              </a:rPr>
              <a:t>  PROCEDURE </a:t>
            </a:r>
            <a:r>
              <a:rPr lang="en-US" sz="2000" dirty="0" err="1">
                <a:latin typeface="Tahoma" pitchFamily="34" charset="0"/>
                <a:cs typeface="Tahoma" pitchFamily="34" charset="0"/>
              </a:rPr>
              <a:t>reset_comm</a:t>
            </a:r>
            <a:r>
              <a:rPr lang="en-US" sz="2000" dirty="0">
                <a:latin typeface="Tahoma" pitchFamily="34" charset="0"/>
                <a:cs typeface="Tahoma" pitchFamily="34" charset="0"/>
              </a:rPr>
              <a:t>(</a:t>
            </a:r>
            <a:r>
              <a:rPr lang="en-US" sz="2000" dirty="0" err="1">
                <a:latin typeface="Tahoma" pitchFamily="34" charset="0"/>
                <a:cs typeface="Tahoma" pitchFamily="34" charset="0"/>
              </a:rPr>
              <a:t>p_new_comm</a:t>
            </a:r>
            <a:r>
              <a:rPr lang="en-US" sz="2000" dirty="0">
                <a:latin typeface="Tahoma" pitchFamily="34" charset="0"/>
                <a:cs typeface="Tahoma" pitchFamily="34" charset="0"/>
              </a:rPr>
              <a:t> NUMBER) IS</a:t>
            </a:r>
          </a:p>
          <a:p>
            <a:pPr marL="457200" indent="-457200" defTabSz="400050" eaLnBrk="0" hangingPunct="0">
              <a:tabLst>
                <a:tab pos="400050" algn="r"/>
                <a:tab pos="673100" algn="l"/>
              </a:tabLst>
            </a:pPr>
            <a:r>
              <a:rPr lang="en-US" sz="2000" dirty="0">
                <a:latin typeface="Tahoma" pitchFamily="34" charset="0"/>
                <a:cs typeface="Tahoma" pitchFamily="34" charset="0"/>
              </a:rPr>
              <a:t>  BEGIN</a:t>
            </a:r>
          </a:p>
          <a:p>
            <a:pPr marL="457200" indent="-457200" defTabSz="400050" eaLnBrk="0" hangingPunct="0">
              <a:tabLst>
                <a:tab pos="400050" algn="r"/>
                <a:tab pos="673100" algn="l"/>
              </a:tabLst>
            </a:pPr>
            <a:r>
              <a:rPr lang="en-US" sz="2000" dirty="0">
                <a:latin typeface="Tahoma" pitchFamily="34" charset="0"/>
                <a:cs typeface="Tahoma" pitchFamily="34" charset="0"/>
              </a:rPr>
              <a:t>    IF </a:t>
            </a:r>
            <a:r>
              <a:rPr lang="en-US" sz="2000" dirty="0">
                <a:solidFill>
                  <a:srgbClr val="FF0000"/>
                </a:solidFill>
                <a:latin typeface="Tahoma" pitchFamily="34" charset="0"/>
                <a:cs typeface="Tahoma" pitchFamily="34" charset="0"/>
              </a:rPr>
              <a:t>validate</a:t>
            </a:r>
            <a:r>
              <a:rPr lang="en-US" sz="2000" dirty="0">
                <a:latin typeface="Tahoma" pitchFamily="34" charset="0"/>
                <a:cs typeface="Tahoma" pitchFamily="34" charset="0"/>
              </a:rPr>
              <a:t>(</a:t>
            </a:r>
            <a:r>
              <a:rPr lang="en-US" sz="2000" dirty="0" err="1">
                <a:latin typeface="Tahoma" pitchFamily="34" charset="0"/>
                <a:cs typeface="Tahoma" pitchFamily="34" charset="0"/>
              </a:rPr>
              <a:t>p_new_comm</a:t>
            </a:r>
            <a:r>
              <a:rPr lang="en-US" sz="2000" dirty="0">
                <a:latin typeface="Tahoma" pitchFamily="34" charset="0"/>
                <a:cs typeface="Tahoma" pitchFamily="34" charset="0"/>
              </a:rPr>
              <a:t>) THEN</a:t>
            </a:r>
          </a:p>
          <a:p>
            <a:pPr marL="457200" indent="-457200" defTabSz="400050" eaLnBrk="0" hangingPunct="0">
              <a:tabLst>
                <a:tab pos="400050" algn="r"/>
                <a:tab pos="673100" algn="l"/>
              </a:tabLst>
            </a:pPr>
            <a:r>
              <a:rPr lang="en-US" sz="2000" dirty="0">
                <a:latin typeface="Tahoma" pitchFamily="34" charset="0"/>
                <a:cs typeface="Tahoma" pitchFamily="34" charset="0"/>
              </a:rPr>
              <a:t>      </a:t>
            </a:r>
            <a:r>
              <a:rPr lang="en-US" sz="2000" dirty="0" err="1">
                <a:latin typeface="Tahoma" pitchFamily="34" charset="0"/>
                <a:cs typeface="Tahoma" pitchFamily="34" charset="0"/>
              </a:rPr>
              <a:t>v_std_comm</a:t>
            </a:r>
            <a:r>
              <a:rPr lang="en-US" sz="2000" dirty="0">
                <a:latin typeface="Tahoma" pitchFamily="34" charset="0"/>
                <a:cs typeface="Tahoma" pitchFamily="34" charset="0"/>
              </a:rPr>
              <a:t> := </a:t>
            </a:r>
            <a:r>
              <a:rPr lang="en-US" sz="2000" dirty="0" err="1">
                <a:latin typeface="Tahoma" pitchFamily="34" charset="0"/>
                <a:cs typeface="Tahoma" pitchFamily="34" charset="0"/>
              </a:rPr>
              <a:t>p_new_comm</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smtClean="0">
                <a:latin typeface="Tahoma" pitchFamily="34" charset="0"/>
                <a:cs typeface="Tahoma" pitchFamily="34" charset="0"/>
              </a:rPr>
              <a:t>    END </a:t>
            </a:r>
            <a:r>
              <a:rPr lang="en-US" sz="2000" dirty="0">
                <a:latin typeface="Tahoma" pitchFamily="34" charset="0"/>
                <a:cs typeface="Tahoma" pitchFamily="34" charset="0"/>
              </a:rPr>
              <a:t>IF;</a:t>
            </a:r>
          </a:p>
          <a:p>
            <a:pPr marL="457200" indent="-457200" defTabSz="400050" eaLnBrk="0" hangingPunct="0">
              <a:tabLst>
                <a:tab pos="400050" algn="r"/>
                <a:tab pos="673100" algn="l"/>
              </a:tabLst>
            </a:pPr>
            <a:r>
              <a:rPr lang="en-US" sz="2000" dirty="0">
                <a:latin typeface="Tahoma" pitchFamily="34" charset="0"/>
                <a:cs typeface="Tahoma" pitchFamily="34" charset="0"/>
              </a:rPr>
              <a:t>  END </a:t>
            </a:r>
            <a:r>
              <a:rPr lang="en-US" sz="2000" dirty="0" err="1">
                <a:latin typeface="Tahoma" pitchFamily="34" charset="0"/>
                <a:cs typeface="Tahoma" pitchFamily="34" charset="0"/>
              </a:rPr>
              <a:t>reset_comm</a:t>
            </a:r>
            <a:r>
              <a:rPr lang="en-US" sz="2000" dirty="0">
                <a:latin typeface="Tahoma" pitchFamily="34" charset="0"/>
                <a:cs typeface="Tahoma" pitchFamily="34" charset="0"/>
              </a:rPr>
              <a:t>;</a:t>
            </a:r>
          </a:p>
          <a:p>
            <a:pPr marL="457200" indent="-457200" defTabSz="400050" eaLnBrk="0" hangingPunct="0">
              <a:tabLst>
                <a:tab pos="400050" algn="r"/>
                <a:tab pos="673100" algn="l"/>
              </a:tabLst>
            </a:pPr>
            <a:r>
              <a:rPr lang="en-US" sz="2000" dirty="0">
                <a:latin typeface="Tahoma" pitchFamily="34" charset="0"/>
                <a:cs typeface="Tahoma" pitchFamily="34" charset="0"/>
              </a:rPr>
              <a:t>END </a:t>
            </a:r>
            <a:r>
              <a:rPr lang="en-US" sz="2000" dirty="0" err="1">
                <a:latin typeface="Tahoma" pitchFamily="34" charset="0"/>
                <a:cs typeface="Tahoma" pitchFamily="34" charset="0"/>
              </a:rPr>
              <a:t>comm_pkg</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8" name="TextBox 7"/>
          <p:cNvSpPr txBox="1"/>
          <p:nvPr/>
        </p:nvSpPr>
        <p:spPr>
          <a:xfrm>
            <a:off x="764476" y="4572000"/>
            <a:ext cx="7669530" cy="101566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defTabSz="400050" eaLnBrk="0" hangingPunct="0">
              <a:tabLst>
                <a:tab pos="400050" algn="r"/>
                <a:tab pos="673100" algn="l"/>
              </a:tabLst>
            </a:pPr>
            <a:r>
              <a:rPr lang="en-US" sz="2000" dirty="0">
                <a:latin typeface="Tahoma" pitchFamily="34" charset="0"/>
                <a:cs typeface="Tahoma" pitchFamily="34" charset="0"/>
              </a:rPr>
              <a:t>-- </a:t>
            </a:r>
            <a:r>
              <a:rPr lang="en-US" sz="2000" dirty="0" smtClean="0">
                <a:latin typeface="Tahoma" pitchFamily="34" charset="0"/>
                <a:cs typeface="Tahoma" pitchFamily="34" charset="0"/>
              </a:rPr>
              <a:t>call </a:t>
            </a:r>
            <a:r>
              <a:rPr lang="en-US" sz="2000" dirty="0">
                <a:latin typeface="Tahoma" pitchFamily="34" charset="0"/>
                <a:cs typeface="Tahoma" pitchFamily="34" charset="0"/>
              </a:rPr>
              <a:t>package procedure </a:t>
            </a:r>
            <a:endParaRPr lang="en-US" sz="2000" dirty="0" smtClean="0">
              <a:latin typeface="Tahoma" pitchFamily="34" charset="0"/>
              <a:cs typeface="Tahoma" pitchFamily="34" charset="0"/>
            </a:endParaRPr>
          </a:p>
          <a:p>
            <a:pPr marL="457200" indent="-457200" defTabSz="400050" eaLnBrk="0" hangingPunct="0">
              <a:tabLst>
                <a:tab pos="400050" algn="r"/>
                <a:tab pos="673100" algn="l"/>
              </a:tabLst>
            </a:pPr>
            <a:r>
              <a:rPr lang="en-US" sz="2000" dirty="0" smtClean="0">
                <a:latin typeface="Tahoma" pitchFamily="34" charset="0"/>
                <a:cs typeface="Tahoma" pitchFamily="34" charset="0"/>
              </a:rPr>
              <a:t>EXECUTE </a:t>
            </a:r>
            <a:r>
              <a:rPr lang="en-US" sz="2000" dirty="0" err="1">
                <a:latin typeface="Tahoma" pitchFamily="34" charset="0"/>
                <a:cs typeface="Tahoma" pitchFamily="34" charset="0"/>
              </a:rPr>
              <a:t>comm_pkg.reset_comm</a:t>
            </a:r>
            <a:r>
              <a:rPr lang="en-US" sz="2000" dirty="0">
                <a:latin typeface="Tahoma" pitchFamily="34" charset="0"/>
                <a:cs typeface="Tahoma" pitchFamily="34" charset="0"/>
              </a:rPr>
              <a:t>(0.15)</a:t>
            </a:r>
          </a:p>
          <a:p>
            <a:pPr marL="457200" indent="-457200" defTabSz="400050" eaLnBrk="0" hangingPunct="0">
              <a:tabLst>
                <a:tab pos="400050" algn="r"/>
                <a:tab pos="673100" algn="l"/>
              </a:tabLst>
            </a:pP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13535128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Writing Packages</a:t>
            </a:r>
          </a:p>
        </p:txBody>
      </p:sp>
      <p:sp>
        <p:nvSpPr>
          <p:cNvPr id="3" name="Content Placeholder 2"/>
          <p:cNvSpPr>
            <a:spLocks noGrp="1"/>
          </p:cNvSpPr>
          <p:nvPr>
            <p:ph idx="1"/>
          </p:nvPr>
        </p:nvSpPr>
        <p:spPr>
          <a:xfrm>
            <a:off x="914400" y="1219200"/>
            <a:ext cx="7315200" cy="4343400"/>
          </a:xfrm>
        </p:spPr>
        <p:txBody>
          <a:bodyPr/>
          <a:lstStyle/>
          <a:p>
            <a:pPr lvl="1"/>
            <a:r>
              <a:rPr lang="en-US" sz="2000" dirty="0">
                <a:latin typeface="Tahoma" pitchFamily="34" charset="0"/>
                <a:cs typeface="Tahoma" pitchFamily="34" charset="0"/>
              </a:rPr>
              <a:t>Develop packages for general use.</a:t>
            </a:r>
          </a:p>
          <a:p>
            <a:pPr lvl="1"/>
            <a:r>
              <a:rPr lang="en-US" sz="2000" dirty="0">
                <a:latin typeface="Tahoma" pitchFamily="34" charset="0"/>
                <a:cs typeface="Tahoma" pitchFamily="34" charset="0"/>
              </a:rPr>
              <a:t>Define the package specification before the body.</a:t>
            </a:r>
          </a:p>
          <a:p>
            <a:pPr lvl="1"/>
            <a:r>
              <a:rPr lang="en-US" sz="2000" dirty="0">
                <a:latin typeface="Tahoma" pitchFamily="34" charset="0"/>
                <a:cs typeface="Tahoma" pitchFamily="34" charset="0"/>
              </a:rPr>
              <a:t>The package specification should contain only those constructs that you want to be public.</a:t>
            </a:r>
          </a:p>
          <a:p>
            <a:pPr lvl="1"/>
            <a:r>
              <a:rPr lang="en-US" sz="2000" dirty="0">
                <a:latin typeface="Tahoma" pitchFamily="34" charset="0"/>
                <a:cs typeface="Tahoma" pitchFamily="34" charset="0"/>
              </a:rPr>
              <a:t>Place items in the declaration part of the package body when you must maintain them throughout a session or across transactions.</a:t>
            </a:r>
          </a:p>
          <a:p>
            <a:pPr lvl="1"/>
            <a:r>
              <a:rPr lang="en-US" sz="2000" dirty="0">
                <a:latin typeface="Tahoma" pitchFamily="34" charset="0"/>
                <a:cs typeface="Tahoma" pitchFamily="34" charset="0"/>
              </a:rPr>
              <a:t>The fine-grain dependency management reduces the need to recompile referencing subprograms when a package specification changes. </a:t>
            </a:r>
          </a:p>
          <a:p>
            <a:pPr lvl="1"/>
            <a:r>
              <a:rPr lang="en-US" sz="2000" dirty="0">
                <a:latin typeface="Tahoma" pitchFamily="34" charset="0"/>
                <a:cs typeface="Tahoma" pitchFamily="34" charset="0"/>
              </a:rPr>
              <a:t>The package specification should contain as few constructs as possible.</a:t>
            </a:r>
          </a:p>
          <a:p>
            <a:pPr marL="0" indent="0">
              <a:buNone/>
            </a:pPr>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33</a:t>
            </a:fld>
            <a:endParaRPr lang="en-US" dirty="0"/>
          </a:p>
        </p:txBody>
      </p:sp>
    </p:spTree>
    <p:extLst>
      <p:ext uri="{BB962C8B-B14F-4D97-AF65-F5344CB8AC3E}">
        <p14:creationId xmlns:p14="http://schemas.microsoft.com/office/powerpoint/2010/main" xmlns="" val="33431739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an </a:t>
            </a:r>
            <a:r>
              <a:rPr lang="en-US" dirty="0" smtClean="0"/>
              <a:t>Exception (Slide 1)</a:t>
            </a:r>
            <a:endParaRPr lang="en-US" dirty="0"/>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34</a:t>
            </a:fld>
            <a:endParaRPr lang="en-US" dirty="0"/>
          </a:p>
        </p:txBody>
      </p:sp>
      <p:sp>
        <p:nvSpPr>
          <p:cNvPr id="6" name="TextBox 5"/>
          <p:cNvSpPr txBox="1"/>
          <p:nvPr/>
        </p:nvSpPr>
        <p:spPr>
          <a:xfrm>
            <a:off x="353759" y="838200"/>
            <a:ext cx="8436483" cy="255454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latin typeface="Tahoma" pitchFamily="34" charset="0"/>
                <a:cs typeface="Tahoma" pitchFamily="34" charset="0"/>
              </a:rPr>
              <a:t>  </a:t>
            </a:r>
            <a:r>
              <a:rPr lang="en-US" sz="2000" dirty="0" err="1">
                <a:latin typeface="Tahoma" pitchFamily="34" charset="0"/>
                <a:cs typeface="Tahoma" pitchFamily="34" charset="0"/>
              </a:rPr>
              <a:t>v_lname</a:t>
            </a:r>
            <a:r>
              <a:rPr lang="en-US" sz="2000" dirty="0">
                <a:latin typeface="Tahoma" pitchFamily="34" charset="0"/>
                <a:cs typeface="Tahoma" pitchFamily="34" charset="0"/>
              </a:rPr>
              <a:t> VARCHAR2(15);</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SELECT </a:t>
            </a:r>
            <a:r>
              <a:rPr lang="en-US" sz="2000" dirty="0" err="1">
                <a:latin typeface="Tahoma" pitchFamily="34" charset="0"/>
                <a:cs typeface="Tahoma" pitchFamily="34" charset="0"/>
              </a:rPr>
              <a:t>last_name</a:t>
            </a:r>
            <a:r>
              <a:rPr lang="en-US" sz="2000" dirty="0">
                <a:latin typeface="Tahoma" pitchFamily="34" charset="0"/>
                <a:cs typeface="Tahoma" pitchFamily="34" charset="0"/>
              </a:rPr>
              <a:t> INTO </a:t>
            </a:r>
            <a:r>
              <a:rPr lang="en-US" sz="2000" dirty="0" err="1">
                <a:latin typeface="Tahoma" pitchFamily="34" charset="0"/>
                <a:cs typeface="Tahoma" pitchFamily="34" charset="0"/>
              </a:rPr>
              <a:t>v_lname</a:t>
            </a:r>
            <a:r>
              <a:rPr lang="en-US" sz="2000" dirty="0">
                <a:latin typeface="Tahoma" pitchFamily="34" charset="0"/>
                <a:cs typeface="Tahoma" pitchFamily="34" charset="0"/>
              </a:rPr>
              <a:t> FROM employees</a:t>
            </a:r>
          </a:p>
          <a:p>
            <a:r>
              <a:rPr lang="en-US" sz="2000" dirty="0">
                <a:latin typeface="Tahoma" pitchFamily="34" charset="0"/>
                <a:cs typeface="Tahoma" pitchFamily="34" charset="0"/>
              </a:rPr>
              <a:t>  WHERE </a:t>
            </a:r>
            <a:r>
              <a:rPr lang="en-US" sz="2000" dirty="0" err="1">
                <a:latin typeface="Tahoma" pitchFamily="34" charset="0"/>
                <a:cs typeface="Tahoma" pitchFamily="34" charset="0"/>
              </a:rPr>
              <a:t>first_name</a:t>
            </a:r>
            <a:r>
              <a:rPr lang="en-US" sz="2000" dirty="0">
                <a:latin typeface="Tahoma" pitchFamily="34" charset="0"/>
                <a:cs typeface="Tahoma" pitchFamily="34" charset="0"/>
              </a:rPr>
              <a:t>='John'; </a:t>
            </a:r>
          </a:p>
          <a:p>
            <a:endParaRPr lang="en-US" sz="2000" dirty="0">
              <a:latin typeface="Tahoma" pitchFamily="34" charset="0"/>
              <a:cs typeface="Tahoma" pitchFamily="34" charset="0"/>
            </a:endParaRPr>
          </a:p>
          <a:p>
            <a:r>
              <a:rPr lang="en-US" sz="2000" dirty="0">
                <a:latin typeface="Tahoma" pitchFamily="34" charset="0"/>
                <a:cs typeface="Tahoma" pitchFamily="34" charset="0"/>
              </a:rPr>
              <a:t>  DBMS_OUTPUT.PUT_LINE ('</a:t>
            </a:r>
            <a:r>
              <a:rPr lang="en-US" sz="2000" dirty="0" err="1">
                <a:latin typeface="Tahoma" pitchFamily="34" charset="0"/>
                <a:cs typeface="Tahoma" pitchFamily="34" charset="0"/>
              </a:rPr>
              <a:t>John''s</a:t>
            </a:r>
            <a:r>
              <a:rPr lang="en-US" sz="2000" dirty="0">
                <a:latin typeface="Tahoma" pitchFamily="34" charset="0"/>
                <a:cs typeface="Tahoma" pitchFamily="34" charset="0"/>
              </a:rPr>
              <a:t> last name is :' || </a:t>
            </a:r>
            <a:r>
              <a:rPr lang="en-US" sz="2000" dirty="0" err="1">
                <a:latin typeface="Tahoma" pitchFamily="34" charset="0"/>
                <a:cs typeface="Tahoma" pitchFamily="34" charset="0"/>
              </a:rPr>
              <a:t>v_lname</a:t>
            </a:r>
            <a:r>
              <a:rPr lang="en-US" sz="2000" dirty="0">
                <a:latin typeface="Tahoma" pitchFamily="34" charset="0"/>
                <a:cs typeface="Tahoma" pitchFamily="34" charset="0"/>
              </a:rPr>
              <a:t>);</a:t>
            </a:r>
          </a:p>
          <a:p>
            <a:r>
              <a:rPr lang="en-US" sz="2000" dirty="0">
                <a:latin typeface="Tahoma" pitchFamily="34" charset="0"/>
                <a:cs typeface="Tahoma" pitchFamily="34" charset="0"/>
              </a:rPr>
              <a:t>END</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7" name="TextBox 6"/>
          <p:cNvSpPr txBox="1"/>
          <p:nvPr/>
        </p:nvSpPr>
        <p:spPr>
          <a:xfrm>
            <a:off x="353759" y="3836075"/>
            <a:ext cx="8436483" cy="203132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lvl="1"/>
            <a:r>
              <a:rPr lang="en-US" dirty="0">
                <a:latin typeface="Tahoma" pitchFamily="34" charset="0"/>
                <a:cs typeface="Tahoma" pitchFamily="34" charset="0"/>
              </a:rPr>
              <a:t>Error report:</a:t>
            </a:r>
          </a:p>
          <a:p>
            <a:pPr lvl="1"/>
            <a:r>
              <a:rPr lang="en-US" dirty="0">
                <a:latin typeface="Tahoma" pitchFamily="34" charset="0"/>
                <a:cs typeface="Tahoma" pitchFamily="34" charset="0"/>
              </a:rPr>
              <a:t>ORA-01422: exact fetch returns more than requested number of rows</a:t>
            </a:r>
          </a:p>
          <a:p>
            <a:pPr lvl="1"/>
            <a:r>
              <a:rPr lang="en-US" dirty="0">
                <a:latin typeface="Tahoma" pitchFamily="34" charset="0"/>
                <a:cs typeface="Tahoma" pitchFamily="34" charset="0"/>
              </a:rPr>
              <a:t>ORA-06512: at line 4</a:t>
            </a:r>
          </a:p>
          <a:p>
            <a:pPr lvl="1"/>
            <a:r>
              <a:rPr lang="en-US" dirty="0">
                <a:latin typeface="Tahoma" pitchFamily="34" charset="0"/>
                <a:cs typeface="Tahoma" pitchFamily="34" charset="0"/>
              </a:rPr>
              <a:t>01422. 00000 -  "exact fetch returns more than requested number of rows"</a:t>
            </a:r>
          </a:p>
          <a:p>
            <a:pPr lvl="1"/>
            <a:r>
              <a:rPr lang="en-US" dirty="0">
                <a:latin typeface="Tahoma" pitchFamily="34" charset="0"/>
                <a:cs typeface="Tahoma" pitchFamily="34" charset="0"/>
              </a:rPr>
              <a:t>*Cause:    The number specified in exact fetch is less than the rows returned.</a:t>
            </a:r>
          </a:p>
          <a:p>
            <a:pPr lvl="1"/>
            <a:r>
              <a:rPr lang="en-US" dirty="0">
                <a:latin typeface="Tahoma" pitchFamily="34" charset="0"/>
                <a:cs typeface="Tahoma" pitchFamily="34" charset="0"/>
              </a:rPr>
              <a:t>*Action:   Rewrite the query or change number of rows </a:t>
            </a:r>
            <a:r>
              <a:rPr lang="en-US" dirty="0" smtClean="0">
                <a:latin typeface="Tahoma" pitchFamily="34" charset="0"/>
                <a:cs typeface="Tahoma" pitchFamily="34" charset="0"/>
              </a:rPr>
              <a:t>requested</a:t>
            </a:r>
            <a:endParaRPr lang="en-US" dirty="0">
              <a:latin typeface="Tahoma" pitchFamily="34" charset="0"/>
              <a:cs typeface="Tahoma" pitchFamily="34" charset="0"/>
            </a:endParaRPr>
          </a:p>
        </p:txBody>
      </p:sp>
    </p:spTree>
    <p:extLst>
      <p:ext uri="{BB962C8B-B14F-4D97-AF65-F5344CB8AC3E}">
        <p14:creationId xmlns:p14="http://schemas.microsoft.com/office/powerpoint/2010/main" xmlns="" val="243364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an </a:t>
            </a:r>
            <a:r>
              <a:rPr lang="en-US" dirty="0" smtClean="0"/>
              <a:t>Exception (Slide 2)</a:t>
            </a:r>
            <a:endParaRPr lang="en-US" dirty="0"/>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35</a:t>
            </a:fld>
            <a:endParaRPr lang="en-US" dirty="0"/>
          </a:p>
        </p:txBody>
      </p:sp>
      <p:sp>
        <p:nvSpPr>
          <p:cNvPr id="6" name="TextBox 5"/>
          <p:cNvSpPr txBox="1"/>
          <p:nvPr/>
        </p:nvSpPr>
        <p:spPr>
          <a:xfrm>
            <a:off x="501320" y="856291"/>
            <a:ext cx="8141360" cy="348710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latin typeface="Tahoma" pitchFamily="34" charset="0"/>
                <a:cs typeface="Tahoma" pitchFamily="34" charset="0"/>
              </a:rPr>
              <a:t>  </a:t>
            </a:r>
            <a:r>
              <a:rPr lang="en-US" sz="2000" dirty="0" err="1">
                <a:latin typeface="Tahoma" pitchFamily="34" charset="0"/>
                <a:cs typeface="Tahoma" pitchFamily="34" charset="0"/>
              </a:rPr>
              <a:t>v_lname</a:t>
            </a:r>
            <a:r>
              <a:rPr lang="en-US" sz="2000" dirty="0">
                <a:latin typeface="Tahoma" pitchFamily="34" charset="0"/>
                <a:cs typeface="Tahoma" pitchFamily="34" charset="0"/>
              </a:rPr>
              <a:t> VARCHAR2(15);</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SELECT </a:t>
            </a:r>
            <a:r>
              <a:rPr lang="en-US" sz="2000" dirty="0" err="1">
                <a:latin typeface="Tahoma" pitchFamily="34" charset="0"/>
                <a:cs typeface="Tahoma" pitchFamily="34" charset="0"/>
              </a:rPr>
              <a:t>last_name</a:t>
            </a:r>
            <a:r>
              <a:rPr lang="en-US" sz="2000" dirty="0">
                <a:latin typeface="Tahoma" pitchFamily="34" charset="0"/>
                <a:cs typeface="Tahoma" pitchFamily="34" charset="0"/>
              </a:rPr>
              <a:t> INTO </a:t>
            </a:r>
            <a:r>
              <a:rPr lang="en-US" sz="2000" dirty="0" err="1">
                <a:latin typeface="Tahoma" pitchFamily="34" charset="0"/>
                <a:cs typeface="Tahoma" pitchFamily="34" charset="0"/>
              </a:rPr>
              <a:t>v_lname</a:t>
            </a:r>
            <a:r>
              <a:rPr lang="en-US" sz="2000" dirty="0">
                <a:latin typeface="Tahoma" pitchFamily="34" charset="0"/>
                <a:cs typeface="Tahoma" pitchFamily="34" charset="0"/>
              </a:rPr>
              <a:t> </a:t>
            </a:r>
            <a:r>
              <a:rPr lang="en-US" sz="2000" dirty="0" smtClean="0">
                <a:latin typeface="Tahoma" pitchFamily="34" charset="0"/>
                <a:cs typeface="Tahoma" pitchFamily="34" charset="0"/>
              </a:rPr>
              <a:t>FROM </a:t>
            </a:r>
            <a:r>
              <a:rPr lang="en-US" sz="2000" dirty="0">
                <a:latin typeface="Tahoma" pitchFamily="34" charset="0"/>
                <a:cs typeface="Tahoma" pitchFamily="34" charset="0"/>
              </a:rPr>
              <a:t>employees</a:t>
            </a:r>
          </a:p>
          <a:p>
            <a:r>
              <a:rPr lang="en-US" sz="2000" dirty="0">
                <a:latin typeface="Tahoma" pitchFamily="34" charset="0"/>
                <a:cs typeface="Tahoma" pitchFamily="34" charset="0"/>
              </a:rPr>
              <a:t>  WHERE </a:t>
            </a:r>
            <a:r>
              <a:rPr lang="en-US" sz="2000" dirty="0" err="1">
                <a:latin typeface="Tahoma" pitchFamily="34" charset="0"/>
                <a:cs typeface="Tahoma" pitchFamily="34" charset="0"/>
              </a:rPr>
              <a:t>first_name</a:t>
            </a:r>
            <a:r>
              <a:rPr lang="en-US" sz="2000" dirty="0">
                <a:latin typeface="Tahoma" pitchFamily="34" charset="0"/>
                <a:cs typeface="Tahoma" pitchFamily="34" charset="0"/>
              </a:rPr>
              <a:t>='John'; </a:t>
            </a:r>
          </a:p>
          <a:p>
            <a:r>
              <a:rPr lang="en-US" sz="2000" dirty="0">
                <a:latin typeface="Tahoma" pitchFamily="34" charset="0"/>
                <a:cs typeface="Tahoma" pitchFamily="34" charset="0"/>
              </a:rPr>
              <a:t>  DBMS_OUTPUT.PUT_LINE ('</a:t>
            </a:r>
            <a:r>
              <a:rPr lang="en-US" sz="2000" dirty="0" err="1">
                <a:latin typeface="Tahoma" pitchFamily="34" charset="0"/>
                <a:cs typeface="Tahoma" pitchFamily="34" charset="0"/>
              </a:rPr>
              <a:t>John''s</a:t>
            </a:r>
            <a:r>
              <a:rPr lang="en-US" sz="2000" dirty="0">
                <a:latin typeface="Tahoma" pitchFamily="34" charset="0"/>
                <a:cs typeface="Tahoma" pitchFamily="34" charset="0"/>
              </a:rPr>
              <a:t> last name is :' || </a:t>
            </a:r>
            <a:r>
              <a:rPr lang="en-US" sz="2000" dirty="0" err="1">
                <a:latin typeface="Tahoma" pitchFamily="34" charset="0"/>
                <a:cs typeface="Tahoma" pitchFamily="34" charset="0"/>
              </a:rPr>
              <a:t>v_lname</a:t>
            </a:r>
            <a:r>
              <a:rPr lang="en-US" sz="2000" dirty="0">
                <a:latin typeface="Tahoma" pitchFamily="34" charset="0"/>
                <a:cs typeface="Tahoma" pitchFamily="34" charset="0"/>
              </a:rPr>
              <a:t>);</a:t>
            </a:r>
          </a:p>
          <a:p>
            <a:r>
              <a:rPr lang="en-US" sz="2000" dirty="0">
                <a:solidFill>
                  <a:srgbClr val="FF0000"/>
                </a:solidFill>
                <a:latin typeface="Tahoma" pitchFamily="34" charset="0"/>
                <a:cs typeface="Tahoma" pitchFamily="34" charset="0"/>
              </a:rPr>
              <a:t>EXCEPTION</a:t>
            </a:r>
          </a:p>
          <a:p>
            <a:r>
              <a:rPr lang="en-US" sz="2000" dirty="0">
                <a:latin typeface="Tahoma" pitchFamily="34" charset="0"/>
                <a:cs typeface="Tahoma" pitchFamily="34" charset="0"/>
              </a:rPr>
              <a:t>  WHEN TOO_MANY_ROWS THEN</a:t>
            </a:r>
          </a:p>
          <a:p>
            <a:r>
              <a:rPr lang="en-US" sz="2000" dirty="0">
                <a:latin typeface="Tahoma" pitchFamily="34" charset="0"/>
                <a:cs typeface="Tahoma" pitchFamily="34" charset="0"/>
              </a:rPr>
              <a:t>  </a:t>
            </a:r>
            <a:r>
              <a:rPr lang="en-US" sz="2000" dirty="0" smtClean="0">
                <a:latin typeface="Tahoma" pitchFamily="34" charset="0"/>
                <a:cs typeface="Tahoma" pitchFamily="34" charset="0"/>
              </a:rPr>
              <a:t>DBMS_OUTPUT.PUT_LINE('Your </a:t>
            </a:r>
            <a:r>
              <a:rPr lang="en-US" sz="2000" dirty="0">
                <a:latin typeface="Tahoma" pitchFamily="34" charset="0"/>
                <a:cs typeface="Tahoma" pitchFamily="34" charset="0"/>
              </a:rPr>
              <a:t>select statement retrieved </a:t>
            </a:r>
            <a:r>
              <a:rPr lang="en-US" sz="2000" dirty="0" smtClean="0">
                <a:latin typeface="Tahoma" pitchFamily="34" charset="0"/>
                <a:cs typeface="Tahoma" pitchFamily="34" charset="0"/>
              </a:rPr>
              <a:t>multiple rows</a:t>
            </a:r>
            <a:r>
              <a:rPr lang="en-US" sz="2000" dirty="0">
                <a:latin typeface="Tahoma" pitchFamily="34" charset="0"/>
                <a:cs typeface="Tahoma" pitchFamily="34" charset="0"/>
              </a:rPr>
              <a:t>.');</a:t>
            </a:r>
          </a:p>
          <a:p>
            <a:r>
              <a:rPr lang="en-US" sz="2000" dirty="0">
                <a:latin typeface="Tahoma" pitchFamily="34" charset="0"/>
                <a:cs typeface="Tahoma" pitchFamily="34" charset="0"/>
              </a:rPr>
              <a:t>END</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7" name="TextBox 6"/>
          <p:cNvSpPr txBox="1"/>
          <p:nvPr/>
        </p:nvSpPr>
        <p:spPr>
          <a:xfrm>
            <a:off x="501320" y="4781490"/>
            <a:ext cx="8141360" cy="70788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anonymous block completed</a:t>
            </a:r>
          </a:p>
          <a:p>
            <a:r>
              <a:rPr lang="en-US" sz="2000" dirty="0">
                <a:latin typeface="Tahoma" pitchFamily="34" charset="0"/>
                <a:cs typeface="Tahoma" pitchFamily="34" charset="0"/>
              </a:rPr>
              <a:t> Your select statement retrieved multiple rows</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41856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 with PL/SQL</a:t>
            </a:r>
          </a:p>
        </p:txBody>
      </p:sp>
      <p:sp>
        <p:nvSpPr>
          <p:cNvPr id="3" name="Content Placeholder 2"/>
          <p:cNvSpPr>
            <a:spLocks noGrp="1"/>
          </p:cNvSpPr>
          <p:nvPr>
            <p:ph idx="1"/>
          </p:nvPr>
        </p:nvSpPr>
        <p:spPr>
          <a:xfrm>
            <a:off x="914400" y="1789563"/>
            <a:ext cx="7315200" cy="3278875"/>
          </a:xfrm>
        </p:spPr>
        <p:txBody>
          <a:bodyPr/>
          <a:lstStyle/>
          <a:p>
            <a:pPr lvl="1">
              <a:buFont typeface="Wingdings" pitchFamily="2" charset="2"/>
              <a:buChar char="§"/>
            </a:pPr>
            <a:r>
              <a:rPr lang="en-US" sz="2000" dirty="0">
                <a:latin typeface="Tahoma" pitchFamily="34" charset="0"/>
                <a:cs typeface="Tahoma" pitchFamily="34" charset="0"/>
              </a:rPr>
              <a:t>An exception is a PL/SQL error that is raised during program execution.</a:t>
            </a:r>
          </a:p>
          <a:p>
            <a:pPr lvl="1">
              <a:buFont typeface="Wingdings" pitchFamily="2" charset="2"/>
              <a:buChar char="§"/>
            </a:pPr>
            <a:r>
              <a:rPr lang="en-US" sz="2000" dirty="0">
                <a:latin typeface="Tahoma" pitchFamily="34" charset="0"/>
                <a:cs typeface="Tahoma" pitchFamily="34" charset="0"/>
              </a:rPr>
              <a:t>An exception can be raised:</a:t>
            </a:r>
          </a:p>
          <a:p>
            <a:pPr lvl="2">
              <a:buFont typeface="Arial" pitchFamily="34" charset="0"/>
              <a:buChar char="•"/>
            </a:pPr>
            <a:r>
              <a:rPr lang="en-US" sz="2000" dirty="0">
                <a:latin typeface="Tahoma" pitchFamily="34" charset="0"/>
                <a:cs typeface="Tahoma" pitchFamily="34" charset="0"/>
              </a:rPr>
              <a:t>Implicitly by the Oracle server</a:t>
            </a:r>
          </a:p>
          <a:p>
            <a:pPr lvl="2">
              <a:buFont typeface="Arial" pitchFamily="34" charset="0"/>
              <a:buChar char="•"/>
            </a:pPr>
            <a:r>
              <a:rPr lang="en-US" sz="2000" dirty="0">
                <a:latin typeface="Tahoma" pitchFamily="34" charset="0"/>
                <a:cs typeface="Tahoma" pitchFamily="34" charset="0"/>
              </a:rPr>
              <a:t>Explicitly by the program</a:t>
            </a:r>
          </a:p>
          <a:p>
            <a:pPr lvl="1">
              <a:buFont typeface="Wingdings" pitchFamily="2" charset="2"/>
              <a:buChar char="§"/>
            </a:pPr>
            <a:r>
              <a:rPr lang="en-US" sz="2000" dirty="0">
                <a:latin typeface="Tahoma" pitchFamily="34" charset="0"/>
                <a:cs typeface="Tahoma" pitchFamily="34" charset="0"/>
              </a:rPr>
              <a:t>An exception can be handled:</a:t>
            </a:r>
          </a:p>
          <a:p>
            <a:pPr lvl="2">
              <a:buFont typeface="Arial" pitchFamily="34" charset="0"/>
              <a:buChar char="•"/>
            </a:pPr>
            <a:r>
              <a:rPr lang="en-US" sz="2000" dirty="0">
                <a:latin typeface="Tahoma" pitchFamily="34" charset="0"/>
                <a:cs typeface="Tahoma" pitchFamily="34" charset="0"/>
              </a:rPr>
              <a:t>By trapping it with a handler</a:t>
            </a:r>
          </a:p>
          <a:p>
            <a:pPr lvl="2">
              <a:buFont typeface="Arial" pitchFamily="34" charset="0"/>
              <a:buChar char="•"/>
            </a:pPr>
            <a:r>
              <a:rPr lang="en-US" sz="2000" dirty="0">
                <a:latin typeface="Tahoma" pitchFamily="34" charset="0"/>
                <a:cs typeface="Tahoma" pitchFamily="34" charset="0"/>
              </a:rPr>
              <a:t>By propagating it to the calling environment</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36</a:t>
            </a:fld>
            <a:endParaRPr lang="en-US" dirty="0"/>
          </a:p>
        </p:txBody>
      </p:sp>
    </p:spTree>
    <p:extLst>
      <p:ext uri="{BB962C8B-B14F-4D97-AF65-F5344CB8AC3E}">
        <p14:creationId xmlns:p14="http://schemas.microsoft.com/office/powerpoint/2010/main" xmlns="" val="17661155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37</a:t>
            </a:fld>
            <a:endParaRPr lang="en-US" dirty="0"/>
          </a:p>
        </p:txBody>
      </p:sp>
      <p:sp>
        <p:nvSpPr>
          <p:cNvPr id="6" name="Line 2"/>
          <p:cNvSpPr>
            <a:spLocks noChangeShapeType="1"/>
          </p:cNvSpPr>
          <p:nvPr/>
        </p:nvSpPr>
        <p:spPr bwMode="blackWhite">
          <a:xfrm>
            <a:off x="2652713" y="2536825"/>
            <a:ext cx="609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 name="Line 3"/>
          <p:cNvSpPr>
            <a:spLocks noChangeShapeType="1"/>
          </p:cNvSpPr>
          <p:nvPr/>
        </p:nvSpPr>
        <p:spPr bwMode="blackWhite">
          <a:xfrm>
            <a:off x="4737100" y="2536825"/>
            <a:ext cx="1189038"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4"/>
          <p:cNvSpPr>
            <a:spLocks noChangeShapeType="1"/>
          </p:cNvSpPr>
          <p:nvPr/>
        </p:nvSpPr>
        <p:spPr bwMode="blackWhite">
          <a:xfrm>
            <a:off x="4029075" y="3184525"/>
            <a:ext cx="0" cy="639763"/>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5"/>
          <p:cNvSpPr>
            <a:spLocks noChangeShapeType="1"/>
          </p:cNvSpPr>
          <p:nvPr/>
        </p:nvSpPr>
        <p:spPr bwMode="blackWhite">
          <a:xfrm>
            <a:off x="4029075" y="4630738"/>
            <a:ext cx="0" cy="5334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10" name="Picture 7" descr="D:\PL_SQL\NEW\Lessons\Graphics\Les08\excepgrap.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1716088" y="1524000"/>
            <a:ext cx="1019175" cy="229870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 Box 8"/>
          <p:cNvSpPr txBox="1">
            <a:spLocks noChangeArrowheads="1"/>
          </p:cNvSpPr>
          <p:nvPr/>
        </p:nvSpPr>
        <p:spPr bwMode="auto">
          <a:xfrm>
            <a:off x="1555750" y="3835400"/>
            <a:ext cx="13398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Exception </a:t>
            </a:r>
            <a:br>
              <a:rPr lang="en-US" sz="1800">
                <a:latin typeface="Arial" charset="0"/>
              </a:rPr>
            </a:br>
            <a:r>
              <a:rPr lang="en-US" sz="1800">
                <a:latin typeface="Arial" charset="0"/>
              </a:rPr>
              <a:t>is raised.</a:t>
            </a:r>
          </a:p>
        </p:txBody>
      </p:sp>
      <p:sp>
        <p:nvSpPr>
          <p:cNvPr id="12" name="AutoShape 9"/>
          <p:cNvSpPr>
            <a:spLocks noChangeArrowheads="1"/>
          </p:cNvSpPr>
          <p:nvPr/>
        </p:nvSpPr>
        <p:spPr bwMode="blackWhite">
          <a:xfrm>
            <a:off x="3267075" y="1770063"/>
            <a:ext cx="1524000" cy="1524000"/>
          </a:xfrm>
          <a:prstGeom prst="diamond">
            <a:avLst/>
          </a:prstGeom>
          <a:solidFill>
            <a:srgbClr val="FF9999"/>
          </a:solidFill>
          <a:ln w="28575">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 name="Text Box 10"/>
          <p:cNvSpPr txBox="1">
            <a:spLocks noChangeArrowheads="1"/>
          </p:cNvSpPr>
          <p:nvPr/>
        </p:nvSpPr>
        <p:spPr bwMode="auto">
          <a:xfrm>
            <a:off x="3384550" y="2009775"/>
            <a:ext cx="1289050"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Is the</a:t>
            </a:r>
            <a:br>
              <a:rPr lang="en-US" sz="1800">
                <a:latin typeface="Arial" charset="0"/>
              </a:rPr>
            </a:br>
            <a:r>
              <a:rPr lang="en-US" sz="1800">
                <a:latin typeface="Arial" charset="0"/>
              </a:rPr>
              <a:t>exception</a:t>
            </a:r>
            <a:br>
              <a:rPr lang="en-US" sz="1800">
                <a:latin typeface="Arial" charset="0"/>
              </a:rPr>
            </a:br>
            <a:r>
              <a:rPr lang="en-US" sz="1800">
                <a:latin typeface="Arial" charset="0"/>
              </a:rPr>
              <a:t> trapped? </a:t>
            </a:r>
            <a:br>
              <a:rPr lang="en-US" sz="1800">
                <a:latin typeface="Arial" charset="0"/>
              </a:rPr>
            </a:br>
            <a:endParaRPr lang="en-US" sz="1800">
              <a:latin typeface="Arial" charset="0"/>
            </a:endParaRPr>
          </a:p>
        </p:txBody>
      </p:sp>
      <p:sp>
        <p:nvSpPr>
          <p:cNvPr id="14" name="Text Box 11"/>
          <p:cNvSpPr txBox="1">
            <a:spLocks noChangeArrowheads="1"/>
          </p:cNvSpPr>
          <p:nvPr/>
        </p:nvSpPr>
        <p:spPr bwMode="blackWhite">
          <a:xfrm>
            <a:off x="4025900" y="3290888"/>
            <a:ext cx="5905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Yes</a:t>
            </a:r>
          </a:p>
        </p:txBody>
      </p:sp>
      <p:sp>
        <p:nvSpPr>
          <p:cNvPr id="15" name="Rectangle 12"/>
          <p:cNvSpPr>
            <a:spLocks noChangeArrowheads="1"/>
          </p:cNvSpPr>
          <p:nvPr/>
        </p:nvSpPr>
        <p:spPr bwMode="blackWhite">
          <a:xfrm>
            <a:off x="2854325" y="3860800"/>
            <a:ext cx="2349500" cy="825500"/>
          </a:xfrm>
          <a:prstGeom prst="rect">
            <a:avLst/>
          </a:prstGeom>
          <a:solidFill>
            <a:srgbClr val="FFCC99"/>
          </a:solidFill>
          <a:ln w="28575">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 name="Text Box 13"/>
          <p:cNvSpPr txBox="1">
            <a:spLocks noChangeArrowheads="1"/>
          </p:cNvSpPr>
          <p:nvPr/>
        </p:nvSpPr>
        <p:spPr bwMode="auto">
          <a:xfrm>
            <a:off x="2863850" y="3857625"/>
            <a:ext cx="2330450" cy="835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lnSpc>
                <a:spcPct val="90000"/>
              </a:lnSpc>
              <a:spcBef>
                <a:spcPct val="20000"/>
              </a:spcBef>
            </a:pPr>
            <a:r>
              <a:rPr lang="en-US" sz="1800">
                <a:latin typeface="Arial" charset="0"/>
              </a:rPr>
              <a:t>Execute statements</a:t>
            </a:r>
            <a:br>
              <a:rPr lang="en-US" sz="1800">
                <a:latin typeface="Arial" charset="0"/>
              </a:rPr>
            </a:br>
            <a:r>
              <a:rPr lang="en-US" sz="1800">
                <a:latin typeface="Arial" charset="0"/>
              </a:rPr>
              <a:t>in the </a:t>
            </a:r>
            <a:r>
              <a:rPr lang="en-US" sz="1800">
                <a:latin typeface="Courier New" pitchFamily="49" charset="0"/>
              </a:rPr>
              <a:t>EXCEPTION</a:t>
            </a:r>
            <a:r>
              <a:rPr lang="en-US" sz="1800">
                <a:latin typeface="Arial" charset="0"/>
              </a:rPr>
              <a:t/>
            </a:r>
            <a:br>
              <a:rPr lang="en-US" sz="1800">
                <a:latin typeface="Arial" charset="0"/>
              </a:rPr>
            </a:br>
            <a:r>
              <a:rPr lang="en-US" sz="1800">
                <a:latin typeface="Arial" charset="0"/>
              </a:rPr>
              <a:t>section.</a:t>
            </a:r>
          </a:p>
        </p:txBody>
      </p:sp>
      <p:sp>
        <p:nvSpPr>
          <p:cNvPr id="17" name="Rectangle 14"/>
          <p:cNvSpPr>
            <a:spLocks noChangeArrowheads="1"/>
          </p:cNvSpPr>
          <p:nvPr/>
        </p:nvSpPr>
        <p:spPr bwMode="blackWhite">
          <a:xfrm>
            <a:off x="3309938" y="5194300"/>
            <a:ext cx="1490662" cy="685800"/>
          </a:xfrm>
          <a:prstGeom prst="rect">
            <a:avLst/>
          </a:prstGeom>
          <a:solidFill>
            <a:srgbClr val="FFCC99"/>
          </a:solidFill>
          <a:ln w="28575">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 name="Text Box 15"/>
          <p:cNvSpPr txBox="1">
            <a:spLocks noChangeArrowheads="1"/>
          </p:cNvSpPr>
          <p:nvPr/>
        </p:nvSpPr>
        <p:spPr bwMode="auto">
          <a:xfrm>
            <a:off x="3359150" y="5181600"/>
            <a:ext cx="13398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Terminate </a:t>
            </a:r>
            <a:br>
              <a:rPr lang="en-US" sz="1800">
                <a:latin typeface="Arial" charset="0"/>
              </a:rPr>
            </a:br>
            <a:r>
              <a:rPr lang="en-US" sz="1800">
                <a:latin typeface="Arial" charset="0"/>
              </a:rPr>
              <a:t>gracefully.</a:t>
            </a:r>
          </a:p>
        </p:txBody>
      </p:sp>
      <p:sp>
        <p:nvSpPr>
          <p:cNvPr id="19" name="Text Box 16"/>
          <p:cNvSpPr txBox="1">
            <a:spLocks noChangeArrowheads="1"/>
          </p:cNvSpPr>
          <p:nvPr/>
        </p:nvSpPr>
        <p:spPr bwMode="blackWhite">
          <a:xfrm>
            <a:off x="5010150" y="2465388"/>
            <a:ext cx="4889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No</a:t>
            </a:r>
          </a:p>
        </p:txBody>
      </p:sp>
      <p:sp>
        <p:nvSpPr>
          <p:cNvPr id="20" name="Rectangle 17"/>
          <p:cNvSpPr>
            <a:spLocks noChangeArrowheads="1"/>
          </p:cNvSpPr>
          <p:nvPr/>
        </p:nvSpPr>
        <p:spPr bwMode="blackWhite">
          <a:xfrm>
            <a:off x="5943600" y="2146300"/>
            <a:ext cx="1752600" cy="762000"/>
          </a:xfrm>
          <a:prstGeom prst="rect">
            <a:avLst/>
          </a:prstGeom>
          <a:solidFill>
            <a:srgbClr val="FFCCFF"/>
          </a:solidFill>
          <a:ln w="28575">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 name="Text Box 18"/>
          <p:cNvSpPr txBox="1">
            <a:spLocks noChangeArrowheads="1"/>
          </p:cNvSpPr>
          <p:nvPr/>
        </p:nvSpPr>
        <p:spPr bwMode="auto">
          <a:xfrm>
            <a:off x="6140450" y="2190750"/>
            <a:ext cx="13398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Terminate </a:t>
            </a:r>
            <a:br>
              <a:rPr lang="en-US" sz="1800">
                <a:latin typeface="Arial" charset="0"/>
              </a:rPr>
            </a:br>
            <a:r>
              <a:rPr lang="en-US" sz="1800">
                <a:latin typeface="Arial" charset="0"/>
              </a:rPr>
              <a:t>abruptly.</a:t>
            </a:r>
          </a:p>
        </p:txBody>
      </p:sp>
      <p:sp>
        <p:nvSpPr>
          <p:cNvPr id="22" name="Line 19"/>
          <p:cNvSpPr>
            <a:spLocks noChangeShapeType="1"/>
          </p:cNvSpPr>
          <p:nvPr/>
        </p:nvSpPr>
        <p:spPr bwMode="blackWhite">
          <a:xfrm>
            <a:off x="6781800" y="2908300"/>
            <a:ext cx="0" cy="9144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 name="Rectangle 20"/>
          <p:cNvSpPr>
            <a:spLocks noChangeArrowheads="1"/>
          </p:cNvSpPr>
          <p:nvPr/>
        </p:nvSpPr>
        <p:spPr bwMode="blackWhite">
          <a:xfrm>
            <a:off x="5981700" y="3835400"/>
            <a:ext cx="1676400" cy="838200"/>
          </a:xfrm>
          <a:prstGeom prst="rect">
            <a:avLst/>
          </a:prstGeom>
          <a:solidFill>
            <a:srgbClr val="FFCCFF"/>
          </a:solidFill>
          <a:ln w="28575">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 name="Text Box 21"/>
          <p:cNvSpPr txBox="1">
            <a:spLocks noChangeArrowheads="1"/>
          </p:cNvSpPr>
          <p:nvPr/>
        </p:nvSpPr>
        <p:spPr bwMode="auto">
          <a:xfrm>
            <a:off x="5924550" y="3898900"/>
            <a:ext cx="17716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Propagate the </a:t>
            </a:r>
            <a:br>
              <a:rPr lang="en-US" sz="1800">
                <a:latin typeface="Arial" charset="0"/>
              </a:rPr>
            </a:br>
            <a:r>
              <a:rPr lang="en-US" sz="1800">
                <a:latin typeface="Arial" charset="0"/>
              </a:rPr>
              <a:t>exception.</a:t>
            </a:r>
          </a:p>
        </p:txBody>
      </p:sp>
    </p:spTree>
    <p:extLst>
      <p:ext uri="{BB962C8B-B14F-4D97-AF65-F5344CB8AC3E}">
        <p14:creationId xmlns:p14="http://schemas.microsoft.com/office/powerpoint/2010/main" xmlns="" val="12942114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Handled Exceptions</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38</a:t>
            </a:fld>
            <a:endParaRPr lang="en-US" dirty="0"/>
          </a:p>
        </p:txBody>
      </p:sp>
      <p:sp>
        <p:nvSpPr>
          <p:cNvPr id="25" name="Rectangle 10"/>
          <p:cNvSpPr>
            <a:spLocks noChangeArrowheads="1"/>
          </p:cNvSpPr>
          <p:nvPr/>
        </p:nvSpPr>
        <p:spPr bwMode="auto">
          <a:xfrm>
            <a:off x="6781800" y="3276600"/>
            <a:ext cx="2057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sz="1600" b="1" dirty="0"/>
              <a:t>Exception raised</a:t>
            </a:r>
          </a:p>
        </p:txBody>
      </p:sp>
      <p:grpSp>
        <p:nvGrpSpPr>
          <p:cNvPr id="3" name="Group 27"/>
          <p:cNvGrpSpPr/>
          <p:nvPr/>
        </p:nvGrpSpPr>
        <p:grpSpPr>
          <a:xfrm>
            <a:off x="1524000" y="1677988"/>
            <a:ext cx="5257800" cy="3502025"/>
            <a:chOff x="838200" y="1801813"/>
            <a:chExt cx="5257800" cy="3502025"/>
          </a:xfrm>
        </p:grpSpPr>
        <p:sp>
          <p:nvSpPr>
            <p:cNvPr id="17" name="Rectangle 2"/>
            <p:cNvSpPr>
              <a:spLocks noChangeArrowheads="1"/>
            </p:cNvSpPr>
            <p:nvPr/>
          </p:nvSpPr>
          <p:spPr bwMode="blackWhite">
            <a:xfrm>
              <a:off x="914400" y="2235200"/>
              <a:ext cx="2174875" cy="2511425"/>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3152" tIns="36576" rIns="73152" bIns="36576">
              <a:spAutoFit/>
            </a:bodyPr>
            <a:lstStyle/>
            <a:p>
              <a:pPr algn="l" defTabSz="525463" eaLnBrk="0" hangingPunct="0">
                <a:lnSpc>
                  <a:spcPct val="80000"/>
                </a:lnSpc>
                <a:spcBef>
                  <a:spcPct val="0"/>
                </a:spcBef>
                <a:buClrTx/>
                <a:buFontTx/>
                <a:buNone/>
              </a:pPr>
              <a:r>
                <a:rPr lang="en-US" b="1">
                  <a:latin typeface="Courier New" pitchFamily="49" charset="0"/>
                </a:rPr>
                <a:t>PROCEDURE</a:t>
              </a:r>
            </a:p>
            <a:p>
              <a:pPr algn="l" defTabSz="525463" eaLnBrk="0" hangingPunct="0">
                <a:lnSpc>
                  <a:spcPct val="80000"/>
                </a:lnSpc>
                <a:spcBef>
                  <a:spcPct val="0"/>
                </a:spcBef>
                <a:buClrTx/>
                <a:buFontTx/>
                <a:buNone/>
              </a:pPr>
              <a:r>
                <a:rPr lang="en-US" b="1">
                  <a:latin typeface="Courier New" pitchFamily="49" charset="0"/>
                </a:rPr>
                <a:t> PROC1 ...</a:t>
              </a:r>
            </a:p>
            <a:p>
              <a:pPr algn="l" defTabSz="525463" eaLnBrk="0" hangingPunct="0">
                <a:lnSpc>
                  <a:spcPct val="80000"/>
                </a:lnSpc>
                <a:spcBef>
                  <a:spcPct val="0"/>
                </a:spcBef>
                <a:buClrTx/>
                <a:buFontTx/>
                <a:buNone/>
              </a:pPr>
              <a:r>
                <a:rPr lang="en-US" b="1">
                  <a:latin typeface="Courier New" pitchFamily="49" charset="0"/>
                </a:rPr>
                <a:t>IS </a:t>
              </a:r>
            </a:p>
            <a:p>
              <a:pPr algn="l" defTabSz="525463" eaLnBrk="0" hangingPunct="0">
                <a:lnSpc>
                  <a:spcPct val="80000"/>
                </a:lnSpc>
                <a:spcBef>
                  <a:spcPct val="0"/>
                </a:spcBef>
                <a:buClrTx/>
                <a:buFontTx/>
                <a:buNone/>
              </a:pPr>
              <a:r>
                <a:rPr lang="en-US" b="1">
                  <a:latin typeface="Courier New" pitchFamily="49" charset="0"/>
                </a:rPr>
                <a:t> ...</a:t>
              </a:r>
            </a:p>
            <a:p>
              <a:pPr algn="l" defTabSz="525463" eaLnBrk="0" hangingPunct="0">
                <a:lnSpc>
                  <a:spcPct val="80000"/>
                </a:lnSpc>
                <a:spcBef>
                  <a:spcPct val="0"/>
                </a:spcBef>
                <a:buClrTx/>
                <a:buFontTx/>
                <a:buNone/>
              </a:pPr>
              <a:r>
                <a:rPr lang="en-US" b="1">
                  <a:latin typeface="Courier New" pitchFamily="49" charset="0"/>
                </a:rPr>
                <a:t>BEGIN</a:t>
              </a:r>
            </a:p>
            <a:p>
              <a:pPr algn="l" defTabSz="525463" eaLnBrk="0" hangingPunct="0">
                <a:lnSpc>
                  <a:spcPct val="80000"/>
                </a:lnSpc>
                <a:spcBef>
                  <a:spcPct val="0"/>
                </a:spcBef>
                <a:buClrTx/>
                <a:buFontTx/>
                <a:buNone/>
              </a:pPr>
              <a:r>
                <a:rPr lang="en-US" b="1">
                  <a:latin typeface="Courier New" pitchFamily="49" charset="0"/>
                </a:rPr>
                <a:t> ...</a:t>
              </a:r>
            </a:p>
            <a:p>
              <a:pPr algn="l" defTabSz="525463" eaLnBrk="0" hangingPunct="0">
                <a:lnSpc>
                  <a:spcPct val="80000"/>
                </a:lnSpc>
                <a:spcBef>
                  <a:spcPct val="0"/>
                </a:spcBef>
                <a:buClrTx/>
                <a:buFontTx/>
                <a:buNone/>
              </a:pPr>
              <a:r>
                <a:rPr lang="en-US" b="1">
                  <a:latin typeface="Courier New" pitchFamily="49" charset="0"/>
                </a:rPr>
                <a:t>  PROC2(arg1);</a:t>
              </a:r>
            </a:p>
            <a:p>
              <a:pPr algn="l" defTabSz="525463" eaLnBrk="0" hangingPunct="0">
                <a:lnSpc>
                  <a:spcPct val="80000"/>
                </a:lnSpc>
                <a:spcBef>
                  <a:spcPct val="0"/>
                </a:spcBef>
                <a:buClrTx/>
                <a:buFontTx/>
                <a:buNone/>
              </a:pPr>
              <a:r>
                <a:rPr lang="en-US" b="1">
                  <a:latin typeface="Courier New" pitchFamily="49" charset="0"/>
                </a:rPr>
                <a:t> ...</a:t>
              </a:r>
            </a:p>
            <a:p>
              <a:pPr algn="l" defTabSz="525463" eaLnBrk="0" hangingPunct="0">
                <a:lnSpc>
                  <a:spcPct val="80000"/>
                </a:lnSpc>
                <a:spcBef>
                  <a:spcPct val="0"/>
                </a:spcBef>
                <a:buClrTx/>
                <a:buFontTx/>
                <a:buNone/>
              </a:pPr>
              <a:r>
                <a:rPr lang="en-US" b="1">
                  <a:latin typeface="Courier New" pitchFamily="49" charset="0"/>
                </a:rPr>
                <a:t>EXCEPTION</a:t>
              </a:r>
            </a:p>
            <a:p>
              <a:pPr algn="l" defTabSz="525463" eaLnBrk="0" hangingPunct="0">
                <a:lnSpc>
                  <a:spcPct val="80000"/>
                </a:lnSpc>
                <a:spcBef>
                  <a:spcPct val="0"/>
                </a:spcBef>
                <a:buClrTx/>
                <a:buFontTx/>
                <a:buNone/>
              </a:pPr>
              <a:r>
                <a:rPr lang="en-US" b="1">
                  <a:latin typeface="Courier New" pitchFamily="49" charset="0"/>
                </a:rPr>
                <a:t> ...</a:t>
              </a:r>
            </a:p>
            <a:p>
              <a:pPr algn="l" defTabSz="525463" eaLnBrk="0" hangingPunct="0">
                <a:lnSpc>
                  <a:spcPct val="80000"/>
                </a:lnSpc>
                <a:spcBef>
                  <a:spcPct val="0"/>
                </a:spcBef>
                <a:buClrTx/>
                <a:buFontTx/>
                <a:buNone/>
              </a:pPr>
              <a:r>
                <a:rPr lang="en-US" b="1">
                  <a:latin typeface="Courier New" pitchFamily="49" charset="0"/>
                </a:rPr>
                <a:t>END PROC1;</a:t>
              </a:r>
            </a:p>
          </p:txBody>
        </p:sp>
        <p:sp>
          <p:nvSpPr>
            <p:cNvPr id="18" name="Rectangle 3"/>
            <p:cNvSpPr>
              <a:spLocks noChangeArrowheads="1"/>
            </p:cNvSpPr>
            <p:nvPr/>
          </p:nvSpPr>
          <p:spPr bwMode="auto">
            <a:xfrm>
              <a:off x="838200" y="1801813"/>
              <a:ext cx="2286000" cy="323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342900" indent="-342900" eaLnBrk="0" hangingPunct="0">
                <a:lnSpc>
                  <a:spcPct val="95000"/>
                </a:lnSpc>
                <a:spcBef>
                  <a:spcPct val="35000"/>
                </a:spcBef>
                <a:buClrTx/>
                <a:buFontTx/>
                <a:buNone/>
              </a:pPr>
              <a:r>
                <a:rPr lang="en-US" sz="1600" b="1"/>
                <a:t>Calling procedure</a:t>
              </a:r>
            </a:p>
          </p:txBody>
        </p:sp>
        <p:sp>
          <p:nvSpPr>
            <p:cNvPr id="19" name="Freeform 4"/>
            <p:cNvSpPr>
              <a:spLocks/>
            </p:cNvSpPr>
            <p:nvPr/>
          </p:nvSpPr>
          <p:spPr bwMode="auto">
            <a:xfrm>
              <a:off x="2913063" y="2376488"/>
              <a:ext cx="1219200" cy="1346200"/>
            </a:xfrm>
            <a:custGeom>
              <a:avLst/>
              <a:gdLst>
                <a:gd name="T0" fmla="*/ 0 w 768"/>
                <a:gd name="T1" fmla="*/ 864 h 864"/>
                <a:gd name="T2" fmla="*/ 288 w 768"/>
                <a:gd name="T3" fmla="*/ 864 h 864"/>
                <a:gd name="T4" fmla="*/ 288 w 768"/>
                <a:gd name="T5" fmla="*/ 0 h 864"/>
                <a:gd name="T6" fmla="*/ 768 w 768"/>
                <a:gd name="T7" fmla="*/ 0 h 864"/>
              </a:gdLst>
              <a:ahLst/>
              <a:cxnLst>
                <a:cxn ang="0">
                  <a:pos x="T0" y="T1"/>
                </a:cxn>
                <a:cxn ang="0">
                  <a:pos x="T2" y="T3"/>
                </a:cxn>
                <a:cxn ang="0">
                  <a:pos x="T4" y="T5"/>
                </a:cxn>
                <a:cxn ang="0">
                  <a:pos x="T6" y="T7"/>
                </a:cxn>
              </a:cxnLst>
              <a:rect l="0" t="0" r="r" b="b"/>
              <a:pathLst>
                <a:path w="768" h="864">
                  <a:moveTo>
                    <a:pt x="0" y="864"/>
                  </a:moveTo>
                  <a:lnTo>
                    <a:pt x="288" y="864"/>
                  </a:lnTo>
                  <a:lnTo>
                    <a:pt x="288" y="0"/>
                  </a:lnTo>
                  <a:lnTo>
                    <a:pt x="768" y="0"/>
                  </a:lnTo>
                </a:path>
              </a:pathLst>
            </a:custGeom>
            <a:noFill/>
            <a:ln w="28575" cap="flat" cmpd="sng">
              <a:solidFill>
                <a:schemeClr val="accent2"/>
              </a:solidFill>
              <a:prstDash val="solid"/>
              <a:round/>
              <a:headEnd type="none" w="sm" len="sm"/>
              <a:tailEnd type="triangle" w="sm" len="sm"/>
            </a:ln>
            <a:effectLst/>
            <a:extLst>
              <a:ext uri="{909E8E84-426E-40DD-AFC4-6F175D3DCCD1}">
                <a14:hiddenFill xmlns:a14="http://schemas.microsoft.com/office/drawing/2010/main" xmlns="">
                  <a:solidFill>
                    <a:srgbClr val="99CC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3152" tIns="36576" rIns="73152" bIns="36576">
              <a:spAutoFit/>
            </a:bodyPr>
            <a:lstStyle/>
            <a:p>
              <a:endParaRPr lang="en-US"/>
            </a:p>
          </p:txBody>
        </p:sp>
        <p:sp>
          <p:nvSpPr>
            <p:cNvPr id="20" name="Rectangle 5"/>
            <p:cNvSpPr>
              <a:spLocks noChangeArrowheads="1"/>
            </p:cNvSpPr>
            <p:nvPr/>
          </p:nvSpPr>
          <p:spPr bwMode="auto">
            <a:xfrm>
              <a:off x="1177925" y="3575050"/>
              <a:ext cx="1741488" cy="261938"/>
            </a:xfrm>
            <a:prstGeom prst="rect">
              <a:avLst/>
            </a:prstGeom>
            <a:noFill/>
            <a:ln w="2857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 name="Rectangle 6"/>
            <p:cNvSpPr>
              <a:spLocks noChangeArrowheads="1"/>
            </p:cNvSpPr>
            <p:nvPr/>
          </p:nvSpPr>
          <p:spPr bwMode="auto">
            <a:xfrm>
              <a:off x="3886200" y="1801813"/>
              <a:ext cx="2133600" cy="323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342900" indent="-342900" eaLnBrk="0" hangingPunct="0">
                <a:lnSpc>
                  <a:spcPct val="95000"/>
                </a:lnSpc>
                <a:spcBef>
                  <a:spcPct val="35000"/>
                </a:spcBef>
                <a:buClrTx/>
                <a:buFontTx/>
                <a:buNone/>
              </a:pPr>
              <a:r>
                <a:rPr lang="en-US" sz="1600" b="1"/>
                <a:t>Called procedure</a:t>
              </a:r>
            </a:p>
          </p:txBody>
        </p:sp>
        <p:sp>
          <p:nvSpPr>
            <p:cNvPr id="22" name="Rectangle 7"/>
            <p:cNvSpPr>
              <a:spLocks noChangeArrowheads="1"/>
            </p:cNvSpPr>
            <p:nvPr/>
          </p:nvSpPr>
          <p:spPr bwMode="auto">
            <a:xfrm>
              <a:off x="4133850" y="2230438"/>
              <a:ext cx="1581150" cy="2201862"/>
            </a:xfrm>
            <a:prstGeom prst="rect">
              <a:avLst/>
            </a:prstGeom>
            <a:solidFill>
              <a:srgbClr val="FFFFCC"/>
            </a:solidFill>
            <a:ln w="28575">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3152" tIns="36576" rIns="73152" bIns="36576">
              <a:spAutoFit/>
            </a:bodyPr>
            <a:lstStyle/>
            <a:p>
              <a:pPr algn="l" defTabSz="228600" eaLnBrk="0" hangingPunct="0">
                <a:lnSpc>
                  <a:spcPct val="85000"/>
                </a:lnSpc>
                <a:spcBef>
                  <a:spcPct val="0"/>
                </a:spcBef>
                <a:buClrTx/>
                <a:buFontTx/>
                <a:buNone/>
              </a:pPr>
              <a:r>
                <a:rPr lang="en-US" b="1">
                  <a:latin typeface="Courier New" pitchFamily="49" charset="0"/>
                </a:rPr>
                <a:t>PROCEDURE</a:t>
              </a:r>
            </a:p>
            <a:p>
              <a:pPr algn="l" defTabSz="228600" eaLnBrk="0" hangingPunct="0">
                <a:lnSpc>
                  <a:spcPct val="85000"/>
                </a:lnSpc>
                <a:spcBef>
                  <a:spcPct val="0"/>
                </a:spcBef>
                <a:buClrTx/>
                <a:buFontTx/>
                <a:buNone/>
              </a:pPr>
              <a:r>
                <a:rPr lang="en-US" b="1">
                  <a:latin typeface="Courier New" pitchFamily="49" charset="0"/>
                </a:rPr>
                <a:t> PROC2 ...</a:t>
              </a:r>
            </a:p>
            <a:p>
              <a:pPr algn="l" defTabSz="228600" eaLnBrk="0" hangingPunct="0">
                <a:lnSpc>
                  <a:spcPct val="85000"/>
                </a:lnSpc>
                <a:spcBef>
                  <a:spcPct val="0"/>
                </a:spcBef>
                <a:buClrTx/>
                <a:buFontTx/>
                <a:buNone/>
              </a:pPr>
              <a:r>
                <a:rPr lang="en-US" b="1">
                  <a:latin typeface="Courier New" pitchFamily="49" charset="0"/>
                </a:rPr>
                <a:t>IS </a:t>
              </a:r>
            </a:p>
            <a:p>
              <a:pPr algn="l" defTabSz="228600" eaLnBrk="0" hangingPunct="0">
                <a:lnSpc>
                  <a:spcPct val="85000"/>
                </a:lnSpc>
                <a:spcBef>
                  <a:spcPct val="0"/>
                </a:spcBef>
                <a:buClrTx/>
                <a:buFontTx/>
                <a:buNone/>
              </a:pPr>
              <a:r>
                <a:rPr lang="en-US" b="1">
                  <a:latin typeface="Courier New" pitchFamily="49" charset="0"/>
                </a:rPr>
                <a:t> ...</a:t>
              </a:r>
            </a:p>
            <a:p>
              <a:pPr algn="l" defTabSz="228600" eaLnBrk="0" hangingPunct="0">
                <a:lnSpc>
                  <a:spcPct val="85000"/>
                </a:lnSpc>
                <a:spcBef>
                  <a:spcPct val="0"/>
                </a:spcBef>
                <a:buClrTx/>
                <a:buFontTx/>
                <a:buNone/>
              </a:pPr>
              <a:r>
                <a:rPr lang="en-US" b="1">
                  <a:latin typeface="Courier New" pitchFamily="49" charset="0"/>
                </a:rPr>
                <a:t>BEGIN</a:t>
              </a:r>
            </a:p>
            <a:p>
              <a:pPr algn="l" defTabSz="228600" eaLnBrk="0" hangingPunct="0">
                <a:lnSpc>
                  <a:spcPct val="85000"/>
                </a:lnSpc>
                <a:spcBef>
                  <a:spcPct val="0"/>
                </a:spcBef>
                <a:buClrTx/>
                <a:buFontTx/>
                <a:buNone/>
              </a:pPr>
              <a:r>
                <a:rPr lang="en-US" b="1">
                  <a:latin typeface="Courier New" pitchFamily="49" charset="0"/>
                </a:rPr>
                <a:t> ...</a:t>
              </a:r>
            </a:p>
            <a:p>
              <a:pPr algn="l" defTabSz="228600" eaLnBrk="0" hangingPunct="0">
                <a:lnSpc>
                  <a:spcPct val="85000"/>
                </a:lnSpc>
                <a:spcBef>
                  <a:spcPct val="0"/>
                </a:spcBef>
                <a:buClrTx/>
                <a:buFontTx/>
                <a:buNone/>
              </a:pPr>
              <a:r>
                <a:rPr lang="en-US" b="1">
                  <a:latin typeface="Courier New" pitchFamily="49" charset="0"/>
                </a:rPr>
                <a:t>EXCEPTION</a:t>
              </a:r>
            </a:p>
            <a:p>
              <a:pPr algn="l" defTabSz="228600" eaLnBrk="0" hangingPunct="0">
                <a:lnSpc>
                  <a:spcPct val="85000"/>
                </a:lnSpc>
                <a:spcBef>
                  <a:spcPct val="0"/>
                </a:spcBef>
                <a:buClrTx/>
                <a:buFontTx/>
                <a:buNone/>
              </a:pPr>
              <a:r>
                <a:rPr lang="en-US" b="1">
                  <a:latin typeface="Courier New" pitchFamily="49" charset="0"/>
                </a:rPr>
                <a:t> ...</a:t>
              </a:r>
            </a:p>
            <a:p>
              <a:pPr algn="l" defTabSz="228600" eaLnBrk="0" hangingPunct="0">
                <a:lnSpc>
                  <a:spcPct val="85000"/>
                </a:lnSpc>
                <a:spcBef>
                  <a:spcPct val="0"/>
                </a:spcBef>
                <a:buClrTx/>
                <a:buFontTx/>
                <a:buNone/>
              </a:pPr>
              <a:r>
                <a:rPr lang="en-US" b="1">
                  <a:latin typeface="Courier New" pitchFamily="49" charset="0"/>
                </a:rPr>
                <a:t>END PROC2;</a:t>
              </a:r>
            </a:p>
          </p:txBody>
        </p:sp>
        <p:sp>
          <p:nvSpPr>
            <p:cNvPr id="23" name="Line 8"/>
            <p:cNvSpPr>
              <a:spLocks noChangeShapeType="1"/>
            </p:cNvSpPr>
            <p:nvPr/>
          </p:nvSpPr>
          <p:spPr bwMode="auto">
            <a:xfrm flipH="1">
              <a:off x="5022850" y="3568700"/>
              <a:ext cx="10731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4" name="Line 9"/>
            <p:cNvSpPr>
              <a:spLocks noChangeShapeType="1"/>
            </p:cNvSpPr>
            <p:nvPr/>
          </p:nvSpPr>
          <p:spPr bwMode="auto">
            <a:xfrm flipH="1">
              <a:off x="5022850" y="4011613"/>
              <a:ext cx="10731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 name="Rectangle 13"/>
            <p:cNvSpPr>
              <a:spLocks noChangeArrowheads="1"/>
            </p:cNvSpPr>
            <p:nvPr/>
          </p:nvSpPr>
          <p:spPr bwMode="auto">
            <a:xfrm>
              <a:off x="3113088" y="4722813"/>
              <a:ext cx="2373312"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sz="1600" b="1"/>
                <a:t>Control returns</a:t>
              </a:r>
              <a:br>
                <a:rPr lang="en-US" sz="1600" b="1"/>
              </a:br>
              <a:r>
                <a:rPr lang="en-US" sz="1600" b="1"/>
                <a:t>to calling procedure</a:t>
              </a:r>
            </a:p>
          </p:txBody>
        </p:sp>
        <p:sp>
          <p:nvSpPr>
            <p:cNvPr id="27" name="Freeform 14"/>
            <p:cNvSpPr>
              <a:spLocks/>
            </p:cNvSpPr>
            <p:nvPr/>
          </p:nvSpPr>
          <p:spPr bwMode="auto">
            <a:xfrm>
              <a:off x="1957388" y="3957638"/>
              <a:ext cx="2649537" cy="685800"/>
            </a:xfrm>
            <a:custGeom>
              <a:avLst/>
              <a:gdLst>
                <a:gd name="T0" fmla="*/ 1536 w 1536"/>
                <a:gd name="T1" fmla="*/ 288 h 432"/>
                <a:gd name="T2" fmla="*/ 1536 w 1536"/>
                <a:gd name="T3" fmla="*/ 432 h 432"/>
                <a:gd name="T4" fmla="*/ 912 w 1536"/>
                <a:gd name="T5" fmla="*/ 432 h 432"/>
                <a:gd name="T6" fmla="*/ 912 w 1536"/>
                <a:gd name="T7" fmla="*/ 0 h 432"/>
                <a:gd name="T8" fmla="*/ 0 w 1536"/>
                <a:gd name="T9" fmla="*/ 0 h 432"/>
              </a:gdLst>
              <a:ahLst/>
              <a:cxnLst>
                <a:cxn ang="0">
                  <a:pos x="T0" y="T1"/>
                </a:cxn>
                <a:cxn ang="0">
                  <a:pos x="T2" y="T3"/>
                </a:cxn>
                <a:cxn ang="0">
                  <a:pos x="T4" y="T5"/>
                </a:cxn>
                <a:cxn ang="0">
                  <a:pos x="T6" y="T7"/>
                </a:cxn>
                <a:cxn ang="0">
                  <a:pos x="T8" y="T9"/>
                </a:cxn>
              </a:cxnLst>
              <a:rect l="0" t="0" r="r" b="b"/>
              <a:pathLst>
                <a:path w="1536" h="432">
                  <a:moveTo>
                    <a:pt x="1536" y="288"/>
                  </a:moveTo>
                  <a:lnTo>
                    <a:pt x="1536" y="432"/>
                  </a:lnTo>
                  <a:lnTo>
                    <a:pt x="912" y="432"/>
                  </a:lnTo>
                  <a:lnTo>
                    <a:pt x="912" y="0"/>
                  </a:lnTo>
                  <a:lnTo>
                    <a:pt x="0" y="0"/>
                  </a:lnTo>
                </a:path>
              </a:pathLst>
            </a:custGeom>
            <a:noFill/>
            <a:ln w="28575" cap="flat" cmpd="sng">
              <a:solidFill>
                <a:schemeClr val="accent2"/>
              </a:solidFill>
              <a:prstDash val="solid"/>
              <a:round/>
              <a:headEnd type="none" w="sm" len="sm"/>
              <a:tailEnd type="triangle" w="sm" len="sm"/>
            </a:ln>
            <a:effectLst/>
            <a:extLst>
              <a:ext uri="{909E8E84-426E-40DD-AFC4-6F175D3DCCD1}">
                <a14:hiddenFill xmlns:a14="http://schemas.microsoft.com/office/drawing/2010/main" xmlns="">
                  <a:solidFill>
                    <a:srgbClr val="99CC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3152" tIns="36576" rIns="73152" bIns="36576">
              <a:spAutoFit/>
            </a:bodyPr>
            <a:lstStyle/>
            <a:p>
              <a:endParaRPr lang="en-US"/>
            </a:p>
          </p:txBody>
        </p:sp>
      </p:grpSp>
      <p:sp>
        <p:nvSpPr>
          <p:cNvPr id="29" name="Rectangle 11"/>
          <p:cNvSpPr>
            <a:spLocks noChangeArrowheads="1"/>
          </p:cNvSpPr>
          <p:nvPr/>
        </p:nvSpPr>
        <p:spPr bwMode="auto">
          <a:xfrm>
            <a:off x="6775450" y="3715871"/>
            <a:ext cx="2216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sz="1600" b="1" dirty="0"/>
              <a:t>Exception handled</a:t>
            </a:r>
          </a:p>
        </p:txBody>
      </p:sp>
    </p:spTree>
    <p:extLst>
      <p:ext uri="{BB962C8B-B14F-4D97-AF65-F5344CB8AC3E}">
        <p14:creationId xmlns:p14="http://schemas.microsoft.com/office/powerpoint/2010/main" xmlns="" val="3949518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Trapping Exceptions</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39</a:t>
            </a:fld>
            <a:endParaRPr lang="en-US" dirty="0"/>
          </a:p>
        </p:txBody>
      </p:sp>
      <p:sp>
        <p:nvSpPr>
          <p:cNvPr id="6" name="Content Placeholder 5"/>
          <p:cNvSpPr txBox="1">
            <a:spLocks/>
          </p:cNvSpPr>
          <p:nvPr/>
        </p:nvSpPr>
        <p:spPr>
          <a:xfrm>
            <a:off x="914400" y="1445281"/>
            <a:ext cx="7315200" cy="396743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dk1"/>
                </a:solidFill>
                <a:latin typeface="+mn-lt"/>
                <a:ea typeface="+mn-ea"/>
                <a:cs typeface="+mn-cs"/>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dk1"/>
                </a:solidFill>
                <a:latin typeface="+mn-lt"/>
                <a:ea typeface="+mn-ea"/>
                <a:cs typeface="+mn-cs"/>
              </a:defRPr>
            </a:lvl4pPr>
            <a:lvl5pPr marL="1879600" indent="0" algn="l" defTabSz="914400" rtl="0" eaLnBrk="1" latinLnBrk="0" hangingPunct="1">
              <a:spcBef>
                <a:spcPct val="20000"/>
              </a:spcBef>
              <a:buClr>
                <a:schemeClr val="accent1">
                  <a:lumMod val="75000"/>
                </a:schemeClr>
              </a:buClr>
              <a:buFontTx/>
              <a:buNone/>
              <a:defRPr sz="15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endParaRPr lang="ru-RU" sz="2000" b="1" dirty="0" smtClean="0">
              <a:latin typeface="Tahoma" pitchFamily="34" charset="0"/>
              <a:cs typeface="Tahoma" pitchFamily="34" charset="0"/>
            </a:endParaRPr>
          </a:p>
          <a:p>
            <a:pPr marL="0" indent="0">
              <a:buNone/>
            </a:pPr>
            <a:r>
              <a:rPr lang="en-US" sz="2000" b="1" dirty="0" smtClean="0">
                <a:latin typeface="Tahoma" pitchFamily="34" charset="0"/>
                <a:cs typeface="Tahoma" pitchFamily="34" charset="0"/>
              </a:rPr>
              <a:t>EXCEPTION</a:t>
            </a:r>
            <a:endParaRPr lang="en-US" sz="2000" b="1" dirty="0">
              <a:latin typeface="Tahoma" pitchFamily="34" charset="0"/>
              <a:cs typeface="Tahoma" pitchFamily="34" charset="0"/>
            </a:endParaRPr>
          </a:p>
          <a:p>
            <a:pPr marL="0" indent="0">
              <a:buNone/>
            </a:pPr>
            <a:r>
              <a:rPr lang="en-US" sz="2000" dirty="0">
                <a:latin typeface="Tahoma" pitchFamily="34" charset="0"/>
                <a:cs typeface="Tahoma" pitchFamily="34" charset="0"/>
              </a:rPr>
              <a:t>  </a:t>
            </a:r>
            <a:r>
              <a:rPr lang="en-US" sz="2000" b="1" dirty="0">
                <a:latin typeface="Tahoma" pitchFamily="34" charset="0"/>
                <a:cs typeface="Tahoma" pitchFamily="34" charset="0"/>
              </a:rPr>
              <a:t>WHEN</a:t>
            </a:r>
            <a:r>
              <a:rPr lang="en-US" sz="2000" dirty="0">
                <a:latin typeface="Tahoma" pitchFamily="34" charset="0"/>
                <a:cs typeface="Tahoma" pitchFamily="34" charset="0"/>
              </a:rPr>
              <a:t> exception1 [OR exception2 . . .] </a:t>
            </a:r>
            <a:r>
              <a:rPr lang="en-US" sz="2000" b="1" dirty="0">
                <a:latin typeface="Tahoma" pitchFamily="34" charset="0"/>
                <a:cs typeface="Tahoma" pitchFamily="34" charset="0"/>
              </a:rPr>
              <a:t>THEN</a:t>
            </a:r>
          </a:p>
          <a:p>
            <a:pPr marL="0" indent="0">
              <a:buNone/>
            </a:pPr>
            <a:r>
              <a:rPr lang="en-US" sz="2000" i="1" dirty="0">
                <a:latin typeface="Tahoma" pitchFamily="34" charset="0"/>
                <a:cs typeface="Tahoma" pitchFamily="34" charset="0"/>
              </a:rPr>
              <a:t>    statement1;</a:t>
            </a:r>
          </a:p>
          <a:p>
            <a:pPr marL="0" indent="0">
              <a:buNone/>
            </a:pPr>
            <a:r>
              <a:rPr lang="en-US" sz="2000" i="1" dirty="0">
                <a:latin typeface="Tahoma" pitchFamily="34" charset="0"/>
                <a:cs typeface="Tahoma" pitchFamily="34" charset="0"/>
              </a:rPr>
              <a:t>    statement2;</a:t>
            </a:r>
          </a:p>
          <a:p>
            <a:pPr marL="0" indent="0">
              <a:buNone/>
            </a:pPr>
            <a:r>
              <a:rPr lang="en-US" sz="2000" dirty="0" smtClean="0">
                <a:latin typeface="Tahoma" pitchFamily="34" charset="0"/>
                <a:cs typeface="Tahoma" pitchFamily="34" charset="0"/>
              </a:rPr>
              <a:t>  </a:t>
            </a:r>
            <a:r>
              <a:rPr lang="en-US" sz="2000" dirty="0">
                <a:latin typeface="Tahoma" pitchFamily="34" charset="0"/>
                <a:cs typeface="Tahoma" pitchFamily="34" charset="0"/>
              </a:rPr>
              <a:t>[</a:t>
            </a:r>
            <a:r>
              <a:rPr lang="en-US" sz="2000" b="1" dirty="0">
                <a:latin typeface="Tahoma" pitchFamily="34" charset="0"/>
                <a:cs typeface="Tahoma" pitchFamily="34" charset="0"/>
              </a:rPr>
              <a:t>WHEN</a:t>
            </a:r>
            <a:r>
              <a:rPr lang="en-US" sz="2000" dirty="0">
                <a:latin typeface="Tahoma" pitchFamily="34" charset="0"/>
                <a:cs typeface="Tahoma" pitchFamily="34" charset="0"/>
              </a:rPr>
              <a:t> exception3 [OR exception4 . . .] </a:t>
            </a:r>
            <a:r>
              <a:rPr lang="en-US" sz="2000" b="1" dirty="0">
                <a:latin typeface="Tahoma" pitchFamily="34" charset="0"/>
                <a:cs typeface="Tahoma" pitchFamily="34" charset="0"/>
              </a:rPr>
              <a:t>THEN</a:t>
            </a:r>
          </a:p>
          <a:p>
            <a:pPr marL="0" indent="0">
              <a:buNone/>
            </a:pPr>
            <a:r>
              <a:rPr lang="en-US" sz="2000" i="1" dirty="0">
                <a:latin typeface="Tahoma" pitchFamily="34" charset="0"/>
                <a:cs typeface="Tahoma" pitchFamily="34" charset="0"/>
              </a:rPr>
              <a:t>    statement1;</a:t>
            </a:r>
          </a:p>
          <a:p>
            <a:pPr marL="0" indent="0">
              <a:buNone/>
            </a:pPr>
            <a:r>
              <a:rPr lang="en-US" sz="2000" i="1" dirty="0">
                <a:latin typeface="Tahoma" pitchFamily="34" charset="0"/>
                <a:cs typeface="Tahoma" pitchFamily="34" charset="0"/>
              </a:rPr>
              <a:t>    statement2</a:t>
            </a:r>
            <a:r>
              <a:rPr lang="en-US" sz="2000" i="1" dirty="0" smtClean="0">
                <a:latin typeface="Tahoma" pitchFamily="34" charset="0"/>
                <a:cs typeface="Tahoma" pitchFamily="34" charset="0"/>
              </a:rPr>
              <a:t>;</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a:p>
            <a:pPr marL="0" indent="0">
              <a:buNone/>
            </a:pPr>
            <a:r>
              <a:rPr lang="en-US" sz="2000" dirty="0">
                <a:latin typeface="Tahoma" pitchFamily="34" charset="0"/>
                <a:cs typeface="Tahoma" pitchFamily="34" charset="0"/>
              </a:rPr>
              <a:t>  [</a:t>
            </a:r>
            <a:r>
              <a:rPr lang="en-US" sz="2000" b="1" dirty="0">
                <a:latin typeface="Tahoma" pitchFamily="34" charset="0"/>
                <a:cs typeface="Tahoma" pitchFamily="34" charset="0"/>
              </a:rPr>
              <a:t>WHEN</a:t>
            </a:r>
            <a:r>
              <a:rPr lang="en-US" sz="2000" dirty="0">
                <a:latin typeface="Tahoma" pitchFamily="34" charset="0"/>
                <a:cs typeface="Tahoma" pitchFamily="34" charset="0"/>
              </a:rPr>
              <a:t> </a:t>
            </a:r>
            <a:r>
              <a:rPr lang="en-US" sz="2000" b="1" dirty="0">
                <a:latin typeface="Tahoma" pitchFamily="34" charset="0"/>
                <a:cs typeface="Tahoma" pitchFamily="34" charset="0"/>
              </a:rPr>
              <a:t>OTHERS THEN</a:t>
            </a:r>
          </a:p>
          <a:p>
            <a:pPr marL="0" indent="0">
              <a:buNone/>
            </a:pPr>
            <a:r>
              <a:rPr lang="en-US" sz="2000" i="1" dirty="0">
                <a:latin typeface="Tahoma" pitchFamily="34" charset="0"/>
                <a:cs typeface="Tahoma" pitchFamily="34" charset="0"/>
              </a:rPr>
              <a:t>    statement1;</a:t>
            </a:r>
          </a:p>
          <a:p>
            <a:pPr marL="0" indent="0">
              <a:buNone/>
            </a:pPr>
            <a:r>
              <a:rPr lang="en-US" sz="2000" i="1" dirty="0">
                <a:latin typeface="Tahoma" pitchFamily="34" charset="0"/>
                <a:cs typeface="Tahoma" pitchFamily="34" charset="0"/>
              </a:rPr>
              <a:t>    statement2</a:t>
            </a:r>
            <a:r>
              <a:rPr lang="en-US" sz="2000" i="1" dirty="0" smtClean="0">
                <a:latin typeface="Tahoma" pitchFamily="34" charset="0"/>
                <a:cs typeface="Tahoma" pitchFamily="34" charset="0"/>
              </a:rPr>
              <a:t>;</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a:p>
            <a:pPr marL="0" indent="0">
              <a:buNone/>
            </a:pP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111174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Functions in PL/SQL</a:t>
            </a:r>
          </a:p>
        </p:txBody>
      </p:sp>
      <p:sp>
        <p:nvSpPr>
          <p:cNvPr id="3" name="Content Placeholder 2"/>
          <p:cNvSpPr>
            <a:spLocks noGrp="1"/>
          </p:cNvSpPr>
          <p:nvPr>
            <p:ph idx="1"/>
          </p:nvPr>
        </p:nvSpPr>
        <p:spPr>
          <a:xfrm>
            <a:off x="914400" y="914400"/>
            <a:ext cx="7315200" cy="1905000"/>
          </a:xfrm>
        </p:spPr>
        <p:txBody>
          <a:bodyPr/>
          <a:lstStyle/>
          <a:p>
            <a:r>
              <a:rPr lang="en-US" sz="2000" dirty="0">
                <a:latin typeface="Tahoma" pitchFamily="34" charset="0"/>
                <a:cs typeface="Tahoma" pitchFamily="34" charset="0"/>
              </a:rPr>
              <a:t>Available in procedural statements:</a:t>
            </a:r>
          </a:p>
          <a:p>
            <a:pPr lvl="1"/>
            <a:r>
              <a:rPr lang="en-US" sz="2000" dirty="0">
                <a:latin typeface="Tahoma" pitchFamily="34" charset="0"/>
                <a:cs typeface="Tahoma" pitchFamily="34" charset="0"/>
              </a:rPr>
              <a:t>Single-row functions</a:t>
            </a:r>
          </a:p>
          <a:p>
            <a:r>
              <a:rPr lang="en-US" sz="2000" dirty="0">
                <a:latin typeface="Tahoma" pitchFamily="34" charset="0"/>
                <a:cs typeface="Tahoma" pitchFamily="34" charset="0"/>
              </a:rPr>
              <a:t>Not available in procedural statements:</a:t>
            </a:r>
          </a:p>
          <a:p>
            <a:pPr lvl="1"/>
            <a:r>
              <a:rPr lang="en-US" sz="2000" dirty="0">
                <a:latin typeface="Tahoma" pitchFamily="34" charset="0"/>
                <a:cs typeface="Tahoma" pitchFamily="34" charset="0"/>
              </a:rPr>
              <a:t>DECODE</a:t>
            </a:r>
          </a:p>
          <a:p>
            <a:pPr lvl="1"/>
            <a:r>
              <a:rPr lang="en-US" sz="2000" dirty="0">
                <a:latin typeface="Tahoma" pitchFamily="34" charset="0"/>
                <a:cs typeface="Tahoma" pitchFamily="34" charset="0"/>
              </a:rPr>
              <a:t>Group functions</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a:t>
            </a:fld>
            <a:endParaRPr lang="en-US" dirty="0"/>
          </a:p>
        </p:txBody>
      </p:sp>
      <p:sp>
        <p:nvSpPr>
          <p:cNvPr id="6" name="TextBox 5"/>
          <p:cNvSpPr txBox="1"/>
          <p:nvPr/>
        </p:nvSpPr>
        <p:spPr>
          <a:xfrm>
            <a:off x="1085850" y="3087231"/>
            <a:ext cx="6972300"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err="1">
                <a:latin typeface="Tahoma" pitchFamily="34" charset="0"/>
                <a:cs typeface="Tahoma" pitchFamily="34" charset="0"/>
              </a:rPr>
              <a:t>v_desc_size</a:t>
            </a:r>
            <a:r>
              <a:rPr lang="en-US" sz="2000" dirty="0">
                <a:latin typeface="Tahoma" pitchFamily="34" charset="0"/>
                <a:cs typeface="Tahoma" pitchFamily="34" charset="0"/>
              </a:rPr>
              <a:t> INTEGER(5);</a:t>
            </a:r>
          </a:p>
          <a:p>
            <a:r>
              <a:rPr lang="en-US" sz="2000" dirty="0" err="1">
                <a:latin typeface="Tahoma" pitchFamily="34" charset="0"/>
                <a:cs typeface="Tahoma" pitchFamily="34" charset="0"/>
              </a:rPr>
              <a:t>v_prod_description</a:t>
            </a:r>
            <a:r>
              <a:rPr lang="en-US" sz="2000" dirty="0">
                <a:latin typeface="Tahoma" pitchFamily="34" charset="0"/>
                <a:cs typeface="Tahoma" pitchFamily="34" charset="0"/>
              </a:rPr>
              <a:t> VARCHAR2(70):='You can use this product with your radios for higher frequency';</a:t>
            </a:r>
          </a:p>
          <a:p>
            <a:endParaRPr lang="en-US" sz="2000" dirty="0">
              <a:latin typeface="Tahoma" pitchFamily="34" charset="0"/>
              <a:cs typeface="Tahoma" pitchFamily="34" charset="0"/>
            </a:endParaRPr>
          </a:p>
          <a:p>
            <a:r>
              <a:rPr lang="en-US" sz="2000" dirty="0">
                <a:latin typeface="Tahoma" pitchFamily="34" charset="0"/>
                <a:cs typeface="Tahoma" pitchFamily="34" charset="0"/>
              </a:rPr>
              <a:t>-- get the length of the string in </a:t>
            </a:r>
            <a:r>
              <a:rPr lang="en-US" sz="2000" dirty="0" err="1">
                <a:latin typeface="Tahoma" pitchFamily="34" charset="0"/>
                <a:cs typeface="Tahoma" pitchFamily="34" charset="0"/>
              </a:rPr>
              <a:t>prod_description</a:t>
            </a:r>
            <a:endParaRPr lang="en-US" sz="2000" dirty="0">
              <a:latin typeface="Tahoma" pitchFamily="34" charset="0"/>
              <a:cs typeface="Tahoma" pitchFamily="34" charset="0"/>
            </a:endParaRPr>
          </a:p>
          <a:p>
            <a:r>
              <a:rPr lang="en-US" sz="2000" dirty="0" err="1">
                <a:latin typeface="Tahoma" pitchFamily="34" charset="0"/>
                <a:cs typeface="Tahoma" pitchFamily="34" charset="0"/>
              </a:rPr>
              <a:t>v_desc_size</a:t>
            </a:r>
            <a:r>
              <a:rPr lang="en-US" sz="2000" dirty="0">
                <a:latin typeface="Tahoma" pitchFamily="34" charset="0"/>
                <a:cs typeface="Tahoma" pitchFamily="34" charset="0"/>
              </a:rPr>
              <a:t>:= LENGTH(</a:t>
            </a:r>
            <a:r>
              <a:rPr lang="en-US" sz="2000" dirty="0" err="1">
                <a:latin typeface="Tahoma" pitchFamily="34" charset="0"/>
                <a:cs typeface="Tahoma" pitchFamily="34" charset="0"/>
              </a:rPr>
              <a:t>prod_description</a:t>
            </a:r>
            <a:r>
              <a:rPr lang="en-US" sz="2000" dirty="0">
                <a:latin typeface="Tahoma" pitchFamily="34" charset="0"/>
                <a:cs typeface="Tahoma" pitchFamily="34" charset="0"/>
              </a:rPr>
              <a:t>);</a:t>
            </a:r>
          </a:p>
          <a:p>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41788857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Trapping Predefined Oracle Server Errors</a:t>
            </a:r>
          </a:p>
        </p:txBody>
      </p:sp>
      <p:sp>
        <p:nvSpPr>
          <p:cNvPr id="3" name="Content Placeholder 2"/>
          <p:cNvSpPr>
            <a:spLocks noGrp="1"/>
          </p:cNvSpPr>
          <p:nvPr>
            <p:ph idx="1"/>
          </p:nvPr>
        </p:nvSpPr>
        <p:spPr>
          <a:xfrm>
            <a:off x="914400" y="2197267"/>
            <a:ext cx="7315200" cy="2463467"/>
          </a:xfrm>
        </p:spPr>
        <p:txBody>
          <a:bodyPr/>
          <a:lstStyle/>
          <a:p>
            <a:pPr lvl="1">
              <a:buFont typeface="Wingdings" pitchFamily="2" charset="2"/>
              <a:buChar char="§"/>
            </a:pPr>
            <a:r>
              <a:rPr lang="en-US" sz="2000" dirty="0">
                <a:latin typeface="Tahoma" pitchFamily="34" charset="0"/>
                <a:cs typeface="Tahoma" pitchFamily="34" charset="0"/>
              </a:rPr>
              <a:t>Reference the predefined name in the exception-handling routine.</a:t>
            </a:r>
          </a:p>
          <a:p>
            <a:pPr lvl="1">
              <a:buFont typeface="Wingdings" pitchFamily="2" charset="2"/>
              <a:buChar char="§"/>
            </a:pPr>
            <a:r>
              <a:rPr lang="en-US" sz="2000" dirty="0">
                <a:latin typeface="Tahoma" pitchFamily="34" charset="0"/>
                <a:cs typeface="Tahoma" pitchFamily="34" charset="0"/>
              </a:rPr>
              <a:t>Sample predefined exceptions: </a:t>
            </a:r>
          </a:p>
          <a:p>
            <a:pPr lvl="2">
              <a:buFont typeface="Arial" pitchFamily="34" charset="0"/>
              <a:buChar char="•"/>
            </a:pPr>
            <a:r>
              <a:rPr lang="en-US" sz="2000" dirty="0">
                <a:latin typeface="Tahoma" pitchFamily="34" charset="0"/>
                <a:cs typeface="Tahoma" pitchFamily="34" charset="0"/>
              </a:rPr>
              <a:t>NO_DATA_FOUND</a:t>
            </a:r>
          </a:p>
          <a:p>
            <a:pPr lvl="2">
              <a:buFont typeface="Arial" pitchFamily="34" charset="0"/>
              <a:buChar char="•"/>
            </a:pPr>
            <a:r>
              <a:rPr lang="en-US" sz="2000" dirty="0">
                <a:latin typeface="Tahoma" pitchFamily="34" charset="0"/>
                <a:cs typeface="Tahoma" pitchFamily="34" charset="0"/>
              </a:rPr>
              <a:t>TOO_MANY_ROWS</a:t>
            </a:r>
          </a:p>
          <a:p>
            <a:pPr lvl="2">
              <a:buFont typeface="Arial" pitchFamily="34" charset="0"/>
              <a:buChar char="•"/>
            </a:pPr>
            <a:r>
              <a:rPr lang="en-US" sz="2000" dirty="0" smtClean="0">
                <a:latin typeface="Tahoma" pitchFamily="34" charset="0"/>
                <a:cs typeface="Tahoma" pitchFamily="34" charset="0"/>
              </a:rPr>
              <a:t>ZERO_DIVIDE</a:t>
            </a:r>
            <a:endParaRPr lang="en-US" sz="2000" dirty="0">
              <a:latin typeface="Tahoma" pitchFamily="34" charset="0"/>
              <a:cs typeface="Tahoma" pitchFamily="34" charset="0"/>
            </a:endParaRP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40</a:t>
            </a:fld>
            <a:endParaRPr lang="en-US" dirty="0"/>
          </a:p>
        </p:txBody>
      </p:sp>
    </p:spTree>
    <p:extLst>
      <p:ext uri="{BB962C8B-B14F-4D97-AF65-F5344CB8AC3E}">
        <p14:creationId xmlns:p14="http://schemas.microsoft.com/office/powerpoint/2010/main" xmlns="" val="37996536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rPr>
              <a:t>RAISE_APPLICATION_ERROR</a:t>
            </a:r>
            <a:r>
              <a:rPr lang="en-US" dirty="0"/>
              <a:t> Procedure</a:t>
            </a:r>
          </a:p>
        </p:txBody>
      </p:sp>
      <p:sp>
        <p:nvSpPr>
          <p:cNvPr id="3" name="Content Placeholder 2"/>
          <p:cNvSpPr>
            <a:spLocks noGrp="1"/>
          </p:cNvSpPr>
          <p:nvPr>
            <p:ph idx="1"/>
          </p:nvPr>
        </p:nvSpPr>
        <p:spPr>
          <a:xfrm>
            <a:off x="914400" y="762000"/>
            <a:ext cx="7315200" cy="1752600"/>
          </a:xfrm>
        </p:spPr>
        <p:txBody>
          <a:bodyPr/>
          <a:lstStyle/>
          <a:p>
            <a:pPr marL="285750" lvl="1"/>
            <a:r>
              <a:rPr lang="en-US" sz="2000" dirty="0" smtClean="0">
                <a:latin typeface="Tahoma" pitchFamily="34" charset="0"/>
                <a:cs typeface="Tahoma" pitchFamily="34" charset="0"/>
              </a:rPr>
              <a:t>Enables </a:t>
            </a:r>
            <a:r>
              <a:rPr lang="en-US" sz="2000" dirty="0">
                <a:latin typeface="Tahoma" pitchFamily="34" charset="0"/>
                <a:cs typeface="Tahoma" pitchFamily="34" charset="0"/>
              </a:rPr>
              <a:t>you to issue user-defined error messages from stored subprograms</a:t>
            </a:r>
          </a:p>
          <a:p>
            <a:pPr marL="285750" lvl="1"/>
            <a:r>
              <a:rPr lang="en-US" sz="2000" dirty="0" smtClean="0">
                <a:latin typeface="Tahoma" pitchFamily="34" charset="0"/>
                <a:cs typeface="Tahoma" pitchFamily="34" charset="0"/>
              </a:rPr>
              <a:t>Enables you to report </a:t>
            </a:r>
            <a:r>
              <a:rPr lang="en-US" sz="2000" dirty="0">
                <a:latin typeface="Tahoma" pitchFamily="34" charset="0"/>
                <a:cs typeface="Tahoma" pitchFamily="34" charset="0"/>
              </a:rPr>
              <a:t>errors to your application and avoid returning unhandled exceptions</a:t>
            </a:r>
            <a:r>
              <a:rPr lang="en-US" sz="2000" dirty="0" smtClean="0">
                <a:latin typeface="Tahoma" pitchFamily="34" charset="0"/>
                <a:cs typeface="Tahoma" pitchFamily="34" charset="0"/>
              </a:rPr>
              <a:t>.</a:t>
            </a:r>
          </a:p>
          <a:p>
            <a:pPr marL="285750" lvl="1"/>
            <a:r>
              <a:rPr lang="en-US" sz="2000" dirty="0">
                <a:latin typeface="Tahoma" pitchFamily="34" charset="0"/>
                <a:cs typeface="Tahoma" pitchFamily="34" charset="0"/>
              </a:rPr>
              <a:t>Is called from an executing stored subprogram only</a:t>
            </a:r>
          </a:p>
          <a:p>
            <a:pPr marL="0" lvl="1" indent="0">
              <a:buNone/>
            </a:pPr>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41</a:t>
            </a:fld>
            <a:endParaRPr lang="en-US" dirty="0"/>
          </a:p>
        </p:txBody>
      </p:sp>
      <p:sp>
        <p:nvSpPr>
          <p:cNvPr id="6" name="Content Placeholder 5"/>
          <p:cNvSpPr txBox="1">
            <a:spLocks/>
          </p:cNvSpPr>
          <p:nvPr/>
        </p:nvSpPr>
        <p:spPr>
          <a:xfrm>
            <a:off x="548640" y="2640675"/>
            <a:ext cx="8046720" cy="104475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dk1"/>
                </a:solidFill>
                <a:latin typeface="+mn-lt"/>
                <a:ea typeface="+mn-ea"/>
                <a:cs typeface="+mn-cs"/>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dk1"/>
                </a:solidFill>
                <a:latin typeface="+mn-lt"/>
                <a:ea typeface="+mn-ea"/>
                <a:cs typeface="+mn-cs"/>
              </a:defRPr>
            </a:lvl4pPr>
            <a:lvl5pPr marL="1879600" indent="0" algn="l" defTabSz="914400" rtl="0" eaLnBrk="1" latinLnBrk="0" hangingPunct="1">
              <a:spcBef>
                <a:spcPct val="20000"/>
              </a:spcBef>
              <a:buClr>
                <a:schemeClr val="accent1">
                  <a:lumMod val="75000"/>
                </a:schemeClr>
              </a:buClr>
              <a:buFontTx/>
              <a:buNone/>
              <a:defRPr sz="15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2000" b="1" dirty="0" err="1">
                <a:latin typeface="Tahoma" pitchFamily="34" charset="0"/>
                <a:cs typeface="Tahoma" pitchFamily="34" charset="0"/>
              </a:rPr>
              <a:t>raise_application_error</a:t>
            </a:r>
            <a:r>
              <a:rPr lang="en-US" sz="2000" b="1" dirty="0">
                <a:latin typeface="Tahoma" pitchFamily="34" charset="0"/>
                <a:cs typeface="Tahoma" pitchFamily="34" charset="0"/>
              </a:rPr>
              <a:t> </a:t>
            </a:r>
            <a:r>
              <a:rPr lang="en-US" sz="2000" dirty="0" smtClean="0">
                <a:latin typeface="Tahoma" pitchFamily="34" charset="0"/>
                <a:cs typeface="Tahoma" pitchFamily="34" charset="0"/>
              </a:rPr>
              <a:t>(</a:t>
            </a:r>
            <a:r>
              <a:rPr lang="en-US" sz="2000" i="1" dirty="0" err="1">
                <a:latin typeface="Tahoma" pitchFamily="34" charset="0"/>
                <a:cs typeface="Tahoma" pitchFamily="34" charset="0"/>
              </a:rPr>
              <a:t>error_number</a:t>
            </a:r>
            <a:r>
              <a:rPr lang="en-US" sz="2000" dirty="0">
                <a:latin typeface="Tahoma" pitchFamily="34" charset="0"/>
                <a:cs typeface="Tahoma" pitchFamily="34" charset="0"/>
              </a:rPr>
              <a:t>, </a:t>
            </a:r>
            <a:r>
              <a:rPr lang="en-US" sz="2000" i="1" dirty="0" smtClean="0">
                <a:latin typeface="Tahoma" pitchFamily="34" charset="0"/>
                <a:cs typeface="Tahoma" pitchFamily="34" charset="0"/>
              </a:rPr>
              <a:t>message </a:t>
            </a:r>
          </a:p>
          <a:p>
            <a:pPr marL="0" indent="0">
              <a:buNone/>
            </a:pPr>
            <a:r>
              <a:rPr lang="en-US" sz="2000" i="1" dirty="0">
                <a:latin typeface="Tahoma" pitchFamily="34" charset="0"/>
                <a:cs typeface="Tahoma" pitchFamily="34" charset="0"/>
              </a:rPr>
              <a:t> </a:t>
            </a:r>
            <a:r>
              <a:rPr lang="en-US" sz="2000" i="1" dirty="0" smtClean="0">
                <a:latin typeface="Tahoma" pitchFamily="34" charset="0"/>
                <a:cs typeface="Tahoma" pitchFamily="34" charset="0"/>
              </a:rPr>
              <a:t> </a:t>
            </a:r>
            <a:r>
              <a:rPr lang="en-US" sz="2000" dirty="0" smtClean="0">
                <a:latin typeface="Tahoma" pitchFamily="34" charset="0"/>
                <a:cs typeface="Tahoma" pitchFamily="34" charset="0"/>
              </a:rPr>
              <a:t>[, </a:t>
            </a:r>
            <a:r>
              <a:rPr lang="en-US" sz="2000" dirty="0">
                <a:latin typeface="Tahoma" pitchFamily="34" charset="0"/>
                <a:cs typeface="Tahoma" pitchFamily="34" charset="0"/>
              </a:rPr>
              <a:t>{TRUE | FALSE</a:t>
            </a:r>
            <a:r>
              <a:rPr lang="en-US" sz="2000" dirty="0" smtClean="0">
                <a:latin typeface="Tahoma" pitchFamily="34" charset="0"/>
                <a:cs typeface="Tahoma" pitchFamily="34" charset="0"/>
              </a:rPr>
              <a:t>}] );</a:t>
            </a:r>
            <a:endParaRPr lang="en-US" sz="2000" dirty="0">
              <a:latin typeface="Tahoma" pitchFamily="34" charset="0"/>
              <a:cs typeface="Tahoma" pitchFamily="34" charset="0"/>
            </a:endParaRPr>
          </a:p>
        </p:txBody>
      </p:sp>
      <p:sp>
        <p:nvSpPr>
          <p:cNvPr id="7" name="TextBox 6"/>
          <p:cNvSpPr txBox="1"/>
          <p:nvPr/>
        </p:nvSpPr>
        <p:spPr>
          <a:xfrm>
            <a:off x="436875" y="3929150"/>
            <a:ext cx="8270250"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smtClean="0">
                <a:latin typeface="Tahoma" pitchFamily="34" charset="0"/>
                <a:cs typeface="Tahoma" pitchFamily="34" charset="0"/>
              </a:rPr>
              <a:t>-- …</a:t>
            </a:r>
          </a:p>
          <a:p>
            <a:r>
              <a:rPr lang="en-US" sz="2000" dirty="0" smtClean="0">
                <a:latin typeface="Tahoma" pitchFamily="34" charset="0"/>
                <a:cs typeface="Tahoma" pitchFamily="34" charset="0"/>
              </a:rPr>
              <a:t>  SELECT </a:t>
            </a:r>
            <a:r>
              <a:rPr lang="en-US" sz="2000" dirty="0" err="1" smtClean="0">
                <a:latin typeface="Tahoma" pitchFamily="34" charset="0"/>
                <a:cs typeface="Tahoma" pitchFamily="34" charset="0"/>
              </a:rPr>
              <a:t>last_name</a:t>
            </a:r>
            <a:r>
              <a:rPr lang="en-US" sz="2000" dirty="0" smtClean="0">
                <a:latin typeface="Tahoma" pitchFamily="34" charset="0"/>
                <a:cs typeface="Tahoma" pitchFamily="34" charset="0"/>
              </a:rPr>
              <a:t> INTO </a:t>
            </a:r>
            <a:r>
              <a:rPr lang="en-US" sz="2000" dirty="0" err="1" smtClean="0">
                <a:latin typeface="Tahoma" pitchFamily="34" charset="0"/>
                <a:cs typeface="Tahoma" pitchFamily="34" charset="0"/>
              </a:rPr>
              <a:t>v_emp</a:t>
            </a:r>
            <a:r>
              <a:rPr lang="en-US" sz="2000" dirty="0" smtClean="0">
                <a:latin typeface="Tahoma" pitchFamily="34" charset="0"/>
                <a:cs typeface="Tahoma" pitchFamily="34" charset="0"/>
              </a:rPr>
              <a:t> </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FROM </a:t>
            </a:r>
            <a:r>
              <a:rPr lang="en-US" sz="2000" dirty="0">
                <a:latin typeface="Tahoma" pitchFamily="34" charset="0"/>
                <a:cs typeface="Tahoma" pitchFamily="34" charset="0"/>
              </a:rPr>
              <a:t>employees WHERE </a:t>
            </a:r>
            <a:r>
              <a:rPr lang="en-US" sz="2000" dirty="0" err="1" smtClean="0">
                <a:latin typeface="Tahoma" pitchFamily="34" charset="0"/>
                <a:cs typeface="Tahoma" pitchFamily="34" charset="0"/>
              </a:rPr>
              <a:t>employee_id</a:t>
            </a:r>
            <a:r>
              <a:rPr lang="en-US" sz="2000" dirty="0" smtClean="0">
                <a:latin typeface="Tahoma" pitchFamily="34" charset="0"/>
                <a:cs typeface="Tahoma" pitchFamily="34" charset="0"/>
              </a:rPr>
              <a:t> </a:t>
            </a:r>
            <a:r>
              <a:rPr lang="en-US" sz="2000" dirty="0">
                <a:latin typeface="Tahoma" pitchFamily="34" charset="0"/>
                <a:cs typeface="Tahoma" pitchFamily="34" charset="0"/>
              </a:rPr>
              <a:t>= </a:t>
            </a:r>
            <a:r>
              <a:rPr lang="en-US" sz="2000" dirty="0" err="1" smtClean="0">
                <a:latin typeface="Tahoma" pitchFamily="34" charset="0"/>
                <a:cs typeface="Tahoma" pitchFamily="34" charset="0"/>
              </a:rPr>
              <a:t>v_id</a:t>
            </a:r>
            <a:r>
              <a:rPr lang="en-US" sz="2000" dirty="0" smtClean="0">
                <a:latin typeface="Tahoma" pitchFamily="34" charset="0"/>
                <a:cs typeface="Tahoma" pitchFamily="34" charset="0"/>
              </a:rPr>
              <a:t>;</a:t>
            </a:r>
          </a:p>
          <a:p>
            <a:r>
              <a:rPr lang="en-US" sz="2000" dirty="0" smtClean="0">
                <a:latin typeface="Tahoma" pitchFamily="34" charset="0"/>
                <a:cs typeface="Tahoma" pitchFamily="34" charset="0"/>
              </a:rPr>
              <a:t>EXCEPTION</a:t>
            </a:r>
            <a:endParaRPr lang="en-US" sz="2000" dirty="0">
              <a:latin typeface="Tahoma" pitchFamily="34" charset="0"/>
              <a:cs typeface="Tahoma" pitchFamily="34" charset="0"/>
            </a:endParaRPr>
          </a:p>
          <a:p>
            <a:r>
              <a:rPr lang="en-US" sz="2000" dirty="0">
                <a:latin typeface="Tahoma" pitchFamily="34" charset="0"/>
                <a:cs typeface="Tahoma" pitchFamily="34" charset="0"/>
              </a:rPr>
              <a:t>  WHEN NO_DATA_FOUND THEN</a:t>
            </a:r>
          </a:p>
          <a:p>
            <a:r>
              <a:rPr lang="en-US" sz="2000" dirty="0">
                <a:latin typeface="Tahoma" pitchFamily="34" charset="0"/>
                <a:cs typeface="Tahoma" pitchFamily="34" charset="0"/>
              </a:rPr>
              <a:t>    RAISE_APPLICATION_ERROR (-20201, </a:t>
            </a:r>
            <a:r>
              <a:rPr lang="en-US" sz="2000" dirty="0" smtClean="0">
                <a:latin typeface="Tahoma" pitchFamily="34" charset="0"/>
                <a:cs typeface="Tahoma" pitchFamily="34" charset="0"/>
              </a:rPr>
              <a:t>'It is </a:t>
            </a:r>
            <a:r>
              <a:rPr lang="en-US" sz="2000" dirty="0">
                <a:latin typeface="Tahoma" pitchFamily="34" charset="0"/>
                <a:cs typeface="Tahoma" pitchFamily="34" charset="0"/>
              </a:rPr>
              <a:t>not a valid employee.');</a:t>
            </a:r>
          </a:p>
          <a:p>
            <a:r>
              <a:rPr lang="en-US" sz="2000" dirty="0">
                <a:latin typeface="Tahoma" pitchFamily="34" charset="0"/>
                <a:cs typeface="Tahoma" pitchFamily="34" charset="0"/>
              </a:rPr>
              <a:t>END;</a:t>
            </a:r>
          </a:p>
        </p:txBody>
      </p:sp>
    </p:spTree>
    <p:extLst>
      <p:ext uri="{BB962C8B-B14F-4D97-AF65-F5344CB8AC3E}">
        <p14:creationId xmlns:p14="http://schemas.microsoft.com/office/powerpoint/2010/main" xmlns="" val="7658703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Triggers? </a:t>
            </a:r>
          </a:p>
        </p:txBody>
      </p:sp>
      <p:sp>
        <p:nvSpPr>
          <p:cNvPr id="3" name="Content Placeholder 2"/>
          <p:cNvSpPr>
            <a:spLocks noGrp="1"/>
          </p:cNvSpPr>
          <p:nvPr>
            <p:ph idx="1"/>
          </p:nvPr>
        </p:nvSpPr>
        <p:spPr>
          <a:xfrm>
            <a:off x="914400" y="1219200"/>
            <a:ext cx="7315200" cy="1752600"/>
          </a:xfrm>
        </p:spPr>
        <p:txBody>
          <a:bodyPr/>
          <a:lstStyle/>
          <a:p>
            <a:pPr marL="295275" lvl="1"/>
            <a:r>
              <a:rPr lang="en-US" sz="2000" dirty="0">
                <a:latin typeface="Tahoma" pitchFamily="34" charset="0"/>
                <a:cs typeface="Tahoma" pitchFamily="34" charset="0"/>
              </a:rPr>
              <a:t>A trigger is a PL/SQL block that is stored in the database and fired (executed) in response to a specified event. </a:t>
            </a:r>
          </a:p>
          <a:p>
            <a:pPr marL="295275" lvl="1"/>
            <a:r>
              <a:rPr lang="en-US" sz="2000" dirty="0">
                <a:latin typeface="Tahoma" pitchFamily="34" charset="0"/>
                <a:cs typeface="Tahoma" pitchFamily="34" charset="0"/>
              </a:rPr>
              <a:t>The Oracle database automatically executes a trigger when specified conditions occur.</a:t>
            </a:r>
          </a:p>
          <a:p>
            <a:pPr marL="295275"/>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42</a:t>
            </a:fld>
            <a:endParaRPr lang="en-US" dirty="0"/>
          </a:p>
        </p:txBody>
      </p:sp>
      <p:grpSp>
        <p:nvGrpSpPr>
          <p:cNvPr id="6" name="Group 4"/>
          <p:cNvGrpSpPr>
            <a:grpSpLocks/>
          </p:cNvGrpSpPr>
          <p:nvPr/>
        </p:nvGrpSpPr>
        <p:grpSpPr bwMode="auto">
          <a:xfrm>
            <a:off x="3863975" y="3505200"/>
            <a:ext cx="1416050" cy="1676400"/>
            <a:chOff x="2448" y="2496"/>
            <a:chExt cx="892" cy="1056"/>
          </a:xfrm>
        </p:grpSpPr>
        <p:pic>
          <p:nvPicPr>
            <p:cNvPr id="7" name="Picture 5" descr="C:\Documents and Settings\lserhal\Desktop\datab018.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2448" y="2496"/>
              <a:ext cx="892" cy="1056"/>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6" descr="Documents: PL/SQL Program"/>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2617" y="2692"/>
              <a:ext cx="359" cy="749"/>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7" descr="C:\Documents and Settings\lserhal\Desktop\conce062.gi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2910" y="2933"/>
              <a:ext cx="402" cy="40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8747874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Triggers</a:t>
            </a:r>
          </a:p>
        </p:txBody>
      </p:sp>
      <p:sp>
        <p:nvSpPr>
          <p:cNvPr id="3" name="Content Placeholder 2"/>
          <p:cNvSpPr>
            <a:spLocks noGrp="1"/>
          </p:cNvSpPr>
          <p:nvPr>
            <p:ph idx="1"/>
          </p:nvPr>
        </p:nvSpPr>
        <p:spPr>
          <a:xfrm>
            <a:off x="914400" y="1219200"/>
            <a:ext cx="7315200" cy="914400"/>
          </a:xfrm>
        </p:spPr>
        <p:style>
          <a:lnRef idx="0">
            <a:scrgbClr r="0" g="0" b="0"/>
          </a:lnRef>
          <a:fillRef idx="1001">
            <a:schemeClr val="lt1"/>
          </a:fillRef>
          <a:effectRef idx="0">
            <a:scrgbClr r="0" g="0" b="0"/>
          </a:effectRef>
          <a:fontRef idx="major"/>
        </p:style>
        <p:txBody>
          <a:bodyPr/>
          <a:lstStyle/>
          <a:p>
            <a:pPr marL="0" indent="0">
              <a:buNone/>
            </a:pPr>
            <a:r>
              <a:rPr lang="en-US" sz="2000" dirty="0">
                <a:latin typeface="Tahoma" pitchFamily="34" charset="0"/>
                <a:cs typeface="Tahoma" pitchFamily="34" charset="0"/>
              </a:rPr>
              <a:t>A trigger can be defined on the table, view, schema (schema owner), or database (all users).</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43</a:t>
            </a:fld>
            <a:endParaRPr lang="en-US" dirty="0"/>
          </a:p>
        </p:txBody>
      </p:sp>
      <p:grpSp>
        <p:nvGrpSpPr>
          <p:cNvPr id="26" name="Group 25"/>
          <p:cNvGrpSpPr/>
          <p:nvPr/>
        </p:nvGrpSpPr>
        <p:grpSpPr>
          <a:xfrm>
            <a:off x="738188" y="2286000"/>
            <a:ext cx="7667625" cy="3638550"/>
            <a:chOff x="762000" y="2286000"/>
            <a:chExt cx="7667625" cy="3638550"/>
          </a:xfrm>
        </p:grpSpPr>
        <p:pic>
          <p:nvPicPr>
            <p:cNvPr id="6" name="Picture 2" descr="C:\Documents and Settings\lserhal\My Documents\My Pictures\Graphics Library\table001.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1266825" y="4324350"/>
              <a:ext cx="1019175" cy="13716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5" descr="C:\Documents and Settings\lserhal\My Documents\My Pictures\Graphics Library\table001.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1216025" y="2479675"/>
              <a:ext cx="1019175" cy="13716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 Box 6"/>
            <p:cNvSpPr txBox="1">
              <a:spLocks noChangeArrowheads="1"/>
            </p:cNvSpPr>
            <p:nvPr/>
          </p:nvSpPr>
          <p:spPr bwMode="auto">
            <a:xfrm>
              <a:off x="1419225" y="3713163"/>
              <a:ext cx="7810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Table</a:t>
              </a:r>
            </a:p>
          </p:txBody>
        </p:sp>
        <p:sp>
          <p:nvSpPr>
            <p:cNvPr id="9" name="Text Box 7"/>
            <p:cNvSpPr txBox="1">
              <a:spLocks noChangeArrowheads="1"/>
            </p:cNvSpPr>
            <p:nvPr/>
          </p:nvSpPr>
          <p:spPr bwMode="auto">
            <a:xfrm>
              <a:off x="1552575" y="5557838"/>
              <a:ext cx="7048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View</a:t>
              </a:r>
            </a:p>
          </p:txBody>
        </p:sp>
        <p:pic>
          <p:nvPicPr>
            <p:cNvPr id="10" name="Picture 8" descr="C:\Documents and Settings\lserhal\Desktop\bolt.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1298575" y="4610100"/>
              <a:ext cx="1295400" cy="917575"/>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9" descr="C:\Documents and Settings\lserhal\My Documents\My Pictures\Graphics Library\binocular.gi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762000" y="4746625"/>
              <a:ext cx="962025" cy="62865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 Box 10"/>
            <p:cNvSpPr txBox="1">
              <a:spLocks noChangeArrowheads="1"/>
            </p:cNvSpPr>
            <p:nvPr/>
          </p:nvSpPr>
          <p:spPr bwMode="auto">
            <a:xfrm>
              <a:off x="5915025" y="3865563"/>
              <a:ext cx="25146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Schema (owner)</a:t>
              </a:r>
            </a:p>
          </p:txBody>
        </p:sp>
        <p:pic>
          <p:nvPicPr>
            <p:cNvPr id="13" name="Picture 11" descr="C:\Documents and Settings\lserhal\Desktop\datab018.gi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gray">
            <a:xfrm>
              <a:off x="6569075" y="4337050"/>
              <a:ext cx="965200" cy="11430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2" descr="C:\Documents and Settings\lserhal\Desktop\bolt.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6324600" y="4638675"/>
              <a:ext cx="1295400" cy="917575"/>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Box 13"/>
            <p:cNvSpPr txBox="1">
              <a:spLocks noChangeArrowheads="1"/>
            </p:cNvSpPr>
            <p:nvPr/>
          </p:nvSpPr>
          <p:spPr bwMode="auto">
            <a:xfrm>
              <a:off x="5953125" y="5541963"/>
              <a:ext cx="2381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Database (All users)</a:t>
              </a:r>
            </a:p>
          </p:txBody>
        </p:sp>
        <p:pic>
          <p:nvPicPr>
            <p:cNvPr id="16" name="Picture 14" descr="C:\Documents and Settings\lserhal\Desktop\schema.gi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gray">
            <a:xfrm>
              <a:off x="6456363" y="2286000"/>
              <a:ext cx="1127125" cy="1581150"/>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5" descr="C:\Documents and Settings\lserhal\Desktop\bolt.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6264275" y="2536825"/>
              <a:ext cx="1295400" cy="917575"/>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6" descr="C:\Documents and Settings\lserhal\Desktop\bolt.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1314450" y="2479675"/>
              <a:ext cx="1295400" cy="917575"/>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17" descr="C:\Documents and Settings\lserhal\Desktop\datab018.gi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gray">
            <a:xfrm>
              <a:off x="3797300" y="3081338"/>
              <a:ext cx="1416050" cy="1676400"/>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18" descr="Documents: PL/SQL Program"/>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gray">
            <a:xfrm>
              <a:off x="4065588" y="3392488"/>
              <a:ext cx="569912" cy="1189037"/>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19" descr="C:\Documents and Settings\lserhal\Desktop\conce062.gif"/>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gray">
            <a:xfrm>
              <a:off x="4530725" y="3775075"/>
              <a:ext cx="638175" cy="6381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2" name="Freeform 20"/>
            <p:cNvSpPr>
              <a:spLocks/>
            </p:cNvSpPr>
            <p:nvPr/>
          </p:nvSpPr>
          <p:spPr bwMode="auto">
            <a:xfrm>
              <a:off x="2197100" y="2936875"/>
              <a:ext cx="1981200" cy="609600"/>
            </a:xfrm>
            <a:custGeom>
              <a:avLst/>
              <a:gdLst>
                <a:gd name="T0" fmla="*/ 0 w 1248"/>
                <a:gd name="T1" fmla="*/ 0 h 384"/>
                <a:gd name="T2" fmla="*/ 1248 w 1248"/>
                <a:gd name="T3" fmla="*/ 0 h 384"/>
                <a:gd name="T4" fmla="*/ 1248 w 1248"/>
                <a:gd name="T5" fmla="*/ 384 h 384"/>
              </a:gdLst>
              <a:ahLst/>
              <a:cxnLst>
                <a:cxn ang="0">
                  <a:pos x="T0" y="T1"/>
                </a:cxn>
                <a:cxn ang="0">
                  <a:pos x="T2" y="T3"/>
                </a:cxn>
                <a:cxn ang="0">
                  <a:pos x="T4" y="T5"/>
                </a:cxn>
              </a:cxnLst>
              <a:rect l="0" t="0" r="r" b="b"/>
              <a:pathLst>
                <a:path w="1248" h="384">
                  <a:moveTo>
                    <a:pt x="0" y="0"/>
                  </a:moveTo>
                  <a:lnTo>
                    <a:pt x="1248" y="0"/>
                  </a:lnTo>
                  <a:lnTo>
                    <a:pt x="1248" y="384"/>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 name="Freeform 21"/>
            <p:cNvSpPr>
              <a:spLocks/>
            </p:cNvSpPr>
            <p:nvPr/>
          </p:nvSpPr>
          <p:spPr bwMode="auto">
            <a:xfrm flipV="1">
              <a:off x="2205038" y="4545013"/>
              <a:ext cx="1981200" cy="609600"/>
            </a:xfrm>
            <a:custGeom>
              <a:avLst/>
              <a:gdLst>
                <a:gd name="T0" fmla="*/ 0 w 1248"/>
                <a:gd name="T1" fmla="*/ 0 h 384"/>
                <a:gd name="T2" fmla="*/ 1248 w 1248"/>
                <a:gd name="T3" fmla="*/ 0 h 384"/>
                <a:gd name="T4" fmla="*/ 1248 w 1248"/>
                <a:gd name="T5" fmla="*/ 384 h 384"/>
              </a:gdLst>
              <a:ahLst/>
              <a:cxnLst>
                <a:cxn ang="0">
                  <a:pos x="T0" y="T1"/>
                </a:cxn>
                <a:cxn ang="0">
                  <a:pos x="T2" y="T3"/>
                </a:cxn>
                <a:cxn ang="0">
                  <a:pos x="T4" y="T5"/>
                </a:cxn>
              </a:cxnLst>
              <a:rect l="0" t="0" r="r" b="b"/>
              <a:pathLst>
                <a:path w="1248" h="384">
                  <a:moveTo>
                    <a:pt x="0" y="0"/>
                  </a:moveTo>
                  <a:lnTo>
                    <a:pt x="1248" y="0"/>
                  </a:lnTo>
                  <a:lnTo>
                    <a:pt x="1248" y="384"/>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4" name="Freeform 22"/>
            <p:cNvSpPr>
              <a:spLocks/>
            </p:cNvSpPr>
            <p:nvPr/>
          </p:nvSpPr>
          <p:spPr bwMode="auto">
            <a:xfrm flipH="1">
              <a:off x="4940300" y="2936875"/>
              <a:ext cx="1981200" cy="609600"/>
            </a:xfrm>
            <a:custGeom>
              <a:avLst/>
              <a:gdLst>
                <a:gd name="T0" fmla="*/ 0 w 1248"/>
                <a:gd name="T1" fmla="*/ 0 h 384"/>
                <a:gd name="T2" fmla="*/ 1248 w 1248"/>
                <a:gd name="T3" fmla="*/ 0 h 384"/>
                <a:gd name="T4" fmla="*/ 1248 w 1248"/>
                <a:gd name="T5" fmla="*/ 384 h 384"/>
              </a:gdLst>
              <a:ahLst/>
              <a:cxnLst>
                <a:cxn ang="0">
                  <a:pos x="T0" y="T1"/>
                </a:cxn>
                <a:cxn ang="0">
                  <a:pos x="T2" y="T3"/>
                </a:cxn>
                <a:cxn ang="0">
                  <a:pos x="T4" y="T5"/>
                </a:cxn>
              </a:cxnLst>
              <a:rect l="0" t="0" r="r" b="b"/>
              <a:pathLst>
                <a:path w="1248" h="384">
                  <a:moveTo>
                    <a:pt x="0" y="0"/>
                  </a:moveTo>
                  <a:lnTo>
                    <a:pt x="1248" y="0"/>
                  </a:lnTo>
                  <a:lnTo>
                    <a:pt x="1248" y="384"/>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 name="Freeform 23"/>
            <p:cNvSpPr>
              <a:spLocks/>
            </p:cNvSpPr>
            <p:nvPr/>
          </p:nvSpPr>
          <p:spPr bwMode="auto">
            <a:xfrm flipH="1" flipV="1">
              <a:off x="4940300" y="4545013"/>
              <a:ext cx="1981200" cy="609600"/>
            </a:xfrm>
            <a:custGeom>
              <a:avLst/>
              <a:gdLst>
                <a:gd name="T0" fmla="*/ 0 w 1248"/>
                <a:gd name="T1" fmla="*/ 0 h 384"/>
                <a:gd name="T2" fmla="*/ 1248 w 1248"/>
                <a:gd name="T3" fmla="*/ 0 h 384"/>
                <a:gd name="T4" fmla="*/ 1248 w 1248"/>
                <a:gd name="T5" fmla="*/ 384 h 384"/>
              </a:gdLst>
              <a:ahLst/>
              <a:cxnLst>
                <a:cxn ang="0">
                  <a:pos x="T0" y="T1"/>
                </a:cxn>
                <a:cxn ang="0">
                  <a:pos x="T2" y="T3"/>
                </a:cxn>
                <a:cxn ang="0">
                  <a:pos x="T4" y="T5"/>
                </a:cxn>
              </a:cxnLst>
              <a:rect l="0" t="0" r="r" b="b"/>
              <a:pathLst>
                <a:path w="1248" h="384">
                  <a:moveTo>
                    <a:pt x="0" y="0"/>
                  </a:moveTo>
                  <a:lnTo>
                    <a:pt x="1248" y="0"/>
                  </a:lnTo>
                  <a:lnTo>
                    <a:pt x="1248" y="384"/>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xmlns="" val="5709005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Event Types</a:t>
            </a:r>
          </a:p>
        </p:txBody>
      </p:sp>
      <p:sp>
        <p:nvSpPr>
          <p:cNvPr id="3" name="Content Placeholder 2"/>
          <p:cNvSpPr>
            <a:spLocks noGrp="1"/>
          </p:cNvSpPr>
          <p:nvPr>
            <p:ph idx="1"/>
          </p:nvPr>
        </p:nvSpPr>
        <p:spPr>
          <a:xfrm>
            <a:off x="914400" y="914400"/>
            <a:ext cx="7315200" cy="3048000"/>
          </a:xfrm>
        </p:spPr>
        <p:txBody>
          <a:bodyPr/>
          <a:lstStyle/>
          <a:p>
            <a:r>
              <a:rPr lang="en-US" sz="2000" dirty="0">
                <a:latin typeface="Tahoma" pitchFamily="34" charset="0"/>
                <a:cs typeface="Tahoma" pitchFamily="34" charset="0"/>
              </a:rPr>
              <a:t>You can write triggers that fire whenever one of the following operations occurs in the database:</a:t>
            </a:r>
          </a:p>
          <a:p>
            <a:pPr lvl="1"/>
            <a:r>
              <a:rPr lang="en-US" sz="2000" dirty="0">
                <a:latin typeface="Tahoma" pitchFamily="34" charset="0"/>
                <a:cs typeface="Tahoma" pitchFamily="34" charset="0"/>
              </a:rPr>
              <a:t>A database manipulation (DML) statement (DELETE, INSERT, or UPDATE).</a:t>
            </a:r>
          </a:p>
          <a:p>
            <a:pPr lvl="1"/>
            <a:r>
              <a:rPr lang="en-US" sz="2000" dirty="0">
                <a:latin typeface="Tahoma" pitchFamily="34" charset="0"/>
                <a:cs typeface="Tahoma" pitchFamily="34" charset="0"/>
              </a:rPr>
              <a:t>A database definition (DDL) statement (CREATE, ALTER, or DROP).</a:t>
            </a:r>
          </a:p>
          <a:p>
            <a:pPr lvl="1"/>
            <a:r>
              <a:rPr lang="en-US" sz="2000" dirty="0">
                <a:latin typeface="Tahoma" pitchFamily="34" charset="0"/>
                <a:cs typeface="Tahoma" pitchFamily="34" charset="0"/>
              </a:rPr>
              <a:t>A database operation such as SERVERERROR, LOGON, LOGOFF, STARTUP, or SHUTDOWN.</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44</a:t>
            </a:fld>
            <a:endParaRPr lang="en-US" dirty="0"/>
          </a:p>
        </p:txBody>
      </p:sp>
      <p:grpSp>
        <p:nvGrpSpPr>
          <p:cNvPr id="6" name="Group 4"/>
          <p:cNvGrpSpPr>
            <a:grpSpLocks/>
          </p:cNvGrpSpPr>
          <p:nvPr/>
        </p:nvGrpSpPr>
        <p:grpSpPr bwMode="auto">
          <a:xfrm>
            <a:off x="3429000" y="4114800"/>
            <a:ext cx="1639888" cy="1417638"/>
            <a:chOff x="2160" y="2983"/>
            <a:chExt cx="1033" cy="893"/>
          </a:xfrm>
        </p:grpSpPr>
        <p:pic>
          <p:nvPicPr>
            <p:cNvPr id="7" name="Picture 5" descr="Documents: PL/SQL Program"/>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2509" y="2983"/>
              <a:ext cx="428" cy="893"/>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6" descr="C:\Documents and Settings\lserhal\Desktop\conce062.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2761" y="3245"/>
              <a:ext cx="432" cy="43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9" name="Picture 7" descr="C:\Documents and Settings\lserhal\Desktop\bolt.gi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2160" y="3293"/>
              <a:ext cx="816" cy="578"/>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260537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Database Triggers</a:t>
            </a:r>
          </a:p>
        </p:txBody>
      </p:sp>
      <p:sp>
        <p:nvSpPr>
          <p:cNvPr id="3" name="Content Placeholder 2"/>
          <p:cNvSpPr>
            <a:spLocks noGrp="1"/>
          </p:cNvSpPr>
          <p:nvPr>
            <p:ph idx="1"/>
          </p:nvPr>
        </p:nvSpPr>
        <p:spPr>
          <a:xfrm>
            <a:off x="914400" y="1066800"/>
            <a:ext cx="7315200" cy="2362200"/>
          </a:xfrm>
        </p:spPr>
        <p:txBody>
          <a:bodyPr/>
          <a:lstStyle/>
          <a:p>
            <a:pPr marL="349250" lvl="1" indent="-342900">
              <a:buFont typeface="Wingdings" pitchFamily="2" charset="2"/>
              <a:buChar char="§"/>
            </a:pPr>
            <a:r>
              <a:rPr lang="en-US" sz="2000" dirty="0">
                <a:latin typeface="Tahoma" pitchFamily="34" charset="0"/>
                <a:cs typeface="Tahoma" pitchFamily="34" charset="0"/>
              </a:rPr>
              <a:t>Database trigger (covered in this course): </a:t>
            </a:r>
          </a:p>
          <a:p>
            <a:pPr marL="793750" lvl="3" indent="-342900">
              <a:buFont typeface="Arial" pitchFamily="34" charset="0"/>
              <a:buChar char="•"/>
            </a:pPr>
            <a:r>
              <a:rPr lang="en-US" sz="2000" dirty="0">
                <a:latin typeface="Tahoma" pitchFamily="34" charset="0"/>
                <a:cs typeface="Tahoma" pitchFamily="34" charset="0"/>
              </a:rPr>
              <a:t>Fires whenever a DML, a DLL, or system event occurs on a schema or database</a:t>
            </a:r>
          </a:p>
          <a:p>
            <a:pPr marL="349250" lvl="1" indent="-342900">
              <a:buFont typeface="Wingdings" pitchFamily="2" charset="2"/>
              <a:buChar char="§"/>
            </a:pPr>
            <a:r>
              <a:rPr lang="en-US" sz="2000" dirty="0">
                <a:latin typeface="Tahoma" pitchFamily="34" charset="0"/>
                <a:cs typeface="Tahoma" pitchFamily="34" charset="0"/>
              </a:rPr>
              <a:t>Application trigger: </a:t>
            </a:r>
          </a:p>
          <a:p>
            <a:pPr marL="793750" lvl="3" indent="-342900">
              <a:buFont typeface="Arial" pitchFamily="34" charset="0"/>
              <a:buChar char="•"/>
            </a:pPr>
            <a:r>
              <a:rPr lang="en-US" sz="2000" dirty="0">
                <a:latin typeface="Tahoma" pitchFamily="34" charset="0"/>
                <a:cs typeface="Tahoma" pitchFamily="34" charset="0"/>
              </a:rPr>
              <a:t>Fires whenever an event occurs within a particular </a:t>
            </a:r>
            <a:r>
              <a:rPr lang="en-US" sz="2000" dirty="0" smtClean="0">
                <a:latin typeface="Tahoma" pitchFamily="34" charset="0"/>
                <a:cs typeface="Tahoma" pitchFamily="34" charset="0"/>
              </a:rPr>
              <a:t>application</a:t>
            </a:r>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45</a:t>
            </a:fld>
            <a:endParaRPr lang="en-US" dirty="0"/>
          </a:p>
        </p:txBody>
      </p:sp>
      <p:grpSp>
        <p:nvGrpSpPr>
          <p:cNvPr id="12" name="Group 11"/>
          <p:cNvGrpSpPr/>
          <p:nvPr/>
        </p:nvGrpSpPr>
        <p:grpSpPr>
          <a:xfrm>
            <a:off x="1409700" y="3581400"/>
            <a:ext cx="6324600" cy="2119312"/>
            <a:chOff x="1524000" y="3733800"/>
            <a:chExt cx="6324600" cy="2119312"/>
          </a:xfrm>
        </p:grpSpPr>
        <p:pic>
          <p:nvPicPr>
            <p:cNvPr id="6" name="Picture 4" descr="C:\Documents and Settings\lserhal\Desktop\data entry.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2133600" y="3733800"/>
              <a:ext cx="971550" cy="154305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Box 5"/>
            <p:cNvSpPr txBox="1">
              <a:spLocks noChangeArrowheads="1"/>
            </p:cNvSpPr>
            <p:nvPr/>
          </p:nvSpPr>
          <p:spPr bwMode="auto">
            <a:xfrm>
              <a:off x="1524000" y="5486400"/>
              <a:ext cx="26479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Application Trigger</a:t>
              </a:r>
            </a:p>
          </p:txBody>
        </p:sp>
        <p:pic>
          <p:nvPicPr>
            <p:cNvPr id="8" name="Picture 6" descr="C:\Documents and Settings\lserhal\Desktop\datab018.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5622925" y="3771900"/>
              <a:ext cx="1235075" cy="1463675"/>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7" descr="C:\Documents and Settings\lserhal\Desktop\conce062.gi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6264275" y="4572000"/>
              <a:ext cx="822325" cy="8223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10" name="Text Box 8"/>
            <p:cNvSpPr txBox="1">
              <a:spLocks noChangeArrowheads="1"/>
            </p:cNvSpPr>
            <p:nvPr/>
          </p:nvSpPr>
          <p:spPr bwMode="auto">
            <a:xfrm>
              <a:off x="5562600" y="5486400"/>
              <a:ext cx="2286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a:spcBef>
                  <a:spcPct val="20000"/>
                </a:spcBef>
              </a:pPr>
              <a:r>
                <a:rPr lang="en-US" sz="1800">
                  <a:latin typeface="Arial" charset="0"/>
                </a:rPr>
                <a:t>Database Trigger</a:t>
              </a:r>
            </a:p>
          </p:txBody>
        </p:sp>
        <p:pic>
          <p:nvPicPr>
            <p:cNvPr id="11" name="Picture 9" descr="C:\Documents and Settings\lserhal\Desktop\conce062.gi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2895600" y="4573587"/>
              <a:ext cx="822325" cy="8223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3483272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Application Scenarios </a:t>
            </a:r>
            <a:r>
              <a:rPr lang="en-US" dirty="0" smtClean="0"/>
              <a:t> for </a:t>
            </a:r>
            <a:r>
              <a:rPr lang="en-US" dirty="0"/>
              <a:t>Implementing Triggers</a:t>
            </a:r>
          </a:p>
        </p:txBody>
      </p:sp>
      <p:sp>
        <p:nvSpPr>
          <p:cNvPr id="3" name="Content Placeholder 2"/>
          <p:cNvSpPr>
            <a:spLocks noGrp="1"/>
          </p:cNvSpPr>
          <p:nvPr>
            <p:ph idx="1"/>
          </p:nvPr>
        </p:nvSpPr>
        <p:spPr>
          <a:xfrm>
            <a:off x="914400" y="1790700"/>
            <a:ext cx="7315200" cy="3276600"/>
          </a:xfrm>
        </p:spPr>
        <p:txBody>
          <a:bodyPr/>
          <a:lstStyle/>
          <a:p>
            <a:r>
              <a:rPr lang="en-US" sz="2000" dirty="0">
                <a:latin typeface="Tahoma" pitchFamily="34" charset="0"/>
                <a:cs typeface="Tahoma" pitchFamily="34" charset="0"/>
              </a:rPr>
              <a:t>You can use triggers for:</a:t>
            </a:r>
          </a:p>
          <a:p>
            <a:pPr lvl="1"/>
            <a:r>
              <a:rPr lang="en-US" sz="2000" dirty="0">
                <a:latin typeface="Tahoma" pitchFamily="34" charset="0"/>
                <a:cs typeface="Tahoma" pitchFamily="34" charset="0"/>
              </a:rPr>
              <a:t>Security</a:t>
            </a:r>
          </a:p>
          <a:p>
            <a:pPr lvl="1"/>
            <a:r>
              <a:rPr lang="en-US" sz="2000" dirty="0">
                <a:latin typeface="Tahoma" pitchFamily="34" charset="0"/>
                <a:cs typeface="Tahoma" pitchFamily="34" charset="0"/>
              </a:rPr>
              <a:t>Auditing</a:t>
            </a:r>
          </a:p>
          <a:p>
            <a:pPr lvl="1"/>
            <a:r>
              <a:rPr lang="en-US" sz="2000" dirty="0">
                <a:latin typeface="Tahoma" pitchFamily="34" charset="0"/>
                <a:cs typeface="Tahoma" pitchFamily="34" charset="0"/>
              </a:rPr>
              <a:t>Data integrity</a:t>
            </a:r>
          </a:p>
          <a:p>
            <a:pPr lvl="1"/>
            <a:r>
              <a:rPr lang="en-US" sz="2000" dirty="0">
                <a:latin typeface="Tahoma" pitchFamily="34" charset="0"/>
                <a:cs typeface="Tahoma" pitchFamily="34" charset="0"/>
              </a:rPr>
              <a:t>Referential integrity</a:t>
            </a:r>
          </a:p>
          <a:p>
            <a:pPr lvl="1"/>
            <a:r>
              <a:rPr lang="en-US" sz="2000" dirty="0">
                <a:latin typeface="Tahoma" pitchFamily="34" charset="0"/>
                <a:cs typeface="Tahoma" pitchFamily="34" charset="0"/>
              </a:rPr>
              <a:t>Table replication</a:t>
            </a:r>
          </a:p>
          <a:p>
            <a:pPr lvl="1"/>
            <a:r>
              <a:rPr lang="en-US" sz="2000" dirty="0">
                <a:latin typeface="Tahoma" pitchFamily="34" charset="0"/>
                <a:cs typeface="Tahoma" pitchFamily="34" charset="0"/>
              </a:rPr>
              <a:t>Computing derived data automatically</a:t>
            </a:r>
          </a:p>
          <a:p>
            <a:pPr lvl="1"/>
            <a:r>
              <a:rPr lang="en-US" sz="2000" dirty="0">
                <a:latin typeface="Tahoma" pitchFamily="34" charset="0"/>
                <a:cs typeface="Tahoma" pitchFamily="34" charset="0"/>
              </a:rPr>
              <a:t>Event logging</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46</a:t>
            </a:fld>
            <a:endParaRPr lang="en-US" dirty="0"/>
          </a:p>
        </p:txBody>
      </p:sp>
    </p:spTree>
    <p:extLst>
      <p:ext uri="{BB962C8B-B14F-4D97-AF65-F5344CB8AC3E}">
        <p14:creationId xmlns:p14="http://schemas.microsoft.com/office/powerpoint/2010/main" xmlns="" val="307268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Trigger Types</a:t>
            </a:r>
          </a:p>
        </p:txBody>
      </p:sp>
      <p:sp>
        <p:nvSpPr>
          <p:cNvPr id="3" name="Content Placeholder 2"/>
          <p:cNvSpPr>
            <a:spLocks noGrp="1"/>
          </p:cNvSpPr>
          <p:nvPr>
            <p:ph idx="1"/>
          </p:nvPr>
        </p:nvSpPr>
        <p:spPr>
          <a:xfrm>
            <a:off x="2133600" y="1790700"/>
            <a:ext cx="4876800" cy="3276600"/>
          </a:xfrm>
        </p:spPr>
        <p:txBody>
          <a:bodyPr/>
          <a:lstStyle/>
          <a:p>
            <a:pPr marL="349250" lvl="1" indent="-342900">
              <a:buFont typeface="Wingdings" pitchFamily="2" charset="2"/>
              <a:buChar char="§"/>
            </a:pPr>
            <a:r>
              <a:rPr lang="en-US" sz="2000" dirty="0">
                <a:latin typeface="Tahoma" pitchFamily="34" charset="0"/>
                <a:cs typeface="Tahoma" pitchFamily="34" charset="0"/>
              </a:rPr>
              <a:t>Simple DML triggers</a:t>
            </a:r>
          </a:p>
          <a:p>
            <a:pPr marL="793750" lvl="3" indent="-342900">
              <a:buFont typeface="Arial" pitchFamily="34" charset="0"/>
              <a:buChar char="•"/>
            </a:pPr>
            <a:r>
              <a:rPr lang="en-US" sz="2000" dirty="0">
                <a:latin typeface="Tahoma" pitchFamily="34" charset="0"/>
                <a:cs typeface="Tahoma" pitchFamily="34" charset="0"/>
              </a:rPr>
              <a:t>BEFORE </a:t>
            </a:r>
          </a:p>
          <a:p>
            <a:pPr marL="793750" lvl="3" indent="-342900">
              <a:buFont typeface="Arial" pitchFamily="34" charset="0"/>
              <a:buChar char="•"/>
            </a:pPr>
            <a:r>
              <a:rPr lang="en-US" sz="2000" dirty="0">
                <a:latin typeface="Tahoma" pitchFamily="34" charset="0"/>
                <a:cs typeface="Tahoma" pitchFamily="34" charset="0"/>
              </a:rPr>
              <a:t>AFTER </a:t>
            </a:r>
          </a:p>
          <a:p>
            <a:pPr marL="793750" lvl="3" indent="-342900">
              <a:buFont typeface="Arial" pitchFamily="34" charset="0"/>
              <a:buChar char="•"/>
            </a:pPr>
            <a:r>
              <a:rPr lang="en-US" sz="2000" dirty="0">
                <a:latin typeface="Tahoma" pitchFamily="34" charset="0"/>
                <a:cs typeface="Tahoma" pitchFamily="34" charset="0"/>
              </a:rPr>
              <a:t>INSTEAD OF</a:t>
            </a:r>
          </a:p>
          <a:p>
            <a:pPr marL="349250" lvl="1" indent="-342900">
              <a:buFont typeface="Wingdings" pitchFamily="2" charset="2"/>
              <a:buChar char="§"/>
            </a:pPr>
            <a:r>
              <a:rPr lang="en-US" sz="2000" dirty="0">
                <a:latin typeface="Tahoma" pitchFamily="34" charset="0"/>
                <a:cs typeface="Tahoma" pitchFamily="34" charset="0"/>
              </a:rPr>
              <a:t>Compound triggers</a:t>
            </a:r>
          </a:p>
          <a:p>
            <a:pPr marL="349250" lvl="1" indent="-342900">
              <a:buFont typeface="Wingdings" pitchFamily="2" charset="2"/>
              <a:buChar char="§"/>
            </a:pPr>
            <a:r>
              <a:rPr lang="en-US" sz="2000" dirty="0">
                <a:latin typeface="Tahoma" pitchFamily="34" charset="0"/>
                <a:cs typeface="Tahoma" pitchFamily="34" charset="0"/>
              </a:rPr>
              <a:t>Non-DML triggers</a:t>
            </a:r>
          </a:p>
          <a:p>
            <a:pPr marL="793750" lvl="3" indent="-342900">
              <a:buFont typeface="Arial" pitchFamily="34" charset="0"/>
              <a:buChar char="•"/>
            </a:pPr>
            <a:r>
              <a:rPr lang="en-US" sz="2000" dirty="0">
                <a:latin typeface="Tahoma" pitchFamily="34" charset="0"/>
                <a:cs typeface="Tahoma" pitchFamily="34" charset="0"/>
              </a:rPr>
              <a:t>DDL event triggers</a:t>
            </a:r>
          </a:p>
          <a:p>
            <a:pPr marL="793750" lvl="3" indent="-342900">
              <a:buFont typeface="Arial" pitchFamily="34" charset="0"/>
              <a:buChar char="•"/>
            </a:pPr>
            <a:r>
              <a:rPr lang="en-US" sz="2000" dirty="0">
                <a:latin typeface="Tahoma" pitchFamily="34" charset="0"/>
                <a:cs typeface="Tahoma" pitchFamily="34" charset="0"/>
              </a:rPr>
              <a:t>Database event triggers</a:t>
            </a:r>
          </a:p>
          <a:p>
            <a:pPr marL="806450" lvl="1" indent="-342900"/>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47</a:t>
            </a:fld>
            <a:endParaRPr lang="en-US" dirty="0"/>
          </a:p>
        </p:txBody>
      </p:sp>
    </p:spTree>
    <p:extLst>
      <p:ext uri="{BB962C8B-B14F-4D97-AF65-F5344CB8AC3E}">
        <p14:creationId xmlns:p14="http://schemas.microsoft.com/office/powerpoint/2010/main" xmlns="" val="11942465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Event Types and Body</a:t>
            </a:r>
          </a:p>
        </p:txBody>
      </p:sp>
      <p:sp>
        <p:nvSpPr>
          <p:cNvPr id="3" name="Content Placeholder 2"/>
          <p:cNvSpPr>
            <a:spLocks noGrp="1"/>
          </p:cNvSpPr>
          <p:nvPr>
            <p:ph idx="1"/>
          </p:nvPr>
        </p:nvSpPr>
        <p:spPr>
          <a:xfrm>
            <a:off x="914400" y="1752600"/>
            <a:ext cx="7315200" cy="2590800"/>
          </a:xfrm>
        </p:spPr>
        <p:txBody>
          <a:bodyPr/>
          <a:lstStyle/>
          <a:p>
            <a:pPr marL="295275" lvl="1">
              <a:buFont typeface="Wingdings" pitchFamily="2" charset="2"/>
              <a:buChar char="§"/>
            </a:pPr>
            <a:r>
              <a:rPr lang="en-US" sz="2000" dirty="0">
                <a:latin typeface="Tahoma" pitchFamily="34" charset="0"/>
                <a:cs typeface="Tahoma" pitchFamily="34" charset="0"/>
              </a:rPr>
              <a:t>A trigger event type determines which DML statement causes the trigger to execute. The possible events are:</a:t>
            </a:r>
          </a:p>
          <a:p>
            <a:pPr marL="744537" lvl="3" indent="-285750">
              <a:buFont typeface="Arial" pitchFamily="34" charset="0"/>
              <a:buChar char="•"/>
            </a:pPr>
            <a:r>
              <a:rPr lang="en-US" sz="2000" dirty="0">
                <a:latin typeface="Tahoma" pitchFamily="34" charset="0"/>
                <a:cs typeface="Tahoma" pitchFamily="34" charset="0"/>
              </a:rPr>
              <a:t>INSERT</a:t>
            </a:r>
          </a:p>
          <a:p>
            <a:pPr marL="744537" lvl="3" indent="-285750">
              <a:buFont typeface="Arial" pitchFamily="34" charset="0"/>
              <a:buChar char="•"/>
            </a:pPr>
            <a:r>
              <a:rPr lang="en-US" sz="2000" dirty="0">
                <a:latin typeface="Tahoma" pitchFamily="34" charset="0"/>
                <a:cs typeface="Tahoma" pitchFamily="34" charset="0"/>
              </a:rPr>
              <a:t>UPDATE [OF column]</a:t>
            </a:r>
          </a:p>
          <a:p>
            <a:pPr marL="744537" lvl="3" indent="-285750">
              <a:buFont typeface="Arial" pitchFamily="34" charset="0"/>
              <a:buChar char="•"/>
            </a:pPr>
            <a:r>
              <a:rPr lang="en-US" sz="2000" dirty="0">
                <a:latin typeface="Tahoma" pitchFamily="34" charset="0"/>
                <a:cs typeface="Tahoma" pitchFamily="34" charset="0"/>
              </a:rPr>
              <a:t>DELETE</a:t>
            </a:r>
          </a:p>
          <a:p>
            <a:pPr marL="295275" lvl="1">
              <a:buFont typeface="Wingdings" pitchFamily="2" charset="2"/>
              <a:buChar char="§"/>
            </a:pPr>
            <a:r>
              <a:rPr lang="en-US" sz="2000" dirty="0">
                <a:latin typeface="Tahoma" pitchFamily="34" charset="0"/>
                <a:cs typeface="Tahoma" pitchFamily="34" charset="0"/>
              </a:rPr>
              <a:t>A trigger body determines what action is performed and is a PL/SQL block or a CALL to a procedure.</a:t>
            </a:r>
          </a:p>
          <a:p>
            <a:pPr marL="295275"/>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48</a:t>
            </a:fld>
            <a:endParaRPr lang="en-US" dirty="0"/>
          </a:p>
        </p:txBody>
      </p:sp>
    </p:spTree>
    <p:extLst>
      <p:ext uri="{BB962C8B-B14F-4D97-AF65-F5344CB8AC3E}">
        <p14:creationId xmlns:p14="http://schemas.microsoft.com/office/powerpoint/2010/main" xmlns="" val="22102281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DML </a:t>
            </a:r>
            <a:r>
              <a:rPr lang="en-US" dirty="0" smtClean="0"/>
              <a:t>Triggers</a:t>
            </a:r>
            <a:endParaRPr lang="en-US" dirty="0"/>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49</a:t>
            </a:fld>
            <a:endParaRPr lang="en-US" dirty="0"/>
          </a:p>
        </p:txBody>
      </p:sp>
      <p:sp>
        <p:nvSpPr>
          <p:cNvPr id="7" name="Content Placeholder 5"/>
          <p:cNvSpPr txBox="1">
            <a:spLocks/>
          </p:cNvSpPr>
          <p:nvPr/>
        </p:nvSpPr>
        <p:spPr>
          <a:xfrm>
            <a:off x="548640" y="680761"/>
            <a:ext cx="8046720" cy="396743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dk1"/>
                </a:solidFill>
                <a:latin typeface="+mn-lt"/>
                <a:ea typeface="+mn-ea"/>
                <a:cs typeface="+mn-cs"/>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dk1"/>
                </a:solidFill>
                <a:latin typeface="+mn-lt"/>
                <a:ea typeface="+mn-ea"/>
                <a:cs typeface="+mn-cs"/>
              </a:defRPr>
            </a:lvl4pPr>
            <a:lvl5pPr marL="1879600" indent="0" algn="l" defTabSz="914400" rtl="0" eaLnBrk="1" latinLnBrk="0" hangingPunct="1">
              <a:spcBef>
                <a:spcPct val="20000"/>
              </a:spcBef>
              <a:buClr>
                <a:schemeClr val="accent1">
                  <a:lumMod val="75000"/>
                </a:schemeClr>
              </a:buClr>
              <a:buFontTx/>
              <a:buNone/>
              <a:defRPr sz="15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2000" b="1" dirty="0" smtClean="0">
                <a:latin typeface="Tahoma" pitchFamily="34" charset="0"/>
                <a:cs typeface="Tahoma" pitchFamily="34" charset="0"/>
              </a:rPr>
              <a:t>CREATE</a:t>
            </a:r>
            <a:r>
              <a:rPr lang="en-US" sz="2000" dirty="0" smtClean="0">
                <a:latin typeface="Tahoma" pitchFamily="34" charset="0"/>
                <a:cs typeface="Tahoma" pitchFamily="34" charset="0"/>
              </a:rPr>
              <a:t> </a:t>
            </a:r>
            <a:r>
              <a:rPr lang="en-US" sz="2000" dirty="0">
                <a:latin typeface="Tahoma" pitchFamily="34" charset="0"/>
                <a:cs typeface="Tahoma" pitchFamily="34" charset="0"/>
              </a:rPr>
              <a:t>[OR REPLACE] </a:t>
            </a:r>
            <a:r>
              <a:rPr lang="en-US" sz="2000" b="1" dirty="0">
                <a:latin typeface="Tahoma" pitchFamily="34" charset="0"/>
                <a:cs typeface="Tahoma" pitchFamily="34" charset="0"/>
              </a:rPr>
              <a:t>TRIGGER </a:t>
            </a:r>
            <a:r>
              <a:rPr lang="en-US" sz="2000" i="1" dirty="0" err="1">
                <a:latin typeface="Tahoma" pitchFamily="34" charset="0"/>
                <a:cs typeface="Tahoma" pitchFamily="34" charset="0"/>
              </a:rPr>
              <a:t>trigger_name</a:t>
            </a:r>
            <a:endParaRPr lang="en-US" sz="2000" i="1" dirty="0">
              <a:latin typeface="Tahoma" pitchFamily="34" charset="0"/>
              <a:cs typeface="Tahoma" pitchFamily="34" charset="0"/>
            </a:endParaRPr>
          </a:p>
          <a:p>
            <a:pPr marL="0" indent="0">
              <a:buNone/>
            </a:pPr>
            <a:r>
              <a:rPr lang="en-US" sz="2000" dirty="0">
                <a:solidFill>
                  <a:srgbClr val="FF0000"/>
                </a:solidFill>
                <a:latin typeface="Tahoma" pitchFamily="34" charset="0"/>
                <a:cs typeface="Tahoma" pitchFamily="34" charset="0"/>
              </a:rPr>
              <a:t>timing</a:t>
            </a:r>
            <a:r>
              <a:rPr lang="en-US" sz="2000" dirty="0">
                <a:latin typeface="Tahoma" pitchFamily="34" charset="0"/>
                <a:cs typeface="Tahoma" pitchFamily="34" charset="0"/>
              </a:rPr>
              <a:t> -- when to fire the trigger</a:t>
            </a:r>
          </a:p>
          <a:p>
            <a:pPr marL="0" indent="0">
              <a:buNone/>
            </a:pPr>
            <a:r>
              <a:rPr lang="en-US" sz="2000" dirty="0">
                <a:solidFill>
                  <a:srgbClr val="FF0000"/>
                </a:solidFill>
                <a:latin typeface="Tahoma" pitchFamily="34" charset="0"/>
                <a:cs typeface="Tahoma" pitchFamily="34" charset="0"/>
              </a:rPr>
              <a:t>event1</a:t>
            </a:r>
            <a:r>
              <a:rPr lang="en-US" sz="2000" dirty="0">
                <a:latin typeface="Tahoma" pitchFamily="34" charset="0"/>
                <a:cs typeface="Tahoma" pitchFamily="34" charset="0"/>
              </a:rPr>
              <a:t> [OR event2 OR event3] </a:t>
            </a:r>
            <a:r>
              <a:rPr lang="en-US" sz="2000" b="1" dirty="0" smtClean="0">
                <a:latin typeface="Tahoma" pitchFamily="34" charset="0"/>
                <a:cs typeface="Tahoma" pitchFamily="34" charset="0"/>
              </a:rPr>
              <a:t>ON </a:t>
            </a:r>
            <a:r>
              <a:rPr lang="en-US" sz="2000" i="1" dirty="0" err="1" smtClean="0">
                <a:solidFill>
                  <a:srgbClr val="FF0000"/>
                </a:solidFill>
                <a:latin typeface="Tahoma" pitchFamily="34" charset="0"/>
                <a:cs typeface="Tahoma" pitchFamily="34" charset="0"/>
              </a:rPr>
              <a:t>object_name</a:t>
            </a:r>
            <a:endParaRPr lang="en-US" sz="2000" i="1" dirty="0" smtClean="0">
              <a:solidFill>
                <a:srgbClr val="FF0000"/>
              </a:solidFill>
              <a:latin typeface="Tahoma" pitchFamily="34" charset="0"/>
              <a:cs typeface="Tahoma" pitchFamily="34" charset="0"/>
            </a:endParaRPr>
          </a:p>
          <a:p>
            <a:pPr eaLnBrk="0" hangingPunct="0">
              <a:spcBef>
                <a:spcPct val="0"/>
              </a:spcBef>
              <a:buClrTx/>
              <a:buNone/>
              <a:tabLst>
                <a:tab pos="1200150" algn="l"/>
              </a:tabLst>
            </a:pPr>
            <a:r>
              <a:rPr lang="en-US" sz="2000" dirty="0">
                <a:latin typeface="Tahoma" pitchFamily="34" charset="0"/>
                <a:cs typeface="Tahoma" pitchFamily="34" charset="0"/>
              </a:rPr>
              <a:t>[REFERENCING OLD AS </a:t>
            </a:r>
            <a:r>
              <a:rPr lang="en-US" sz="2000" i="1" dirty="0">
                <a:latin typeface="Tahoma" pitchFamily="34" charset="0"/>
                <a:cs typeface="Tahoma" pitchFamily="34" charset="0"/>
              </a:rPr>
              <a:t>old | </a:t>
            </a:r>
            <a:r>
              <a:rPr lang="en-US" sz="2000" dirty="0">
                <a:latin typeface="Tahoma" pitchFamily="34" charset="0"/>
                <a:cs typeface="Tahoma" pitchFamily="34" charset="0"/>
              </a:rPr>
              <a:t>NEW AS </a:t>
            </a:r>
            <a:r>
              <a:rPr lang="en-US" sz="2000" i="1" dirty="0">
                <a:latin typeface="Tahoma" pitchFamily="34" charset="0"/>
                <a:cs typeface="Tahoma" pitchFamily="34" charset="0"/>
              </a:rPr>
              <a:t>new</a:t>
            </a:r>
            <a:r>
              <a:rPr lang="en-US" sz="2000" dirty="0">
                <a:latin typeface="Tahoma" pitchFamily="34" charset="0"/>
                <a:cs typeface="Tahoma" pitchFamily="34" charset="0"/>
              </a:rPr>
              <a:t>]</a:t>
            </a:r>
          </a:p>
          <a:p>
            <a:pPr eaLnBrk="0" hangingPunct="0">
              <a:spcBef>
                <a:spcPct val="0"/>
              </a:spcBef>
              <a:buClrTx/>
              <a:buNone/>
              <a:tabLst>
                <a:tab pos="1200150" algn="l"/>
              </a:tabLst>
            </a:pPr>
            <a:r>
              <a:rPr lang="en-US" sz="2000" b="1" dirty="0">
                <a:latin typeface="Tahoma" pitchFamily="34" charset="0"/>
                <a:cs typeface="Tahoma" pitchFamily="34" charset="0"/>
              </a:rPr>
              <a:t>FOR EACH ROW </a:t>
            </a:r>
            <a:r>
              <a:rPr lang="en-US" sz="2000" dirty="0">
                <a:latin typeface="Tahoma" pitchFamily="34" charset="0"/>
                <a:cs typeface="Tahoma" pitchFamily="34" charset="0"/>
              </a:rPr>
              <a:t>–- </a:t>
            </a:r>
            <a:r>
              <a:rPr lang="en-US" sz="2000" i="1" dirty="0">
                <a:latin typeface="Tahoma" pitchFamily="34" charset="0"/>
                <a:cs typeface="Tahoma" pitchFamily="34" charset="0"/>
              </a:rPr>
              <a:t>default is statement level </a:t>
            </a:r>
            <a:r>
              <a:rPr lang="en-US" sz="2000" i="1" dirty="0" smtClean="0">
                <a:latin typeface="Tahoma" pitchFamily="34" charset="0"/>
                <a:cs typeface="Tahoma" pitchFamily="34" charset="0"/>
              </a:rPr>
              <a:t>trigger</a:t>
            </a:r>
            <a:endParaRPr lang="en-US" sz="2000" i="1" dirty="0">
              <a:latin typeface="Tahoma" pitchFamily="34" charset="0"/>
              <a:cs typeface="Tahoma" pitchFamily="34" charset="0"/>
            </a:endParaRPr>
          </a:p>
          <a:p>
            <a:pPr marL="0" indent="0">
              <a:buNone/>
            </a:pPr>
            <a:r>
              <a:rPr lang="en-US" sz="2000" dirty="0" smtClean="0">
                <a:latin typeface="Tahoma" pitchFamily="34" charset="0"/>
                <a:cs typeface="Tahoma" pitchFamily="34" charset="0"/>
              </a:rPr>
              <a:t>[DECLARE]</a:t>
            </a:r>
          </a:p>
          <a:p>
            <a:pPr marL="0" indent="0">
              <a:buNone/>
            </a:pPr>
            <a:r>
              <a:rPr lang="en-US" sz="2000" b="1" dirty="0" smtClean="0">
                <a:latin typeface="Tahoma" pitchFamily="34" charset="0"/>
                <a:cs typeface="Tahoma" pitchFamily="34" charset="0"/>
              </a:rPr>
              <a:t>BEGIN</a:t>
            </a:r>
            <a:endParaRPr lang="en-US" sz="2000" b="1" dirty="0">
              <a:latin typeface="Tahoma" pitchFamily="34" charset="0"/>
              <a:cs typeface="Tahoma" pitchFamily="34" charset="0"/>
            </a:endParaRPr>
          </a:p>
          <a:p>
            <a:pPr marL="0" indent="0">
              <a:buNone/>
            </a:pPr>
            <a:r>
              <a:rPr lang="en-US" sz="2000" dirty="0">
                <a:latin typeface="Tahoma" pitchFamily="34" charset="0"/>
                <a:cs typeface="Tahoma" pitchFamily="34" charset="0"/>
              </a:rPr>
              <a:t>... </a:t>
            </a:r>
            <a:r>
              <a:rPr lang="en-US" sz="2000" dirty="0" err="1">
                <a:solidFill>
                  <a:schemeClr val="tx1"/>
                </a:solidFill>
                <a:latin typeface="Tahoma" pitchFamily="34" charset="0"/>
                <a:cs typeface="Tahoma" pitchFamily="34" charset="0"/>
              </a:rPr>
              <a:t>trigger_body</a:t>
            </a:r>
            <a:r>
              <a:rPr lang="en-US" sz="2000" dirty="0">
                <a:solidFill>
                  <a:schemeClr val="tx1"/>
                </a:solidFill>
                <a:latin typeface="Tahoma" pitchFamily="34" charset="0"/>
                <a:cs typeface="Tahoma" pitchFamily="34" charset="0"/>
              </a:rPr>
              <a:t> </a:t>
            </a:r>
            <a:r>
              <a:rPr lang="en-US" sz="2000" dirty="0">
                <a:latin typeface="Tahoma" pitchFamily="34" charset="0"/>
                <a:cs typeface="Tahoma" pitchFamily="34" charset="0"/>
              </a:rPr>
              <a:t>-- executable statements</a:t>
            </a:r>
          </a:p>
          <a:p>
            <a:pPr marL="0" indent="0">
              <a:buNone/>
            </a:pPr>
            <a:r>
              <a:rPr lang="en-US" sz="2000" dirty="0">
                <a:latin typeface="Tahoma" pitchFamily="34" charset="0"/>
                <a:cs typeface="Tahoma" pitchFamily="34" charset="0"/>
              </a:rPr>
              <a:t>[EXCEPTION . . .]</a:t>
            </a:r>
          </a:p>
          <a:p>
            <a:pPr marL="0" indent="0">
              <a:buNone/>
            </a:pPr>
            <a:r>
              <a:rPr lang="en-US" sz="2000" b="1" dirty="0">
                <a:latin typeface="Tahoma" pitchFamily="34" charset="0"/>
                <a:cs typeface="Tahoma" pitchFamily="34" charset="0"/>
              </a:rPr>
              <a:t>END</a:t>
            </a:r>
            <a:r>
              <a:rPr lang="en-US" sz="2000" dirty="0">
                <a:latin typeface="Tahoma" pitchFamily="34" charset="0"/>
                <a:cs typeface="Tahoma" pitchFamily="34" charset="0"/>
              </a:rPr>
              <a:t> [</a:t>
            </a:r>
            <a:r>
              <a:rPr lang="en-US" sz="2000" i="1" dirty="0" err="1">
                <a:latin typeface="Tahoma" pitchFamily="34" charset="0"/>
                <a:cs typeface="Tahoma" pitchFamily="34" charset="0"/>
              </a:rPr>
              <a:t>trigger_name</a:t>
            </a:r>
            <a:r>
              <a:rPr lang="en-US" sz="2000" dirty="0" smtClean="0">
                <a:latin typeface="Tahoma" pitchFamily="34" charset="0"/>
                <a:cs typeface="Tahoma" pitchFamily="34" charset="0"/>
              </a:rPr>
              <a:t>]</a:t>
            </a:r>
            <a:r>
              <a:rPr lang="en-US" sz="2000" b="1" dirty="0" smtClean="0">
                <a:latin typeface="Tahoma" pitchFamily="34" charset="0"/>
                <a:cs typeface="Tahoma" pitchFamily="34" charset="0"/>
              </a:rPr>
              <a:t>;</a:t>
            </a:r>
            <a:endParaRPr lang="en-US" sz="2000" b="1" dirty="0">
              <a:latin typeface="Tahoma" pitchFamily="34" charset="0"/>
              <a:cs typeface="Tahoma" pitchFamily="34" charset="0"/>
            </a:endParaRPr>
          </a:p>
        </p:txBody>
      </p:sp>
      <p:sp>
        <p:nvSpPr>
          <p:cNvPr id="8" name="Content Placeholder 5"/>
          <p:cNvSpPr txBox="1">
            <a:spLocks/>
          </p:cNvSpPr>
          <p:nvPr/>
        </p:nvSpPr>
        <p:spPr>
          <a:xfrm>
            <a:off x="460289" y="4870575"/>
            <a:ext cx="8255852" cy="114922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t"/>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dk1"/>
                </a:solidFill>
                <a:latin typeface="+mn-lt"/>
                <a:ea typeface="+mn-ea"/>
                <a:cs typeface="+mn-cs"/>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dk1"/>
                </a:solidFill>
                <a:latin typeface="+mn-lt"/>
                <a:ea typeface="+mn-ea"/>
                <a:cs typeface="+mn-cs"/>
              </a:defRPr>
            </a:lvl4pPr>
            <a:lvl5pPr marL="1879600" indent="0" algn="l" defTabSz="914400" rtl="0" eaLnBrk="1" latinLnBrk="0" hangingPunct="1">
              <a:spcBef>
                <a:spcPct val="20000"/>
              </a:spcBef>
              <a:buClr>
                <a:schemeClr val="accent1">
                  <a:lumMod val="75000"/>
                </a:schemeClr>
              </a:buClr>
              <a:buFontTx/>
              <a:buNone/>
              <a:defRPr sz="15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2000" dirty="0">
                <a:latin typeface="Tahoma" pitchFamily="34" charset="0"/>
                <a:cs typeface="Tahoma" pitchFamily="34" charset="0"/>
              </a:rPr>
              <a:t>timing</a:t>
            </a:r>
            <a:r>
              <a:rPr lang="en-US" sz="2000" b="1" dirty="0">
                <a:latin typeface="Tahoma" pitchFamily="34" charset="0"/>
                <a:cs typeface="Tahoma" pitchFamily="34" charset="0"/>
              </a:rPr>
              <a:t> =  BEFORE | AFTER | </a:t>
            </a:r>
            <a:r>
              <a:rPr lang="en-US" sz="2000" dirty="0">
                <a:latin typeface="Tahoma" pitchFamily="34" charset="0"/>
                <a:cs typeface="Tahoma" pitchFamily="34" charset="0"/>
              </a:rPr>
              <a:t>INSTEAD </a:t>
            </a:r>
            <a:r>
              <a:rPr lang="en-US" sz="2000" dirty="0" smtClean="0">
                <a:latin typeface="Tahoma" pitchFamily="34" charset="0"/>
                <a:cs typeface="Tahoma" pitchFamily="34" charset="0"/>
              </a:rPr>
              <a:t>OF</a:t>
            </a:r>
          </a:p>
          <a:p>
            <a:pPr marL="0" indent="0">
              <a:buNone/>
            </a:pPr>
            <a:r>
              <a:rPr lang="en-US" sz="2000" dirty="0">
                <a:latin typeface="Tahoma" pitchFamily="34" charset="0"/>
                <a:cs typeface="Tahoma" pitchFamily="34" charset="0"/>
              </a:rPr>
              <a:t>event</a:t>
            </a:r>
            <a:r>
              <a:rPr lang="en-US" sz="2000" b="1" dirty="0">
                <a:latin typeface="Tahoma" pitchFamily="34" charset="0"/>
                <a:cs typeface="Tahoma" pitchFamily="34" charset="0"/>
              </a:rPr>
              <a:t> = INSERT | DELETE | UPDATE | </a:t>
            </a:r>
            <a:r>
              <a:rPr lang="en-US" sz="2000" dirty="0">
                <a:latin typeface="Tahoma" pitchFamily="34" charset="0"/>
                <a:cs typeface="Tahoma" pitchFamily="34" charset="0"/>
              </a:rPr>
              <a:t>UPDATE OF</a:t>
            </a:r>
            <a:r>
              <a:rPr lang="en-US" sz="2000" b="1" dirty="0">
                <a:latin typeface="Tahoma" pitchFamily="34" charset="0"/>
                <a:cs typeface="Tahoma" pitchFamily="34" charset="0"/>
              </a:rPr>
              <a:t> </a:t>
            </a:r>
            <a:r>
              <a:rPr lang="en-US" sz="2000" i="1" dirty="0" err="1">
                <a:latin typeface="Tahoma" pitchFamily="34" charset="0"/>
                <a:cs typeface="Tahoma" pitchFamily="34" charset="0"/>
              </a:rPr>
              <a:t>column_list</a:t>
            </a:r>
            <a:endParaRPr lang="en-US" sz="2000" i="1" dirty="0">
              <a:latin typeface="Tahoma" pitchFamily="34" charset="0"/>
              <a:cs typeface="Tahoma" pitchFamily="34" charset="0"/>
            </a:endParaRPr>
          </a:p>
        </p:txBody>
      </p:sp>
    </p:spTree>
    <p:extLst>
      <p:ext uri="{BB962C8B-B14F-4D97-AF65-F5344CB8AC3E}">
        <p14:creationId xmlns:p14="http://schemas.microsoft.com/office/powerpoint/2010/main" xmlns="" val="2454131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a:t>
            </a:r>
            <a:r>
              <a:rPr lang="en-US" dirty="0" smtClean="0"/>
              <a:t>Conversion (slide 1)</a:t>
            </a:r>
            <a:endParaRPr lang="en-US" dirty="0"/>
          </a:p>
        </p:txBody>
      </p:sp>
      <p:sp>
        <p:nvSpPr>
          <p:cNvPr id="3" name="Content Placeholder 2"/>
          <p:cNvSpPr>
            <a:spLocks noGrp="1"/>
          </p:cNvSpPr>
          <p:nvPr>
            <p:ph idx="1"/>
          </p:nvPr>
        </p:nvSpPr>
        <p:spPr/>
        <p:txBody>
          <a:bodyPr/>
          <a:lstStyle/>
          <a:p>
            <a:r>
              <a:rPr lang="en-US" sz="2000" dirty="0">
                <a:latin typeface="Tahoma" pitchFamily="34" charset="0"/>
                <a:cs typeface="Tahoma" pitchFamily="34" charset="0"/>
              </a:rPr>
              <a:t>Converts data to comparable data types</a:t>
            </a:r>
          </a:p>
          <a:p>
            <a:r>
              <a:rPr lang="en-US" sz="2000" dirty="0">
                <a:latin typeface="Tahoma" pitchFamily="34" charset="0"/>
                <a:cs typeface="Tahoma" pitchFamily="34" charset="0"/>
              </a:rPr>
              <a:t>Is of two types:</a:t>
            </a:r>
          </a:p>
          <a:p>
            <a:pPr lvl="1"/>
            <a:r>
              <a:rPr lang="en-US" sz="2000" dirty="0">
                <a:latin typeface="Tahoma" pitchFamily="34" charset="0"/>
                <a:cs typeface="Tahoma" pitchFamily="34" charset="0"/>
              </a:rPr>
              <a:t>Implicit conversion</a:t>
            </a:r>
          </a:p>
          <a:p>
            <a:pPr lvl="1"/>
            <a:r>
              <a:rPr lang="en-US" sz="2000" dirty="0">
                <a:latin typeface="Tahoma" pitchFamily="34" charset="0"/>
                <a:cs typeface="Tahoma" pitchFamily="34" charset="0"/>
              </a:rPr>
              <a:t>Explicit conversion</a:t>
            </a:r>
          </a:p>
          <a:p>
            <a:r>
              <a:rPr lang="en-US" sz="2000" dirty="0">
                <a:latin typeface="Tahoma" pitchFamily="34" charset="0"/>
                <a:cs typeface="Tahoma" pitchFamily="34" charset="0"/>
              </a:rPr>
              <a:t>Functions:</a:t>
            </a:r>
          </a:p>
          <a:p>
            <a:pPr lvl="1"/>
            <a:r>
              <a:rPr lang="en-US" sz="2000" dirty="0">
                <a:latin typeface="Tahoma" pitchFamily="34" charset="0"/>
                <a:cs typeface="Tahoma" pitchFamily="34" charset="0"/>
              </a:rPr>
              <a:t>TO_CHAR</a:t>
            </a:r>
          </a:p>
          <a:p>
            <a:pPr lvl="1"/>
            <a:r>
              <a:rPr lang="en-US" sz="2000" dirty="0">
                <a:latin typeface="Tahoma" pitchFamily="34" charset="0"/>
                <a:cs typeface="Tahoma" pitchFamily="34" charset="0"/>
              </a:rPr>
              <a:t>TO_DATE</a:t>
            </a:r>
          </a:p>
          <a:p>
            <a:pPr lvl="1"/>
            <a:r>
              <a:rPr lang="en-US" sz="2000" dirty="0">
                <a:latin typeface="Tahoma" pitchFamily="34" charset="0"/>
                <a:cs typeface="Tahoma" pitchFamily="34" charset="0"/>
              </a:rPr>
              <a:t>TO_NUMBER</a:t>
            </a:r>
          </a:p>
          <a:p>
            <a:pPr lvl="1"/>
            <a:r>
              <a:rPr lang="en-US" sz="2000" dirty="0">
                <a:latin typeface="Tahoma" pitchFamily="34" charset="0"/>
                <a:cs typeface="Tahoma" pitchFamily="34" charset="0"/>
              </a:rPr>
              <a:t>TO_TIMESTAMP</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a:t>
            </a:fld>
            <a:endParaRPr lang="en-US" dirty="0"/>
          </a:p>
        </p:txBody>
      </p:sp>
    </p:spTree>
    <p:extLst>
      <p:ext uri="{BB962C8B-B14F-4D97-AF65-F5344CB8AC3E}">
        <p14:creationId xmlns:p14="http://schemas.microsoft.com/office/powerpoint/2010/main" xmlns="" val="12880903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the Trigger Firing (Timing)</a:t>
            </a:r>
          </a:p>
        </p:txBody>
      </p:sp>
      <p:sp>
        <p:nvSpPr>
          <p:cNvPr id="3" name="Content Placeholder 2"/>
          <p:cNvSpPr>
            <a:spLocks noGrp="1"/>
          </p:cNvSpPr>
          <p:nvPr>
            <p:ph idx="1"/>
          </p:nvPr>
        </p:nvSpPr>
        <p:spPr>
          <a:xfrm>
            <a:off x="914400" y="1676400"/>
            <a:ext cx="7315200" cy="3276600"/>
          </a:xfrm>
        </p:spPr>
        <p:txBody>
          <a:bodyPr/>
          <a:lstStyle/>
          <a:p>
            <a:r>
              <a:rPr lang="en-US" sz="2000" dirty="0">
                <a:latin typeface="Tahoma" pitchFamily="34" charset="0"/>
                <a:cs typeface="Tahoma" pitchFamily="34" charset="0"/>
              </a:rPr>
              <a:t>You can specify the trigger timing as to whether to run the trigger’s action before or after the triggering statement: </a:t>
            </a:r>
          </a:p>
          <a:p>
            <a:pPr lvl="1"/>
            <a:r>
              <a:rPr lang="en-US" sz="2000" dirty="0">
                <a:latin typeface="Tahoma" pitchFamily="34" charset="0"/>
                <a:cs typeface="Tahoma" pitchFamily="34" charset="0"/>
              </a:rPr>
              <a:t>BEFORE: Executes the trigger body before the triggering DML event on a table.</a:t>
            </a:r>
          </a:p>
          <a:p>
            <a:pPr lvl="1"/>
            <a:r>
              <a:rPr lang="en-US" sz="2000" dirty="0">
                <a:latin typeface="Tahoma" pitchFamily="34" charset="0"/>
                <a:cs typeface="Tahoma" pitchFamily="34" charset="0"/>
              </a:rPr>
              <a:t>AFTER: Execute the trigger body after the triggering DML event on a table.</a:t>
            </a:r>
          </a:p>
          <a:p>
            <a:pPr lvl="1"/>
            <a:r>
              <a:rPr lang="en-US" sz="2000" dirty="0">
                <a:latin typeface="Tahoma" pitchFamily="34" charset="0"/>
                <a:cs typeface="Tahoma" pitchFamily="34" charset="0"/>
              </a:rPr>
              <a:t>INSTEAD OF: Execute the trigger body instead of the triggering statement. This is used for views that are not otherwise modifiable. </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50</a:t>
            </a:fld>
            <a:endParaRPr lang="en-US" dirty="0"/>
          </a:p>
        </p:txBody>
      </p:sp>
    </p:spTree>
    <p:extLst>
      <p:ext uri="{BB962C8B-B14F-4D97-AF65-F5344CB8AC3E}">
        <p14:creationId xmlns:p14="http://schemas.microsoft.com/office/powerpoint/2010/main" xmlns="" val="2952906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Statement-Level </a:t>
            </a:r>
            <a:r>
              <a:rPr lang="en-US" dirty="0" smtClean="0"/>
              <a:t>Triggers Versus </a:t>
            </a:r>
            <a:r>
              <a:rPr lang="en-US" dirty="0"/>
              <a:t>Row-Level Triggers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859054784"/>
              </p:ext>
            </p:extLst>
          </p:nvPr>
        </p:nvGraphicFramePr>
        <p:xfrm>
          <a:off x="914400" y="1676400"/>
          <a:ext cx="7315200" cy="2804160"/>
        </p:xfrm>
        <a:graphic>
          <a:graphicData uri="http://schemas.openxmlformats.org/drawingml/2006/table">
            <a:tbl>
              <a:tblPr firstRow="1" bandRow="1">
                <a:tableStyleId>{5C22544A-7EE6-4342-B048-85BDC9FD1C3A}</a:tableStyleId>
              </a:tblPr>
              <a:tblGrid>
                <a:gridCol w="3657600"/>
                <a:gridCol w="3657600"/>
              </a:tblGrid>
              <a:tr h="370840">
                <a:tc>
                  <a:txBody>
                    <a:bodyPr/>
                    <a:lstStyle/>
                    <a:p>
                      <a:r>
                        <a:rPr lang="en-US" sz="2000" dirty="0" smtClean="0">
                          <a:latin typeface="Tahoma" pitchFamily="34" charset="0"/>
                          <a:cs typeface="Tahoma" pitchFamily="34" charset="0"/>
                        </a:rPr>
                        <a:t>Statement-Level Triggers</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Row-Level Triggers</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Is the default when creating a trigger</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Use the FOR EACH ROW clause when creating a trigger.</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Fires once for the triggering event</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Fires once for each row affected by the triggering event</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Fires once even if no rows are affected</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Does not fire if the triggering event does not affect any rows</a:t>
                      </a:r>
                      <a:endParaRPr lang="en-US" sz="2000" dirty="0">
                        <a:latin typeface="Tahoma" pitchFamily="34" charset="0"/>
                        <a:cs typeface="Tahoma" pitchFamily="34" charset="0"/>
                      </a:endParaRPr>
                    </a:p>
                  </a:txBody>
                  <a:tcPr/>
                </a:tc>
              </a:tr>
            </a:tbl>
          </a:graphicData>
        </a:graphic>
      </p:graphicFrame>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51</a:t>
            </a:fld>
            <a:endParaRPr lang="en-US" dirty="0"/>
          </a:p>
        </p:txBody>
      </p:sp>
    </p:spTree>
    <p:extLst>
      <p:ext uri="{BB962C8B-B14F-4D97-AF65-F5344CB8AC3E}">
        <p14:creationId xmlns:p14="http://schemas.microsoft.com/office/powerpoint/2010/main" xmlns="" val="1897871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DML Row Trigger</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52</a:t>
            </a:fld>
            <a:endParaRPr lang="en-US" dirty="0"/>
          </a:p>
        </p:txBody>
      </p:sp>
      <p:sp>
        <p:nvSpPr>
          <p:cNvPr id="6" name="TextBox 5"/>
          <p:cNvSpPr txBox="1"/>
          <p:nvPr/>
        </p:nvSpPr>
        <p:spPr>
          <a:xfrm>
            <a:off x="501320" y="685800"/>
            <a:ext cx="8141360" cy="31700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CREATE OR REPLACE TRIGGER </a:t>
            </a:r>
            <a:r>
              <a:rPr lang="en-US" sz="2000" dirty="0" err="1">
                <a:latin typeface="Tahoma" pitchFamily="34" charset="0"/>
                <a:cs typeface="Tahoma" pitchFamily="34" charset="0"/>
              </a:rPr>
              <a:t>restrict_salary</a:t>
            </a:r>
            <a:endParaRPr lang="en-US" sz="2000" dirty="0">
              <a:latin typeface="Tahoma" pitchFamily="34" charset="0"/>
              <a:cs typeface="Tahoma" pitchFamily="34" charset="0"/>
            </a:endParaRPr>
          </a:p>
          <a:p>
            <a:r>
              <a:rPr lang="en-US" sz="2000" dirty="0">
                <a:latin typeface="Tahoma" pitchFamily="34" charset="0"/>
                <a:cs typeface="Tahoma" pitchFamily="34" charset="0"/>
              </a:rPr>
              <a:t>BEFORE INSERT OR UPDATE OF salary ON employees</a:t>
            </a:r>
          </a:p>
          <a:p>
            <a:r>
              <a:rPr lang="en-US" sz="2000" dirty="0">
                <a:latin typeface="Tahoma" pitchFamily="34" charset="0"/>
                <a:cs typeface="Tahoma" pitchFamily="34" charset="0"/>
              </a:rPr>
              <a:t>FOR EACH ROW</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IF NOT (:</a:t>
            </a:r>
            <a:r>
              <a:rPr lang="en-US" sz="2000" dirty="0" err="1">
                <a:latin typeface="Tahoma" pitchFamily="34" charset="0"/>
                <a:cs typeface="Tahoma" pitchFamily="34" charset="0"/>
              </a:rPr>
              <a:t>NEW.job_id</a:t>
            </a:r>
            <a:r>
              <a:rPr lang="en-US" sz="2000" dirty="0">
                <a:latin typeface="Tahoma" pitchFamily="34" charset="0"/>
                <a:cs typeface="Tahoma" pitchFamily="34" charset="0"/>
              </a:rPr>
              <a:t> IN ('AD_PRES', 'AD_VP'))</a:t>
            </a:r>
          </a:p>
          <a:p>
            <a:r>
              <a:rPr lang="en-US" sz="2000" dirty="0">
                <a:latin typeface="Tahoma" pitchFamily="34" charset="0"/>
                <a:cs typeface="Tahoma" pitchFamily="34" charset="0"/>
              </a:rPr>
              <a:t>     AND :</a:t>
            </a:r>
            <a:r>
              <a:rPr lang="en-US" sz="2000" dirty="0" err="1">
                <a:latin typeface="Tahoma" pitchFamily="34" charset="0"/>
                <a:cs typeface="Tahoma" pitchFamily="34" charset="0"/>
              </a:rPr>
              <a:t>NEW.salary</a:t>
            </a:r>
            <a:r>
              <a:rPr lang="en-US" sz="2000" dirty="0">
                <a:latin typeface="Tahoma" pitchFamily="34" charset="0"/>
                <a:cs typeface="Tahoma" pitchFamily="34" charset="0"/>
              </a:rPr>
              <a:t> &gt; 15000 THEN</a:t>
            </a:r>
          </a:p>
          <a:p>
            <a:r>
              <a:rPr lang="en-US" sz="2000" dirty="0">
                <a:latin typeface="Tahoma" pitchFamily="34" charset="0"/>
                <a:cs typeface="Tahoma" pitchFamily="34" charset="0"/>
              </a:rPr>
              <a:t>    RAISE_APPLICATION_ERROR (-20202,</a:t>
            </a:r>
          </a:p>
          <a:p>
            <a:r>
              <a:rPr lang="en-US" sz="2000" dirty="0">
                <a:latin typeface="Tahoma" pitchFamily="34" charset="0"/>
                <a:cs typeface="Tahoma" pitchFamily="34" charset="0"/>
              </a:rPr>
              <a:t>      'Employee cannot earn more than $15,000.');</a:t>
            </a:r>
          </a:p>
          <a:p>
            <a:r>
              <a:rPr lang="en-US" sz="2000" dirty="0">
                <a:latin typeface="Tahoma" pitchFamily="34" charset="0"/>
                <a:cs typeface="Tahoma" pitchFamily="34" charset="0"/>
              </a:rPr>
              <a:t>  END IF;</a:t>
            </a:r>
          </a:p>
          <a:p>
            <a:r>
              <a:rPr lang="en-US" sz="2000" dirty="0">
                <a:latin typeface="Tahoma" pitchFamily="34" charset="0"/>
                <a:cs typeface="Tahoma" pitchFamily="34" charset="0"/>
              </a:rPr>
              <a:t>END</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7" name="TextBox 6"/>
          <p:cNvSpPr txBox="1"/>
          <p:nvPr/>
        </p:nvSpPr>
        <p:spPr>
          <a:xfrm>
            <a:off x="501320" y="4038600"/>
            <a:ext cx="8141360"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UPDATE </a:t>
            </a:r>
            <a:r>
              <a:rPr lang="en-US" sz="2000" dirty="0" smtClean="0">
                <a:latin typeface="Tahoma" pitchFamily="34" charset="0"/>
                <a:cs typeface="Tahoma" pitchFamily="34" charset="0"/>
              </a:rPr>
              <a:t>employees SET </a:t>
            </a:r>
            <a:r>
              <a:rPr lang="en-US" sz="2000" dirty="0">
                <a:latin typeface="Tahoma" pitchFamily="34" charset="0"/>
                <a:cs typeface="Tahoma" pitchFamily="34" charset="0"/>
              </a:rPr>
              <a:t>salary = </a:t>
            </a:r>
            <a:r>
              <a:rPr lang="en-US" sz="2000" dirty="0" smtClean="0">
                <a:latin typeface="Tahoma" pitchFamily="34" charset="0"/>
                <a:cs typeface="Tahoma" pitchFamily="34" charset="0"/>
              </a:rPr>
              <a:t>15500 WHERE </a:t>
            </a:r>
            <a:r>
              <a:rPr lang="en-US" sz="2000" dirty="0" err="1">
                <a:latin typeface="Tahoma" pitchFamily="34" charset="0"/>
                <a:cs typeface="Tahoma" pitchFamily="34" charset="0"/>
              </a:rPr>
              <a:t>last_name</a:t>
            </a:r>
            <a:r>
              <a:rPr lang="en-US" sz="2000" dirty="0">
                <a:latin typeface="Tahoma" pitchFamily="34" charset="0"/>
                <a:cs typeface="Tahoma" pitchFamily="34" charset="0"/>
              </a:rPr>
              <a:t> = 'Russell</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8" name="TextBox 7"/>
          <p:cNvSpPr txBox="1"/>
          <p:nvPr/>
        </p:nvSpPr>
        <p:spPr>
          <a:xfrm>
            <a:off x="501320" y="4724400"/>
            <a:ext cx="8141360" cy="132343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latin typeface="Tahoma" pitchFamily="34" charset="0"/>
                <a:cs typeface="Tahoma" pitchFamily="34" charset="0"/>
              </a:rPr>
              <a:t>Error report:</a:t>
            </a:r>
          </a:p>
          <a:p>
            <a:r>
              <a:rPr lang="en-US" sz="2000" dirty="0">
                <a:latin typeface="Tahoma" pitchFamily="34" charset="0"/>
                <a:cs typeface="Tahoma" pitchFamily="34" charset="0"/>
              </a:rPr>
              <a:t>SQL Error: ORA-20202: Employee cannot earn more than $15,000.</a:t>
            </a:r>
          </a:p>
          <a:p>
            <a:r>
              <a:rPr lang="en-US" sz="2000" dirty="0">
                <a:latin typeface="Tahoma" pitchFamily="34" charset="0"/>
                <a:cs typeface="Tahoma" pitchFamily="34" charset="0"/>
              </a:rPr>
              <a:t>ORA-06512: at "HR.RESTRICT_SALARY", line 4</a:t>
            </a:r>
          </a:p>
          <a:p>
            <a:r>
              <a:rPr lang="en-US" sz="2000" dirty="0">
                <a:latin typeface="Tahoma" pitchFamily="34" charset="0"/>
                <a:cs typeface="Tahoma" pitchFamily="34" charset="0"/>
              </a:rPr>
              <a:t>ORA-04088: error during execution of trigger 'HR.RESTRICT_SALARY</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365183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OLD and NEW Qualifiers</a:t>
            </a:r>
          </a:p>
        </p:txBody>
      </p:sp>
      <p:sp>
        <p:nvSpPr>
          <p:cNvPr id="3" name="Content Placeholder 2"/>
          <p:cNvSpPr>
            <a:spLocks noGrp="1"/>
          </p:cNvSpPr>
          <p:nvPr>
            <p:ph idx="1"/>
          </p:nvPr>
        </p:nvSpPr>
        <p:spPr>
          <a:xfrm>
            <a:off x="914400" y="762000"/>
            <a:ext cx="7315200" cy="2819400"/>
          </a:xfrm>
        </p:spPr>
        <p:txBody>
          <a:bodyPr/>
          <a:lstStyle/>
          <a:p>
            <a:pPr marL="342900" lvl="1" indent="-342900">
              <a:buFont typeface="Wingdings" pitchFamily="2" charset="2"/>
              <a:buChar char="§"/>
            </a:pPr>
            <a:r>
              <a:rPr lang="en-US" sz="2000" dirty="0">
                <a:latin typeface="Tahoma" pitchFamily="34" charset="0"/>
                <a:cs typeface="Tahoma" pitchFamily="34" charset="0"/>
              </a:rPr>
              <a:t>When a row-level trigger fires, the PL/SQL run-time engine creates and populates two data structures:</a:t>
            </a:r>
          </a:p>
          <a:p>
            <a:pPr marL="787400" lvl="3" indent="-342900">
              <a:buFont typeface="Arial" pitchFamily="34" charset="0"/>
              <a:buChar char="•"/>
            </a:pPr>
            <a:r>
              <a:rPr lang="en-US" sz="2000" dirty="0">
                <a:latin typeface="Tahoma" pitchFamily="34" charset="0"/>
                <a:cs typeface="Tahoma" pitchFamily="34" charset="0"/>
              </a:rPr>
              <a:t>OLD: Stores the original values of the record processed by the trigger</a:t>
            </a:r>
          </a:p>
          <a:p>
            <a:pPr marL="787400" lvl="3" indent="-342900">
              <a:buFont typeface="Arial" pitchFamily="34" charset="0"/>
              <a:buChar char="•"/>
            </a:pPr>
            <a:r>
              <a:rPr lang="en-US" sz="2000" dirty="0">
                <a:latin typeface="Tahoma" pitchFamily="34" charset="0"/>
                <a:cs typeface="Tahoma" pitchFamily="34" charset="0"/>
              </a:rPr>
              <a:t>NEW: Contains the new values</a:t>
            </a:r>
          </a:p>
          <a:p>
            <a:pPr marL="342900" lvl="1" indent="-342900">
              <a:buFont typeface="Wingdings" pitchFamily="2" charset="2"/>
              <a:buChar char="§"/>
            </a:pPr>
            <a:r>
              <a:rPr lang="en-US" sz="2000" dirty="0">
                <a:latin typeface="Tahoma" pitchFamily="34" charset="0"/>
                <a:cs typeface="Tahoma" pitchFamily="34" charset="0"/>
              </a:rPr>
              <a:t>NEW and OLD have the same structure as a record declared using the %ROWTYPE on the table to which the trigger is attached. </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3030310234"/>
              </p:ext>
            </p:extLst>
          </p:nvPr>
        </p:nvGraphicFramePr>
        <p:xfrm>
          <a:off x="1066800" y="3754120"/>
          <a:ext cx="6858000" cy="1889760"/>
        </p:xfrm>
        <a:graphic>
          <a:graphicData uri="http://schemas.openxmlformats.org/drawingml/2006/table">
            <a:tbl>
              <a:tblPr firstRow="1" bandRow="1">
                <a:tableStyleId>{5C22544A-7EE6-4342-B048-85BDC9FD1C3A}</a:tableStyleId>
              </a:tblPr>
              <a:tblGrid>
                <a:gridCol w="1981200"/>
                <a:gridCol w="2590800"/>
                <a:gridCol w="2286000"/>
              </a:tblGrid>
              <a:tr h="370840">
                <a:tc>
                  <a:txBody>
                    <a:bodyPr/>
                    <a:lstStyle/>
                    <a:p>
                      <a:r>
                        <a:rPr lang="en-US" sz="2000" dirty="0" smtClean="0">
                          <a:latin typeface="Tahoma" pitchFamily="34" charset="0"/>
                          <a:cs typeface="Tahoma" pitchFamily="34" charset="0"/>
                        </a:rPr>
                        <a:t>Data Operations</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Old Value</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New Value</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INSERT</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NULL</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Inserted value</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UPDATE</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Value before update</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Value after update</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DELETE</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Value before delete</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NULL</a:t>
                      </a:r>
                      <a:endParaRPr lang="en-US" sz="2000" dirty="0">
                        <a:latin typeface="Tahoma" pitchFamily="34" charset="0"/>
                        <a:cs typeface="Tahoma" pitchFamily="34" charset="0"/>
                      </a:endParaRPr>
                    </a:p>
                  </a:txBody>
                  <a:tcPr/>
                </a:tc>
              </a:tr>
            </a:tbl>
          </a:graphicData>
        </a:graphic>
      </p:graphicFrame>
    </p:spTree>
    <p:extLst>
      <p:ext uri="{BB962C8B-B14F-4D97-AF65-F5344CB8AC3E}">
        <p14:creationId xmlns:p14="http://schemas.microsoft.com/office/powerpoint/2010/main" xmlns="" val="42227551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with sequence: Example</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54</a:t>
            </a:fld>
            <a:endParaRPr lang="en-US" dirty="0"/>
          </a:p>
        </p:txBody>
      </p:sp>
      <p:sp>
        <p:nvSpPr>
          <p:cNvPr id="6" name="TextBox 5"/>
          <p:cNvSpPr txBox="1"/>
          <p:nvPr/>
        </p:nvSpPr>
        <p:spPr>
          <a:xfrm>
            <a:off x="419499" y="838200"/>
            <a:ext cx="8305002" cy="260211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a:t>
            </a:r>
            <a:r>
              <a:rPr lang="en-US" sz="2000" dirty="0">
                <a:solidFill>
                  <a:schemeClr val="bg1">
                    <a:lumMod val="85000"/>
                  </a:schemeClr>
                </a:solidFill>
                <a:latin typeface="Tahoma" pitchFamily="34" charset="0"/>
                <a:cs typeface="Tahoma" pitchFamily="34" charset="0"/>
              </a:rPr>
              <a:t>CREATE SEQUENCE EMPLOYEES_SEQ MINVALUE 1 INCREMENT BY 1</a:t>
            </a:r>
            <a:r>
              <a:rPr lang="en-US" sz="2000" dirty="0">
                <a:latin typeface="Tahoma" pitchFamily="34" charset="0"/>
                <a:cs typeface="Tahoma" pitchFamily="34" charset="0"/>
              </a:rPr>
              <a:t>;</a:t>
            </a:r>
          </a:p>
          <a:p>
            <a:endParaRPr lang="en-US" sz="2000" dirty="0">
              <a:latin typeface="Tahoma" pitchFamily="34" charset="0"/>
              <a:cs typeface="Tahoma" pitchFamily="34" charset="0"/>
            </a:endParaRPr>
          </a:p>
          <a:p>
            <a:r>
              <a:rPr lang="en-US" sz="2000" dirty="0">
                <a:solidFill>
                  <a:schemeClr val="bg1">
                    <a:lumMod val="85000"/>
                  </a:schemeClr>
                </a:solidFill>
                <a:latin typeface="Tahoma" pitchFamily="34" charset="0"/>
                <a:cs typeface="Tahoma" pitchFamily="34" charset="0"/>
              </a:rPr>
              <a:t>--Starting in 11g:</a:t>
            </a:r>
          </a:p>
          <a:p>
            <a:r>
              <a:rPr lang="en-US" sz="2000" dirty="0">
                <a:latin typeface="Tahoma" pitchFamily="34" charset="0"/>
                <a:cs typeface="Tahoma" pitchFamily="34" charset="0"/>
              </a:rPr>
              <a:t>CREATE OR REPLACE TRIGGER </a:t>
            </a:r>
            <a:r>
              <a:rPr lang="en-US" sz="2000" dirty="0" err="1">
                <a:latin typeface="Tahoma" pitchFamily="34" charset="0"/>
                <a:cs typeface="Tahoma" pitchFamily="34" charset="0"/>
              </a:rPr>
              <a:t>gen_emp_id_trg</a:t>
            </a:r>
            <a:endParaRPr lang="en-US" sz="2000" dirty="0">
              <a:latin typeface="Tahoma" pitchFamily="34" charset="0"/>
              <a:cs typeface="Tahoma" pitchFamily="34" charset="0"/>
            </a:endParaRPr>
          </a:p>
          <a:p>
            <a:r>
              <a:rPr lang="en-US" sz="2000" dirty="0">
                <a:latin typeface="Tahoma" pitchFamily="34" charset="0"/>
                <a:cs typeface="Tahoma" pitchFamily="34" charset="0"/>
              </a:rPr>
              <a:t>  BEFORE INSERT ON employees FOR EACH ROW</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a:t>
            </a:r>
            <a:r>
              <a:rPr lang="en-US" sz="2000" dirty="0" err="1">
                <a:latin typeface="Tahoma" pitchFamily="34" charset="0"/>
                <a:cs typeface="Tahoma" pitchFamily="34" charset="0"/>
              </a:rPr>
              <a:t>NEW.employee_id</a:t>
            </a:r>
            <a:r>
              <a:rPr lang="en-US" sz="2000" dirty="0">
                <a:latin typeface="Tahoma" pitchFamily="34" charset="0"/>
                <a:cs typeface="Tahoma" pitchFamily="34" charset="0"/>
              </a:rPr>
              <a:t> := </a:t>
            </a:r>
            <a:r>
              <a:rPr lang="en-US" sz="2000" dirty="0" err="1">
                <a:latin typeface="Tahoma" pitchFamily="34" charset="0"/>
                <a:cs typeface="Tahoma" pitchFamily="34" charset="0"/>
              </a:rPr>
              <a:t>employees_seq.NEXTVAL</a:t>
            </a:r>
            <a:r>
              <a:rPr lang="en-US" sz="2000" dirty="0">
                <a:latin typeface="Tahoma" pitchFamily="34" charset="0"/>
                <a:cs typeface="Tahoma" pitchFamily="34" charset="0"/>
              </a:rPr>
              <a:t>;</a:t>
            </a:r>
          </a:p>
          <a:p>
            <a:r>
              <a:rPr lang="en-US" sz="2000" dirty="0">
                <a:latin typeface="Tahoma" pitchFamily="34" charset="0"/>
                <a:cs typeface="Tahoma" pitchFamily="34" charset="0"/>
              </a:rPr>
              <a:t>END </a:t>
            </a:r>
            <a:r>
              <a:rPr lang="en-US" sz="2000" dirty="0" err="1">
                <a:latin typeface="Tahoma" pitchFamily="34" charset="0"/>
                <a:cs typeface="Tahoma" pitchFamily="34" charset="0"/>
              </a:rPr>
              <a:t>gen_emp_id_trg</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7" name="TextBox 6"/>
          <p:cNvSpPr txBox="1"/>
          <p:nvPr/>
        </p:nvSpPr>
        <p:spPr>
          <a:xfrm>
            <a:off x="419499" y="3810000"/>
            <a:ext cx="8305002" cy="101566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INSERT INTO </a:t>
            </a:r>
            <a:r>
              <a:rPr lang="en-US" sz="2000" dirty="0" smtClean="0">
                <a:latin typeface="Tahoma" pitchFamily="34" charset="0"/>
                <a:cs typeface="Tahoma" pitchFamily="34" charset="0"/>
              </a:rPr>
              <a:t>employees</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a:t>
            </a:r>
            <a:r>
              <a:rPr lang="en-US" sz="2000" dirty="0" err="1">
                <a:latin typeface="Tahoma" pitchFamily="34" charset="0"/>
                <a:cs typeface="Tahoma" pitchFamily="34" charset="0"/>
              </a:rPr>
              <a:t>last_name</a:t>
            </a:r>
            <a:r>
              <a:rPr lang="en-US" sz="2000" dirty="0">
                <a:latin typeface="Tahoma" pitchFamily="34" charset="0"/>
                <a:cs typeface="Tahoma" pitchFamily="34" charset="0"/>
              </a:rPr>
              <a:t>, </a:t>
            </a:r>
            <a:r>
              <a:rPr lang="en-US" sz="2000" dirty="0" err="1">
                <a:latin typeface="Tahoma" pitchFamily="34" charset="0"/>
                <a:cs typeface="Tahoma" pitchFamily="34" charset="0"/>
              </a:rPr>
              <a:t>job_id</a:t>
            </a:r>
            <a:r>
              <a:rPr lang="en-US" sz="2000" dirty="0">
                <a:latin typeface="Tahoma" pitchFamily="34" charset="0"/>
                <a:cs typeface="Tahoma" pitchFamily="34" charset="0"/>
              </a:rPr>
              <a:t>, </a:t>
            </a:r>
            <a:r>
              <a:rPr lang="en-US" sz="2000" dirty="0" err="1">
                <a:latin typeface="Tahoma" pitchFamily="34" charset="0"/>
                <a:cs typeface="Tahoma" pitchFamily="34" charset="0"/>
              </a:rPr>
              <a:t>department_id</a:t>
            </a:r>
            <a:r>
              <a:rPr lang="en-US" sz="2000" dirty="0">
                <a:latin typeface="Tahoma" pitchFamily="34" charset="0"/>
                <a:cs typeface="Tahoma" pitchFamily="34" charset="0"/>
              </a:rPr>
              <a:t>, email, </a:t>
            </a:r>
            <a:r>
              <a:rPr lang="en-US" sz="2000" dirty="0" err="1">
                <a:latin typeface="Tahoma" pitchFamily="34" charset="0"/>
                <a:cs typeface="Tahoma" pitchFamily="34" charset="0"/>
              </a:rPr>
              <a:t>hire_date</a:t>
            </a:r>
            <a:r>
              <a:rPr lang="en-US" sz="2000" dirty="0">
                <a:latin typeface="Tahoma" pitchFamily="34" charset="0"/>
                <a:cs typeface="Tahoma" pitchFamily="34" charset="0"/>
              </a:rPr>
              <a:t>) </a:t>
            </a:r>
          </a:p>
          <a:p>
            <a:r>
              <a:rPr lang="en-US" sz="2000" dirty="0">
                <a:latin typeface="Tahoma" pitchFamily="34" charset="0"/>
                <a:cs typeface="Tahoma" pitchFamily="34" charset="0"/>
              </a:rPr>
              <a:t>VALUES('HARDING', 'PU_CLERK', 30, </a:t>
            </a:r>
            <a:r>
              <a:rPr lang="en-US" sz="2000" dirty="0" smtClean="0">
                <a:latin typeface="Tahoma" pitchFamily="34" charset="0"/>
                <a:cs typeface="Tahoma" pitchFamily="34" charset="0"/>
              </a:rPr>
              <a:t>'HARDING@no.net</a:t>
            </a:r>
            <a:r>
              <a:rPr lang="en-US" sz="2000" dirty="0">
                <a:latin typeface="Tahoma" pitchFamily="34" charset="0"/>
                <a:cs typeface="Tahoma" pitchFamily="34" charset="0"/>
              </a:rPr>
              <a:t>', </a:t>
            </a:r>
            <a:r>
              <a:rPr lang="en-US" sz="2000" dirty="0" err="1">
                <a:latin typeface="Tahoma" pitchFamily="34" charset="0"/>
                <a:cs typeface="Tahoma" pitchFamily="34" charset="0"/>
              </a:rPr>
              <a:t>sysdate</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40421529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Triggers Using the </a:t>
            </a:r>
            <a:r>
              <a:rPr lang="en-US" dirty="0" smtClean="0"/>
              <a:t> </a:t>
            </a:r>
            <a:r>
              <a:rPr lang="en-US" dirty="0" smtClean="0">
                <a:latin typeface="Courier New" pitchFamily="49" charset="0"/>
              </a:rPr>
              <a:t>ALTER</a:t>
            </a:r>
            <a:r>
              <a:rPr lang="en-US" dirty="0" smtClean="0"/>
              <a:t> </a:t>
            </a:r>
            <a:r>
              <a:rPr lang="en-US" dirty="0"/>
              <a:t>and </a:t>
            </a:r>
            <a:r>
              <a:rPr lang="en-US" dirty="0">
                <a:latin typeface="Courier New" pitchFamily="49" charset="0"/>
              </a:rPr>
              <a:t>DROP</a:t>
            </a:r>
            <a:r>
              <a:rPr lang="en-US" dirty="0"/>
              <a:t> SQL Statements</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55</a:t>
            </a:fld>
            <a:endParaRPr lang="en-US" dirty="0"/>
          </a:p>
        </p:txBody>
      </p:sp>
      <p:sp>
        <p:nvSpPr>
          <p:cNvPr id="7" name="Content Placeholder 5"/>
          <p:cNvSpPr txBox="1">
            <a:spLocks/>
          </p:cNvSpPr>
          <p:nvPr/>
        </p:nvSpPr>
        <p:spPr>
          <a:xfrm>
            <a:off x="548640" y="2140950"/>
            <a:ext cx="8046720" cy="104475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dk1"/>
                </a:solidFill>
                <a:latin typeface="+mn-lt"/>
                <a:ea typeface="+mn-ea"/>
                <a:cs typeface="+mn-cs"/>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dk1"/>
                </a:solidFill>
                <a:latin typeface="+mn-lt"/>
                <a:ea typeface="+mn-ea"/>
                <a:cs typeface="+mn-cs"/>
              </a:defRPr>
            </a:lvl4pPr>
            <a:lvl5pPr marL="1879600" indent="0" algn="l" defTabSz="914400" rtl="0" eaLnBrk="1" latinLnBrk="0" hangingPunct="1">
              <a:spcBef>
                <a:spcPct val="20000"/>
              </a:spcBef>
              <a:buClr>
                <a:schemeClr val="accent1">
                  <a:lumMod val="75000"/>
                </a:schemeClr>
              </a:buClr>
              <a:buFontTx/>
              <a:buNone/>
              <a:defRPr sz="15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endParaRPr lang="en-US" sz="2000" dirty="0" smtClean="0">
              <a:latin typeface="Tahoma" pitchFamily="34" charset="0"/>
              <a:cs typeface="Tahoma" pitchFamily="34" charset="0"/>
            </a:endParaRPr>
          </a:p>
          <a:p>
            <a:pPr marL="0" indent="0">
              <a:buNone/>
            </a:pPr>
            <a:r>
              <a:rPr lang="en-US" sz="2000" dirty="0" smtClean="0">
                <a:latin typeface="Tahoma" pitchFamily="34" charset="0"/>
                <a:cs typeface="Tahoma" pitchFamily="34" charset="0"/>
              </a:rPr>
              <a:t>-- Disable or </a:t>
            </a:r>
            <a:r>
              <a:rPr lang="en-US" sz="2000" dirty="0" err="1" smtClean="0">
                <a:latin typeface="Tahoma" pitchFamily="34" charset="0"/>
                <a:cs typeface="Tahoma" pitchFamily="34" charset="0"/>
              </a:rPr>
              <a:t>reenable</a:t>
            </a:r>
            <a:r>
              <a:rPr lang="en-US" sz="2000" dirty="0" smtClean="0">
                <a:latin typeface="Tahoma" pitchFamily="34" charset="0"/>
                <a:cs typeface="Tahoma" pitchFamily="34" charset="0"/>
              </a:rPr>
              <a:t> all triggers for a table:</a:t>
            </a:r>
          </a:p>
          <a:p>
            <a:pPr marL="0" indent="0">
              <a:buNone/>
            </a:pPr>
            <a:r>
              <a:rPr lang="en-US" sz="2000" b="1" dirty="0" smtClean="0">
                <a:latin typeface="Tahoma" pitchFamily="34" charset="0"/>
                <a:cs typeface="Tahoma" pitchFamily="34" charset="0"/>
              </a:rPr>
              <a:t>ALTER TABLE </a:t>
            </a:r>
            <a:r>
              <a:rPr lang="en-US" sz="2000" i="1" dirty="0" err="1" smtClean="0">
                <a:latin typeface="Tahoma" pitchFamily="34" charset="0"/>
                <a:cs typeface="Tahoma" pitchFamily="34" charset="0"/>
              </a:rPr>
              <a:t>table_name</a:t>
            </a:r>
            <a:r>
              <a:rPr lang="en-US" sz="2000" dirty="0" smtClean="0">
                <a:latin typeface="Tahoma" pitchFamily="34" charset="0"/>
                <a:cs typeface="Tahoma" pitchFamily="34" charset="0"/>
              </a:rPr>
              <a:t> </a:t>
            </a:r>
            <a:r>
              <a:rPr lang="en-US" sz="2000" b="1" dirty="0" smtClean="0">
                <a:latin typeface="Tahoma" pitchFamily="34" charset="0"/>
                <a:cs typeface="Tahoma" pitchFamily="34" charset="0"/>
              </a:rPr>
              <a:t>DISABLE | ENABLE ALL TRIGGERS</a:t>
            </a:r>
            <a:r>
              <a:rPr lang="en-US" sz="2000" dirty="0" smtClean="0">
                <a:latin typeface="Tahoma" pitchFamily="34" charset="0"/>
                <a:cs typeface="Tahoma" pitchFamily="34" charset="0"/>
              </a:rPr>
              <a:t>;</a:t>
            </a:r>
          </a:p>
          <a:p>
            <a:pPr marL="0" indent="0">
              <a:buNone/>
            </a:pPr>
            <a:endParaRPr lang="en-US" sz="2000" dirty="0">
              <a:latin typeface="Tahoma" pitchFamily="34" charset="0"/>
              <a:cs typeface="Tahoma" pitchFamily="34" charset="0"/>
            </a:endParaRPr>
          </a:p>
        </p:txBody>
      </p:sp>
      <p:sp>
        <p:nvSpPr>
          <p:cNvPr id="8" name="Content Placeholder 5"/>
          <p:cNvSpPr txBox="1">
            <a:spLocks/>
          </p:cNvSpPr>
          <p:nvPr/>
        </p:nvSpPr>
        <p:spPr>
          <a:xfrm>
            <a:off x="548640" y="3443700"/>
            <a:ext cx="8046720" cy="104475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dk1"/>
                </a:solidFill>
                <a:latin typeface="+mn-lt"/>
                <a:ea typeface="+mn-ea"/>
                <a:cs typeface="+mn-cs"/>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dk1"/>
                </a:solidFill>
                <a:latin typeface="+mn-lt"/>
                <a:ea typeface="+mn-ea"/>
                <a:cs typeface="+mn-cs"/>
              </a:defRPr>
            </a:lvl4pPr>
            <a:lvl5pPr marL="1879600" indent="0" algn="l" defTabSz="914400" rtl="0" eaLnBrk="1" latinLnBrk="0" hangingPunct="1">
              <a:spcBef>
                <a:spcPct val="20000"/>
              </a:spcBef>
              <a:buClr>
                <a:schemeClr val="accent1">
                  <a:lumMod val="75000"/>
                </a:schemeClr>
              </a:buClr>
              <a:buFontTx/>
              <a:buNone/>
              <a:defRPr sz="15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endParaRPr lang="en-US" sz="2000" dirty="0" smtClean="0">
              <a:latin typeface="Tahoma" pitchFamily="34" charset="0"/>
              <a:cs typeface="Tahoma" pitchFamily="34" charset="0"/>
            </a:endParaRPr>
          </a:p>
          <a:p>
            <a:pPr marL="0" indent="0">
              <a:buNone/>
            </a:pPr>
            <a:r>
              <a:rPr lang="en-US" sz="2000" dirty="0" smtClean="0">
                <a:latin typeface="Tahoma" pitchFamily="34" charset="0"/>
                <a:cs typeface="Tahoma" pitchFamily="34" charset="0"/>
              </a:rPr>
              <a:t>-- </a:t>
            </a:r>
            <a:r>
              <a:rPr lang="en-US" sz="2000" dirty="0">
                <a:latin typeface="Tahoma" pitchFamily="34" charset="0"/>
                <a:cs typeface="Tahoma" pitchFamily="34" charset="0"/>
              </a:rPr>
              <a:t>Recompile a trigger for a table:</a:t>
            </a:r>
          </a:p>
          <a:p>
            <a:pPr marL="0" indent="0">
              <a:buNone/>
            </a:pPr>
            <a:r>
              <a:rPr lang="en-US" sz="2000" b="1" dirty="0" smtClean="0">
                <a:latin typeface="Tahoma" pitchFamily="34" charset="0"/>
                <a:cs typeface="Tahoma" pitchFamily="34" charset="0"/>
              </a:rPr>
              <a:t>ALTER </a:t>
            </a:r>
            <a:r>
              <a:rPr lang="en-US" sz="2000" b="1" dirty="0">
                <a:latin typeface="Tahoma" pitchFamily="34" charset="0"/>
                <a:cs typeface="Tahoma" pitchFamily="34" charset="0"/>
              </a:rPr>
              <a:t>TRIGGER </a:t>
            </a:r>
            <a:r>
              <a:rPr lang="en-US" sz="2000" i="1" dirty="0" err="1">
                <a:latin typeface="Tahoma" pitchFamily="34" charset="0"/>
                <a:cs typeface="Tahoma" pitchFamily="34" charset="0"/>
              </a:rPr>
              <a:t>trigger_name</a:t>
            </a:r>
            <a:r>
              <a:rPr lang="en-US" sz="2000" dirty="0">
                <a:latin typeface="Tahoma" pitchFamily="34" charset="0"/>
                <a:cs typeface="Tahoma" pitchFamily="34" charset="0"/>
              </a:rPr>
              <a:t> </a:t>
            </a:r>
            <a:r>
              <a:rPr lang="en-US" sz="2000" b="1" dirty="0">
                <a:latin typeface="Tahoma" pitchFamily="34" charset="0"/>
                <a:cs typeface="Tahoma" pitchFamily="34" charset="0"/>
              </a:rPr>
              <a:t>COMPILE;</a:t>
            </a:r>
          </a:p>
          <a:p>
            <a:pPr marL="0" indent="0">
              <a:buNone/>
            </a:pPr>
            <a:endParaRPr lang="en-US" sz="2000" dirty="0">
              <a:latin typeface="Tahoma" pitchFamily="34" charset="0"/>
              <a:cs typeface="Tahoma" pitchFamily="34" charset="0"/>
            </a:endParaRPr>
          </a:p>
        </p:txBody>
      </p:sp>
      <p:sp>
        <p:nvSpPr>
          <p:cNvPr id="9" name="Content Placeholder 5"/>
          <p:cNvSpPr txBox="1">
            <a:spLocks/>
          </p:cNvSpPr>
          <p:nvPr/>
        </p:nvSpPr>
        <p:spPr>
          <a:xfrm>
            <a:off x="548640" y="4746450"/>
            <a:ext cx="8046720" cy="104475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dk1"/>
                </a:solidFill>
                <a:latin typeface="+mn-lt"/>
                <a:ea typeface="+mn-ea"/>
                <a:cs typeface="+mn-cs"/>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dk1"/>
                </a:solidFill>
                <a:latin typeface="+mn-lt"/>
                <a:ea typeface="+mn-ea"/>
                <a:cs typeface="+mn-cs"/>
              </a:defRPr>
            </a:lvl4pPr>
            <a:lvl5pPr marL="1879600" indent="0" algn="l" defTabSz="914400" rtl="0" eaLnBrk="1" latinLnBrk="0" hangingPunct="1">
              <a:spcBef>
                <a:spcPct val="20000"/>
              </a:spcBef>
              <a:buClr>
                <a:schemeClr val="accent1">
                  <a:lumMod val="75000"/>
                </a:schemeClr>
              </a:buClr>
              <a:buFontTx/>
              <a:buNone/>
              <a:defRPr sz="15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endParaRPr lang="en-US" sz="2000" dirty="0" smtClean="0">
              <a:latin typeface="Tahoma" pitchFamily="34" charset="0"/>
              <a:cs typeface="Tahoma" pitchFamily="34" charset="0"/>
            </a:endParaRPr>
          </a:p>
          <a:p>
            <a:pPr marL="0" indent="0">
              <a:buNone/>
            </a:pPr>
            <a:r>
              <a:rPr lang="en-US" sz="2000" dirty="0" smtClean="0">
                <a:latin typeface="Tahoma" pitchFamily="34" charset="0"/>
                <a:cs typeface="Tahoma" pitchFamily="34" charset="0"/>
              </a:rPr>
              <a:t>-- </a:t>
            </a:r>
            <a:r>
              <a:rPr lang="en-US" sz="2000" dirty="0">
                <a:latin typeface="Tahoma" pitchFamily="34" charset="0"/>
                <a:cs typeface="Tahoma" pitchFamily="34" charset="0"/>
              </a:rPr>
              <a:t>Remove a </a:t>
            </a:r>
            <a:r>
              <a:rPr lang="en-US" sz="2000" dirty="0" smtClean="0">
                <a:latin typeface="Tahoma" pitchFamily="34" charset="0"/>
                <a:cs typeface="Tahoma" pitchFamily="34" charset="0"/>
              </a:rPr>
              <a:t>trigger </a:t>
            </a:r>
            <a:r>
              <a:rPr lang="en-US" sz="2000" dirty="0">
                <a:latin typeface="Tahoma" pitchFamily="34" charset="0"/>
                <a:cs typeface="Tahoma" pitchFamily="34" charset="0"/>
              </a:rPr>
              <a:t>from the database:</a:t>
            </a:r>
          </a:p>
          <a:p>
            <a:pPr marL="0" indent="0">
              <a:buNone/>
            </a:pPr>
            <a:r>
              <a:rPr lang="en-US" sz="2000" b="1" dirty="0" smtClean="0">
                <a:latin typeface="Tahoma" pitchFamily="34" charset="0"/>
                <a:cs typeface="Tahoma" pitchFamily="34" charset="0"/>
              </a:rPr>
              <a:t>DROP </a:t>
            </a:r>
            <a:r>
              <a:rPr lang="en-US" sz="2000" b="1" dirty="0">
                <a:latin typeface="Tahoma" pitchFamily="34" charset="0"/>
                <a:cs typeface="Tahoma" pitchFamily="34" charset="0"/>
              </a:rPr>
              <a:t>TRIGGER </a:t>
            </a:r>
            <a:r>
              <a:rPr lang="en-US" sz="2000" i="1" dirty="0" err="1">
                <a:latin typeface="Tahoma" pitchFamily="34" charset="0"/>
                <a:cs typeface="Tahoma" pitchFamily="34" charset="0"/>
              </a:rPr>
              <a:t>trigger_name</a:t>
            </a:r>
            <a:r>
              <a:rPr lang="en-US" sz="2000" dirty="0">
                <a:latin typeface="Tahoma" pitchFamily="34" charset="0"/>
                <a:cs typeface="Tahoma" pitchFamily="34" charset="0"/>
              </a:rPr>
              <a:t>;</a:t>
            </a:r>
          </a:p>
          <a:p>
            <a:pPr marL="0" indent="0">
              <a:buNone/>
            </a:pPr>
            <a:endParaRPr lang="en-US" sz="2000" dirty="0">
              <a:latin typeface="Tahoma" pitchFamily="34" charset="0"/>
              <a:cs typeface="Tahoma" pitchFamily="34" charset="0"/>
            </a:endParaRPr>
          </a:p>
        </p:txBody>
      </p:sp>
      <p:sp>
        <p:nvSpPr>
          <p:cNvPr id="10" name="Content Placeholder 5"/>
          <p:cNvSpPr txBox="1">
            <a:spLocks/>
          </p:cNvSpPr>
          <p:nvPr/>
        </p:nvSpPr>
        <p:spPr>
          <a:xfrm>
            <a:off x="548640" y="838200"/>
            <a:ext cx="8046720" cy="104475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dk1"/>
                </a:solidFill>
                <a:latin typeface="+mn-lt"/>
                <a:ea typeface="+mn-ea"/>
                <a:cs typeface="+mn-cs"/>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dk1"/>
                </a:solidFill>
                <a:latin typeface="+mn-lt"/>
                <a:ea typeface="+mn-ea"/>
                <a:cs typeface="+mn-cs"/>
              </a:defRPr>
            </a:lvl4pPr>
            <a:lvl5pPr marL="1879600" indent="0" algn="l" defTabSz="914400" rtl="0" eaLnBrk="1" latinLnBrk="0" hangingPunct="1">
              <a:spcBef>
                <a:spcPct val="20000"/>
              </a:spcBef>
              <a:buClr>
                <a:schemeClr val="accent1">
                  <a:lumMod val="75000"/>
                </a:schemeClr>
              </a:buClr>
              <a:buFontTx/>
              <a:buNone/>
              <a:defRPr sz="15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endParaRPr lang="en-US" sz="2000" dirty="0" smtClean="0">
              <a:latin typeface="Tahoma" pitchFamily="34" charset="0"/>
              <a:cs typeface="Tahoma" pitchFamily="34" charset="0"/>
            </a:endParaRPr>
          </a:p>
          <a:p>
            <a:pPr marL="0" indent="0">
              <a:buNone/>
            </a:pPr>
            <a:r>
              <a:rPr lang="en-US" sz="2000" dirty="0" smtClean="0">
                <a:latin typeface="Tahoma" pitchFamily="34" charset="0"/>
                <a:cs typeface="Tahoma" pitchFamily="34" charset="0"/>
              </a:rPr>
              <a:t>-- </a:t>
            </a:r>
            <a:r>
              <a:rPr lang="en-US" sz="2000" dirty="0">
                <a:latin typeface="Tahoma" pitchFamily="34" charset="0"/>
                <a:cs typeface="Tahoma" pitchFamily="34" charset="0"/>
              </a:rPr>
              <a:t>Disable or </a:t>
            </a:r>
            <a:r>
              <a:rPr lang="en-US" sz="2000" dirty="0" err="1">
                <a:latin typeface="Tahoma" pitchFamily="34" charset="0"/>
                <a:cs typeface="Tahoma" pitchFamily="34" charset="0"/>
              </a:rPr>
              <a:t>reenable</a:t>
            </a:r>
            <a:r>
              <a:rPr lang="en-US" sz="2000" dirty="0">
                <a:latin typeface="Tahoma" pitchFamily="34" charset="0"/>
                <a:cs typeface="Tahoma" pitchFamily="34" charset="0"/>
              </a:rPr>
              <a:t> a database trigger:</a:t>
            </a:r>
          </a:p>
          <a:p>
            <a:pPr marL="0" indent="0">
              <a:buNone/>
            </a:pPr>
            <a:r>
              <a:rPr lang="en-US" sz="2000" b="1" dirty="0" smtClean="0">
                <a:latin typeface="Tahoma" pitchFamily="34" charset="0"/>
                <a:cs typeface="Tahoma" pitchFamily="34" charset="0"/>
              </a:rPr>
              <a:t>ALTER </a:t>
            </a:r>
            <a:r>
              <a:rPr lang="en-US" sz="2000" b="1" dirty="0">
                <a:latin typeface="Tahoma" pitchFamily="34" charset="0"/>
                <a:cs typeface="Tahoma" pitchFamily="34" charset="0"/>
              </a:rPr>
              <a:t>TRIGGER </a:t>
            </a:r>
            <a:r>
              <a:rPr lang="en-US" sz="2000" i="1" dirty="0" err="1">
                <a:latin typeface="Tahoma" pitchFamily="34" charset="0"/>
                <a:cs typeface="Tahoma" pitchFamily="34" charset="0"/>
              </a:rPr>
              <a:t>trigger_name</a:t>
            </a:r>
            <a:r>
              <a:rPr lang="en-US" sz="2000" dirty="0">
                <a:latin typeface="Tahoma" pitchFamily="34" charset="0"/>
                <a:cs typeface="Tahoma" pitchFamily="34" charset="0"/>
              </a:rPr>
              <a:t> </a:t>
            </a:r>
            <a:r>
              <a:rPr lang="en-US" sz="2000" b="1" dirty="0">
                <a:latin typeface="Tahoma" pitchFamily="34" charset="0"/>
                <a:cs typeface="Tahoma" pitchFamily="34" charset="0"/>
              </a:rPr>
              <a:t>DISABLE | ENABLE</a:t>
            </a:r>
            <a:r>
              <a:rPr lang="en-US" sz="2000" dirty="0">
                <a:latin typeface="Tahoma" pitchFamily="34" charset="0"/>
                <a:cs typeface="Tahoma" pitchFamily="34" charset="0"/>
              </a:rPr>
              <a:t>;</a:t>
            </a:r>
          </a:p>
          <a:p>
            <a:pPr marL="0" indent="0">
              <a:buNone/>
            </a:pP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183469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Trigger Execution Model</a:t>
            </a:r>
          </a:p>
        </p:txBody>
      </p:sp>
      <p:sp>
        <p:nvSpPr>
          <p:cNvPr id="3" name="Content Placeholder 2"/>
          <p:cNvSpPr>
            <a:spLocks noGrp="1"/>
          </p:cNvSpPr>
          <p:nvPr>
            <p:ph idx="1"/>
          </p:nvPr>
        </p:nvSpPr>
        <p:spPr>
          <a:xfrm>
            <a:off x="914400" y="2057400"/>
            <a:ext cx="7315200" cy="2743200"/>
          </a:xfrm>
        </p:spPr>
        <p:txBody>
          <a:bodyPr/>
          <a:lstStyle/>
          <a:p>
            <a:pPr marL="285750" lvl="1">
              <a:buFont typeface="Arial" charset="0"/>
              <a:buNone/>
            </a:pPr>
            <a:r>
              <a:rPr lang="en-US" sz="2000" dirty="0">
                <a:latin typeface="Tahoma" pitchFamily="34" charset="0"/>
                <a:cs typeface="Tahoma" pitchFamily="34" charset="0"/>
              </a:rPr>
              <a:t>1.	Execute all BEFORE STATEMENT triggers.</a:t>
            </a:r>
          </a:p>
          <a:p>
            <a:pPr marL="285750" lvl="1">
              <a:buFont typeface="Arial" charset="0"/>
              <a:buNone/>
            </a:pPr>
            <a:r>
              <a:rPr lang="en-US" sz="2000" dirty="0">
                <a:latin typeface="Tahoma" pitchFamily="34" charset="0"/>
                <a:cs typeface="Tahoma" pitchFamily="34" charset="0"/>
              </a:rPr>
              <a:t>2.	Loop </a:t>
            </a:r>
            <a:r>
              <a:rPr lang="en-US" sz="2000" i="1" dirty="0">
                <a:latin typeface="Tahoma" pitchFamily="34" charset="0"/>
                <a:cs typeface="Tahoma" pitchFamily="34" charset="0"/>
              </a:rPr>
              <a:t>for each row</a:t>
            </a:r>
            <a:r>
              <a:rPr lang="en-US" sz="2000" dirty="0">
                <a:latin typeface="Tahoma" pitchFamily="34" charset="0"/>
                <a:cs typeface="Tahoma" pitchFamily="34" charset="0"/>
              </a:rPr>
              <a:t> affected by the SQL statement:</a:t>
            </a:r>
          </a:p>
          <a:p>
            <a:pPr marL="730250" lvl="3">
              <a:buFont typeface="Arial" charset="0"/>
              <a:buNone/>
            </a:pPr>
            <a:r>
              <a:rPr lang="en-US" sz="2000" dirty="0">
                <a:latin typeface="Tahoma" pitchFamily="34" charset="0"/>
                <a:cs typeface="Tahoma" pitchFamily="34" charset="0"/>
              </a:rPr>
              <a:t>a.	Execute all BEFORE ROW triggers </a:t>
            </a:r>
            <a:r>
              <a:rPr lang="en-US" sz="2000" i="1" dirty="0">
                <a:latin typeface="Tahoma" pitchFamily="34" charset="0"/>
                <a:cs typeface="Tahoma" pitchFamily="34" charset="0"/>
              </a:rPr>
              <a:t>for that row</a:t>
            </a:r>
            <a:r>
              <a:rPr lang="en-US" sz="2000" dirty="0">
                <a:latin typeface="Tahoma" pitchFamily="34" charset="0"/>
                <a:cs typeface="Tahoma" pitchFamily="34" charset="0"/>
              </a:rPr>
              <a:t>.</a:t>
            </a:r>
          </a:p>
          <a:p>
            <a:pPr marL="730250" lvl="3">
              <a:buFont typeface="Arial" charset="0"/>
              <a:buNone/>
            </a:pPr>
            <a:r>
              <a:rPr lang="en-US" sz="2000" dirty="0">
                <a:latin typeface="Tahoma" pitchFamily="34" charset="0"/>
                <a:cs typeface="Tahoma" pitchFamily="34" charset="0"/>
              </a:rPr>
              <a:t>b.	Execute the DML statement and perform integrity constraint checking </a:t>
            </a:r>
            <a:r>
              <a:rPr lang="en-US" sz="2000" i="1" dirty="0">
                <a:latin typeface="Tahoma" pitchFamily="34" charset="0"/>
                <a:cs typeface="Tahoma" pitchFamily="34" charset="0"/>
              </a:rPr>
              <a:t>for that row</a:t>
            </a:r>
            <a:r>
              <a:rPr lang="en-US" sz="2000" dirty="0">
                <a:latin typeface="Tahoma" pitchFamily="34" charset="0"/>
                <a:cs typeface="Tahoma" pitchFamily="34" charset="0"/>
              </a:rPr>
              <a:t>.</a:t>
            </a:r>
          </a:p>
          <a:p>
            <a:pPr marL="730250" lvl="3">
              <a:buFont typeface="Arial" charset="0"/>
              <a:buNone/>
            </a:pPr>
            <a:r>
              <a:rPr lang="en-US" sz="2000" dirty="0">
                <a:latin typeface="Tahoma" pitchFamily="34" charset="0"/>
                <a:cs typeface="Tahoma" pitchFamily="34" charset="0"/>
              </a:rPr>
              <a:t>c.	Execute all AFTER ROW triggers </a:t>
            </a:r>
            <a:r>
              <a:rPr lang="en-US" sz="2000" i="1" dirty="0">
                <a:latin typeface="Tahoma" pitchFamily="34" charset="0"/>
                <a:cs typeface="Tahoma" pitchFamily="34" charset="0"/>
              </a:rPr>
              <a:t>for that row</a:t>
            </a:r>
            <a:r>
              <a:rPr lang="en-US" sz="2000" dirty="0">
                <a:latin typeface="Tahoma" pitchFamily="34" charset="0"/>
                <a:cs typeface="Tahoma" pitchFamily="34" charset="0"/>
              </a:rPr>
              <a:t>.</a:t>
            </a:r>
          </a:p>
          <a:p>
            <a:pPr marL="285750" lvl="1">
              <a:buFont typeface="Arial" charset="0"/>
              <a:buNone/>
            </a:pPr>
            <a:r>
              <a:rPr lang="en-US" sz="2000" dirty="0">
                <a:latin typeface="Tahoma" pitchFamily="34" charset="0"/>
                <a:cs typeface="Tahoma" pitchFamily="34" charset="0"/>
              </a:rPr>
              <a:t>3.	Execute all AFTER STATEMENT triggers</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56</a:t>
            </a:fld>
            <a:endParaRPr lang="en-US" dirty="0"/>
          </a:p>
        </p:txBody>
      </p:sp>
    </p:spTree>
    <p:extLst>
      <p:ext uri="{BB962C8B-B14F-4D97-AF65-F5344CB8AC3E}">
        <p14:creationId xmlns:p14="http://schemas.microsoft.com/office/powerpoint/2010/main" xmlns="" val="40704072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Cursors</a:t>
            </a:r>
          </a:p>
        </p:txBody>
      </p:sp>
      <p:sp>
        <p:nvSpPr>
          <p:cNvPr id="3" name="Content Placeholder 2"/>
          <p:cNvSpPr>
            <a:spLocks noGrp="1"/>
          </p:cNvSpPr>
          <p:nvPr>
            <p:ph idx="1"/>
          </p:nvPr>
        </p:nvSpPr>
        <p:spPr>
          <a:xfrm>
            <a:off x="914400" y="1143000"/>
            <a:ext cx="7315200" cy="2133600"/>
          </a:xfrm>
        </p:spPr>
        <p:txBody>
          <a:bodyPr/>
          <a:lstStyle/>
          <a:p>
            <a:pPr marL="295275"/>
            <a:r>
              <a:rPr lang="en-US" sz="2000" dirty="0">
                <a:latin typeface="Tahoma" pitchFamily="34" charset="0"/>
                <a:cs typeface="Tahoma" pitchFamily="34" charset="0"/>
              </a:rPr>
              <a:t>Every SQL statement executed by the Oracle server has an associated individual cursor:</a:t>
            </a:r>
          </a:p>
          <a:p>
            <a:pPr marL="776288" lvl="2" indent="-342900">
              <a:buFont typeface="Arial" pitchFamily="34" charset="0"/>
              <a:buChar char="•"/>
            </a:pPr>
            <a:r>
              <a:rPr lang="en-US" sz="2000" dirty="0">
                <a:latin typeface="Tahoma" pitchFamily="34" charset="0"/>
                <a:cs typeface="Tahoma" pitchFamily="34" charset="0"/>
              </a:rPr>
              <a:t>Implicit cursors: Declared and managed by PL/SQL for all DML and PL/SQL SELECT statements</a:t>
            </a:r>
          </a:p>
          <a:p>
            <a:pPr marL="776288" lvl="2" indent="-342900">
              <a:buFont typeface="Arial" pitchFamily="34" charset="0"/>
              <a:buChar char="•"/>
            </a:pPr>
            <a:r>
              <a:rPr lang="en-US" sz="2000" dirty="0">
                <a:latin typeface="Tahoma" pitchFamily="34" charset="0"/>
                <a:cs typeface="Tahoma" pitchFamily="34" charset="0"/>
              </a:rPr>
              <a:t>Explicit cursors: Declared and managed by the programmer</a:t>
            </a:r>
          </a:p>
          <a:p>
            <a:pPr marL="295275"/>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57</a:t>
            </a:fld>
            <a:endParaRPr lang="en-US" dirty="0"/>
          </a:p>
        </p:txBody>
      </p:sp>
      <p:pic>
        <p:nvPicPr>
          <p:cNvPr id="6" name="Picture 4" descr="C:\Projects\6981-Sunitha\images\closed.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3897313" y="4038600"/>
            <a:ext cx="1349375" cy="1520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455814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Cursor Operations</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58</a:t>
            </a:fld>
            <a:endParaRPr lang="en-US" dirty="0"/>
          </a:p>
        </p:txBody>
      </p:sp>
      <p:sp>
        <p:nvSpPr>
          <p:cNvPr id="6" name="Freeform 3"/>
          <p:cNvSpPr>
            <a:spLocks/>
          </p:cNvSpPr>
          <p:nvPr/>
        </p:nvSpPr>
        <p:spPr bwMode="auto">
          <a:xfrm>
            <a:off x="1382712" y="2511425"/>
            <a:ext cx="609600" cy="663575"/>
          </a:xfrm>
          <a:custGeom>
            <a:avLst/>
            <a:gdLst>
              <a:gd name="T0" fmla="*/ 0 w 240"/>
              <a:gd name="T1" fmla="*/ 0 h 480"/>
              <a:gd name="T2" fmla="*/ 0 w 240"/>
              <a:gd name="T3" fmla="*/ 480 h 480"/>
              <a:gd name="T4" fmla="*/ 240 w 240"/>
              <a:gd name="T5" fmla="*/ 480 h 480"/>
            </a:gdLst>
            <a:ahLst/>
            <a:cxnLst>
              <a:cxn ang="0">
                <a:pos x="T0" y="T1"/>
              </a:cxn>
              <a:cxn ang="0">
                <a:pos x="T2" y="T3"/>
              </a:cxn>
              <a:cxn ang="0">
                <a:pos x="T4" y="T5"/>
              </a:cxn>
            </a:cxnLst>
            <a:rect l="0" t="0" r="r" b="b"/>
            <a:pathLst>
              <a:path w="240" h="480">
                <a:moveTo>
                  <a:pt x="0" y="0"/>
                </a:moveTo>
                <a:lnTo>
                  <a:pt x="0" y="480"/>
                </a:lnTo>
                <a:lnTo>
                  <a:pt x="240" y="480"/>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 name="Rectangle 4"/>
          <p:cNvSpPr>
            <a:spLocks noChangeArrowheads="1"/>
          </p:cNvSpPr>
          <p:nvPr/>
        </p:nvSpPr>
        <p:spPr bwMode="auto">
          <a:xfrm>
            <a:off x="1981200" y="2647950"/>
            <a:ext cx="1825625" cy="35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dirty="0"/>
              <a:t>Active set</a:t>
            </a:r>
          </a:p>
        </p:txBody>
      </p:sp>
      <p:sp>
        <p:nvSpPr>
          <p:cNvPr id="8" name="Rectangle 5"/>
          <p:cNvSpPr>
            <a:spLocks noChangeArrowheads="1"/>
          </p:cNvSpPr>
          <p:nvPr/>
        </p:nvSpPr>
        <p:spPr bwMode="blackWhite">
          <a:xfrm>
            <a:off x="2008187" y="3019425"/>
            <a:ext cx="1692275" cy="157956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a:off x="2001837" y="3827463"/>
            <a:ext cx="170497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Line 7"/>
          <p:cNvSpPr>
            <a:spLocks noChangeShapeType="1"/>
          </p:cNvSpPr>
          <p:nvPr/>
        </p:nvSpPr>
        <p:spPr bwMode="auto">
          <a:xfrm>
            <a:off x="2003425" y="3556000"/>
            <a:ext cx="170338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 name="Line 8"/>
          <p:cNvSpPr>
            <a:spLocks noChangeShapeType="1"/>
          </p:cNvSpPr>
          <p:nvPr/>
        </p:nvSpPr>
        <p:spPr bwMode="auto">
          <a:xfrm>
            <a:off x="2000250" y="3289300"/>
            <a:ext cx="170497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 name="Line 9"/>
          <p:cNvSpPr>
            <a:spLocks noChangeShapeType="1"/>
          </p:cNvSpPr>
          <p:nvPr/>
        </p:nvSpPr>
        <p:spPr bwMode="auto">
          <a:xfrm>
            <a:off x="2020887" y="4119563"/>
            <a:ext cx="16637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 name="Line 10"/>
          <p:cNvSpPr>
            <a:spLocks noChangeShapeType="1"/>
          </p:cNvSpPr>
          <p:nvPr/>
        </p:nvSpPr>
        <p:spPr bwMode="auto">
          <a:xfrm>
            <a:off x="2017712" y="4379913"/>
            <a:ext cx="16827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 name="Rectangle 11"/>
          <p:cNvSpPr>
            <a:spLocks noChangeArrowheads="1"/>
          </p:cNvSpPr>
          <p:nvPr/>
        </p:nvSpPr>
        <p:spPr bwMode="blackWhite">
          <a:xfrm>
            <a:off x="5118100" y="1992313"/>
            <a:ext cx="3111500" cy="3633787"/>
          </a:xfrm>
          <a:prstGeom prst="rect">
            <a:avLst/>
          </a:prstGeom>
          <a:solidFill>
            <a:srgbClr val="CCCC99"/>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 name="Rectangle 12"/>
          <p:cNvSpPr>
            <a:spLocks noChangeArrowheads="1"/>
          </p:cNvSpPr>
          <p:nvPr/>
        </p:nvSpPr>
        <p:spPr bwMode="auto">
          <a:xfrm>
            <a:off x="5791200" y="1597025"/>
            <a:ext cx="1825625" cy="35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a:t>Table</a:t>
            </a:r>
          </a:p>
        </p:txBody>
      </p:sp>
      <p:sp>
        <p:nvSpPr>
          <p:cNvPr id="16" name="Rectangle 13"/>
          <p:cNvSpPr>
            <a:spLocks noChangeArrowheads="1"/>
          </p:cNvSpPr>
          <p:nvPr/>
        </p:nvSpPr>
        <p:spPr bwMode="blackWhite">
          <a:xfrm>
            <a:off x="5105400" y="2003425"/>
            <a:ext cx="3079750" cy="3543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lgn="l" defTabSz="346075" eaLnBrk="0" hangingPunct="0">
              <a:lnSpc>
                <a:spcPct val="95000"/>
              </a:lnSpc>
              <a:spcBef>
                <a:spcPct val="35000"/>
              </a:spcBef>
              <a:buClrTx/>
              <a:buFontTx/>
              <a:buNone/>
              <a:tabLst>
                <a:tab pos="793750" algn="l"/>
                <a:tab pos="2006600" algn="l"/>
              </a:tabLst>
            </a:pPr>
            <a:r>
              <a:rPr lang="en-US" sz="2000">
                <a:latin typeface="Courier New" pitchFamily="49" charset="0"/>
              </a:rPr>
              <a:t>100 King    AD_PRES</a:t>
            </a:r>
          </a:p>
          <a:p>
            <a:pPr algn="l" defTabSz="346075" eaLnBrk="0" hangingPunct="0">
              <a:lnSpc>
                <a:spcPct val="95000"/>
              </a:lnSpc>
              <a:spcBef>
                <a:spcPct val="35000"/>
              </a:spcBef>
              <a:buClrTx/>
              <a:buFontTx/>
              <a:buNone/>
              <a:tabLst>
                <a:tab pos="793750" algn="l"/>
                <a:tab pos="2006600" algn="l"/>
              </a:tabLst>
            </a:pPr>
            <a:r>
              <a:rPr lang="en-US" sz="2000">
                <a:latin typeface="Courier New" pitchFamily="49" charset="0"/>
              </a:rPr>
              <a:t>101 Kochhar AD_VP</a:t>
            </a:r>
          </a:p>
          <a:p>
            <a:pPr algn="l" defTabSz="346075" eaLnBrk="0" hangingPunct="0">
              <a:lnSpc>
                <a:spcPct val="95000"/>
              </a:lnSpc>
              <a:spcBef>
                <a:spcPct val="35000"/>
              </a:spcBef>
              <a:buClrTx/>
              <a:buFontTx/>
              <a:buNone/>
              <a:tabLst>
                <a:tab pos="793750" algn="l"/>
                <a:tab pos="2006600" algn="l"/>
              </a:tabLst>
            </a:pPr>
            <a:r>
              <a:rPr lang="en-US" sz="2000">
                <a:latin typeface="Courier New" pitchFamily="49" charset="0"/>
              </a:rPr>
              <a:t>102 De Haan AD_VP</a:t>
            </a:r>
          </a:p>
          <a:p>
            <a:pPr algn="l" defTabSz="346075" eaLnBrk="0" hangingPunct="0">
              <a:lnSpc>
                <a:spcPct val="95000"/>
              </a:lnSpc>
              <a:spcBef>
                <a:spcPct val="35000"/>
              </a:spcBef>
              <a:buClrTx/>
              <a:buFontTx/>
              <a:buNone/>
              <a:tabLst>
                <a:tab pos="793750" algn="l"/>
                <a:tab pos="2006600" algn="l"/>
              </a:tabLst>
            </a:pPr>
            <a:r>
              <a:rPr lang="en-US" sz="2000">
                <a:latin typeface="Courier New" pitchFamily="49" charset="0"/>
              </a:rPr>
              <a:t>.   .       .</a:t>
            </a:r>
          </a:p>
          <a:p>
            <a:pPr algn="l" defTabSz="346075" eaLnBrk="0" hangingPunct="0">
              <a:lnSpc>
                <a:spcPct val="95000"/>
              </a:lnSpc>
              <a:spcBef>
                <a:spcPct val="35000"/>
              </a:spcBef>
              <a:buClrTx/>
              <a:buFontTx/>
              <a:buNone/>
              <a:tabLst>
                <a:tab pos="793750" algn="l"/>
                <a:tab pos="2006600" algn="l"/>
              </a:tabLst>
            </a:pPr>
            <a:r>
              <a:rPr lang="en-US" sz="2000">
                <a:latin typeface="Courier New" pitchFamily="49" charset="0"/>
              </a:rPr>
              <a:t>.   .       .</a:t>
            </a:r>
          </a:p>
          <a:p>
            <a:pPr algn="l" defTabSz="346075" eaLnBrk="0" hangingPunct="0">
              <a:lnSpc>
                <a:spcPct val="95000"/>
              </a:lnSpc>
              <a:spcBef>
                <a:spcPct val="35000"/>
              </a:spcBef>
              <a:buClrTx/>
              <a:buFontTx/>
              <a:buNone/>
              <a:tabLst>
                <a:tab pos="793750" algn="l"/>
                <a:tab pos="2006600" algn="l"/>
              </a:tabLst>
            </a:pPr>
            <a:r>
              <a:rPr lang="en-US" sz="2000">
                <a:latin typeface="Courier New" pitchFamily="49" charset="0"/>
              </a:rPr>
              <a:t>.   .       .</a:t>
            </a:r>
          </a:p>
          <a:p>
            <a:pPr algn="l" defTabSz="346075" eaLnBrk="0" hangingPunct="0">
              <a:lnSpc>
                <a:spcPct val="95000"/>
              </a:lnSpc>
              <a:spcBef>
                <a:spcPct val="35000"/>
              </a:spcBef>
              <a:buClrTx/>
              <a:buFontTx/>
              <a:buNone/>
              <a:tabLst>
                <a:tab pos="793750" algn="l"/>
                <a:tab pos="2006600" algn="l"/>
              </a:tabLst>
            </a:pPr>
            <a:r>
              <a:rPr lang="en-US" sz="2000">
                <a:latin typeface="Courier New" pitchFamily="49" charset="0"/>
              </a:rPr>
              <a:t>139 Seo    ST_CLERK</a:t>
            </a:r>
          </a:p>
          <a:p>
            <a:pPr algn="l" defTabSz="346075" eaLnBrk="0" hangingPunct="0">
              <a:lnSpc>
                <a:spcPct val="95000"/>
              </a:lnSpc>
              <a:spcBef>
                <a:spcPct val="35000"/>
              </a:spcBef>
              <a:buClrTx/>
              <a:buFontTx/>
              <a:buNone/>
              <a:tabLst>
                <a:tab pos="793750" algn="l"/>
                <a:tab pos="2006600" algn="l"/>
              </a:tabLst>
            </a:pPr>
            <a:r>
              <a:rPr lang="en-US" sz="2000">
                <a:latin typeface="Courier New" pitchFamily="49" charset="0"/>
              </a:rPr>
              <a:t>140 Patel  ST_CLERK</a:t>
            </a:r>
          </a:p>
          <a:p>
            <a:pPr algn="l" defTabSz="346075" eaLnBrk="0" hangingPunct="0">
              <a:lnSpc>
                <a:spcPct val="95000"/>
              </a:lnSpc>
              <a:spcBef>
                <a:spcPct val="35000"/>
              </a:spcBef>
              <a:buClrTx/>
              <a:buFontTx/>
              <a:buNone/>
              <a:tabLst>
                <a:tab pos="793750" algn="l"/>
                <a:tab pos="2006600" algn="l"/>
              </a:tabLst>
            </a:pPr>
            <a:r>
              <a:rPr lang="en-US" sz="2000">
                <a:latin typeface="Courier New" pitchFamily="49" charset="0"/>
              </a:rPr>
              <a:t>.   .      .</a:t>
            </a:r>
          </a:p>
        </p:txBody>
      </p:sp>
      <p:pic>
        <p:nvPicPr>
          <p:cNvPr id="17" name="Picture 14" descr="C:\Projects\6981-Sunitha\images\closed.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708025" y="1295400"/>
            <a:ext cx="1349375" cy="1520825"/>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Freeform 15"/>
          <p:cNvSpPr>
            <a:spLocks/>
          </p:cNvSpPr>
          <p:nvPr/>
        </p:nvSpPr>
        <p:spPr bwMode="gray">
          <a:xfrm>
            <a:off x="3716337" y="1978025"/>
            <a:ext cx="1389063" cy="3657600"/>
          </a:xfrm>
          <a:custGeom>
            <a:avLst/>
            <a:gdLst>
              <a:gd name="T0" fmla="*/ 0 w 1056"/>
              <a:gd name="T1" fmla="*/ 672 h 2304"/>
              <a:gd name="T2" fmla="*/ 1056 w 1056"/>
              <a:gd name="T3" fmla="*/ 0 h 2304"/>
              <a:gd name="T4" fmla="*/ 1056 w 1056"/>
              <a:gd name="T5" fmla="*/ 2304 h 2304"/>
              <a:gd name="T6" fmla="*/ 0 w 1056"/>
              <a:gd name="T7" fmla="*/ 1632 h 2304"/>
              <a:gd name="T8" fmla="*/ 0 w 1056"/>
              <a:gd name="T9" fmla="*/ 672 h 2304"/>
            </a:gdLst>
            <a:ahLst/>
            <a:cxnLst>
              <a:cxn ang="0">
                <a:pos x="T0" y="T1"/>
              </a:cxn>
              <a:cxn ang="0">
                <a:pos x="T2" y="T3"/>
              </a:cxn>
              <a:cxn ang="0">
                <a:pos x="T4" y="T5"/>
              </a:cxn>
              <a:cxn ang="0">
                <a:pos x="T6" y="T7"/>
              </a:cxn>
              <a:cxn ang="0">
                <a:pos x="T8" y="T9"/>
              </a:cxn>
            </a:cxnLst>
            <a:rect l="0" t="0" r="r" b="b"/>
            <a:pathLst>
              <a:path w="1056" h="2304">
                <a:moveTo>
                  <a:pt x="0" y="672"/>
                </a:moveTo>
                <a:lnTo>
                  <a:pt x="1056" y="0"/>
                </a:lnTo>
                <a:lnTo>
                  <a:pt x="1056" y="2304"/>
                </a:lnTo>
                <a:lnTo>
                  <a:pt x="0" y="1632"/>
                </a:lnTo>
                <a:lnTo>
                  <a:pt x="0" y="672"/>
                </a:lnTo>
                <a:close/>
              </a:path>
            </a:pathLst>
          </a:custGeom>
          <a:solidFill>
            <a:srgbClr val="99CCFF">
              <a:alpha val="50000"/>
            </a:srgbClr>
          </a:solidFill>
          <a:ln>
            <a:noFill/>
          </a:ln>
          <a:effectLst/>
          <a:extLst>
            <a:ext uri="{91240B29-F687-4F45-9708-019B960494DF}">
              <a14:hiddenLine xmlns:a14="http://schemas.microsoft.com/office/drawing/2010/main" xmlns="" w="28575" cap="flat" cmpd="sng">
                <a:solidFill>
                  <a:schemeClr val="tx1"/>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8215444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Explicit </a:t>
            </a:r>
            <a:r>
              <a:rPr lang="en-US" dirty="0" smtClean="0"/>
              <a:t>Cursors (Slide 1)</a:t>
            </a:r>
            <a:endParaRPr lang="en-US" dirty="0"/>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59</a:t>
            </a:fld>
            <a:endParaRPr lang="en-US" dirty="0"/>
          </a:p>
        </p:txBody>
      </p:sp>
      <p:sp>
        <p:nvSpPr>
          <p:cNvPr id="6" name="Line 2"/>
          <p:cNvSpPr>
            <a:spLocks noChangeShapeType="1"/>
          </p:cNvSpPr>
          <p:nvPr/>
        </p:nvSpPr>
        <p:spPr bwMode="auto">
          <a:xfrm>
            <a:off x="6518275" y="3071813"/>
            <a:ext cx="608013"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 name="Line 3"/>
          <p:cNvSpPr>
            <a:spLocks noChangeShapeType="1"/>
          </p:cNvSpPr>
          <p:nvPr/>
        </p:nvSpPr>
        <p:spPr bwMode="auto">
          <a:xfrm>
            <a:off x="4749800" y="3071813"/>
            <a:ext cx="608013"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a:off x="1857375" y="3071813"/>
            <a:ext cx="4762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Rectangle 6"/>
          <p:cNvSpPr>
            <a:spLocks noChangeArrowheads="1"/>
          </p:cNvSpPr>
          <p:nvPr/>
        </p:nvSpPr>
        <p:spPr bwMode="auto">
          <a:xfrm>
            <a:off x="3671888" y="3676650"/>
            <a:ext cx="1509712" cy="1300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227013" indent="-227013" algn="l" eaLnBrk="0" hangingPunct="0">
              <a:spcBef>
                <a:spcPct val="30000"/>
              </a:spcBef>
              <a:buClr>
                <a:schemeClr val="accent2"/>
              </a:buClr>
              <a:buSzPct val="120000"/>
              <a:buFont typeface="Arial" pitchFamily="34" charset="0"/>
              <a:buChar char="•"/>
            </a:pPr>
            <a:r>
              <a:rPr lang="en-US"/>
              <a:t>Load the current row into variables.</a:t>
            </a:r>
          </a:p>
        </p:txBody>
      </p:sp>
      <p:sp>
        <p:nvSpPr>
          <p:cNvPr id="10" name="Line 7"/>
          <p:cNvSpPr>
            <a:spLocks noChangeShapeType="1"/>
          </p:cNvSpPr>
          <p:nvPr/>
        </p:nvSpPr>
        <p:spPr bwMode="auto">
          <a:xfrm>
            <a:off x="3311525" y="3071813"/>
            <a:ext cx="454025"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 name="Rectangle 8"/>
          <p:cNvSpPr>
            <a:spLocks noChangeArrowheads="1"/>
          </p:cNvSpPr>
          <p:nvPr/>
        </p:nvSpPr>
        <p:spPr bwMode="blackWhite">
          <a:xfrm>
            <a:off x="3781425" y="2633663"/>
            <a:ext cx="1066800" cy="876300"/>
          </a:xfrm>
          <a:prstGeom prst="rect">
            <a:avLst/>
          </a:prstGeom>
          <a:solidFill>
            <a:srgbClr val="FFC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r>
              <a:rPr lang="en-US">
                <a:solidFill>
                  <a:srgbClr val="000000"/>
                </a:solidFill>
                <a:latin typeface="Courier New" pitchFamily="49" charset="0"/>
              </a:rPr>
              <a:t>FETCH</a:t>
            </a:r>
          </a:p>
        </p:txBody>
      </p:sp>
      <p:sp>
        <p:nvSpPr>
          <p:cNvPr id="12" name="Rectangle 9"/>
          <p:cNvSpPr>
            <a:spLocks noChangeArrowheads="1"/>
          </p:cNvSpPr>
          <p:nvPr/>
        </p:nvSpPr>
        <p:spPr bwMode="auto">
          <a:xfrm>
            <a:off x="5272088" y="3676650"/>
            <a:ext cx="1676400" cy="1119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227013" indent="-227013" algn="l" eaLnBrk="0" hangingPunct="0">
              <a:spcBef>
                <a:spcPct val="30000"/>
              </a:spcBef>
              <a:buClr>
                <a:schemeClr val="accent2"/>
              </a:buClr>
              <a:buSzPct val="120000"/>
              <a:buFont typeface="Arial" pitchFamily="34" charset="0"/>
              <a:buChar char="•"/>
            </a:pPr>
            <a:r>
              <a:rPr lang="en-US"/>
              <a:t>Test for existing rows.</a:t>
            </a:r>
          </a:p>
        </p:txBody>
      </p:sp>
      <p:sp>
        <p:nvSpPr>
          <p:cNvPr id="13" name="Rectangle 10"/>
          <p:cNvSpPr>
            <a:spLocks noChangeArrowheads="1"/>
          </p:cNvSpPr>
          <p:nvPr/>
        </p:nvSpPr>
        <p:spPr bwMode="blackWhite">
          <a:xfrm rot="18900000">
            <a:off x="5540375" y="2652713"/>
            <a:ext cx="838200" cy="838200"/>
          </a:xfrm>
          <a:prstGeom prst="rect">
            <a:avLst/>
          </a:prstGeom>
          <a:solidFill>
            <a:srgbClr val="FFC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sz="2400" b="0">
              <a:latin typeface="Times New Roman" pitchFamily="18" charset="0"/>
            </a:endParaRPr>
          </a:p>
        </p:txBody>
      </p:sp>
      <p:sp>
        <p:nvSpPr>
          <p:cNvPr id="14" name="Rectangle 11"/>
          <p:cNvSpPr>
            <a:spLocks noChangeArrowheads="1"/>
          </p:cNvSpPr>
          <p:nvPr/>
        </p:nvSpPr>
        <p:spPr bwMode="auto">
          <a:xfrm>
            <a:off x="5449888" y="2889250"/>
            <a:ext cx="10064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buClrTx/>
              <a:buFontTx/>
              <a:buNone/>
            </a:pPr>
            <a:r>
              <a:rPr lang="en-US">
                <a:solidFill>
                  <a:srgbClr val="000000"/>
                </a:solidFill>
                <a:latin typeface="Courier New" pitchFamily="49" charset="0"/>
              </a:rPr>
              <a:t>EMPTY?</a:t>
            </a:r>
          </a:p>
        </p:txBody>
      </p:sp>
      <p:sp>
        <p:nvSpPr>
          <p:cNvPr id="15" name="Rectangle 13"/>
          <p:cNvSpPr>
            <a:spLocks noChangeArrowheads="1"/>
          </p:cNvSpPr>
          <p:nvPr/>
        </p:nvSpPr>
        <p:spPr bwMode="auto">
          <a:xfrm>
            <a:off x="4876800" y="1828800"/>
            <a:ext cx="488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t>No</a:t>
            </a:r>
          </a:p>
        </p:txBody>
      </p:sp>
      <p:sp>
        <p:nvSpPr>
          <p:cNvPr id="16" name="Freeform 14"/>
          <p:cNvSpPr>
            <a:spLocks/>
          </p:cNvSpPr>
          <p:nvPr/>
        </p:nvSpPr>
        <p:spPr bwMode="auto">
          <a:xfrm>
            <a:off x="4316413" y="2159000"/>
            <a:ext cx="1635125" cy="304800"/>
          </a:xfrm>
          <a:custGeom>
            <a:avLst/>
            <a:gdLst>
              <a:gd name="T0" fmla="*/ 902 w 903"/>
              <a:gd name="T1" fmla="*/ 322 h 323"/>
              <a:gd name="T2" fmla="*/ 902 w 903"/>
              <a:gd name="T3" fmla="*/ 0 h 323"/>
              <a:gd name="T4" fmla="*/ 0 w 903"/>
              <a:gd name="T5" fmla="*/ 0 h 323"/>
            </a:gdLst>
            <a:ahLst/>
            <a:cxnLst>
              <a:cxn ang="0">
                <a:pos x="T0" y="T1"/>
              </a:cxn>
              <a:cxn ang="0">
                <a:pos x="T2" y="T3"/>
              </a:cxn>
              <a:cxn ang="0">
                <a:pos x="T4" y="T5"/>
              </a:cxn>
            </a:cxnLst>
            <a:rect l="0" t="0" r="r" b="b"/>
            <a:pathLst>
              <a:path w="903" h="323">
                <a:moveTo>
                  <a:pt x="902" y="322"/>
                </a:moveTo>
                <a:lnTo>
                  <a:pt x="902" y="0"/>
                </a:lnTo>
                <a:lnTo>
                  <a:pt x="0" y="0"/>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 name="Rectangle 15"/>
          <p:cNvSpPr>
            <a:spLocks noChangeArrowheads="1"/>
          </p:cNvSpPr>
          <p:nvPr/>
        </p:nvSpPr>
        <p:spPr bwMode="auto">
          <a:xfrm>
            <a:off x="6732588" y="3676650"/>
            <a:ext cx="1739900" cy="727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227013" indent="-227013" algn="l" eaLnBrk="0" hangingPunct="0">
              <a:spcBef>
                <a:spcPct val="30000"/>
              </a:spcBef>
              <a:buClr>
                <a:schemeClr val="accent2"/>
              </a:buClr>
              <a:buSzPct val="120000"/>
              <a:buFont typeface="Arial" pitchFamily="34" charset="0"/>
              <a:buChar char="•"/>
            </a:pPr>
            <a:r>
              <a:rPr lang="en-US"/>
              <a:t>Release the active set.</a:t>
            </a:r>
          </a:p>
        </p:txBody>
      </p:sp>
      <p:sp>
        <p:nvSpPr>
          <p:cNvPr id="18" name="Rectangle 16"/>
          <p:cNvSpPr>
            <a:spLocks noChangeArrowheads="1"/>
          </p:cNvSpPr>
          <p:nvPr/>
        </p:nvSpPr>
        <p:spPr bwMode="blackWhite">
          <a:xfrm>
            <a:off x="7145338" y="2633663"/>
            <a:ext cx="1066800" cy="876300"/>
          </a:xfrm>
          <a:prstGeom prst="rect">
            <a:avLst/>
          </a:prstGeom>
          <a:solidFill>
            <a:srgbClr val="FFC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r>
              <a:rPr lang="en-US">
                <a:solidFill>
                  <a:srgbClr val="000000"/>
                </a:solidFill>
                <a:latin typeface="Courier New" pitchFamily="49" charset="0"/>
              </a:rPr>
              <a:t>CLOSE</a:t>
            </a:r>
          </a:p>
        </p:txBody>
      </p:sp>
      <p:sp>
        <p:nvSpPr>
          <p:cNvPr id="19" name="Rectangle 17"/>
          <p:cNvSpPr>
            <a:spLocks noChangeArrowheads="1"/>
          </p:cNvSpPr>
          <p:nvPr/>
        </p:nvSpPr>
        <p:spPr bwMode="auto">
          <a:xfrm>
            <a:off x="6477000" y="2743200"/>
            <a:ext cx="590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t>Yes</a:t>
            </a:r>
          </a:p>
        </p:txBody>
      </p:sp>
      <p:sp>
        <p:nvSpPr>
          <p:cNvPr id="20" name="Rectangle 18"/>
          <p:cNvSpPr>
            <a:spLocks noChangeArrowheads="1"/>
          </p:cNvSpPr>
          <p:nvPr/>
        </p:nvSpPr>
        <p:spPr bwMode="auto">
          <a:xfrm>
            <a:off x="776288" y="3676650"/>
            <a:ext cx="1541462" cy="920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227013" indent="-227013" algn="l" eaLnBrk="0" hangingPunct="0">
              <a:spcBef>
                <a:spcPct val="30000"/>
              </a:spcBef>
              <a:buClr>
                <a:schemeClr val="accent2"/>
              </a:buClr>
              <a:buSzPct val="120000"/>
              <a:buFont typeface="Arial" pitchFamily="34" charset="0"/>
              <a:buChar char="•"/>
            </a:pPr>
            <a:r>
              <a:rPr lang="en-US"/>
              <a:t>Create a named SQL area.</a:t>
            </a:r>
          </a:p>
        </p:txBody>
      </p:sp>
      <p:sp>
        <p:nvSpPr>
          <p:cNvPr id="21" name="Rectangle 19"/>
          <p:cNvSpPr>
            <a:spLocks noChangeArrowheads="1"/>
          </p:cNvSpPr>
          <p:nvPr/>
        </p:nvSpPr>
        <p:spPr bwMode="blackWhite">
          <a:xfrm>
            <a:off x="928688" y="2633663"/>
            <a:ext cx="1066800" cy="876300"/>
          </a:xfrm>
          <a:prstGeom prst="rect">
            <a:avLst/>
          </a:prstGeom>
          <a:solidFill>
            <a:srgbClr val="FFC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r>
              <a:rPr lang="en-US">
                <a:solidFill>
                  <a:srgbClr val="000000"/>
                </a:solidFill>
                <a:latin typeface="Courier New" pitchFamily="49" charset="0"/>
              </a:rPr>
              <a:t>DECLARE</a:t>
            </a:r>
          </a:p>
        </p:txBody>
      </p:sp>
      <p:sp>
        <p:nvSpPr>
          <p:cNvPr id="22" name="Rectangle 20"/>
          <p:cNvSpPr>
            <a:spLocks noChangeArrowheads="1"/>
          </p:cNvSpPr>
          <p:nvPr/>
        </p:nvSpPr>
        <p:spPr bwMode="auto">
          <a:xfrm>
            <a:off x="2084388" y="3676650"/>
            <a:ext cx="1739900" cy="727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227013" indent="-227013" algn="l" eaLnBrk="0" hangingPunct="0">
              <a:spcBef>
                <a:spcPct val="30000"/>
              </a:spcBef>
              <a:buClr>
                <a:schemeClr val="accent2"/>
              </a:buClr>
              <a:buSzPct val="120000"/>
              <a:buFont typeface="Arial" pitchFamily="34" charset="0"/>
              <a:buChar char="•"/>
            </a:pPr>
            <a:r>
              <a:rPr lang="en-US"/>
              <a:t>Identify the active set.</a:t>
            </a:r>
          </a:p>
        </p:txBody>
      </p:sp>
      <p:sp>
        <p:nvSpPr>
          <p:cNvPr id="23" name="Rectangle 21"/>
          <p:cNvSpPr>
            <a:spLocks noChangeArrowheads="1"/>
          </p:cNvSpPr>
          <p:nvPr/>
        </p:nvSpPr>
        <p:spPr bwMode="blackWhite">
          <a:xfrm>
            <a:off x="2354263" y="2633663"/>
            <a:ext cx="1066800" cy="876300"/>
          </a:xfrm>
          <a:prstGeom prst="rect">
            <a:avLst/>
          </a:prstGeom>
          <a:solidFill>
            <a:srgbClr val="FFC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r>
              <a:rPr lang="en-US">
                <a:solidFill>
                  <a:srgbClr val="000000"/>
                </a:solidFill>
                <a:latin typeface="Courier New" pitchFamily="49" charset="0"/>
              </a:rPr>
              <a:t>OPEN</a:t>
            </a:r>
          </a:p>
        </p:txBody>
      </p:sp>
      <p:sp>
        <p:nvSpPr>
          <p:cNvPr id="24" name="Line 22"/>
          <p:cNvSpPr>
            <a:spLocks noChangeShapeType="1"/>
          </p:cNvSpPr>
          <p:nvPr/>
        </p:nvSpPr>
        <p:spPr bwMode="auto">
          <a:xfrm>
            <a:off x="4314825" y="2147888"/>
            <a:ext cx="0" cy="45720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274584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Conversion (slide </a:t>
            </a:r>
            <a:r>
              <a:rPr lang="en-US" dirty="0" smtClean="0"/>
              <a:t>2)</a:t>
            </a:r>
            <a:endParaRPr lang="en-US" dirty="0"/>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6</a:t>
            </a:fld>
            <a:endParaRPr lang="en-US" dirty="0"/>
          </a:p>
        </p:txBody>
      </p:sp>
      <p:sp>
        <p:nvSpPr>
          <p:cNvPr id="6" name="TextBox 5"/>
          <p:cNvSpPr txBox="1"/>
          <p:nvPr/>
        </p:nvSpPr>
        <p:spPr>
          <a:xfrm>
            <a:off x="1085850" y="1295400"/>
            <a:ext cx="6972300" cy="28623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v_salary</a:t>
            </a:r>
            <a:r>
              <a:rPr lang="en-US" sz="2000" dirty="0" smtClean="0">
                <a:latin typeface="Tahoma" pitchFamily="34" charset="0"/>
                <a:cs typeface="Tahoma" pitchFamily="34" charset="0"/>
              </a:rPr>
              <a:t> </a:t>
            </a:r>
            <a:r>
              <a:rPr lang="en-US" sz="2000" dirty="0">
                <a:latin typeface="Tahoma" pitchFamily="34" charset="0"/>
                <a:cs typeface="Tahoma" pitchFamily="34" charset="0"/>
              </a:rPr>
              <a:t>NUMBER(6):=6000;</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v_sal_hike</a:t>
            </a:r>
            <a:r>
              <a:rPr lang="en-US" sz="2000" dirty="0" smtClean="0">
                <a:latin typeface="Tahoma" pitchFamily="34" charset="0"/>
                <a:cs typeface="Tahoma" pitchFamily="34" charset="0"/>
              </a:rPr>
              <a:t> </a:t>
            </a:r>
            <a:r>
              <a:rPr lang="en-US" sz="2000" dirty="0">
                <a:latin typeface="Tahoma" pitchFamily="34" charset="0"/>
                <a:cs typeface="Tahoma" pitchFamily="34" charset="0"/>
              </a:rPr>
              <a:t>VARCHAR2(5):='1000';</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v_total_salary</a:t>
            </a:r>
            <a:r>
              <a:rPr lang="en-US" sz="2000" dirty="0" smtClean="0">
                <a:latin typeface="Tahoma" pitchFamily="34" charset="0"/>
                <a:cs typeface="Tahoma" pitchFamily="34" charset="0"/>
              </a:rPr>
              <a:t> </a:t>
            </a:r>
            <a:r>
              <a:rPr lang="en-US" sz="2000" dirty="0" err="1">
                <a:latin typeface="Tahoma" pitchFamily="34" charset="0"/>
                <a:cs typeface="Tahoma" pitchFamily="34" charset="0"/>
              </a:rPr>
              <a:t>v_salary%TYPE</a:t>
            </a:r>
            <a:r>
              <a:rPr lang="en-US" sz="2000" dirty="0">
                <a:latin typeface="Tahoma" pitchFamily="34" charset="0"/>
                <a:cs typeface="Tahoma" pitchFamily="34" charset="0"/>
              </a:rPr>
              <a:t>;</a:t>
            </a:r>
          </a:p>
          <a:p>
            <a:r>
              <a:rPr lang="en-US" sz="2000" dirty="0">
                <a:latin typeface="Tahoma" pitchFamily="34" charset="0"/>
                <a:cs typeface="Tahoma" pitchFamily="34" charset="0"/>
              </a:rPr>
              <a:t>BEGIN</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 … </a:t>
            </a:r>
            <a:r>
              <a:rPr lang="en-US" sz="2000" dirty="0" err="1">
                <a:latin typeface="Tahoma" pitchFamily="34" charset="0"/>
                <a:cs typeface="Tahoma" pitchFamily="34" charset="0"/>
              </a:rPr>
              <a:t>v_total_salary</a:t>
            </a:r>
            <a:endParaRPr lang="en-US" sz="2000" dirty="0" smtClean="0">
              <a:latin typeface="Tahoma" pitchFamily="34" charset="0"/>
              <a:cs typeface="Tahoma" pitchFamily="34" charset="0"/>
            </a:endParaRPr>
          </a:p>
          <a:p>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v_total_salary</a:t>
            </a:r>
            <a:r>
              <a:rPr lang="en-US" sz="2000" dirty="0" smtClean="0">
                <a:latin typeface="Tahoma" pitchFamily="34" charset="0"/>
                <a:cs typeface="Tahoma" pitchFamily="34" charset="0"/>
              </a:rPr>
              <a:t> := </a:t>
            </a:r>
            <a:r>
              <a:rPr lang="en-US" sz="2000" dirty="0" err="1" smtClean="0">
                <a:latin typeface="Tahoma" pitchFamily="34" charset="0"/>
                <a:cs typeface="Tahoma" pitchFamily="34" charset="0"/>
              </a:rPr>
              <a:t>v_salary</a:t>
            </a:r>
            <a:r>
              <a:rPr lang="en-US" sz="2000" dirty="0" smtClean="0">
                <a:latin typeface="Tahoma" pitchFamily="34" charset="0"/>
                <a:cs typeface="Tahoma" pitchFamily="34" charset="0"/>
              </a:rPr>
              <a:t> </a:t>
            </a:r>
            <a:r>
              <a:rPr lang="en-US" sz="2000" dirty="0">
                <a:latin typeface="Tahoma" pitchFamily="34" charset="0"/>
                <a:cs typeface="Tahoma" pitchFamily="34" charset="0"/>
              </a:rPr>
              <a:t>+ </a:t>
            </a:r>
            <a:r>
              <a:rPr lang="en-US" sz="2000" dirty="0" err="1">
                <a:latin typeface="Tahoma" pitchFamily="34" charset="0"/>
                <a:cs typeface="Tahoma" pitchFamily="34" charset="0"/>
              </a:rPr>
              <a:t>v_sal_hike</a:t>
            </a:r>
            <a:r>
              <a:rPr lang="en-US" sz="2000" dirty="0">
                <a:latin typeface="Tahoma" pitchFamily="34" charset="0"/>
                <a:cs typeface="Tahoma" pitchFamily="34" charset="0"/>
              </a:rPr>
              <a:t>;</a:t>
            </a:r>
          </a:p>
          <a:p>
            <a:r>
              <a:rPr lang="en-US" sz="2000" dirty="0">
                <a:latin typeface="Tahoma" pitchFamily="34" charset="0"/>
                <a:cs typeface="Tahoma" pitchFamily="34" charset="0"/>
              </a:rPr>
              <a:t>END;</a:t>
            </a:r>
          </a:p>
          <a:p>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7" name="TextBox 6"/>
          <p:cNvSpPr txBox="1"/>
          <p:nvPr/>
        </p:nvSpPr>
        <p:spPr>
          <a:xfrm>
            <a:off x="1104900" y="5162490"/>
            <a:ext cx="6972300"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err="1" smtClean="0">
                <a:latin typeface="Tahoma" pitchFamily="34" charset="0"/>
                <a:cs typeface="Tahoma" pitchFamily="34" charset="0"/>
              </a:rPr>
              <a:t>v_bdate</a:t>
            </a:r>
            <a:r>
              <a:rPr lang="en-US" sz="2000" dirty="0" smtClean="0">
                <a:latin typeface="Tahoma" pitchFamily="34" charset="0"/>
                <a:cs typeface="Tahoma" pitchFamily="34" charset="0"/>
              </a:rPr>
              <a:t> DATE := TO_DATE('</a:t>
            </a:r>
            <a:r>
              <a:rPr lang="ru-RU" sz="2000" dirty="0" smtClean="0">
                <a:latin typeface="Tahoma" pitchFamily="34" charset="0"/>
                <a:cs typeface="Tahoma" pitchFamily="34" charset="0"/>
              </a:rPr>
              <a:t>25-11-2014</a:t>
            </a:r>
            <a:r>
              <a:rPr lang="en-US" sz="2000" dirty="0" smtClean="0">
                <a:latin typeface="Tahoma" pitchFamily="34" charset="0"/>
                <a:cs typeface="Tahoma" pitchFamily="34" charset="0"/>
              </a:rPr>
              <a:t>', </a:t>
            </a:r>
            <a:r>
              <a:rPr lang="en-US" sz="2000" dirty="0" smtClean="0">
                <a:latin typeface="Tahoma" pitchFamily="34" charset="0"/>
                <a:cs typeface="Tahoma" pitchFamily="34" charset="0"/>
              </a:rPr>
              <a:t>'DD-MM-YYYY');</a:t>
            </a:r>
            <a:endParaRPr lang="en-US" sz="2000" dirty="0">
              <a:latin typeface="Tahoma" pitchFamily="34" charset="0"/>
              <a:cs typeface="Tahoma" pitchFamily="34" charset="0"/>
            </a:endParaRPr>
          </a:p>
        </p:txBody>
      </p:sp>
      <p:sp>
        <p:nvSpPr>
          <p:cNvPr id="8" name="TextBox 7"/>
          <p:cNvSpPr txBox="1"/>
          <p:nvPr/>
        </p:nvSpPr>
        <p:spPr>
          <a:xfrm>
            <a:off x="1066800" y="838200"/>
            <a:ext cx="2743200" cy="400110"/>
          </a:xfrm>
          <a:prstGeom prst="rect">
            <a:avLst/>
          </a:prstGeom>
          <a:noFill/>
        </p:spPr>
        <p:txBody>
          <a:bodyPr wrap="square" rtlCol="0">
            <a:spAutoFit/>
          </a:bodyPr>
          <a:lstStyle/>
          <a:p>
            <a:r>
              <a:rPr lang="en-US" sz="2000" dirty="0">
                <a:latin typeface="Tahoma" pitchFamily="34" charset="0"/>
                <a:cs typeface="Tahoma" pitchFamily="34" charset="0"/>
              </a:rPr>
              <a:t>Implicit conversions</a:t>
            </a:r>
          </a:p>
        </p:txBody>
      </p:sp>
      <p:sp>
        <p:nvSpPr>
          <p:cNvPr id="9" name="TextBox 8"/>
          <p:cNvSpPr txBox="1"/>
          <p:nvPr/>
        </p:nvSpPr>
        <p:spPr>
          <a:xfrm>
            <a:off x="1066800" y="4629090"/>
            <a:ext cx="2743200" cy="400110"/>
          </a:xfrm>
          <a:prstGeom prst="rect">
            <a:avLst/>
          </a:prstGeom>
          <a:noFill/>
        </p:spPr>
        <p:txBody>
          <a:bodyPr wrap="square" rtlCol="0">
            <a:spAutoFit/>
          </a:bodyPr>
          <a:lstStyle/>
          <a:p>
            <a:r>
              <a:rPr lang="en-US" sz="2000" dirty="0" smtClean="0">
                <a:latin typeface="Tahoma" pitchFamily="34" charset="0"/>
                <a:cs typeface="Tahoma" pitchFamily="34" charset="0"/>
              </a:rPr>
              <a:t>Explicit conversions</a:t>
            </a: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12841502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Explicit </a:t>
            </a:r>
            <a:r>
              <a:rPr lang="en-US" dirty="0" smtClean="0"/>
              <a:t>Cursors (Slide 2)</a:t>
            </a:r>
            <a:endParaRPr lang="en-US" dirty="0"/>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60</a:t>
            </a:fld>
            <a:endParaRPr lang="en-US" dirty="0"/>
          </a:p>
        </p:txBody>
      </p:sp>
      <p:sp>
        <p:nvSpPr>
          <p:cNvPr id="6" name="Rectangle 3"/>
          <p:cNvSpPr>
            <a:spLocks noChangeArrowheads="1"/>
          </p:cNvSpPr>
          <p:nvPr/>
        </p:nvSpPr>
        <p:spPr bwMode="auto">
          <a:xfrm>
            <a:off x="2667000" y="3200400"/>
            <a:ext cx="2825750" cy="35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342900" indent="-342900" eaLnBrk="0" hangingPunct="0">
              <a:lnSpc>
                <a:spcPct val="95000"/>
              </a:lnSpc>
              <a:spcBef>
                <a:spcPct val="35000"/>
              </a:spcBef>
              <a:buClrTx/>
              <a:buFontTx/>
              <a:buNone/>
            </a:pPr>
            <a:r>
              <a:rPr lang="en-US"/>
              <a:t>Fetch a row.</a:t>
            </a:r>
          </a:p>
        </p:txBody>
      </p:sp>
      <p:sp>
        <p:nvSpPr>
          <p:cNvPr id="7" name="Rectangle 4"/>
          <p:cNvSpPr>
            <a:spLocks noChangeArrowheads="1"/>
          </p:cNvSpPr>
          <p:nvPr/>
        </p:nvSpPr>
        <p:spPr bwMode="auto">
          <a:xfrm>
            <a:off x="3810000" y="5064125"/>
            <a:ext cx="2825750" cy="35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342900" indent="-342900" eaLnBrk="0" hangingPunct="0">
              <a:lnSpc>
                <a:spcPct val="95000"/>
              </a:lnSpc>
              <a:spcBef>
                <a:spcPct val="35000"/>
              </a:spcBef>
              <a:buClrTx/>
              <a:buFontTx/>
              <a:buNone/>
            </a:pPr>
            <a:r>
              <a:rPr lang="en-US"/>
              <a:t>Close the cursor.</a:t>
            </a:r>
          </a:p>
        </p:txBody>
      </p:sp>
      <p:pic>
        <p:nvPicPr>
          <p:cNvPr id="8" name="Picture 5" descr="C:\Projects\6981-Sunitha\images\opened.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3505200" y="1066800"/>
            <a:ext cx="1247775" cy="1671637"/>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6" descr="C:\Projects\6981-Sunitha\images\opened1.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4537075" y="2740025"/>
            <a:ext cx="1393825" cy="1671637"/>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7"/>
          <p:cNvSpPr>
            <a:spLocks noChangeArrowheads="1"/>
          </p:cNvSpPr>
          <p:nvPr/>
        </p:nvSpPr>
        <p:spPr bwMode="auto">
          <a:xfrm>
            <a:off x="4714065" y="1747837"/>
            <a:ext cx="1952625" cy="544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342900" indent="-342900" eaLnBrk="0" hangingPunct="0">
              <a:lnSpc>
                <a:spcPct val="65000"/>
              </a:lnSpc>
              <a:spcBef>
                <a:spcPct val="35000"/>
              </a:spcBef>
              <a:buClrTx/>
              <a:buFontTx/>
              <a:buNone/>
            </a:pPr>
            <a:r>
              <a:rPr lang="en-US" dirty="0"/>
              <a:t>Cursor </a:t>
            </a:r>
          </a:p>
          <a:p>
            <a:pPr marL="342900" indent="-342900" eaLnBrk="0" hangingPunct="0">
              <a:lnSpc>
                <a:spcPct val="65000"/>
              </a:lnSpc>
              <a:spcBef>
                <a:spcPct val="35000"/>
              </a:spcBef>
              <a:buClrTx/>
              <a:buFontTx/>
              <a:buNone/>
            </a:pPr>
            <a:r>
              <a:rPr lang="en-US" dirty="0"/>
              <a:t>pointer</a:t>
            </a:r>
          </a:p>
        </p:txBody>
      </p:sp>
      <p:sp>
        <p:nvSpPr>
          <p:cNvPr id="11" name="Line 8"/>
          <p:cNvSpPr>
            <a:spLocks noChangeShapeType="1"/>
          </p:cNvSpPr>
          <p:nvPr/>
        </p:nvSpPr>
        <p:spPr bwMode="auto">
          <a:xfrm flipH="1" flipV="1">
            <a:off x="4445033" y="2014537"/>
            <a:ext cx="357187"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12" name="Picture 9" descr="C:\Projects\6981-Sunitha\images\closed.gi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gray">
          <a:xfrm>
            <a:off x="5715000" y="4414837"/>
            <a:ext cx="1201738" cy="13716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0"/>
          <p:cNvSpPr>
            <a:spLocks noChangeArrowheads="1"/>
          </p:cNvSpPr>
          <p:nvPr/>
        </p:nvSpPr>
        <p:spPr bwMode="auto">
          <a:xfrm>
            <a:off x="1447800" y="1403350"/>
            <a:ext cx="2825750" cy="35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342900" indent="-342900" eaLnBrk="0" hangingPunct="0">
              <a:lnSpc>
                <a:spcPct val="95000"/>
              </a:lnSpc>
              <a:spcBef>
                <a:spcPct val="35000"/>
              </a:spcBef>
              <a:buClrTx/>
              <a:buFontTx/>
              <a:buNone/>
            </a:pPr>
            <a:r>
              <a:rPr lang="en-US"/>
              <a:t> Open the cursor.</a:t>
            </a:r>
          </a:p>
        </p:txBody>
      </p:sp>
      <p:sp>
        <p:nvSpPr>
          <p:cNvPr id="14" name="Oval 11"/>
          <p:cNvSpPr>
            <a:spLocks noChangeArrowheads="1"/>
          </p:cNvSpPr>
          <p:nvPr/>
        </p:nvSpPr>
        <p:spPr bwMode="blackWhite">
          <a:xfrm>
            <a:off x="990600" y="1366837"/>
            <a:ext cx="493713"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6038" tIns="46038" rIns="46038" bIns="46038" anchor="ctr"/>
          <a:lstStyle/>
          <a:p>
            <a:pPr defTabSz="822325" eaLnBrk="0" hangingPunct="0">
              <a:lnSpc>
                <a:spcPct val="95000"/>
              </a:lnSpc>
              <a:spcBef>
                <a:spcPct val="0"/>
              </a:spcBef>
              <a:buClrTx/>
              <a:buFontTx/>
              <a:buNone/>
            </a:pPr>
            <a:r>
              <a:rPr lang="en-US" sz="2400"/>
              <a:t>1</a:t>
            </a:r>
          </a:p>
        </p:txBody>
      </p:sp>
      <p:sp>
        <p:nvSpPr>
          <p:cNvPr id="15" name="Oval 12"/>
          <p:cNvSpPr>
            <a:spLocks noChangeArrowheads="1"/>
          </p:cNvSpPr>
          <p:nvPr/>
        </p:nvSpPr>
        <p:spPr bwMode="blackWhite">
          <a:xfrm>
            <a:off x="2100263" y="3128962"/>
            <a:ext cx="490537"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6038" tIns="46038" rIns="46038" bIns="46038" anchor="ctr"/>
          <a:lstStyle/>
          <a:p>
            <a:pPr defTabSz="822325" eaLnBrk="0" hangingPunct="0">
              <a:lnSpc>
                <a:spcPct val="95000"/>
              </a:lnSpc>
              <a:spcBef>
                <a:spcPct val="0"/>
              </a:spcBef>
              <a:buClrTx/>
              <a:buFontTx/>
              <a:buNone/>
            </a:pPr>
            <a:r>
              <a:rPr lang="en-US" sz="2400"/>
              <a:t>2</a:t>
            </a:r>
          </a:p>
        </p:txBody>
      </p:sp>
      <p:sp>
        <p:nvSpPr>
          <p:cNvPr id="16" name="Oval 13"/>
          <p:cNvSpPr>
            <a:spLocks noChangeArrowheads="1"/>
          </p:cNvSpPr>
          <p:nvPr/>
        </p:nvSpPr>
        <p:spPr bwMode="blackWhite">
          <a:xfrm>
            <a:off x="3276600" y="4994275"/>
            <a:ext cx="493713" cy="493712"/>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6038" tIns="46038" rIns="46038" bIns="46038" anchor="ctr"/>
          <a:lstStyle/>
          <a:p>
            <a:pPr defTabSz="822325" eaLnBrk="0" hangingPunct="0">
              <a:lnSpc>
                <a:spcPct val="95000"/>
              </a:lnSpc>
              <a:spcBef>
                <a:spcPct val="0"/>
              </a:spcBef>
              <a:buClrTx/>
              <a:buFontTx/>
              <a:buNone/>
            </a:pPr>
            <a:r>
              <a:rPr lang="en-US" sz="2400"/>
              <a:t>3</a:t>
            </a:r>
          </a:p>
        </p:txBody>
      </p:sp>
      <p:sp>
        <p:nvSpPr>
          <p:cNvPr id="17" name="Rectangle 14"/>
          <p:cNvSpPr>
            <a:spLocks noChangeArrowheads="1"/>
          </p:cNvSpPr>
          <p:nvPr/>
        </p:nvSpPr>
        <p:spPr bwMode="auto">
          <a:xfrm>
            <a:off x="5819775" y="3581400"/>
            <a:ext cx="1952625" cy="544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342900" indent="-342900" eaLnBrk="0" hangingPunct="0">
              <a:lnSpc>
                <a:spcPct val="65000"/>
              </a:lnSpc>
              <a:spcBef>
                <a:spcPct val="35000"/>
              </a:spcBef>
              <a:buClrTx/>
              <a:buFontTx/>
              <a:buNone/>
            </a:pPr>
            <a:r>
              <a:rPr lang="en-US" dirty="0"/>
              <a:t>Cursor </a:t>
            </a:r>
          </a:p>
          <a:p>
            <a:pPr marL="342900" indent="-342900" eaLnBrk="0" hangingPunct="0">
              <a:lnSpc>
                <a:spcPct val="65000"/>
              </a:lnSpc>
              <a:spcBef>
                <a:spcPct val="35000"/>
              </a:spcBef>
              <a:buClrTx/>
              <a:buFontTx/>
              <a:buNone/>
            </a:pPr>
            <a:r>
              <a:rPr lang="en-US" dirty="0"/>
              <a:t>pointer</a:t>
            </a:r>
          </a:p>
        </p:txBody>
      </p:sp>
      <p:sp>
        <p:nvSpPr>
          <p:cNvPr id="18" name="Line 15"/>
          <p:cNvSpPr>
            <a:spLocks noChangeShapeType="1"/>
          </p:cNvSpPr>
          <p:nvPr/>
        </p:nvSpPr>
        <p:spPr bwMode="auto">
          <a:xfrm flipH="1" flipV="1">
            <a:off x="5638800" y="3778250"/>
            <a:ext cx="357187"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 name="Rectangle 16"/>
          <p:cNvSpPr>
            <a:spLocks noChangeArrowheads="1"/>
          </p:cNvSpPr>
          <p:nvPr/>
        </p:nvSpPr>
        <p:spPr bwMode="auto">
          <a:xfrm>
            <a:off x="7191375" y="4937125"/>
            <a:ext cx="1952625" cy="544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342900" indent="-342900" eaLnBrk="0" hangingPunct="0">
              <a:lnSpc>
                <a:spcPct val="65000"/>
              </a:lnSpc>
              <a:spcBef>
                <a:spcPct val="35000"/>
              </a:spcBef>
              <a:buClrTx/>
              <a:buFontTx/>
              <a:buNone/>
            </a:pPr>
            <a:r>
              <a:rPr lang="en-US"/>
              <a:t>Cursor </a:t>
            </a:r>
          </a:p>
          <a:p>
            <a:pPr marL="342900" indent="-342900" eaLnBrk="0" hangingPunct="0">
              <a:lnSpc>
                <a:spcPct val="65000"/>
              </a:lnSpc>
              <a:spcBef>
                <a:spcPct val="35000"/>
              </a:spcBef>
              <a:buClrTx/>
              <a:buFontTx/>
              <a:buNone/>
            </a:pPr>
            <a:r>
              <a:rPr lang="en-US"/>
              <a:t>pointer</a:t>
            </a:r>
          </a:p>
        </p:txBody>
      </p:sp>
      <p:sp>
        <p:nvSpPr>
          <p:cNvPr id="20" name="Line 17"/>
          <p:cNvSpPr>
            <a:spLocks noChangeShapeType="1"/>
          </p:cNvSpPr>
          <p:nvPr/>
        </p:nvSpPr>
        <p:spPr bwMode="auto">
          <a:xfrm flipH="1" flipV="1">
            <a:off x="6938558" y="5133975"/>
            <a:ext cx="357187"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32008606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the Cursor</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61</a:t>
            </a:fld>
            <a:endParaRPr lang="en-US" dirty="0"/>
          </a:p>
        </p:txBody>
      </p:sp>
      <p:sp>
        <p:nvSpPr>
          <p:cNvPr id="6" name="Content Placeholder 5"/>
          <p:cNvSpPr txBox="1">
            <a:spLocks/>
          </p:cNvSpPr>
          <p:nvPr/>
        </p:nvSpPr>
        <p:spPr>
          <a:xfrm>
            <a:off x="548640" y="914400"/>
            <a:ext cx="8046720" cy="648707"/>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dk1"/>
                </a:solidFill>
                <a:latin typeface="+mn-lt"/>
                <a:ea typeface="+mn-ea"/>
                <a:cs typeface="+mn-cs"/>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dk1"/>
                </a:solidFill>
                <a:latin typeface="+mn-lt"/>
                <a:ea typeface="+mn-ea"/>
                <a:cs typeface="+mn-cs"/>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dk1"/>
                </a:solidFill>
                <a:latin typeface="+mn-lt"/>
                <a:ea typeface="+mn-ea"/>
                <a:cs typeface="+mn-cs"/>
              </a:defRPr>
            </a:lvl4pPr>
            <a:lvl5pPr marL="1879600" indent="0" algn="l" defTabSz="914400" rtl="0" eaLnBrk="1" latinLnBrk="0" hangingPunct="1">
              <a:spcBef>
                <a:spcPct val="20000"/>
              </a:spcBef>
              <a:buClr>
                <a:schemeClr val="accent1">
                  <a:lumMod val="75000"/>
                </a:schemeClr>
              </a:buClr>
              <a:buFontTx/>
              <a:buNone/>
              <a:defRPr sz="15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2000" b="1" dirty="0">
                <a:latin typeface="Tahoma" pitchFamily="34" charset="0"/>
                <a:cs typeface="Tahoma" pitchFamily="34" charset="0"/>
              </a:rPr>
              <a:t>CURSOR</a:t>
            </a:r>
            <a:r>
              <a:rPr lang="en-US" sz="2000" dirty="0">
                <a:latin typeface="Tahoma" pitchFamily="34" charset="0"/>
                <a:cs typeface="Tahoma" pitchFamily="34" charset="0"/>
              </a:rPr>
              <a:t> </a:t>
            </a:r>
            <a:r>
              <a:rPr lang="en-US" sz="2000" i="1" dirty="0" err="1">
                <a:latin typeface="Tahoma" pitchFamily="34" charset="0"/>
                <a:cs typeface="Tahoma" pitchFamily="34" charset="0"/>
              </a:rPr>
              <a:t>cursor_name</a:t>
            </a:r>
            <a:r>
              <a:rPr lang="en-US" sz="2000" dirty="0">
                <a:latin typeface="Tahoma" pitchFamily="34" charset="0"/>
                <a:cs typeface="Tahoma" pitchFamily="34" charset="0"/>
              </a:rPr>
              <a:t> </a:t>
            </a:r>
            <a:r>
              <a:rPr lang="en-US" sz="2000" b="1" dirty="0" smtClean="0">
                <a:latin typeface="Tahoma" pitchFamily="34" charset="0"/>
                <a:cs typeface="Tahoma" pitchFamily="34" charset="0"/>
              </a:rPr>
              <a:t>IS </a:t>
            </a:r>
            <a:r>
              <a:rPr lang="en-US" sz="2000" i="1" dirty="0" err="1" smtClean="0">
                <a:latin typeface="Tahoma" pitchFamily="34" charset="0"/>
                <a:cs typeface="Tahoma" pitchFamily="34" charset="0"/>
              </a:rPr>
              <a:t>select_statement</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7" name="TextBox 6"/>
          <p:cNvSpPr txBox="1"/>
          <p:nvPr/>
        </p:nvSpPr>
        <p:spPr>
          <a:xfrm>
            <a:off x="419499" y="1981200"/>
            <a:ext cx="8305002" cy="163121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latin typeface="Tahoma" pitchFamily="34" charset="0"/>
                <a:cs typeface="Tahoma" pitchFamily="34" charset="0"/>
              </a:rPr>
              <a:t>  CURSOR </a:t>
            </a:r>
            <a:r>
              <a:rPr lang="en-US" sz="2000" dirty="0" err="1">
                <a:latin typeface="Tahoma" pitchFamily="34" charset="0"/>
                <a:cs typeface="Tahoma" pitchFamily="34" charset="0"/>
              </a:rPr>
              <a:t>c_emp_cursor</a:t>
            </a:r>
            <a:r>
              <a:rPr lang="en-US" sz="2000" dirty="0">
                <a:latin typeface="Tahoma" pitchFamily="34" charset="0"/>
                <a:cs typeface="Tahoma" pitchFamily="34" charset="0"/>
              </a:rPr>
              <a:t> IS </a:t>
            </a:r>
          </a:p>
          <a:p>
            <a:r>
              <a:rPr lang="en-US" sz="2000" dirty="0">
                <a:latin typeface="Tahoma" pitchFamily="34" charset="0"/>
                <a:cs typeface="Tahoma" pitchFamily="34" charset="0"/>
              </a:rPr>
              <a:t>  SELECT </a:t>
            </a:r>
            <a:r>
              <a:rPr lang="en-US" sz="2000" dirty="0" err="1">
                <a:latin typeface="Tahoma" pitchFamily="34" charset="0"/>
                <a:cs typeface="Tahoma" pitchFamily="34" charset="0"/>
              </a:rPr>
              <a:t>employee_id</a:t>
            </a:r>
            <a:r>
              <a:rPr lang="en-US" sz="2000" dirty="0">
                <a:latin typeface="Tahoma" pitchFamily="34" charset="0"/>
                <a:cs typeface="Tahoma" pitchFamily="34" charset="0"/>
              </a:rPr>
              <a:t>, </a:t>
            </a:r>
            <a:r>
              <a:rPr lang="en-US" sz="2000" dirty="0" err="1">
                <a:latin typeface="Tahoma" pitchFamily="34" charset="0"/>
                <a:cs typeface="Tahoma" pitchFamily="34" charset="0"/>
              </a:rPr>
              <a:t>last_name</a:t>
            </a:r>
            <a:r>
              <a:rPr lang="en-US" sz="2000" dirty="0">
                <a:latin typeface="Tahoma" pitchFamily="34" charset="0"/>
                <a:cs typeface="Tahoma" pitchFamily="34" charset="0"/>
              </a:rPr>
              <a:t> FROM employees </a:t>
            </a:r>
          </a:p>
          <a:p>
            <a:r>
              <a:rPr lang="en-US" sz="2000" dirty="0">
                <a:latin typeface="Tahoma" pitchFamily="34" charset="0"/>
                <a:cs typeface="Tahoma" pitchFamily="34" charset="0"/>
              </a:rPr>
              <a:t>    WHERE </a:t>
            </a:r>
            <a:r>
              <a:rPr lang="en-US" sz="2000" dirty="0" err="1">
                <a:latin typeface="Tahoma" pitchFamily="34" charset="0"/>
                <a:cs typeface="Tahoma" pitchFamily="34" charset="0"/>
              </a:rPr>
              <a:t>department_id</a:t>
            </a:r>
            <a:r>
              <a:rPr lang="en-US" sz="2000" dirty="0">
                <a:latin typeface="Tahoma" pitchFamily="34" charset="0"/>
                <a:cs typeface="Tahoma" pitchFamily="34" charset="0"/>
              </a:rPr>
              <a:t> = 30</a:t>
            </a:r>
            <a:r>
              <a:rPr lang="en-US" sz="2000" dirty="0" smtClean="0">
                <a:latin typeface="Tahoma" pitchFamily="34" charset="0"/>
                <a:cs typeface="Tahoma" pitchFamily="34" charset="0"/>
              </a:rPr>
              <a:t>;</a:t>
            </a:r>
          </a:p>
          <a:p>
            <a:r>
              <a:rPr lang="en-US" sz="2000" dirty="0" smtClean="0">
                <a:latin typeface="Tahoma" pitchFamily="34" charset="0"/>
                <a:cs typeface="Tahoma" pitchFamily="34" charset="0"/>
              </a:rPr>
              <a:t>-- …</a:t>
            </a:r>
            <a:endParaRPr lang="en-US" sz="2000" dirty="0">
              <a:latin typeface="Tahoma" pitchFamily="34" charset="0"/>
              <a:cs typeface="Tahoma" pitchFamily="34" charset="0"/>
            </a:endParaRPr>
          </a:p>
        </p:txBody>
      </p:sp>
      <p:sp>
        <p:nvSpPr>
          <p:cNvPr id="8" name="TextBox 7"/>
          <p:cNvSpPr txBox="1"/>
          <p:nvPr/>
        </p:nvSpPr>
        <p:spPr>
          <a:xfrm>
            <a:off x="419499" y="4007584"/>
            <a:ext cx="8305002" cy="163121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latin typeface="Tahoma" pitchFamily="34" charset="0"/>
                <a:cs typeface="Tahoma" pitchFamily="34" charset="0"/>
              </a:rPr>
              <a:t>  </a:t>
            </a:r>
            <a:r>
              <a:rPr lang="en-US" sz="2000" dirty="0" err="1">
                <a:latin typeface="Tahoma" pitchFamily="34" charset="0"/>
                <a:cs typeface="Tahoma" pitchFamily="34" charset="0"/>
              </a:rPr>
              <a:t>v_locid</a:t>
            </a:r>
            <a:r>
              <a:rPr lang="en-US" sz="2000" dirty="0">
                <a:latin typeface="Tahoma" pitchFamily="34" charset="0"/>
                <a:cs typeface="Tahoma" pitchFamily="34" charset="0"/>
              </a:rPr>
              <a:t> NUMBER:= 1700;</a:t>
            </a:r>
          </a:p>
          <a:p>
            <a:r>
              <a:rPr lang="en-US" sz="2000" dirty="0">
                <a:latin typeface="Tahoma" pitchFamily="34" charset="0"/>
                <a:cs typeface="Tahoma" pitchFamily="34" charset="0"/>
              </a:rPr>
              <a:t>  CURSOR </a:t>
            </a:r>
            <a:r>
              <a:rPr lang="en-US" sz="2000" dirty="0" err="1">
                <a:latin typeface="Tahoma" pitchFamily="34" charset="0"/>
                <a:cs typeface="Tahoma" pitchFamily="34" charset="0"/>
              </a:rPr>
              <a:t>c_dept_cursor</a:t>
            </a:r>
            <a:r>
              <a:rPr lang="en-US" sz="2000" dirty="0">
                <a:latin typeface="Tahoma" pitchFamily="34" charset="0"/>
                <a:cs typeface="Tahoma" pitchFamily="34" charset="0"/>
              </a:rPr>
              <a:t> IS</a:t>
            </a:r>
          </a:p>
          <a:p>
            <a:r>
              <a:rPr lang="en-US" sz="2000" dirty="0">
                <a:latin typeface="Tahoma" pitchFamily="34" charset="0"/>
                <a:cs typeface="Tahoma" pitchFamily="34" charset="0"/>
              </a:rPr>
              <a:t>  SELECT * FROM departments WHERE </a:t>
            </a:r>
            <a:r>
              <a:rPr lang="en-US" sz="2000" dirty="0" err="1">
                <a:latin typeface="Tahoma" pitchFamily="34" charset="0"/>
                <a:cs typeface="Tahoma" pitchFamily="34" charset="0"/>
              </a:rPr>
              <a:t>location_id</a:t>
            </a:r>
            <a:r>
              <a:rPr lang="en-US" sz="2000" dirty="0">
                <a:latin typeface="Tahoma" pitchFamily="34" charset="0"/>
                <a:cs typeface="Tahoma" pitchFamily="34" charset="0"/>
              </a:rPr>
              <a:t> = </a:t>
            </a:r>
            <a:r>
              <a:rPr lang="en-US" sz="2000" dirty="0" err="1">
                <a:latin typeface="Tahoma" pitchFamily="34" charset="0"/>
                <a:cs typeface="Tahoma" pitchFamily="34" charset="0"/>
              </a:rPr>
              <a:t>v_locid</a:t>
            </a:r>
            <a:r>
              <a:rPr lang="en-US" sz="2000" dirty="0">
                <a:latin typeface="Tahoma" pitchFamily="34" charset="0"/>
                <a:cs typeface="Tahoma" pitchFamily="34" charset="0"/>
              </a:rPr>
              <a:t>;</a:t>
            </a:r>
          </a:p>
          <a:p>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18367329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the Cursor</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62</a:t>
            </a:fld>
            <a:endParaRPr lang="en-US" dirty="0"/>
          </a:p>
        </p:txBody>
      </p:sp>
      <p:sp>
        <p:nvSpPr>
          <p:cNvPr id="6" name="TextBox 5"/>
          <p:cNvSpPr txBox="1"/>
          <p:nvPr/>
        </p:nvSpPr>
        <p:spPr>
          <a:xfrm>
            <a:off x="1140181" y="2305616"/>
            <a:ext cx="6863638"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DECLARE</a:t>
            </a:r>
          </a:p>
          <a:p>
            <a:r>
              <a:rPr lang="en-US" sz="2000" dirty="0">
                <a:latin typeface="Tahoma" pitchFamily="34" charset="0"/>
                <a:cs typeface="Tahoma" pitchFamily="34" charset="0"/>
              </a:rPr>
              <a:t>  CURSOR </a:t>
            </a:r>
            <a:r>
              <a:rPr lang="en-US" sz="2000" dirty="0" err="1">
                <a:latin typeface="Tahoma" pitchFamily="34" charset="0"/>
                <a:cs typeface="Tahoma" pitchFamily="34" charset="0"/>
              </a:rPr>
              <a:t>c_emp_cursor</a:t>
            </a:r>
            <a:r>
              <a:rPr lang="en-US" sz="2000" dirty="0">
                <a:latin typeface="Tahoma" pitchFamily="34" charset="0"/>
                <a:cs typeface="Tahoma" pitchFamily="34" charset="0"/>
              </a:rPr>
              <a:t> IS </a:t>
            </a:r>
          </a:p>
          <a:p>
            <a:r>
              <a:rPr lang="en-US" sz="2000" dirty="0">
                <a:latin typeface="Tahoma" pitchFamily="34" charset="0"/>
                <a:cs typeface="Tahoma" pitchFamily="34" charset="0"/>
              </a:rPr>
              <a:t>   </a:t>
            </a:r>
            <a:r>
              <a:rPr lang="en-US" sz="2000" dirty="0" smtClean="0">
                <a:latin typeface="Tahoma" pitchFamily="34" charset="0"/>
                <a:cs typeface="Tahoma" pitchFamily="34" charset="0"/>
              </a:rPr>
              <a:t> SELECT </a:t>
            </a:r>
            <a:r>
              <a:rPr lang="en-US" sz="2000" dirty="0" err="1">
                <a:latin typeface="Tahoma" pitchFamily="34" charset="0"/>
                <a:cs typeface="Tahoma" pitchFamily="34" charset="0"/>
              </a:rPr>
              <a:t>employee_id</a:t>
            </a:r>
            <a:r>
              <a:rPr lang="en-US" sz="2000" dirty="0">
                <a:latin typeface="Tahoma" pitchFamily="34" charset="0"/>
                <a:cs typeface="Tahoma" pitchFamily="34" charset="0"/>
              </a:rPr>
              <a:t>, </a:t>
            </a:r>
            <a:r>
              <a:rPr lang="en-US" sz="2000" dirty="0" err="1">
                <a:latin typeface="Tahoma" pitchFamily="34" charset="0"/>
                <a:cs typeface="Tahoma" pitchFamily="34" charset="0"/>
              </a:rPr>
              <a:t>last_name</a:t>
            </a:r>
            <a:r>
              <a:rPr lang="en-US" sz="2000" dirty="0">
                <a:latin typeface="Tahoma" pitchFamily="34" charset="0"/>
                <a:cs typeface="Tahoma" pitchFamily="34" charset="0"/>
              </a:rPr>
              <a:t> FROM employees</a:t>
            </a:r>
            <a:br>
              <a:rPr lang="en-US" sz="2000" dirty="0">
                <a:latin typeface="Tahoma" pitchFamily="34" charset="0"/>
                <a:cs typeface="Tahoma" pitchFamily="34" charset="0"/>
              </a:rPr>
            </a:br>
            <a:r>
              <a:rPr lang="en-US" sz="2000" dirty="0">
                <a:latin typeface="Tahoma" pitchFamily="34" charset="0"/>
                <a:cs typeface="Tahoma" pitchFamily="34" charset="0"/>
              </a:rPr>
              <a:t>   </a:t>
            </a:r>
            <a:r>
              <a:rPr lang="en-US" sz="2000" dirty="0" smtClean="0">
                <a:latin typeface="Tahoma" pitchFamily="34" charset="0"/>
                <a:cs typeface="Tahoma" pitchFamily="34" charset="0"/>
              </a:rPr>
              <a:t> WHERE </a:t>
            </a:r>
            <a:r>
              <a:rPr lang="en-US" sz="2000" dirty="0" err="1">
                <a:latin typeface="Tahoma" pitchFamily="34" charset="0"/>
                <a:cs typeface="Tahoma" pitchFamily="34" charset="0"/>
              </a:rPr>
              <a:t>department_id</a:t>
            </a:r>
            <a:r>
              <a:rPr lang="en-US" sz="2000" dirty="0">
                <a:latin typeface="Tahoma" pitchFamily="34" charset="0"/>
                <a:cs typeface="Tahoma" pitchFamily="34" charset="0"/>
              </a:rPr>
              <a:t> </a:t>
            </a:r>
            <a:r>
              <a:rPr lang="en-US" sz="2000" dirty="0" smtClean="0">
                <a:latin typeface="Tahoma" pitchFamily="34" charset="0"/>
                <a:cs typeface="Tahoma" pitchFamily="34" charset="0"/>
              </a:rPr>
              <a:t>= 30</a:t>
            </a:r>
            <a:r>
              <a:rPr lang="en-US" sz="2000" dirty="0">
                <a:latin typeface="Tahoma" pitchFamily="34" charset="0"/>
                <a:cs typeface="Tahoma" pitchFamily="34" charset="0"/>
              </a:rPr>
              <a:t>;</a:t>
            </a:r>
          </a:p>
          <a:p>
            <a:r>
              <a:rPr lang="en-US" sz="2000" dirty="0" smtClean="0">
                <a:latin typeface="Tahoma" pitchFamily="34" charset="0"/>
                <a:cs typeface="Tahoma" pitchFamily="34" charset="0"/>
              </a:rPr>
              <a:t>BEGIN</a:t>
            </a:r>
            <a:endParaRPr lang="en-US" sz="2000" dirty="0">
              <a:latin typeface="Tahoma" pitchFamily="34" charset="0"/>
              <a:cs typeface="Tahoma" pitchFamily="34" charset="0"/>
            </a:endParaRPr>
          </a:p>
          <a:p>
            <a:r>
              <a:rPr lang="en-US" sz="2000" dirty="0">
                <a:latin typeface="Tahoma" pitchFamily="34" charset="0"/>
                <a:cs typeface="Tahoma" pitchFamily="34" charset="0"/>
              </a:rPr>
              <a:t>  </a:t>
            </a:r>
            <a:r>
              <a:rPr lang="en-US" sz="2000" dirty="0">
                <a:solidFill>
                  <a:srgbClr val="FF0000"/>
                </a:solidFill>
                <a:latin typeface="Tahoma" pitchFamily="34" charset="0"/>
                <a:cs typeface="Tahoma" pitchFamily="34" charset="0"/>
              </a:rPr>
              <a:t>OPEN </a:t>
            </a:r>
            <a:r>
              <a:rPr lang="en-US" sz="2000" dirty="0" err="1">
                <a:solidFill>
                  <a:srgbClr val="FF0000"/>
                </a:solidFill>
                <a:latin typeface="Tahoma" pitchFamily="34" charset="0"/>
                <a:cs typeface="Tahoma" pitchFamily="34" charset="0"/>
              </a:rPr>
              <a:t>c_emp_cursor</a:t>
            </a:r>
            <a:r>
              <a:rPr lang="en-US" sz="2000" dirty="0">
                <a:solidFill>
                  <a:srgbClr val="FF0000"/>
                </a:solidFill>
                <a:latin typeface="Tahoma" pitchFamily="34" charset="0"/>
                <a:cs typeface="Tahoma" pitchFamily="34" charset="0"/>
              </a:rPr>
              <a:t>;</a:t>
            </a:r>
          </a:p>
          <a:p>
            <a:r>
              <a:rPr lang="ru-RU" sz="2000" dirty="0" smtClean="0">
                <a:solidFill>
                  <a:schemeClr val="bg1">
                    <a:lumMod val="65000"/>
                  </a:schemeClr>
                </a:solidFill>
                <a:latin typeface="Tahoma" pitchFamily="34" charset="0"/>
                <a:cs typeface="Tahoma" pitchFamily="34" charset="0"/>
              </a:rPr>
              <a:t>-- </a:t>
            </a:r>
            <a:r>
              <a:rPr lang="en-US" sz="2000" dirty="0" smtClean="0">
                <a:solidFill>
                  <a:schemeClr val="bg1">
                    <a:lumMod val="65000"/>
                  </a:schemeClr>
                </a:solidFill>
                <a:latin typeface="Tahoma" pitchFamily="34" charset="0"/>
                <a:cs typeface="Tahoma" pitchFamily="34" charset="0"/>
              </a:rPr>
              <a:t>…</a:t>
            </a:r>
            <a:endParaRPr lang="en-US" sz="2000" dirty="0">
              <a:solidFill>
                <a:schemeClr val="bg1">
                  <a:lumMod val="65000"/>
                </a:schemeClr>
              </a:solidFill>
              <a:latin typeface="Tahoma" pitchFamily="34" charset="0"/>
              <a:cs typeface="Tahoma" pitchFamily="34" charset="0"/>
            </a:endParaRPr>
          </a:p>
        </p:txBody>
      </p:sp>
    </p:spTree>
    <p:extLst>
      <p:ext uri="{BB962C8B-B14F-4D97-AF65-F5344CB8AC3E}">
        <p14:creationId xmlns:p14="http://schemas.microsoft.com/office/powerpoint/2010/main" xmlns="" val="28243537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Data from the </a:t>
            </a:r>
            <a:r>
              <a:rPr lang="en-US" dirty="0" smtClean="0"/>
              <a:t>Cursor (Slide 1)</a:t>
            </a:r>
            <a:endParaRPr lang="en-US" dirty="0"/>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63</a:t>
            </a:fld>
            <a:endParaRPr lang="en-US" dirty="0"/>
          </a:p>
        </p:txBody>
      </p:sp>
      <p:sp>
        <p:nvSpPr>
          <p:cNvPr id="6" name="TextBox 5"/>
          <p:cNvSpPr txBox="1"/>
          <p:nvPr/>
        </p:nvSpPr>
        <p:spPr>
          <a:xfrm>
            <a:off x="1140181" y="1690063"/>
            <a:ext cx="6863638" cy="34778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solidFill>
                  <a:schemeClr val="bg1"/>
                </a:solidFill>
                <a:latin typeface="Tahoma" pitchFamily="34" charset="0"/>
                <a:cs typeface="Tahoma" pitchFamily="34" charset="0"/>
              </a:rPr>
              <a:t>DECLARE</a:t>
            </a:r>
          </a:p>
          <a:p>
            <a:r>
              <a:rPr lang="en-US" sz="2000" dirty="0">
                <a:solidFill>
                  <a:schemeClr val="bg1"/>
                </a:solidFill>
                <a:latin typeface="Tahoma" pitchFamily="34" charset="0"/>
                <a:cs typeface="Tahoma" pitchFamily="34" charset="0"/>
              </a:rPr>
              <a:t>  </a:t>
            </a:r>
            <a:r>
              <a:rPr lang="en-US" sz="2000" dirty="0">
                <a:solidFill>
                  <a:srgbClr val="FF0000"/>
                </a:solidFill>
                <a:latin typeface="Tahoma" pitchFamily="34" charset="0"/>
                <a:cs typeface="Tahoma" pitchFamily="34" charset="0"/>
              </a:rPr>
              <a:t>CURSOR</a:t>
            </a:r>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c_emp_cursor</a:t>
            </a:r>
            <a:r>
              <a:rPr lang="en-US" sz="2000" dirty="0">
                <a:solidFill>
                  <a:schemeClr val="bg1"/>
                </a:solidFill>
                <a:latin typeface="Tahoma" pitchFamily="34" charset="0"/>
                <a:cs typeface="Tahoma" pitchFamily="34" charset="0"/>
              </a:rPr>
              <a:t> </a:t>
            </a:r>
            <a:r>
              <a:rPr lang="en-US" sz="2000" dirty="0">
                <a:solidFill>
                  <a:srgbClr val="FF0000"/>
                </a:solidFill>
                <a:latin typeface="Tahoma" pitchFamily="34" charset="0"/>
                <a:cs typeface="Tahoma" pitchFamily="34" charset="0"/>
              </a:rPr>
              <a:t>IS </a:t>
            </a:r>
          </a:p>
          <a:p>
            <a:r>
              <a:rPr lang="en-US" sz="2000" dirty="0">
                <a:solidFill>
                  <a:schemeClr val="bg1"/>
                </a:solidFill>
                <a:latin typeface="Tahoma" pitchFamily="34" charset="0"/>
                <a:cs typeface="Tahoma" pitchFamily="34" charset="0"/>
              </a:rPr>
              <a:t>   SELECT </a:t>
            </a:r>
            <a:r>
              <a:rPr lang="en-US" sz="2000" dirty="0" err="1">
                <a:solidFill>
                  <a:schemeClr val="bg1"/>
                </a:solidFill>
                <a:latin typeface="Tahoma" pitchFamily="34" charset="0"/>
                <a:cs typeface="Tahoma" pitchFamily="34" charset="0"/>
              </a:rPr>
              <a:t>employee_id</a:t>
            </a:r>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last_name</a:t>
            </a:r>
            <a:r>
              <a:rPr lang="en-US" sz="2000" dirty="0">
                <a:solidFill>
                  <a:schemeClr val="bg1"/>
                </a:solidFill>
                <a:latin typeface="Tahoma" pitchFamily="34" charset="0"/>
                <a:cs typeface="Tahoma" pitchFamily="34" charset="0"/>
              </a:rPr>
              <a:t> FROM employees</a:t>
            </a:r>
          </a:p>
          <a:p>
            <a:r>
              <a:rPr lang="en-US" sz="2000" dirty="0">
                <a:solidFill>
                  <a:schemeClr val="bg1"/>
                </a:solidFill>
                <a:latin typeface="Tahoma" pitchFamily="34" charset="0"/>
                <a:cs typeface="Tahoma" pitchFamily="34" charset="0"/>
              </a:rPr>
              <a:t>   WHERE </a:t>
            </a:r>
            <a:r>
              <a:rPr lang="en-US" sz="2000" dirty="0" err="1">
                <a:solidFill>
                  <a:schemeClr val="bg1"/>
                </a:solidFill>
                <a:latin typeface="Tahoma" pitchFamily="34" charset="0"/>
                <a:cs typeface="Tahoma" pitchFamily="34" charset="0"/>
              </a:rPr>
              <a:t>department_id</a:t>
            </a:r>
            <a:r>
              <a:rPr lang="en-US" sz="2000" dirty="0">
                <a:solidFill>
                  <a:schemeClr val="bg1"/>
                </a:solidFill>
                <a:latin typeface="Tahoma" pitchFamily="34" charset="0"/>
                <a:cs typeface="Tahoma" pitchFamily="34" charset="0"/>
              </a:rPr>
              <a:t> = 30;</a:t>
            </a:r>
          </a:p>
          <a:p>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v_empno</a:t>
            </a:r>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employees.employee_id%TYPE</a:t>
            </a:r>
            <a:r>
              <a:rPr lang="en-US" sz="2000" dirty="0">
                <a:solidFill>
                  <a:schemeClr val="bg1"/>
                </a:solidFill>
                <a:latin typeface="Tahoma" pitchFamily="34" charset="0"/>
                <a:cs typeface="Tahoma" pitchFamily="34" charset="0"/>
              </a:rPr>
              <a:t>;</a:t>
            </a:r>
          </a:p>
          <a:p>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v_lname</a:t>
            </a:r>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employees.last_name%TYPE</a:t>
            </a:r>
            <a:r>
              <a:rPr lang="en-US" sz="2000" dirty="0">
                <a:solidFill>
                  <a:schemeClr val="bg1"/>
                </a:solidFill>
                <a:latin typeface="Tahoma" pitchFamily="34" charset="0"/>
                <a:cs typeface="Tahoma" pitchFamily="34" charset="0"/>
              </a:rPr>
              <a:t>;</a:t>
            </a:r>
          </a:p>
          <a:p>
            <a:r>
              <a:rPr lang="en-US" sz="2000" dirty="0">
                <a:solidFill>
                  <a:schemeClr val="bg1"/>
                </a:solidFill>
                <a:latin typeface="Tahoma" pitchFamily="34" charset="0"/>
                <a:cs typeface="Tahoma" pitchFamily="34" charset="0"/>
              </a:rPr>
              <a:t>BEGIN</a:t>
            </a:r>
          </a:p>
          <a:p>
            <a:r>
              <a:rPr lang="en-US" sz="2000" dirty="0">
                <a:solidFill>
                  <a:schemeClr val="bg1"/>
                </a:solidFill>
                <a:latin typeface="Tahoma" pitchFamily="34" charset="0"/>
                <a:cs typeface="Tahoma" pitchFamily="34" charset="0"/>
              </a:rPr>
              <a:t>  </a:t>
            </a:r>
            <a:r>
              <a:rPr lang="en-US" sz="2000" dirty="0">
                <a:solidFill>
                  <a:srgbClr val="FF0000"/>
                </a:solidFill>
                <a:latin typeface="Tahoma" pitchFamily="34" charset="0"/>
                <a:cs typeface="Tahoma" pitchFamily="34" charset="0"/>
              </a:rPr>
              <a:t>OPEN</a:t>
            </a:r>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c_emp_cursor</a:t>
            </a:r>
            <a:r>
              <a:rPr lang="en-US" sz="2000" dirty="0">
                <a:solidFill>
                  <a:schemeClr val="bg1"/>
                </a:solidFill>
                <a:latin typeface="Tahoma" pitchFamily="34" charset="0"/>
                <a:cs typeface="Tahoma" pitchFamily="34" charset="0"/>
              </a:rPr>
              <a:t>;</a:t>
            </a:r>
          </a:p>
          <a:p>
            <a:r>
              <a:rPr lang="en-US" sz="2000" dirty="0">
                <a:solidFill>
                  <a:schemeClr val="bg1"/>
                </a:solidFill>
                <a:latin typeface="Tahoma" pitchFamily="34" charset="0"/>
                <a:cs typeface="Tahoma" pitchFamily="34" charset="0"/>
              </a:rPr>
              <a:t>  </a:t>
            </a:r>
            <a:r>
              <a:rPr lang="en-US" sz="2000" dirty="0">
                <a:solidFill>
                  <a:srgbClr val="FF0000"/>
                </a:solidFill>
                <a:latin typeface="Tahoma" pitchFamily="34" charset="0"/>
                <a:cs typeface="Tahoma" pitchFamily="34" charset="0"/>
              </a:rPr>
              <a:t>FETCH</a:t>
            </a:r>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c_emp_cursor</a:t>
            </a:r>
            <a:r>
              <a:rPr lang="en-US" sz="2000" dirty="0">
                <a:solidFill>
                  <a:schemeClr val="bg1"/>
                </a:solidFill>
                <a:latin typeface="Tahoma" pitchFamily="34" charset="0"/>
                <a:cs typeface="Tahoma" pitchFamily="34" charset="0"/>
              </a:rPr>
              <a:t> INTO </a:t>
            </a:r>
            <a:r>
              <a:rPr lang="en-US" sz="2000" dirty="0" err="1">
                <a:solidFill>
                  <a:schemeClr val="bg1"/>
                </a:solidFill>
                <a:latin typeface="Tahoma" pitchFamily="34" charset="0"/>
                <a:cs typeface="Tahoma" pitchFamily="34" charset="0"/>
              </a:rPr>
              <a:t>v_empno</a:t>
            </a:r>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v_lname</a:t>
            </a:r>
            <a:r>
              <a:rPr lang="en-US" sz="2000" dirty="0">
                <a:solidFill>
                  <a:schemeClr val="bg1"/>
                </a:solidFill>
                <a:latin typeface="Tahoma" pitchFamily="34" charset="0"/>
                <a:cs typeface="Tahoma" pitchFamily="34" charset="0"/>
              </a:rPr>
              <a:t>;</a:t>
            </a:r>
          </a:p>
          <a:p>
            <a:r>
              <a:rPr lang="en-US" sz="2000" dirty="0">
                <a:solidFill>
                  <a:schemeClr val="bg1"/>
                </a:solidFill>
                <a:latin typeface="Tahoma" pitchFamily="34" charset="0"/>
                <a:cs typeface="Tahoma" pitchFamily="34" charset="0"/>
              </a:rPr>
              <a:t>  DBMS_OUTPUT.PUT_LINE(</a:t>
            </a:r>
            <a:r>
              <a:rPr lang="en-US" sz="2000" dirty="0" err="1">
                <a:solidFill>
                  <a:schemeClr val="bg1"/>
                </a:solidFill>
                <a:latin typeface="Tahoma" pitchFamily="34" charset="0"/>
                <a:cs typeface="Tahoma" pitchFamily="34" charset="0"/>
              </a:rPr>
              <a:t>v_empno</a:t>
            </a:r>
            <a:r>
              <a:rPr lang="en-US" sz="2000" dirty="0">
                <a:solidFill>
                  <a:schemeClr val="bg1"/>
                </a:solidFill>
                <a:latin typeface="Tahoma" pitchFamily="34" charset="0"/>
                <a:cs typeface="Tahoma" pitchFamily="34" charset="0"/>
              </a:rPr>
              <a:t> || '  ' || </a:t>
            </a:r>
            <a:r>
              <a:rPr lang="en-US" sz="2000" dirty="0" err="1">
                <a:solidFill>
                  <a:schemeClr val="bg1"/>
                </a:solidFill>
                <a:latin typeface="Tahoma" pitchFamily="34" charset="0"/>
                <a:cs typeface="Tahoma" pitchFamily="34" charset="0"/>
              </a:rPr>
              <a:t>v_lname</a:t>
            </a:r>
            <a:r>
              <a:rPr lang="en-US" sz="2000" dirty="0">
                <a:solidFill>
                  <a:schemeClr val="bg1"/>
                </a:solidFill>
                <a:latin typeface="Tahoma" pitchFamily="34" charset="0"/>
                <a:cs typeface="Tahoma" pitchFamily="34" charset="0"/>
              </a:rPr>
              <a:t>);  </a:t>
            </a:r>
          </a:p>
          <a:p>
            <a:r>
              <a:rPr lang="en-US" sz="2000" dirty="0">
                <a:solidFill>
                  <a:schemeClr val="bg1"/>
                </a:solidFill>
                <a:latin typeface="Tahoma" pitchFamily="34" charset="0"/>
                <a:cs typeface="Tahoma" pitchFamily="34" charset="0"/>
              </a:rPr>
              <a:t>END</a:t>
            </a:r>
            <a:r>
              <a:rPr lang="en-US" sz="2000" dirty="0" smtClean="0">
                <a:solidFill>
                  <a:schemeClr val="bg1"/>
                </a:solidFill>
                <a:latin typeface="Tahoma" pitchFamily="34" charset="0"/>
                <a:cs typeface="Tahoma" pitchFamily="34" charset="0"/>
              </a:rPr>
              <a:t>;</a:t>
            </a:r>
            <a:endParaRPr lang="en-US" sz="2000" dirty="0">
              <a:solidFill>
                <a:schemeClr val="bg1"/>
              </a:solidFill>
              <a:latin typeface="Tahoma" pitchFamily="34" charset="0"/>
              <a:cs typeface="Tahoma" pitchFamily="34" charset="0"/>
            </a:endParaRPr>
          </a:p>
        </p:txBody>
      </p:sp>
    </p:spTree>
    <p:extLst>
      <p:ext uri="{BB962C8B-B14F-4D97-AF65-F5344CB8AC3E}">
        <p14:creationId xmlns:p14="http://schemas.microsoft.com/office/powerpoint/2010/main" xmlns="" val="2614633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Data from the Cursor (Slide 2)</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64</a:t>
            </a:fld>
            <a:endParaRPr lang="en-US" dirty="0"/>
          </a:p>
        </p:txBody>
      </p:sp>
      <p:sp>
        <p:nvSpPr>
          <p:cNvPr id="6" name="TextBox 5"/>
          <p:cNvSpPr txBox="1"/>
          <p:nvPr/>
        </p:nvSpPr>
        <p:spPr>
          <a:xfrm>
            <a:off x="1140181" y="1006019"/>
            <a:ext cx="6863638" cy="470898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solidFill>
                  <a:schemeClr val="bg1"/>
                </a:solidFill>
                <a:latin typeface="Tahoma" pitchFamily="34" charset="0"/>
                <a:cs typeface="Tahoma" pitchFamily="34" charset="0"/>
              </a:rPr>
              <a:t>DECLARE</a:t>
            </a:r>
          </a:p>
          <a:p>
            <a:r>
              <a:rPr lang="en-US" sz="2000" dirty="0">
                <a:solidFill>
                  <a:schemeClr val="bg1"/>
                </a:solidFill>
                <a:latin typeface="Tahoma" pitchFamily="34" charset="0"/>
                <a:cs typeface="Tahoma" pitchFamily="34" charset="0"/>
              </a:rPr>
              <a:t>  CURSOR </a:t>
            </a:r>
            <a:r>
              <a:rPr lang="en-US" sz="2000" dirty="0" err="1">
                <a:solidFill>
                  <a:schemeClr val="bg1"/>
                </a:solidFill>
                <a:latin typeface="Tahoma" pitchFamily="34" charset="0"/>
                <a:cs typeface="Tahoma" pitchFamily="34" charset="0"/>
              </a:rPr>
              <a:t>c_emp_cursor</a:t>
            </a:r>
            <a:r>
              <a:rPr lang="en-US" sz="2000" dirty="0">
                <a:solidFill>
                  <a:schemeClr val="bg1"/>
                </a:solidFill>
                <a:latin typeface="Tahoma" pitchFamily="34" charset="0"/>
                <a:cs typeface="Tahoma" pitchFamily="34" charset="0"/>
              </a:rPr>
              <a:t> IS </a:t>
            </a:r>
          </a:p>
          <a:p>
            <a:r>
              <a:rPr lang="en-US" sz="2000" dirty="0">
                <a:solidFill>
                  <a:schemeClr val="bg1"/>
                </a:solidFill>
                <a:latin typeface="Tahoma" pitchFamily="34" charset="0"/>
                <a:cs typeface="Tahoma" pitchFamily="34" charset="0"/>
              </a:rPr>
              <a:t>   SELECT </a:t>
            </a:r>
            <a:r>
              <a:rPr lang="en-US" sz="2000" dirty="0" err="1">
                <a:solidFill>
                  <a:schemeClr val="bg1"/>
                </a:solidFill>
                <a:latin typeface="Tahoma" pitchFamily="34" charset="0"/>
                <a:cs typeface="Tahoma" pitchFamily="34" charset="0"/>
              </a:rPr>
              <a:t>employee_id</a:t>
            </a:r>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last_name</a:t>
            </a:r>
            <a:r>
              <a:rPr lang="en-US" sz="2000" dirty="0">
                <a:solidFill>
                  <a:schemeClr val="bg1"/>
                </a:solidFill>
                <a:latin typeface="Tahoma" pitchFamily="34" charset="0"/>
                <a:cs typeface="Tahoma" pitchFamily="34" charset="0"/>
              </a:rPr>
              <a:t> FROM employees</a:t>
            </a:r>
          </a:p>
          <a:p>
            <a:r>
              <a:rPr lang="en-US" sz="2000" dirty="0">
                <a:solidFill>
                  <a:schemeClr val="bg1"/>
                </a:solidFill>
                <a:latin typeface="Tahoma" pitchFamily="34" charset="0"/>
                <a:cs typeface="Tahoma" pitchFamily="34" charset="0"/>
              </a:rPr>
              <a:t>   WHERE </a:t>
            </a:r>
            <a:r>
              <a:rPr lang="en-US" sz="2000" dirty="0" err="1">
                <a:solidFill>
                  <a:schemeClr val="bg1"/>
                </a:solidFill>
                <a:latin typeface="Tahoma" pitchFamily="34" charset="0"/>
                <a:cs typeface="Tahoma" pitchFamily="34" charset="0"/>
              </a:rPr>
              <a:t>department_id</a:t>
            </a:r>
            <a:r>
              <a:rPr lang="en-US" sz="2000" dirty="0">
                <a:solidFill>
                  <a:schemeClr val="bg1"/>
                </a:solidFill>
                <a:latin typeface="Tahoma" pitchFamily="34" charset="0"/>
                <a:cs typeface="Tahoma" pitchFamily="34" charset="0"/>
              </a:rPr>
              <a:t> =30;</a:t>
            </a:r>
          </a:p>
          <a:p>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v_empno</a:t>
            </a:r>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employees.employee_id%TYPE</a:t>
            </a:r>
            <a:r>
              <a:rPr lang="en-US" sz="2000" dirty="0">
                <a:solidFill>
                  <a:schemeClr val="bg1"/>
                </a:solidFill>
                <a:latin typeface="Tahoma" pitchFamily="34" charset="0"/>
                <a:cs typeface="Tahoma" pitchFamily="34" charset="0"/>
              </a:rPr>
              <a:t>;</a:t>
            </a:r>
          </a:p>
          <a:p>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v_lname</a:t>
            </a:r>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employees.last_name%TYPE</a:t>
            </a:r>
            <a:r>
              <a:rPr lang="en-US" sz="2000" dirty="0">
                <a:solidFill>
                  <a:schemeClr val="bg1"/>
                </a:solidFill>
                <a:latin typeface="Tahoma" pitchFamily="34" charset="0"/>
                <a:cs typeface="Tahoma" pitchFamily="34" charset="0"/>
              </a:rPr>
              <a:t>;</a:t>
            </a:r>
          </a:p>
          <a:p>
            <a:r>
              <a:rPr lang="en-US" sz="2000" dirty="0">
                <a:solidFill>
                  <a:schemeClr val="bg1"/>
                </a:solidFill>
                <a:latin typeface="Tahoma" pitchFamily="34" charset="0"/>
                <a:cs typeface="Tahoma" pitchFamily="34" charset="0"/>
              </a:rPr>
              <a:t>BEGIN</a:t>
            </a:r>
          </a:p>
          <a:p>
            <a:r>
              <a:rPr lang="en-US" sz="2000" dirty="0">
                <a:solidFill>
                  <a:schemeClr val="bg1"/>
                </a:solidFill>
                <a:latin typeface="Tahoma" pitchFamily="34" charset="0"/>
                <a:cs typeface="Tahoma" pitchFamily="34" charset="0"/>
              </a:rPr>
              <a:t>  OPEN </a:t>
            </a:r>
            <a:r>
              <a:rPr lang="en-US" sz="2000" dirty="0" err="1">
                <a:solidFill>
                  <a:schemeClr val="bg1"/>
                </a:solidFill>
                <a:latin typeface="Tahoma" pitchFamily="34" charset="0"/>
                <a:cs typeface="Tahoma" pitchFamily="34" charset="0"/>
              </a:rPr>
              <a:t>c_emp_cursor</a:t>
            </a:r>
            <a:r>
              <a:rPr lang="en-US" sz="2000" dirty="0">
                <a:solidFill>
                  <a:schemeClr val="bg1"/>
                </a:solidFill>
                <a:latin typeface="Tahoma" pitchFamily="34" charset="0"/>
                <a:cs typeface="Tahoma" pitchFamily="34" charset="0"/>
              </a:rPr>
              <a:t>;</a:t>
            </a:r>
          </a:p>
          <a:p>
            <a:r>
              <a:rPr lang="en-US" sz="2000" dirty="0">
                <a:solidFill>
                  <a:schemeClr val="bg1"/>
                </a:solidFill>
                <a:latin typeface="Tahoma" pitchFamily="34" charset="0"/>
                <a:cs typeface="Tahoma" pitchFamily="34" charset="0"/>
              </a:rPr>
              <a:t>  </a:t>
            </a:r>
            <a:r>
              <a:rPr lang="en-US" sz="2000" dirty="0">
                <a:solidFill>
                  <a:srgbClr val="FF0000"/>
                </a:solidFill>
                <a:latin typeface="Tahoma" pitchFamily="34" charset="0"/>
                <a:cs typeface="Tahoma" pitchFamily="34" charset="0"/>
              </a:rPr>
              <a:t>LOOP</a:t>
            </a:r>
          </a:p>
          <a:p>
            <a:r>
              <a:rPr lang="en-US" sz="2000" dirty="0">
                <a:solidFill>
                  <a:schemeClr val="bg1"/>
                </a:solidFill>
                <a:latin typeface="Tahoma" pitchFamily="34" charset="0"/>
                <a:cs typeface="Tahoma" pitchFamily="34" charset="0"/>
              </a:rPr>
              <a:t>    FETCH </a:t>
            </a:r>
            <a:r>
              <a:rPr lang="en-US" sz="2000" dirty="0" err="1">
                <a:solidFill>
                  <a:schemeClr val="bg1"/>
                </a:solidFill>
                <a:latin typeface="Tahoma" pitchFamily="34" charset="0"/>
                <a:cs typeface="Tahoma" pitchFamily="34" charset="0"/>
              </a:rPr>
              <a:t>c_emp_cursor</a:t>
            </a:r>
            <a:r>
              <a:rPr lang="en-US" sz="2000" dirty="0">
                <a:solidFill>
                  <a:schemeClr val="bg1"/>
                </a:solidFill>
                <a:latin typeface="Tahoma" pitchFamily="34" charset="0"/>
                <a:cs typeface="Tahoma" pitchFamily="34" charset="0"/>
              </a:rPr>
              <a:t> INTO </a:t>
            </a:r>
            <a:r>
              <a:rPr lang="en-US" sz="2000" dirty="0" err="1">
                <a:solidFill>
                  <a:schemeClr val="bg1"/>
                </a:solidFill>
                <a:latin typeface="Tahoma" pitchFamily="34" charset="0"/>
                <a:cs typeface="Tahoma" pitchFamily="34" charset="0"/>
              </a:rPr>
              <a:t>v_empno</a:t>
            </a:r>
            <a:r>
              <a:rPr lang="en-US" sz="2000" dirty="0">
                <a:solidFill>
                  <a:schemeClr val="bg1"/>
                </a:solidFill>
                <a:latin typeface="Tahoma" pitchFamily="34" charset="0"/>
                <a:cs typeface="Tahoma" pitchFamily="34" charset="0"/>
              </a:rPr>
              <a:t>, </a:t>
            </a:r>
            <a:r>
              <a:rPr lang="en-US" sz="2000" dirty="0" err="1">
                <a:solidFill>
                  <a:schemeClr val="bg1"/>
                </a:solidFill>
                <a:latin typeface="Tahoma" pitchFamily="34" charset="0"/>
                <a:cs typeface="Tahoma" pitchFamily="34" charset="0"/>
              </a:rPr>
              <a:t>v_lname</a:t>
            </a:r>
            <a:r>
              <a:rPr lang="en-US" sz="2000" dirty="0">
                <a:solidFill>
                  <a:schemeClr val="bg1"/>
                </a:solidFill>
                <a:latin typeface="Tahoma" pitchFamily="34" charset="0"/>
                <a:cs typeface="Tahoma" pitchFamily="34" charset="0"/>
              </a:rPr>
              <a:t>;</a:t>
            </a:r>
          </a:p>
          <a:p>
            <a:r>
              <a:rPr lang="en-US" sz="2000" dirty="0">
                <a:solidFill>
                  <a:schemeClr val="bg1"/>
                </a:solidFill>
                <a:latin typeface="Tahoma" pitchFamily="34" charset="0"/>
                <a:cs typeface="Tahoma" pitchFamily="34" charset="0"/>
              </a:rPr>
              <a:t>    </a:t>
            </a:r>
            <a:r>
              <a:rPr lang="en-US" sz="2000" dirty="0">
                <a:solidFill>
                  <a:srgbClr val="FF0000"/>
                </a:solidFill>
                <a:latin typeface="Tahoma" pitchFamily="34" charset="0"/>
                <a:cs typeface="Tahoma" pitchFamily="34" charset="0"/>
              </a:rPr>
              <a:t>EXIT WHEN </a:t>
            </a:r>
            <a:r>
              <a:rPr lang="en-US" sz="2000" dirty="0" err="1">
                <a:solidFill>
                  <a:srgbClr val="FF0000"/>
                </a:solidFill>
                <a:latin typeface="Tahoma" pitchFamily="34" charset="0"/>
                <a:cs typeface="Tahoma" pitchFamily="34" charset="0"/>
              </a:rPr>
              <a:t>c_emp_cursor%NOTFOUND</a:t>
            </a:r>
            <a:r>
              <a:rPr lang="en-US" sz="2000" dirty="0">
                <a:solidFill>
                  <a:srgbClr val="FF0000"/>
                </a:solidFill>
                <a:latin typeface="Tahoma" pitchFamily="34" charset="0"/>
                <a:cs typeface="Tahoma" pitchFamily="34" charset="0"/>
              </a:rPr>
              <a:t>;</a:t>
            </a:r>
          </a:p>
          <a:p>
            <a:r>
              <a:rPr lang="en-US" sz="2000" dirty="0">
                <a:solidFill>
                  <a:schemeClr val="bg1"/>
                </a:solidFill>
                <a:latin typeface="Tahoma" pitchFamily="34" charset="0"/>
                <a:cs typeface="Tahoma" pitchFamily="34" charset="0"/>
              </a:rPr>
              <a:t>    DBMS_OUTPUT.PUT_LINE( </a:t>
            </a:r>
            <a:r>
              <a:rPr lang="en-US" sz="2000" dirty="0" err="1">
                <a:solidFill>
                  <a:schemeClr val="bg1"/>
                </a:solidFill>
                <a:latin typeface="Tahoma" pitchFamily="34" charset="0"/>
                <a:cs typeface="Tahoma" pitchFamily="34" charset="0"/>
              </a:rPr>
              <a:t>v_empno</a:t>
            </a:r>
            <a:r>
              <a:rPr lang="en-US" sz="2000" dirty="0">
                <a:solidFill>
                  <a:schemeClr val="bg1"/>
                </a:solidFill>
                <a:latin typeface="Tahoma" pitchFamily="34" charset="0"/>
                <a:cs typeface="Tahoma" pitchFamily="34" charset="0"/>
              </a:rPr>
              <a:t> ||'  '||</a:t>
            </a:r>
            <a:r>
              <a:rPr lang="en-US" sz="2000" dirty="0" err="1">
                <a:solidFill>
                  <a:schemeClr val="bg1"/>
                </a:solidFill>
                <a:latin typeface="Tahoma" pitchFamily="34" charset="0"/>
                <a:cs typeface="Tahoma" pitchFamily="34" charset="0"/>
              </a:rPr>
              <a:t>v_lname</a:t>
            </a:r>
            <a:r>
              <a:rPr lang="en-US" sz="2000" dirty="0">
                <a:solidFill>
                  <a:schemeClr val="bg1"/>
                </a:solidFill>
                <a:latin typeface="Tahoma" pitchFamily="34" charset="0"/>
                <a:cs typeface="Tahoma" pitchFamily="34" charset="0"/>
              </a:rPr>
              <a:t>);  </a:t>
            </a:r>
          </a:p>
          <a:p>
            <a:r>
              <a:rPr lang="en-US" sz="2000" dirty="0">
                <a:solidFill>
                  <a:schemeClr val="bg1"/>
                </a:solidFill>
                <a:latin typeface="Tahoma" pitchFamily="34" charset="0"/>
                <a:cs typeface="Tahoma" pitchFamily="34" charset="0"/>
              </a:rPr>
              <a:t>  </a:t>
            </a:r>
            <a:r>
              <a:rPr lang="en-US" sz="2000" dirty="0">
                <a:solidFill>
                  <a:srgbClr val="FF0000"/>
                </a:solidFill>
                <a:latin typeface="Tahoma" pitchFamily="34" charset="0"/>
                <a:cs typeface="Tahoma" pitchFamily="34" charset="0"/>
              </a:rPr>
              <a:t>END LOOP</a:t>
            </a:r>
            <a:r>
              <a:rPr lang="en-US" sz="2000" dirty="0" smtClean="0">
                <a:solidFill>
                  <a:srgbClr val="FF0000"/>
                </a:solidFill>
                <a:latin typeface="Tahoma" pitchFamily="34" charset="0"/>
                <a:cs typeface="Tahoma" pitchFamily="34" charset="0"/>
              </a:rPr>
              <a:t>;</a:t>
            </a:r>
          </a:p>
          <a:p>
            <a:r>
              <a:rPr lang="en-US" sz="2000" dirty="0">
                <a:solidFill>
                  <a:srgbClr val="FF0000"/>
                </a:solidFill>
                <a:latin typeface="Tahoma" pitchFamily="34" charset="0"/>
                <a:cs typeface="Tahoma" pitchFamily="34" charset="0"/>
              </a:rPr>
              <a:t> </a:t>
            </a:r>
            <a:r>
              <a:rPr lang="en-US" sz="2000" dirty="0" smtClean="0">
                <a:solidFill>
                  <a:srgbClr val="FF0000"/>
                </a:solidFill>
                <a:latin typeface="Tahoma" pitchFamily="34" charset="0"/>
                <a:cs typeface="Tahoma" pitchFamily="34" charset="0"/>
              </a:rPr>
              <a:t>  </a:t>
            </a:r>
            <a:endParaRPr lang="en-US" sz="2000" dirty="0">
              <a:solidFill>
                <a:srgbClr val="FF0000"/>
              </a:solidFill>
              <a:latin typeface="Tahoma" pitchFamily="34" charset="0"/>
              <a:cs typeface="Tahoma" pitchFamily="34" charset="0"/>
            </a:endParaRPr>
          </a:p>
          <a:p>
            <a:r>
              <a:rPr lang="en-US" sz="2000" dirty="0">
                <a:solidFill>
                  <a:schemeClr val="bg1"/>
                </a:solidFill>
                <a:latin typeface="Tahoma" pitchFamily="34" charset="0"/>
                <a:cs typeface="Tahoma" pitchFamily="34" charset="0"/>
              </a:rPr>
              <a:t>END</a:t>
            </a:r>
            <a:r>
              <a:rPr lang="en-US" sz="2000" dirty="0" smtClean="0">
                <a:solidFill>
                  <a:schemeClr val="bg1"/>
                </a:solidFill>
                <a:latin typeface="Tahoma" pitchFamily="34" charset="0"/>
                <a:cs typeface="Tahoma" pitchFamily="34" charset="0"/>
              </a:rPr>
              <a:t>;</a:t>
            </a:r>
            <a:endParaRPr lang="en-US" sz="2000" dirty="0">
              <a:solidFill>
                <a:schemeClr val="bg1"/>
              </a:solidFill>
              <a:latin typeface="Tahoma" pitchFamily="34" charset="0"/>
              <a:cs typeface="Tahoma" pitchFamily="34" charset="0"/>
            </a:endParaRPr>
          </a:p>
        </p:txBody>
      </p:sp>
      <p:sp>
        <p:nvSpPr>
          <p:cNvPr id="7" name="TextBox 6"/>
          <p:cNvSpPr txBox="1"/>
          <p:nvPr/>
        </p:nvSpPr>
        <p:spPr>
          <a:xfrm>
            <a:off x="1295400" y="4981902"/>
            <a:ext cx="3581400" cy="369332"/>
          </a:xfrm>
          <a:prstGeom prst="rect">
            <a:avLst/>
          </a:prstGeom>
          <a:noFill/>
        </p:spPr>
        <p:txBody>
          <a:bodyPr wrap="square" rtlCol="0">
            <a:spAutoFit/>
          </a:bodyPr>
          <a:lstStyle/>
          <a:p>
            <a:r>
              <a:rPr lang="en-US" dirty="0">
                <a:solidFill>
                  <a:srgbClr val="FF0000"/>
                </a:solidFill>
              </a:rPr>
              <a:t>CLOSE </a:t>
            </a:r>
            <a:r>
              <a:rPr lang="en-US" dirty="0" err="1">
                <a:solidFill>
                  <a:srgbClr val="FF0000"/>
                </a:solidFill>
              </a:rPr>
              <a:t>c_emp_cursor</a:t>
            </a:r>
            <a:r>
              <a:rPr lang="en-US" dirty="0">
                <a:solidFill>
                  <a:srgbClr val="FF0000"/>
                </a:solidFill>
              </a:rPr>
              <a:t>;</a:t>
            </a:r>
          </a:p>
        </p:txBody>
      </p:sp>
    </p:spTree>
    <p:extLst>
      <p:ext uri="{BB962C8B-B14F-4D97-AF65-F5344CB8AC3E}">
        <p14:creationId xmlns:p14="http://schemas.microsoft.com/office/powerpoint/2010/main" xmlns="" val="11578003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Cursor Attributes</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65</a:t>
            </a:fld>
            <a:endParaRPr lang="en-US" dirty="0"/>
          </a:p>
        </p:txBody>
      </p:sp>
      <p:sp>
        <p:nvSpPr>
          <p:cNvPr id="6" name="TextBox 5"/>
          <p:cNvSpPr txBox="1"/>
          <p:nvPr/>
        </p:nvSpPr>
        <p:spPr>
          <a:xfrm>
            <a:off x="1066800" y="838200"/>
            <a:ext cx="7239000" cy="707886"/>
          </a:xfrm>
          <a:prstGeom prst="rect">
            <a:avLst/>
          </a:prstGeom>
          <a:noFill/>
        </p:spPr>
        <p:txBody>
          <a:bodyPr wrap="square" rtlCol="0">
            <a:spAutoFit/>
          </a:bodyPr>
          <a:lstStyle/>
          <a:p>
            <a:r>
              <a:rPr lang="en-US" sz="2000" dirty="0">
                <a:latin typeface="Tahoma" pitchFamily="34" charset="0"/>
                <a:cs typeface="Tahoma" pitchFamily="34" charset="0"/>
              </a:rPr>
              <a:t>Use explicit cursor attributes to obtain status information about a cursor</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2147836659"/>
              </p:ext>
            </p:extLst>
          </p:nvPr>
        </p:nvGraphicFramePr>
        <p:xfrm>
          <a:off x="975014" y="1905000"/>
          <a:ext cx="7193972" cy="3810000"/>
        </p:xfrm>
        <a:graphic>
          <a:graphicData uri="http://schemas.openxmlformats.org/drawingml/2006/table">
            <a:tbl>
              <a:tblPr firstRow="1" bandRow="1">
                <a:tableStyleId>{5C22544A-7EE6-4342-B048-85BDC9FD1C3A}</a:tableStyleId>
              </a:tblPr>
              <a:tblGrid>
                <a:gridCol w="1859972"/>
                <a:gridCol w="1447800"/>
                <a:gridCol w="3886200"/>
              </a:tblGrid>
              <a:tr h="370840">
                <a:tc>
                  <a:txBody>
                    <a:bodyPr/>
                    <a:lstStyle/>
                    <a:p>
                      <a:r>
                        <a:rPr lang="en-US" sz="2000" dirty="0" smtClean="0">
                          <a:latin typeface="Tahoma" pitchFamily="34" charset="0"/>
                          <a:cs typeface="Tahoma" pitchFamily="34" charset="0"/>
                        </a:rPr>
                        <a:t>Attribute</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Type </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Description</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%ISOPEN</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Boolean</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Evaluates to TRUE if the cursor is open</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%NOTFOUND</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Boolean</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Evaluates to TRUE if the most recent fetch does not return a row</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%FOUND</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Boolean</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Evaluates to TRUE if the most recent fetch returns a row; complement of %NOTFOUND</a:t>
                      </a:r>
                      <a:endParaRPr lang="en-US" sz="2000" dirty="0">
                        <a:latin typeface="Tahoma" pitchFamily="34" charset="0"/>
                        <a:cs typeface="Tahoma" pitchFamily="34" charset="0"/>
                      </a:endParaRPr>
                    </a:p>
                  </a:txBody>
                  <a:tcPr/>
                </a:tc>
              </a:tr>
              <a:tr h="370840">
                <a:tc>
                  <a:txBody>
                    <a:bodyPr/>
                    <a:lstStyle/>
                    <a:p>
                      <a:r>
                        <a:rPr lang="en-US" sz="2000" dirty="0" smtClean="0">
                          <a:latin typeface="Tahoma" pitchFamily="34" charset="0"/>
                          <a:cs typeface="Tahoma" pitchFamily="34" charset="0"/>
                        </a:rPr>
                        <a:t>%ROWCOUNT</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Number</a:t>
                      </a:r>
                      <a:endParaRPr lang="en-US" sz="2000" dirty="0">
                        <a:latin typeface="Tahoma" pitchFamily="34" charset="0"/>
                        <a:cs typeface="Tahoma" pitchFamily="34" charset="0"/>
                      </a:endParaRPr>
                    </a:p>
                  </a:txBody>
                  <a:tcPr/>
                </a:tc>
                <a:tc>
                  <a:txBody>
                    <a:bodyPr/>
                    <a:lstStyle/>
                    <a:p>
                      <a:r>
                        <a:rPr lang="en-US" sz="2000" dirty="0" smtClean="0">
                          <a:latin typeface="Tahoma" pitchFamily="34" charset="0"/>
                          <a:cs typeface="Tahoma" pitchFamily="34" charset="0"/>
                        </a:rPr>
                        <a:t>Evaluates to the total number of rows returned so far</a:t>
                      </a:r>
                      <a:endParaRPr lang="en-US" sz="2000" dirty="0">
                        <a:latin typeface="Tahoma" pitchFamily="34" charset="0"/>
                        <a:cs typeface="Tahoma" pitchFamily="34" charset="0"/>
                      </a:endParaRPr>
                    </a:p>
                  </a:txBody>
                  <a:tcPr/>
                </a:tc>
              </a:tr>
            </a:tbl>
          </a:graphicData>
        </a:graphic>
      </p:graphicFrame>
    </p:spTree>
    <p:extLst>
      <p:ext uri="{BB962C8B-B14F-4D97-AF65-F5344CB8AC3E}">
        <p14:creationId xmlns:p14="http://schemas.microsoft.com/office/powerpoint/2010/main" xmlns="" val="6219585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200" b="1" dirty="0"/>
              <a:t>Questions &amp; </a:t>
            </a:r>
            <a:r>
              <a:rPr lang="en-US" sz="3200" b="1" dirty="0" smtClean="0"/>
              <a:t>Answers</a:t>
            </a:r>
            <a:endParaRPr lang="en-US" sz="3200" b="1" dirty="0"/>
          </a:p>
        </p:txBody>
      </p:sp>
      <p:sp>
        <p:nvSpPr>
          <p:cNvPr id="2" name="Title 1"/>
          <p:cNvSpPr>
            <a:spLocks noGrp="1"/>
          </p:cNvSpPr>
          <p:nvPr>
            <p:ph type="title"/>
          </p:nvPr>
        </p:nvSpPr>
        <p:spPr/>
        <p:txBody>
          <a:bodyPr/>
          <a:lstStyle/>
          <a:p>
            <a:r>
              <a:rPr lang="en-US" dirty="0" smtClean="0"/>
              <a:t>ORACLE  SQL INTODUCTION</a:t>
            </a:r>
            <a:endParaRPr lang="en-US" dirty="0"/>
          </a:p>
        </p:txBody>
      </p:sp>
      <p:sp>
        <p:nvSpPr>
          <p:cNvPr id="4" name="Text Placeholder 3"/>
          <p:cNvSpPr>
            <a:spLocks noGrp="1"/>
          </p:cNvSpPr>
          <p:nvPr>
            <p:ph type="body" sz="quarter" idx="14"/>
          </p:nvPr>
        </p:nvSpPr>
        <p:spPr>
          <a:xfrm>
            <a:off x="2743200" y="4191000"/>
            <a:ext cx="2514600" cy="762000"/>
          </a:xfrm>
        </p:spPr>
        <p:txBody>
          <a:bodyPr/>
          <a:lstStyle/>
          <a:p>
            <a:r>
              <a:rPr lang="en-US" dirty="0"/>
              <a:t>Siarhei Kandrashevich</a:t>
            </a:r>
          </a:p>
          <a:p>
            <a:r>
              <a:rPr lang="en-US" dirty="0"/>
              <a:t>Senior DB Developer</a:t>
            </a:r>
          </a:p>
        </p:txBody>
      </p:sp>
      <p:sp>
        <p:nvSpPr>
          <p:cNvPr id="5" name="Text Placeholder 4"/>
          <p:cNvSpPr>
            <a:spLocks noGrp="1"/>
          </p:cNvSpPr>
          <p:nvPr>
            <p:ph type="body" sz="quarter" idx="17"/>
          </p:nvPr>
        </p:nvSpPr>
        <p:spPr>
          <a:xfrm>
            <a:off x="1828800" y="685800"/>
            <a:ext cx="2895600" cy="533400"/>
          </a:xfrm>
        </p:spPr>
        <p:txBody>
          <a:bodyPr/>
          <a:lstStyle/>
          <a:p>
            <a:pPr algn="ctr"/>
            <a:r>
              <a:rPr lang="en-US" dirty="0" smtClean="0"/>
              <a:t>MTN.NIX.07</a:t>
            </a:r>
            <a:endParaRPr lang="en-US" dirty="0"/>
          </a:p>
        </p:txBody>
      </p:sp>
      <p:sp>
        <p:nvSpPr>
          <p:cNvPr id="8" name="Footer Placeholder 7"/>
          <p:cNvSpPr>
            <a:spLocks noGrp="1"/>
          </p:cNvSpPr>
          <p:nvPr>
            <p:ph type="ftr" sz="quarter" idx="18"/>
          </p:nvPr>
        </p:nvSpPr>
        <p:spPr/>
        <p:txBody>
          <a:bodyPr/>
          <a:lstStyle/>
          <a:p>
            <a:r>
              <a:rPr lang="en-US" dirty="0" smtClean="0">
                <a:solidFill>
                  <a:prstClr val="white"/>
                </a:solidFill>
              </a:rPr>
              <a:t>2014 </a:t>
            </a:r>
            <a:r>
              <a:rPr lang="en-US" dirty="0" smtClean="0">
                <a:solidFill>
                  <a:prstClr val="white"/>
                </a:solidFill>
              </a:rPr>
              <a:t>© EPAM Systems, RD Dep.</a:t>
            </a:r>
            <a:endParaRPr lang="en-US" dirty="0">
              <a:solidFill>
                <a:prstClr val="white"/>
              </a:solidFill>
            </a:endParaRPr>
          </a:p>
        </p:txBody>
      </p:sp>
      <p:sp>
        <p:nvSpPr>
          <p:cNvPr id="11" name="Slide Number Placeholder 10"/>
          <p:cNvSpPr>
            <a:spLocks noGrp="1"/>
          </p:cNvSpPr>
          <p:nvPr>
            <p:ph type="sldNum" sz="quarter" idx="16"/>
          </p:nvPr>
        </p:nvSpPr>
        <p:spPr/>
        <p:txBody>
          <a:bodyPr/>
          <a:lstStyle/>
          <a:p>
            <a:fld id="{00B1FF97-CB0E-49B2-B0A7-929DA2A15C53}" type="slidenum">
              <a:rPr lang="en-US" smtClean="0">
                <a:solidFill>
                  <a:prstClr val="white"/>
                </a:solidFill>
              </a:rPr>
              <a:pPr/>
              <a:t>66</a:t>
            </a:fld>
            <a:endParaRPr lang="en-US" dirty="0">
              <a:solidFill>
                <a:prstClr val="white"/>
              </a:solidFill>
            </a:endParaRPr>
          </a:p>
        </p:txBody>
      </p:sp>
    </p:spTree>
    <p:extLst>
      <p:ext uri="{BB962C8B-B14F-4D97-AF65-F5344CB8AC3E}">
        <p14:creationId xmlns:p14="http://schemas.microsoft.com/office/powerpoint/2010/main" xmlns="" val="3068434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Blocks</a:t>
            </a:r>
          </a:p>
        </p:txBody>
      </p:sp>
      <p:sp>
        <p:nvSpPr>
          <p:cNvPr id="3" name="Content Placeholder 2"/>
          <p:cNvSpPr>
            <a:spLocks noGrp="1"/>
          </p:cNvSpPr>
          <p:nvPr>
            <p:ph idx="1"/>
          </p:nvPr>
        </p:nvSpPr>
        <p:spPr>
          <a:xfrm>
            <a:off x="914400" y="2057400"/>
            <a:ext cx="7315200" cy="1905000"/>
          </a:xfrm>
        </p:spPr>
        <p:txBody>
          <a:bodyPr/>
          <a:lstStyle/>
          <a:p>
            <a:pPr marL="0" indent="0">
              <a:buNone/>
            </a:pPr>
            <a:r>
              <a:rPr lang="en-US" sz="2000" dirty="0">
                <a:latin typeface="Tahoma" pitchFamily="34" charset="0"/>
                <a:cs typeface="Tahoma" pitchFamily="34" charset="0"/>
              </a:rPr>
              <a:t>PL/SQL blocks can be nested.</a:t>
            </a:r>
          </a:p>
          <a:p>
            <a:pPr lvl="1"/>
            <a:r>
              <a:rPr lang="en-US" sz="2000" dirty="0">
                <a:latin typeface="Tahoma" pitchFamily="34" charset="0"/>
                <a:cs typeface="Tahoma" pitchFamily="34" charset="0"/>
              </a:rPr>
              <a:t>An executable section (BEGIN … END) </a:t>
            </a:r>
            <a:endParaRPr lang="en-US" sz="2000" dirty="0" smtClean="0">
              <a:latin typeface="Tahoma" pitchFamily="34" charset="0"/>
              <a:cs typeface="Tahoma" pitchFamily="34" charset="0"/>
            </a:endParaRPr>
          </a:p>
          <a:p>
            <a:pPr marL="457200" lvl="1" indent="0">
              <a:buNone/>
            </a:pPr>
            <a:r>
              <a:rPr lang="en-US" sz="2000" dirty="0">
                <a:latin typeface="Tahoma" pitchFamily="34" charset="0"/>
                <a:cs typeface="Tahoma" pitchFamily="34" charset="0"/>
              </a:rPr>
              <a:t> </a:t>
            </a:r>
            <a:r>
              <a:rPr lang="en-US" sz="2000" dirty="0" smtClean="0">
                <a:latin typeface="Tahoma" pitchFamily="34" charset="0"/>
                <a:cs typeface="Tahoma" pitchFamily="34" charset="0"/>
              </a:rPr>
              <a:t>  can </a:t>
            </a:r>
            <a:r>
              <a:rPr lang="en-US" sz="2000" dirty="0">
                <a:latin typeface="Tahoma" pitchFamily="34" charset="0"/>
                <a:cs typeface="Tahoma" pitchFamily="34" charset="0"/>
              </a:rPr>
              <a:t>contain nested blocks.</a:t>
            </a:r>
          </a:p>
          <a:p>
            <a:pPr lvl="1"/>
            <a:r>
              <a:rPr lang="en-US" sz="2000" dirty="0">
                <a:latin typeface="Tahoma" pitchFamily="34" charset="0"/>
                <a:cs typeface="Tahoma" pitchFamily="34" charset="0"/>
              </a:rPr>
              <a:t>An exception section can contain </a:t>
            </a:r>
            <a:br>
              <a:rPr lang="en-US" sz="2000" dirty="0">
                <a:latin typeface="Tahoma" pitchFamily="34" charset="0"/>
                <a:cs typeface="Tahoma" pitchFamily="34" charset="0"/>
              </a:rPr>
            </a:br>
            <a:r>
              <a:rPr lang="en-US" sz="2000" dirty="0">
                <a:latin typeface="Tahoma" pitchFamily="34" charset="0"/>
                <a:cs typeface="Tahoma" pitchFamily="34" charset="0"/>
              </a:rPr>
              <a:t>nested blocks.</a:t>
            </a:r>
          </a:p>
          <a:p>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7</a:t>
            </a:fld>
            <a:endParaRPr lang="en-US" dirty="0"/>
          </a:p>
        </p:txBody>
      </p:sp>
      <p:pic>
        <p:nvPicPr>
          <p:cNvPr id="6" name="Picture 6" descr="C:\Projects\6981-Sunitha\images\nested.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6161087" y="1520031"/>
            <a:ext cx="1611313" cy="38179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80782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 and Visibility</a:t>
            </a: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a:t>
            </a:fld>
            <a:endParaRPr lang="en-US" dirty="0"/>
          </a:p>
        </p:txBody>
      </p:sp>
      <p:sp>
        <p:nvSpPr>
          <p:cNvPr id="6" name="TextBox 5"/>
          <p:cNvSpPr txBox="1"/>
          <p:nvPr/>
        </p:nvSpPr>
        <p:spPr>
          <a:xfrm>
            <a:off x="1143000" y="1467683"/>
            <a:ext cx="7086600" cy="424731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a:latin typeface="Tahoma" pitchFamily="34" charset="0"/>
                <a:cs typeface="Tahoma" pitchFamily="34" charset="0"/>
              </a:rPr>
              <a:t>DECLARE</a:t>
            </a:r>
          </a:p>
          <a:p>
            <a:r>
              <a:rPr lang="en-US" dirty="0">
                <a:latin typeface="Tahoma" pitchFamily="34" charset="0"/>
                <a:cs typeface="Tahoma" pitchFamily="34" charset="0"/>
              </a:rPr>
              <a:t> </a:t>
            </a:r>
            <a:r>
              <a:rPr lang="en-US" dirty="0" smtClean="0">
                <a:latin typeface="Tahoma" pitchFamily="34" charset="0"/>
                <a:cs typeface="Tahoma" pitchFamily="34" charset="0"/>
              </a:rPr>
              <a:t> </a:t>
            </a:r>
            <a:r>
              <a:rPr lang="en-US" dirty="0" err="1" smtClean="0">
                <a:latin typeface="Tahoma" pitchFamily="34" charset="0"/>
                <a:cs typeface="Tahoma" pitchFamily="34" charset="0"/>
              </a:rPr>
              <a:t>v_father_name</a:t>
            </a:r>
            <a:r>
              <a:rPr lang="en-US" dirty="0" smtClean="0">
                <a:latin typeface="Tahoma" pitchFamily="34" charset="0"/>
                <a:cs typeface="Tahoma" pitchFamily="34" charset="0"/>
              </a:rPr>
              <a:t> </a:t>
            </a:r>
            <a:r>
              <a:rPr lang="en-US" dirty="0">
                <a:latin typeface="Tahoma" pitchFamily="34" charset="0"/>
                <a:cs typeface="Tahoma" pitchFamily="34" charset="0"/>
              </a:rPr>
              <a:t>VARCHAR2(20):='Patrick';</a:t>
            </a:r>
          </a:p>
          <a:p>
            <a:r>
              <a:rPr lang="en-US" dirty="0">
                <a:latin typeface="Tahoma" pitchFamily="34" charset="0"/>
                <a:cs typeface="Tahoma" pitchFamily="34" charset="0"/>
              </a:rPr>
              <a:t> </a:t>
            </a:r>
            <a:r>
              <a:rPr lang="en-US" dirty="0" smtClean="0">
                <a:latin typeface="Tahoma" pitchFamily="34" charset="0"/>
                <a:cs typeface="Tahoma" pitchFamily="34" charset="0"/>
              </a:rPr>
              <a:t> </a:t>
            </a:r>
            <a:r>
              <a:rPr lang="en-US" dirty="0" err="1" smtClean="0">
                <a:solidFill>
                  <a:srgbClr val="FF0000"/>
                </a:solidFill>
                <a:latin typeface="Tahoma" pitchFamily="34" charset="0"/>
                <a:cs typeface="Tahoma" pitchFamily="34" charset="0"/>
              </a:rPr>
              <a:t>v_date_of_birth</a:t>
            </a:r>
            <a:r>
              <a:rPr lang="en-US" dirty="0" smtClean="0">
                <a:solidFill>
                  <a:srgbClr val="FF0000"/>
                </a:solidFill>
                <a:latin typeface="Tahoma" pitchFamily="34" charset="0"/>
                <a:cs typeface="Tahoma" pitchFamily="34" charset="0"/>
              </a:rPr>
              <a:t> </a:t>
            </a:r>
            <a:r>
              <a:rPr lang="en-US" dirty="0">
                <a:latin typeface="Tahoma" pitchFamily="34" charset="0"/>
                <a:cs typeface="Tahoma" pitchFamily="34" charset="0"/>
              </a:rPr>
              <a:t>DATE:='20-Apr-1972';</a:t>
            </a:r>
          </a:p>
          <a:p>
            <a:r>
              <a:rPr lang="en-US" dirty="0">
                <a:latin typeface="Tahoma" pitchFamily="34" charset="0"/>
                <a:cs typeface="Tahoma" pitchFamily="34" charset="0"/>
              </a:rPr>
              <a:t>BEGIN</a:t>
            </a:r>
          </a:p>
          <a:p>
            <a:r>
              <a:rPr lang="en-US" dirty="0">
                <a:latin typeface="Tahoma" pitchFamily="34" charset="0"/>
                <a:cs typeface="Tahoma" pitchFamily="34" charset="0"/>
              </a:rPr>
              <a:t>   </a:t>
            </a:r>
            <a:r>
              <a:rPr lang="en-US" dirty="0" smtClean="0">
                <a:latin typeface="Tahoma" pitchFamily="34" charset="0"/>
                <a:cs typeface="Tahoma" pitchFamily="34" charset="0"/>
              </a:rPr>
              <a:t>DECLARE</a:t>
            </a:r>
            <a:endParaRPr lang="en-US" dirty="0">
              <a:latin typeface="Tahoma" pitchFamily="34" charset="0"/>
              <a:cs typeface="Tahoma" pitchFamily="34" charset="0"/>
            </a:endParaRPr>
          </a:p>
          <a:p>
            <a:r>
              <a:rPr lang="en-US" dirty="0">
                <a:latin typeface="Tahoma" pitchFamily="34" charset="0"/>
                <a:cs typeface="Tahoma" pitchFamily="34" charset="0"/>
              </a:rPr>
              <a:t>   </a:t>
            </a:r>
            <a:r>
              <a:rPr lang="en-US" dirty="0" smtClean="0">
                <a:latin typeface="Tahoma" pitchFamily="34" charset="0"/>
                <a:cs typeface="Tahoma" pitchFamily="34" charset="0"/>
              </a:rPr>
              <a:t>  </a:t>
            </a:r>
            <a:r>
              <a:rPr lang="en-US" dirty="0" err="1" smtClean="0">
                <a:latin typeface="Tahoma" pitchFamily="34" charset="0"/>
                <a:cs typeface="Tahoma" pitchFamily="34" charset="0"/>
              </a:rPr>
              <a:t>v_child_name</a:t>
            </a:r>
            <a:r>
              <a:rPr lang="en-US" dirty="0" smtClean="0">
                <a:latin typeface="Tahoma" pitchFamily="34" charset="0"/>
                <a:cs typeface="Tahoma" pitchFamily="34" charset="0"/>
              </a:rPr>
              <a:t> </a:t>
            </a:r>
            <a:r>
              <a:rPr lang="en-US" dirty="0">
                <a:latin typeface="Tahoma" pitchFamily="34" charset="0"/>
                <a:cs typeface="Tahoma" pitchFamily="34" charset="0"/>
              </a:rPr>
              <a:t>VARCHAR2(20):='Mike';</a:t>
            </a:r>
          </a:p>
          <a:p>
            <a:r>
              <a:rPr lang="en-US" dirty="0">
                <a:latin typeface="Tahoma" pitchFamily="34" charset="0"/>
                <a:cs typeface="Tahoma" pitchFamily="34" charset="0"/>
              </a:rPr>
              <a:t>   </a:t>
            </a:r>
            <a:r>
              <a:rPr lang="en-US" dirty="0" smtClean="0">
                <a:latin typeface="Tahoma" pitchFamily="34" charset="0"/>
                <a:cs typeface="Tahoma" pitchFamily="34" charset="0"/>
              </a:rPr>
              <a:t>  </a:t>
            </a:r>
            <a:r>
              <a:rPr lang="en-US" dirty="0" err="1" smtClean="0">
                <a:solidFill>
                  <a:srgbClr val="FF0000"/>
                </a:solidFill>
                <a:latin typeface="Tahoma" pitchFamily="34" charset="0"/>
                <a:cs typeface="Tahoma" pitchFamily="34" charset="0"/>
              </a:rPr>
              <a:t>v_date_of_birth</a:t>
            </a:r>
            <a:r>
              <a:rPr lang="en-US" dirty="0" smtClean="0">
                <a:solidFill>
                  <a:srgbClr val="FF0000"/>
                </a:solidFill>
                <a:latin typeface="Tahoma" pitchFamily="34" charset="0"/>
                <a:cs typeface="Tahoma" pitchFamily="34" charset="0"/>
              </a:rPr>
              <a:t> </a:t>
            </a:r>
            <a:r>
              <a:rPr lang="en-US" dirty="0">
                <a:latin typeface="Tahoma" pitchFamily="34" charset="0"/>
                <a:cs typeface="Tahoma" pitchFamily="34" charset="0"/>
              </a:rPr>
              <a:t>DATE:='12-Dec-2002';</a:t>
            </a:r>
          </a:p>
          <a:p>
            <a:r>
              <a:rPr lang="en-US" dirty="0">
                <a:latin typeface="Tahoma" pitchFamily="34" charset="0"/>
                <a:cs typeface="Tahoma" pitchFamily="34" charset="0"/>
              </a:rPr>
              <a:t>  </a:t>
            </a:r>
            <a:r>
              <a:rPr lang="en-US" dirty="0" smtClean="0">
                <a:latin typeface="Tahoma" pitchFamily="34" charset="0"/>
                <a:cs typeface="Tahoma" pitchFamily="34" charset="0"/>
              </a:rPr>
              <a:t> BEGIN</a:t>
            </a:r>
            <a:endParaRPr lang="en-US" dirty="0">
              <a:latin typeface="Tahoma" pitchFamily="34" charset="0"/>
              <a:cs typeface="Tahoma" pitchFamily="34" charset="0"/>
            </a:endParaRPr>
          </a:p>
          <a:p>
            <a:r>
              <a:rPr lang="en-US" dirty="0">
                <a:latin typeface="Tahoma" pitchFamily="34" charset="0"/>
                <a:cs typeface="Tahoma" pitchFamily="34" charset="0"/>
              </a:rPr>
              <a:t>   </a:t>
            </a:r>
            <a:r>
              <a:rPr lang="en-US" dirty="0" smtClean="0">
                <a:latin typeface="Tahoma" pitchFamily="34" charset="0"/>
                <a:cs typeface="Tahoma" pitchFamily="34" charset="0"/>
              </a:rPr>
              <a:t>  DBMS_OUTPUT.PUT_LINE</a:t>
            </a:r>
            <a:r>
              <a:rPr lang="en-US" dirty="0">
                <a:latin typeface="Tahoma" pitchFamily="34" charset="0"/>
                <a:cs typeface="Tahoma" pitchFamily="34" charset="0"/>
              </a:rPr>
              <a:t>('</a:t>
            </a:r>
            <a:r>
              <a:rPr lang="en-US" dirty="0" err="1">
                <a:latin typeface="Tahoma" pitchFamily="34" charset="0"/>
                <a:cs typeface="Tahoma" pitchFamily="34" charset="0"/>
              </a:rPr>
              <a:t>Father''s</a:t>
            </a:r>
            <a:r>
              <a:rPr lang="en-US" dirty="0">
                <a:latin typeface="Tahoma" pitchFamily="34" charset="0"/>
                <a:cs typeface="Tahoma" pitchFamily="34" charset="0"/>
              </a:rPr>
              <a:t> Name</a:t>
            </a:r>
            <a:r>
              <a:rPr lang="en-US" dirty="0" smtClean="0">
                <a:latin typeface="Tahoma" pitchFamily="34" charset="0"/>
                <a:cs typeface="Tahoma" pitchFamily="34" charset="0"/>
              </a:rPr>
              <a:t>: ' || </a:t>
            </a:r>
            <a:r>
              <a:rPr lang="en-US" dirty="0" err="1" smtClean="0">
                <a:latin typeface="Tahoma" pitchFamily="34" charset="0"/>
                <a:cs typeface="Tahoma" pitchFamily="34" charset="0"/>
              </a:rPr>
              <a:t>v_father_name</a:t>
            </a:r>
            <a:r>
              <a:rPr lang="en-US" dirty="0">
                <a:latin typeface="Tahoma" pitchFamily="34" charset="0"/>
                <a:cs typeface="Tahoma" pitchFamily="34" charset="0"/>
              </a:rPr>
              <a:t>);</a:t>
            </a:r>
          </a:p>
          <a:p>
            <a:r>
              <a:rPr lang="en-US" dirty="0">
                <a:latin typeface="Tahoma" pitchFamily="34" charset="0"/>
                <a:cs typeface="Tahoma" pitchFamily="34" charset="0"/>
              </a:rPr>
              <a:t>   </a:t>
            </a:r>
            <a:r>
              <a:rPr lang="en-US" dirty="0" smtClean="0">
                <a:latin typeface="Tahoma" pitchFamily="34" charset="0"/>
                <a:cs typeface="Tahoma" pitchFamily="34" charset="0"/>
              </a:rPr>
              <a:t>  DBMS_OUTPUT.PUT_LINE</a:t>
            </a:r>
            <a:r>
              <a:rPr lang="en-US" dirty="0">
                <a:latin typeface="Tahoma" pitchFamily="34" charset="0"/>
                <a:cs typeface="Tahoma" pitchFamily="34" charset="0"/>
              </a:rPr>
              <a:t>('Date of Birth: </a:t>
            </a:r>
            <a:r>
              <a:rPr lang="en-US" dirty="0" smtClean="0">
                <a:latin typeface="Tahoma" pitchFamily="34" charset="0"/>
                <a:cs typeface="Tahoma" pitchFamily="34" charset="0"/>
              </a:rPr>
              <a:t>' || </a:t>
            </a:r>
            <a:r>
              <a:rPr lang="en-US" dirty="0" err="1" smtClean="0">
                <a:solidFill>
                  <a:srgbClr val="FF0000"/>
                </a:solidFill>
                <a:latin typeface="Tahoma" pitchFamily="34" charset="0"/>
                <a:cs typeface="Tahoma" pitchFamily="34" charset="0"/>
              </a:rPr>
              <a:t>v_date_of_birth</a:t>
            </a:r>
            <a:r>
              <a:rPr lang="en-US" dirty="0">
                <a:latin typeface="Tahoma" pitchFamily="34" charset="0"/>
                <a:cs typeface="Tahoma" pitchFamily="34" charset="0"/>
              </a:rPr>
              <a:t>);</a:t>
            </a:r>
          </a:p>
          <a:p>
            <a:r>
              <a:rPr lang="en-US" dirty="0">
                <a:latin typeface="Tahoma" pitchFamily="34" charset="0"/>
                <a:cs typeface="Tahoma" pitchFamily="34" charset="0"/>
              </a:rPr>
              <a:t>   </a:t>
            </a:r>
            <a:r>
              <a:rPr lang="en-US" dirty="0" smtClean="0">
                <a:latin typeface="Tahoma" pitchFamily="34" charset="0"/>
                <a:cs typeface="Tahoma" pitchFamily="34" charset="0"/>
              </a:rPr>
              <a:t>  DBMS_OUTPUT.PUT_LINE</a:t>
            </a:r>
            <a:r>
              <a:rPr lang="en-US" dirty="0">
                <a:latin typeface="Tahoma" pitchFamily="34" charset="0"/>
                <a:cs typeface="Tahoma" pitchFamily="34" charset="0"/>
              </a:rPr>
              <a:t>('</a:t>
            </a:r>
            <a:r>
              <a:rPr lang="en-US" dirty="0" err="1">
                <a:latin typeface="Tahoma" pitchFamily="34" charset="0"/>
                <a:cs typeface="Tahoma" pitchFamily="34" charset="0"/>
              </a:rPr>
              <a:t>Child''s</a:t>
            </a:r>
            <a:r>
              <a:rPr lang="en-US" dirty="0">
                <a:latin typeface="Tahoma" pitchFamily="34" charset="0"/>
                <a:cs typeface="Tahoma" pitchFamily="34" charset="0"/>
              </a:rPr>
              <a:t> Name: </a:t>
            </a:r>
            <a:r>
              <a:rPr lang="en-US" dirty="0" smtClean="0">
                <a:latin typeface="Tahoma" pitchFamily="34" charset="0"/>
                <a:cs typeface="Tahoma" pitchFamily="34" charset="0"/>
              </a:rPr>
              <a:t>' || </a:t>
            </a:r>
            <a:r>
              <a:rPr lang="en-US" dirty="0" err="1" smtClean="0">
                <a:latin typeface="Tahoma" pitchFamily="34" charset="0"/>
                <a:cs typeface="Tahoma" pitchFamily="34" charset="0"/>
              </a:rPr>
              <a:t>v_child_name</a:t>
            </a:r>
            <a:r>
              <a:rPr lang="en-US" dirty="0">
                <a:latin typeface="Tahoma" pitchFamily="34" charset="0"/>
                <a:cs typeface="Tahoma" pitchFamily="34" charset="0"/>
              </a:rPr>
              <a:t>);</a:t>
            </a:r>
          </a:p>
          <a:p>
            <a:r>
              <a:rPr lang="en-US" dirty="0">
                <a:latin typeface="Tahoma" pitchFamily="34" charset="0"/>
                <a:cs typeface="Tahoma" pitchFamily="34" charset="0"/>
              </a:rPr>
              <a:t>  </a:t>
            </a:r>
            <a:r>
              <a:rPr lang="en-US" dirty="0" smtClean="0">
                <a:latin typeface="Tahoma" pitchFamily="34" charset="0"/>
                <a:cs typeface="Tahoma" pitchFamily="34" charset="0"/>
              </a:rPr>
              <a:t> END</a:t>
            </a:r>
            <a:r>
              <a:rPr lang="en-US" dirty="0">
                <a:latin typeface="Tahoma" pitchFamily="34" charset="0"/>
                <a:cs typeface="Tahoma" pitchFamily="34" charset="0"/>
              </a:rPr>
              <a:t>;</a:t>
            </a:r>
          </a:p>
          <a:p>
            <a:r>
              <a:rPr lang="en-US" dirty="0">
                <a:latin typeface="Tahoma" pitchFamily="34" charset="0"/>
                <a:cs typeface="Tahoma" pitchFamily="34" charset="0"/>
              </a:rPr>
              <a:t> </a:t>
            </a:r>
            <a:r>
              <a:rPr lang="en-US" dirty="0" smtClean="0">
                <a:latin typeface="Tahoma" pitchFamily="34" charset="0"/>
                <a:cs typeface="Tahoma" pitchFamily="34" charset="0"/>
              </a:rPr>
              <a:t>  DBMS_OUTPUT.PUT_LINE</a:t>
            </a:r>
            <a:r>
              <a:rPr lang="en-US" dirty="0">
                <a:latin typeface="Tahoma" pitchFamily="34" charset="0"/>
                <a:cs typeface="Tahoma" pitchFamily="34" charset="0"/>
              </a:rPr>
              <a:t>('Date of Birth: </a:t>
            </a:r>
            <a:r>
              <a:rPr lang="en-US" dirty="0" smtClean="0">
                <a:latin typeface="Tahoma" pitchFamily="34" charset="0"/>
                <a:cs typeface="Tahoma" pitchFamily="34" charset="0"/>
              </a:rPr>
              <a:t>' || </a:t>
            </a:r>
            <a:r>
              <a:rPr lang="en-US" dirty="0" err="1" smtClean="0">
                <a:solidFill>
                  <a:srgbClr val="FF0000"/>
                </a:solidFill>
                <a:latin typeface="Tahoma" pitchFamily="34" charset="0"/>
                <a:cs typeface="Tahoma" pitchFamily="34" charset="0"/>
              </a:rPr>
              <a:t>v_date_of_birth</a:t>
            </a:r>
            <a:r>
              <a:rPr lang="en-US" dirty="0">
                <a:latin typeface="Tahoma" pitchFamily="34" charset="0"/>
                <a:cs typeface="Tahoma" pitchFamily="34" charset="0"/>
              </a:rPr>
              <a:t>); </a:t>
            </a:r>
          </a:p>
          <a:p>
            <a:r>
              <a:rPr lang="en-US" dirty="0">
                <a:latin typeface="Tahoma" pitchFamily="34" charset="0"/>
                <a:cs typeface="Tahoma" pitchFamily="34" charset="0"/>
              </a:rPr>
              <a:t>END;</a:t>
            </a:r>
          </a:p>
          <a:p>
            <a:r>
              <a:rPr lang="en-US" dirty="0">
                <a:latin typeface="Tahoma" pitchFamily="34" charset="0"/>
                <a:cs typeface="Tahoma" pitchFamily="34" charset="0"/>
              </a:rPr>
              <a:t>/</a:t>
            </a:r>
          </a:p>
        </p:txBody>
      </p:sp>
      <p:sp>
        <p:nvSpPr>
          <p:cNvPr id="24" name="Left Brace 23"/>
          <p:cNvSpPr/>
          <p:nvPr/>
        </p:nvSpPr>
        <p:spPr>
          <a:xfrm>
            <a:off x="760710" y="2743200"/>
            <a:ext cx="304800" cy="188116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dirty="0"/>
          </a:p>
        </p:txBody>
      </p:sp>
      <p:sp>
        <p:nvSpPr>
          <p:cNvPr id="26" name="Rounded Rectangular Callout 25"/>
          <p:cNvSpPr/>
          <p:nvPr/>
        </p:nvSpPr>
        <p:spPr>
          <a:xfrm>
            <a:off x="108486" y="782074"/>
            <a:ext cx="1843944" cy="497828"/>
          </a:xfrm>
          <a:prstGeom prst="wedgeRoundRectCallout">
            <a:avLst>
              <a:gd name="adj1" fmla="val -17388"/>
              <a:gd name="adj2" fmla="val 50506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latin typeface="Tahoma" pitchFamily="34" charset="0"/>
                <a:cs typeface="Tahoma" pitchFamily="34" charset="0"/>
              </a:rPr>
              <a:t>Inner block</a:t>
            </a:r>
            <a:endParaRPr lang="en-US" sz="2000" dirty="0">
              <a:latin typeface="Tahoma" pitchFamily="34" charset="0"/>
              <a:cs typeface="Tahoma" pitchFamily="34" charset="0"/>
            </a:endParaRPr>
          </a:p>
        </p:txBody>
      </p:sp>
      <p:sp>
        <p:nvSpPr>
          <p:cNvPr id="27" name="Right Brace 26"/>
          <p:cNvSpPr/>
          <p:nvPr/>
        </p:nvSpPr>
        <p:spPr>
          <a:xfrm>
            <a:off x="8335398" y="1600200"/>
            <a:ext cx="503802" cy="36576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Rounded Rectangular Callout 27"/>
          <p:cNvSpPr/>
          <p:nvPr/>
        </p:nvSpPr>
        <p:spPr>
          <a:xfrm>
            <a:off x="6324600" y="766576"/>
            <a:ext cx="1796994" cy="497828"/>
          </a:xfrm>
          <a:prstGeom prst="wedgeRoundRectCallout">
            <a:avLst>
              <a:gd name="adj1" fmla="val 91441"/>
              <a:gd name="adj2" fmla="val 46721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latin typeface="Tahoma" pitchFamily="34" charset="0"/>
                <a:cs typeface="Tahoma" pitchFamily="34" charset="0"/>
              </a:rPr>
              <a:t>Outer block</a:t>
            </a:r>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367226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PL/SQL</a:t>
            </a:r>
          </a:p>
        </p:txBody>
      </p:sp>
      <p:sp>
        <p:nvSpPr>
          <p:cNvPr id="3" name="Content Placeholder 2"/>
          <p:cNvSpPr>
            <a:spLocks noGrp="1"/>
          </p:cNvSpPr>
          <p:nvPr>
            <p:ph idx="1"/>
          </p:nvPr>
        </p:nvSpPr>
        <p:spPr>
          <a:xfrm>
            <a:off x="914400" y="823913"/>
            <a:ext cx="7315200" cy="2239515"/>
          </a:xfrm>
        </p:spPr>
        <p:txBody>
          <a:bodyPr/>
          <a:lstStyle/>
          <a:p>
            <a:pPr lvl="1"/>
            <a:r>
              <a:rPr lang="en-US" sz="2000" dirty="0">
                <a:latin typeface="Tahoma" pitchFamily="34" charset="0"/>
                <a:cs typeface="Tahoma" pitchFamily="34" charset="0"/>
              </a:rPr>
              <a:t>Logical</a:t>
            </a:r>
          </a:p>
          <a:p>
            <a:pPr lvl="1"/>
            <a:r>
              <a:rPr lang="en-US" sz="2000" dirty="0">
                <a:latin typeface="Tahoma" pitchFamily="34" charset="0"/>
                <a:cs typeface="Tahoma" pitchFamily="34" charset="0"/>
              </a:rPr>
              <a:t>Arithmetic</a:t>
            </a:r>
          </a:p>
          <a:p>
            <a:pPr lvl="1"/>
            <a:r>
              <a:rPr lang="en-US" sz="2000" dirty="0">
                <a:latin typeface="Tahoma" pitchFamily="34" charset="0"/>
                <a:cs typeface="Tahoma" pitchFamily="34" charset="0"/>
              </a:rPr>
              <a:t>Concatenation </a:t>
            </a:r>
          </a:p>
          <a:p>
            <a:pPr lvl="1"/>
            <a:r>
              <a:rPr lang="en-US" sz="2000" dirty="0">
                <a:latin typeface="Tahoma" pitchFamily="34" charset="0"/>
                <a:cs typeface="Tahoma" pitchFamily="34" charset="0"/>
              </a:rPr>
              <a:t>Parentheses to control order </a:t>
            </a:r>
            <a:br>
              <a:rPr lang="en-US" sz="2000" dirty="0">
                <a:latin typeface="Tahoma" pitchFamily="34" charset="0"/>
                <a:cs typeface="Tahoma" pitchFamily="34" charset="0"/>
              </a:rPr>
            </a:br>
            <a:r>
              <a:rPr lang="en-US" sz="2000" dirty="0">
                <a:latin typeface="Tahoma" pitchFamily="34" charset="0"/>
                <a:cs typeface="Tahoma" pitchFamily="34" charset="0"/>
              </a:rPr>
              <a:t>of </a:t>
            </a:r>
            <a:r>
              <a:rPr lang="en-US" sz="2000" dirty="0" smtClean="0">
                <a:latin typeface="Tahoma" pitchFamily="34" charset="0"/>
                <a:cs typeface="Tahoma" pitchFamily="34" charset="0"/>
              </a:rPr>
              <a:t>operations</a:t>
            </a:r>
          </a:p>
          <a:p>
            <a:pPr lvl="1"/>
            <a:r>
              <a:rPr lang="en-US" sz="2000" dirty="0" smtClean="0">
                <a:latin typeface="Tahoma" pitchFamily="34" charset="0"/>
                <a:cs typeface="Tahoma" pitchFamily="34" charset="0"/>
              </a:rPr>
              <a:t>Exponential </a:t>
            </a:r>
            <a:r>
              <a:rPr lang="en-US" sz="2000" dirty="0">
                <a:latin typeface="Tahoma" pitchFamily="34" charset="0"/>
                <a:cs typeface="Tahoma" pitchFamily="34" charset="0"/>
              </a:rPr>
              <a:t>operator (**)</a:t>
            </a:r>
          </a:p>
          <a:p>
            <a:pPr marL="0" indent="0">
              <a:buNone/>
            </a:pPr>
            <a:endParaRPr lang="en-US" sz="2000" dirty="0">
              <a:latin typeface="Tahoma" pitchFamily="34" charset="0"/>
              <a:cs typeface="Tahoma" pitchFamily="34" charset="0"/>
            </a:endParaRPr>
          </a:p>
        </p:txBody>
      </p:sp>
      <p:sp>
        <p:nvSpPr>
          <p:cNvPr id="4" name="Footer Placeholder 3"/>
          <p:cNvSpPr>
            <a:spLocks noGrp="1"/>
          </p:cNvSpPr>
          <p:nvPr>
            <p:ph type="ftr" sz="quarter" idx="10"/>
          </p:nvPr>
        </p:nvSpPr>
        <p:spPr/>
        <p:txBody>
          <a:bodyPr/>
          <a:lstStyle/>
          <a:p>
            <a:r>
              <a:rPr lang="en-US" dirty="0" smtClean="0"/>
              <a:t>2014 </a:t>
            </a:r>
            <a:r>
              <a:rPr lang="en-US" dirty="0" smtClean="0"/>
              <a:t>©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9</a:t>
            </a:fld>
            <a:endParaRPr lang="en-US" dirty="0"/>
          </a:p>
        </p:txBody>
      </p:sp>
      <p:sp>
        <p:nvSpPr>
          <p:cNvPr id="6" name="Rectangle 6"/>
          <p:cNvSpPr>
            <a:spLocks noChangeArrowheads="1"/>
          </p:cNvSpPr>
          <p:nvPr/>
        </p:nvSpPr>
        <p:spPr bwMode="auto">
          <a:xfrm>
            <a:off x="6240462" y="1555750"/>
            <a:ext cx="25987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sz="2400"/>
              <a:t>Same as in SQL</a:t>
            </a:r>
          </a:p>
        </p:txBody>
      </p:sp>
      <p:sp>
        <p:nvSpPr>
          <p:cNvPr id="7" name="Rectangle 7"/>
          <p:cNvSpPr>
            <a:spLocks noChangeArrowheads="1"/>
          </p:cNvSpPr>
          <p:nvPr/>
        </p:nvSpPr>
        <p:spPr bwMode="gray">
          <a:xfrm>
            <a:off x="5097462" y="-76200"/>
            <a:ext cx="762000" cy="3338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000000"/>
                  </a:outerShdw>
                </a:effectLst>
              </a14:hiddenEffects>
            </a:ext>
          </a:extLst>
        </p:spPr>
        <p:txBody>
          <a:bodyPr lIns="92075" tIns="46038" rIns="92075" bIns="46038">
            <a:spAutoFit/>
          </a:bodyPr>
          <a:lstStyle/>
          <a:p>
            <a:pPr algn="l" eaLnBrk="0" hangingPunct="0">
              <a:spcBef>
                <a:spcPct val="0"/>
              </a:spcBef>
              <a:buClrTx/>
              <a:buFontTx/>
              <a:buNone/>
            </a:pPr>
            <a:r>
              <a:rPr lang="en-US" sz="21300" b="0" dirty="0">
                <a:solidFill>
                  <a:schemeClr val="accent2"/>
                </a:solidFill>
              </a:rPr>
              <a:t>}</a:t>
            </a:r>
          </a:p>
        </p:txBody>
      </p:sp>
      <p:sp>
        <p:nvSpPr>
          <p:cNvPr id="8" name="TextBox 7"/>
          <p:cNvSpPr txBox="1"/>
          <p:nvPr/>
        </p:nvSpPr>
        <p:spPr>
          <a:xfrm>
            <a:off x="1104900" y="3258522"/>
            <a:ext cx="6972300" cy="286232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0" lvl="1"/>
            <a:r>
              <a:rPr lang="en-US" sz="2000" dirty="0" smtClean="0">
                <a:latin typeface="Tahoma" pitchFamily="34" charset="0"/>
                <a:cs typeface="Tahoma" pitchFamily="34" charset="0"/>
              </a:rPr>
              <a:t>-- </a:t>
            </a:r>
            <a:r>
              <a:rPr lang="en-US" sz="2000" dirty="0">
                <a:latin typeface="Tahoma" pitchFamily="34" charset="0"/>
                <a:cs typeface="Tahoma" pitchFamily="34" charset="0"/>
              </a:rPr>
              <a:t>Increment the counter for a loop</a:t>
            </a:r>
            <a:r>
              <a:rPr lang="en-US" sz="2000" dirty="0" smtClean="0">
                <a:latin typeface="Tahoma" pitchFamily="34" charset="0"/>
                <a:cs typeface="Tahoma" pitchFamily="34" charset="0"/>
              </a:rPr>
              <a:t>.</a:t>
            </a:r>
          </a:p>
          <a:p>
            <a:r>
              <a:rPr lang="en-US" sz="2000" dirty="0" err="1" smtClean="0">
                <a:latin typeface="Tahoma" pitchFamily="34" charset="0"/>
                <a:cs typeface="Tahoma" pitchFamily="34" charset="0"/>
              </a:rPr>
              <a:t>v_loop_count</a:t>
            </a:r>
            <a:r>
              <a:rPr lang="en-US" sz="2000" dirty="0">
                <a:latin typeface="Tahoma" pitchFamily="34" charset="0"/>
                <a:cs typeface="Tahoma" pitchFamily="34" charset="0"/>
              </a:rPr>
              <a:t>	</a:t>
            </a:r>
            <a:r>
              <a:rPr lang="en-US" sz="2000" dirty="0" smtClean="0">
                <a:latin typeface="Tahoma" pitchFamily="34" charset="0"/>
                <a:cs typeface="Tahoma" pitchFamily="34" charset="0"/>
              </a:rPr>
              <a:t>:= </a:t>
            </a:r>
            <a:r>
              <a:rPr lang="en-US" sz="2000" dirty="0" err="1">
                <a:latin typeface="Tahoma" pitchFamily="34" charset="0"/>
                <a:cs typeface="Tahoma" pitchFamily="34" charset="0"/>
              </a:rPr>
              <a:t>loop_count</a:t>
            </a:r>
            <a:r>
              <a:rPr lang="en-US" sz="2000" dirty="0">
                <a:latin typeface="Tahoma" pitchFamily="34" charset="0"/>
                <a:cs typeface="Tahoma" pitchFamily="34" charset="0"/>
              </a:rPr>
              <a:t> + 1</a:t>
            </a:r>
            <a:r>
              <a:rPr lang="en-US" sz="2000" dirty="0" smtClean="0">
                <a:latin typeface="Tahoma" pitchFamily="34" charset="0"/>
                <a:cs typeface="Tahoma" pitchFamily="34" charset="0"/>
              </a:rPr>
              <a:t>;</a:t>
            </a:r>
          </a:p>
          <a:p>
            <a:endParaRPr lang="en-US" sz="2000" dirty="0" smtClean="0">
              <a:latin typeface="Tahoma" pitchFamily="34" charset="0"/>
              <a:cs typeface="Tahoma" pitchFamily="34" charset="0"/>
            </a:endParaRPr>
          </a:p>
          <a:p>
            <a:r>
              <a:rPr lang="en-US" sz="2000" dirty="0" smtClean="0">
                <a:latin typeface="Tahoma" pitchFamily="34" charset="0"/>
                <a:cs typeface="Tahoma" pitchFamily="34" charset="0"/>
              </a:rPr>
              <a:t>-- </a:t>
            </a:r>
            <a:r>
              <a:rPr lang="en-US" sz="2000" dirty="0">
                <a:latin typeface="Tahoma" pitchFamily="34" charset="0"/>
                <a:cs typeface="Tahoma" pitchFamily="34" charset="0"/>
              </a:rPr>
              <a:t>Set the value of a Boolean flag. </a:t>
            </a:r>
          </a:p>
          <a:p>
            <a:r>
              <a:rPr lang="en-US" sz="2000" dirty="0" err="1" smtClean="0">
                <a:latin typeface="Tahoma" pitchFamily="34" charset="0"/>
                <a:cs typeface="Tahoma" pitchFamily="34" charset="0"/>
              </a:rPr>
              <a:t>v_good_sal</a:t>
            </a:r>
            <a:r>
              <a:rPr lang="en-US" sz="2000" dirty="0">
                <a:latin typeface="Tahoma" pitchFamily="34" charset="0"/>
                <a:cs typeface="Tahoma" pitchFamily="34" charset="0"/>
              </a:rPr>
              <a:t>	</a:t>
            </a:r>
            <a:r>
              <a:rPr lang="en-US" sz="2000" dirty="0" smtClean="0">
                <a:latin typeface="Tahoma" pitchFamily="34" charset="0"/>
                <a:cs typeface="Tahoma" pitchFamily="34" charset="0"/>
              </a:rPr>
              <a:t>:= </a:t>
            </a:r>
            <a:r>
              <a:rPr lang="en-US" sz="2000" dirty="0" err="1">
                <a:latin typeface="Tahoma" pitchFamily="34" charset="0"/>
                <a:cs typeface="Tahoma" pitchFamily="34" charset="0"/>
              </a:rPr>
              <a:t>sal</a:t>
            </a:r>
            <a:r>
              <a:rPr lang="en-US" sz="2000" dirty="0">
                <a:latin typeface="Tahoma" pitchFamily="34" charset="0"/>
                <a:cs typeface="Tahoma" pitchFamily="34" charset="0"/>
              </a:rPr>
              <a:t> BETWEEN 50000 AND 150000</a:t>
            </a:r>
            <a:r>
              <a:rPr lang="en-US" sz="2000" dirty="0" smtClean="0">
                <a:latin typeface="Tahoma" pitchFamily="34" charset="0"/>
                <a:cs typeface="Tahoma" pitchFamily="34" charset="0"/>
              </a:rPr>
              <a:t>;</a:t>
            </a:r>
          </a:p>
          <a:p>
            <a:endParaRPr lang="en-US" sz="2000" dirty="0" smtClean="0">
              <a:latin typeface="Tahoma" pitchFamily="34" charset="0"/>
              <a:cs typeface="Tahoma" pitchFamily="34" charset="0"/>
            </a:endParaRPr>
          </a:p>
          <a:p>
            <a:r>
              <a:rPr lang="en-US" sz="2000" dirty="0" smtClean="0">
                <a:latin typeface="Tahoma" pitchFamily="34" charset="0"/>
                <a:cs typeface="Tahoma" pitchFamily="34" charset="0"/>
              </a:rPr>
              <a:t>-- </a:t>
            </a:r>
            <a:r>
              <a:rPr lang="en-US" sz="2000" dirty="0">
                <a:latin typeface="Tahoma" pitchFamily="34" charset="0"/>
                <a:cs typeface="Tahoma" pitchFamily="34" charset="0"/>
              </a:rPr>
              <a:t>Validate whether an employee number contains a value.</a:t>
            </a:r>
          </a:p>
          <a:p>
            <a:r>
              <a:rPr lang="en-US" sz="2000" dirty="0" err="1" smtClean="0">
                <a:latin typeface="Tahoma" pitchFamily="34" charset="0"/>
                <a:cs typeface="Tahoma" pitchFamily="34" charset="0"/>
              </a:rPr>
              <a:t>v_valid</a:t>
            </a:r>
            <a:r>
              <a:rPr lang="en-US" sz="2000" dirty="0">
                <a:latin typeface="Tahoma" pitchFamily="34" charset="0"/>
                <a:cs typeface="Tahoma" pitchFamily="34" charset="0"/>
              </a:rPr>
              <a:t>	</a:t>
            </a:r>
            <a:r>
              <a:rPr lang="en-US" sz="2000" dirty="0" smtClean="0">
                <a:latin typeface="Tahoma" pitchFamily="34" charset="0"/>
                <a:cs typeface="Tahoma" pitchFamily="34" charset="0"/>
              </a:rPr>
              <a:t>	:= </a:t>
            </a:r>
            <a:r>
              <a:rPr lang="en-US" sz="2000" dirty="0">
                <a:latin typeface="Tahoma" pitchFamily="34" charset="0"/>
                <a:cs typeface="Tahoma" pitchFamily="34" charset="0"/>
              </a:rPr>
              <a:t>(</a:t>
            </a:r>
            <a:r>
              <a:rPr lang="en-US" sz="2000" dirty="0" err="1">
                <a:latin typeface="Tahoma" pitchFamily="34" charset="0"/>
                <a:cs typeface="Tahoma" pitchFamily="34" charset="0"/>
              </a:rPr>
              <a:t>empno</a:t>
            </a:r>
            <a:r>
              <a:rPr lang="en-US" sz="2000" dirty="0">
                <a:latin typeface="Tahoma" pitchFamily="34" charset="0"/>
                <a:cs typeface="Tahoma" pitchFamily="34" charset="0"/>
              </a:rPr>
              <a:t> IS NOT NULL);</a:t>
            </a:r>
          </a:p>
          <a:p>
            <a:endParaRPr lang="en-US" sz="2000" dirty="0">
              <a:latin typeface="Tahoma" pitchFamily="34" charset="0"/>
              <a:cs typeface="Tahoma" pitchFamily="34" charset="0"/>
            </a:endParaRPr>
          </a:p>
        </p:txBody>
      </p:sp>
    </p:spTree>
    <p:extLst>
      <p:ext uri="{BB962C8B-B14F-4D97-AF65-F5344CB8AC3E}">
        <p14:creationId xmlns:p14="http://schemas.microsoft.com/office/powerpoint/2010/main" xmlns="" val="2227248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 official current template">
  <a:themeElements>
    <a:clrScheme name="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PAM official current template">
  <a:themeElements>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1_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00-templ</Template>
  <TotalTime>3760</TotalTime>
  <Words>13104</Words>
  <Application>Microsoft Office PowerPoint</Application>
  <PresentationFormat>Экран (4:3)</PresentationFormat>
  <Paragraphs>1422</Paragraphs>
  <Slides>66</Slides>
  <Notes>66</Notes>
  <HiddenSlides>0</HiddenSlides>
  <MMClips>0</MMClips>
  <ScaleCrop>false</ScaleCrop>
  <HeadingPairs>
    <vt:vector size="6" baseType="variant">
      <vt:variant>
        <vt:lpstr>Тема</vt:lpstr>
      </vt:variant>
      <vt:variant>
        <vt:i4>3</vt:i4>
      </vt:variant>
      <vt:variant>
        <vt:lpstr>Внедренные серверы OLE</vt:lpstr>
      </vt:variant>
      <vt:variant>
        <vt:i4>1</vt:i4>
      </vt:variant>
      <vt:variant>
        <vt:lpstr>Заголовки слайдов</vt:lpstr>
      </vt:variant>
      <vt:variant>
        <vt:i4>66</vt:i4>
      </vt:variant>
    </vt:vector>
  </HeadingPairs>
  <TitlesOfParts>
    <vt:vector size="70" baseType="lpstr">
      <vt:lpstr>EPAM official current template</vt:lpstr>
      <vt:lpstr>1_EPAM official current template</vt:lpstr>
      <vt:lpstr>template</vt:lpstr>
      <vt:lpstr>Photo Editor Photo</vt:lpstr>
      <vt:lpstr>ORACLE SQL Introduction </vt:lpstr>
      <vt:lpstr>Contents</vt:lpstr>
      <vt:lpstr>Objectives</vt:lpstr>
      <vt:lpstr>SQL Functions in PL/SQL</vt:lpstr>
      <vt:lpstr>Data Type Conversion (slide 1)</vt:lpstr>
      <vt:lpstr>Data Type Conversion (slide 2)</vt:lpstr>
      <vt:lpstr>Nested Blocks</vt:lpstr>
      <vt:lpstr>Variable Scope and Visibility</vt:lpstr>
      <vt:lpstr>Operators in PL/SQL</vt:lpstr>
      <vt:lpstr>Anonymous Blocks: Overview</vt:lpstr>
      <vt:lpstr>What Are PL/SQL Subprograms?</vt:lpstr>
      <vt:lpstr>Слайд 12</vt:lpstr>
      <vt:lpstr>Differences Between Anonymous  Blocks and Subprograms</vt:lpstr>
      <vt:lpstr>Procedure: Syntax</vt:lpstr>
      <vt:lpstr>Procedure: Example</vt:lpstr>
      <vt:lpstr>Function: Syntax</vt:lpstr>
      <vt:lpstr>Function: Example</vt:lpstr>
      <vt:lpstr>The Difference Between Procedures and Functions</vt:lpstr>
      <vt:lpstr>What Are Parameters and Parameter Modes?</vt:lpstr>
      <vt:lpstr>Formal and Actual Parameters</vt:lpstr>
      <vt:lpstr>Procedural Parameter Modes</vt:lpstr>
      <vt:lpstr>Procedural Parameter Modes</vt:lpstr>
      <vt:lpstr>Using the IN, OUT Parameter Modes: Example</vt:lpstr>
      <vt:lpstr>What Are PL/SQL Packages?</vt:lpstr>
      <vt:lpstr>Advantages of Using Packages (Slide 1)</vt:lpstr>
      <vt:lpstr>Advantages of Using Packages (Slide 2)</vt:lpstr>
      <vt:lpstr>Components of a PL/SQL Package</vt:lpstr>
      <vt:lpstr>Creating the Package Specification</vt:lpstr>
      <vt:lpstr>Example of a Package Specification: comm_pkg </vt:lpstr>
      <vt:lpstr>Creating the Package Body</vt:lpstr>
      <vt:lpstr>Example of a Package Body: comm_pkg</vt:lpstr>
      <vt:lpstr>Calling Package Subprograms: Examples</vt:lpstr>
      <vt:lpstr>Guidelines for Writing Packages</vt:lpstr>
      <vt:lpstr>Example of an Exception (Slide 1)</vt:lpstr>
      <vt:lpstr>Example of an Exception (Slide 2)</vt:lpstr>
      <vt:lpstr>Handling Exceptions with PL/SQL</vt:lpstr>
      <vt:lpstr>Handling Exceptions</vt:lpstr>
      <vt:lpstr>Handled Exceptions</vt:lpstr>
      <vt:lpstr>Trapping Exceptions</vt:lpstr>
      <vt:lpstr>Trapping Predefined Oracle Server Errors</vt:lpstr>
      <vt:lpstr>RAISE_APPLICATION_ERROR Procedure</vt:lpstr>
      <vt:lpstr>What Are Triggers? </vt:lpstr>
      <vt:lpstr>Defining Triggers</vt:lpstr>
      <vt:lpstr>Trigger Event Types</vt:lpstr>
      <vt:lpstr>Application and Database Triggers</vt:lpstr>
      <vt:lpstr>Business Application Scenarios  for Implementing Triggers</vt:lpstr>
      <vt:lpstr>Available Trigger Types</vt:lpstr>
      <vt:lpstr>Trigger Event Types and Body</vt:lpstr>
      <vt:lpstr>Creating DML Triggers</vt:lpstr>
      <vt:lpstr>Specifying the Trigger Firing (Timing)</vt:lpstr>
      <vt:lpstr>Statement-Level Triggers Versus Row-Level Triggers</vt:lpstr>
      <vt:lpstr>Creating a DML Row Trigger</vt:lpstr>
      <vt:lpstr>Using OLD and NEW Qualifiers</vt:lpstr>
      <vt:lpstr>Trigger with sequence: Example</vt:lpstr>
      <vt:lpstr>Managing Triggers Using the  ALTER and DROP SQL Statements</vt:lpstr>
      <vt:lpstr>Summary of the Trigger Execution Model</vt:lpstr>
      <vt:lpstr>Cursors</vt:lpstr>
      <vt:lpstr>Explicit Cursor Operations</vt:lpstr>
      <vt:lpstr>Controlling Explicit Cursors (Slide 1)</vt:lpstr>
      <vt:lpstr>Controlling Explicit Cursors (Slide 2)</vt:lpstr>
      <vt:lpstr>Declaring the Cursor</vt:lpstr>
      <vt:lpstr>Opening the Cursor</vt:lpstr>
      <vt:lpstr>Fetching Data from the Cursor (Slide 1)</vt:lpstr>
      <vt:lpstr>Fetching Data from the Cursor (Slide 2)</vt:lpstr>
      <vt:lpstr>Explicit Cursor Attributes</vt:lpstr>
      <vt:lpstr>ORACLE  SQL INTODUCTION</vt:lpstr>
    </vt:vector>
  </TitlesOfParts>
  <Company>EPAM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DB.ORA.01 Oracle SQL</dc:title>
  <dc:subject>Oracle SQL</dc:subject>
  <dc:creator>Aliaksei Belablotski &lt;Aliaksei_Belablotski@epam.com&gt;</dc:creator>
  <cp:lastModifiedBy>HomeUser</cp:lastModifiedBy>
  <cp:revision>377</cp:revision>
  <dcterms:created xsi:type="dcterms:W3CDTF">2011-10-30T16:44:19Z</dcterms:created>
  <dcterms:modified xsi:type="dcterms:W3CDTF">2014-02-21T06:00:09Z</dcterms:modified>
</cp:coreProperties>
</file>