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9"/>
  </p:notesMasterIdLst>
  <p:sldIdLst>
    <p:sldId id="256"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0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face" id="{3C220101-5186-49CB-AC6D-3F51E0AF5D3F}">
          <p14:sldIdLst>
            <p14:sldId id="256"/>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Lst>
        </p14:section>
        <p14:section name="Epilog" id="{0FC3B19B-18B5-47F5-AF2A-27F947B697AD}">
          <p14:sldIdLst>
            <p14:sldId id="302"/>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FF3B"/>
    <a:srgbClr val="007A0C"/>
    <a:srgbClr val="00B022"/>
    <a:srgbClr val="AF01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6391" autoAdjust="0"/>
  </p:normalViewPr>
  <p:slideViewPr>
    <p:cSldViewPr>
      <p:cViewPr varScale="1">
        <p:scale>
          <a:sx n="93" d="100"/>
          <a:sy n="93" d="100"/>
        </p:scale>
        <p:origin x="-510"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4962C7-772B-4A3A-A0CD-08320B474F0B}" type="datetimeFigureOut">
              <a:rPr lang="en-US" smtClean="0"/>
              <a:pPr/>
              <a:t>2/24/2014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3CD35D-6881-4A4C-84E4-549046D711EA}" type="slidenum">
              <a:rPr lang="en-US" smtClean="0"/>
              <a:pPr/>
              <a:t>‹#›</a:t>
            </a:fld>
            <a:endParaRPr lang="en-US"/>
          </a:p>
        </p:txBody>
      </p:sp>
    </p:spTree>
    <p:extLst>
      <p:ext uri="{BB962C8B-B14F-4D97-AF65-F5344CB8AC3E}">
        <p14:creationId xmlns:p14="http://schemas.microsoft.com/office/powerpoint/2010/main" val="23342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1</a:t>
            </a:fld>
            <a:endParaRPr lang="en-US" dirty="0"/>
          </a:p>
        </p:txBody>
      </p:sp>
    </p:spTree>
    <p:extLst>
      <p:ext uri="{BB962C8B-B14F-4D97-AF65-F5344CB8AC3E}">
        <p14:creationId xmlns:p14="http://schemas.microsoft.com/office/powerpoint/2010/main" val="1453714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result is 56090,</a:t>
            </a:r>
            <a:r>
              <a:rPr lang="en-US" baseline="0" dirty="0" smtClean="0"/>
              <a:t> but the second is 5609</a:t>
            </a:r>
            <a:r>
              <a:rPr lang="en-US" b="0" baseline="0" dirty="0" smtClean="0"/>
              <a:t>1 (because table ALL_OBJ is object too).</a:t>
            </a:r>
          </a:p>
          <a:p>
            <a:endParaRPr lang="en-US" b="0" baseline="0" dirty="0" smtClean="0"/>
          </a:p>
          <a:p>
            <a:r>
              <a:rPr lang="en-US" b="0" baseline="0" dirty="0" smtClean="0"/>
              <a:t>After creating schema object, to drop user issue: DROP USER test1 </a:t>
            </a:r>
            <a:r>
              <a:rPr lang="en-US" b="1" baseline="0" dirty="0" smtClean="0"/>
              <a:t>CASCADE</a:t>
            </a:r>
            <a:r>
              <a:rPr lang="en-US" b="0" baseline="0" dirty="0" smtClean="0"/>
              <a:t>;</a:t>
            </a:r>
            <a:endParaRPr lang="en-US" b="1"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14</a:t>
            </a:fld>
            <a:endParaRPr lang="en-US"/>
          </a:p>
        </p:txBody>
      </p:sp>
    </p:spTree>
    <p:extLst>
      <p:ext uri="{BB962C8B-B14F-4D97-AF65-F5344CB8AC3E}">
        <p14:creationId xmlns:p14="http://schemas.microsoft.com/office/powerpoint/2010/main" val="50486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RESOURCE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Provides the following system privileges: CREATE CLUSTER, CREATE INDEXTYPE, CREATE OPERATOR, CREATE PROCEDURE, CREATE SEQUENCE, CREATE TABLE, CREATE TRIGGER, CREATE TYPE.</a:t>
            </a:r>
          </a:p>
          <a:p>
            <a:r>
              <a:rPr lang="en-US" sz="1200" kern="1200" dirty="0" smtClean="0">
                <a:solidFill>
                  <a:schemeClr val="tx1"/>
                </a:solidFill>
                <a:effectLst/>
                <a:latin typeface="+mn-lt"/>
                <a:ea typeface="+mn-ea"/>
                <a:cs typeface="+mn-cs"/>
              </a:rPr>
              <a:t>This role is provided for compatibility with previous releases of Oracle Database. You can determine the privileges encompassed by this role by querying the DBA_SYS_PRIVS data dictionary view.</a:t>
            </a:r>
          </a:p>
          <a:p>
            <a:r>
              <a:rPr lang="en-US" sz="1200" kern="1200" dirty="0" smtClean="0">
                <a:solidFill>
                  <a:schemeClr val="tx1"/>
                </a:solidFill>
                <a:effectLst/>
                <a:latin typeface="+mn-lt"/>
                <a:ea typeface="+mn-ea"/>
                <a:cs typeface="+mn-cs"/>
              </a:rPr>
              <a:t>Note: Oracle recommends that you design your own roles for database security rather than relying on this role. This role may not be created automatically by future releases of Oracle Database.</a:t>
            </a:r>
          </a:p>
          <a:p>
            <a:endParaRPr lang="en-US" dirty="0" smtClean="0"/>
          </a:p>
          <a:p>
            <a:r>
              <a:rPr lang="en-US" sz="1200" b="1" kern="1200" dirty="0" smtClean="0">
                <a:solidFill>
                  <a:schemeClr val="tx1"/>
                </a:solidFill>
                <a:effectLst/>
                <a:latin typeface="+mn-lt"/>
                <a:ea typeface="+mn-ea"/>
                <a:cs typeface="+mn-cs"/>
              </a:rPr>
              <a:t>CONNECT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Provides the CREATE SESSION system privilege.</a:t>
            </a:r>
          </a:p>
          <a:p>
            <a:r>
              <a:rPr lang="en-US" sz="1200" kern="1200" dirty="0" smtClean="0">
                <a:solidFill>
                  <a:schemeClr val="tx1"/>
                </a:solidFill>
                <a:effectLst/>
                <a:latin typeface="+mn-lt"/>
                <a:ea typeface="+mn-ea"/>
                <a:cs typeface="+mn-cs"/>
              </a:rPr>
              <a:t>This role is provided for compatibility with previous releases of Oracle Database. You can determine the privileges encompassed by this role by querying the DBA_SYS_PRIVS data dictionary view.</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Note: Oracle recommends that you design your own roles for database security rather than relying on this role. This role may not be created automatically by future releases of Oracle Database.</a:t>
            </a:r>
          </a:p>
          <a:p>
            <a:endParaRPr lang="en-US" dirty="0" smtClean="0"/>
          </a:p>
        </p:txBody>
      </p:sp>
      <p:sp>
        <p:nvSpPr>
          <p:cNvPr id="4" name="Slide Number Placeholder 3"/>
          <p:cNvSpPr>
            <a:spLocks noGrp="1"/>
          </p:cNvSpPr>
          <p:nvPr>
            <p:ph type="sldNum" sz="quarter" idx="10"/>
          </p:nvPr>
        </p:nvSpPr>
        <p:spPr/>
        <p:txBody>
          <a:bodyPr/>
          <a:lstStyle/>
          <a:p>
            <a:fld id="{B13CD35D-6881-4A4C-84E4-549046D711EA}" type="slidenum">
              <a:rPr lang="en-US" smtClean="0"/>
              <a:pPr/>
              <a:t>15</a:t>
            </a:fld>
            <a:endParaRPr lang="en-US"/>
          </a:p>
        </p:txBody>
      </p:sp>
    </p:spTree>
    <p:extLst>
      <p:ext uri="{BB962C8B-B14F-4D97-AF65-F5344CB8AC3E}">
        <p14:creationId xmlns:p14="http://schemas.microsoft.com/office/powerpoint/2010/main" val="1660691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200"/>
              </a:lnSpc>
              <a:spcAft>
                <a:spcPts val="600"/>
              </a:spcAft>
            </a:pPr>
            <a:r>
              <a:rPr lang="en-US" sz="1200" dirty="0" smtClean="0">
                <a:effectLst/>
                <a:latin typeface="Times New Roman"/>
                <a:ea typeface="Times New Roman"/>
              </a:rPr>
              <a:t>To grant a system privilege, one of the following conditions must be met:</a:t>
            </a:r>
          </a:p>
          <a:p>
            <a:pPr marL="342900" lvl="0" indent="-342900">
              <a:lnSpc>
                <a:spcPts val="1200"/>
              </a:lnSpc>
              <a:spcAft>
                <a:spcPts val="600"/>
              </a:spcAft>
              <a:buFont typeface="Symbol"/>
              <a:buChar char=""/>
            </a:pPr>
            <a:r>
              <a:rPr lang="en-US" sz="1200" dirty="0" smtClean="0">
                <a:effectLst/>
                <a:latin typeface="Times New Roman"/>
                <a:ea typeface="Times New Roman"/>
              </a:rPr>
              <a:t>You must have been granted the GRANT ANY PRIVILEGE system privilege. In this case, if you grant the system privilege to a role, then a user to whom the role has been granted does not have the privilege unless the role is enabled in user's session.</a:t>
            </a:r>
          </a:p>
          <a:p>
            <a:pPr marL="342900" lvl="0" indent="-342900">
              <a:lnSpc>
                <a:spcPts val="1200"/>
              </a:lnSpc>
              <a:spcAft>
                <a:spcPts val="600"/>
              </a:spcAft>
              <a:buFont typeface="Symbol"/>
              <a:buChar char=""/>
            </a:pPr>
            <a:r>
              <a:rPr lang="en-US" sz="1200" dirty="0" smtClean="0">
                <a:effectLst/>
                <a:latin typeface="Times New Roman"/>
                <a:ea typeface="Times New Roman"/>
              </a:rPr>
              <a:t>You must have been granted the system privilege with the ADMIN OPTION. In this case, if you grant the system privilege to a role, then a user to whom the role has been granted has the privilege regardless whether the role is enabled in the user's session.</a:t>
            </a:r>
          </a:p>
          <a:p>
            <a:pPr>
              <a:lnSpc>
                <a:spcPts val="1200"/>
              </a:lnSpc>
              <a:spcAft>
                <a:spcPts val="600"/>
              </a:spcAft>
            </a:pPr>
            <a:r>
              <a:rPr lang="en-US" sz="1200" dirty="0" smtClean="0">
                <a:effectLst/>
                <a:latin typeface="Times New Roman"/>
                <a:ea typeface="Times New Roman"/>
              </a:rPr>
              <a:t>To grant a role, you must either have been granted the role with the ADMIN OPTION or have been granted the GRANT ANY ROLE system privilege, or you must have created the role.</a:t>
            </a:r>
          </a:p>
          <a:p>
            <a:pPr>
              <a:lnSpc>
                <a:spcPts val="1200"/>
              </a:lnSpc>
              <a:spcAft>
                <a:spcPts val="600"/>
              </a:spcAft>
            </a:pPr>
            <a:r>
              <a:rPr lang="en-US" sz="1200" i="1" dirty="0" smtClean="0">
                <a:effectLst/>
                <a:latin typeface="Times New Roman"/>
                <a:ea typeface="Times New Roman"/>
              </a:rPr>
              <a:t>To grant an object privilege,</a:t>
            </a:r>
            <a:r>
              <a:rPr lang="en-US" sz="1200" dirty="0" smtClean="0">
                <a:effectLst/>
                <a:latin typeface="Times New Roman"/>
                <a:ea typeface="Times New Roman"/>
              </a:rPr>
              <a:t> you must own the object, or the owner of the object must have granted you the object privileges with the GRANT OPTION, or you must have been granted the GRANT ANY OBJECT PRIVILEGE system privilege. If you have the GRANT ANY OBJECT PRIVILEGE, then you can grant the object privilege only if the object owner could have granted the same object privilege. In this case, the GRANTOR column of the DBA_TAB_PRIVS view displays the object owner rather than the user who issued the GRANT statement.</a:t>
            </a:r>
            <a:endParaRPr lang="en-US" sz="1200" dirty="0">
              <a:effectLst/>
              <a:latin typeface="Times New Roman"/>
              <a:ea typeface="Times New Roman"/>
            </a:endParaRPr>
          </a:p>
        </p:txBody>
      </p:sp>
      <p:sp>
        <p:nvSpPr>
          <p:cNvPr id="4" name="Slide Number Placeholder 3"/>
          <p:cNvSpPr>
            <a:spLocks noGrp="1"/>
          </p:cNvSpPr>
          <p:nvPr>
            <p:ph type="sldNum" sz="quarter" idx="10"/>
          </p:nvPr>
        </p:nvSpPr>
        <p:spPr/>
        <p:txBody>
          <a:bodyPr/>
          <a:lstStyle/>
          <a:p>
            <a:fld id="{B13CD35D-6881-4A4C-84E4-549046D711EA}" type="slidenum">
              <a:rPr lang="en-US" smtClean="0"/>
              <a:pPr/>
              <a:t>17</a:t>
            </a:fld>
            <a:endParaRPr lang="en-US"/>
          </a:p>
        </p:txBody>
      </p:sp>
    </p:spTree>
    <p:extLst>
      <p:ext uri="{BB962C8B-B14F-4D97-AF65-F5344CB8AC3E}">
        <p14:creationId xmlns:p14="http://schemas.microsoft.com/office/powerpoint/2010/main" val="392263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18</a:t>
            </a:fld>
            <a:endParaRPr lang="en-US"/>
          </a:p>
        </p:txBody>
      </p:sp>
    </p:spTree>
    <p:extLst>
      <p:ext uri="{BB962C8B-B14F-4D97-AF65-F5344CB8AC3E}">
        <p14:creationId xmlns:p14="http://schemas.microsoft.com/office/powerpoint/2010/main" val="1646208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2</a:t>
            </a:fld>
            <a:endParaRPr lang="en-US"/>
          </a:p>
        </p:txBody>
      </p:sp>
    </p:spTree>
    <p:extLst>
      <p:ext uri="{BB962C8B-B14F-4D97-AF65-F5344CB8AC3E}">
        <p14:creationId xmlns:p14="http://schemas.microsoft.com/office/powerpoint/2010/main" val="1622137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Reduced.</a:t>
            </a:r>
          </a:p>
          <a:p>
            <a:r>
              <a:rPr lang="en-US" dirty="0" smtClean="0"/>
              <a:t>The full list can be found in http://docs.oracle.com/cd/E11882_01/server.112/e26088/statements_9013.htm#i2155015</a:t>
            </a:r>
          </a:p>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20</a:t>
            </a:fld>
            <a:endParaRPr lang="en-US"/>
          </a:p>
        </p:txBody>
      </p:sp>
    </p:spTree>
    <p:extLst>
      <p:ext uri="{BB962C8B-B14F-4D97-AF65-F5344CB8AC3E}">
        <p14:creationId xmlns:p14="http://schemas.microsoft.com/office/powerpoint/2010/main" val="188681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dirty="0" smtClean="0">
                <a:effectLst/>
              </a:rPr>
              <a:t>CREATE MATERIALIZED VIEW</a:t>
            </a:r>
          </a:p>
          <a:p>
            <a:pPr fontAlgn="t"/>
            <a:r>
              <a:rPr lang="en-US" dirty="0" smtClean="0">
                <a:effectLst/>
              </a:rPr>
              <a:t>Create a materialized view in the grantee's schema.</a:t>
            </a:r>
          </a:p>
          <a:p>
            <a:endParaRPr lang="en-US" dirty="0" smtClean="0"/>
          </a:p>
          <a:p>
            <a:r>
              <a:rPr lang="en-US" dirty="0" smtClean="0"/>
              <a:t>------------------------------------------------------</a:t>
            </a:r>
          </a:p>
          <a:p>
            <a:endParaRPr lang="en-US" dirty="0" smtClean="0"/>
          </a:p>
          <a:p>
            <a:r>
              <a:rPr lang="en-US" dirty="0" smtClean="0"/>
              <a:t>select *</a:t>
            </a:r>
          </a:p>
          <a:p>
            <a:r>
              <a:rPr lang="en-US" dirty="0" smtClean="0"/>
              <a:t>from </a:t>
            </a:r>
            <a:r>
              <a:rPr lang="en-US" dirty="0" err="1" smtClean="0"/>
              <a:t>dba_sys_privs</a:t>
            </a:r>
            <a:endParaRPr lang="en-US" dirty="0" smtClean="0"/>
          </a:p>
          <a:p>
            <a:r>
              <a:rPr lang="en-US" dirty="0" smtClean="0"/>
              <a:t>where grantee = 'DW_MANAGER';</a:t>
            </a:r>
          </a:p>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22</a:t>
            </a:fld>
            <a:endParaRPr lang="en-US"/>
          </a:p>
        </p:txBody>
      </p:sp>
    </p:spTree>
    <p:extLst>
      <p:ext uri="{BB962C8B-B14F-4D97-AF65-F5344CB8AC3E}">
        <p14:creationId xmlns:p14="http://schemas.microsoft.com/office/powerpoint/2010/main" val="1552416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dirty="0" smtClean="0">
                <a:effectLst/>
              </a:rPr>
              <a:t>Create</a:t>
            </a:r>
            <a:r>
              <a:rPr lang="en-US" baseline="0" dirty="0" smtClean="0">
                <a:effectLst/>
              </a:rPr>
              <a:t> </a:t>
            </a:r>
            <a:r>
              <a:rPr lang="en-US" baseline="0" dirty="0" err="1" smtClean="0">
                <a:effectLst/>
              </a:rPr>
              <a:t>MView</a:t>
            </a:r>
            <a:r>
              <a:rPr lang="en-US" baseline="0" dirty="0" smtClean="0">
                <a:effectLst/>
              </a:rPr>
              <a:t> in SH schema.</a:t>
            </a:r>
            <a:endParaRPr lang="en-US" dirty="0" smtClean="0">
              <a:effectLst/>
            </a:endParaRPr>
          </a:p>
          <a:p>
            <a:pPr fontAlgn="t"/>
            <a:endParaRPr lang="en-US" dirty="0" smtClean="0">
              <a:effectLst/>
            </a:endParaRPr>
          </a:p>
          <a:p>
            <a:pPr fontAlgn="t"/>
            <a:r>
              <a:rPr lang="en-US" dirty="0" smtClean="0">
                <a:effectLst/>
              </a:rPr>
              <a:t>CREATE ANY MATERIALIZED VIEW</a:t>
            </a:r>
          </a:p>
          <a:p>
            <a:pPr fontAlgn="t"/>
            <a:r>
              <a:rPr lang="en-US" dirty="0" smtClean="0">
                <a:effectLst/>
              </a:rPr>
              <a:t>Create materialized views in any schema.</a:t>
            </a:r>
          </a:p>
          <a:p>
            <a:pPr fontAlgn="t"/>
            <a:endParaRPr lang="en-US" dirty="0" smtClean="0">
              <a:effectLst/>
            </a:endParaRPr>
          </a:p>
          <a:p>
            <a:pPr fontAlgn="t"/>
            <a:r>
              <a:rPr lang="en-US" dirty="0" smtClean="0">
                <a:effectLst/>
              </a:rPr>
              <a:t>ALTER ANY MATERIALIZED VIEW</a:t>
            </a:r>
          </a:p>
          <a:p>
            <a:pPr fontAlgn="t"/>
            <a:r>
              <a:rPr lang="en-US" dirty="0" smtClean="0">
                <a:effectLst/>
              </a:rPr>
              <a:t>Alter materialized views in any schema.</a:t>
            </a:r>
          </a:p>
          <a:p>
            <a:pPr fontAlgn="t"/>
            <a:endParaRPr lang="en-US" dirty="0" smtClean="0">
              <a:effectLst/>
            </a:endParaRPr>
          </a:p>
          <a:p>
            <a:pPr fontAlgn="t"/>
            <a:r>
              <a:rPr lang="en-US" dirty="0" smtClean="0">
                <a:effectLst/>
              </a:rPr>
              <a:t>DROP ANY MATERIALIZED VIEW</a:t>
            </a:r>
          </a:p>
          <a:p>
            <a:pPr fontAlgn="t"/>
            <a:r>
              <a:rPr lang="en-US" dirty="0" smtClean="0">
                <a:effectLst/>
              </a:rPr>
              <a:t>Drop materialized views in any schema.</a:t>
            </a:r>
          </a:p>
          <a:p>
            <a:endParaRPr lang="en-US" dirty="0" smtClean="0"/>
          </a:p>
          <a:p>
            <a:r>
              <a:rPr lang="en-US" dirty="0" smtClean="0"/>
              <a:t>------------------------------------------------------</a:t>
            </a:r>
          </a:p>
          <a:p>
            <a:endParaRPr lang="en-US" dirty="0" smtClean="0"/>
          </a:p>
          <a:p>
            <a:r>
              <a:rPr lang="en-US" dirty="0" smtClean="0"/>
              <a:t>select *</a:t>
            </a:r>
          </a:p>
          <a:p>
            <a:r>
              <a:rPr lang="en-US" dirty="0" smtClean="0"/>
              <a:t>from </a:t>
            </a:r>
            <a:r>
              <a:rPr lang="en-US" dirty="0" err="1" smtClean="0"/>
              <a:t>dba_sys_privs</a:t>
            </a:r>
            <a:endParaRPr lang="en-US" dirty="0" smtClean="0"/>
          </a:p>
          <a:p>
            <a:r>
              <a:rPr lang="en-US" dirty="0" smtClean="0"/>
              <a:t>where grantee = 'DW_MANAGER';</a:t>
            </a:r>
          </a:p>
        </p:txBody>
      </p:sp>
      <p:sp>
        <p:nvSpPr>
          <p:cNvPr id="4" name="Slide Number Placeholder 3"/>
          <p:cNvSpPr>
            <a:spLocks noGrp="1"/>
          </p:cNvSpPr>
          <p:nvPr>
            <p:ph type="sldNum" sz="quarter" idx="10"/>
          </p:nvPr>
        </p:nvSpPr>
        <p:spPr/>
        <p:txBody>
          <a:bodyPr/>
          <a:lstStyle/>
          <a:p>
            <a:fld id="{B13CD35D-6881-4A4C-84E4-549046D711EA}" type="slidenum">
              <a:rPr lang="en-US" smtClean="0"/>
              <a:pPr/>
              <a:t>23</a:t>
            </a:fld>
            <a:endParaRPr lang="en-US"/>
          </a:p>
        </p:txBody>
      </p:sp>
    </p:spTree>
    <p:extLst>
      <p:ext uri="{BB962C8B-B14F-4D97-AF65-F5344CB8AC3E}">
        <p14:creationId xmlns:p14="http://schemas.microsoft.com/office/powerpoint/2010/main" val="1552416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GRANT SELECT ON SH.SALES TO WAREHOUSE_USER_ROLE;</a:t>
            </a:r>
          </a:p>
          <a:p>
            <a:endParaRPr lang="en-US" dirty="0" smtClean="0"/>
          </a:p>
          <a:p>
            <a:r>
              <a:rPr lang="en-US" dirty="0" smtClean="0"/>
              <a:t>GRANT WAREHOUSE_USER_ROLE TO DW_MANAGER; </a:t>
            </a:r>
          </a:p>
          <a:p>
            <a:endParaRPr lang="en-US" dirty="0" smtClean="0"/>
          </a:p>
          <a:p>
            <a:endParaRPr lang="en-US" dirty="0" smtClean="0"/>
          </a:p>
          <a:p>
            <a:r>
              <a:rPr lang="en-US" dirty="0" smtClean="0"/>
              <a:t>GRANT ALL ON BONUSES TO HR WITH GRANT OPTION; </a:t>
            </a:r>
          </a:p>
          <a:p>
            <a:endParaRPr lang="en-US" dirty="0" smtClean="0"/>
          </a:p>
          <a:p>
            <a:r>
              <a:rPr lang="en-US" dirty="0" smtClean="0"/>
              <a:t>GRANT SELECT, UPDATE ON EMP_VIEW TO PUBLIC; </a:t>
            </a:r>
          </a:p>
          <a:p>
            <a:endParaRPr lang="en-US" dirty="0" smtClean="0"/>
          </a:p>
          <a:p>
            <a:r>
              <a:rPr lang="en-US" dirty="0" smtClean="0"/>
              <a:t>GRANT SELECT ON </a:t>
            </a:r>
            <a:r>
              <a:rPr lang="en-US" dirty="0" err="1" smtClean="0"/>
              <a:t>oe.customers_seq</a:t>
            </a:r>
            <a:r>
              <a:rPr lang="en-US" dirty="0" smtClean="0"/>
              <a:t> TO </a:t>
            </a:r>
            <a:r>
              <a:rPr lang="en-US" dirty="0" err="1" smtClean="0"/>
              <a:t>hr</a:t>
            </a:r>
            <a:r>
              <a:rPr lang="en-US" dirty="0" smtClean="0"/>
              <a:t>; </a:t>
            </a:r>
          </a:p>
          <a:p>
            <a:endParaRPr lang="en-US" dirty="0" smtClean="0"/>
          </a:p>
          <a:p>
            <a:endParaRPr lang="en-US" dirty="0" smtClean="0"/>
          </a:p>
          <a:p>
            <a:r>
              <a:rPr lang="en-US" dirty="0" smtClean="0"/>
              <a:t>GRANT REFERENCES (EMPLOYEE_ID), </a:t>
            </a:r>
          </a:p>
          <a:p>
            <a:r>
              <a:rPr lang="en-US" dirty="0" smtClean="0"/>
              <a:t>      UPDATE (EMPLOYEE_ID, SALARY, COMMISSION_PCT) </a:t>
            </a:r>
          </a:p>
          <a:p>
            <a:r>
              <a:rPr lang="en-US" dirty="0" smtClean="0"/>
              <a:t>   ON HR.EMPLOYEES</a:t>
            </a:r>
          </a:p>
          <a:p>
            <a:r>
              <a:rPr lang="en-US" dirty="0" smtClean="0"/>
              <a:t>   TO OE; </a:t>
            </a:r>
          </a:p>
          <a:p>
            <a:r>
              <a:rPr lang="en-US" dirty="0" smtClean="0"/>
              <a:t>   </a:t>
            </a:r>
          </a:p>
          <a:p>
            <a:r>
              <a:rPr lang="en-US" dirty="0" smtClean="0"/>
              <a:t>CREATE TABLE DEPENDENT </a:t>
            </a:r>
          </a:p>
          <a:p>
            <a:r>
              <a:rPr lang="en-US" dirty="0" smtClean="0"/>
              <a:t>  (</a:t>
            </a:r>
          </a:p>
          <a:p>
            <a:r>
              <a:rPr lang="en-US" dirty="0" smtClean="0"/>
              <a:t>    DEPENDNO   NUMBER, </a:t>
            </a:r>
          </a:p>
          <a:p>
            <a:r>
              <a:rPr lang="en-US" dirty="0" smtClean="0"/>
              <a:t>    DEPENDNAME VARCHAR2(10), </a:t>
            </a:r>
          </a:p>
          <a:p>
            <a:r>
              <a:rPr lang="en-US" dirty="0" smtClean="0"/>
              <a:t>    EMPLOYEE   NUMBER </a:t>
            </a:r>
          </a:p>
          <a:p>
            <a:r>
              <a:rPr lang="en-US" dirty="0" smtClean="0"/>
              <a:t>      CONSTRAINT IN_EMP REFERENCES HR.EMPLOYEES(EMPLOYEE_ID) </a:t>
            </a:r>
          </a:p>
          <a:p>
            <a:r>
              <a:rPr lang="en-US" dirty="0" smtClean="0"/>
              <a:t>  );</a:t>
            </a:r>
          </a:p>
          <a:p>
            <a:r>
              <a:rPr lang="en-US"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24</a:t>
            </a:fld>
            <a:endParaRPr lang="en-US"/>
          </a:p>
        </p:txBody>
      </p:sp>
    </p:spTree>
    <p:extLst>
      <p:ext uri="{BB962C8B-B14F-4D97-AF65-F5344CB8AC3E}">
        <p14:creationId xmlns:p14="http://schemas.microsoft.com/office/powerpoint/2010/main" val="1181626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200"/>
              </a:lnSpc>
              <a:spcAft>
                <a:spcPts val="600"/>
              </a:spcAft>
            </a:pPr>
            <a:r>
              <a:rPr lang="en-US" sz="1200" b="1" dirty="0" smtClean="0">
                <a:effectLst/>
                <a:latin typeface="Times New Roman"/>
                <a:ea typeface="Times New Roman"/>
              </a:rPr>
              <a:t>Revoke</a:t>
            </a:r>
            <a:endParaRPr lang="en-US" sz="1200" dirty="0" smtClean="0">
              <a:effectLst/>
              <a:latin typeface="Times New Roman"/>
              <a:ea typeface="Times New Roman"/>
            </a:endParaRPr>
          </a:p>
          <a:p>
            <a:pPr>
              <a:lnSpc>
                <a:spcPts val="1200"/>
              </a:lnSpc>
              <a:spcAft>
                <a:spcPts val="600"/>
              </a:spcAft>
            </a:pPr>
            <a:r>
              <a:rPr lang="en-US" sz="1200" dirty="0" smtClean="0">
                <a:effectLst/>
                <a:latin typeface="Times New Roman"/>
                <a:ea typeface="Times New Roman"/>
              </a:rPr>
              <a:t>Use the REVOKE statement to:</a:t>
            </a:r>
          </a:p>
          <a:p>
            <a:pPr marL="342900" lvl="0" indent="-342900">
              <a:lnSpc>
                <a:spcPts val="1200"/>
              </a:lnSpc>
              <a:spcAft>
                <a:spcPts val="600"/>
              </a:spcAft>
              <a:buFont typeface="Symbol"/>
              <a:buChar char=""/>
            </a:pPr>
            <a:r>
              <a:rPr lang="en-US" sz="1200" dirty="0" smtClean="0">
                <a:effectLst/>
                <a:latin typeface="Times New Roman"/>
                <a:ea typeface="Times New Roman"/>
              </a:rPr>
              <a:t>Revoke system privileges from users and roles</a:t>
            </a:r>
          </a:p>
          <a:p>
            <a:pPr marL="342900" lvl="0" indent="-342900">
              <a:lnSpc>
                <a:spcPts val="1200"/>
              </a:lnSpc>
              <a:spcAft>
                <a:spcPts val="600"/>
              </a:spcAft>
              <a:buFont typeface="Symbol"/>
              <a:buChar char=""/>
            </a:pPr>
            <a:r>
              <a:rPr lang="en-US" sz="1200" dirty="0" smtClean="0">
                <a:effectLst/>
                <a:latin typeface="Times New Roman"/>
                <a:ea typeface="Times New Roman"/>
              </a:rPr>
              <a:t>Revoke roles from users and roles</a:t>
            </a:r>
          </a:p>
          <a:p>
            <a:pPr marL="342900" lvl="0" indent="-342900">
              <a:lnSpc>
                <a:spcPts val="1200"/>
              </a:lnSpc>
              <a:spcAft>
                <a:spcPts val="600"/>
              </a:spcAft>
              <a:buFont typeface="Symbol"/>
              <a:buChar char=""/>
            </a:pPr>
            <a:r>
              <a:rPr lang="en-US" sz="1200" dirty="0" smtClean="0">
                <a:effectLst/>
                <a:latin typeface="Times New Roman"/>
                <a:ea typeface="Times New Roman"/>
              </a:rPr>
              <a:t>Revoke object privileges for a particular object from users and roles</a:t>
            </a:r>
          </a:p>
          <a:p>
            <a:pPr>
              <a:lnSpc>
                <a:spcPts val="1200"/>
              </a:lnSpc>
              <a:spcAft>
                <a:spcPts val="600"/>
              </a:spcAft>
            </a:pPr>
            <a:r>
              <a:rPr lang="en-US" sz="1200" b="1" dirty="0" smtClean="0">
                <a:effectLst/>
                <a:latin typeface="Times New Roman"/>
                <a:ea typeface="Times New Roman"/>
              </a:rPr>
              <a:t>Prerequisites</a:t>
            </a:r>
            <a:endParaRPr lang="en-US" sz="1200" dirty="0" smtClean="0">
              <a:effectLst/>
              <a:latin typeface="Times New Roman"/>
              <a:ea typeface="Times New Roman"/>
            </a:endParaRPr>
          </a:p>
          <a:p>
            <a:pPr>
              <a:lnSpc>
                <a:spcPts val="1200"/>
              </a:lnSpc>
              <a:spcAft>
                <a:spcPts val="600"/>
              </a:spcAft>
            </a:pPr>
            <a:r>
              <a:rPr lang="en-US" sz="1200" dirty="0" smtClean="0">
                <a:effectLst/>
                <a:latin typeface="Times New Roman"/>
                <a:ea typeface="Times New Roman"/>
              </a:rPr>
              <a:t>To revoke a system privilege, you must have been granted the privilege with the ADMIN OPTION. </a:t>
            </a:r>
          </a:p>
          <a:p>
            <a:pPr>
              <a:lnSpc>
                <a:spcPts val="1200"/>
              </a:lnSpc>
              <a:spcAft>
                <a:spcPts val="600"/>
              </a:spcAft>
            </a:pPr>
            <a:r>
              <a:rPr lang="en-US" sz="1200" dirty="0" smtClean="0">
                <a:effectLst/>
                <a:latin typeface="Times New Roman"/>
                <a:ea typeface="Times New Roman"/>
              </a:rPr>
              <a:t>You can revoke any privilege if you have the GRANT ANY PRIVILEGE system privilege.</a:t>
            </a:r>
          </a:p>
          <a:p>
            <a:pPr>
              <a:lnSpc>
                <a:spcPts val="1200"/>
              </a:lnSpc>
              <a:spcAft>
                <a:spcPts val="600"/>
              </a:spcAft>
            </a:pPr>
            <a:r>
              <a:rPr lang="en-US" sz="1200" dirty="0" smtClean="0">
                <a:effectLst/>
                <a:latin typeface="Times New Roman"/>
                <a:ea typeface="Times New Roman"/>
              </a:rPr>
              <a:t>To revoke a role, you must have been granted the role with the ADMIN OPTION. You can revoke any role if you have the GRANT ANY ROLE system privilege.</a:t>
            </a:r>
          </a:p>
          <a:p>
            <a:pPr>
              <a:lnSpc>
                <a:spcPts val="1200"/>
              </a:lnSpc>
              <a:spcAft>
                <a:spcPts val="600"/>
              </a:spcAft>
            </a:pPr>
            <a:r>
              <a:rPr lang="en-US" sz="1200" i="1" dirty="0" smtClean="0">
                <a:effectLst/>
                <a:latin typeface="Times New Roman"/>
                <a:ea typeface="Times New Roman"/>
              </a:rPr>
              <a:t>To revoke an object privilege,</a:t>
            </a:r>
            <a:r>
              <a:rPr lang="en-US" sz="1200" dirty="0" smtClean="0">
                <a:effectLst/>
                <a:latin typeface="Times New Roman"/>
                <a:ea typeface="Times New Roman"/>
              </a:rPr>
              <a:t> you must previously have granted the object privilege to the user and role or you must have the GRANT ANY OBJECT PRIVILEGE system privilege. In the latter case, you can revoke any object privilege that was granted by the object owner or on behalf of the owner by a user with the GRANT ANY OBJECT PRIVILEGE. However, you cannot revoke an object privilege that was granted by way of a WITH GRANT OPTION grant.</a:t>
            </a:r>
          </a:p>
          <a:p>
            <a:pPr>
              <a:lnSpc>
                <a:spcPts val="1200"/>
              </a:lnSpc>
              <a:spcAft>
                <a:spcPts val="600"/>
              </a:spcAft>
            </a:pPr>
            <a:r>
              <a:rPr lang="en-US" sz="1200" dirty="0" smtClean="0">
                <a:effectLst/>
                <a:latin typeface="Times New Roman"/>
                <a:ea typeface="Times New Roman"/>
              </a:rPr>
              <a:t>The REVOKE statement can revoke only privileges and roles that were previously granted directly with a GRANT statement. </a:t>
            </a:r>
          </a:p>
          <a:p>
            <a:pPr>
              <a:lnSpc>
                <a:spcPts val="1200"/>
              </a:lnSpc>
              <a:spcAft>
                <a:spcPts val="600"/>
              </a:spcAft>
            </a:pPr>
            <a:r>
              <a:rPr lang="en-US" sz="1200" dirty="0" smtClean="0">
                <a:effectLst/>
                <a:latin typeface="Times New Roman"/>
                <a:ea typeface="Times New Roman"/>
              </a:rPr>
              <a:t>You cannot use this statement to revoke:</a:t>
            </a:r>
          </a:p>
          <a:p>
            <a:pPr marL="342900" lvl="0" indent="-342900">
              <a:lnSpc>
                <a:spcPts val="1200"/>
              </a:lnSpc>
              <a:spcAft>
                <a:spcPts val="600"/>
              </a:spcAft>
              <a:buFont typeface="Symbol"/>
              <a:buChar char=""/>
            </a:pPr>
            <a:r>
              <a:rPr lang="en-US" sz="1200" dirty="0" smtClean="0">
                <a:effectLst/>
                <a:latin typeface="Times New Roman"/>
                <a:ea typeface="Times New Roman"/>
              </a:rPr>
              <a:t>Privileges or roles not granted to the </a:t>
            </a:r>
            <a:r>
              <a:rPr lang="en-US" sz="1200" dirty="0" err="1" smtClean="0">
                <a:effectLst/>
                <a:latin typeface="Times New Roman"/>
                <a:ea typeface="Times New Roman"/>
              </a:rPr>
              <a:t>revokee</a:t>
            </a:r>
            <a:endParaRPr lang="en-US" sz="1200" dirty="0" smtClean="0">
              <a:effectLst/>
              <a:latin typeface="Times New Roman"/>
              <a:ea typeface="Times New Roman"/>
            </a:endParaRPr>
          </a:p>
          <a:p>
            <a:pPr marL="342900" lvl="0" indent="-342900">
              <a:lnSpc>
                <a:spcPts val="1200"/>
              </a:lnSpc>
              <a:spcAft>
                <a:spcPts val="600"/>
              </a:spcAft>
              <a:buFont typeface="Symbol"/>
              <a:buChar char=""/>
            </a:pPr>
            <a:r>
              <a:rPr lang="en-US" sz="1200" dirty="0" smtClean="0">
                <a:effectLst/>
                <a:latin typeface="Times New Roman"/>
                <a:ea typeface="Times New Roman"/>
              </a:rPr>
              <a:t>Roles or object privileges granted through the operating system</a:t>
            </a:r>
          </a:p>
          <a:p>
            <a:pPr marL="342900" lvl="0" indent="-342900">
              <a:lnSpc>
                <a:spcPts val="1200"/>
              </a:lnSpc>
              <a:spcAft>
                <a:spcPts val="600"/>
              </a:spcAft>
              <a:buFont typeface="Symbol"/>
              <a:buChar char=""/>
            </a:pPr>
            <a:r>
              <a:rPr lang="en-US" sz="1200" dirty="0" smtClean="0">
                <a:effectLst/>
                <a:latin typeface="Times New Roman"/>
                <a:ea typeface="Times New Roman"/>
              </a:rPr>
              <a:t>Privileges or roles granted to the </a:t>
            </a:r>
            <a:r>
              <a:rPr lang="en-US" sz="1200" dirty="0" err="1" smtClean="0">
                <a:effectLst/>
                <a:latin typeface="Times New Roman"/>
                <a:ea typeface="Times New Roman"/>
              </a:rPr>
              <a:t>revokee</a:t>
            </a:r>
            <a:r>
              <a:rPr lang="en-US" sz="1200" dirty="0" smtClean="0">
                <a:effectLst/>
                <a:latin typeface="Times New Roman"/>
                <a:ea typeface="Times New Roman"/>
              </a:rPr>
              <a:t> through roles</a:t>
            </a:r>
          </a:p>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25</a:t>
            </a:fld>
            <a:endParaRPr lang="en-US"/>
          </a:p>
        </p:txBody>
      </p:sp>
    </p:spTree>
    <p:extLst>
      <p:ext uri="{BB962C8B-B14F-4D97-AF65-F5344CB8AC3E}">
        <p14:creationId xmlns:p14="http://schemas.microsoft.com/office/powerpoint/2010/main" val="917307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Revoke role from current user example.</a:t>
            </a:r>
          </a:p>
          <a:p>
            <a:endParaRPr lang="en-US" dirty="0" smtClean="0"/>
          </a:p>
          <a:p>
            <a:r>
              <a:rPr lang="en-US" dirty="0" smtClean="0"/>
              <a:t>CONN SYSTEM</a:t>
            </a:r>
          </a:p>
          <a:p>
            <a:r>
              <a:rPr lang="en-US" dirty="0" smtClean="0"/>
              <a:t>CREATE USER TEST1</a:t>
            </a:r>
          </a:p>
          <a:p>
            <a:r>
              <a:rPr lang="en-US" dirty="0" smtClean="0"/>
              <a:t> IDENTIFIED BY </a:t>
            </a:r>
            <a:r>
              <a:rPr lang="en-US" dirty="0" err="1" smtClean="0"/>
              <a:t>my_password</a:t>
            </a:r>
            <a:endParaRPr lang="en-US" dirty="0" smtClean="0"/>
          </a:p>
          <a:p>
            <a:r>
              <a:rPr lang="en-US" dirty="0" smtClean="0"/>
              <a:t> DEFAULT TABLESPACE users</a:t>
            </a:r>
          </a:p>
          <a:p>
            <a:r>
              <a:rPr lang="en-US" dirty="0" smtClean="0"/>
              <a:t> TEMPORARY TABLESPACE temp;</a:t>
            </a:r>
          </a:p>
          <a:p>
            <a:endParaRPr lang="en-US" dirty="0" smtClean="0"/>
          </a:p>
          <a:p>
            <a:r>
              <a:rPr lang="en-US" dirty="0" smtClean="0"/>
              <a:t>GRANT CONNECT, RESOURCE TO TEST1;</a:t>
            </a:r>
          </a:p>
          <a:p>
            <a:endParaRPr lang="en-US" dirty="0" smtClean="0"/>
          </a:p>
          <a:p>
            <a:r>
              <a:rPr lang="en-US" dirty="0" smtClean="0"/>
              <a:t>CREATE ROLE DW_MANAGER;</a:t>
            </a:r>
          </a:p>
          <a:p>
            <a:endParaRPr lang="en-US" dirty="0" smtClean="0"/>
          </a:p>
          <a:p>
            <a:r>
              <a:rPr lang="en-US" dirty="0" smtClean="0"/>
              <a:t>GRANT </a:t>
            </a:r>
          </a:p>
          <a:p>
            <a:r>
              <a:rPr lang="en-US" dirty="0" smtClean="0"/>
              <a:t>  CREATE ANY MATERIALIZED VIEW,</a:t>
            </a:r>
          </a:p>
          <a:p>
            <a:r>
              <a:rPr lang="en-US" dirty="0" smtClean="0"/>
              <a:t>  ALTER ANY MATERIALIZED VIEW,</a:t>
            </a:r>
          </a:p>
          <a:p>
            <a:r>
              <a:rPr lang="en-US" dirty="0" smtClean="0"/>
              <a:t>  DROP ANY MATERIALIZED VIEW, </a:t>
            </a:r>
          </a:p>
          <a:p>
            <a:r>
              <a:rPr lang="en-US" dirty="0" smtClean="0"/>
              <a:t>  QUERY REWRITE, </a:t>
            </a:r>
          </a:p>
          <a:p>
            <a:r>
              <a:rPr lang="en-US" dirty="0" smtClean="0"/>
              <a:t>  GLOBAL QUERY REWRITE </a:t>
            </a:r>
          </a:p>
          <a:p>
            <a:r>
              <a:rPr lang="en-US" dirty="0" smtClean="0"/>
              <a:t>    TO DW_MANAGER </a:t>
            </a:r>
          </a:p>
          <a:p>
            <a:r>
              <a:rPr lang="en-US" dirty="0" smtClean="0"/>
              <a:t>    WITH ADMIN OPTION; </a:t>
            </a:r>
          </a:p>
          <a:p>
            <a:endParaRPr lang="en-US" dirty="0" smtClean="0"/>
          </a:p>
          <a:p>
            <a:r>
              <a:rPr lang="en-US" dirty="0" smtClean="0"/>
              <a:t>GRANT DW_MANAGER </a:t>
            </a:r>
          </a:p>
          <a:p>
            <a:r>
              <a:rPr lang="en-US" dirty="0" smtClean="0"/>
              <a:t>  TO TEST1 WITH ADMIN OPTION;</a:t>
            </a:r>
          </a:p>
          <a:p>
            <a:endParaRPr lang="en-US" dirty="0" smtClean="0"/>
          </a:p>
          <a:p>
            <a:r>
              <a:rPr lang="en-US" b="1" dirty="0" smtClean="0"/>
              <a:t>/*</a:t>
            </a:r>
            <a:r>
              <a:rPr lang="en-US" b="1" baseline="0" dirty="0" smtClean="0"/>
              <a:t> </a:t>
            </a:r>
          </a:p>
          <a:p>
            <a:r>
              <a:rPr lang="en-US" b="1" baseline="0" dirty="0" smtClean="0"/>
              <a:t>  The first execution – everything will be Ok (revoke done, but SH.MV_TEST created successfully and dropped).</a:t>
            </a:r>
          </a:p>
          <a:p>
            <a:r>
              <a:rPr lang="en-US" b="1" dirty="0" smtClean="0"/>
              <a:t>  The second</a:t>
            </a:r>
            <a:r>
              <a:rPr lang="en-US" b="1" baseline="0" dirty="0" smtClean="0"/>
              <a:t> execution:</a:t>
            </a:r>
          </a:p>
          <a:p>
            <a:r>
              <a:rPr lang="en-US" b="1" baseline="0" dirty="0" smtClean="0"/>
              <a:t>     REVOKE gives ORA-01919: role 'DW_MANAGER' does not exist</a:t>
            </a:r>
          </a:p>
          <a:p>
            <a:r>
              <a:rPr lang="en-US" b="1" baseline="0" dirty="0" smtClean="0"/>
              <a:t>     CREATE and DROP give ORA-01031: insufficient privileges</a:t>
            </a:r>
          </a:p>
          <a:p>
            <a:r>
              <a:rPr lang="en-US" b="1" baseline="0" dirty="0" smtClean="0"/>
              <a:t>*/</a:t>
            </a:r>
            <a:endParaRPr lang="en-US" b="1" dirty="0" smtClean="0"/>
          </a:p>
          <a:p>
            <a:r>
              <a:rPr lang="en-US" b="1" dirty="0" smtClean="0"/>
              <a:t>CONNECT test1/</a:t>
            </a:r>
            <a:r>
              <a:rPr lang="en-US" b="1" dirty="0" err="1" smtClean="0"/>
              <a:t>my_password</a:t>
            </a:r>
            <a:endParaRPr lang="en-US" b="1" dirty="0" smtClean="0"/>
          </a:p>
          <a:p>
            <a:r>
              <a:rPr lang="en-US" b="1" dirty="0" smtClean="0"/>
              <a:t>REVOKE </a:t>
            </a:r>
            <a:r>
              <a:rPr lang="en-US" b="1" dirty="0" smtClean="0">
                <a:solidFill>
                  <a:srgbClr val="FF0000"/>
                </a:solidFill>
              </a:rPr>
              <a:t>DW_MANAGER FROM TEST1;</a:t>
            </a:r>
          </a:p>
          <a:p>
            <a:r>
              <a:rPr lang="en-US" b="1" dirty="0" smtClean="0">
                <a:solidFill>
                  <a:srgbClr val="FF0000"/>
                </a:solidFill>
              </a:rPr>
              <a:t>CREATE MATERIALIZED VIEW SH.MV_TEST AS</a:t>
            </a:r>
          </a:p>
          <a:p>
            <a:r>
              <a:rPr lang="en-US" b="1" dirty="0" smtClean="0">
                <a:solidFill>
                  <a:srgbClr val="FF0000"/>
                </a:solidFill>
              </a:rPr>
              <a:t> SELECT * FROM DUAL;</a:t>
            </a:r>
          </a:p>
          <a:p>
            <a:r>
              <a:rPr lang="en-US" b="1" dirty="0" smtClean="0"/>
              <a:t>DROP MATERIALIZED VIEW SH.MV_TEST;</a:t>
            </a:r>
          </a:p>
          <a:p>
            <a:endParaRPr lang="en-US" dirty="0" smtClean="0"/>
          </a:p>
          <a:p>
            <a:r>
              <a:rPr lang="en-US" dirty="0" smtClean="0"/>
              <a:t>CONN SYSTEM</a:t>
            </a:r>
          </a:p>
          <a:p>
            <a:r>
              <a:rPr lang="en-US" dirty="0" smtClean="0"/>
              <a:t>DROP ROLE DW_MANAGER;</a:t>
            </a:r>
          </a:p>
          <a:p>
            <a:r>
              <a:rPr lang="en-US" dirty="0" smtClean="0"/>
              <a:t>DROP USER TEST1 CASCADE;</a:t>
            </a:r>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27</a:t>
            </a:fld>
            <a:endParaRPr lang="en-US"/>
          </a:p>
        </p:txBody>
      </p:sp>
    </p:spTree>
    <p:extLst>
      <p:ext uri="{BB962C8B-B14F-4D97-AF65-F5344CB8AC3E}">
        <p14:creationId xmlns:p14="http://schemas.microsoft.com/office/powerpoint/2010/main" val="3747516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GRANT REFERENCES, UPDATE ON HR.EMPLOYEES TO OE; </a:t>
            </a:r>
          </a:p>
          <a:p>
            <a:endParaRPr lang="en-US" dirty="0" smtClean="0"/>
          </a:p>
          <a:p>
            <a:r>
              <a:rPr lang="en-US" dirty="0" smtClean="0"/>
              <a:t>CREATE TABLE DEPENDENT </a:t>
            </a:r>
          </a:p>
          <a:p>
            <a:r>
              <a:rPr lang="en-US" dirty="0" smtClean="0"/>
              <a:t>  (</a:t>
            </a:r>
          </a:p>
          <a:p>
            <a:r>
              <a:rPr lang="en-US" dirty="0" smtClean="0"/>
              <a:t>    DEPENDNO   NUMBER, </a:t>
            </a:r>
          </a:p>
          <a:p>
            <a:r>
              <a:rPr lang="en-US" dirty="0" smtClean="0"/>
              <a:t>    DEPENDNAME VARCHAR2(10), </a:t>
            </a:r>
          </a:p>
          <a:p>
            <a:r>
              <a:rPr lang="en-US" dirty="0" smtClean="0"/>
              <a:t>    EMPLOYEE   NUMBER                   </a:t>
            </a:r>
          </a:p>
          <a:p>
            <a:r>
              <a:rPr lang="en-US" dirty="0" smtClean="0"/>
              <a:t>      CONSTRAINT IN_EMP REFERENCES HR.EMPLOYEES(EMPLOYEE_ID) </a:t>
            </a:r>
          </a:p>
          <a:p>
            <a:r>
              <a:rPr lang="en-US" dirty="0" smtClean="0"/>
              <a:t>  ); </a:t>
            </a:r>
          </a:p>
          <a:p>
            <a:r>
              <a:rPr lang="en-US" dirty="0" smtClean="0"/>
              <a:t>      </a:t>
            </a:r>
          </a:p>
          <a:p>
            <a:r>
              <a:rPr lang="en-US" dirty="0" smtClean="0"/>
              <a:t>REVOKE REFERENCES </a:t>
            </a:r>
          </a:p>
          <a:p>
            <a:r>
              <a:rPr lang="en-US" dirty="0" smtClean="0"/>
              <a:t>    ON HR.EMPLOYEES </a:t>
            </a:r>
          </a:p>
          <a:p>
            <a:r>
              <a:rPr lang="en-US" dirty="0" smtClean="0"/>
              <a:t>    FROM OE </a:t>
            </a:r>
          </a:p>
          <a:p>
            <a:r>
              <a:rPr lang="en-US" dirty="0" smtClean="0"/>
              <a:t>    CASCADE CONSTRAINTS; </a:t>
            </a:r>
          </a:p>
          <a:p>
            <a:r>
              <a:rPr lang="en-US" dirty="0" smtClean="0"/>
              <a:t>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28</a:t>
            </a:fld>
            <a:endParaRPr lang="en-US"/>
          </a:p>
        </p:txBody>
      </p:sp>
    </p:spTree>
    <p:extLst>
      <p:ext uri="{BB962C8B-B14F-4D97-AF65-F5344CB8AC3E}">
        <p14:creationId xmlns:p14="http://schemas.microsoft.com/office/powerpoint/2010/main" val="2904748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453714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Within a schema, each schema object of a particular type has a unique name. For example, </a:t>
            </a:r>
            <a:r>
              <a:rPr lang="en-US" sz="1200" b="0" dirty="0" err="1" smtClean="0"/>
              <a:t>hr.employees</a:t>
            </a:r>
            <a:r>
              <a:rPr lang="en-US" sz="1200" b="0" dirty="0" smtClean="0"/>
              <a:t> refers to the table employees in the HR schema. </a:t>
            </a:r>
          </a:p>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4</a:t>
            </a:fld>
            <a:endParaRPr lang="en-US"/>
          </a:p>
        </p:txBody>
      </p:sp>
    </p:spTree>
    <p:extLst>
      <p:ext uri="{BB962C8B-B14F-4D97-AF65-F5344CB8AC3E}">
        <p14:creationId xmlns:p14="http://schemas.microsoft.com/office/powerpoint/2010/main" val="1273313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profile</a:t>
            </a:r>
          </a:p>
          <a:p>
            <a:r>
              <a:rPr lang="en-US" sz="1200" b="0" i="0" kern="1200" dirty="0" smtClean="0">
                <a:solidFill>
                  <a:schemeClr val="tx1"/>
                </a:solidFill>
                <a:effectLst/>
                <a:latin typeface="+mn-lt"/>
                <a:ea typeface="+mn-ea"/>
                <a:cs typeface="+mn-cs"/>
              </a:rPr>
              <a:t>A profile is collection of attributes that apply to a user. It enables a single point of reference for any of multiple users that share those exact attributes.</a:t>
            </a:r>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role </a:t>
            </a:r>
          </a:p>
          <a:p>
            <a:r>
              <a:rPr lang="en-US" sz="1200" b="0" i="0" u="none" strike="noStrike" kern="1200" baseline="0" dirty="0" smtClean="0">
                <a:solidFill>
                  <a:schemeClr val="tx1"/>
                </a:solidFill>
                <a:latin typeface="+mn-lt"/>
                <a:ea typeface="+mn-ea"/>
                <a:cs typeface="+mn-cs"/>
              </a:rPr>
              <a:t>A set of </a:t>
            </a:r>
            <a:r>
              <a:rPr lang="en-US" sz="1200" b="1" i="0" u="none" strike="noStrike" kern="1200" baseline="0" dirty="0" smtClean="0">
                <a:solidFill>
                  <a:schemeClr val="tx1"/>
                </a:solidFill>
                <a:latin typeface="+mn-lt"/>
                <a:ea typeface="+mn-ea"/>
                <a:cs typeface="+mn-cs"/>
              </a:rPr>
              <a:t>privileges </a:t>
            </a:r>
            <a:r>
              <a:rPr lang="en-US" sz="1200" b="0" i="0" u="none" strike="noStrike" kern="1200" baseline="0" dirty="0" smtClean="0">
                <a:solidFill>
                  <a:schemeClr val="tx1"/>
                </a:solidFill>
                <a:latin typeface="+mn-lt"/>
                <a:ea typeface="+mn-ea"/>
                <a:cs typeface="+mn-cs"/>
              </a:rPr>
              <a:t>that can be granted to database users or to other roles.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context </a:t>
            </a:r>
          </a:p>
          <a:p>
            <a:r>
              <a:rPr lang="en-US" sz="1200" b="0" i="0" u="none" strike="noStrike" kern="1200" baseline="0" dirty="0" smtClean="0">
                <a:solidFill>
                  <a:schemeClr val="tx1"/>
                </a:solidFill>
                <a:latin typeface="+mn-lt"/>
                <a:ea typeface="+mn-ea"/>
                <a:cs typeface="+mn-cs"/>
              </a:rPr>
              <a:t>A set of application-defined attributes that validates and secures an application. The SQL statement CREATE CONTEXT creates namespaces for contexts.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directory object </a:t>
            </a:r>
          </a:p>
          <a:p>
            <a:r>
              <a:rPr lang="en-US" sz="1200" b="0" i="0" u="none" strike="noStrike" kern="1200" baseline="0" dirty="0" smtClean="0">
                <a:solidFill>
                  <a:schemeClr val="tx1"/>
                </a:solidFill>
                <a:latin typeface="+mn-lt"/>
                <a:ea typeface="+mn-ea"/>
                <a:cs typeface="+mn-cs"/>
              </a:rPr>
              <a:t>A database object that specifies an alias for a directory on the server file system where external binary file LOBs (BFILEs) and </a:t>
            </a:r>
            <a:r>
              <a:rPr lang="en-US" sz="1200" b="1" i="0" u="none" strike="noStrike" kern="1200" baseline="0" dirty="0" smtClean="0">
                <a:solidFill>
                  <a:schemeClr val="tx1"/>
                </a:solidFill>
                <a:latin typeface="+mn-lt"/>
                <a:ea typeface="+mn-ea"/>
                <a:cs typeface="+mn-cs"/>
              </a:rPr>
              <a:t>external table </a:t>
            </a:r>
            <a:r>
              <a:rPr lang="en-US" sz="1200" b="0" i="0" u="none" strike="noStrike" kern="1200" baseline="0" dirty="0" smtClean="0">
                <a:solidFill>
                  <a:schemeClr val="tx1"/>
                </a:solidFill>
                <a:latin typeface="+mn-lt"/>
                <a:ea typeface="+mn-ea"/>
                <a:cs typeface="+mn-cs"/>
              </a:rPr>
              <a:t>data are located. All directory objects are created in a single namespace and are not owned by an individual schema. </a:t>
            </a:r>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5</a:t>
            </a:fld>
            <a:endParaRPr lang="en-US"/>
          </a:p>
        </p:txBody>
      </p:sp>
    </p:spTree>
    <p:extLst>
      <p:ext uri="{BB962C8B-B14F-4D97-AF65-F5344CB8AC3E}">
        <p14:creationId xmlns:p14="http://schemas.microsoft.com/office/powerpoint/2010/main" val="3796654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Because roles allow for easier and better management of privileges, usually recommended grant privileges to roles and not to specific users.</a:t>
            </a:r>
          </a:p>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7</a:t>
            </a:fld>
            <a:endParaRPr lang="en-US"/>
          </a:p>
        </p:txBody>
      </p:sp>
    </p:spTree>
    <p:extLst>
      <p:ext uri="{BB962C8B-B14F-4D97-AF65-F5344CB8AC3E}">
        <p14:creationId xmlns:p14="http://schemas.microsoft.com/office/powerpoint/2010/main" val="1750933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SYS and</a:t>
            </a:r>
            <a:r>
              <a:rPr lang="en-US" baseline="0" dirty="0" smtClean="0"/>
              <a:t> SYSTEM are DBA.</a:t>
            </a:r>
          </a:p>
          <a:p>
            <a:endParaRPr lang="en-US" baseline="0" dirty="0" smtClean="0"/>
          </a:p>
          <a:p>
            <a:r>
              <a:rPr lang="en-US" sz="1200" b="1" i="0" kern="1200" dirty="0" smtClean="0">
                <a:solidFill>
                  <a:schemeClr val="tx1"/>
                </a:solidFill>
                <a:effectLst/>
                <a:latin typeface="+mn-lt"/>
                <a:ea typeface="+mn-ea"/>
                <a:cs typeface="+mn-cs"/>
              </a:rPr>
              <a:t>The DBA Role</a:t>
            </a:r>
          </a:p>
          <a:p>
            <a:r>
              <a:rPr lang="en-US" sz="1200" b="0" i="0" kern="1200" dirty="0" smtClean="0">
                <a:solidFill>
                  <a:schemeClr val="tx1"/>
                </a:solidFill>
                <a:effectLst/>
                <a:latin typeface="+mn-lt"/>
                <a:ea typeface="+mn-ea"/>
                <a:cs typeface="+mn-cs"/>
              </a:rPr>
              <a:t>A predefined DBA role is automatically created with every Oracle Database installation. This role contains most database system privileges. Therefore, the DBA role should be granted only to actual database administrators.</a:t>
            </a:r>
          </a:p>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8</a:t>
            </a:fld>
            <a:endParaRPr lang="en-US"/>
          </a:p>
        </p:txBody>
      </p:sp>
    </p:spTree>
    <p:extLst>
      <p:ext uri="{BB962C8B-B14F-4D97-AF65-F5344CB8AC3E}">
        <p14:creationId xmlns:p14="http://schemas.microsoft.com/office/powerpoint/2010/main" val="3657324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5.png"/><Relationship Id="rId10" Type="http://schemas.openxmlformats.org/officeDocument/2006/relationships/oleObject" Target="../embeddings/oleObject5.bin"/><Relationship Id="rId4" Type="http://schemas.openxmlformats.org/officeDocument/2006/relationships/image" Target="../media/image4.png"/><Relationship Id="rId9" Type="http://schemas.openxmlformats.org/officeDocument/2006/relationships/oleObject" Target="../embeddings/oleObject4.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88" y="2590800"/>
            <a:ext cx="9142412" cy="3609975"/>
            <a:chOff x="1" y="1632"/>
            <a:chExt cx="5759" cy="2274"/>
          </a:xfrm>
        </p:grpSpPr>
        <p:pic>
          <p:nvPicPr>
            <p:cNvPr id="5" name="Object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1632"/>
              <a:ext cx="5759" cy="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Object 4"/>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040" y="1632"/>
              <a:ext cx="7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Object 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00" y="1632"/>
              <a:ext cx="7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Object 6"/>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320" y="1632"/>
              <a:ext cx="7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Rectangle 7"/>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eaLnBrk="1" hangingPunct="1">
              <a:defRPr/>
            </a:pPr>
            <a:endParaRPr lang="en-US">
              <a:latin typeface="Arial" charset="0"/>
            </a:endParaRPr>
          </a:p>
        </p:txBody>
      </p:sp>
      <p:sp>
        <p:nvSpPr>
          <p:cNvPr id="10" name="Text Box 8"/>
          <p:cNvSpPr txBox="1">
            <a:spLocks noChangeArrowheads="1"/>
          </p:cNvSpPr>
          <p:nvPr/>
        </p:nvSpPr>
        <p:spPr bwMode="auto">
          <a:xfrm>
            <a:off x="2076450" y="685800"/>
            <a:ext cx="5343525" cy="304800"/>
          </a:xfrm>
          <a:prstGeom prst="rect">
            <a:avLst/>
          </a:prstGeom>
          <a:noFill/>
          <a:ln w="9525">
            <a:noFill/>
            <a:miter lim="800000"/>
            <a:headEnd/>
            <a:tailEnd/>
          </a:ln>
          <a:effectLst/>
        </p:spPr>
        <p:txBody>
          <a:bodyPr>
            <a:spAutoFit/>
          </a:bodyPr>
          <a:lstStyle/>
          <a:p>
            <a:pPr eaLnBrk="1" hangingPunct="1">
              <a:defRPr/>
            </a:pPr>
            <a:r>
              <a:rPr lang="en-US" sz="1400" b="1">
                <a:solidFill>
                  <a:srgbClr val="002C78"/>
                </a:solidFill>
              </a:rPr>
              <a:t>Delivering Excellence in Software Engineering </a:t>
            </a:r>
          </a:p>
        </p:txBody>
      </p:sp>
      <p:graphicFrame>
        <p:nvGraphicFramePr>
          <p:cNvPr id="11" name="Object 3"/>
          <p:cNvGraphicFramePr>
            <a:graphicFrameLocks noChangeAspect="1"/>
          </p:cNvGraphicFramePr>
          <p:nvPr/>
        </p:nvGraphicFramePr>
        <p:xfrm>
          <a:off x="1588" y="2590800"/>
          <a:ext cx="9142412" cy="3609975"/>
        </p:xfrm>
        <a:graphic>
          <a:graphicData uri="http://schemas.openxmlformats.org/presentationml/2006/ole">
            <mc:AlternateContent xmlns:mc="http://schemas.openxmlformats.org/markup-compatibility/2006">
              <mc:Choice xmlns:v="urn:schemas-microsoft-com:vml" Requires="v">
                <p:oleObj spid="_x0000_s13894" name="Photo Editor Photo" r:id="rId6" imgW="9142857" imgH="3610479" progId="">
                  <p:embed/>
                </p:oleObj>
              </mc:Choice>
              <mc:Fallback>
                <p:oleObj name="Photo Editor Photo" r:id="rId6" imgW="9142857" imgH="3610479" progId="">
                  <p:embed/>
                  <p:pic>
                    <p:nvPicPr>
                      <p:cNvPr id="0" name="Picture 16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2590800"/>
                        <a:ext cx="9142412"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2" name="Object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2592388"/>
            <a:ext cx="9142413"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4"/>
          <p:cNvGraphicFramePr>
            <a:graphicFrameLocks noChangeAspect="1"/>
          </p:cNvGraphicFramePr>
          <p:nvPr/>
        </p:nvGraphicFramePr>
        <p:xfrm>
          <a:off x="8001000" y="2590800"/>
          <a:ext cx="1143000" cy="914400"/>
        </p:xfrm>
        <a:graphic>
          <a:graphicData uri="http://schemas.openxmlformats.org/presentationml/2006/ole">
            <mc:AlternateContent xmlns:mc="http://schemas.openxmlformats.org/markup-compatibility/2006">
              <mc:Choice xmlns:v="urn:schemas-microsoft-com:vml" Requires="v">
                <p:oleObj spid="_x0000_s13895" name="Photo Editor Photo" r:id="rId8" imgW="1142857" imgH="914286" progId="">
                  <p:embed/>
                </p:oleObj>
              </mc:Choice>
              <mc:Fallback>
                <p:oleObj name="Photo Editor Photo" r:id="rId8" imgW="1142857" imgH="914286" progId="">
                  <p:embed/>
                  <p:pic>
                    <p:nvPicPr>
                      <p:cNvPr id="0" name="Picture 16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5"/>
          <p:cNvGraphicFramePr>
            <a:graphicFrameLocks noChangeAspect="1"/>
          </p:cNvGraphicFramePr>
          <p:nvPr/>
        </p:nvGraphicFramePr>
        <p:xfrm>
          <a:off x="5715000" y="2590800"/>
          <a:ext cx="1143000" cy="914400"/>
        </p:xfrm>
        <a:graphic>
          <a:graphicData uri="http://schemas.openxmlformats.org/presentationml/2006/ole">
            <mc:AlternateContent xmlns:mc="http://schemas.openxmlformats.org/markup-compatibility/2006">
              <mc:Choice xmlns:v="urn:schemas-microsoft-com:vml" Requires="v">
                <p:oleObj spid="_x0000_s13896" name="Photo Editor Photo" r:id="rId9" imgW="1142857" imgH="914286" progId="">
                  <p:embed/>
                </p:oleObj>
              </mc:Choice>
              <mc:Fallback>
                <p:oleObj name="Photo Editor Photo" r:id="rId9" imgW="1142857" imgH="914286" progId="">
                  <p:embed/>
                  <p:pic>
                    <p:nvPicPr>
                      <p:cNvPr id="0" name="Picture 16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6"/>
          <p:cNvGraphicFramePr>
            <a:graphicFrameLocks noChangeAspect="1"/>
          </p:cNvGraphicFramePr>
          <p:nvPr/>
        </p:nvGraphicFramePr>
        <p:xfrm>
          <a:off x="6858000" y="2590800"/>
          <a:ext cx="1143000" cy="914400"/>
        </p:xfrm>
        <a:graphic>
          <a:graphicData uri="http://schemas.openxmlformats.org/presentationml/2006/ole">
            <mc:AlternateContent xmlns:mc="http://schemas.openxmlformats.org/markup-compatibility/2006">
              <mc:Choice xmlns:v="urn:schemas-microsoft-com:vml" Requires="v">
                <p:oleObj spid="_x0000_s13897" name="Photo Editor Photo" r:id="rId10" imgW="1142857" imgH="914286" progId="">
                  <p:embed/>
                </p:oleObj>
              </mc:Choice>
              <mc:Fallback>
                <p:oleObj name="Photo Editor Photo" r:id="rId10" imgW="1142857" imgH="914286" progId="">
                  <p:embed/>
                  <p:pic>
                    <p:nvPicPr>
                      <p:cNvPr id="0" name="Picture 16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Freeform 9"/>
          <p:cNvSpPr>
            <a:spLocks noEditPoints="1"/>
          </p:cNvSpPr>
          <p:nvPr/>
        </p:nvSpPr>
        <p:spPr bwMode="auto">
          <a:xfrm>
            <a:off x="474663" y="677863"/>
            <a:ext cx="1436687" cy="358775"/>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gradFill rotWithShape="1">
            <a:gsLst>
              <a:gs pos="0">
                <a:srgbClr val="002C78"/>
              </a:gs>
              <a:gs pos="100000">
                <a:srgbClr val="002C78">
                  <a:gamma/>
                  <a:tint val="83922"/>
                  <a:invGamma/>
                </a:srgbClr>
              </a:gs>
            </a:gsLst>
            <a:lin ang="5400000" scaled="1"/>
          </a:gradFill>
          <a:ln w="9525">
            <a:noFill/>
            <a:round/>
            <a:headEnd/>
            <a:tailEnd/>
          </a:ln>
          <a:effectLst/>
        </p:spPr>
        <p:txBody>
          <a:bodyPr/>
          <a:lstStyle/>
          <a:p>
            <a:pPr>
              <a:defRPr/>
            </a:pPr>
            <a:endParaRPr lang="en-US"/>
          </a:p>
        </p:txBody>
      </p:sp>
      <p:sp>
        <p:nvSpPr>
          <p:cNvPr id="17" name="Text Box 10"/>
          <p:cNvSpPr txBox="1">
            <a:spLocks noChangeArrowheads="1"/>
          </p:cNvSpPr>
          <p:nvPr/>
        </p:nvSpPr>
        <p:spPr bwMode="auto">
          <a:xfrm>
            <a:off x="368300" y="6540500"/>
            <a:ext cx="2451100" cy="492125"/>
          </a:xfrm>
          <a:prstGeom prst="rect">
            <a:avLst/>
          </a:prstGeom>
          <a:noFill/>
          <a:ln w="9525" algn="ctr">
            <a:noFill/>
            <a:miter lim="800000"/>
            <a:headEnd/>
            <a:tailEnd/>
          </a:ln>
          <a:effectLst/>
        </p:spPr>
        <p:txBody>
          <a:bodyPr>
            <a:spAutoFit/>
          </a:bodyPr>
          <a:lstStyle/>
          <a:p>
            <a:pPr eaLnBrk="1" hangingPunct="1">
              <a:defRPr/>
            </a:pPr>
            <a:r>
              <a:rPr lang="en-US" sz="800" dirty="0">
                <a:solidFill>
                  <a:srgbClr val="AEAEAE"/>
                </a:solidFill>
                <a:latin typeface="Verdana" pitchFamily="34" charset="0"/>
              </a:rPr>
              <a:t>® 2007. EPAM Systems. All rights reserved.</a:t>
            </a:r>
          </a:p>
          <a:p>
            <a:pPr eaLnBrk="1" hangingPunct="1">
              <a:defRPr/>
            </a:pPr>
            <a:endParaRPr lang="en-US" dirty="0">
              <a:latin typeface="Verdana" pitchFamily="34" charset="0"/>
            </a:endParaRPr>
          </a:p>
        </p:txBody>
      </p:sp>
      <p:sp>
        <p:nvSpPr>
          <p:cNvPr id="6155" name="Rectangle 11"/>
          <p:cNvSpPr>
            <a:spLocks noGrp="1" noChangeArrowheads="1"/>
          </p:cNvSpPr>
          <p:nvPr>
            <p:ph type="ctrTitle"/>
          </p:nvPr>
        </p:nvSpPr>
        <p:spPr>
          <a:xfrm>
            <a:off x="474663" y="3559175"/>
            <a:ext cx="8032750" cy="989013"/>
          </a:xfrm>
          <a:ln w="9525"/>
        </p:spPr>
        <p:txBody>
          <a:bodyPr/>
          <a:lstStyle>
            <a:lvl1pPr>
              <a:defRPr sz="2800"/>
            </a:lvl1pPr>
          </a:lstStyle>
          <a:p>
            <a:r>
              <a:rPr lang="en-US" smtClean="0"/>
              <a:t>Click to edit Master title style</a:t>
            </a:r>
            <a:endParaRPr lang="ru-RU"/>
          </a:p>
        </p:txBody>
      </p:sp>
      <p:sp>
        <p:nvSpPr>
          <p:cNvPr id="6156" name="Rectangle 12"/>
          <p:cNvSpPr>
            <a:spLocks noGrp="1" noChangeArrowheads="1"/>
          </p:cNvSpPr>
          <p:nvPr>
            <p:ph type="subTitle" idx="1"/>
          </p:nvPr>
        </p:nvSpPr>
        <p:spPr>
          <a:xfrm>
            <a:off x="474663" y="4664075"/>
            <a:ext cx="7339012" cy="792163"/>
          </a:xfrm>
        </p:spPr>
        <p:txBody>
          <a:bodyPr/>
          <a:lstStyle>
            <a:lvl1pPr marL="0" indent="0">
              <a:defRPr b="0">
                <a:solidFill>
                  <a:schemeClr val="bg1"/>
                </a:solidFill>
              </a:defRPr>
            </a:lvl1pPr>
          </a:lstStyle>
          <a:p>
            <a:r>
              <a:rPr lang="en-US" smtClean="0"/>
              <a:t>Click to edit Master subtitle style</a:t>
            </a:r>
            <a:endParaRPr lang="ru-RU"/>
          </a:p>
        </p:txBody>
      </p:sp>
    </p:spTree>
    <p:extLst>
      <p:ext uri="{BB962C8B-B14F-4D97-AF65-F5344CB8AC3E}">
        <p14:creationId xmlns:p14="http://schemas.microsoft.com/office/powerpoint/2010/main" val="155574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234175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57163"/>
            <a:ext cx="2060575" cy="6021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2913" y="157163"/>
            <a:ext cx="6030912" cy="6021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1104175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6F716F90-1E13-4186-A659-191B229DAE70}" type="slidenum">
              <a:rPr lang="ru-RU"/>
              <a:pPr>
                <a:defRPr/>
              </a:pPr>
              <a:t>‹#›</a:t>
            </a:fld>
            <a:endParaRPr lang="ru-RU"/>
          </a:p>
        </p:txBody>
      </p:sp>
    </p:spTree>
    <p:extLst>
      <p:ext uri="{BB962C8B-B14F-4D97-AF65-F5344CB8AC3E}">
        <p14:creationId xmlns:p14="http://schemas.microsoft.com/office/powerpoint/2010/main" val="4218628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6302EC24-44DB-4504-997D-7C85DDB53C13}" type="slidenum">
              <a:rPr lang="ru-RU"/>
              <a:pPr>
                <a:defRPr/>
              </a:pPr>
              <a:t>‹#›</a:t>
            </a:fld>
            <a:endParaRPr lang="ru-RU"/>
          </a:p>
        </p:txBody>
      </p:sp>
    </p:spTree>
    <p:extLst>
      <p:ext uri="{BB962C8B-B14F-4D97-AF65-F5344CB8AC3E}">
        <p14:creationId xmlns:p14="http://schemas.microsoft.com/office/powerpoint/2010/main" val="1584508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sldNum" sz="quarter" idx="10"/>
          </p:nvPr>
        </p:nvSpPr>
        <p:spPr>
          <a:ln/>
        </p:spPr>
        <p:txBody>
          <a:bodyPr/>
          <a:lstStyle>
            <a:lvl1pPr>
              <a:defRPr/>
            </a:lvl1pPr>
          </a:lstStyle>
          <a:p>
            <a:pPr>
              <a:defRPr/>
            </a:pPr>
            <a:fld id="{F213FFAA-1108-4FE0-A77A-B5B7DC4E9178}" type="slidenum">
              <a:rPr lang="ru-RU"/>
              <a:pPr>
                <a:defRPr/>
              </a:pPr>
              <a:t>‹#›</a:t>
            </a:fld>
            <a:endParaRPr lang="ru-RU"/>
          </a:p>
        </p:txBody>
      </p:sp>
    </p:spTree>
    <p:extLst>
      <p:ext uri="{BB962C8B-B14F-4D97-AF65-F5344CB8AC3E}">
        <p14:creationId xmlns:p14="http://schemas.microsoft.com/office/powerpoint/2010/main" val="2879129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05000" y="1042988"/>
            <a:ext cx="33147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1042988"/>
            <a:ext cx="33147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sldNum" sz="quarter" idx="10"/>
          </p:nvPr>
        </p:nvSpPr>
        <p:spPr>
          <a:ln/>
        </p:spPr>
        <p:txBody>
          <a:bodyPr/>
          <a:lstStyle>
            <a:lvl1pPr>
              <a:defRPr/>
            </a:lvl1pPr>
          </a:lstStyle>
          <a:p>
            <a:pPr>
              <a:defRPr/>
            </a:pPr>
            <a:fld id="{85426AE5-70B1-4F1F-9EF4-477607D6F797}" type="slidenum">
              <a:rPr lang="ru-RU"/>
              <a:pPr>
                <a:defRPr/>
              </a:pPr>
              <a:t>‹#›</a:t>
            </a:fld>
            <a:endParaRPr lang="ru-RU"/>
          </a:p>
        </p:txBody>
      </p:sp>
    </p:spTree>
    <p:extLst>
      <p:ext uri="{BB962C8B-B14F-4D97-AF65-F5344CB8AC3E}">
        <p14:creationId xmlns:p14="http://schemas.microsoft.com/office/powerpoint/2010/main" val="3336174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sldNum" sz="quarter" idx="10"/>
          </p:nvPr>
        </p:nvSpPr>
        <p:spPr>
          <a:ln/>
        </p:spPr>
        <p:txBody>
          <a:bodyPr/>
          <a:lstStyle>
            <a:lvl1pPr>
              <a:defRPr/>
            </a:lvl1pPr>
          </a:lstStyle>
          <a:p>
            <a:pPr>
              <a:defRPr/>
            </a:pPr>
            <a:fld id="{3D640EB2-96AF-4839-863C-9BB0FEC9CC08}" type="slidenum">
              <a:rPr lang="ru-RU"/>
              <a:pPr>
                <a:defRPr/>
              </a:pPr>
              <a:t>‹#›</a:t>
            </a:fld>
            <a:endParaRPr lang="ru-RU"/>
          </a:p>
        </p:txBody>
      </p:sp>
    </p:spTree>
    <p:extLst>
      <p:ext uri="{BB962C8B-B14F-4D97-AF65-F5344CB8AC3E}">
        <p14:creationId xmlns:p14="http://schemas.microsoft.com/office/powerpoint/2010/main" val="877449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sldNum" sz="quarter" idx="10"/>
          </p:nvPr>
        </p:nvSpPr>
        <p:spPr>
          <a:ln/>
        </p:spPr>
        <p:txBody>
          <a:bodyPr/>
          <a:lstStyle>
            <a:lvl1pPr>
              <a:defRPr/>
            </a:lvl1pPr>
          </a:lstStyle>
          <a:p>
            <a:pPr>
              <a:defRPr/>
            </a:pPr>
            <a:fld id="{36E1F961-0504-4234-8324-AE69FEBD5CAC}" type="slidenum">
              <a:rPr lang="ru-RU"/>
              <a:pPr>
                <a:defRPr/>
              </a:pPr>
              <a:t>‹#›</a:t>
            </a:fld>
            <a:endParaRPr lang="ru-RU"/>
          </a:p>
        </p:txBody>
      </p:sp>
    </p:spTree>
    <p:extLst>
      <p:ext uri="{BB962C8B-B14F-4D97-AF65-F5344CB8AC3E}">
        <p14:creationId xmlns:p14="http://schemas.microsoft.com/office/powerpoint/2010/main" val="4034904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sldNum" sz="quarter" idx="10"/>
          </p:nvPr>
        </p:nvSpPr>
        <p:spPr>
          <a:ln/>
        </p:spPr>
        <p:txBody>
          <a:bodyPr/>
          <a:lstStyle>
            <a:lvl1pPr>
              <a:defRPr/>
            </a:lvl1pPr>
          </a:lstStyle>
          <a:p>
            <a:pPr>
              <a:defRPr/>
            </a:pPr>
            <a:fld id="{661B1EB4-2ECD-46FE-A445-18C528C0525D}" type="slidenum">
              <a:rPr lang="ru-RU"/>
              <a:pPr>
                <a:defRPr/>
              </a:pPr>
              <a:t>‹#›</a:t>
            </a:fld>
            <a:endParaRPr lang="ru-RU"/>
          </a:p>
        </p:txBody>
      </p:sp>
    </p:spTree>
    <p:extLst>
      <p:ext uri="{BB962C8B-B14F-4D97-AF65-F5344CB8AC3E}">
        <p14:creationId xmlns:p14="http://schemas.microsoft.com/office/powerpoint/2010/main" val="1229699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pPr>
              <a:defRPr/>
            </a:pPr>
            <a:fld id="{259FF17E-8521-4201-9E5E-D6E13FAE7339}" type="slidenum">
              <a:rPr lang="ru-RU"/>
              <a:pPr>
                <a:defRPr/>
              </a:pPr>
              <a:t>‹#›</a:t>
            </a:fld>
            <a:endParaRPr lang="ru-RU"/>
          </a:p>
        </p:txBody>
      </p:sp>
    </p:spTree>
    <p:extLst>
      <p:ext uri="{BB962C8B-B14F-4D97-AF65-F5344CB8AC3E}">
        <p14:creationId xmlns:p14="http://schemas.microsoft.com/office/powerpoint/2010/main" val="230926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33732635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pPr>
              <a:defRPr/>
            </a:pPr>
            <a:fld id="{FB13ED2B-A8B1-4A37-BEC9-5AFFF5684453}" type="slidenum">
              <a:rPr lang="ru-RU"/>
              <a:pPr>
                <a:defRPr/>
              </a:pPr>
              <a:t>‹#›</a:t>
            </a:fld>
            <a:endParaRPr lang="ru-RU"/>
          </a:p>
        </p:txBody>
      </p:sp>
    </p:spTree>
    <p:extLst>
      <p:ext uri="{BB962C8B-B14F-4D97-AF65-F5344CB8AC3E}">
        <p14:creationId xmlns:p14="http://schemas.microsoft.com/office/powerpoint/2010/main" val="3832186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47D043DF-851F-4748-A01D-D4B61CF74DC2}" type="slidenum">
              <a:rPr lang="ru-RU"/>
              <a:pPr>
                <a:defRPr/>
              </a:pPr>
              <a:t>‹#›</a:t>
            </a:fld>
            <a:endParaRPr lang="ru-RU"/>
          </a:p>
        </p:txBody>
      </p:sp>
    </p:spTree>
    <p:extLst>
      <p:ext uri="{BB962C8B-B14F-4D97-AF65-F5344CB8AC3E}">
        <p14:creationId xmlns:p14="http://schemas.microsoft.com/office/powerpoint/2010/main" val="68422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85000" y="157163"/>
            <a:ext cx="1701800" cy="6021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74838" y="157163"/>
            <a:ext cx="4957762" cy="6021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FEFD3482-57E1-4407-B0EB-CE72B9424B99}" type="slidenum">
              <a:rPr lang="ru-RU"/>
              <a:pPr>
                <a:defRPr/>
              </a:pPr>
              <a:t>‹#›</a:t>
            </a:fld>
            <a:endParaRPr lang="ru-RU"/>
          </a:p>
        </p:txBody>
      </p:sp>
    </p:spTree>
    <p:extLst>
      <p:ext uri="{BB962C8B-B14F-4D97-AF65-F5344CB8AC3E}">
        <p14:creationId xmlns:p14="http://schemas.microsoft.com/office/powerpoint/2010/main" val="4670572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00B1FF97-CB0E-49B2-B0A7-929DA2A15C53}" type="slidenum">
              <a:rPr lang="en-US" smtClean="0"/>
              <a:pPr/>
              <a:t>‹#›</a:t>
            </a:fld>
            <a:endParaRPr lang="en-US"/>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dirty="0" smtClean="0"/>
              <a:t>2014 © EPAM Systems, RD Dep.</a:t>
            </a:r>
            <a:endParaRPr lang="en-US" dirty="0"/>
          </a:p>
        </p:txBody>
      </p:sp>
    </p:spTree>
    <p:extLst>
      <p:ext uri="{BB962C8B-B14F-4D97-AF65-F5344CB8AC3E}">
        <p14:creationId xmlns:p14="http://schemas.microsoft.com/office/powerpoint/2010/main" val="73646119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dirty="0" smtClean="0"/>
              <a:t>2014 © EPAM Systems, RD Dep.</a:t>
            </a:r>
            <a:endParaRPr lang="en-US" dirty="0"/>
          </a:p>
        </p:txBody>
      </p:sp>
      <p:sp>
        <p:nvSpPr>
          <p:cNvPr id="18" name="Slide Number Placeholder 17"/>
          <p:cNvSpPr>
            <a:spLocks noGrp="1"/>
          </p:cNvSpPr>
          <p:nvPr>
            <p:ph type="sldNum" sz="quarter" idx="24"/>
          </p:nvPr>
        </p:nvSpPr>
        <p:spPr/>
        <p:txBody>
          <a:bodyPr/>
          <a:lstStyle/>
          <a:p>
            <a:fld id="{00B1FF97-CB0E-49B2-B0A7-929DA2A15C53}" type="slidenum">
              <a:rPr lang="en-US" smtClean="0"/>
              <a:pPr/>
              <a:t>‹#›</a:t>
            </a:fld>
            <a:endParaRPr lang="en-US"/>
          </a:p>
        </p:txBody>
      </p:sp>
      <p:sp>
        <p:nvSpPr>
          <p:cNvPr id="19" name="Title 18"/>
          <p:cNvSpPr>
            <a:spLocks noGrp="1"/>
          </p:cNvSpPr>
          <p:nvPr>
            <p:ph type="title"/>
          </p:nvPr>
        </p:nvSpPr>
        <p:spPr/>
        <p:txBody>
          <a:bodyPr anchor="t"/>
          <a:lstStyle/>
          <a:p>
            <a:r>
              <a:rPr lang="en-US" smtClean="0"/>
              <a:t>Click to edit Master title style</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0924372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a:t>
            </a:fld>
            <a:endParaRPr lang="en-US"/>
          </a:p>
        </p:txBody>
      </p:sp>
    </p:spTree>
    <p:extLst>
      <p:ext uri="{BB962C8B-B14F-4D97-AF65-F5344CB8AC3E}">
        <p14:creationId xmlns:p14="http://schemas.microsoft.com/office/powerpoint/2010/main" val="59794951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a:t>
            </a:fld>
            <a:endParaRPr lang="en-US"/>
          </a:p>
        </p:txBody>
      </p:sp>
    </p:spTree>
    <p:extLst>
      <p:ext uri="{BB962C8B-B14F-4D97-AF65-F5344CB8AC3E}">
        <p14:creationId xmlns:p14="http://schemas.microsoft.com/office/powerpoint/2010/main" val="361377839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a:t>
            </a:fld>
            <a:endParaRPr lang="en-US"/>
          </a:p>
        </p:txBody>
      </p:sp>
    </p:spTree>
    <p:extLst>
      <p:ext uri="{BB962C8B-B14F-4D97-AF65-F5344CB8AC3E}">
        <p14:creationId xmlns:p14="http://schemas.microsoft.com/office/powerpoint/2010/main" val="284283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a:t>
            </a:fld>
            <a:endParaRPr lang="en-US"/>
          </a:p>
        </p:txBody>
      </p:sp>
    </p:spTree>
    <p:extLst>
      <p:ext uri="{BB962C8B-B14F-4D97-AF65-F5344CB8AC3E}">
        <p14:creationId xmlns:p14="http://schemas.microsoft.com/office/powerpoint/2010/main" val="294401231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p:nvSpPr>
        <p:spPr>
          <a:xfrm>
            <a:off x="1828800" y="762000"/>
            <a:ext cx="6858000" cy="1569660"/>
          </a:xfrm>
          <a:prstGeom prst="rect">
            <a:avLst/>
          </a:prstGeom>
          <a:noFill/>
        </p:spPr>
        <p:txBody>
          <a:bodyPr wrap="square" rtlCol="0">
            <a:spAutoFit/>
          </a:bodyPr>
          <a:lstStyle/>
          <a:p>
            <a:pPr algn="l"/>
            <a:r>
              <a:rPr lang="ru-RU" sz="3200" b="1" dirty="0" smtClean="0">
                <a:solidFill>
                  <a:schemeClr val="tx2"/>
                </a:solidFill>
                <a:latin typeface="Tahoma" pitchFamily="34" charset="0"/>
                <a:ea typeface="Tahoma" pitchFamily="34" charset="0"/>
                <a:cs typeface="Tahoma" pitchFamily="34" charset="0"/>
              </a:rPr>
              <a:t>СПАСИБО</a:t>
            </a:r>
            <a:r>
              <a:rPr lang="ru-RU" sz="3200" b="1" baseline="0" dirty="0" smtClean="0">
                <a:solidFill>
                  <a:schemeClr val="tx2"/>
                </a:solidFill>
                <a:latin typeface="Tahoma" pitchFamily="34" charset="0"/>
                <a:ea typeface="Tahoma" pitchFamily="34" charset="0"/>
                <a:cs typeface="Tahoma" pitchFamily="34" charset="0"/>
              </a:rPr>
              <a:t> ЗА ВНИМАНИЕ!</a:t>
            </a:r>
            <a:endParaRPr lang="en-US" sz="3200" b="1" baseline="0" dirty="0" smtClean="0">
              <a:solidFill>
                <a:schemeClr val="tx2"/>
              </a:solidFill>
              <a:latin typeface="Tahoma" pitchFamily="34" charset="0"/>
              <a:ea typeface="Tahoma" pitchFamily="34" charset="0"/>
              <a:cs typeface="Tahoma" pitchFamily="34" charset="0"/>
            </a:endParaRPr>
          </a:p>
          <a:p>
            <a:pPr algn="l"/>
            <a:endParaRPr lang="en-US" sz="3200" b="1" baseline="0" dirty="0" smtClean="0">
              <a:solidFill>
                <a:schemeClr val="tx2"/>
              </a:solidFill>
              <a:latin typeface="Tahoma" pitchFamily="34" charset="0"/>
              <a:ea typeface="Tahoma" pitchFamily="34" charset="0"/>
              <a:cs typeface="Tahoma" pitchFamily="34" charset="0"/>
            </a:endParaRPr>
          </a:p>
          <a:p>
            <a:pPr algn="l"/>
            <a:r>
              <a:rPr lang="ru-RU" sz="3200" b="1" baseline="0" dirty="0" smtClean="0">
                <a:solidFill>
                  <a:schemeClr val="tx2"/>
                </a:solidFill>
                <a:latin typeface="Tahoma" pitchFamily="34" charset="0"/>
                <a:ea typeface="Tahoma" pitchFamily="34" charset="0"/>
                <a:cs typeface="Tahoma" pitchFamily="34" charset="0"/>
              </a:rPr>
              <a:t>ВОПРОСЫ?</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3"/>
          </p:nvPr>
        </p:nvSpPr>
        <p:spPr/>
        <p:txBody>
          <a:bodyPr/>
          <a:lstStyle/>
          <a:p>
            <a:fld id="{00B1FF97-CB0E-49B2-B0A7-929DA2A15C53}" type="slidenum">
              <a:rPr lang="en-US" smtClean="0"/>
              <a:pPr/>
              <a:t>‹#›</a:t>
            </a:fld>
            <a:endParaRPr lang="en-US"/>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7"/>
          <p:cNvSpPr/>
          <p:nvPr/>
        </p:nvSpPr>
        <p:spPr>
          <a:xfrm>
            <a:off x="1828800" y="41148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889554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33783177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6155" name="Rectangle 11"/>
          <p:cNvSpPr>
            <a:spLocks noGrp="1" noChangeArrowheads="1"/>
          </p:cNvSpPr>
          <p:nvPr>
            <p:ph type="ctrTitle"/>
          </p:nvPr>
        </p:nvSpPr>
        <p:spPr>
          <a:xfrm>
            <a:off x="474663" y="3559175"/>
            <a:ext cx="8032750" cy="989013"/>
          </a:xfrm>
          <a:ln w="9525"/>
        </p:spPr>
        <p:txBody>
          <a:bodyPr/>
          <a:lstStyle>
            <a:lvl1pPr>
              <a:defRPr sz="2800"/>
            </a:lvl1pPr>
          </a:lstStyle>
          <a:p>
            <a:r>
              <a:rPr lang="en-US" smtClean="0"/>
              <a:t>Click to edit Master title style</a:t>
            </a:r>
            <a:endParaRPr lang="ru-RU"/>
          </a:p>
        </p:txBody>
      </p:sp>
      <p:sp>
        <p:nvSpPr>
          <p:cNvPr id="6156" name="Rectangle 12"/>
          <p:cNvSpPr>
            <a:spLocks noGrp="1" noChangeArrowheads="1"/>
          </p:cNvSpPr>
          <p:nvPr>
            <p:ph type="subTitle" idx="1"/>
          </p:nvPr>
        </p:nvSpPr>
        <p:spPr>
          <a:xfrm>
            <a:off x="474663" y="4664075"/>
            <a:ext cx="7339012" cy="792163"/>
          </a:xfrm>
          <a:prstGeom prst="rect">
            <a:avLst/>
          </a:prstGeom>
        </p:spPr>
        <p:txBody>
          <a:bodyPr/>
          <a:lstStyle>
            <a:lvl1pPr marL="0" indent="0">
              <a:defRPr b="0">
                <a:solidFill>
                  <a:schemeClr val="bg1"/>
                </a:solidFill>
              </a:defRPr>
            </a:lvl1pPr>
          </a:lstStyle>
          <a:p>
            <a:r>
              <a:rPr lang="en-US" smtClean="0"/>
              <a:t>Click to edit Master subtitle style</a:t>
            </a:r>
            <a:endParaRPr lang="ru-RU"/>
          </a:p>
        </p:txBody>
      </p:sp>
    </p:spTree>
    <p:extLst>
      <p:ext uri="{BB962C8B-B14F-4D97-AF65-F5344CB8AC3E}">
        <p14:creationId xmlns:p14="http://schemas.microsoft.com/office/powerpoint/2010/main" val="155574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3075" y="1042988"/>
            <a:ext cx="403066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6138" y="1042988"/>
            <a:ext cx="4030662"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19451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158751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99334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388472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208743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82923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1588" y="0"/>
          <a:ext cx="9142412" cy="742950"/>
        </p:xfrm>
        <a:graphic>
          <a:graphicData uri="http://schemas.openxmlformats.org/presentationml/2006/ole">
            <mc:AlternateContent xmlns:mc="http://schemas.openxmlformats.org/markup-compatibility/2006">
              <mc:Choice xmlns:v="urn:schemas-microsoft-com:vml" Requires="v">
                <p:oleObj spid="_x0000_s1427" name="Photo Editor Photo" r:id="rId14" imgW="9142857" imgH="743054" progId="">
                  <p:embed/>
                </p:oleObj>
              </mc:Choice>
              <mc:Fallback>
                <p:oleObj name="Photo Editor Photo" r:id="rId14" imgW="9142857" imgH="743054" progId="">
                  <p:embed/>
                  <p:pic>
                    <p:nvPicPr>
                      <p:cNvPr id="0" name="Picture 40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8" y="0"/>
                        <a:ext cx="9142412" cy="7429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8" name="Rectangle 3"/>
          <p:cNvSpPr>
            <a:spLocks noGrp="1" noChangeArrowheads="1"/>
          </p:cNvSpPr>
          <p:nvPr>
            <p:ph type="title"/>
          </p:nvPr>
        </p:nvSpPr>
        <p:spPr bwMode="auto">
          <a:xfrm>
            <a:off x="442913" y="157163"/>
            <a:ext cx="82264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add title</a:t>
            </a:r>
          </a:p>
        </p:txBody>
      </p:sp>
      <p:sp>
        <p:nvSpPr>
          <p:cNvPr id="5124" name="Text Box 4"/>
          <p:cNvSpPr txBox="1">
            <a:spLocks noChangeArrowheads="1"/>
          </p:cNvSpPr>
          <p:nvPr/>
        </p:nvSpPr>
        <p:spPr bwMode="auto">
          <a:xfrm>
            <a:off x="461963" y="6451600"/>
            <a:ext cx="2357437" cy="166688"/>
          </a:xfrm>
          <a:prstGeom prst="rect">
            <a:avLst/>
          </a:prstGeom>
          <a:noFill/>
          <a:ln w="9525" algn="ctr">
            <a:noFill/>
            <a:miter lim="800000"/>
            <a:headEnd/>
            <a:tailEnd/>
          </a:ln>
          <a:effectLst/>
        </p:spPr>
        <p:txBody>
          <a:bodyPr wrap="none" lIns="0" tIns="0" rIns="0" bIns="0" anchor="ctr"/>
          <a:lstStyle/>
          <a:p>
            <a:pPr eaLnBrk="1" hangingPunct="1">
              <a:defRPr/>
            </a:pPr>
            <a:r>
              <a:rPr lang="en-US" sz="800" dirty="0">
                <a:solidFill>
                  <a:srgbClr val="AEAEAE"/>
                </a:solidFill>
                <a:latin typeface="Verdana" pitchFamily="34" charset="0"/>
              </a:rPr>
              <a:t>® 2007. EPAM Systems. All rights reserved.</a:t>
            </a:r>
            <a:endParaRPr lang="en-US" dirty="0">
              <a:latin typeface="Verdana" pitchFamily="34" charset="0"/>
            </a:endParaRPr>
          </a:p>
        </p:txBody>
      </p:sp>
      <p:sp>
        <p:nvSpPr>
          <p:cNvPr id="5125" name="Text Box 5"/>
          <p:cNvSpPr txBox="1">
            <a:spLocks noChangeArrowheads="1"/>
          </p:cNvSpPr>
          <p:nvPr/>
        </p:nvSpPr>
        <p:spPr bwMode="auto">
          <a:xfrm>
            <a:off x="1011238" y="1690688"/>
            <a:ext cx="184150" cy="366712"/>
          </a:xfrm>
          <a:prstGeom prst="rect">
            <a:avLst/>
          </a:prstGeom>
          <a:noFill/>
          <a:ln w="9525" algn="ctr">
            <a:noFill/>
            <a:miter lim="800000"/>
            <a:headEnd/>
            <a:tailEnd/>
          </a:ln>
          <a:effectLst/>
        </p:spPr>
        <p:txBody>
          <a:bodyPr wrap="none">
            <a:spAutoFit/>
          </a:bodyPr>
          <a:lstStyle/>
          <a:p>
            <a:pPr algn="ctr" eaLnBrk="1" hangingPunct="1">
              <a:defRPr/>
            </a:pPr>
            <a:endParaRPr lang="en-US">
              <a:latin typeface="Arial" charset="0"/>
            </a:endParaRPr>
          </a:p>
        </p:txBody>
      </p:sp>
      <p:sp>
        <p:nvSpPr>
          <p:cNvPr id="5126"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eaLnBrk="1" hangingPunct="1">
              <a:spcBef>
                <a:spcPct val="20000"/>
              </a:spcBef>
              <a:buFont typeface="Verdana" pitchFamily="34" charset="0"/>
              <a:buNone/>
              <a:defRPr/>
            </a:pPr>
            <a:endParaRPr lang="en-US" b="1">
              <a:solidFill>
                <a:srgbClr val="002B78"/>
              </a:solidFill>
            </a:endParaRPr>
          </a:p>
        </p:txBody>
      </p:sp>
      <p:sp>
        <p:nvSpPr>
          <p:cNvPr id="1032" name="Rectangle 7"/>
          <p:cNvSpPr>
            <a:spLocks noGrp="1" noChangeArrowheads="1"/>
          </p:cNvSpPr>
          <p:nvPr>
            <p:ph type="body" idx="1"/>
          </p:nvPr>
        </p:nvSpPr>
        <p:spPr bwMode="auto">
          <a:xfrm>
            <a:off x="473075" y="1042988"/>
            <a:ext cx="8213725"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add text</a:t>
            </a:r>
          </a:p>
        </p:txBody>
      </p:sp>
      <p:sp>
        <p:nvSpPr>
          <p:cNvPr id="5128" name="Freeform 8"/>
          <p:cNvSpPr>
            <a:spLocks noEditPoints="1"/>
          </p:cNvSpPr>
          <p:nvPr/>
        </p:nvSpPr>
        <p:spPr bwMode="auto">
          <a:xfrm>
            <a:off x="7688263"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rgbClr val="ADADAD"/>
          </a:solidFill>
          <a:ln w="9525">
            <a:noFill/>
            <a:round/>
            <a:headEnd/>
            <a:tailEnd/>
          </a:ln>
          <a:effectLst/>
        </p:spPr>
        <p:txBody>
          <a:bodyPr/>
          <a:lstStyle/>
          <a:p>
            <a:pPr>
              <a:defRPr/>
            </a:pPr>
            <a:endParaRPr lang="en-US"/>
          </a:p>
        </p:txBody>
      </p:sp>
      <p:sp>
        <p:nvSpPr>
          <p:cNvPr id="5130" name="Rectangle 10"/>
          <p:cNvSpPr>
            <a:spLocks noGrp="1" noChangeArrowheads="1"/>
          </p:cNvSpPr>
          <p:nvPr>
            <p:ph type="sldNum" sz="quarter" idx="4"/>
          </p:nvPr>
        </p:nvSpPr>
        <p:spPr bwMode="auto">
          <a:xfrm>
            <a:off x="77788" y="6427788"/>
            <a:ext cx="342900" cy="212725"/>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lvl1pPr algn="ctr" eaLnBrk="1" hangingPunct="1">
              <a:defRPr sz="900" b="1">
                <a:solidFill>
                  <a:srgbClr val="AEAEAE"/>
                </a:solidFill>
                <a:latin typeface="Verdana" pitchFamily="34" charset="0"/>
              </a:defRPr>
            </a:lvl1pPr>
          </a:lstStyle>
          <a:p>
            <a:fld id="{00B1FF97-CB0E-49B2-B0A7-929DA2A15C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ahoma" pitchFamily="34" charset="0"/>
        </a:defRPr>
      </a:lvl2pPr>
      <a:lvl3pPr algn="l" rtl="0" eaLnBrk="1" fontAlgn="base" hangingPunct="1">
        <a:spcBef>
          <a:spcPct val="0"/>
        </a:spcBef>
        <a:spcAft>
          <a:spcPct val="0"/>
        </a:spcAft>
        <a:defRPr sz="2000">
          <a:solidFill>
            <a:schemeClr val="bg1"/>
          </a:solidFill>
          <a:latin typeface="Tahoma" pitchFamily="34" charset="0"/>
        </a:defRPr>
      </a:lvl3pPr>
      <a:lvl4pPr algn="l" rtl="0" eaLnBrk="1" fontAlgn="base" hangingPunct="1">
        <a:spcBef>
          <a:spcPct val="0"/>
        </a:spcBef>
        <a:spcAft>
          <a:spcPct val="0"/>
        </a:spcAft>
        <a:defRPr sz="2000">
          <a:solidFill>
            <a:schemeClr val="bg1"/>
          </a:solidFill>
          <a:latin typeface="Tahoma" pitchFamily="34" charset="0"/>
        </a:defRPr>
      </a:lvl4pPr>
      <a:lvl5pPr algn="l" rtl="0" eaLnBrk="1" fontAlgn="base" hangingPunct="1">
        <a:spcBef>
          <a:spcPct val="0"/>
        </a:spcBef>
        <a:spcAft>
          <a:spcPct val="0"/>
        </a:spcAft>
        <a:defRPr sz="2000">
          <a:solidFill>
            <a:schemeClr val="bg1"/>
          </a:solidFill>
          <a:latin typeface="Tahoma" pitchFamily="34" charset="0"/>
        </a:defRPr>
      </a:lvl5pPr>
      <a:lvl6pPr marL="457200" algn="l" rtl="0" eaLnBrk="1" fontAlgn="base" hangingPunct="1">
        <a:spcBef>
          <a:spcPct val="0"/>
        </a:spcBef>
        <a:spcAft>
          <a:spcPct val="0"/>
        </a:spcAft>
        <a:defRPr sz="2000">
          <a:solidFill>
            <a:schemeClr val="bg1"/>
          </a:solidFill>
          <a:latin typeface="Tahoma" pitchFamily="34" charset="0"/>
        </a:defRPr>
      </a:lvl6pPr>
      <a:lvl7pPr marL="914400" algn="l" rtl="0" eaLnBrk="1" fontAlgn="base" hangingPunct="1">
        <a:spcBef>
          <a:spcPct val="0"/>
        </a:spcBef>
        <a:spcAft>
          <a:spcPct val="0"/>
        </a:spcAft>
        <a:defRPr sz="2000">
          <a:solidFill>
            <a:schemeClr val="bg1"/>
          </a:solidFill>
          <a:latin typeface="Tahoma" pitchFamily="34" charset="0"/>
        </a:defRPr>
      </a:lvl7pPr>
      <a:lvl8pPr marL="1371600" algn="l" rtl="0" eaLnBrk="1" fontAlgn="base" hangingPunct="1">
        <a:spcBef>
          <a:spcPct val="0"/>
        </a:spcBef>
        <a:spcAft>
          <a:spcPct val="0"/>
        </a:spcAft>
        <a:defRPr sz="2000">
          <a:solidFill>
            <a:schemeClr val="bg1"/>
          </a:solidFill>
          <a:latin typeface="Tahoma" pitchFamily="34" charset="0"/>
        </a:defRPr>
      </a:lvl8pPr>
      <a:lvl9pPr marL="1828800" algn="l" rtl="0" eaLnBrk="1" fontAlgn="base" hangingPunct="1">
        <a:spcBef>
          <a:spcPct val="0"/>
        </a:spcBef>
        <a:spcAft>
          <a:spcPct val="0"/>
        </a:spcAft>
        <a:defRPr sz="2000">
          <a:solidFill>
            <a:schemeClr val="bg1"/>
          </a:solidFill>
          <a:latin typeface="Tahoma" pitchFamily="34" charset="0"/>
        </a:defRPr>
      </a:lvl9pPr>
    </p:titleStyle>
    <p:bodyStyle>
      <a:lvl1pPr marL="342900" indent="-342900" algn="l" rtl="0" eaLnBrk="1" fontAlgn="base" hangingPunct="1">
        <a:spcBef>
          <a:spcPct val="20000"/>
        </a:spcBef>
        <a:spcAft>
          <a:spcPct val="0"/>
        </a:spcAft>
        <a:buFont typeface="Verdana" pitchFamily="34" charset="0"/>
        <a:buChar char="•"/>
        <a:defRPr sz="3200" b="1">
          <a:solidFill>
            <a:srgbClr val="002B78"/>
          </a:solidFill>
          <a:latin typeface="+mn-lt"/>
          <a:ea typeface="+mn-ea"/>
          <a:cs typeface="+mn-cs"/>
        </a:defRPr>
      </a:lvl1pPr>
      <a:lvl2pPr marL="742950" indent="-285750" algn="l" rtl="0" eaLnBrk="1" fontAlgn="base" hangingPunct="1">
        <a:spcBef>
          <a:spcPct val="20000"/>
        </a:spcBef>
        <a:spcAft>
          <a:spcPct val="0"/>
        </a:spcAft>
        <a:buClr>
          <a:srgbClr val="002B78"/>
        </a:buClr>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1576388" cy="6858000"/>
            <a:chOff x="0" y="0"/>
            <a:chExt cx="993" cy="4320"/>
          </a:xfrm>
        </p:grpSpPr>
        <p:sp>
          <p:nvSpPr>
            <p:cNvPr id="31753" name="Rectangle 9" descr="Dark horizontal"/>
            <p:cNvSpPr>
              <a:spLocks noChangeArrowheads="1"/>
            </p:cNvSpPr>
            <p:nvPr userDrawn="1"/>
          </p:nvSpPr>
          <p:spPr bwMode="auto">
            <a:xfrm>
              <a:off x="0" y="0"/>
              <a:ext cx="975" cy="4320"/>
            </a:xfrm>
            <a:prstGeom prst="rect">
              <a:avLst/>
            </a:prstGeom>
            <a:pattFill prst="dkHorz">
              <a:fgClr>
                <a:srgbClr val="002C78"/>
              </a:fgClr>
              <a:bgClr>
                <a:schemeClr val="tx2"/>
              </a:bgClr>
            </a:pattFill>
            <a:ln w="9525" algn="ctr">
              <a:noFill/>
              <a:miter lim="800000"/>
              <a:headEnd/>
              <a:tailEnd/>
            </a:ln>
            <a:effectLst/>
          </p:spPr>
          <p:txBody>
            <a:bodyPr wrap="none" anchor="ctr"/>
            <a:lstStyle/>
            <a:p>
              <a:pPr>
                <a:defRPr/>
              </a:pPr>
              <a:endParaRPr lang="en-US"/>
            </a:p>
          </p:txBody>
        </p:sp>
        <p:sp>
          <p:nvSpPr>
            <p:cNvPr id="31754" name="Rectangle 10"/>
            <p:cNvSpPr>
              <a:spLocks noChangeArrowheads="1"/>
            </p:cNvSpPr>
            <p:nvPr userDrawn="1"/>
          </p:nvSpPr>
          <p:spPr bwMode="auto">
            <a:xfrm>
              <a:off x="0" y="0"/>
              <a:ext cx="975" cy="4320"/>
            </a:xfrm>
            <a:prstGeom prst="rect">
              <a:avLst/>
            </a:prstGeom>
            <a:gradFill rotWithShape="0">
              <a:gsLst>
                <a:gs pos="0">
                  <a:schemeClr val="hlink">
                    <a:gamma/>
                    <a:shade val="46275"/>
                    <a:invGamma/>
                    <a:alpha val="5000"/>
                  </a:schemeClr>
                </a:gs>
                <a:gs pos="100000">
                  <a:schemeClr val="hlink">
                    <a:alpha val="49001"/>
                  </a:schemeClr>
                </a:gs>
              </a:gsLst>
              <a:lin ang="2700000" scaled="1"/>
            </a:gradFill>
            <a:ln w="9525" algn="ctr">
              <a:noFill/>
              <a:miter lim="800000"/>
              <a:headEnd/>
              <a:tailEnd/>
            </a:ln>
            <a:effectLst/>
          </p:spPr>
          <p:txBody>
            <a:bodyPr wrap="none" anchor="ctr"/>
            <a:lstStyle/>
            <a:p>
              <a:pPr>
                <a:defRPr/>
              </a:pPr>
              <a:endParaRPr lang="en-US"/>
            </a:p>
          </p:txBody>
        </p:sp>
        <p:sp>
          <p:nvSpPr>
            <p:cNvPr id="31756" name="Line 12"/>
            <p:cNvSpPr>
              <a:spLocks noChangeShapeType="1"/>
            </p:cNvSpPr>
            <p:nvPr userDrawn="1"/>
          </p:nvSpPr>
          <p:spPr bwMode="auto">
            <a:xfrm>
              <a:off x="993" y="0"/>
              <a:ext cx="0" cy="4320"/>
            </a:xfrm>
            <a:prstGeom prst="line">
              <a:avLst/>
            </a:prstGeom>
            <a:noFill/>
            <a:ln w="28575">
              <a:solidFill>
                <a:srgbClr val="002C78"/>
              </a:solidFill>
              <a:round/>
              <a:headEnd/>
              <a:tailEnd/>
            </a:ln>
            <a:effectLst/>
          </p:spPr>
          <p:txBody>
            <a:bodyPr/>
            <a:lstStyle/>
            <a:p>
              <a:pPr>
                <a:defRPr/>
              </a:pPr>
              <a:endParaRPr lang="en-US"/>
            </a:p>
          </p:txBody>
        </p:sp>
      </p:grpSp>
      <p:sp>
        <p:nvSpPr>
          <p:cNvPr id="4099" name="Rectangle 3"/>
          <p:cNvSpPr>
            <a:spLocks noGrp="1" noChangeArrowheads="1"/>
          </p:cNvSpPr>
          <p:nvPr>
            <p:ph type="title"/>
          </p:nvPr>
        </p:nvSpPr>
        <p:spPr bwMode="auto">
          <a:xfrm>
            <a:off x="1874838" y="157163"/>
            <a:ext cx="6794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add title</a:t>
            </a:r>
          </a:p>
        </p:txBody>
      </p:sp>
      <p:sp>
        <p:nvSpPr>
          <p:cNvPr id="31750"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eaLnBrk="1" hangingPunct="1">
              <a:spcBef>
                <a:spcPct val="20000"/>
              </a:spcBef>
              <a:buFont typeface="Verdana" pitchFamily="34" charset="0"/>
              <a:buNone/>
              <a:defRPr/>
            </a:pPr>
            <a:endParaRPr lang="en-US" b="1">
              <a:solidFill>
                <a:srgbClr val="002B78"/>
              </a:solidFill>
            </a:endParaRPr>
          </a:p>
        </p:txBody>
      </p:sp>
      <p:sp>
        <p:nvSpPr>
          <p:cNvPr id="4101" name="Rectangle 7"/>
          <p:cNvSpPr>
            <a:spLocks noGrp="1" noChangeArrowheads="1"/>
          </p:cNvSpPr>
          <p:nvPr>
            <p:ph type="body" idx="1"/>
          </p:nvPr>
        </p:nvSpPr>
        <p:spPr bwMode="auto">
          <a:xfrm>
            <a:off x="1905000" y="1042988"/>
            <a:ext cx="6781800"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add text</a:t>
            </a:r>
          </a:p>
        </p:txBody>
      </p:sp>
      <p:sp>
        <p:nvSpPr>
          <p:cNvPr id="31761" name="Text Box 17"/>
          <p:cNvSpPr txBox="1">
            <a:spLocks noChangeArrowheads="1"/>
          </p:cNvSpPr>
          <p:nvPr/>
        </p:nvSpPr>
        <p:spPr bwMode="auto">
          <a:xfrm>
            <a:off x="6329363" y="6451600"/>
            <a:ext cx="2357437" cy="166688"/>
          </a:xfrm>
          <a:prstGeom prst="rect">
            <a:avLst/>
          </a:prstGeom>
          <a:noFill/>
          <a:ln w="9525" algn="ctr">
            <a:noFill/>
            <a:miter lim="800000"/>
            <a:headEnd/>
            <a:tailEnd/>
          </a:ln>
          <a:effectLst/>
        </p:spPr>
        <p:txBody>
          <a:bodyPr wrap="none" lIns="0" tIns="0" rIns="0" bIns="0" anchor="ctr"/>
          <a:lstStyle/>
          <a:p>
            <a:pPr eaLnBrk="1" hangingPunct="1">
              <a:defRPr/>
            </a:pPr>
            <a:r>
              <a:rPr lang="en-US" sz="800" dirty="0">
                <a:solidFill>
                  <a:srgbClr val="AEAEAE"/>
                </a:solidFill>
                <a:latin typeface="Verdana" pitchFamily="34" charset="0"/>
              </a:rPr>
              <a:t>® 2007. EPAM Systems. All rights reserved.</a:t>
            </a:r>
            <a:endParaRPr lang="en-US" dirty="0">
              <a:latin typeface="Verdana" pitchFamily="34" charset="0"/>
            </a:endParaRPr>
          </a:p>
        </p:txBody>
      </p:sp>
      <p:sp>
        <p:nvSpPr>
          <p:cNvPr id="31762" name="Freeform 18"/>
          <p:cNvSpPr>
            <a:spLocks noEditPoints="1"/>
          </p:cNvSpPr>
          <p:nvPr/>
        </p:nvSpPr>
        <p:spPr bwMode="auto">
          <a:xfrm>
            <a:off x="292100"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chemeClr val="bg1"/>
          </a:solidFill>
          <a:ln w="9525">
            <a:noFill/>
            <a:round/>
            <a:headEnd/>
            <a:tailEnd/>
          </a:ln>
          <a:effectLst/>
        </p:spPr>
        <p:txBody>
          <a:bodyPr/>
          <a:lstStyle/>
          <a:p>
            <a:pPr>
              <a:defRPr/>
            </a:pPr>
            <a:endParaRPr lang="en-US"/>
          </a:p>
        </p:txBody>
      </p:sp>
      <p:sp>
        <p:nvSpPr>
          <p:cNvPr id="31763" name="Rectangle 19"/>
          <p:cNvSpPr>
            <a:spLocks noGrp="1" noChangeArrowheads="1"/>
          </p:cNvSpPr>
          <p:nvPr>
            <p:ph type="sldNum" sz="quarter" idx="4"/>
          </p:nvPr>
        </p:nvSpPr>
        <p:spPr bwMode="auto">
          <a:xfrm>
            <a:off x="8724900" y="6427788"/>
            <a:ext cx="342900" cy="212725"/>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lvl1pPr algn="ctr" eaLnBrk="1" hangingPunct="1">
              <a:defRPr sz="900" b="1">
                <a:solidFill>
                  <a:srgbClr val="AEAEAE"/>
                </a:solidFill>
                <a:latin typeface="Verdana" pitchFamily="34" charset="0"/>
              </a:defRPr>
            </a:lvl1pPr>
          </a:lstStyle>
          <a:p>
            <a:pPr>
              <a:defRPr/>
            </a:pPr>
            <a:fld id="{E1BAC7A7-5F80-4703-BCF0-E9B9835E5844}"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txStyles>
    <p:titleStyle>
      <a:lvl1pPr marL="342900" indent="-342900" algn="l" rtl="0" eaLnBrk="1" fontAlgn="base" hangingPunct="1">
        <a:spcBef>
          <a:spcPct val="20000"/>
        </a:spcBef>
        <a:spcAft>
          <a:spcPct val="0"/>
        </a:spcAft>
        <a:buFont typeface="Verdana" pitchFamily="34" charset="0"/>
        <a:defRPr sz="2000">
          <a:solidFill>
            <a:srgbClr val="002B78"/>
          </a:solidFill>
          <a:latin typeface="+mj-lt"/>
          <a:ea typeface="+mj-ea"/>
          <a:cs typeface="+mj-cs"/>
        </a:defRPr>
      </a:lvl1pPr>
      <a:lvl2pPr marL="3429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2pPr>
      <a:lvl3pPr marL="3429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3pPr>
      <a:lvl4pPr marL="3429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4pPr>
      <a:lvl5pPr marL="3429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5pPr>
      <a:lvl6pPr marL="8001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6pPr>
      <a:lvl7pPr marL="12573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7pPr>
      <a:lvl8pPr marL="17145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8pPr>
      <a:lvl9pPr marL="21717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9pPr>
    </p:titleStyle>
    <p:bodyStyle>
      <a:lvl1pPr marL="342900" indent="-342900" algn="l" rtl="0" eaLnBrk="1" fontAlgn="base" hangingPunct="1">
        <a:spcBef>
          <a:spcPct val="20000"/>
        </a:spcBef>
        <a:spcAft>
          <a:spcPct val="0"/>
        </a:spcAft>
        <a:buFont typeface="Verdana" pitchFamily="34" charset="0"/>
        <a:buChar char="•"/>
        <a:defRPr sz="3200" b="1">
          <a:solidFill>
            <a:srgbClr val="002B78"/>
          </a:solidFill>
          <a:latin typeface="+mn-lt"/>
          <a:ea typeface="+mn-ea"/>
          <a:cs typeface="+mn-cs"/>
        </a:defRPr>
      </a:lvl1pPr>
      <a:lvl2pPr marL="742950" indent="-285750" algn="l" rtl="0" eaLnBrk="1" fontAlgn="base" hangingPunct="1">
        <a:spcBef>
          <a:spcPct val="20000"/>
        </a:spcBef>
        <a:spcAft>
          <a:spcPct val="0"/>
        </a:spcAft>
        <a:buClr>
          <a:srgbClr val="002B78"/>
        </a:buClr>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smtClean="0"/>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dirty="0" smtClean="0"/>
              <a:t>2014 ©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41077811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Lst>
  <p:timing>
    <p:tnLst>
      <p:par>
        <p:cTn id="1" dur="indefinite" restart="never" nodeType="tmRoot"/>
      </p:par>
    </p:tnLst>
  </p:timing>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ORACLE DATABASE SECURITY BASICS</a:t>
            </a:r>
          </a:p>
        </p:txBody>
      </p:sp>
      <p:sp>
        <p:nvSpPr>
          <p:cNvPr id="2" name="Title 1"/>
          <p:cNvSpPr>
            <a:spLocks noGrp="1"/>
          </p:cNvSpPr>
          <p:nvPr>
            <p:ph type="title"/>
          </p:nvPr>
        </p:nvSpPr>
        <p:spPr/>
        <p:txBody>
          <a:bodyPr/>
          <a:lstStyle/>
          <a:p>
            <a:r>
              <a:rPr lang="en-US" dirty="0" smtClean="0"/>
              <a:t>ORACLE SQL Introduction</a:t>
            </a:r>
            <a:br>
              <a:rPr lang="en-US" dirty="0" smtClean="0"/>
            </a:br>
            <a:endParaRPr lang="en-US" dirty="0"/>
          </a:p>
        </p:txBody>
      </p:sp>
      <p:sp>
        <p:nvSpPr>
          <p:cNvPr id="4" name="Text Placeholder 3"/>
          <p:cNvSpPr>
            <a:spLocks noGrp="1"/>
          </p:cNvSpPr>
          <p:nvPr>
            <p:ph type="body" sz="quarter" idx="14"/>
          </p:nvPr>
        </p:nvSpPr>
        <p:spPr>
          <a:xfrm>
            <a:off x="2743200" y="4191000"/>
            <a:ext cx="2743200" cy="685800"/>
          </a:xfrm>
        </p:spPr>
        <p:txBody>
          <a:bodyPr/>
          <a:lstStyle/>
          <a:p>
            <a:r>
              <a:rPr lang="en-US" dirty="0" smtClean="0"/>
              <a:t>Siarhei Kandrashevich</a:t>
            </a:r>
          </a:p>
          <a:p>
            <a:r>
              <a:rPr lang="en-US" dirty="0"/>
              <a:t>Senior DB </a:t>
            </a:r>
            <a:r>
              <a:rPr lang="en-US" dirty="0" smtClean="0"/>
              <a:t>Developer</a:t>
            </a:r>
          </a:p>
        </p:txBody>
      </p:sp>
      <p:sp>
        <p:nvSpPr>
          <p:cNvPr id="5" name="Text Placeholder 4"/>
          <p:cNvSpPr>
            <a:spLocks noGrp="1"/>
          </p:cNvSpPr>
          <p:nvPr>
            <p:ph type="body" sz="quarter" idx="17"/>
          </p:nvPr>
        </p:nvSpPr>
        <p:spPr>
          <a:xfrm>
            <a:off x="1828800" y="685800"/>
            <a:ext cx="2743200" cy="533400"/>
          </a:xfrm>
        </p:spPr>
        <p:txBody>
          <a:bodyPr/>
          <a:lstStyle/>
          <a:p>
            <a:pPr algn="ctr"/>
            <a:r>
              <a:rPr lang="en-US" dirty="0" smtClean="0"/>
              <a:t>MTN.NIX.07</a:t>
            </a:r>
            <a:endParaRPr lang="en-US" dirty="0"/>
          </a:p>
        </p:txBody>
      </p:sp>
      <p:sp>
        <p:nvSpPr>
          <p:cNvPr id="8" name="Footer Placeholder 7"/>
          <p:cNvSpPr>
            <a:spLocks noGrp="1"/>
          </p:cNvSpPr>
          <p:nvPr>
            <p:ph type="ftr" sz="quarter" idx="18"/>
          </p:nvPr>
        </p:nvSpPr>
        <p:spPr/>
        <p:txBody>
          <a:bodyPr/>
          <a:lstStyle/>
          <a:p>
            <a:r>
              <a:rPr lang="en-US" dirty="0" smtClean="0"/>
              <a:t>2014 © EPAM Systems, RD Dep.</a:t>
            </a:r>
            <a:endParaRPr lang="en-US" dirty="0"/>
          </a:p>
        </p:txBody>
      </p:sp>
      <p:sp>
        <p:nvSpPr>
          <p:cNvPr id="11" name="Slide Number Placeholder 10"/>
          <p:cNvSpPr>
            <a:spLocks noGrp="1"/>
          </p:cNvSpPr>
          <p:nvPr>
            <p:ph type="sldNum" sz="quarter" idx="16"/>
          </p:nvPr>
        </p:nvSpPr>
        <p:spPr/>
        <p:txBody>
          <a:bodyPr/>
          <a:lstStyle/>
          <a:p>
            <a:fld id="{00B1FF97-CB0E-49B2-B0A7-929DA2A15C53}" type="slidenum">
              <a:rPr lang="en-US" smtClean="0"/>
              <a:pPr/>
              <a:t>1</a:t>
            </a:fld>
            <a:endParaRPr lang="en-US" dirty="0"/>
          </a:p>
        </p:txBody>
      </p:sp>
    </p:spTree>
    <p:extLst>
      <p:ext uri="{BB962C8B-B14F-4D97-AF65-F5344CB8AC3E}">
        <p14:creationId xmlns:p14="http://schemas.microsoft.com/office/powerpoint/2010/main" val="2279601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00B1FF97-CB0E-49B2-B0A7-929DA2A15C53}" type="slidenum">
              <a:rPr lang="en-US" smtClean="0"/>
              <a:pPr/>
              <a:t>10</a:t>
            </a:fld>
            <a:endParaRPr lang="en-US"/>
          </a:p>
        </p:txBody>
      </p:sp>
      <p:sp>
        <p:nvSpPr>
          <p:cNvPr id="4" name="Title 3"/>
          <p:cNvSpPr>
            <a:spLocks noGrp="1"/>
          </p:cNvSpPr>
          <p:nvPr>
            <p:ph type="title"/>
          </p:nvPr>
        </p:nvSpPr>
        <p:spPr/>
        <p:txBody>
          <a:bodyPr/>
          <a:lstStyle/>
          <a:p>
            <a:r>
              <a:rPr lang="en-US" dirty="0"/>
              <a:t>Managing Users and </a:t>
            </a:r>
            <a:r>
              <a:rPr lang="en-US" dirty="0" smtClean="0"/>
              <a:t>Resources</a:t>
            </a:r>
            <a:endParaRPr lang="en-US" dirty="0"/>
          </a:p>
        </p:txBody>
      </p:sp>
      <p:sp>
        <p:nvSpPr>
          <p:cNvPr id="7" name="Content Placeholder 6"/>
          <p:cNvSpPr>
            <a:spLocks noGrp="1"/>
          </p:cNvSpPr>
          <p:nvPr>
            <p:ph idx="1"/>
          </p:nvPr>
        </p:nvSpPr>
        <p:spPr>
          <a:xfrm>
            <a:off x="609600" y="914400"/>
            <a:ext cx="7924800" cy="5105400"/>
          </a:xfrm>
        </p:spPr>
        <p:txBody>
          <a:bodyPr/>
          <a:lstStyle/>
          <a:p>
            <a:pPr marL="0" lvl="0" indent="0">
              <a:spcBef>
                <a:spcPts val="0"/>
              </a:spcBef>
              <a:buClrTx/>
              <a:buSzTx/>
              <a:buNone/>
            </a:pPr>
            <a:r>
              <a:rPr lang="en-US" sz="1800" b="0" dirty="0">
                <a:solidFill>
                  <a:srgbClr val="0070C0"/>
                </a:solidFill>
              </a:rPr>
              <a:t>To connect to the database, each user must specify a valid user name that has been previously defined to the database.</a:t>
            </a:r>
            <a:r>
              <a:rPr lang="en-US" sz="1800" b="0" dirty="0">
                <a:solidFill>
                  <a:prstClr val="black"/>
                </a:solidFill>
              </a:rPr>
              <a:t> An account must have been established for the user, with information about the user being stored in the data dictionary.</a:t>
            </a:r>
          </a:p>
          <a:p>
            <a:pPr marL="0" lvl="0" indent="0">
              <a:spcBef>
                <a:spcPts val="0"/>
              </a:spcBef>
              <a:buClrTx/>
              <a:buSzTx/>
              <a:buNone/>
            </a:pPr>
            <a:endParaRPr lang="en-US" sz="1800" b="0" dirty="0">
              <a:solidFill>
                <a:prstClr val="black"/>
              </a:solidFill>
            </a:endParaRPr>
          </a:p>
          <a:p>
            <a:pPr marL="0" lvl="0" indent="0">
              <a:spcBef>
                <a:spcPts val="0"/>
              </a:spcBef>
              <a:buClrTx/>
              <a:buSzTx/>
              <a:buNone/>
            </a:pPr>
            <a:r>
              <a:rPr lang="en-US" sz="1800" b="0" dirty="0">
                <a:solidFill>
                  <a:prstClr val="black"/>
                </a:solidFill>
              </a:rPr>
              <a:t>To create a database user (account) specify the following attributes:</a:t>
            </a:r>
          </a:p>
          <a:p>
            <a:pPr marL="285750" lvl="0" indent="-285750">
              <a:buClr>
                <a:srgbClr val="4F81BD">
                  <a:lumMod val="75000"/>
                </a:srgbClr>
              </a:buClr>
              <a:buFont typeface="Wingdings" pitchFamily="2" charset="2"/>
              <a:buChar char="§"/>
            </a:pPr>
            <a:r>
              <a:rPr lang="en-US" sz="1800" b="0" dirty="0" smtClean="0">
                <a:solidFill>
                  <a:prstClr val="black"/>
                </a:solidFill>
              </a:rPr>
              <a:t>User </a:t>
            </a:r>
            <a:r>
              <a:rPr lang="en-US" sz="1800" b="0" dirty="0">
                <a:solidFill>
                  <a:prstClr val="black"/>
                </a:solidFill>
              </a:rPr>
              <a:t>name</a:t>
            </a:r>
          </a:p>
          <a:p>
            <a:pPr marL="285750" lvl="0" indent="-285750">
              <a:buClr>
                <a:srgbClr val="4F81BD">
                  <a:lumMod val="75000"/>
                </a:srgbClr>
              </a:buClr>
              <a:buFont typeface="Wingdings" pitchFamily="2" charset="2"/>
              <a:buChar char="§"/>
            </a:pPr>
            <a:r>
              <a:rPr lang="en-US" sz="1800" b="0" dirty="0">
                <a:solidFill>
                  <a:prstClr val="black"/>
                </a:solidFill>
              </a:rPr>
              <a:t>Authentication method</a:t>
            </a:r>
          </a:p>
          <a:p>
            <a:pPr marL="285750" lvl="0" indent="-285750">
              <a:buClr>
                <a:srgbClr val="4F81BD">
                  <a:lumMod val="75000"/>
                </a:srgbClr>
              </a:buClr>
              <a:buFont typeface="Wingdings" pitchFamily="2" charset="2"/>
              <a:buChar char="§"/>
            </a:pPr>
            <a:r>
              <a:rPr lang="en-US" sz="1800" b="0" dirty="0">
                <a:solidFill>
                  <a:prstClr val="black"/>
                </a:solidFill>
              </a:rPr>
              <a:t>Default </a:t>
            </a:r>
            <a:r>
              <a:rPr lang="en-US" sz="1800" b="0" dirty="0" err="1">
                <a:solidFill>
                  <a:prstClr val="black"/>
                </a:solidFill>
              </a:rPr>
              <a:t>tablespace</a:t>
            </a:r>
            <a:endParaRPr lang="en-US" sz="1800" b="0" dirty="0">
              <a:solidFill>
                <a:prstClr val="black"/>
              </a:solidFill>
            </a:endParaRPr>
          </a:p>
          <a:p>
            <a:pPr marL="285750" lvl="0" indent="-285750">
              <a:buClr>
                <a:srgbClr val="4F81BD">
                  <a:lumMod val="75000"/>
                </a:srgbClr>
              </a:buClr>
              <a:buFont typeface="Wingdings" pitchFamily="2" charset="2"/>
              <a:buChar char="§"/>
            </a:pPr>
            <a:r>
              <a:rPr lang="en-US" sz="1800" b="0" dirty="0">
                <a:solidFill>
                  <a:prstClr val="black"/>
                </a:solidFill>
              </a:rPr>
              <a:t>Temporary </a:t>
            </a:r>
            <a:r>
              <a:rPr lang="en-US" sz="1800" b="0" dirty="0" err="1">
                <a:solidFill>
                  <a:prstClr val="black"/>
                </a:solidFill>
              </a:rPr>
              <a:t>tablespace</a:t>
            </a:r>
            <a:endParaRPr lang="en-US" sz="1800" b="0" dirty="0">
              <a:solidFill>
                <a:prstClr val="black"/>
              </a:solidFill>
            </a:endParaRPr>
          </a:p>
          <a:p>
            <a:pPr marL="285750" lvl="0" indent="-285750">
              <a:buClr>
                <a:srgbClr val="4F81BD">
                  <a:lumMod val="75000"/>
                </a:srgbClr>
              </a:buClr>
              <a:buFont typeface="Wingdings" pitchFamily="2" charset="2"/>
              <a:buChar char="§"/>
            </a:pPr>
            <a:r>
              <a:rPr lang="en-US" sz="1800" b="0" dirty="0">
                <a:solidFill>
                  <a:prstClr val="black"/>
                </a:solidFill>
              </a:rPr>
              <a:t>Other </a:t>
            </a:r>
            <a:r>
              <a:rPr lang="en-US" sz="1800" b="0" dirty="0" err="1">
                <a:solidFill>
                  <a:prstClr val="black"/>
                </a:solidFill>
              </a:rPr>
              <a:t>tablespaces</a:t>
            </a:r>
            <a:r>
              <a:rPr lang="en-US" sz="1800" b="0" dirty="0">
                <a:solidFill>
                  <a:prstClr val="black"/>
                </a:solidFill>
              </a:rPr>
              <a:t> and quotas</a:t>
            </a:r>
          </a:p>
          <a:p>
            <a:pPr marL="285750" lvl="0" indent="-285750">
              <a:buClr>
                <a:srgbClr val="4F81BD">
                  <a:lumMod val="75000"/>
                </a:srgbClr>
              </a:buClr>
              <a:buFont typeface="Wingdings" pitchFamily="2" charset="2"/>
              <a:buChar char="§"/>
            </a:pPr>
            <a:r>
              <a:rPr lang="en-US" sz="1800" b="0" dirty="0">
                <a:solidFill>
                  <a:prstClr val="black"/>
                </a:solidFill>
              </a:rPr>
              <a:t>User profile</a:t>
            </a:r>
          </a:p>
          <a:p>
            <a:endParaRPr lang="en-US" dirty="0"/>
          </a:p>
        </p:txBody>
      </p:sp>
      <p:sp>
        <p:nvSpPr>
          <p:cNvPr id="8" name="Rounded Rectangle 7"/>
          <p:cNvSpPr/>
          <p:nvPr/>
        </p:nvSpPr>
        <p:spPr>
          <a:xfrm>
            <a:off x="381000" y="3286125"/>
            <a:ext cx="3962400" cy="1362075"/>
          </a:xfrm>
          <a:prstGeom prst="roundRect">
            <a:avLst>
              <a:gd name="adj" fmla="val 9524"/>
            </a:avLst>
          </a:prstGeom>
          <a:solidFill>
            <a:srgbClr val="FFFF00">
              <a:alpha val="9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bwMode="auto">
          <a:xfrm rot="5400000">
            <a:off x="4572000" y="3814762"/>
            <a:ext cx="304800" cy="3048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0" name="Rectangle 9"/>
          <p:cNvSpPr/>
          <p:nvPr/>
        </p:nvSpPr>
        <p:spPr>
          <a:xfrm>
            <a:off x="4962525" y="3781425"/>
            <a:ext cx="2438400" cy="369332"/>
          </a:xfrm>
          <a:prstGeom prst="rect">
            <a:avLst/>
          </a:prstGeom>
        </p:spPr>
        <p:txBody>
          <a:bodyPr wrap="square">
            <a:spAutoFit/>
          </a:bodyPr>
          <a:lstStyle/>
          <a:p>
            <a:r>
              <a:rPr lang="en-US" b="1" dirty="0" smtClean="0">
                <a:solidFill>
                  <a:srgbClr val="FF0000"/>
                </a:solidFill>
                <a:latin typeface="Courier New"/>
              </a:rPr>
              <a:t>Optional</a:t>
            </a:r>
            <a:endParaRPr lang="en-US" dirty="0">
              <a:solidFill>
                <a:srgbClr val="FF0000"/>
              </a:solidFill>
            </a:endParaRPr>
          </a:p>
        </p:txBody>
      </p:sp>
    </p:spTree>
    <p:extLst>
      <p:ext uri="{BB962C8B-B14F-4D97-AF65-F5344CB8AC3E}">
        <p14:creationId xmlns:p14="http://schemas.microsoft.com/office/powerpoint/2010/main" val="3822658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00B1FF97-CB0E-49B2-B0A7-929DA2A15C53}" type="slidenum">
              <a:rPr lang="en-US" smtClean="0"/>
              <a:pPr/>
              <a:t>11</a:t>
            </a:fld>
            <a:endParaRPr lang="en-US"/>
          </a:p>
        </p:txBody>
      </p:sp>
      <p:sp>
        <p:nvSpPr>
          <p:cNvPr id="4" name="Title 3"/>
          <p:cNvSpPr>
            <a:spLocks noGrp="1"/>
          </p:cNvSpPr>
          <p:nvPr>
            <p:ph type="title"/>
          </p:nvPr>
        </p:nvSpPr>
        <p:spPr/>
        <p:txBody>
          <a:bodyPr/>
          <a:lstStyle/>
          <a:p>
            <a:r>
              <a:rPr lang="en-US" dirty="0" smtClean="0"/>
              <a:t>Create Database User</a:t>
            </a:r>
            <a:endParaRPr lang="en-US" dirty="0"/>
          </a:p>
        </p:txBody>
      </p:sp>
      <p:sp>
        <p:nvSpPr>
          <p:cNvPr id="5" name="Content Placeholder 4"/>
          <p:cNvSpPr>
            <a:spLocks noGrp="1"/>
          </p:cNvSpPr>
          <p:nvPr>
            <p:ph idx="1"/>
          </p:nvPr>
        </p:nvSpPr>
        <p:spPr>
          <a:xfrm>
            <a:off x="457200" y="990600"/>
            <a:ext cx="8229600" cy="5029200"/>
          </a:xfrm>
        </p:spPr>
        <p:txBody>
          <a:bodyPr/>
          <a:lstStyle/>
          <a:p>
            <a:pPr marL="0" indent="0">
              <a:buNone/>
            </a:pPr>
            <a:r>
              <a:rPr lang="en-US" sz="1800" b="0" dirty="0" smtClean="0">
                <a:solidFill>
                  <a:srgbClr val="0070C0"/>
                </a:solidFill>
              </a:rPr>
              <a:t>The </a:t>
            </a:r>
            <a:r>
              <a:rPr lang="en-US" sz="1800" b="0" dirty="0">
                <a:solidFill>
                  <a:srgbClr val="FF0000"/>
                </a:solidFill>
              </a:rPr>
              <a:t>CREATE USER </a:t>
            </a:r>
            <a:r>
              <a:rPr lang="en-US" sz="1800" b="0" dirty="0" smtClean="0">
                <a:solidFill>
                  <a:srgbClr val="FF0000"/>
                </a:solidFill>
              </a:rPr>
              <a:t>statement </a:t>
            </a:r>
            <a:r>
              <a:rPr lang="en-US" sz="1800" b="0" dirty="0" smtClean="0">
                <a:solidFill>
                  <a:srgbClr val="0070C0"/>
                </a:solidFill>
              </a:rPr>
              <a:t>is used to create a new user (you </a:t>
            </a:r>
            <a:r>
              <a:rPr lang="en-US" sz="1800" b="0" dirty="0">
                <a:solidFill>
                  <a:srgbClr val="0070C0"/>
                </a:solidFill>
              </a:rPr>
              <a:t>must have the CREATE USER system </a:t>
            </a:r>
            <a:r>
              <a:rPr lang="en-US" sz="1800" b="0" dirty="0" smtClean="0">
                <a:solidFill>
                  <a:srgbClr val="0070C0"/>
                </a:solidFill>
              </a:rPr>
              <a:t>privilege to do this).</a:t>
            </a:r>
            <a:r>
              <a:rPr lang="en-US" sz="1800" b="0" dirty="0" smtClean="0"/>
              <a:t> </a:t>
            </a:r>
            <a:r>
              <a:rPr lang="en-US" sz="1800" b="0" dirty="0"/>
              <a:t>Because it is a powerful privilege, a database administrator or security administrator is usually the only user </a:t>
            </a:r>
            <a:r>
              <a:rPr lang="en-US" sz="1800" b="0" dirty="0" smtClean="0"/>
              <a:t>who </a:t>
            </a:r>
            <a:r>
              <a:rPr lang="en-US" sz="1800" b="0" dirty="0"/>
              <a:t>has the CREATE USER system privilege</a:t>
            </a:r>
            <a:r>
              <a:rPr lang="en-US" sz="1800" b="0" dirty="0" smtClean="0"/>
              <a:t>.</a:t>
            </a:r>
          </a:p>
          <a:p>
            <a:pPr marL="0" indent="0">
              <a:buNone/>
            </a:pPr>
            <a:endParaRPr lang="en-US" sz="1800" b="0" dirty="0"/>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550" y="2362200"/>
            <a:ext cx="87249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7"/>
          <p:cNvSpPr/>
          <p:nvPr/>
        </p:nvSpPr>
        <p:spPr>
          <a:xfrm>
            <a:off x="3352800" y="2209801"/>
            <a:ext cx="1828800" cy="762000"/>
          </a:xfrm>
          <a:prstGeom prst="roundRect">
            <a:avLst>
              <a:gd name="adj" fmla="val 9524"/>
            </a:avLst>
          </a:prstGeom>
          <a:solidFill>
            <a:srgbClr val="FFFF00">
              <a:alpha val="9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4166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00B1FF97-CB0E-49B2-B0A7-929DA2A15C53}" type="slidenum">
              <a:rPr lang="en-US" smtClean="0"/>
              <a:pPr/>
              <a:t>12</a:t>
            </a:fld>
            <a:endParaRPr lang="en-US"/>
          </a:p>
        </p:txBody>
      </p:sp>
      <p:sp>
        <p:nvSpPr>
          <p:cNvPr id="4" name="Title 3"/>
          <p:cNvSpPr>
            <a:spLocks noGrp="1"/>
          </p:cNvSpPr>
          <p:nvPr>
            <p:ph type="title"/>
          </p:nvPr>
        </p:nvSpPr>
        <p:spPr/>
        <p:txBody>
          <a:bodyPr/>
          <a:lstStyle/>
          <a:p>
            <a:r>
              <a:rPr lang="en-US" dirty="0"/>
              <a:t>Create Database </a:t>
            </a:r>
            <a:r>
              <a:rPr lang="en-US" dirty="0" smtClean="0"/>
              <a:t>User (Additional Options)</a:t>
            </a:r>
            <a:endParaRPr lang="en-US" dirty="0"/>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990600"/>
            <a:ext cx="62865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le 7"/>
          <p:cNvSpPr/>
          <p:nvPr/>
        </p:nvSpPr>
        <p:spPr>
          <a:xfrm>
            <a:off x="1066800" y="990599"/>
            <a:ext cx="5029200" cy="1219201"/>
          </a:xfrm>
          <a:prstGeom prst="roundRect">
            <a:avLst>
              <a:gd name="adj" fmla="val 9524"/>
            </a:avLst>
          </a:prstGeom>
          <a:solidFill>
            <a:srgbClr val="FFFF00">
              <a:alpha val="9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7587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00B1FF97-CB0E-49B2-B0A7-929DA2A15C53}" type="slidenum">
              <a:rPr lang="en-US" smtClean="0"/>
              <a:pPr/>
              <a:t>13</a:t>
            </a:fld>
            <a:endParaRPr lang="en-US"/>
          </a:p>
        </p:txBody>
      </p:sp>
      <p:sp>
        <p:nvSpPr>
          <p:cNvPr id="4" name="Title 3"/>
          <p:cNvSpPr>
            <a:spLocks noGrp="1"/>
          </p:cNvSpPr>
          <p:nvPr>
            <p:ph type="title"/>
          </p:nvPr>
        </p:nvSpPr>
        <p:spPr/>
        <p:txBody>
          <a:bodyPr/>
          <a:lstStyle/>
          <a:p>
            <a:r>
              <a:rPr lang="en-US" dirty="0" smtClean="0"/>
              <a:t>Create Database User</a:t>
            </a:r>
            <a:endParaRPr lang="en-US" dirty="0"/>
          </a:p>
        </p:txBody>
      </p:sp>
      <p:sp>
        <p:nvSpPr>
          <p:cNvPr id="5" name="Content Placeholder 4"/>
          <p:cNvSpPr>
            <a:spLocks noGrp="1"/>
          </p:cNvSpPr>
          <p:nvPr>
            <p:ph idx="1"/>
          </p:nvPr>
        </p:nvSpPr>
        <p:spPr>
          <a:xfrm>
            <a:off x="457200" y="838200"/>
            <a:ext cx="8229600" cy="5410200"/>
          </a:xfrm>
        </p:spPr>
        <p:txBody>
          <a:bodyPr/>
          <a:lstStyle/>
          <a:p>
            <a:pPr marL="0" indent="0">
              <a:buNone/>
            </a:pPr>
            <a:r>
              <a:rPr lang="en-US" sz="1800" dirty="0" smtClean="0">
                <a:solidFill>
                  <a:srgbClr val="0000FF"/>
                </a:solidFill>
                <a:latin typeface="Courier New"/>
              </a:rPr>
              <a:t>CREATE</a:t>
            </a:r>
            <a:r>
              <a:rPr lang="en-US" sz="1800" dirty="0" smtClean="0">
                <a:solidFill>
                  <a:srgbClr val="000000"/>
                </a:solidFill>
                <a:latin typeface="Courier New"/>
              </a:rPr>
              <a:t> </a:t>
            </a:r>
            <a:r>
              <a:rPr lang="en-US" sz="1800" dirty="0">
                <a:solidFill>
                  <a:srgbClr val="0000FF"/>
                </a:solidFill>
                <a:latin typeface="Courier New"/>
              </a:rPr>
              <a:t>USER</a:t>
            </a:r>
            <a:r>
              <a:rPr lang="en-US" sz="1800" dirty="0">
                <a:solidFill>
                  <a:srgbClr val="000000"/>
                </a:solidFill>
                <a:latin typeface="Courier New"/>
              </a:rPr>
              <a:t> test1 </a:t>
            </a:r>
            <a:endParaRPr lang="en-US" sz="1800" dirty="0" smtClean="0">
              <a:solidFill>
                <a:srgbClr val="000000"/>
              </a:solidFill>
              <a:latin typeface="Courier New"/>
            </a:endParaRPr>
          </a:p>
          <a:p>
            <a:pPr marL="0" indent="0">
              <a:buNone/>
            </a:pPr>
            <a:r>
              <a:rPr lang="en-US" sz="1800" dirty="0">
                <a:solidFill>
                  <a:srgbClr val="000000"/>
                </a:solidFill>
                <a:latin typeface="Courier New"/>
              </a:rPr>
              <a:t> </a:t>
            </a:r>
            <a:r>
              <a:rPr lang="en-US" sz="1800" dirty="0" smtClean="0">
                <a:solidFill>
                  <a:srgbClr val="000000"/>
                </a:solidFill>
                <a:latin typeface="Courier New"/>
              </a:rPr>
              <a:t> </a:t>
            </a:r>
            <a:r>
              <a:rPr lang="en-US" sz="1800" dirty="0" smtClean="0">
                <a:solidFill>
                  <a:srgbClr val="0000FF"/>
                </a:solidFill>
                <a:latin typeface="Courier New"/>
              </a:rPr>
              <a:t>IDENTIFIED</a:t>
            </a:r>
            <a:r>
              <a:rPr lang="en-US" sz="1800" dirty="0" smtClean="0">
                <a:solidFill>
                  <a:srgbClr val="000000"/>
                </a:solidFill>
                <a:latin typeface="Courier New"/>
              </a:rPr>
              <a:t> </a:t>
            </a:r>
            <a:r>
              <a:rPr lang="en-US" sz="1800" dirty="0">
                <a:solidFill>
                  <a:srgbClr val="0000FF"/>
                </a:solidFill>
                <a:latin typeface="Courier New"/>
              </a:rPr>
              <a:t>BY</a:t>
            </a:r>
            <a:r>
              <a:rPr lang="en-US" sz="1800" dirty="0">
                <a:solidFill>
                  <a:srgbClr val="000000"/>
                </a:solidFill>
                <a:latin typeface="Courier New"/>
              </a:rPr>
              <a:t> </a:t>
            </a:r>
            <a:r>
              <a:rPr lang="en-US" sz="1800" dirty="0" err="1">
                <a:solidFill>
                  <a:srgbClr val="000000"/>
                </a:solidFill>
                <a:latin typeface="Courier New"/>
              </a:rPr>
              <a:t>my_password</a:t>
            </a:r>
            <a:r>
              <a:rPr lang="en-US" sz="1800" dirty="0">
                <a:solidFill>
                  <a:srgbClr val="000000"/>
                </a:solidFill>
                <a:latin typeface="Courier New"/>
              </a:rPr>
              <a:t> </a:t>
            </a:r>
            <a:endParaRPr lang="en-US" sz="1800" dirty="0" smtClean="0">
              <a:solidFill>
                <a:srgbClr val="000000"/>
              </a:solidFill>
              <a:latin typeface="Courier New"/>
            </a:endParaRPr>
          </a:p>
          <a:p>
            <a:pPr marL="0" indent="0">
              <a:buNone/>
            </a:pPr>
            <a:r>
              <a:rPr lang="en-US" sz="1800" dirty="0">
                <a:solidFill>
                  <a:srgbClr val="000000"/>
                </a:solidFill>
                <a:latin typeface="Courier New"/>
              </a:rPr>
              <a:t> </a:t>
            </a:r>
            <a:r>
              <a:rPr lang="en-US" sz="1800" dirty="0" smtClean="0">
                <a:solidFill>
                  <a:srgbClr val="000000"/>
                </a:solidFill>
                <a:latin typeface="Courier New"/>
              </a:rPr>
              <a:t> </a:t>
            </a:r>
            <a:r>
              <a:rPr lang="en-US" sz="1800" dirty="0" smtClean="0">
                <a:solidFill>
                  <a:srgbClr val="0000FF"/>
                </a:solidFill>
                <a:latin typeface="Courier New"/>
              </a:rPr>
              <a:t>DEFAULT</a:t>
            </a:r>
            <a:r>
              <a:rPr lang="en-US" sz="1800" dirty="0" smtClean="0">
                <a:solidFill>
                  <a:srgbClr val="000000"/>
                </a:solidFill>
                <a:latin typeface="Courier New"/>
              </a:rPr>
              <a:t> </a:t>
            </a:r>
            <a:r>
              <a:rPr lang="en-US" sz="1800" dirty="0">
                <a:solidFill>
                  <a:srgbClr val="0000FF"/>
                </a:solidFill>
                <a:latin typeface="Courier New"/>
              </a:rPr>
              <a:t>TABLESPACE</a:t>
            </a:r>
            <a:r>
              <a:rPr lang="en-US" sz="1800" dirty="0">
                <a:solidFill>
                  <a:srgbClr val="000000"/>
                </a:solidFill>
                <a:latin typeface="Courier New"/>
              </a:rPr>
              <a:t> users </a:t>
            </a:r>
            <a:endParaRPr lang="en-US" sz="1800" dirty="0" smtClean="0">
              <a:solidFill>
                <a:srgbClr val="000000"/>
              </a:solidFill>
              <a:latin typeface="Courier New"/>
            </a:endParaRPr>
          </a:p>
          <a:p>
            <a:pPr marL="0" indent="0">
              <a:buNone/>
            </a:pPr>
            <a:r>
              <a:rPr lang="en-US" sz="1800" dirty="0">
                <a:solidFill>
                  <a:srgbClr val="000000"/>
                </a:solidFill>
                <a:latin typeface="Courier New"/>
              </a:rPr>
              <a:t> </a:t>
            </a:r>
            <a:r>
              <a:rPr lang="en-US" sz="1800" dirty="0" smtClean="0">
                <a:solidFill>
                  <a:srgbClr val="000000"/>
                </a:solidFill>
                <a:latin typeface="Courier New"/>
              </a:rPr>
              <a:t> </a:t>
            </a:r>
            <a:r>
              <a:rPr lang="en-US" sz="1800" dirty="0">
                <a:solidFill>
                  <a:srgbClr val="0000FF"/>
                </a:solidFill>
                <a:latin typeface="Courier New"/>
              </a:rPr>
              <a:t>QUOTA</a:t>
            </a:r>
            <a:r>
              <a:rPr lang="en-US" sz="1800" dirty="0" smtClean="0">
                <a:solidFill>
                  <a:srgbClr val="000000"/>
                </a:solidFill>
                <a:latin typeface="Courier New"/>
              </a:rPr>
              <a:t> </a:t>
            </a:r>
            <a:r>
              <a:rPr lang="en-US" sz="1800" dirty="0">
                <a:solidFill>
                  <a:srgbClr val="FF8000"/>
                </a:solidFill>
                <a:latin typeface="Courier New"/>
              </a:rPr>
              <a:t>1</a:t>
            </a:r>
            <a:r>
              <a:rPr lang="en-US" sz="1800" dirty="0">
                <a:solidFill>
                  <a:srgbClr val="000000"/>
                </a:solidFill>
                <a:latin typeface="Courier New"/>
              </a:rPr>
              <a:t>M </a:t>
            </a:r>
            <a:r>
              <a:rPr lang="en-US" sz="1800" dirty="0">
                <a:solidFill>
                  <a:srgbClr val="0000FF"/>
                </a:solidFill>
                <a:latin typeface="Courier New"/>
              </a:rPr>
              <a:t>ON</a:t>
            </a:r>
            <a:r>
              <a:rPr lang="en-US" sz="1800" dirty="0">
                <a:solidFill>
                  <a:srgbClr val="000000"/>
                </a:solidFill>
                <a:latin typeface="Courier New"/>
              </a:rPr>
              <a:t> users </a:t>
            </a:r>
            <a:endParaRPr lang="en-US" sz="1800" dirty="0" smtClean="0">
              <a:solidFill>
                <a:srgbClr val="000000"/>
              </a:solidFill>
              <a:latin typeface="Courier New"/>
            </a:endParaRPr>
          </a:p>
          <a:p>
            <a:pPr marL="0" indent="0">
              <a:buNone/>
            </a:pPr>
            <a:r>
              <a:rPr lang="en-US" sz="1800" dirty="0">
                <a:solidFill>
                  <a:srgbClr val="000000"/>
                </a:solidFill>
                <a:latin typeface="Courier New"/>
              </a:rPr>
              <a:t> </a:t>
            </a:r>
            <a:r>
              <a:rPr lang="en-US" sz="1800" dirty="0" smtClean="0">
                <a:solidFill>
                  <a:srgbClr val="000000"/>
                </a:solidFill>
                <a:latin typeface="Courier New"/>
              </a:rPr>
              <a:t> </a:t>
            </a:r>
            <a:r>
              <a:rPr lang="en-US" sz="1800" dirty="0" smtClean="0">
                <a:solidFill>
                  <a:srgbClr val="0000FF"/>
                </a:solidFill>
                <a:latin typeface="Courier New"/>
              </a:rPr>
              <a:t>TEMPORARY</a:t>
            </a:r>
            <a:r>
              <a:rPr lang="en-US" sz="1800" dirty="0" smtClean="0">
                <a:solidFill>
                  <a:srgbClr val="000000"/>
                </a:solidFill>
                <a:latin typeface="Courier New"/>
              </a:rPr>
              <a:t> </a:t>
            </a:r>
            <a:r>
              <a:rPr lang="en-US" sz="1800" dirty="0">
                <a:solidFill>
                  <a:srgbClr val="0000FF"/>
                </a:solidFill>
                <a:latin typeface="Courier New"/>
              </a:rPr>
              <a:t>TABLESPACE</a:t>
            </a:r>
            <a:r>
              <a:rPr lang="en-US" sz="1800" dirty="0">
                <a:solidFill>
                  <a:srgbClr val="000000"/>
                </a:solidFill>
                <a:latin typeface="Courier New"/>
              </a:rPr>
              <a:t> temp </a:t>
            </a:r>
            <a:endParaRPr lang="ru-RU" sz="1800" dirty="0" smtClean="0">
              <a:solidFill>
                <a:srgbClr val="000000"/>
              </a:solidFill>
              <a:latin typeface="Courier New"/>
            </a:endParaRPr>
          </a:p>
          <a:p>
            <a:pPr marL="0" indent="0">
              <a:buNone/>
            </a:pPr>
            <a:r>
              <a:rPr lang="ru-RU" sz="1800" dirty="0">
                <a:solidFill>
                  <a:srgbClr val="000000"/>
                </a:solidFill>
                <a:latin typeface="Courier New"/>
              </a:rPr>
              <a:t> </a:t>
            </a:r>
            <a:r>
              <a:rPr lang="ru-RU" sz="1800" dirty="0" smtClean="0">
                <a:solidFill>
                  <a:srgbClr val="000000"/>
                </a:solidFill>
                <a:latin typeface="Courier New"/>
              </a:rPr>
              <a:t> </a:t>
            </a:r>
            <a:r>
              <a:rPr lang="en-US" sz="1800" dirty="0">
                <a:solidFill>
                  <a:srgbClr val="0000FF"/>
                </a:solidFill>
                <a:latin typeface="Courier New"/>
              </a:rPr>
              <a:t>PROFILE</a:t>
            </a:r>
            <a:r>
              <a:rPr lang="en-US" sz="1800" dirty="0" smtClean="0">
                <a:solidFill>
                  <a:srgbClr val="000000"/>
                </a:solidFill>
                <a:latin typeface="Courier New"/>
              </a:rPr>
              <a:t> </a:t>
            </a:r>
            <a:r>
              <a:rPr lang="en-US" sz="1800" dirty="0">
                <a:solidFill>
                  <a:srgbClr val="0000FF"/>
                </a:solidFill>
                <a:latin typeface="Courier New"/>
              </a:rPr>
              <a:t>default</a:t>
            </a:r>
            <a:r>
              <a:rPr lang="en-US" sz="1800" dirty="0">
                <a:solidFill>
                  <a:srgbClr val="000080"/>
                </a:solidFill>
                <a:latin typeface="Courier New"/>
              </a:rPr>
              <a:t>;</a:t>
            </a:r>
            <a:r>
              <a:rPr lang="en-US" sz="1800" dirty="0">
                <a:solidFill>
                  <a:srgbClr val="000000"/>
                </a:solidFill>
                <a:latin typeface="Courier New"/>
              </a:rPr>
              <a:t> </a:t>
            </a:r>
            <a:endParaRPr lang="ru-RU" sz="1800" dirty="0" smtClean="0">
              <a:solidFill>
                <a:srgbClr val="000000"/>
              </a:solidFill>
              <a:latin typeface="Courier New"/>
            </a:endParaRPr>
          </a:p>
          <a:p>
            <a:pPr marL="0" indent="0">
              <a:buNone/>
            </a:pPr>
            <a:endParaRPr lang="ru-RU" sz="1800" dirty="0">
              <a:solidFill>
                <a:srgbClr val="000000"/>
              </a:solidFill>
              <a:latin typeface="Courier New"/>
            </a:endParaRPr>
          </a:p>
          <a:p>
            <a:pPr marL="0" indent="0">
              <a:buNone/>
            </a:pPr>
            <a:r>
              <a:rPr lang="en-US" sz="1800" dirty="0" smtClean="0">
                <a:solidFill>
                  <a:srgbClr val="0000FF"/>
                </a:solidFill>
                <a:latin typeface="Courier New"/>
              </a:rPr>
              <a:t>CONNECT</a:t>
            </a:r>
            <a:r>
              <a:rPr lang="en-US" sz="1800" dirty="0" smtClean="0">
                <a:solidFill>
                  <a:srgbClr val="000000"/>
                </a:solidFill>
                <a:latin typeface="Courier New"/>
              </a:rPr>
              <a:t> </a:t>
            </a:r>
            <a:r>
              <a:rPr lang="en-US" sz="1800" dirty="0">
                <a:solidFill>
                  <a:srgbClr val="000000"/>
                </a:solidFill>
                <a:latin typeface="Courier New"/>
              </a:rPr>
              <a:t>test1</a:t>
            </a:r>
            <a:r>
              <a:rPr lang="en-US" sz="1800" dirty="0">
                <a:solidFill>
                  <a:srgbClr val="000080"/>
                </a:solidFill>
                <a:latin typeface="Courier New"/>
              </a:rPr>
              <a:t>/</a:t>
            </a:r>
            <a:r>
              <a:rPr lang="en-US" sz="1800" dirty="0" err="1">
                <a:solidFill>
                  <a:srgbClr val="000000"/>
                </a:solidFill>
                <a:latin typeface="Courier New"/>
              </a:rPr>
              <a:t>my_password</a:t>
            </a:r>
            <a:r>
              <a:rPr lang="en-US" sz="1800" dirty="0">
                <a:solidFill>
                  <a:srgbClr val="000000"/>
                </a:solidFill>
                <a:latin typeface="Courier New"/>
              </a:rPr>
              <a:t> </a:t>
            </a:r>
            <a:endParaRPr lang="ru-RU" sz="1800" dirty="0" smtClean="0">
              <a:solidFill>
                <a:srgbClr val="000000"/>
              </a:solidFill>
              <a:latin typeface="Courier New"/>
            </a:endParaRPr>
          </a:p>
          <a:p>
            <a:pPr marL="0" indent="0">
              <a:buNone/>
            </a:pPr>
            <a:r>
              <a:rPr lang="en-US" sz="1800" dirty="0" smtClean="0">
                <a:solidFill>
                  <a:srgbClr val="0000FF"/>
                </a:solidFill>
                <a:latin typeface="Courier New"/>
              </a:rPr>
              <a:t>SELECT</a:t>
            </a:r>
            <a:r>
              <a:rPr lang="en-US" sz="1800" dirty="0" smtClean="0">
                <a:solidFill>
                  <a:srgbClr val="000000"/>
                </a:solidFill>
                <a:latin typeface="Courier New"/>
              </a:rPr>
              <a:t> </a:t>
            </a:r>
            <a:r>
              <a:rPr lang="en-US" sz="1800" dirty="0">
                <a:solidFill>
                  <a:srgbClr val="000080"/>
                </a:solidFill>
                <a:latin typeface="Courier New"/>
              </a:rPr>
              <a:t>*</a:t>
            </a:r>
            <a:r>
              <a:rPr lang="en-US" sz="1800" dirty="0">
                <a:solidFill>
                  <a:srgbClr val="000000"/>
                </a:solidFill>
                <a:latin typeface="Courier New"/>
              </a:rPr>
              <a:t> </a:t>
            </a:r>
            <a:r>
              <a:rPr lang="en-US" sz="1800" dirty="0">
                <a:solidFill>
                  <a:srgbClr val="0000FF"/>
                </a:solidFill>
                <a:latin typeface="Courier New"/>
              </a:rPr>
              <a:t>FROM</a:t>
            </a:r>
            <a:r>
              <a:rPr lang="en-US" sz="1800" dirty="0">
                <a:solidFill>
                  <a:srgbClr val="000000"/>
                </a:solidFill>
                <a:latin typeface="Courier New"/>
              </a:rPr>
              <a:t> dual</a:t>
            </a:r>
            <a:r>
              <a:rPr lang="en-US" sz="1800" dirty="0">
                <a:solidFill>
                  <a:srgbClr val="000080"/>
                </a:solidFill>
                <a:latin typeface="Courier New"/>
              </a:rPr>
              <a:t>;</a:t>
            </a:r>
            <a:r>
              <a:rPr lang="en-US" sz="1800" dirty="0">
                <a:solidFill>
                  <a:srgbClr val="000000"/>
                </a:solidFill>
                <a:latin typeface="Courier New"/>
              </a:rPr>
              <a:t> </a:t>
            </a:r>
            <a:endParaRPr lang="ru-RU" sz="1800" dirty="0" smtClean="0">
              <a:solidFill>
                <a:srgbClr val="000000"/>
              </a:solidFill>
              <a:latin typeface="Courier New"/>
            </a:endParaRPr>
          </a:p>
          <a:p>
            <a:pPr marL="0" indent="0">
              <a:buNone/>
            </a:pPr>
            <a:endParaRPr lang="ru-RU" sz="1800" dirty="0">
              <a:solidFill>
                <a:srgbClr val="000000"/>
              </a:solidFill>
              <a:latin typeface="Courier New"/>
            </a:endParaRPr>
          </a:p>
          <a:p>
            <a:pPr marL="0" indent="0">
              <a:buNone/>
            </a:pPr>
            <a:r>
              <a:rPr lang="en-US" sz="1800" dirty="0" smtClean="0">
                <a:solidFill>
                  <a:srgbClr val="0000FF"/>
                </a:solidFill>
                <a:latin typeface="Courier New"/>
              </a:rPr>
              <a:t>GRANT</a:t>
            </a:r>
            <a:r>
              <a:rPr lang="en-US" sz="1800" dirty="0" smtClean="0">
                <a:solidFill>
                  <a:srgbClr val="000000"/>
                </a:solidFill>
                <a:latin typeface="Courier New"/>
              </a:rPr>
              <a:t> </a:t>
            </a:r>
            <a:r>
              <a:rPr lang="en-US" sz="1800" dirty="0">
                <a:solidFill>
                  <a:srgbClr val="0000FF"/>
                </a:solidFill>
                <a:latin typeface="Courier New"/>
              </a:rPr>
              <a:t>CREATE</a:t>
            </a:r>
            <a:r>
              <a:rPr lang="en-US" sz="1800" dirty="0">
                <a:solidFill>
                  <a:srgbClr val="000000"/>
                </a:solidFill>
                <a:latin typeface="Courier New"/>
              </a:rPr>
              <a:t> </a:t>
            </a:r>
            <a:r>
              <a:rPr lang="en-US" sz="1800" dirty="0">
                <a:solidFill>
                  <a:srgbClr val="0000FF"/>
                </a:solidFill>
                <a:latin typeface="Courier New"/>
              </a:rPr>
              <a:t>SESSION</a:t>
            </a:r>
            <a:r>
              <a:rPr lang="en-US" sz="1800" dirty="0">
                <a:solidFill>
                  <a:srgbClr val="000000"/>
                </a:solidFill>
                <a:latin typeface="Courier New"/>
              </a:rPr>
              <a:t> </a:t>
            </a:r>
            <a:r>
              <a:rPr lang="en-US" sz="1800" dirty="0">
                <a:solidFill>
                  <a:srgbClr val="0000FF"/>
                </a:solidFill>
                <a:latin typeface="Courier New"/>
              </a:rPr>
              <a:t>TO</a:t>
            </a:r>
            <a:r>
              <a:rPr lang="en-US" sz="1800" dirty="0">
                <a:solidFill>
                  <a:srgbClr val="000000"/>
                </a:solidFill>
                <a:latin typeface="Courier New"/>
              </a:rPr>
              <a:t> test1</a:t>
            </a:r>
            <a:r>
              <a:rPr lang="en-US" sz="1800" dirty="0">
                <a:solidFill>
                  <a:srgbClr val="000080"/>
                </a:solidFill>
                <a:latin typeface="Courier New"/>
              </a:rPr>
              <a:t>;</a:t>
            </a:r>
            <a:r>
              <a:rPr lang="en-US" sz="1800" dirty="0">
                <a:solidFill>
                  <a:srgbClr val="000000"/>
                </a:solidFill>
                <a:latin typeface="Courier New"/>
              </a:rPr>
              <a:t> </a:t>
            </a:r>
            <a:endParaRPr lang="ru-RU" sz="1800" dirty="0" smtClean="0">
              <a:solidFill>
                <a:srgbClr val="000000"/>
              </a:solidFill>
              <a:latin typeface="Courier New"/>
            </a:endParaRPr>
          </a:p>
          <a:p>
            <a:pPr marL="0" indent="0">
              <a:buNone/>
            </a:pPr>
            <a:endParaRPr lang="ru-RU" sz="1800" dirty="0">
              <a:solidFill>
                <a:srgbClr val="000000"/>
              </a:solidFill>
              <a:latin typeface="Courier New"/>
            </a:endParaRPr>
          </a:p>
          <a:p>
            <a:pPr marL="0" indent="0">
              <a:buNone/>
            </a:pPr>
            <a:r>
              <a:rPr lang="en-US" sz="1800" dirty="0" smtClean="0">
                <a:solidFill>
                  <a:srgbClr val="0000FF"/>
                </a:solidFill>
                <a:latin typeface="Courier New"/>
              </a:rPr>
              <a:t>CONNECT</a:t>
            </a:r>
            <a:r>
              <a:rPr lang="en-US" sz="1800" dirty="0" smtClean="0">
                <a:solidFill>
                  <a:srgbClr val="000000"/>
                </a:solidFill>
                <a:latin typeface="Courier New"/>
              </a:rPr>
              <a:t> </a:t>
            </a:r>
            <a:r>
              <a:rPr lang="en-US" sz="1800" dirty="0">
                <a:solidFill>
                  <a:srgbClr val="000000"/>
                </a:solidFill>
                <a:latin typeface="Courier New"/>
              </a:rPr>
              <a:t>test1</a:t>
            </a:r>
            <a:r>
              <a:rPr lang="en-US" sz="1800" dirty="0">
                <a:solidFill>
                  <a:srgbClr val="000080"/>
                </a:solidFill>
                <a:latin typeface="Courier New"/>
              </a:rPr>
              <a:t>/</a:t>
            </a:r>
            <a:r>
              <a:rPr lang="en-US" sz="1800" dirty="0" err="1">
                <a:solidFill>
                  <a:srgbClr val="000000"/>
                </a:solidFill>
                <a:latin typeface="Courier New"/>
              </a:rPr>
              <a:t>my_password</a:t>
            </a:r>
            <a:r>
              <a:rPr lang="en-US" sz="1800" dirty="0">
                <a:solidFill>
                  <a:srgbClr val="000000"/>
                </a:solidFill>
                <a:latin typeface="Courier New"/>
              </a:rPr>
              <a:t> </a:t>
            </a:r>
            <a:endParaRPr lang="ru-RU" sz="1800" dirty="0" smtClean="0">
              <a:solidFill>
                <a:srgbClr val="000000"/>
              </a:solidFill>
              <a:latin typeface="Courier New"/>
            </a:endParaRPr>
          </a:p>
          <a:p>
            <a:pPr marL="0" indent="0">
              <a:buNone/>
            </a:pPr>
            <a:r>
              <a:rPr lang="en-US" sz="1800" dirty="0" smtClean="0">
                <a:solidFill>
                  <a:srgbClr val="0000FF"/>
                </a:solidFill>
                <a:latin typeface="Courier New"/>
              </a:rPr>
              <a:t>SELECT</a:t>
            </a:r>
            <a:r>
              <a:rPr lang="en-US" sz="1800" dirty="0" smtClean="0">
                <a:solidFill>
                  <a:srgbClr val="000000"/>
                </a:solidFill>
                <a:latin typeface="Courier New"/>
              </a:rPr>
              <a:t> </a:t>
            </a:r>
            <a:r>
              <a:rPr lang="en-US" sz="1800" dirty="0">
                <a:solidFill>
                  <a:srgbClr val="000080"/>
                </a:solidFill>
                <a:latin typeface="Courier New"/>
              </a:rPr>
              <a:t>*</a:t>
            </a:r>
            <a:r>
              <a:rPr lang="en-US" sz="1800" dirty="0">
                <a:solidFill>
                  <a:srgbClr val="000000"/>
                </a:solidFill>
                <a:latin typeface="Courier New"/>
              </a:rPr>
              <a:t> </a:t>
            </a:r>
            <a:r>
              <a:rPr lang="en-US" sz="1800" dirty="0">
                <a:solidFill>
                  <a:srgbClr val="0000FF"/>
                </a:solidFill>
                <a:latin typeface="Courier New"/>
              </a:rPr>
              <a:t>FROM</a:t>
            </a:r>
            <a:r>
              <a:rPr lang="en-US" sz="1800" dirty="0">
                <a:solidFill>
                  <a:srgbClr val="000000"/>
                </a:solidFill>
                <a:latin typeface="Courier New"/>
              </a:rPr>
              <a:t> dual</a:t>
            </a:r>
            <a:r>
              <a:rPr lang="en-US" sz="1800" dirty="0">
                <a:solidFill>
                  <a:srgbClr val="000080"/>
                </a:solidFill>
                <a:latin typeface="Courier New"/>
              </a:rPr>
              <a:t>;</a:t>
            </a:r>
            <a:r>
              <a:rPr lang="en-US" sz="1800" dirty="0">
                <a:solidFill>
                  <a:srgbClr val="000000"/>
                </a:solidFill>
                <a:latin typeface="Courier New"/>
              </a:rPr>
              <a:t> </a:t>
            </a:r>
            <a:endParaRPr lang="ru-RU" sz="1800" dirty="0" smtClean="0">
              <a:solidFill>
                <a:srgbClr val="000000"/>
              </a:solidFill>
              <a:latin typeface="Courier New"/>
            </a:endParaRPr>
          </a:p>
          <a:p>
            <a:pPr marL="0" indent="0">
              <a:buNone/>
            </a:pPr>
            <a:endParaRPr lang="ru-RU" sz="1800" dirty="0">
              <a:solidFill>
                <a:srgbClr val="000000"/>
              </a:solidFill>
              <a:latin typeface="Courier New"/>
            </a:endParaRPr>
          </a:p>
          <a:p>
            <a:pPr marL="0" indent="0">
              <a:buNone/>
            </a:pPr>
            <a:r>
              <a:rPr lang="en-US" sz="1800" dirty="0" smtClean="0">
                <a:solidFill>
                  <a:srgbClr val="0000FF"/>
                </a:solidFill>
                <a:latin typeface="Courier New"/>
              </a:rPr>
              <a:t>DROP</a:t>
            </a:r>
            <a:r>
              <a:rPr lang="en-US" sz="1800" dirty="0" smtClean="0">
                <a:solidFill>
                  <a:srgbClr val="000000"/>
                </a:solidFill>
                <a:latin typeface="Courier New"/>
              </a:rPr>
              <a:t> </a:t>
            </a:r>
            <a:r>
              <a:rPr lang="en-US" sz="1800" dirty="0">
                <a:solidFill>
                  <a:srgbClr val="0000FF"/>
                </a:solidFill>
                <a:latin typeface="Courier New"/>
              </a:rPr>
              <a:t>USER</a:t>
            </a:r>
            <a:r>
              <a:rPr lang="en-US" sz="1800" dirty="0">
                <a:solidFill>
                  <a:srgbClr val="000000"/>
                </a:solidFill>
                <a:latin typeface="Courier New"/>
              </a:rPr>
              <a:t> test1</a:t>
            </a:r>
            <a:r>
              <a:rPr lang="en-US" sz="1800" dirty="0">
                <a:solidFill>
                  <a:srgbClr val="000080"/>
                </a:solidFill>
                <a:latin typeface="Courier New"/>
              </a:rPr>
              <a:t>;</a:t>
            </a:r>
            <a:endParaRPr lang="en-US" sz="1800" dirty="0"/>
          </a:p>
          <a:p>
            <a:pPr marL="0" indent="0">
              <a:buNone/>
            </a:pPr>
            <a:endParaRPr lang="en-US" sz="1800" b="0" dirty="0"/>
          </a:p>
        </p:txBody>
      </p:sp>
      <p:sp>
        <p:nvSpPr>
          <p:cNvPr id="6" name="Rounded Rectangle 5"/>
          <p:cNvSpPr/>
          <p:nvPr/>
        </p:nvSpPr>
        <p:spPr>
          <a:xfrm>
            <a:off x="381000" y="3067050"/>
            <a:ext cx="3962400" cy="833437"/>
          </a:xfrm>
          <a:prstGeom prst="roundRect">
            <a:avLst>
              <a:gd name="adj" fmla="val 9524"/>
            </a:avLst>
          </a:prstGeom>
          <a:solidFill>
            <a:srgbClr val="FFFF00">
              <a:alpha val="9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bwMode="auto">
          <a:xfrm rot="5400000">
            <a:off x="4572000" y="3338512"/>
            <a:ext cx="304800" cy="3048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8" name="Rectangle 7"/>
          <p:cNvSpPr/>
          <p:nvPr/>
        </p:nvSpPr>
        <p:spPr>
          <a:xfrm>
            <a:off x="4962524" y="2895600"/>
            <a:ext cx="3343275" cy="1200329"/>
          </a:xfrm>
          <a:prstGeom prst="rect">
            <a:avLst/>
          </a:prstGeom>
        </p:spPr>
        <p:txBody>
          <a:bodyPr wrap="square">
            <a:spAutoFit/>
          </a:bodyPr>
          <a:lstStyle/>
          <a:p>
            <a:r>
              <a:rPr lang="en-US" b="1" dirty="0" smtClean="0">
                <a:solidFill>
                  <a:srgbClr val="FF0000"/>
                </a:solidFill>
                <a:latin typeface="Courier New"/>
              </a:rPr>
              <a:t>Connect operation will fail (user has no privilege to connect to server)</a:t>
            </a:r>
            <a:endParaRPr lang="en-US" dirty="0">
              <a:solidFill>
                <a:srgbClr val="FF0000"/>
              </a:solidFill>
            </a:endParaRPr>
          </a:p>
        </p:txBody>
      </p:sp>
      <p:sp>
        <p:nvSpPr>
          <p:cNvPr id="9" name="Up Arrow 8"/>
          <p:cNvSpPr/>
          <p:nvPr/>
        </p:nvSpPr>
        <p:spPr bwMode="auto">
          <a:xfrm>
            <a:off x="2103820" y="4478076"/>
            <a:ext cx="325055" cy="312999"/>
          </a:xfrm>
          <a:prstGeom prst="upArrow">
            <a:avLst/>
          </a:prstGeom>
          <a:solidFill>
            <a:srgbClr val="2DFF5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cxnSp>
        <p:nvCxnSpPr>
          <p:cNvPr id="11" name="Straight Connector 10"/>
          <p:cNvCxnSpPr/>
          <p:nvPr/>
        </p:nvCxnSpPr>
        <p:spPr>
          <a:xfrm>
            <a:off x="1419225" y="4439976"/>
            <a:ext cx="18288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029200" y="4485382"/>
            <a:ext cx="3428999" cy="1077218"/>
          </a:xfrm>
          <a:prstGeom prst="rect">
            <a:avLst/>
          </a:prstGeom>
          <a:solidFill>
            <a:srgbClr val="FFFF00">
              <a:alpha val="20000"/>
            </a:srgbClr>
          </a:solidFill>
        </p:spPr>
        <p:txBody>
          <a:bodyPr wrap="square">
            <a:spAutoFit/>
          </a:bodyPr>
          <a:lstStyle/>
          <a:p>
            <a:r>
              <a:rPr lang="en-US" sz="1600" b="1" dirty="0">
                <a:solidFill>
                  <a:schemeClr val="tx1">
                    <a:lumMod val="65000"/>
                    <a:lumOff val="35000"/>
                  </a:schemeClr>
                </a:solidFill>
                <a:latin typeface="Courier New" pitchFamily="49" charset="0"/>
                <a:cs typeface="Courier New" pitchFamily="49" charset="0"/>
              </a:rPr>
              <a:t>Connected</a:t>
            </a:r>
          </a:p>
          <a:p>
            <a:r>
              <a:rPr lang="en-US" sz="1600" b="1" dirty="0">
                <a:solidFill>
                  <a:schemeClr val="tx1">
                    <a:lumMod val="65000"/>
                    <a:lumOff val="35000"/>
                  </a:schemeClr>
                </a:solidFill>
                <a:latin typeface="Courier New" pitchFamily="49" charset="0"/>
                <a:cs typeface="Courier New" pitchFamily="49" charset="0"/>
              </a:rPr>
              <a:t>DUMMY</a:t>
            </a:r>
          </a:p>
          <a:p>
            <a:r>
              <a:rPr lang="en-US" sz="1600" b="1" dirty="0">
                <a:solidFill>
                  <a:schemeClr val="tx1">
                    <a:lumMod val="65000"/>
                    <a:lumOff val="35000"/>
                  </a:schemeClr>
                </a:solidFill>
                <a:latin typeface="Courier New" pitchFamily="49" charset="0"/>
                <a:cs typeface="Courier New" pitchFamily="49" charset="0"/>
              </a:rPr>
              <a:t>-----</a:t>
            </a:r>
          </a:p>
          <a:p>
            <a:r>
              <a:rPr lang="en-US" sz="1600" b="1" dirty="0">
                <a:solidFill>
                  <a:schemeClr val="tx1">
                    <a:lumMod val="65000"/>
                    <a:lumOff val="35000"/>
                  </a:schemeClr>
                </a:solidFill>
                <a:latin typeface="Courier New" pitchFamily="49" charset="0"/>
                <a:cs typeface="Courier New" pitchFamily="49" charset="0"/>
              </a:rPr>
              <a:t>X </a:t>
            </a:r>
          </a:p>
        </p:txBody>
      </p:sp>
      <p:sp>
        <p:nvSpPr>
          <p:cNvPr id="16" name="Down Arrow 15"/>
          <p:cNvSpPr/>
          <p:nvPr/>
        </p:nvSpPr>
        <p:spPr bwMode="auto">
          <a:xfrm rot="5400000">
            <a:off x="4572000" y="4871591"/>
            <a:ext cx="304800" cy="3048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7" name="Rectangle 16"/>
          <p:cNvSpPr/>
          <p:nvPr/>
        </p:nvSpPr>
        <p:spPr>
          <a:xfrm>
            <a:off x="2362200" y="4504432"/>
            <a:ext cx="990600" cy="369332"/>
          </a:xfrm>
          <a:prstGeom prst="rect">
            <a:avLst/>
          </a:prstGeom>
        </p:spPr>
        <p:txBody>
          <a:bodyPr wrap="square">
            <a:spAutoFit/>
          </a:bodyPr>
          <a:lstStyle/>
          <a:p>
            <a:r>
              <a:rPr lang="en-US" b="1" dirty="0" smtClean="0">
                <a:solidFill>
                  <a:srgbClr val="00B050"/>
                </a:solidFill>
                <a:latin typeface="Courier New"/>
              </a:rPr>
              <a:t>(fix)</a:t>
            </a:r>
            <a:endParaRPr lang="en-US" dirty="0">
              <a:solidFill>
                <a:srgbClr val="00B050"/>
              </a:solidFill>
            </a:endParaRPr>
          </a:p>
        </p:txBody>
      </p:sp>
    </p:spTree>
    <p:extLst>
      <p:ext uri="{BB962C8B-B14F-4D97-AF65-F5344CB8AC3E}">
        <p14:creationId xmlns:p14="http://schemas.microsoft.com/office/powerpoint/2010/main" val="2255540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00B1FF97-CB0E-49B2-B0A7-929DA2A15C53}" type="slidenum">
              <a:rPr lang="en-US" smtClean="0"/>
              <a:pPr/>
              <a:t>14</a:t>
            </a:fld>
            <a:endParaRPr lang="en-US"/>
          </a:p>
        </p:txBody>
      </p:sp>
      <p:sp>
        <p:nvSpPr>
          <p:cNvPr id="4" name="Title 3"/>
          <p:cNvSpPr>
            <a:spLocks noGrp="1"/>
          </p:cNvSpPr>
          <p:nvPr>
            <p:ph type="title"/>
          </p:nvPr>
        </p:nvSpPr>
        <p:spPr>
          <a:xfrm>
            <a:off x="457200" y="152400"/>
            <a:ext cx="8229600" cy="715962"/>
          </a:xfrm>
        </p:spPr>
        <p:txBody>
          <a:bodyPr/>
          <a:lstStyle/>
          <a:p>
            <a:r>
              <a:rPr lang="en-US" dirty="0" smtClean="0"/>
              <a:t>Create Schema Objects as New User (test1)</a:t>
            </a:r>
            <a:endParaRPr lang="en-US" dirty="0"/>
          </a:p>
        </p:txBody>
      </p:sp>
      <p:sp>
        <p:nvSpPr>
          <p:cNvPr id="5" name="Content Placeholder 4"/>
          <p:cNvSpPr>
            <a:spLocks noGrp="1"/>
          </p:cNvSpPr>
          <p:nvPr>
            <p:ph idx="1"/>
          </p:nvPr>
        </p:nvSpPr>
        <p:spPr>
          <a:xfrm>
            <a:off x="457200" y="609600"/>
            <a:ext cx="8229600" cy="5562600"/>
          </a:xfrm>
        </p:spPr>
        <p:txBody>
          <a:bodyPr/>
          <a:lstStyle/>
          <a:p>
            <a:pPr marL="0" indent="0">
              <a:buNone/>
            </a:pPr>
            <a:r>
              <a:rPr lang="en-US" dirty="0">
                <a:solidFill>
                  <a:srgbClr val="0000FF"/>
                </a:solidFill>
                <a:latin typeface="Courier New"/>
              </a:rPr>
              <a:t>CONNECT</a:t>
            </a:r>
            <a:r>
              <a:rPr lang="en-US" dirty="0">
                <a:solidFill>
                  <a:srgbClr val="000000"/>
                </a:solidFill>
                <a:latin typeface="Courier New"/>
              </a:rPr>
              <a:t> test1</a:t>
            </a:r>
            <a:r>
              <a:rPr lang="en-US" dirty="0">
                <a:solidFill>
                  <a:srgbClr val="000080"/>
                </a:solidFill>
                <a:latin typeface="Courier New"/>
              </a:rPr>
              <a:t>/</a:t>
            </a:r>
            <a:r>
              <a:rPr lang="en-US" dirty="0" err="1">
                <a:solidFill>
                  <a:srgbClr val="000000"/>
                </a:solidFill>
                <a:latin typeface="Courier New"/>
              </a:rPr>
              <a:t>my_password</a:t>
            </a:r>
            <a:r>
              <a:rPr lang="en-US" dirty="0">
                <a:solidFill>
                  <a:srgbClr val="000000"/>
                </a:solidFill>
                <a:latin typeface="Courier New"/>
              </a:rPr>
              <a:t> </a:t>
            </a:r>
            <a:endParaRPr lang="en-US" dirty="0" smtClean="0">
              <a:solidFill>
                <a:srgbClr val="000000"/>
              </a:solidFill>
              <a:latin typeface="Courier New"/>
            </a:endParaRPr>
          </a:p>
          <a:p>
            <a:pPr marL="0" indent="0">
              <a:buNone/>
            </a:pPr>
            <a:endParaRPr lang="en-US" dirty="0">
              <a:solidFill>
                <a:srgbClr val="000000"/>
              </a:solidFill>
              <a:latin typeface="Courier New"/>
            </a:endParaRPr>
          </a:p>
          <a:p>
            <a:pPr marL="0" indent="0">
              <a:buNone/>
            </a:pPr>
            <a:r>
              <a:rPr lang="en-US" dirty="0" smtClean="0">
                <a:solidFill>
                  <a:srgbClr val="0000FF"/>
                </a:solidFill>
                <a:latin typeface="Courier New"/>
              </a:rPr>
              <a:t>SELECT</a:t>
            </a:r>
            <a:r>
              <a:rPr lang="en-US" dirty="0" smtClean="0">
                <a:solidFill>
                  <a:srgbClr val="000000"/>
                </a:solidFill>
                <a:latin typeface="Courier New"/>
              </a:rPr>
              <a:t> </a:t>
            </a:r>
            <a:r>
              <a:rPr lang="en-US" dirty="0">
                <a:solidFill>
                  <a:srgbClr val="0000FF"/>
                </a:solidFill>
                <a:latin typeface="Courier New"/>
              </a:rPr>
              <a:t>count</a:t>
            </a:r>
            <a:r>
              <a:rPr lang="en-US"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pPr marL="0" indent="0">
              <a:buNone/>
            </a:pPr>
            <a:r>
              <a:rPr lang="en-US" dirty="0" smtClean="0">
                <a:solidFill>
                  <a:srgbClr val="0000FF"/>
                </a:solidFill>
                <a:latin typeface="Courier New"/>
              </a:rPr>
              <a:t>FROM</a:t>
            </a:r>
            <a:r>
              <a:rPr lang="en-US" dirty="0" smtClean="0">
                <a:solidFill>
                  <a:srgbClr val="000000"/>
                </a:solidFill>
                <a:latin typeface="Courier New"/>
              </a:rPr>
              <a:t> </a:t>
            </a:r>
            <a:r>
              <a:rPr lang="en-US" dirty="0" err="1">
                <a:solidFill>
                  <a:srgbClr val="000000"/>
                </a:solidFill>
                <a:latin typeface="Courier New"/>
              </a:rPr>
              <a:t>all_objects</a:t>
            </a:r>
            <a:r>
              <a:rPr lang="en-US"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pPr marL="0" indent="0">
              <a:buNone/>
            </a:pPr>
            <a:endParaRPr lang="en-US" dirty="0">
              <a:solidFill>
                <a:srgbClr val="000000"/>
              </a:solidFill>
              <a:latin typeface="Courier New"/>
            </a:endParaRPr>
          </a:p>
          <a:p>
            <a:pPr marL="0" indent="0">
              <a:buNone/>
            </a:pPr>
            <a:r>
              <a:rPr lang="en-US" dirty="0" smtClean="0">
                <a:solidFill>
                  <a:srgbClr val="0000FF"/>
                </a:solidFill>
                <a:latin typeface="Courier New"/>
              </a:rPr>
              <a:t>CREATE</a:t>
            </a:r>
            <a:r>
              <a:rPr lang="en-US" dirty="0" smtClean="0">
                <a:solidFill>
                  <a:srgbClr val="000000"/>
                </a:solidFill>
                <a:latin typeface="Courier New"/>
              </a:rPr>
              <a:t> </a:t>
            </a:r>
            <a:r>
              <a:rPr lang="en-US" dirty="0">
                <a:solidFill>
                  <a:srgbClr val="0000FF"/>
                </a:solidFill>
                <a:latin typeface="Courier New"/>
              </a:rPr>
              <a:t>TABLE</a:t>
            </a:r>
            <a:r>
              <a:rPr lang="en-US" dirty="0">
                <a:solidFill>
                  <a:srgbClr val="000000"/>
                </a:solidFill>
                <a:latin typeface="Courier New"/>
              </a:rPr>
              <a:t> </a:t>
            </a:r>
            <a:r>
              <a:rPr lang="en-US" dirty="0" err="1" smtClean="0">
                <a:solidFill>
                  <a:srgbClr val="000000"/>
                </a:solidFill>
                <a:latin typeface="Courier New"/>
              </a:rPr>
              <a:t>all_obj</a:t>
            </a:r>
            <a:r>
              <a:rPr lang="en-US" dirty="0" smtClean="0">
                <a:solidFill>
                  <a:srgbClr val="000000"/>
                </a:solidFill>
                <a:latin typeface="Courier New"/>
              </a:rPr>
              <a:t> </a:t>
            </a:r>
            <a:r>
              <a:rPr lang="en-US" dirty="0">
                <a:solidFill>
                  <a:srgbClr val="0000FF"/>
                </a:solidFill>
                <a:latin typeface="Courier New"/>
              </a:rPr>
              <a:t>AS</a:t>
            </a:r>
            <a:r>
              <a:rPr lang="en-US" dirty="0">
                <a:solidFill>
                  <a:srgbClr val="000000"/>
                </a:solidFill>
                <a:latin typeface="Courier New"/>
              </a:rPr>
              <a:t> </a:t>
            </a:r>
            <a:endParaRPr lang="en-US" dirty="0" smtClean="0">
              <a:solidFill>
                <a:srgbClr val="000000"/>
              </a:solidFill>
              <a:latin typeface="Courier New"/>
            </a:endParaRPr>
          </a:p>
          <a:p>
            <a:pPr marL="0" indent="0">
              <a:buNone/>
            </a:pPr>
            <a:r>
              <a:rPr lang="en-US" dirty="0" smtClean="0">
                <a:solidFill>
                  <a:srgbClr val="0000FF"/>
                </a:solidFill>
                <a:latin typeface="Courier New"/>
              </a:rPr>
              <a:t>SELECT</a:t>
            </a:r>
            <a:r>
              <a:rPr lang="en-US" dirty="0" smtClean="0">
                <a:solidFill>
                  <a:srgbClr val="000000"/>
                </a:solidFill>
                <a:latin typeface="Courier New"/>
              </a:rPr>
              <a:t> </a:t>
            </a:r>
            <a:r>
              <a:rPr lang="en-US" dirty="0">
                <a:solidFill>
                  <a:srgbClr val="000080"/>
                </a:solidFill>
                <a:latin typeface="Courier New"/>
              </a:rPr>
              <a:t>*</a:t>
            </a:r>
            <a:r>
              <a:rPr lang="en-US" dirty="0">
                <a:solidFill>
                  <a:srgbClr val="000000"/>
                </a:solidFill>
                <a:latin typeface="Courier New"/>
              </a:rPr>
              <a:t> </a:t>
            </a:r>
            <a:r>
              <a:rPr lang="en-US" dirty="0">
                <a:solidFill>
                  <a:srgbClr val="0000FF"/>
                </a:solidFill>
                <a:latin typeface="Courier New"/>
              </a:rPr>
              <a:t>FROM</a:t>
            </a:r>
            <a:r>
              <a:rPr lang="en-US" dirty="0">
                <a:solidFill>
                  <a:srgbClr val="000000"/>
                </a:solidFill>
                <a:latin typeface="Courier New"/>
              </a:rPr>
              <a:t> </a:t>
            </a:r>
            <a:r>
              <a:rPr lang="en-US" dirty="0" err="1">
                <a:solidFill>
                  <a:srgbClr val="000000"/>
                </a:solidFill>
                <a:latin typeface="Courier New"/>
              </a:rPr>
              <a:t>all_objects</a:t>
            </a:r>
            <a:r>
              <a:rPr lang="en-US" dirty="0">
                <a:solidFill>
                  <a:srgbClr val="000080"/>
                </a:solidFill>
                <a:latin typeface="Courier New"/>
              </a:rPr>
              <a:t>;</a:t>
            </a:r>
            <a:endParaRPr lang="en-US" dirty="0"/>
          </a:p>
          <a:p>
            <a:pPr marL="0" indent="0">
              <a:buNone/>
            </a:pPr>
            <a:endParaRPr lang="en-US" dirty="0" smtClean="0"/>
          </a:p>
          <a:p>
            <a:pPr marL="0" indent="0">
              <a:buNone/>
            </a:pPr>
            <a:r>
              <a:rPr lang="en-US" dirty="0">
                <a:solidFill>
                  <a:srgbClr val="0000FF"/>
                </a:solidFill>
                <a:latin typeface="Courier New"/>
              </a:rPr>
              <a:t>GRANT</a:t>
            </a:r>
            <a:r>
              <a:rPr lang="en-US" dirty="0">
                <a:solidFill>
                  <a:srgbClr val="000000"/>
                </a:solidFill>
                <a:latin typeface="Courier New"/>
              </a:rPr>
              <a:t> </a:t>
            </a:r>
            <a:r>
              <a:rPr lang="en-US" dirty="0">
                <a:solidFill>
                  <a:srgbClr val="0000FF"/>
                </a:solidFill>
                <a:latin typeface="Courier New"/>
              </a:rPr>
              <a:t>CREATE</a:t>
            </a:r>
            <a:r>
              <a:rPr lang="en-US" dirty="0">
                <a:solidFill>
                  <a:srgbClr val="000000"/>
                </a:solidFill>
                <a:latin typeface="Courier New"/>
              </a:rPr>
              <a:t> </a:t>
            </a:r>
            <a:r>
              <a:rPr lang="en-US" dirty="0" smtClean="0">
                <a:solidFill>
                  <a:srgbClr val="0000FF"/>
                </a:solidFill>
                <a:latin typeface="Courier New"/>
              </a:rPr>
              <a:t>TABLE</a:t>
            </a:r>
            <a:r>
              <a:rPr lang="en-US" dirty="0" smtClean="0">
                <a:solidFill>
                  <a:srgbClr val="000000"/>
                </a:solidFill>
                <a:latin typeface="Courier New"/>
              </a:rPr>
              <a:t> </a:t>
            </a:r>
            <a:r>
              <a:rPr lang="en-US" dirty="0">
                <a:solidFill>
                  <a:srgbClr val="0000FF"/>
                </a:solidFill>
                <a:latin typeface="Courier New"/>
              </a:rPr>
              <a:t>TO</a:t>
            </a:r>
            <a:r>
              <a:rPr lang="en-US" dirty="0">
                <a:solidFill>
                  <a:srgbClr val="000000"/>
                </a:solidFill>
                <a:latin typeface="Courier New"/>
              </a:rPr>
              <a:t> test1</a:t>
            </a:r>
            <a:r>
              <a:rPr lang="en-US" dirty="0">
                <a:solidFill>
                  <a:srgbClr val="000080"/>
                </a:solidFill>
                <a:latin typeface="Courier New"/>
              </a:rPr>
              <a:t>;</a:t>
            </a:r>
            <a:r>
              <a:rPr lang="en-US" dirty="0">
                <a:solidFill>
                  <a:srgbClr val="000000"/>
                </a:solidFill>
                <a:latin typeface="Courier New"/>
              </a:rPr>
              <a:t> </a:t>
            </a:r>
            <a:endParaRPr lang="ru-RU" dirty="0">
              <a:solidFill>
                <a:srgbClr val="000000"/>
              </a:solidFill>
              <a:latin typeface="Courier New"/>
            </a:endParaRPr>
          </a:p>
          <a:p>
            <a:pPr marL="0" indent="0">
              <a:buNone/>
            </a:pPr>
            <a:endParaRPr lang="en-US" dirty="0" smtClean="0"/>
          </a:p>
          <a:p>
            <a:pPr marL="0" indent="0">
              <a:buNone/>
            </a:pPr>
            <a:endParaRPr lang="en-US" dirty="0"/>
          </a:p>
          <a:p>
            <a:pPr marL="0" indent="0">
              <a:buNone/>
            </a:pPr>
            <a:r>
              <a:rPr lang="en-US" dirty="0">
                <a:solidFill>
                  <a:srgbClr val="0000FF"/>
                </a:solidFill>
                <a:latin typeface="Courier New"/>
              </a:rPr>
              <a:t>CREATE</a:t>
            </a:r>
            <a:r>
              <a:rPr lang="en-US" dirty="0">
                <a:solidFill>
                  <a:srgbClr val="000000"/>
                </a:solidFill>
                <a:latin typeface="Courier New"/>
              </a:rPr>
              <a:t> </a:t>
            </a:r>
            <a:r>
              <a:rPr lang="en-US" dirty="0">
                <a:solidFill>
                  <a:srgbClr val="0000FF"/>
                </a:solidFill>
                <a:latin typeface="Courier New"/>
              </a:rPr>
              <a:t>TABLE</a:t>
            </a:r>
            <a:r>
              <a:rPr lang="en-US" dirty="0">
                <a:solidFill>
                  <a:srgbClr val="000000"/>
                </a:solidFill>
                <a:latin typeface="Courier New"/>
              </a:rPr>
              <a:t> ALL_OBJ </a:t>
            </a:r>
            <a:r>
              <a:rPr lang="en-US" dirty="0">
                <a:solidFill>
                  <a:srgbClr val="0000FF"/>
                </a:solidFill>
                <a:latin typeface="Courier New"/>
              </a:rPr>
              <a:t>AS</a:t>
            </a:r>
            <a:r>
              <a:rPr lang="en-US" dirty="0">
                <a:solidFill>
                  <a:srgbClr val="000000"/>
                </a:solidFill>
                <a:latin typeface="Courier New"/>
              </a:rPr>
              <a:t> </a:t>
            </a:r>
          </a:p>
          <a:p>
            <a:pPr marL="0" indent="0">
              <a:buNone/>
            </a:pPr>
            <a:r>
              <a:rPr lang="en-US" dirty="0">
                <a:solidFill>
                  <a:srgbClr val="0000FF"/>
                </a:solidFill>
                <a:latin typeface="Courier New"/>
              </a:rPr>
              <a:t>SELECT</a:t>
            </a:r>
            <a:r>
              <a:rPr lang="en-US" dirty="0">
                <a:solidFill>
                  <a:srgbClr val="000000"/>
                </a:solidFill>
                <a:latin typeface="Courier New"/>
              </a:rPr>
              <a:t> </a:t>
            </a:r>
            <a:r>
              <a:rPr lang="en-US" dirty="0">
                <a:solidFill>
                  <a:srgbClr val="000080"/>
                </a:solidFill>
                <a:latin typeface="Courier New"/>
              </a:rPr>
              <a:t>*</a:t>
            </a:r>
            <a:r>
              <a:rPr lang="en-US" dirty="0">
                <a:solidFill>
                  <a:srgbClr val="000000"/>
                </a:solidFill>
                <a:latin typeface="Courier New"/>
              </a:rPr>
              <a:t> </a:t>
            </a:r>
            <a:r>
              <a:rPr lang="en-US" dirty="0">
                <a:solidFill>
                  <a:srgbClr val="0000FF"/>
                </a:solidFill>
                <a:latin typeface="Courier New"/>
              </a:rPr>
              <a:t>FROM</a:t>
            </a:r>
            <a:r>
              <a:rPr lang="en-US" dirty="0">
                <a:solidFill>
                  <a:srgbClr val="000000"/>
                </a:solidFill>
                <a:latin typeface="Courier New"/>
              </a:rPr>
              <a:t> </a:t>
            </a:r>
            <a:r>
              <a:rPr lang="en-US" dirty="0" err="1">
                <a:solidFill>
                  <a:srgbClr val="000000"/>
                </a:solidFill>
                <a:latin typeface="Courier New"/>
              </a:rPr>
              <a:t>all_objects</a:t>
            </a:r>
            <a:r>
              <a:rPr lang="en-US" dirty="0">
                <a:solidFill>
                  <a:srgbClr val="000080"/>
                </a:solidFill>
                <a:latin typeface="Courier New"/>
              </a:rPr>
              <a:t>;</a:t>
            </a:r>
            <a:endParaRPr lang="en-US" dirty="0"/>
          </a:p>
          <a:p>
            <a:pPr marL="0" indent="0">
              <a:buNone/>
            </a:pPr>
            <a:endParaRPr lang="en-US" dirty="0" smtClean="0"/>
          </a:p>
          <a:p>
            <a:pPr marL="0" indent="0">
              <a:buNone/>
            </a:pPr>
            <a:r>
              <a:rPr lang="en-US" dirty="0">
                <a:solidFill>
                  <a:srgbClr val="0000FF"/>
                </a:solidFill>
                <a:latin typeface="Courier New"/>
              </a:rPr>
              <a:t>ALTER</a:t>
            </a:r>
            <a:r>
              <a:rPr lang="en-US" dirty="0">
                <a:solidFill>
                  <a:srgbClr val="000000"/>
                </a:solidFill>
                <a:latin typeface="Courier New"/>
              </a:rPr>
              <a:t> </a:t>
            </a:r>
            <a:r>
              <a:rPr lang="en-US" dirty="0">
                <a:solidFill>
                  <a:srgbClr val="0000FF"/>
                </a:solidFill>
                <a:latin typeface="Courier New"/>
              </a:rPr>
              <a:t>USER</a:t>
            </a:r>
            <a:r>
              <a:rPr lang="en-US" dirty="0">
                <a:solidFill>
                  <a:srgbClr val="000000"/>
                </a:solidFill>
                <a:latin typeface="Courier New"/>
              </a:rPr>
              <a:t> test1 </a:t>
            </a:r>
            <a:r>
              <a:rPr lang="en-US" dirty="0">
                <a:solidFill>
                  <a:srgbClr val="0000FF"/>
                </a:solidFill>
                <a:latin typeface="Courier New"/>
              </a:rPr>
              <a:t>QUOTA</a:t>
            </a:r>
            <a:r>
              <a:rPr lang="en-US" dirty="0" smtClean="0">
                <a:solidFill>
                  <a:srgbClr val="000000"/>
                </a:solidFill>
                <a:latin typeface="Courier New"/>
              </a:rPr>
              <a:t> </a:t>
            </a:r>
            <a:r>
              <a:rPr lang="en-US" dirty="0">
                <a:solidFill>
                  <a:srgbClr val="FF8000"/>
                </a:solidFill>
                <a:latin typeface="Courier New"/>
              </a:rPr>
              <a:t>10</a:t>
            </a:r>
            <a:r>
              <a:rPr lang="en-US" dirty="0">
                <a:solidFill>
                  <a:srgbClr val="000000"/>
                </a:solidFill>
                <a:latin typeface="Courier New"/>
              </a:rPr>
              <a:t>M </a:t>
            </a:r>
            <a:r>
              <a:rPr lang="en-US" dirty="0">
                <a:solidFill>
                  <a:srgbClr val="0000FF"/>
                </a:solidFill>
                <a:latin typeface="Courier New"/>
              </a:rPr>
              <a:t>ON</a:t>
            </a:r>
            <a:r>
              <a:rPr lang="en-US" dirty="0">
                <a:solidFill>
                  <a:srgbClr val="000000"/>
                </a:solidFill>
                <a:latin typeface="Courier New"/>
              </a:rPr>
              <a:t> users</a:t>
            </a:r>
            <a:r>
              <a:rPr lang="en-US" dirty="0" smtClean="0">
                <a:solidFill>
                  <a:srgbClr val="000080"/>
                </a:solidFill>
                <a:latin typeface="Courier New"/>
              </a:rPr>
              <a:t>;</a:t>
            </a:r>
          </a:p>
          <a:p>
            <a:pPr marL="0" indent="0">
              <a:buNone/>
            </a:pPr>
            <a:endParaRPr lang="en-US" dirty="0" smtClean="0">
              <a:solidFill>
                <a:srgbClr val="0000FF"/>
              </a:solidFill>
              <a:latin typeface="Courier New"/>
            </a:endParaRPr>
          </a:p>
          <a:p>
            <a:pPr marL="0" indent="0">
              <a:buNone/>
            </a:pPr>
            <a:r>
              <a:rPr lang="en-US" dirty="0" smtClean="0">
                <a:solidFill>
                  <a:srgbClr val="0000FF"/>
                </a:solidFill>
                <a:latin typeface="Courier New"/>
              </a:rPr>
              <a:t>CONNECT</a:t>
            </a:r>
            <a:r>
              <a:rPr lang="en-US" dirty="0" smtClean="0">
                <a:solidFill>
                  <a:srgbClr val="000000"/>
                </a:solidFill>
                <a:latin typeface="Courier New"/>
              </a:rPr>
              <a:t> </a:t>
            </a:r>
            <a:r>
              <a:rPr lang="en-US" dirty="0">
                <a:solidFill>
                  <a:srgbClr val="000000"/>
                </a:solidFill>
                <a:latin typeface="Courier New"/>
              </a:rPr>
              <a:t>test1</a:t>
            </a:r>
            <a:r>
              <a:rPr lang="en-US" dirty="0">
                <a:solidFill>
                  <a:srgbClr val="000080"/>
                </a:solidFill>
                <a:latin typeface="Courier New"/>
              </a:rPr>
              <a:t>/</a:t>
            </a:r>
            <a:r>
              <a:rPr lang="en-US" dirty="0" err="1">
                <a:solidFill>
                  <a:srgbClr val="000000"/>
                </a:solidFill>
                <a:latin typeface="Courier New"/>
              </a:rPr>
              <a:t>my_password</a:t>
            </a:r>
            <a:r>
              <a:rPr lang="en-US" dirty="0">
                <a:solidFill>
                  <a:srgbClr val="000000"/>
                </a:solidFill>
                <a:latin typeface="Courier New"/>
              </a:rPr>
              <a:t> </a:t>
            </a:r>
            <a:endParaRPr lang="en-US" dirty="0" smtClean="0">
              <a:solidFill>
                <a:srgbClr val="000000"/>
              </a:solidFill>
              <a:latin typeface="Courier New"/>
            </a:endParaRPr>
          </a:p>
          <a:p>
            <a:pPr marL="0" indent="0">
              <a:buNone/>
            </a:pPr>
            <a:r>
              <a:rPr lang="en-US" dirty="0" smtClean="0">
                <a:solidFill>
                  <a:srgbClr val="0000FF"/>
                </a:solidFill>
                <a:latin typeface="Courier New"/>
              </a:rPr>
              <a:t>CREATE</a:t>
            </a:r>
            <a:r>
              <a:rPr lang="en-US" dirty="0" smtClean="0">
                <a:solidFill>
                  <a:srgbClr val="000000"/>
                </a:solidFill>
                <a:latin typeface="Courier New"/>
              </a:rPr>
              <a:t> </a:t>
            </a:r>
            <a:r>
              <a:rPr lang="en-US" dirty="0">
                <a:solidFill>
                  <a:srgbClr val="0000FF"/>
                </a:solidFill>
                <a:latin typeface="Courier New"/>
              </a:rPr>
              <a:t>TABLE</a:t>
            </a:r>
            <a:r>
              <a:rPr lang="en-US" dirty="0">
                <a:solidFill>
                  <a:srgbClr val="000000"/>
                </a:solidFill>
                <a:latin typeface="Courier New"/>
              </a:rPr>
              <a:t> </a:t>
            </a:r>
            <a:r>
              <a:rPr lang="en-US" dirty="0" err="1" smtClean="0">
                <a:solidFill>
                  <a:srgbClr val="000000"/>
                </a:solidFill>
                <a:latin typeface="Courier New"/>
              </a:rPr>
              <a:t>all_obj</a:t>
            </a:r>
            <a:r>
              <a:rPr lang="en-US" dirty="0" smtClean="0">
                <a:solidFill>
                  <a:srgbClr val="000000"/>
                </a:solidFill>
                <a:latin typeface="Courier New"/>
              </a:rPr>
              <a:t> </a:t>
            </a:r>
            <a:r>
              <a:rPr lang="en-US" dirty="0">
                <a:solidFill>
                  <a:srgbClr val="0000FF"/>
                </a:solidFill>
                <a:latin typeface="Courier New"/>
              </a:rPr>
              <a:t>AS</a:t>
            </a:r>
            <a:r>
              <a:rPr lang="en-US" dirty="0">
                <a:solidFill>
                  <a:srgbClr val="000000"/>
                </a:solidFill>
                <a:latin typeface="Courier New"/>
              </a:rPr>
              <a:t> </a:t>
            </a:r>
            <a:r>
              <a:rPr lang="en-US" dirty="0">
                <a:solidFill>
                  <a:srgbClr val="0000FF"/>
                </a:solidFill>
                <a:latin typeface="Courier New"/>
              </a:rPr>
              <a:t>SELECT</a:t>
            </a:r>
            <a:r>
              <a:rPr lang="en-US" dirty="0">
                <a:solidFill>
                  <a:srgbClr val="000000"/>
                </a:solidFill>
                <a:latin typeface="Courier New"/>
              </a:rPr>
              <a:t> </a:t>
            </a:r>
            <a:r>
              <a:rPr lang="en-US" dirty="0">
                <a:solidFill>
                  <a:srgbClr val="000080"/>
                </a:solidFill>
                <a:latin typeface="Courier New"/>
              </a:rPr>
              <a:t>*</a:t>
            </a:r>
            <a:r>
              <a:rPr lang="en-US" dirty="0">
                <a:solidFill>
                  <a:srgbClr val="000000"/>
                </a:solidFill>
                <a:latin typeface="Courier New"/>
              </a:rPr>
              <a:t> </a:t>
            </a:r>
            <a:r>
              <a:rPr lang="en-US" dirty="0">
                <a:solidFill>
                  <a:srgbClr val="0000FF"/>
                </a:solidFill>
                <a:latin typeface="Courier New"/>
              </a:rPr>
              <a:t>FROM</a:t>
            </a:r>
            <a:r>
              <a:rPr lang="en-US" dirty="0">
                <a:solidFill>
                  <a:srgbClr val="000000"/>
                </a:solidFill>
                <a:latin typeface="Courier New"/>
              </a:rPr>
              <a:t> </a:t>
            </a:r>
            <a:r>
              <a:rPr lang="en-US" dirty="0" err="1">
                <a:solidFill>
                  <a:srgbClr val="000000"/>
                </a:solidFill>
                <a:latin typeface="Courier New"/>
              </a:rPr>
              <a:t>all_objects</a:t>
            </a:r>
            <a:r>
              <a:rPr lang="en-US"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pPr marL="0" indent="0">
              <a:buNone/>
            </a:pPr>
            <a:r>
              <a:rPr lang="en-US" dirty="0" smtClean="0">
                <a:solidFill>
                  <a:srgbClr val="0000FF"/>
                </a:solidFill>
                <a:latin typeface="Courier New"/>
              </a:rPr>
              <a:t>SELECT</a:t>
            </a:r>
            <a:r>
              <a:rPr lang="en-US" dirty="0" smtClean="0">
                <a:solidFill>
                  <a:srgbClr val="000000"/>
                </a:solidFill>
                <a:latin typeface="Courier New"/>
              </a:rPr>
              <a:t> </a:t>
            </a:r>
            <a:r>
              <a:rPr lang="en-US" dirty="0">
                <a:solidFill>
                  <a:srgbClr val="0000FF"/>
                </a:solidFill>
                <a:latin typeface="Courier New"/>
              </a:rPr>
              <a:t>count</a:t>
            </a:r>
            <a:r>
              <a:rPr lang="en-US" dirty="0">
                <a:solidFill>
                  <a:srgbClr val="000080"/>
                </a:solidFill>
                <a:latin typeface="Courier New"/>
              </a:rPr>
              <a:t>(*)</a:t>
            </a:r>
            <a:r>
              <a:rPr lang="en-US" dirty="0">
                <a:solidFill>
                  <a:srgbClr val="000000"/>
                </a:solidFill>
                <a:latin typeface="Courier New"/>
              </a:rPr>
              <a:t> </a:t>
            </a:r>
            <a:r>
              <a:rPr lang="en-US" dirty="0">
                <a:solidFill>
                  <a:srgbClr val="0000FF"/>
                </a:solidFill>
                <a:latin typeface="Courier New"/>
              </a:rPr>
              <a:t>FROM</a:t>
            </a:r>
            <a:r>
              <a:rPr lang="en-US" dirty="0">
                <a:solidFill>
                  <a:srgbClr val="000000"/>
                </a:solidFill>
                <a:latin typeface="Courier New"/>
              </a:rPr>
              <a:t> </a:t>
            </a:r>
            <a:r>
              <a:rPr lang="en-US" dirty="0" err="1">
                <a:solidFill>
                  <a:srgbClr val="000000"/>
                </a:solidFill>
                <a:latin typeface="Courier New"/>
              </a:rPr>
              <a:t>all_obj</a:t>
            </a:r>
            <a:r>
              <a:rPr lang="en-US" dirty="0">
                <a:solidFill>
                  <a:srgbClr val="000080"/>
                </a:solidFill>
                <a:latin typeface="Courier New"/>
              </a:rPr>
              <a:t>;</a:t>
            </a:r>
            <a:r>
              <a:rPr lang="en-US" dirty="0">
                <a:solidFill>
                  <a:srgbClr val="000000"/>
                </a:solidFill>
                <a:latin typeface="Courier New"/>
              </a:rPr>
              <a:t> </a:t>
            </a:r>
            <a:endParaRPr lang="en-US" dirty="0"/>
          </a:p>
          <a:p>
            <a:pPr marL="0" indent="0">
              <a:buNone/>
            </a:pPr>
            <a:endParaRPr lang="en-US" dirty="0" smtClean="0"/>
          </a:p>
          <a:p>
            <a:pPr marL="0" indent="0">
              <a:buNone/>
            </a:pPr>
            <a:endParaRPr lang="en-US" dirty="0"/>
          </a:p>
        </p:txBody>
      </p:sp>
      <p:sp>
        <p:nvSpPr>
          <p:cNvPr id="6" name="Rounded Rectangle 5"/>
          <p:cNvSpPr/>
          <p:nvPr/>
        </p:nvSpPr>
        <p:spPr>
          <a:xfrm>
            <a:off x="381000" y="2000250"/>
            <a:ext cx="3962400" cy="833437"/>
          </a:xfrm>
          <a:prstGeom prst="roundRect">
            <a:avLst>
              <a:gd name="adj" fmla="val 9524"/>
            </a:avLst>
          </a:prstGeom>
          <a:solidFill>
            <a:srgbClr val="FFFF00">
              <a:alpha val="9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bwMode="auto">
          <a:xfrm rot="5400000">
            <a:off x="4572000" y="2271712"/>
            <a:ext cx="304800" cy="3048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8" name="Rectangle 7"/>
          <p:cNvSpPr/>
          <p:nvPr/>
        </p:nvSpPr>
        <p:spPr>
          <a:xfrm>
            <a:off x="4962524" y="2096869"/>
            <a:ext cx="3343275" cy="646331"/>
          </a:xfrm>
          <a:prstGeom prst="rect">
            <a:avLst/>
          </a:prstGeom>
        </p:spPr>
        <p:txBody>
          <a:bodyPr wrap="square">
            <a:spAutoFit/>
          </a:bodyPr>
          <a:lstStyle/>
          <a:p>
            <a:r>
              <a:rPr lang="it-IT" b="1" dirty="0">
                <a:solidFill>
                  <a:srgbClr val="FF0000"/>
                </a:solidFill>
                <a:latin typeface="Courier New"/>
              </a:rPr>
              <a:t>SQL </a:t>
            </a:r>
            <a:r>
              <a:rPr lang="it-IT" b="1" dirty="0" err="1">
                <a:solidFill>
                  <a:srgbClr val="FF0000"/>
                </a:solidFill>
                <a:latin typeface="Courier New"/>
              </a:rPr>
              <a:t>Error</a:t>
            </a:r>
            <a:r>
              <a:rPr lang="it-IT" b="1" dirty="0">
                <a:solidFill>
                  <a:srgbClr val="FF0000"/>
                </a:solidFill>
                <a:latin typeface="Courier New"/>
              </a:rPr>
              <a:t>: ORA-01031: </a:t>
            </a:r>
            <a:r>
              <a:rPr lang="it-IT" b="1" dirty="0" err="1">
                <a:solidFill>
                  <a:srgbClr val="FF0000"/>
                </a:solidFill>
                <a:latin typeface="Courier New"/>
              </a:rPr>
              <a:t>insufficient</a:t>
            </a:r>
            <a:r>
              <a:rPr lang="it-IT" b="1" dirty="0">
                <a:solidFill>
                  <a:srgbClr val="FF0000"/>
                </a:solidFill>
                <a:latin typeface="Courier New"/>
              </a:rPr>
              <a:t> </a:t>
            </a:r>
            <a:r>
              <a:rPr lang="it-IT" b="1" dirty="0" err="1">
                <a:solidFill>
                  <a:srgbClr val="FF0000"/>
                </a:solidFill>
                <a:latin typeface="Courier New"/>
              </a:rPr>
              <a:t>privileges</a:t>
            </a:r>
            <a:endParaRPr lang="en-US" dirty="0">
              <a:solidFill>
                <a:srgbClr val="FF0000"/>
              </a:solidFill>
            </a:endParaRPr>
          </a:p>
        </p:txBody>
      </p:sp>
      <p:sp>
        <p:nvSpPr>
          <p:cNvPr id="9" name="Rectangle 8"/>
          <p:cNvSpPr/>
          <p:nvPr/>
        </p:nvSpPr>
        <p:spPr>
          <a:xfrm>
            <a:off x="5029200" y="1121628"/>
            <a:ext cx="3428999" cy="830997"/>
          </a:xfrm>
          <a:prstGeom prst="rect">
            <a:avLst/>
          </a:prstGeom>
          <a:solidFill>
            <a:srgbClr val="FFFF00">
              <a:alpha val="20000"/>
            </a:srgbClr>
          </a:solidFill>
        </p:spPr>
        <p:txBody>
          <a:bodyPr wrap="square">
            <a:spAutoFit/>
          </a:bodyPr>
          <a:lstStyle/>
          <a:p>
            <a:r>
              <a:rPr lang="en-US" sz="1600" b="1" dirty="0" smtClean="0">
                <a:solidFill>
                  <a:schemeClr val="tx1">
                    <a:lumMod val="65000"/>
                    <a:lumOff val="35000"/>
                  </a:schemeClr>
                </a:solidFill>
                <a:latin typeface="Courier New" pitchFamily="49" charset="0"/>
                <a:cs typeface="Courier New" pitchFamily="49" charset="0"/>
              </a:rPr>
              <a:t>  </a:t>
            </a:r>
            <a:r>
              <a:rPr lang="en-US" sz="1600" b="1" dirty="0">
                <a:solidFill>
                  <a:schemeClr val="tx1">
                    <a:lumMod val="65000"/>
                    <a:lumOff val="35000"/>
                  </a:schemeClr>
                </a:solidFill>
                <a:latin typeface="Courier New" pitchFamily="49" charset="0"/>
                <a:cs typeface="Courier New" pitchFamily="49" charset="0"/>
              </a:rPr>
              <a:t>COUNT(*)</a:t>
            </a:r>
          </a:p>
          <a:p>
            <a:r>
              <a:rPr lang="en-US" sz="1600" b="1" dirty="0">
                <a:solidFill>
                  <a:schemeClr val="tx1">
                    <a:lumMod val="65000"/>
                    <a:lumOff val="35000"/>
                  </a:schemeClr>
                </a:solidFill>
                <a:latin typeface="Courier New" pitchFamily="49" charset="0"/>
                <a:cs typeface="Courier New" pitchFamily="49" charset="0"/>
              </a:rPr>
              <a:t>----------</a:t>
            </a:r>
          </a:p>
          <a:p>
            <a:r>
              <a:rPr lang="en-US" sz="1600" b="1" dirty="0">
                <a:solidFill>
                  <a:schemeClr val="tx1">
                    <a:lumMod val="65000"/>
                    <a:lumOff val="35000"/>
                  </a:schemeClr>
                </a:solidFill>
                <a:latin typeface="Courier New" pitchFamily="49" charset="0"/>
                <a:cs typeface="Courier New" pitchFamily="49" charset="0"/>
              </a:rPr>
              <a:t>     </a:t>
            </a:r>
            <a:r>
              <a:rPr lang="en-US" sz="1600" b="1" dirty="0" smtClean="0">
                <a:solidFill>
                  <a:schemeClr val="tx1">
                    <a:lumMod val="65000"/>
                    <a:lumOff val="35000"/>
                  </a:schemeClr>
                </a:solidFill>
                <a:latin typeface="Courier New" pitchFamily="49" charset="0"/>
                <a:cs typeface="Courier New" pitchFamily="49" charset="0"/>
              </a:rPr>
              <a:t>56090</a:t>
            </a:r>
            <a:endParaRPr lang="en-US" sz="1600" b="1" dirty="0">
              <a:solidFill>
                <a:schemeClr val="tx1">
                  <a:lumMod val="65000"/>
                  <a:lumOff val="35000"/>
                </a:schemeClr>
              </a:solidFill>
              <a:latin typeface="Courier New" pitchFamily="49" charset="0"/>
              <a:cs typeface="Courier New" pitchFamily="49" charset="0"/>
            </a:endParaRPr>
          </a:p>
        </p:txBody>
      </p:sp>
      <p:sp>
        <p:nvSpPr>
          <p:cNvPr id="10" name="Down Arrow 9"/>
          <p:cNvSpPr/>
          <p:nvPr/>
        </p:nvSpPr>
        <p:spPr bwMode="auto">
          <a:xfrm rot="5400000">
            <a:off x="4572000" y="1376809"/>
            <a:ext cx="304800" cy="3048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1" name="Up Arrow 10"/>
          <p:cNvSpPr/>
          <p:nvPr/>
        </p:nvSpPr>
        <p:spPr bwMode="auto">
          <a:xfrm>
            <a:off x="1905000" y="3261912"/>
            <a:ext cx="325055" cy="312999"/>
          </a:xfrm>
          <a:prstGeom prst="upArrow">
            <a:avLst/>
          </a:prstGeom>
          <a:solidFill>
            <a:srgbClr val="2DFF5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cxnSp>
        <p:nvCxnSpPr>
          <p:cNvPr id="12" name="Straight Connector 11"/>
          <p:cNvCxnSpPr/>
          <p:nvPr/>
        </p:nvCxnSpPr>
        <p:spPr>
          <a:xfrm>
            <a:off x="1314450" y="3223812"/>
            <a:ext cx="143827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163380" y="3288268"/>
            <a:ext cx="990600" cy="369332"/>
          </a:xfrm>
          <a:prstGeom prst="rect">
            <a:avLst/>
          </a:prstGeom>
        </p:spPr>
        <p:txBody>
          <a:bodyPr wrap="square">
            <a:spAutoFit/>
          </a:bodyPr>
          <a:lstStyle/>
          <a:p>
            <a:r>
              <a:rPr lang="en-US" b="1" dirty="0" smtClean="0">
                <a:solidFill>
                  <a:srgbClr val="00B050"/>
                </a:solidFill>
                <a:latin typeface="Courier New"/>
              </a:rPr>
              <a:t>(fix)</a:t>
            </a:r>
            <a:endParaRPr lang="en-US" dirty="0">
              <a:solidFill>
                <a:srgbClr val="00B050"/>
              </a:solidFill>
            </a:endParaRPr>
          </a:p>
        </p:txBody>
      </p:sp>
      <p:sp>
        <p:nvSpPr>
          <p:cNvPr id="15" name="Rounded Rectangle 14"/>
          <p:cNvSpPr/>
          <p:nvPr/>
        </p:nvSpPr>
        <p:spPr>
          <a:xfrm>
            <a:off x="381000" y="3738563"/>
            <a:ext cx="3962400" cy="833437"/>
          </a:xfrm>
          <a:prstGeom prst="roundRect">
            <a:avLst>
              <a:gd name="adj" fmla="val 9524"/>
            </a:avLst>
          </a:prstGeom>
          <a:solidFill>
            <a:srgbClr val="FFFF00">
              <a:alpha val="9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bwMode="auto">
          <a:xfrm rot="5400000">
            <a:off x="4572000" y="4010025"/>
            <a:ext cx="304800" cy="3048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7" name="Rectangle 16"/>
          <p:cNvSpPr/>
          <p:nvPr/>
        </p:nvSpPr>
        <p:spPr>
          <a:xfrm>
            <a:off x="4962524" y="3705820"/>
            <a:ext cx="3343275" cy="923330"/>
          </a:xfrm>
          <a:prstGeom prst="rect">
            <a:avLst/>
          </a:prstGeom>
        </p:spPr>
        <p:txBody>
          <a:bodyPr wrap="square">
            <a:spAutoFit/>
          </a:bodyPr>
          <a:lstStyle/>
          <a:p>
            <a:r>
              <a:rPr lang="en-US" b="1" dirty="0">
                <a:solidFill>
                  <a:srgbClr val="FF0000"/>
                </a:solidFill>
                <a:latin typeface="Courier New"/>
              </a:rPr>
              <a:t>SQL Error: ORA-01536: space quota exceeded for </a:t>
            </a:r>
            <a:r>
              <a:rPr lang="en-US" b="1" dirty="0" err="1">
                <a:solidFill>
                  <a:srgbClr val="FF0000"/>
                </a:solidFill>
                <a:latin typeface="Courier New"/>
              </a:rPr>
              <a:t>tablespace</a:t>
            </a:r>
            <a:r>
              <a:rPr lang="en-US" b="1" dirty="0">
                <a:solidFill>
                  <a:srgbClr val="FF0000"/>
                </a:solidFill>
                <a:latin typeface="Courier New"/>
              </a:rPr>
              <a:t> 'USERS'</a:t>
            </a:r>
            <a:endParaRPr lang="en-US" dirty="0">
              <a:solidFill>
                <a:srgbClr val="FF0000"/>
              </a:solidFill>
            </a:endParaRPr>
          </a:p>
        </p:txBody>
      </p:sp>
      <p:sp>
        <p:nvSpPr>
          <p:cNvPr id="18" name="Up Arrow 17"/>
          <p:cNvSpPr/>
          <p:nvPr/>
        </p:nvSpPr>
        <p:spPr bwMode="auto">
          <a:xfrm>
            <a:off x="3856420" y="5033562"/>
            <a:ext cx="325055" cy="312999"/>
          </a:xfrm>
          <a:prstGeom prst="upArrow">
            <a:avLst/>
          </a:prstGeom>
          <a:solidFill>
            <a:srgbClr val="2DFF5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9" name="Rectangle 18"/>
          <p:cNvSpPr/>
          <p:nvPr/>
        </p:nvSpPr>
        <p:spPr>
          <a:xfrm>
            <a:off x="4114800" y="5059918"/>
            <a:ext cx="990600" cy="369332"/>
          </a:xfrm>
          <a:prstGeom prst="rect">
            <a:avLst/>
          </a:prstGeom>
        </p:spPr>
        <p:txBody>
          <a:bodyPr wrap="square">
            <a:spAutoFit/>
          </a:bodyPr>
          <a:lstStyle/>
          <a:p>
            <a:r>
              <a:rPr lang="en-US" b="1" dirty="0" smtClean="0">
                <a:solidFill>
                  <a:srgbClr val="00B050"/>
                </a:solidFill>
                <a:latin typeface="Courier New"/>
              </a:rPr>
              <a:t>(fix)</a:t>
            </a:r>
            <a:endParaRPr lang="en-US" dirty="0">
              <a:solidFill>
                <a:srgbClr val="00B050"/>
              </a:solidFill>
            </a:endParaRPr>
          </a:p>
        </p:txBody>
      </p:sp>
      <p:cxnSp>
        <p:nvCxnSpPr>
          <p:cNvPr id="20" name="Straight Connector 19"/>
          <p:cNvCxnSpPr/>
          <p:nvPr/>
        </p:nvCxnSpPr>
        <p:spPr>
          <a:xfrm>
            <a:off x="2647950" y="4981575"/>
            <a:ext cx="221932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934200" y="5344239"/>
            <a:ext cx="1523999" cy="830997"/>
          </a:xfrm>
          <a:prstGeom prst="rect">
            <a:avLst/>
          </a:prstGeom>
          <a:solidFill>
            <a:srgbClr val="FFFF00">
              <a:alpha val="20000"/>
            </a:srgbClr>
          </a:solidFill>
        </p:spPr>
        <p:txBody>
          <a:bodyPr wrap="square">
            <a:spAutoFit/>
          </a:bodyPr>
          <a:lstStyle/>
          <a:p>
            <a:r>
              <a:rPr lang="en-US" sz="1600" b="1" dirty="0" smtClean="0">
                <a:solidFill>
                  <a:schemeClr val="tx1">
                    <a:lumMod val="65000"/>
                    <a:lumOff val="35000"/>
                  </a:schemeClr>
                </a:solidFill>
                <a:latin typeface="Courier New" pitchFamily="49" charset="0"/>
                <a:cs typeface="Courier New" pitchFamily="49" charset="0"/>
              </a:rPr>
              <a:t>  </a:t>
            </a:r>
            <a:r>
              <a:rPr lang="en-US" sz="1600" b="1" dirty="0">
                <a:solidFill>
                  <a:schemeClr val="tx1">
                    <a:lumMod val="65000"/>
                    <a:lumOff val="35000"/>
                  </a:schemeClr>
                </a:solidFill>
                <a:latin typeface="Courier New" pitchFamily="49" charset="0"/>
                <a:cs typeface="Courier New" pitchFamily="49" charset="0"/>
              </a:rPr>
              <a:t>COUNT(*)</a:t>
            </a:r>
          </a:p>
          <a:p>
            <a:r>
              <a:rPr lang="en-US" sz="1600" b="1" dirty="0">
                <a:solidFill>
                  <a:schemeClr val="tx1">
                    <a:lumMod val="65000"/>
                    <a:lumOff val="35000"/>
                  </a:schemeClr>
                </a:solidFill>
                <a:latin typeface="Courier New" pitchFamily="49" charset="0"/>
                <a:cs typeface="Courier New" pitchFamily="49" charset="0"/>
              </a:rPr>
              <a:t>----------</a:t>
            </a:r>
          </a:p>
          <a:p>
            <a:r>
              <a:rPr lang="en-US" sz="1600" b="1" dirty="0">
                <a:solidFill>
                  <a:schemeClr val="tx1">
                    <a:lumMod val="65000"/>
                    <a:lumOff val="35000"/>
                  </a:schemeClr>
                </a:solidFill>
                <a:latin typeface="Courier New" pitchFamily="49" charset="0"/>
                <a:cs typeface="Courier New" pitchFamily="49" charset="0"/>
              </a:rPr>
              <a:t>     </a:t>
            </a:r>
            <a:r>
              <a:rPr lang="en-US" sz="1600" b="1" dirty="0" smtClean="0">
                <a:solidFill>
                  <a:schemeClr val="tx1">
                    <a:lumMod val="65000"/>
                    <a:lumOff val="35000"/>
                  </a:schemeClr>
                </a:solidFill>
                <a:latin typeface="Courier New" pitchFamily="49" charset="0"/>
                <a:cs typeface="Courier New" pitchFamily="49" charset="0"/>
              </a:rPr>
              <a:t>56091</a:t>
            </a:r>
            <a:endParaRPr lang="en-US" sz="1600" b="1" dirty="0">
              <a:solidFill>
                <a:schemeClr val="tx1">
                  <a:lumMod val="65000"/>
                  <a:lumOff val="35000"/>
                </a:schemeClr>
              </a:solidFill>
              <a:latin typeface="Courier New" pitchFamily="49" charset="0"/>
              <a:cs typeface="Courier New" pitchFamily="49" charset="0"/>
            </a:endParaRPr>
          </a:p>
        </p:txBody>
      </p:sp>
      <p:sp>
        <p:nvSpPr>
          <p:cNvPr id="23" name="Down Arrow 22"/>
          <p:cNvSpPr/>
          <p:nvPr/>
        </p:nvSpPr>
        <p:spPr bwMode="auto">
          <a:xfrm rot="5400000">
            <a:off x="6481761" y="5904220"/>
            <a:ext cx="304800" cy="3048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529973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00B1FF97-CB0E-49B2-B0A7-929DA2A15C53}" type="slidenum">
              <a:rPr lang="en-US" smtClean="0"/>
              <a:pPr/>
              <a:t>15</a:t>
            </a:fld>
            <a:endParaRPr lang="en-US"/>
          </a:p>
        </p:txBody>
      </p:sp>
      <p:sp>
        <p:nvSpPr>
          <p:cNvPr id="4" name="Title 3"/>
          <p:cNvSpPr>
            <a:spLocks noGrp="1"/>
          </p:cNvSpPr>
          <p:nvPr>
            <p:ph type="title"/>
          </p:nvPr>
        </p:nvSpPr>
        <p:spPr/>
        <p:txBody>
          <a:bodyPr/>
          <a:lstStyle/>
          <a:p>
            <a:r>
              <a:rPr lang="en-US" dirty="0"/>
              <a:t>Predefined </a:t>
            </a:r>
            <a:r>
              <a:rPr lang="en-US" dirty="0" smtClean="0"/>
              <a:t>Roles: CONNECT, RESOURCE and DBA</a:t>
            </a:r>
            <a:endParaRPr lang="en-US" dirty="0"/>
          </a:p>
        </p:txBody>
      </p:sp>
      <p:sp>
        <p:nvSpPr>
          <p:cNvPr id="5" name="Content Placeholder 4"/>
          <p:cNvSpPr>
            <a:spLocks noGrp="1"/>
          </p:cNvSpPr>
          <p:nvPr>
            <p:ph idx="1"/>
          </p:nvPr>
        </p:nvSpPr>
        <p:spPr>
          <a:xfrm>
            <a:off x="533400" y="914400"/>
            <a:ext cx="8077200" cy="5105400"/>
          </a:xfrm>
        </p:spPr>
        <p:txBody>
          <a:bodyPr/>
          <a:lstStyle/>
          <a:p>
            <a:pPr marL="0" indent="0">
              <a:buNone/>
            </a:pPr>
            <a:r>
              <a:rPr lang="en-US" sz="1800" dirty="0">
                <a:solidFill>
                  <a:srgbClr val="0070C0"/>
                </a:solidFill>
              </a:rPr>
              <a:t>RESOURCE</a:t>
            </a:r>
          </a:p>
          <a:p>
            <a:pPr marL="0" indent="0">
              <a:buNone/>
            </a:pPr>
            <a:r>
              <a:rPr lang="en-US" sz="1800" b="0" dirty="0"/>
              <a:t>Provides the following system privileges: </a:t>
            </a:r>
            <a:endParaRPr lang="en-US" sz="1800" b="0" dirty="0" smtClean="0"/>
          </a:p>
          <a:p>
            <a:pPr marL="285750" indent="-285750">
              <a:buFont typeface="Wingdings" pitchFamily="2" charset="2"/>
              <a:buChar char="§"/>
            </a:pPr>
            <a:r>
              <a:rPr lang="en-US" b="0" dirty="0" smtClean="0"/>
              <a:t>CREATE CLUSTER</a:t>
            </a:r>
          </a:p>
          <a:p>
            <a:pPr marL="285750" indent="-285750">
              <a:buFont typeface="Wingdings" pitchFamily="2" charset="2"/>
              <a:buChar char="§"/>
            </a:pPr>
            <a:r>
              <a:rPr lang="en-US" b="0" dirty="0" smtClean="0"/>
              <a:t>CREATE INDEXTYPE</a:t>
            </a:r>
          </a:p>
          <a:p>
            <a:pPr marL="285750" indent="-285750">
              <a:buFont typeface="Wingdings" pitchFamily="2" charset="2"/>
              <a:buChar char="§"/>
            </a:pPr>
            <a:r>
              <a:rPr lang="en-US" b="0" dirty="0" smtClean="0"/>
              <a:t>CREATE OPERATOR</a:t>
            </a:r>
          </a:p>
          <a:p>
            <a:pPr marL="285750" indent="-285750">
              <a:buFont typeface="Wingdings" pitchFamily="2" charset="2"/>
              <a:buChar char="§"/>
            </a:pPr>
            <a:r>
              <a:rPr lang="en-US" b="0" dirty="0" smtClean="0"/>
              <a:t>CREATE PROCEDURE</a:t>
            </a:r>
          </a:p>
          <a:p>
            <a:pPr marL="285750" indent="-285750">
              <a:buFont typeface="Wingdings" pitchFamily="2" charset="2"/>
              <a:buChar char="§"/>
            </a:pPr>
            <a:r>
              <a:rPr lang="en-US" b="0" dirty="0" smtClean="0"/>
              <a:t>CREATE SEQUENCE</a:t>
            </a:r>
          </a:p>
          <a:p>
            <a:pPr marL="285750" indent="-285750">
              <a:buFont typeface="Wingdings" pitchFamily="2" charset="2"/>
              <a:buChar char="§"/>
            </a:pPr>
            <a:r>
              <a:rPr lang="en-US" b="0" dirty="0" smtClean="0"/>
              <a:t>CREATE TABLE</a:t>
            </a:r>
          </a:p>
          <a:p>
            <a:pPr marL="285750" indent="-285750">
              <a:buFont typeface="Wingdings" pitchFamily="2" charset="2"/>
              <a:buChar char="§"/>
            </a:pPr>
            <a:r>
              <a:rPr lang="en-US" b="0" dirty="0" smtClean="0"/>
              <a:t>CREATE TRIGGER</a:t>
            </a:r>
          </a:p>
          <a:p>
            <a:pPr marL="285750" indent="-285750">
              <a:buFont typeface="Wingdings" pitchFamily="2" charset="2"/>
              <a:buChar char="§"/>
            </a:pPr>
            <a:r>
              <a:rPr lang="en-US" b="0" dirty="0" smtClean="0"/>
              <a:t>CREATE TYPE</a:t>
            </a:r>
          </a:p>
          <a:p>
            <a:pPr marL="0" indent="0">
              <a:buNone/>
            </a:pPr>
            <a:r>
              <a:rPr lang="en-US" sz="1800" dirty="0" smtClean="0">
                <a:solidFill>
                  <a:srgbClr val="0070C0"/>
                </a:solidFill>
              </a:rPr>
              <a:t>CONNECT</a:t>
            </a:r>
            <a:endParaRPr lang="en-US" sz="1800" dirty="0">
              <a:solidFill>
                <a:srgbClr val="0070C0"/>
              </a:solidFill>
            </a:endParaRPr>
          </a:p>
          <a:p>
            <a:pPr marL="0" indent="0">
              <a:buNone/>
            </a:pPr>
            <a:r>
              <a:rPr lang="en-US" sz="1800" b="0" dirty="0"/>
              <a:t>Provides the following system privileges: </a:t>
            </a:r>
          </a:p>
          <a:p>
            <a:pPr marL="285750" indent="-285750">
              <a:buFont typeface="Wingdings" pitchFamily="2" charset="2"/>
              <a:buChar char="§"/>
            </a:pPr>
            <a:r>
              <a:rPr lang="en-US" b="0" dirty="0"/>
              <a:t>CREATE </a:t>
            </a:r>
            <a:r>
              <a:rPr lang="en-US" b="0" dirty="0" smtClean="0"/>
              <a:t>SESSION</a:t>
            </a:r>
            <a:endParaRPr lang="en-US" b="0" dirty="0"/>
          </a:p>
          <a:p>
            <a:pPr marL="0" indent="0">
              <a:buNone/>
            </a:pPr>
            <a:r>
              <a:rPr lang="en-US" sz="1800" dirty="0" smtClean="0">
                <a:solidFill>
                  <a:srgbClr val="0070C0"/>
                </a:solidFill>
              </a:rPr>
              <a:t>DBA</a:t>
            </a:r>
            <a:endParaRPr lang="en-US" sz="1800" dirty="0">
              <a:solidFill>
                <a:srgbClr val="0070C0"/>
              </a:solidFill>
            </a:endParaRPr>
          </a:p>
          <a:p>
            <a:pPr marL="0" indent="0">
              <a:buNone/>
            </a:pPr>
            <a:r>
              <a:rPr lang="en-US" sz="1800" b="0" dirty="0"/>
              <a:t>Provides </a:t>
            </a:r>
            <a:r>
              <a:rPr lang="en-US" sz="1800" b="0" dirty="0" smtClean="0"/>
              <a:t>all </a:t>
            </a:r>
            <a:r>
              <a:rPr lang="en-US" sz="1800" b="0" dirty="0"/>
              <a:t>system privileges WITH ADMIN OPTION</a:t>
            </a:r>
            <a:r>
              <a:rPr lang="en-US" sz="1800" b="0" dirty="0" smtClean="0"/>
              <a:t>.</a:t>
            </a:r>
            <a:endParaRPr lang="en-US" b="0" dirty="0" smtClean="0"/>
          </a:p>
        </p:txBody>
      </p:sp>
      <p:sp>
        <p:nvSpPr>
          <p:cNvPr id="6" name="Down Arrow 5"/>
          <p:cNvSpPr/>
          <p:nvPr/>
        </p:nvSpPr>
        <p:spPr bwMode="auto">
          <a:xfrm rot="5400000">
            <a:off x="4895850" y="1625381"/>
            <a:ext cx="304800" cy="3048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7" name="Rectangle 6"/>
          <p:cNvSpPr/>
          <p:nvPr/>
        </p:nvSpPr>
        <p:spPr>
          <a:xfrm>
            <a:off x="5286374" y="1450538"/>
            <a:ext cx="3857626" cy="1200329"/>
          </a:xfrm>
          <a:prstGeom prst="rect">
            <a:avLst/>
          </a:prstGeom>
        </p:spPr>
        <p:txBody>
          <a:bodyPr wrap="square">
            <a:spAutoFit/>
          </a:bodyPr>
          <a:lstStyle/>
          <a:p>
            <a:r>
              <a:rPr lang="en-US" b="1" dirty="0" smtClean="0">
                <a:solidFill>
                  <a:srgbClr val="FF0000"/>
                </a:solidFill>
                <a:latin typeface="Courier New"/>
              </a:rPr>
              <a:t>Without:</a:t>
            </a:r>
          </a:p>
          <a:p>
            <a:pPr marL="285750" indent="-285750">
              <a:buFont typeface="Arial" pitchFamily="34" charset="0"/>
              <a:buChar char="•"/>
            </a:pPr>
            <a:r>
              <a:rPr lang="en-US" b="1" dirty="0" smtClean="0">
                <a:solidFill>
                  <a:srgbClr val="FF0000"/>
                </a:solidFill>
                <a:latin typeface="Courier New"/>
              </a:rPr>
              <a:t>CREATE </a:t>
            </a:r>
            <a:r>
              <a:rPr lang="en-US" b="1" dirty="0">
                <a:solidFill>
                  <a:srgbClr val="FF0000"/>
                </a:solidFill>
                <a:latin typeface="Courier New"/>
              </a:rPr>
              <a:t>MATERIALIZED VIEW</a:t>
            </a:r>
          </a:p>
          <a:p>
            <a:pPr marL="285750" indent="-285750">
              <a:buFont typeface="Arial" pitchFamily="34" charset="0"/>
              <a:buChar char="•"/>
            </a:pPr>
            <a:r>
              <a:rPr lang="en-US" b="1" dirty="0">
                <a:solidFill>
                  <a:srgbClr val="FF0000"/>
                </a:solidFill>
                <a:latin typeface="Courier New"/>
              </a:rPr>
              <a:t>CREATE </a:t>
            </a:r>
            <a:r>
              <a:rPr lang="en-US" b="1" dirty="0" smtClean="0">
                <a:solidFill>
                  <a:srgbClr val="FF0000"/>
                </a:solidFill>
                <a:latin typeface="Courier New"/>
              </a:rPr>
              <a:t>VIEW</a:t>
            </a:r>
          </a:p>
          <a:p>
            <a:pPr marL="285750" indent="-285750">
              <a:buFont typeface="Arial" pitchFamily="34" charset="0"/>
              <a:buChar char="•"/>
            </a:pPr>
            <a:r>
              <a:rPr lang="en-US" b="1" dirty="0" smtClean="0">
                <a:solidFill>
                  <a:srgbClr val="FF0000"/>
                </a:solidFill>
                <a:latin typeface="Courier New"/>
              </a:rPr>
              <a:t>CREATE SYNONYM</a:t>
            </a:r>
            <a:endParaRPr lang="it-IT" b="1" dirty="0" smtClean="0">
              <a:solidFill>
                <a:srgbClr val="FF0000"/>
              </a:solidFill>
              <a:latin typeface="Courier New"/>
            </a:endParaRPr>
          </a:p>
        </p:txBody>
      </p:sp>
      <p:sp>
        <p:nvSpPr>
          <p:cNvPr id="10" name="Rectangle 9"/>
          <p:cNvSpPr/>
          <p:nvPr/>
        </p:nvSpPr>
        <p:spPr>
          <a:xfrm>
            <a:off x="4953000" y="5715000"/>
            <a:ext cx="3800207" cy="369332"/>
          </a:xfrm>
          <a:prstGeom prst="rect">
            <a:avLst/>
          </a:prstGeom>
        </p:spPr>
        <p:txBody>
          <a:bodyPr wrap="none">
            <a:spAutoFit/>
          </a:bodyPr>
          <a:lstStyle/>
          <a:p>
            <a:r>
              <a:rPr lang="en-US" dirty="0" smtClean="0">
                <a:solidFill>
                  <a:srgbClr val="FF0000"/>
                </a:solidFill>
              </a:rPr>
              <a:t>Grantee </a:t>
            </a:r>
            <a:r>
              <a:rPr lang="en-US" dirty="0">
                <a:solidFill>
                  <a:srgbClr val="FF0000"/>
                </a:solidFill>
              </a:rPr>
              <a:t>can grant this privilege further</a:t>
            </a:r>
          </a:p>
        </p:txBody>
      </p:sp>
      <p:sp>
        <p:nvSpPr>
          <p:cNvPr id="11" name="Down Arrow 10"/>
          <p:cNvSpPr/>
          <p:nvPr/>
        </p:nvSpPr>
        <p:spPr bwMode="auto">
          <a:xfrm rot="10800000">
            <a:off x="4648201" y="5594866"/>
            <a:ext cx="304800" cy="3048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0889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Managing PRIVILEGES</a:t>
            </a:r>
            <a:endParaRPr lang="en-US" dirty="0"/>
          </a:p>
        </p:txBody>
      </p:sp>
      <p:sp>
        <p:nvSpPr>
          <p:cNvPr id="4" name="Footer Placeholder 3"/>
          <p:cNvSpPr>
            <a:spLocks noGrp="1"/>
          </p:cNvSpPr>
          <p:nvPr>
            <p:ph type="ftr" sz="quarter" idx="10"/>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16</a:t>
            </a:fld>
            <a:endParaRPr lang="en-US"/>
          </a:p>
        </p:txBody>
      </p:sp>
    </p:spTree>
    <p:extLst>
      <p:ext uri="{BB962C8B-B14F-4D97-AF65-F5344CB8AC3E}">
        <p14:creationId xmlns:p14="http://schemas.microsoft.com/office/powerpoint/2010/main" val="1912160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GRANT Statement</a:t>
            </a:r>
            <a:endParaRPr lang="en-US" dirty="0"/>
          </a:p>
        </p:txBody>
      </p:sp>
      <p:sp>
        <p:nvSpPr>
          <p:cNvPr id="6" name="Content Placeholder 5"/>
          <p:cNvSpPr>
            <a:spLocks noGrp="1"/>
          </p:cNvSpPr>
          <p:nvPr>
            <p:ph idx="1"/>
          </p:nvPr>
        </p:nvSpPr>
        <p:spPr>
          <a:xfrm>
            <a:off x="609600" y="838200"/>
            <a:ext cx="7924800" cy="5181600"/>
          </a:xfrm>
        </p:spPr>
        <p:txBody>
          <a:bodyPr/>
          <a:lstStyle/>
          <a:p>
            <a:pPr marL="0" indent="0">
              <a:buNone/>
            </a:pPr>
            <a:r>
              <a:rPr lang="en-US" sz="1800" dirty="0">
                <a:solidFill>
                  <a:srgbClr val="0070C0"/>
                </a:solidFill>
              </a:rPr>
              <a:t>To </a:t>
            </a:r>
            <a:r>
              <a:rPr lang="en-US" sz="1800" dirty="0">
                <a:solidFill>
                  <a:srgbClr val="FF0000"/>
                </a:solidFill>
              </a:rPr>
              <a:t>grant a system privilege</a:t>
            </a:r>
            <a:r>
              <a:rPr lang="en-US" sz="1800" dirty="0">
                <a:solidFill>
                  <a:srgbClr val="0070C0"/>
                </a:solidFill>
              </a:rPr>
              <a:t>, one of the following conditions must be met:</a:t>
            </a:r>
          </a:p>
          <a:p>
            <a:pPr lvl="0"/>
            <a:r>
              <a:rPr lang="en-US" sz="1800" dirty="0"/>
              <a:t>You must have been granted the GRANT ANY PRIVILEGE system privilege. </a:t>
            </a:r>
            <a:endParaRPr lang="en-US" sz="1800" dirty="0" smtClean="0"/>
          </a:p>
          <a:p>
            <a:pPr lvl="0"/>
            <a:r>
              <a:rPr lang="en-US" sz="1800" dirty="0" smtClean="0"/>
              <a:t>You </a:t>
            </a:r>
            <a:r>
              <a:rPr lang="en-US" sz="1800" dirty="0"/>
              <a:t>must have been granted the system privilege with the ADMIN OPTION. </a:t>
            </a:r>
            <a:endParaRPr lang="en-US" sz="1800" dirty="0" smtClean="0"/>
          </a:p>
          <a:p>
            <a:pPr marL="0" lvl="0" indent="0">
              <a:buNone/>
            </a:pPr>
            <a:endParaRPr lang="en-US" sz="1000" dirty="0" smtClean="0"/>
          </a:p>
          <a:p>
            <a:pPr marL="0" lvl="0" indent="0">
              <a:buNone/>
            </a:pPr>
            <a:r>
              <a:rPr lang="en-US" sz="1800" dirty="0" smtClean="0">
                <a:solidFill>
                  <a:srgbClr val="0070C0"/>
                </a:solidFill>
              </a:rPr>
              <a:t>To </a:t>
            </a:r>
            <a:r>
              <a:rPr lang="en-US" sz="1800" dirty="0">
                <a:solidFill>
                  <a:srgbClr val="FF0000"/>
                </a:solidFill>
              </a:rPr>
              <a:t>grant a </a:t>
            </a:r>
            <a:r>
              <a:rPr lang="en-US" sz="1800" dirty="0" smtClean="0">
                <a:solidFill>
                  <a:srgbClr val="FF0000"/>
                </a:solidFill>
              </a:rPr>
              <a:t>role</a:t>
            </a:r>
            <a:r>
              <a:rPr lang="en-US" sz="1800" dirty="0" smtClean="0">
                <a:solidFill>
                  <a:srgbClr val="0070C0"/>
                </a:solidFill>
              </a:rPr>
              <a:t>:</a:t>
            </a:r>
          </a:p>
          <a:p>
            <a:pPr lvl="0"/>
            <a:r>
              <a:rPr lang="en-US" sz="1800" dirty="0" smtClean="0"/>
              <a:t>You </a:t>
            </a:r>
            <a:r>
              <a:rPr lang="en-US" sz="1800" dirty="0"/>
              <a:t>must either have been granted the role with the ADMIN </a:t>
            </a:r>
            <a:r>
              <a:rPr lang="en-US" sz="1800" dirty="0" smtClean="0"/>
              <a:t>OPTION.</a:t>
            </a:r>
          </a:p>
          <a:p>
            <a:pPr lvl="0"/>
            <a:r>
              <a:rPr lang="en-US" sz="1800" dirty="0"/>
              <a:t>You must </a:t>
            </a:r>
            <a:r>
              <a:rPr lang="en-US" sz="1800" dirty="0" smtClean="0"/>
              <a:t>have </a:t>
            </a:r>
            <a:r>
              <a:rPr lang="en-US" sz="1800" dirty="0"/>
              <a:t>been granted the GRANT ANY ROLE system </a:t>
            </a:r>
            <a:r>
              <a:rPr lang="en-US" sz="1800" dirty="0" smtClean="0"/>
              <a:t>privilege.</a:t>
            </a:r>
          </a:p>
          <a:p>
            <a:pPr lvl="0"/>
            <a:r>
              <a:rPr lang="en-US" sz="1800" dirty="0" smtClean="0"/>
              <a:t>You </a:t>
            </a:r>
            <a:r>
              <a:rPr lang="en-US" sz="1800" dirty="0"/>
              <a:t>must have created the role</a:t>
            </a:r>
            <a:r>
              <a:rPr lang="en-US" sz="1800" dirty="0" smtClean="0"/>
              <a:t>.</a:t>
            </a:r>
          </a:p>
          <a:p>
            <a:pPr marL="0" lvl="0" indent="0">
              <a:buNone/>
            </a:pPr>
            <a:endParaRPr lang="en-US" sz="1000" dirty="0" smtClean="0"/>
          </a:p>
          <a:p>
            <a:pPr marL="0" indent="0">
              <a:buNone/>
            </a:pPr>
            <a:r>
              <a:rPr lang="en-US" sz="1800" dirty="0" smtClean="0">
                <a:solidFill>
                  <a:srgbClr val="0070C0"/>
                </a:solidFill>
              </a:rPr>
              <a:t>To </a:t>
            </a:r>
            <a:r>
              <a:rPr lang="en-US" sz="1800" dirty="0">
                <a:solidFill>
                  <a:srgbClr val="FF0000"/>
                </a:solidFill>
              </a:rPr>
              <a:t>grant an object </a:t>
            </a:r>
            <a:r>
              <a:rPr lang="en-US" sz="1800" dirty="0" smtClean="0">
                <a:solidFill>
                  <a:srgbClr val="FF0000"/>
                </a:solidFill>
              </a:rPr>
              <a:t>privilege</a:t>
            </a:r>
            <a:r>
              <a:rPr lang="en-US" sz="1800" dirty="0" smtClean="0">
                <a:solidFill>
                  <a:srgbClr val="0070C0"/>
                </a:solidFill>
              </a:rPr>
              <a:t>:</a:t>
            </a:r>
          </a:p>
          <a:p>
            <a:r>
              <a:rPr lang="en-US" sz="1800" dirty="0" smtClean="0"/>
              <a:t>You </a:t>
            </a:r>
            <a:r>
              <a:rPr lang="en-US" sz="1800" dirty="0"/>
              <a:t>must own the </a:t>
            </a:r>
            <a:r>
              <a:rPr lang="en-US" sz="1800" dirty="0" smtClean="0"/>
              <a:t>object</a:t>
            </a:r>
          </a:p>
          <a:p>
            <a:r>
              <a:rPr lang="en-US" sz="1800" dirty="0" smtClean="0"/>
              <a:t>The </a:t>
            </a:r>
            <a:r>
              <a:rPr lang="en-US" sz="1800" dirty="0"/>
              <a:t>owner of the object must have granted you the object privileges with the GRANT </a:t>
            </a:r>
            <a:r>
              <a:rPr lang="en-US" sz="1800" dirty="0" smtClean="0"/>
              <a:t>OPTION.</a:t>
            </a:r>
          </a:p>
          <a:p>
            <a:r>
              <a:rPr lang="en-US" sz="1800" dirty="0"/>
              <a:t>Y</a:t>
            </a:r>
            <a:r>
              <a:rPr lang="en-US" sz="1800" dirty="0" smtClean="0"/>
              <a:t>ou </a:t>
            </a:r>
            <a:r>
              <a:rPr lang="en-US" sz="1800" dirty="0"/>
              <a:t>must have been granted the GRANT ANY OBJECT PRIVILEGE system privilege. </a:t>
            </a:r>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17</a:t>
            </a:fld>
            <a:endParaRPr lang="en-US"/>
          </a:p>
        </p:txBody>
      </p:sp>
    </p:spTree>
    <p:extLst>
      <p:ext uri="{BB962C8B-B14F-4D97-AF65-F5344CB8AC3E}">
        <p14:creationId xmlns:p14="http://schemas.microsoft.com/office/powerpoint/2010/main" val="957925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4" y="152400"/>
            <a:ext cx="8229600" cy="715962"/>
          </a:xfrm>
        </p:spPr>
        <p:txBody>
          <a:bodyPr/>
          <a:lstStyle/>
          <a:p>
            <a:r>
              <a:rPr lang="en-US" dirty="0" smtClean="0"/>
              <a:t>GRANT Syntax</a:t>
            </a:r>
            <a:endParaRPr lang="en-US" dirty="0"/>
          </a:p>
        </p:txBody>
      </p:sp>
      <p:sp>
        <p:nvSpPr>
          <p:cNvPr id="4" name="Footer Placeholder 3"/>
          <p:cNvSpPr>
            <a:spLocks noGrp="1"/>
          </p:cNvSpPr>
          <p:nvPr>
            <p:ph type="ftr" sz="quarter" idx="10"/>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18</a:t>
            </a:fld>
            <a:endParaRPr lang="en-US"/>
          </a:p>
        </p:txBody>
      </p:sp>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775" y="685800"/>
            <a:ext cx="3452812" cy="1062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774" y="1904999"/>
            <a:ext cx="6448426" cy="1622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5774" y="3758183"/>
            <a:ext cx="6905626" cy="248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12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 Syntax [2]</a:t>
            </a:r>
            <a:endParaRPr lang="en-US" dirty="0"/>
          </a:p>
        </p:txBody>
      </p:sp>
      <p:sp>
        <p:nvSpPr>
          <p:cNvPr id="4" name="Footer Placeholder 3"/>
          <p:cNvSpPr>
            <a:spLocks noGrp="1"/>
          </p:cNvSpPr>
          <p:nvPr>
            <p:ph type="ftr" sz="quarter" idx="10"/>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19</a:t>
            </a:fld>
            <a:endParaRPr lang="en-US"/>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942975"/>
            <a:ext cx="5410201" cy="2812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398" y="4038600"/>
            <a:ext cx="4328521"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466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285750" indent="-285750">
              <a:buFont typeface="Arial" pitchFamily="34" charset="0"/>
              <a:buChar char="•"/>
            </a:pPr>
            <a:r>
              <a:rPr lang="en-US" dirty="0" smtClean="0"/>
              <a:t>Schemas</a:t>
            </a:r>
            <a:r>
              <a:rPr lang="en-US" dirty="0"/>
              <a:t>, Users and other non-schema objects </a:t>
            </a:r>
            <a:endParaRPr lang="en-US" dirty="0" smtClean="0"/>
          </a:p>
          <a:p>
            <a:pPr marL="285750" indent="-285750">
              <a:buFont typeface="Arial" pitchFamily="34" charset="0"/>
              <a:buChar char="•"/>
            </a:pPr>
            <a:r>
              <a:rPr lang="en-US" dirty="0" smtClean="0"/>
              <a:t>Oracle Database Security</a:t>
            </a:r>
          </a:p>
          <a:p>
            <a:pPr marL="285750" indent="-285750">
              <a:buFont typeface="Arial" pitchFamily="34" charset="0"/>
              <a:buChar char="•"/>
            </a:pPr>
            <a:r>
              <a:rPr lang="en-US" dirty="0" smtClean="0"/>
              <a:t>Managing Privileges</a:t>
            </a:r>
          </a:p>
          <a:p>
            <a:pPr marL="285750" indent="-285750">
              <a:buFont typeface="Arial" pitchFamily="34" charset="0"/>
              <a:buChar char="•"/>
            </a:pPr>
            <a:r>
              <a:rPr lang="en-US" dirty="0" smtClean="0"/>
              <a:t>PL/SQL Dynamic SQL</a:t>
            </a:r>
          </a:p>
        </p:txBody>
      </p:sp>
      <p:sp>
        <p:nvSpPr>
          <p:cNvPr id="4" name="Footer Placeholder 3"/>
          <p:cNvSpPr>
            <a:spLocks noGrp="1"/>
          </p:cNvSpPr>
          <p:nvPr>
            <p:ph type="ftr" sz="quarter" idx="23"/>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24"/>
          </p:nvPr>
        </p:nvSpPr>
        <p:spPr/>
        <p:txBody>
          <a:bodyPr/>
          <a:lstStyle/>
          <a:p>
            <a:fld id="{00B1FF97-CB0E-49B2-B0A7-929DA2A15C53}" type="slidenum">
              <a:rPr lang="en-US" smtClean="0"/>
              <a:pPr/>
              <a:t>2</a:t>
            </a:fld>
            <a:endParaRPr lang="en-US" dirty="0"/>
          </a:p>
        </p:txBody>
      </p:sp>
    </p:spTree>
    <p:extLst>
      <p:ext uri="{BB962C8B-B14F-4D97-AF65-F5344CB8AC3E}">
        <p14:creationId xmlns:p14="http://schemas.microsoft.com/office/powerpoint/2010/main" val="16080851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Privileges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2105814"/>
              </p:ext>
            </p:extLst>
          </p:nvPr>
        </p:nvGraphicFramePr>
        <p:xfrm>
          <a:off x="429768" y="906623"/>
          <a:ext cx="2438400" cy="1950720"/>
        </p:xfrm>
        <a:graphic>
          <a:graphicData uri="http://schemas.openxmlformats.org/drawingml/2006/table">
            <a:tbl>
              <a:tblPr firstRow="1">
                <a:tableStyleId>{B301B821-A1FF-4177-AEE7-76D212191A09}</a:tableStyleId>
              </a:tblPr>
              <a:tblGrid>
                <a:gridCol w="2438400"/>
              </a:tblGrid>
              <a:tr h="321310">
                <a:tc>
                  <a:txBody>
                    <a:bodyPr/>
                    <a:lstStyle/>
                    <a:p>
                      <a:pPr algn="l"/>
                      <a:r>
                        <a:rPr lang="en-US" sz="1600" dirty="0" smtClean="0"/>
                        <a:t>SEQUENCES</a:t>
                      </a:r>
                      <a:endParaRPr lang="en-US" sz="1600" dirty="0"/>
                    </a:p>
                  </a:txBody>
                  <a:tcPr marL="81280" marR="81280" marT="40640" marB="40640"/>
                </a:tc>
              </a:tr>
              <a:tr h="321310">
                <a:tc>
                  <a:txBody>
                    <a:bodyPr/>
                    <a:lstStyle/>
                    <a:p>
                      <a:pPr algn="l"/>
                      <a:r>
                        <a:rPr lang="en-US" sz="1600"/>
                        <a:t>CREATE SEQUENCE</a:t>
                      </a:r>
                    </a:p>
                  </a:txBody>
                  <a:tcPr marL="81280" marR="81280" marT="40640" marB="40640"/>
                </a:tc>
              </a:tr>
              <a:tr h="321310">
                <a:tc>
                  <a:txBody>
                    <a:bodyPr/>
                    <a:lstStyle/>
                    <a:p>
                      <a:pPr algn="l"/>
                      <a:r>
                        <a:rPr lang="en-US" sz="1600"/>
                        <a:t>CREATE ANY SEQUENCE</a:t>
                      </a:r>
                    </a:p>
                  </a:txBody>
                  <a:tcPr marL="81280" marR="81280" marT="40640" marB="40640"/>
                </a:tc>
              </a:tr>
              <a:tr h="321310">
                <a:tc>
                  <a:txBody>
                    <a:bodyPr/>
                    <a:lstStyle/>
                    <a:p>
                      <a:pPr algn="l"/>
                      <a:r>
                        <a:rPr lang="en-US" sz="1600"/>
                        <a:t>ALTER ANY SEQUENCE</a:t>
                      </a:r>
                    </a:p>
                  </a:txBody>
                  <a:tcPr marL="81280" marR="81280" marT="40640" marB="40640"/>
                </a:tc>
              </a:tr>
              <a:tr h="321310">
                <a:tc>
                  <a:txBody>
                    <a:bodyPr/>
                    <a:lstStyle/>
                    <a:p>
                      <a:pPr algn="l"/>
                      <a:r>
                        <a:rPr lang="en-US" sz="1600"/>
                        <a:t>DROP ANY SEQUENCE</a:t>
                      </a:r>
                    </a:p>
                  </a:txBody>
                  <a:tcPr marL="81280" marR="81280" marT="40640" marB="40640"/>
                </a:tc>
              </a:tr>
              <a:tr h="321310">
                <a:tc>
                  <a:txBody>
                    <a:bodyPr/>
                    <a:lstStyle/>
                    <a:p>
                      <a:pPr algn="l"/>
                      <a:r>
                        <a:rPr lang="en-US" sz="1600" dirty="0"/>
                        <a:t>SELECT ANY </a:t>
                      </a:r>
                      <a:r>
                        <a:rPr lang="en-US" sz="1600" dirty="0" smtClean="0"/>
                        <a:t>SEQUENCE</a:t>
                      </a:r>
                      <a:endParaRPr lang="en-US" sz="1600" dirty="0"/>
                    </a:p>
                  </a:txBody>
                  <a:tcPr marL="81280" marR="81280" marT="40640" marB="40640"/>
                </a:tc>
              </a:tr>
            </a:tbl>
          </a:graphicData>
        </a:graphic>
      </p:graphicFrame>
      <p:sp>
        <p:nvSpPr>
          <p:cNvPr id="4" name="Footer Placeholder 3"/>
          <p:cNvSpPr>
            <a:spLocks noGrp="1"/>
          </p:cNvSpPr>
          <p:nvPr>
            <p:ph type="ftr" sz="quarter" idx="10"/>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20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521713603"/>
              </p:ext>
            </p:extLst>
          </p:nvPr>
        </p:nvGraphicFramePr>
        <p:xfrm>
          <a:off x="3224784" y="906623"/>
          <a:ext cx="2667000" cy="4427376"/>
        </p:xfrm>
        <a:graphic>
          <a:graphicData uri="http://schemas.openxmlformats.org/drawingml/2006/table">
            <a:tbl>
              <a:tblPr firstRow="1">
                <a:tableStyleId>{B301B821-A1FF-4177-AEE7-76D212191A09}</a:tableStyleId>
              </a:tblPr>
              <a:tblGrid>
                <a:gridCol w="2667000"/>
              </a:tblGrid>
              <a:tr h="368948">
                <a:tc>
                  <a:txBody>
                    <a:bodyPr/>
                    <a:lstStyle/>
                    <a:p>
                      <a:pPr algn="l"/>
                      <a:r>
                        <a:rPr lang="en-US" dirty="0" smtClean="0"/>
                        <a:t>TABLES</a:t>
                      </a:r>
                      <a:endParaRPr lang="en-US" dirty="0"/>
                    </a:p>
                  </a:txBody>
                  <a:tcPr/>
                </a:tc>
              </a:tr>
              <a:tr h="368948">
                <a:tc>
                  <a:txBody>
                    <a:bodyPr/>
                    <a:lstStyle/>
                    <a:p>
                      <a:pPr algn="l"/>
                      <a:r>
                        <a:rPr lang="en-US"/>
                        <a:t>CREATE TABLE</a:t>
                      </a:r>
                    </a:p>
                  </a:txBody>
                  <a:tcPr/>
                </a:tc>
              </a:tr>
              <a:tr h="368948">
                <a:tc>
                  <a:txBody>
                    <a:bodyPr/>
                    <a:lstStyle/>
                    <a:p>
                      <a:pPr algn="l"/>
                      <a:r>
                        <a:rPr lang="en-US"/>
                        <a:t>CREATE ANY TABLE</a:t>
                      </a:r>
                    </a:p>
                  </a:txBody>
                  <a:tcPr/>
                </a:tc>
              </a:tr>
              <a:tr h="368948">
                <a:tc>
                  <a:txBody>
                    <a:bodyPr/>
                    <a:lstStyle/>
                    <a:p>
                      <a:pPr algn="l"/>
                      <a:r>
                        <a:rPr lang="en-US"/>
                        <a:t>ALTER ANY TABLE</a:t>
                      </a:r>
                    </a:p>
                  </a:txBody>
                  <a:tcPr/>
                </a:tc>
              </a:tr>
              <a:tr h="368948">
                <a:tc>
                  <a:txBody>
                    <a:bodyPr/>
                    <a:lstStyle/>
                    <a:p>
                      <a:pPr algn="l"/>
                      <a:r>
                        <a:rPr lang="en-US"/>
                        <a:t>BACKUP ANY TABLE</a:t>
                      </a:r>
                    </a:p>
                  </a:txBody>
                  <a:tcPr/>
                </a:tc>
              </a:tr>
              <a:tr h="368948">
                <a:tc>
                  <a:txBody>
                    <a:bodyPr/>
                    <a:lstStyle/>
                    <a:p>
                      <a:pPr algn="l"/>
                      <a:r>
                        <a:rPr lang="en-US"/>
                        <a:t>DELETE ANY TABLE</a:t>
                      </a:r>
                    </a:p>
                  </a:txBody>
                  <a:tcPr/>
                </a:tc>
              </a:tr>
              <a:tr h="368948">
                <a:tc>
                  <a:txBody>
                    <a:bodyPr/>
                    <a:lstStyle/>
                    <a:p>
                      <a:pPr algn="l"/>
                      <a:r>
                        <a:rPr lang="en-US"/>
                        <a:t>DROP ANY TABLE</a:t>
                      </a:r>
                    </a:p>
                  </a:txBody>
                  <a:tcPr/>
                </a:tc>
              </a:tr>
              <a:tr h="368948">
                <a:tc>
                  <a:txBody>
                    <a:bodyPr/>
                    <a:lstStyle/>
                    <a:p>
                      <a:pPr algn="l"/>
                      <a:r>
                        <a:rPr lang="en-US"/>
                        <a:t>INSERT ANY TABLE</a:t>
                      </a:r>
                    </a:p>
                  </a:txBody>
                  <a:tcPr/>
                </a:tc>
              </a:tr>
              <a:tr h="368948">
                <a:tc>
                  <a:txBody>
                    <a:bodyPr/>
                    <a:lstStyle/>
                    <a:p>
                      <a:pPr algn="l"/>
                      <a:r>
                        <a:rPr lang="en-US"/>
                        <a:t>LOCK ANY TABLE</a:t>
                      </a:r>
                    </a:p>
                  </a:txBody>
                  <a:tcPr/>
                </a:tc>
              </a:tr>
              <a:tr h="368948">
                <a:tc>
                  <a:txBody>
                    <a:bodyPr/>
                    <a:lstStyle/>
                    <a:p>
                      <a:pPr algn="l"/>
                      <a:r>
                        <a:rPr lang="en-US"/>
                        <a:t>SELECT ANY TABLE</a:t>
                      </a:r>
                    </a:p>
                  </a:txBody>
                  <a:tcPr/>
                </a:tc>
              </a:tr>
              <a:tr h="368948">
                <a:tc>
                  <a:txBody>
                    <a:bodyPr/>
                    <a:lstStyle/>
                    <a:p>
                      <a:pPr algn="l"/>
                      <a:r>
                        <a:rPr lang="en-US"/>
                        <a:t>FLASHBACK ANY TABLE</a:t>
                      </a:r>
                    </a:p>
                  </a:txBody>
                  <a:tcPr/>
                </a:tc>
              </a:tr>
              <a:tr h="368948">
                <a:tc>
                  <a:txBody>
                    <a:bodyPr/>
                    <a:lstStyle/>
                    <a:p>
                      <a:pPr algn="l"/>
                      <a:r>
                        <a:rPr lang="en-US" dirty="0"/>
                        <a:t>UPDATE ANY TABLE</a:t>
                      </a: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38153334"/>
              </p:ext>
            </p:extLst>
          </p:nvPr>
        </p:nvGraphicFramePr>
        <p:xfrm>
          <a:off x="429768" y="3192623"/>
          <a:ext cx="2438400" cy="2674777"/>
        </p:xfrm>
        <a:graphic>
          <a:graphicData uri="http://schemas.openxmlformats.org/drawingml/2006/table">
            <a:tbl>
              <a:tblPr firstRow="1">
                <a:tableStyleId>{B301B821-A1FF-4177-AEE7-76D212191A09}</a:tableStyleId>
              </a:tblPr>
              <a:tblGrid>
                <a:gridCol w="2438400"/>
              </a:tblGrid>
              <a:tr h="382111">
                <a:tc>
                  <a:txBody>
                    <a:bodyPr/>
                    <a:lstStyle/>
                    <a:p>
                      <a:pPr algn="l"/>
                      <a:r>
                        <a:rPr lang="en-US" dirty="0" smtClean="0"/>
                        <a:t>VIEWS</a:t>
                      </a:r>
                      <a:endParaRPr lang="en-US" dirty="0"/>
                    </a:p>
                  </a:txBody>
                  <a:tcPr/>
                </a:tc>
              </a:tr>
              <a:tr h="382111">
                <a:tc>
                  <a:txBody>
                    <a:bodyPr/>
                    <a:lstStyle/>
                    <a:p>
                      <a:pPr algn="l"/>
                      <a:r>
                        <a:rPr lang="en-US"/>
                        <a:t>CREATE VIEW</a:t>
                      </a:r>
                    </a:p>
                  </a:txBody>
                  <a:tcPr/>
                </a:tc>
              </a:tr>
              <a:tr h="382111">
                <a:tc>
                  <a:txBody>
                    <a:bodyPr/>
                    <a:lstStyle/>
                    <a:p>
                      <a:pPr algn="l"/>
                      <a:r>
                        <a:rPr lang="en-US"/>
                        <a:t>CREATE ANY VIEW</a:t>
                      </a:r>
                    </a:p>
                  </a:txBody>
                  <a:tcPr/>
                </a:tc>
              </a:tr>
              <a:tr h="382111">
                <a:tc>
                  <a:txBody>
                    <a:bodyPr/>
                    <a:lstStyle/>
                    <a:p>
                      <a:pPr algn="l"/>
                      <a:r>
                        <a:rPr lang="en-US"/>
                        <a:t>DROP ANY VIEW</a:t>
                      </a:r>
                    </a:p>
                  </a:txBody>
                  <a:tcPr/>
                </a:tc>
              </a:tr>
              <a:tr h="382111">
                <a:tc>
                  <a:txBody>
                    <a:bodyPr/>
                    <a:lstStyle/>
                    <a:p>
                      <a:pPr algn="l"/>
                      <a:r>
                        <a:rPr lang="en-US"/>
                        <a:t>UNDER ANY VIEW</a:t>
                      </a:r>
                    </a:p>
                  </a:txBody>
                  <a:tcPr/>
                </a:tc>
              </a:tr>
              <a:tr h="382111">
                <a:tc>
                  <a:txBody>
                    <a:bodyPr/>
                    <a:lstStyle/>
                    <a:p>
                      <a:pPr algn="l"/>
                      <a:r>
                        <a:rPr lang="en-US"/>
                        <a:t>FLASHBACK ANY TABLE</a:t>
                      </a:r>
                    </a:p>
                  </a:txBody>
                  <a:tcPr/>
                </a:tc>
              </a:tr>
              <a:tr h="382111">
                <a:tc>
                  <a:txBody>
                    <a:bodyPr/>
                    <a:lstStyle/>
                    <a:p>
                      <a:pPr algn="l"/>
                      <a:r>
                        <a:rPr lang="en-US" dirty="0"/>
                        <a:t>MERGE ANY VIEW</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15879497"/>
              </p:ext>
            </p:extLst>
          </p:nvPr>
        </p:nvGraphicFramePr>
        <p:xfrm>
          <a:off x="6220968" y="906623"/>
          <a:ext cx="2514600" cy="1928020"/>
        </p:xfrm>
        <a:graphic>
          <a:graphicData uri="http://schemas.openxmlformats.org/drawingml/2006/table">
            <a:tbl>
              <a:tblPr firstRow="1">
                <a:tableStyleId>{B301B821-A1FF-4177-AEE7-76D212191A09}</a:tableStyleId>
              </a:tblPr>
              <a:tblGrid>
                <a:gridCol w="2514600"/>
              </a:tblGrid>
              <a:tr h="385604">
                <a:tc>
                  <a:txBody>
                    <a:bodyPr/>
                    <a:lstStyle/>
                    <a:p>
                      <a:pPr algn="l"/>
                      <a:r>
                        <a:rPr lang="en-US" dirty="0" smtClean="0"/>
                        <a:t>ROLES</a:t>
                      </a:r>
                      <a:endParaRPr lang="en-US" dirty="0"/>
                    </a:p>
                  </a:txBody>
                  <a:tcPr/>
                </a:tc>
              </a:tr>
              <a:tr h="385604">
                <a:tc>
                  <a:txBody>
                    <a:bodyPr/>
                    <a:lstStyle/>
                    <a:p>
                      <a:pPr algn="l"/>
                      <a:r>
                        <a:rPr lang="en-US"/>
                        <a:t>CREATE ROLE</a:t>
                      </a:r>
                    </a:p>
                  </a:txBody>
                  <a:tcPr/>
                </a:tc>
              </a:tr>
              <a:tr h="385604">
                <a:tc>
                  <a:txBody>
                    <a:bodyPr/>
                    <a:lstStyle/>
                    <a:p>
                      <a:pPr algn="l"/>
                      <a:r>
                        <a:rPr lang="en-US"/>
                        <a:t>ALTER ANY ROLE</a:t>
                      </a:r>
                    </a:p>
                  </a:txBody>
                  <a:tcPr/>
                </a:tc>
              </a:tr>
              <a:tr h="385604">
                <a:tc>
                  <a:txBody>
                    <a:bodyPr/>
                    <a:lstStyle/>
                    <a:p>
                      <a:pPr algn="l"/>
                      <a:r>
                        <a:rPr lang="en-US"/>
                        <a:t>DROP ANY ROLE</a:t>
                      </a:r>
                    </a:p>
                  </a:txBody>
                  <a:tcPr/>
                </a:tc>
              </a:tr>
              <a:tr h="385604">
                <a:tc>
                  <a:txBody>
                    <a:bodyPr/>
                    <a:lstStyle/>
                    <a:p>
                      <a:pPr algn="l"/>
                      <a:r>
                        <a:rPr lang="en-US" dirty="0"/>
                        <a:t>GRANT ANY ROLE</a:t>
                      </a:r>
                    </a:p>
                  </a:txBody>
                  <a:tcPr/>
                </a:tc>
              </a:tr>
            </a:tbl>
          </a:graphicData>
        </a:graphic>
      </p:graphicFrame>
    </p:spTree>
    <p:extLst>
      <p:ext uri="{BB962C8B-B14F-4D97-AF65-F5344CB8AC3E}">
        <p14:creationId xmlns:p14="http://schemas.microsoft.com/office/powerpoint/2010/main" val="2812802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Privileges</a:t>
            </a:r>
            <a:endParaRPr lang="en-US" dirty="0"/>
          </a:p>
        </p:txBody>
      </p:sp>
      <p:sp>
        <p:nvSpPr>
          <p:cNvPr id="4" name="Footer Placeholder 3"/>
          <p:cNvSpPr>
            <a:spLocks noGrp="1"/>
          </p:cNvSpPr>
          <p:nvPr>
            <p:ph type="ftr" sz="quarter" idx="10"/>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21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92339467"/>
              </p:ext>
            </p:extLst>
          </p:nvPr>
        </p:nvGraphicFramePr>
        <p:xfrm>
          <a:off x="5867400" y="1066800"/>
          <a:ext cx="2286000" cy="1181259"/>
        </p:xfrm>
        <a:graphic>
          <a:graphicData uri="http://schemas.openxmlformats.org/drawingml/2006/table">
            <a:tbl>
              <a:tblPr firstRow="1">
                <a:tableStyleId>{B301B821-A1FF-4177-AEE7-76D212191A09}</a:tableStyleId>
              </a:tblPr>
              <a:tblGrid>
                <a:gridCol w="2286000"/>
              </a:tblGrid>
              <a:tr h="393753">
                <a:tc>
                  <a:txBody>
                    <a:bodyPr/>
                    <a:lstStyle/>
                    <a:p>
                      <a:pPr algn="l"/>
                      <a:r>
                        <a:rPr lang="en-US" dirty="0" smtClean="0"/>
                        <a:t>SEQUENCES</a:t>
                      </a:r>
                      <a:endParaRPr lang="en-US" dirty="0"/>
                    </a:p>
                  </a:txBody>
                  <a:tcPr/>
                </a:tc>
              </a:tr>
              <a:tr h="393753">
                <a:tc>
                  <a:txBody>
                    <a:bodyPr/>
                    <a:lstStyle/>
                    <a:p>
                      <a:pPr algn="l"/>
                      <a:r>
                        <a:rPr lang="en-US" dirty="0"/>
                        <a:t>ALTER </a:t>
                      </a:r>
                    </a:p>
                  </a:txBody>
                  <a:tcPr/>
                </a:tc>
              </a:tr>
              <a:tr h="393753">
                <a:tc>
                  <a:txBody>
                    <a:bodyPr/>
                    <a:lstStyle/>
                    <a:p>
                      <a:pPr algn="l"/>
                      <a:r>
                        <a:rPr lang="en-US" dirty="0"/>
                        <a:t>SELECT </a:t>
                      </a: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56319695"/>
              </p:ext>
            </p:extLst>
          </p:nvPr>
        </p:nvGraphicFramePr>
        <p:xfrm>
          <a:off x="457200" y="1066800"/>
          <a:ext cx="2286000" cy="3291840"/>
        </p:xfrm>
        <a:graphic>
          <a:graphicData uri="http://schemas.openxmlformats.org/drawingml/2006/table">
            <a:tbl>
              <a:tblPr firstRow="1">
                <a:tableStyleId>{B301B821-A1FF-4177-AEE7-76D212191A09}</a:tableStyleId>
              </a:tblPr>
              <a:tblGrid>
                <a:gridCol w="2286000"/>
              </a:tblGrid>
              <a:tr h="363238">
                <a:tc>
                  <a:txBody>
                    <a:bodyPr/>
                    <a:lstStyle/>
                    <a:p>
                      <a:pPr algn="l"/>
                      <a:r>
                        <a:rPr lang="en-US" dirty="0" smtClean="0"/>
                        <a:t>TABLES</a:t>
                      </a:r>
                      <a:endParaRPr lang="en-US" dirty="0"/>
                    </a:p>
                  </a:txBody>
                  <a:tcPr/>
                </a:tc>
              </a:tr>
              <a:tr h="363238">
                <a:tc>
                  <a:txBody>
                    <a:bodyPr/>
                    <a:lstStyle/>
                    <a:p>
                      <a:pPr algn="l"/>
                      <a:r>
                        <a:rPr lang="en-US" dirty="0"/>
                        <a:t>ALTER </a:t>
                      </a:r>
                    </a:p>
                  </a:txBody>
                  <a:tcPr/>
                </a:tc>
              </a:tr>
              <a:tr h="363238">
                <a:tc>
                  <a:txBody>
                    <a:bodyPr/>
                    <a:lstStyle/>
                    <a:p>
                      <a:pPr algn="l"/>
                      <a:r>
                        <a:rPr lang="en-US" dirty="0"/>
                        <a:t>DELETE </a:t>
                      </a:r>
                    </a:p>
                  </a:txBody>
                  <a:tcPr/>
                </a:tc>
              </a:tr>
              <a:tr h="363238">
                <a:tc>
                  <a:txBody>
                    <a:bodyPr/>
                    <a:lstStyle/>
                    <a:p>
                      <a:pPr algn="l"/>
                      <a:r>
                        <a:rPr lang="en-US"/>
                        <a:t>DEBUG </a:t>
                      </a:r>
                    </a:p>
                  </a:txBody>
                  <a:tcPr/>
                </a:tc>
              </a:tr>
              <a:tr h="363238">
                <a:tc>
                  <a:txBody>
                    <a:bodyPr/>
                    <a:lstStyle/>
                    <a:p>
                      <a:pPr algn="l"/>
                      <a:r>
                        <a:rPr lang="en-US"/>
                        <a:t>INDEX </a:t>
                      </a:r>
                    </a:p>
                  </a:txBody>
                  <a:tcPr/>
                </a:tc>
              </a:tr>
              <a:tr h="363238">
                <a:tc>
                  <a:txBody>
                    <a:bodyPr/>
                    <a:lstStyle/>
                    <a:p>
                      <a:pPr algn="l"/>
                      <a:r>
                        <a:rPr lang="en-US"/>
                        <a:t>INSERT </a:t>
                      </a:r>
                    </a:p>
                  </a:txBody>
                  <a:tcPr/>
                </a:tc>
              </a:tr>
              <a:tr h="363238">
                <a:tc>
                  <a:txBody>
                    <a:bodyPr/>
                    <a:lstStyle/>
                    <a:p>
                      <a:pPr algn="l"/>
                      <a:r>
                        <a:rPr lang="en-US"/>
                        <a:t>REFERENCES </a:t>
                      </a:r>
                    </a:p>
                  </a:txBody>
                  <a:tcPr/>
                </a:tc>
              </a:tr>
              <a:tr h="363238">
                <a:tc>
                  <a:txBody>
                    <a:bodyPr/>
                    <a:lstStyle/>
                    <a:p>
                      <a:pPr algn="l"/>
                      <a:r>
                        <a:rPr lang="en-US"/>
                        <a:t>SELECT </a:t>
                      </a:r>
                    </a:p>
                  </a:txBody>
                  <a:tcPr/>
                </a:tc>
              </a:tr>
              <a:tr h="363238">
                <a:tc>
                  <a:txBody>
                    <a:bodyPr/>
                    <a:lstStyle/>
                    <a:p>
                      <a:pPr algn="l"/>
                      <a:r>
                        <a:rPr lang="en-US" dirty="0"/>
                        <a:t>UPDATE </a:t>
                      </a: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143528"/>
              </p:ext>
            </p:extLst>
          </p:nvPr>
        </p:nvGraphicFramePr>
        <p:xfrm>
          <a:off x="3200400" y="1066800"/>
          <a:ext cx="2286000" cy="3345336"/>
        </p:xfrm>
        <a:graphic>
          <a:graphicData uri="http://schemas.openxmlformats.org/drawingml/2006/table">
            <a:tbl>
              <a:tblPr firstRow="1">
                <a:tableStyleId>{B301B821-A1FF-4177-AEE7-76D212191A09}</a:tableStyleId>
              </a:tblPr>
              <a:tblGrid>
                <a:gridCol w="2286000"/>
              </a:tblGrid>
              <a:tr h="371704">
                <a:tc>
                  <a:txBody>
                    <a:bodyPr/>
                    <a:lstStyle/>
                    <a:p>
                      <a:pPr algn="l"/>
                      <a:r>
                        <a:rPr lang="en-US" dirty="0" smtClean="0"/>
                        <a:t>VIEWS</a:t>
                      </a:r>
                      <a:endParaRPr lang="en-US" dirty="0"/>
                    </a:p>
                  </a:txBody>
                  <a:tcPr/>
                </a:tc>
              </a:tr>
              <a:tr h="371704">
                <a:tc>
                  <a:txBody>
                    <a:bodyPr/>
                    <a:lstStyle/>
                    <a:p>
                      <a:pPr algn="l"/>
                      <a:r>
                        <a:rPr lang="en-US"/>
                        <a:t>DEBUG </a:t>
                      </a:r>
                    </a:p>
                  </a:txBody>
                  <a:tcPr/>
                </a:tc>
              </a:tr>
              <a:tr h="371704">
                <a:tc>
                  <a:txBody>
                    <a:bodyPr/>
                    <a:lstStyle/>
                    <a:p>
                      <a:pPr algn="l"/>
                      <a:r>
                        <a:rPr lang="en-US"/>
                        <a:t>DELETE </a:t>
                      </a:r>
                    </a:p>
                  </a:txBody>
                  <a:tcPr/>
                </a:tc>
              </a:tr>
              <a:tr h="371704">
                <a:tc>
                  <a:txBody>
                    <a:bodyPr/>
                    <a:lstStyle/>
                    <a:p>
                      <a:pPr algn="l"/>
                      <a:r>
                        <a:rPr lang="en-US"/>
                        <a:t>INSERT </a:t>
                      </a:r>
                    </a:p>
                  </a:txBody>
                  <a:tcPr/>
                </a:tc>
              </a:tr>
              <a:tr h="371704">
                <a:tc>
                  <a:txBody>
                    <a:bodyPr/>
                    <a:lstStyle/>
                    <a:p>
                      <a:pPr algn="l"/>
                      <a:r>
                        <a:rPr lang="en-US"/>
                        <a:t>MERGE </a:t>
                      </a:r>
                    </a:p>
                  </a:txBody>
                  <a:tcPr/>
                </a:tc>
              </a:tr>
              <a:tr h="371704">
                <a:tc>
                  <a:txBody>
                    <a:bodyPr/>
                    <a:lstStyle/>
                    <a:p>
                      <a:pPr algn="l"/>
                      <a:r>
                        <a:rPr lang="en-US"/>
                        <a:t>REFERENCES </a:t>
                      </a:r>
                    </a:p>
                  </a:txBody>
                  <a:tcPr/>
                </a:tc>
              </a:tr>
              <a:tr h="371704">
                <a:tc>
                  <a:txBody>
                    <a:bodyPr/>
                    <a:lstStyle/>
                    <a:p>
                      <a:pPr algn="l"/>
                      <a:r>
                        <a:rPr lang="en-US"/>
                        <a:t>SELECT </a:t>
                      </a:r>
                    </a:p>
                  </a:txBody>
                  <a:tcPr/>
                </a:tc>
              </a:tr>
              <a:tr h="371704">
                <a:tc>
                  <a:txBody>
                    <a:bodyPr/>
                    <a:lstStyle/>
                    <a:p>
                      <a:pPr algn="l"/>
                      <a:r>
                        <a:rPr lang="en-US"/>
                        <a:t>UNDER </a:t>
                      </a:r>
                    </a:p>
                  </a:txBody>
                  <a:tcPr/>
                </a:tc>
              </a:tr>
              <a:tr h="371704">
                <a:tc>
                  <a:txBody>
                    <a:bodyPr/>
                    <a:lstStyle/>
                    <a:p>
                      <a:pPr algn="l"/>
                      <a:r>
                        <a:rPr lang="en-US" dirty="0"/>
                        <a:t>UPDATE </a:t>
                      </a:r>
                    </a:p>
                  </a:txBody>
                  <a:tcPr/>
                </a:tc>
              </a:tr>
            </a:tbl>
          </a:graphicData>
        </a:graphic>
      </p:graphicFrame>
    </p:spTree>
    <p:extLst>
      <p:ext uri="{BB962C8B-B14F-4D97-AF65-F5344CB8AC3E}">
        <p14:creationId xmlns:p14="http://schemas.microsoft.com/office/powerpoint/2010/main" val="245900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 Example 1: System Privileges</a:t>
            </a:r>
            <a:endParaRPr lang="en-US" dirty="0"/>
          </a:p>
        </p:txBody>
      </p:sp>
      <p:sp>
        <p:nvSpPr>
          <p:cNvPr id="4" name="Footer Placeholder 3"/>
          <p:cNvSpPr>
            <a:spLocks noGrp="1"/>
          </p:cNvSpPr>
          <p:nvPr>
            <p:ph type="ftr" sz="quarter" idx="10"/>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22</a:t>
            </a:fld>
            <a:endParaRPr lang="en-US"/>
          </a:p>
        </p:txBody>
      </p:sp>
      <p:sp>
        <p:nvSpPr>
          <p:cNvPr id="6" name="Rectangle 5"/>
          <p:cNvSpPr/>
          <p:nvPr/>
        </p:nvSpPr>
        <p:spPr>
          <a:xfrm>
            <a:off x="285750" y="685800"/>
            <a:ext cx="5962650" cy="5632311"/>
          </a:xfrm>
          <a:prstGeom prst="rect">
            <a:avLst/>
          </a:prstGeom>
        </p:spPr>
        <p:txBody>
          <a:bodyPr wrap="square">
            <a:spAutoFit/>
          </a:bodyPr>
          <a:lstStyle/>
          <a:p>
            <a:r>
              <a:rPr lang="en-US" b="1" dirty="0">
                <a:solidFill>
                  <a:srgbClr val="0000FF"/>
                </a:solidFill>
                <a:latin typeface="Courier New"/>
              </a:rPr>
              <a:t>CREATE</a:t>
            </a:r>
            <a:r>
              <a:rPr lang="en-US" dirty="0">
                <a:solidFill>
                  <a:srgbClr val="000000"/>
                </a:solidFill>
                <a:latin typeface="Courier New"/>
              </a:rPr>
              <a:t> </a:t>
            </a:r>
            <a:r>
              <a:rPr lang="en-US" b="1" dirty="0">
                <a:solidFill>
                  <a:srgbClr val="0000FF"/>
                </a:solidFill>
                <a:latin typeface="Courier New"/>
              </a:rPr>
              <a:t>USER</a:t>
            </a:r>
            <a:r>
              <a:rPr lang="en-US" dirty="0">
                <a:solidFill>
                  <a:srgbClr val="000000"/>
                </a:solidFill>
                <a:latin typeface="Courier New"/>
              </a:rPr>
              <a:t> TEST1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IDENTIFIED</a:t>
            </a:r>
            <a:r>
              <a:rPr lang="en-US" dirty="0" smtClean="0">
                <a:solidFill>
                  <a:srgbClr val="000000"/>
                </a:solidFill>
                <a:latin typeface="Courier New"/>
              </a:rPr>
              <a:t> </a:t>
            </a:r>
            <a:r>
              <a:rPr lang="en-US" b="1" dirty="0">
                <a:solidFill>
                  <a:srgbClr val="0000FF"/>
                </a:solidFill>
                <a:latin typeface="Courier New"/>
              </a:rPr>
              <a:t>BY</a:t>
            </a:r>
            <a:r>
              <a:rPr lang="en-US" dirty="0">
                <a:solidFill>
                  <a:srgbClr val="000000"/>
                </a:solidFill>
                <a:latin typeface="Courier New"/>
              </a:rPr>
              <a:t> </a:t>
            </a:r>
            <a:r>
              <a:rPr lang="en-US" dirty="0" err="1">
                <a:solidFill>
                  <a:srgbClr val="000000"/>
                </a:solidFill>
                <a:latin typeface="Courier New"/>
              </a:rPr>
              <a:t>my_password</a:t>
            </a:r>
            <a:r>
              <a:rPr lang="en-US" dirty="0">
                <a:solidFill>
                  <a:srgbClr val="000000"/>
                </a:solidFill>
                <a:latin typeface="Courier New"/>
              </a:rPr>
              <a:t>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DEFAULT</a:t>
            </a:r>
            <a:r>
              <a:rPr lang="en-US" dirty="0" smtClean="0">
                <a:solidFill>
                  <a:srgbClr val="000000"/>
                </a:solidFill>
                <a:latin typeface="Courier New"/>
              </a:rPr>
              <a:t> </a:t>
            </a:r>
            <a:r>
              <a:rPr lang="en-US" dirty="0">
                <a:solidFill>
                  <a:srgbClr val="000000"/>
                </a:solidFill>
                <a:latin typeface="Courier New"/>
              </a:rPr>
              <a:t>TABLESPACE users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TEMPORARY</a:t>
            </a:r>
            <a:r>
              <a:rPr lang="en-US" dirty="0" smtClean="0">
                <a:solidFill>
                  <a:srgbClr val="000000"/>
                </a:solidFill>
                <a:latin typeface="Courier New"/>
              </a:rPr>
              <a:t> </a:t>
            </a:r>
            <a:r>
              <a:rPr lang="en-US" dirty="0">
                <a:solidFill>
                  <a:srgbClr val="000000"/>
                </a:solidFill>
                <a:latin typeface="Courier New"/>
              </a:rPr>
              <a:t>TABLESPACE temp</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b="1" dirty="0">
              <a:solidFill>
                <a:srgbClr val="000000"/>
              </a:solidFill>
              <a:latin typeface="Courier New"/>
            </a:endParaRPr>
          </a:p>
          <a:p>
            <a:r>
              <a:rPr lang="en-US" b="1" dirty="0" smtClean="0">
                <a:solidFill>
                  <a:srgbClr val="0000FF"/>
                </a:solidFill>
                <a:latin typeface="Courier New"/>
              </a:rPr>
              <a:t>GRANT</a:t>
            </a:r>
            <a:r>
              <a:rPr lang="en-US" dirty="0" smtClean="0">
                <a:solidFill>
                  <a:srgbClr val="000000"/>
                </a:solidFill>
                <a:latin typeface="Courier New"/>
              </a:rPr>
              <a:t> </a:t>
            </a:r>
            <a:r>
              <a:rPr lang="en-US" b="1" dirty="0">
                <a:solidFill>
                  <a:srgbClr val="0000FF"/>
                </a:solidFill>
                <a:latin typeface="Courier New"/>
              </a:rPr>
              <a:t>CONNECT</a:t>
            </a:r>
            <a:r>
              <a:rPr lang="en-US" b="1" dirty="0">
                <a:solidFill>
                  <a:srgbClr val="000080"/>
                </a:solidFill>
                <a:latin typeface="Courier New"/>
              </a:rPr>
              <a:t>,</a:t>
            </a:r>
            <a:r>
              <a:rPr lang="en-US" dirty="0">
                <a:solidFill>
                  <a:srgbClr val="000000"/>
                </a:solidFill>
                <a:latin typeface="Courier New"/>
              </a:rPr>
              <a:t> </a:t>
            </a:r>
            <a:r>
              <a:rPr lang="en-US" b="1" dirty="0">
                <a:solidFill>
                  <a:srgbClr val="0000FF"/>
                </a:solidFill>
                <a:latin typeface="Courier New"/>
              </a:rPr>
              <a:t>RESOURCE</a:t>
            </a:r>
            <a:r>
              <a:rPr lang="en-US" dirty="0">
                <a:solidFill>
                  <a:srgbClr val="000000"/>
                </a:solidFill>
                <a:latin typeface="Courier New"/>
              </a:rPr>
              <a:t> </a:t>
            </a:r>
            <a:r>
              <a:rPr lang="en-US" b="1" dirty="0">
                <a:solidFill>
                  <a:srgbClr val="0000FF"/>
                </a:solidFill>
                <a:latin typeface="Courier New"/>
              </a:rPr>
              <a:t>TO</a:t>
            </a:r>
            <a:r>
              <a:rPr lang="en-US" dirty="0">
                <a:solidFill>
                  <a:srgbClr val="000000"/>
                </a:solidFill>
                <a:latin typeface="Courier New"/>
              </a:rPr>
              <a:t> TEST1</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CREATE</a:t>
            </a:r>
            <a:r>
              <a:rPr lang="en-US" dirty="0" smtClean="0">
                <a:solidFill>
                  <a:srgbClr val="000000"/>
                </a:solidFill>
                <a:latin typeface="Courier New"/>
              </a:rPr>
              <a:t> </a:t>
            </a:r>
            <a:r>
              <a:rPr lang="en-US" b="1" dirty="0">
                <a:solidFill>
                  <a:srgbClr val="0000FF"/>
                </a:solidFill>
                <a:latin typeface="Courier New"/>
              </a:rPr>
              <a:t>ROLE</a:t>
            </a:r>
            <a:r>
              <a:rPr lang="en-US" dirty="0">
                <a:solidFill>
                  <a:srgbClr val="000000"/>
                </a:solidFill>
                <a:latin typeface="Courier New"/>
              </a:rPr>
              <a:t> DW_MANAGER</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b="1" dirty="0">
              <a:solidFill>
                <a:srgbClr val="000000"/>
              </a:solidFill>
              <a:latin typeface="Courier New"/>
            </a:endParaRPr>
          </a:p>
          <a:p>
            <a:r>
              <a:rPr lang="en-US" b="1" dirty="0" smtClean="0">
                <a:solidFill>
                  <a:srgbClr val="0000FF"/>
                </a:solidFill>
                <a:latin typeface="Courier New"/>
              </a:rPr>
              <a:t>GRANT</a:t>
            </a:r>
            <a:r>
              <a:rPr lang="en-US" dirty="0" smtClean="0">
                <a:solidFill>
                  <a:srgbClr val="000000"/>
                </a:solidFill>
                <a:latin typeface="Courier New"/>
              </a:rPr>
              <a:t> </a:t>
            </a: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CREATE</a:t>
            </a:r>
            <a:r>
              <a:rPr lang="en-US" dirty="0" smtClean="0">
                <a:solidFill>
                  <a:srgbClr val="000000"/>
                </a:solidFill>
                <a:latin typeface="Courier New"/>
              </a:rPr>
              <a:t> </a:t>
            </a:r>
            <a:r>
              <a:rPr lang="en-US" b="1" dirty="0">
                <a:solidFill>
                  <a:srgbClr val="0000FF"/>
                </a:solidFill>
                <a:latin typeface="Courier New"/>
              </a:rPr>
              <a:t>MATERIALIZED</a:t>
            </a:r>
            <a:r>
              <a:rPr lang="en-US" dirty="0">
                <a:solidFill>
                  <a:srgbClr val="000000"/>
                </a:solidFill>
                <a:latin typeface="Courier New"/>
              </a:rPr>
              <a:t> </a:t>
            </a:r>
            <a:r>
              <a:rPr lang="en-US" b="1" dirty="0">
                <a:solidFill>
                  <a:srgbClr val="0000FF"/>
                </a:solidFill>
                <a:latin typeface="Courier New"/>
              </a:rPr>
              <a:t>VIEW</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QUERY</a:t>
            </a:r>
            <a:r>
              <a:rPr lang="en-US" dirty="0" smtClean="0">
                <a:solidFill>
                  <a:srgbClr val="000000"/>
                </a:solidFill>
                <a:latin typeface="Courier New"/>
              </a:rPr>
              <a:t> </a:t>
            </a:r>
            <a:r>
              <a:rPr lang="en-US" b="1" dirty="0">
                <a:solidFill>
                  <a:srgbClr val="0000FF"/>
                </a:solidFill>
                <a:latin typeface="Courier New"/>
              </a:rPr>
              <a:t>REWRITE</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GLOBAL</a:t>
            </a:r>
            <a:r>
              <a:rPr lang="en-US" dirty="0" smtClean="0">
                <a:solidFill>
                  <a:srgbClr val="000000"/>
                </a:solidFill>
                <a:latin typeface="Courier New"/>
              </a:rPr>
              <a:t> </a:t>
            </a:r>
            <a:r>
              <a:rPr lang="en-US" b="1" dirty="0">
                <a:solidFill>
                  <a:srgbClr val="0000FF"/>
                </a:solidFill>
                <a:latin typeface="Courier New"/>
              </a:rPr>
              <a:t>QUERY</a:t>
            </a:r>
            <a:r>
              <a:rPr lang="en-US" dirty="0">
                <a:solidFill>
                  <a:srgbClr val="000000"/>
                </a:solidFill>
                <a:latin typeface="Courier New"/>
              </a:rPr>
              <a:t> </a:t>
            </a:r>
            <a:r>
              <a:rPr lang="en-US" b="1" dirty="0">
                <a:solidFill>
                  <a:srgbClr val="0000FF"/>
                </a:solidFill>
                <a:latin typeface="Courier New"/>
              </a:rPr>
              <a:t>REWRITE</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TO</a:t>
            </a:r>
            <a:r>
              <a:rPr lang="en-US" dirty="0" smtClean="0">
                <a:solidFill>
                  <a:srgbClr val="000000"/>
                </a:solidFill>
                <a:latin typeface="Courier New"/>
              </a:rPr>
              <a:t> </a:t>
            </a:r>
            <a:r>
              <a:rPr lang="en-US" dirty="0">
                <a:solidFill>
                  <a:srgbClr val="000000"/>
                </a:solidFill>
                <a:latin typeface="Courier New"/>
              </a:rPr>
              <a:t>DW_MANAGER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WITH</a:t>
            </a:r>
            <a:r>
              <a:rPr lang="en-US" dirty="0" smtClean="0">
                <a:solidFill>
                  <a:srgbClr val="000000"/>
                </a:solidFill>
                <a:latin typeface="Courier New"/>
              </a:rPr>
              <a:t> </a:t>
            </a:r>
            <a:r>
              <a:rPr lang="en-US" b="1" dirty="0">
                <a:solidFill>
                  <a:srgbClr val="0000FF"/>
                </a:solidFill>
                <a:latin typeface="Courier New"/>
              </a:rPr>
              <a:t>ADMIN</a:t>
            </a:r>
            <a:r>
              <a:rPr lang="en-US" dirty="0">
                <a:solidFill>
                  <a:srgbClr val="000000"/>
                </a:solidFill>
                <a:latin typeface="Courier New"/>
              </a:rPr>
              <a:t> </a:t>
            </a:r>
            <a:r>
              <a:rPr lang="en-US" b="1" dirty="0">
                <a:solidFill>
                  <a:srgbClr val="0000FF"/>
                </a:solidFill>
                <a:latin typeface="Courier New"/>
              </a:rPr>
              <a:t>OPTION</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b="1" dirty="0">
              <a:solidFill>
                <a:srgbClr val="000000"/>
              </a:solidFill>
              <a:latin typeface="Courier New"/>
            </a:endParaRPr>
          </a:p>
          <a:p>
            <a:r>
              <a:rPr lang="en-US" b="1" dirty="0" smtClean="0">
                <a:solidFill>
                  <a:srgbClr val="0000FF"/>
                </a:solidFill>
                <a:latin typeface="Courier New"/>
              </a:rPr>
              <a:t>GRANT</a:t>
            </a:r>
            <a:r>
              <a:rPr lang="en-US" dirty="0" smtClean="0">
                <a:solidFill>
                  <a:srgbClr val="000000"/>
                </a:solidFill>
                <a:latin typeface="Courier New"/>
              </a:rPr>
              <a:t> </a:t>
            </a:r>
            <a:r>
              <a:rPr lang="en-US" dirty="0">
                <a:solidFill>
                  <a:srgbClr val="000000"/>
                </a:solidFill>
                <a:latin typeface="Courier New"/>
              </a:rPr>
              <a:t>DW_MANAGER </a:t>
            </a:r>
            <a:r>
              <a:rPr lang="en-US" b="1" dirty="0">
                <a:solidFill>
                  <a:srgbClr val="0000FF"/>
                </a:solidFill>
                <a:latin typeface="Courier New"/>
              </a:rPr>
              <a:t>TO</a:t>
            </a:r>
            <a:r>
              <a:rPr lang="en-US" dirty="0">
                <a:solidFill>
                  <a:srgbClr val="000000"/>
                </a:solidFill>
                <a:latin typeface="Courier New"/>
              </a:rPr>
              <a:t> TEST1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WITH</a:t>
            </a:r>
            <a:r>
              <a:rPr lang="en-US" dirty="0" smtClean="0">
                <a:solidFill>
                  <a:srgbClr val="000000"/>
                </a:solidFill>
                <a:latin typeface="Courier New"/>
              </a:rPr>
              <a:t> </a:t>
            </a:r>
            <a:r>
              <a:rPr lang="en-US" b="1" dirty="0">
                <a:solidFill>
                  <a:srgbClr val="0000FF"/>
                </a:solidFill>
                <a:latin typeface="Courier New"/>
              </a:rPr>
              <a:t>ADMIN</a:t>
            </a:r>
            <a:r>
              <a:rPr lang="en-US" dirty="0">
                <a:solidFill>
                  <a:srgbClr val="000000"/>
                </a:solidFill>
                <a:latin typeface="Courier New"/>
              </a:rPr>
              <a:t> </a:t>
            </a:r>
            <a:r>
              <a:rPr lang="en-US" b="1" dirty="0">
                <a:solidFill>
                  <a:srgbClr val="0000FF"/>
                </a:solidFill>
                <a:latin typeface="Courier New"/>
              </a:rPr>
              <a:t>OPTION</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b="1" dirty="0">
              <a:solidFill>
                <a:srgbClr val="000000"/>
              </a:solidFill>
              <a:latin typeface="Courier New"/>
            </a:endParaRPr>
          </a:p>
          <a:p>
            <a:r>
              <a:rPr lang="en-US" b="1" dirty="0" smtClean="0">
                <a:solidFill>
                  <a:srgbClr val="0000FF"/>
                </a:solidFill>
                <a:latin typeface="Courier New"/>
              </a:rPr>
              <a:t>DROP</a:t>
            </a:r>
            <a:r>
              <a:rPr lang="en-US" dirty="0" smtClean="0">
                <a:solidFill>
                  <a:srgbClr val="000000"/>
                </a:solidFill>
                <a:latin typeface="Courier New"/>
              </a:rPr>
              <a:t> </a:t>
            </a:r>
            <a:r>
              <a:rPr lang="en-US" b="1" dirty="0">
                <a:solidFill>
                  <a:srgbClr val="0000FF"/>
                </a:solidFill>
                <a:latin typeface="Courier New"/>
              </a:rPr>
              <a:t>ROLE</a:t>
            </a:r>
            <a:r>
              <a:rPr lang="en-US" dirty="0">
                <a:solidFill>
                  <a:srgbClr val="000000"/>
                </a:solidFill>
                <a:latin typeface="Courier New"/>
              </a:rPr>
              <a:t> DW_MANAGER</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DROP</a:t>
            </a:r>
            <a:r>
              <a:rPr lang="en-US" dirty="0" smtClean="0">
                <a:solidFill>
                  <a:srgbClr val="000000"/>
                </a:solidFill>
                <a:latin typeface="Courier New"/>
              </a:rPr>
              <a:t> </a:t>
            </a:r>
            <a:r>
              <a:rPr lang="en-US" b="1" dirty="0">
                <a:solidFill>
                  <a:srgbClr val="0000FF"/>
                </a:solidFill>
                <a:latin typeface="Courier New"/>
              </a:rPr>
              <a:t>USER</a:t>
            </a:r>
            <a:r>
              <a:rPr lang="en-US" dirty="0">
                <a:solidFill>
                  <a:srgbClr val="000000"/>
                </a:solidFill>
                <a:latin typeface="Courier New"/>
              </a:rPr>
              <a:t> TEST1 </a:t>
            </a:r>
            <a:r>
              <a:rPr lang="en-US" b="1" dirty="0">
                <a:solidFill>
                  <a:srgbClr val="0000FF"/>
                </a:solidFill>
                <a:latin typeface="Courier New"/>
              </a:rPr>
              <a:t>CASCADE</a:t>
            </a:r>
            <a:r>
              <a:rPr lang="en-US" b="1" dirty="0">
                <a:solidFill>
                  <a:srgbClr val="000080"/>
                </a:solidFill>
                <a:latin typeface="Courier New"/>
              </a:rPr>
              <a:t>;</a:t>
            </a:r>
            <a:endParaRPr lang="en-US" dirty="0">
              <a:effectLst/>
            </a:endParaRPr>
          </a:p>
        </p:txBody>
      </p:sp>
      <p:sp>
        <p:nvSpPr>
          <p:cNvPr id="8" name="Rectangle 7"/>
          <p:cNvSpPr/>
          <p:nvPr/>
        </p:nvSpPr>
        <p:spPr>
          <a:xfrm>
            <a:off x="4362450" y="3505200"/>
            <a:ext cx="4800600" cy="2585323"/>
          </a:xfrm>
          <a:prstGeom prst="rect">
            <a:avLst/>
          </a:prstGeom>
        </p:spPr>
        <p:txBody>
          <a:bodyPr wrap="square">
            <a:spAutoFit/>
          </a:bodyPr>
          <a:lstStyle/>
          <a:p>
            <a:endParaRPr lang="en-US" b="1" dirty="0">
              <a:solidFill>
                <a:srgbClr val="000080"/>
              </a:solidFill>
              <a:latin typeface="Courier New"/>
            </a:endParaRPr>
          </a:p>
          <a:p>
            <a:r>
              <a:rPr lang="en-US" b="1" dirty="0" smtClean="0">
                <a:solidFill>
                  <a:srgbClr val="0000FF"/>
                </a:solidFill>
                <a:latin typeface="Courier New"/>
              </a:rPr>
              <a:t>CONNECT</a:t>
            </a:r>
            <a:r>
              <a:rPr lang="en-US" dirty="0" smtClean="0">
                <a:solidFill>
                  <a:srgbClr val="000000"/>
                </a:solidFill>
                <a:latin typeface="Courier New"/>
              </a:rPr>
              <a:t> </a:t>
            </a:r>
            <a:r>
              <a:rPr lang="en-US" dirty="0">
                <a:solidFill>
                  <a:srgbClr val="000000"/>
                </a:solidFill>
                <a:latin typeface="Courier New"/>
              </a:rPr>
              <a:t>test1</a:t>
            </a:r>
            <a:r>
              <a:rPr lang="en-US" b="1" dirty="0">
                <a:solidFill>
                  <a:srgbClr val="000080"/>
                </a:solidFill>
                <a:latin typeface="Courier New"/>
              </a:rPr>
              <a:t>/</a:t>
            </a:r>
            <a:r>
              <a:rPr lang="en-US" dirty="0" err="1">
                <a:solidFill>
                  <a:srgbClr val="000000"/>
                </a:solidFill>
                <a:latin typeface="Courier New"/>
              </a:rPr>
              <a:t>my_password</a:t>
            </a:r>
            <a:r>
              <a:rPr lang="en-US" dirty="0">
                <a:solidFill>
                  <a:srgbClr val="000000"/>
                </a:solidFill>
                <a:latin typeface="Courier New"/>
              </a:rPr>
              <a:t> </a:t>
            </a:r>
            <a:endParaRPr lang="en-US" dirty="0" smtClean="0">
              <a:solidFill>
                <a:srgbClr val="000000"/>
              </a:solidFill>
              <a:latin typeface="Courier New"/>
            </a:endParaRPr>
          </a:p>
          <a:p>
            <a:endParaRPr lang="en-US" dirty="0" smtClean="0">
              <a:solidFill>
                <a:srgbClr val="000000"/>
              </a:solidFill>
              <a:latin typeface="Courier New"/>
            </a:endParaRPr>
          </a:p>
          <a:p>
            <a:r>
              <a:rPr lang="en-US" b="1" dirty="0" smtClean="0">
                <a:solidFill>
                  <a:srgbClr val="0000FF"/>
                </a:solidFill>
                <a:latin typeface="Courier New"/>
              </a:rPr>
              <a:t>CREATE</a:t>
            </a:r>
            <a:r>
              <a:rPr lang="en-US" dirty="0" smtClean="0">
                <a:solidFill>
                  <a:srgbClr val="000000"/>
                </a:solidFill>
                <a:latin typeface="Courier New"/>
              </a:rPr>
              <a:t> </a:t>
            </a: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MATERIALIZED</a:t>
            </a:r>
            <a:r>
              <a:rPr lang="en-US" dirty="0" smtClean="0">
                <a:solidFill>
                  <a:srgbClr val="000000"/>
                </a:solidFill>
                <a:latin typeface="Courier New"/>
              </a:rPr>
              <a:t> </a:t>
            </a:r>
            <a:r>
              <a:rPr lang="en-US" b="1" dirty="0">
                <a:solidFill>
                  <a:srgbClr val="0000FF"/>
                </a:solidFill>
                <a:latin typeface="Courier New"/>
              </a:rPr>
              <a:t>VIEW</a:t>
            </a:r>
            <a:r>
              <a:rPr lang="en-US" dirty="0">
                <a:solidFill>
                  <a:srgbClr val="000000"/>
                </a:solidFill>
                <a:latin typeface="Courier New"/>
              </a:rPr>
              <a:t> </a:t>
            </a:r>
            <a:r>
              <a:rPr lang="en-US" dirty="0" smtClean="0">
                <a:solidFill>
                  <a:srgbClr val="000000"/>
                </a:solidFill>
                <a:latin typeface="Courier New"/>
              </a:rPr>
              <a:t>MV_TEST </a:t>
            </a:r>
            <a:r>
              <a:rPr lang="en-US" b="1" dirty="0">
                <a:solidFill>
                  <a:srgbClr val="0000FF"/>
                </a:solidFill>
                <a:latin typeface="Courier New"/>
              </a:rPr>
              <a:t>AS</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  SELECT</a:t>
            </a:r>
            <a:r>
              <a:rPr lang="en-US" dirty="0" smtClean="0">
                <a:solidFill>
                  <a:srgbClr val="000000"/>
                </a:solidFill>
                <a:latin typeface="Courier New"/>
              </a:rPr>
              <a:t> </a:t>
            </a:r>
            <a:r>
              <a:rPr lang="en-US" b="1" dirty="0">
                <a:solidFill>
                  <a:srgbClr val="000080"/>
                </a:solidFill>
                <a:latin typeface="Courier New"/>
              </a:rPr>
              <a:t>*</a:t>
            </a:r>
            <a:r>
              <a:rPr lang="en-US" dirty="0">
                <a:solidFill>
                  <a:srgbClr val="000000"/>
                </a:solidFill>
                <a:latin typeface="Courier New"/>
              </a:rPr>
              <a:t> </a:t>
            </a:r>
            <a:r>
              <a:rPr lang="en-US" b="1" dirty="0">
                <a:solidFill>
                  <a:srgbClr val="0000FF"/>
                </a:solidFill>
                <a:latin typeface="Courier New"/>
              </a:rPr>
              <a:t>FROM</a:t>
            </a:r>
            <a:r>
              <a:rPr lang="en-US" dirty="0">
                <a:solidFill>
                  <a:srgbClr val="000000"/>
                </a:solidFill>
                <a:latin typeface="Courier New"/>
              </a:rPr>
              <a:t> DUAL</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b="1" dirty="0" smtClean="0">
              <a:solidFill>
                <a:srgbClr val="0000FF"/>
              </a:solidFill>
              <a:latin typeface="Courier New"/>
            </a:endParaRPr>
          </a:p>
          <a:p>
            <a:r>
              <a:rPr lang="en-US" b="1" dirty="0" smtClean="0">
                <a:solidFill>
                  <a:srgbClr val="0000FF"/>
                </a:solidFill>
                <a:latin typeface="Courier New"/>
              </a:rPr>
              <a:t>DROP</a:t>
            </a:r>
            <a:r>
              <a:rPr lang="en-US" dirty="0" smtClean="0">
                <a:solidFill>
                  <a:srgbClr val="000000"/>
                </a:solidFill>
                <a:latin typeface="Courier New"/>
              </a:rPr>
              <a:t> </a:t>
            </a:r>
            <a:r>
              <a:rPr lang="en-US" b="1" dirty="0">
                <a:solidFill>
                  <a:srgbClr val="0000FF"/>
                </a:solidFill>
                <a:latin typeface="Courier New"/>
              </a:rPr>
              <a:t>MATERIALIZED</a:t>
            </a:r>
            <a:r>
              <a:rPr lang="en-US" dirty="0">
                <a:solidFill>
                  <a:srgbClr val="000000"/>
                </a:solidFill>
                <a:latin typeface="Courier New"/>
              </a:rPr>
              <a:t> </a:t>
            </a:r>
            <a:r>
              <a:rPr lang="en-US" b="1" dirty="0">
                <a:solidFill>
                  <a:srgbClr val="0000FF"/>
                </a:solidFill>
                <a:latin typeface="Courier New"/>
              </a:rPr>
              <a:t>VIEW</a:t>
            </a:r>
            <a:r>
              <a:rPr lang="en-US" dirty="0">
                <a:solidFill>
                  <a:srgbClr val="000000"/>
                </a:solidFill>
                <a:latin typeface="Courier New"/>
              </a:rPr>
              <a:t> MV_TEST</a:t>
            </a:r>
            <a:r>
              <a:rPr lang="en-US" b="1" dirty="0" smtClean="0">
                <a:solidFill>
                  <a:srgbClr val="000080"/>
                </a:solidFill>
                <a:latin typeface="Courier New"/>
              </a:rPr>
              <a:t>;</a:t>
            </a:r>
            <a:endParaRPr lang="en-US" dirty="0" smtClean="0">
              <a:solidFill>
                <a:srgbClr val="000000"/>
              </a:solidFill>
              <a:latin typeface="Courier New"/>
            </a:endParaRPr>
          </a:p>
          <a:p>
            <a:endParaRPr lang="en-US" b="1" dirty="0">
              <a:solidFill>
                <a:srgbClr val="000000"/>
              </a:solidFill>
              <a:latin typeface="Courier New"/>
            </a:endParaRPr>
          </a:p>
        </p:txBody>
      </p:sp>
      <p:sp>
        <p:nvSpPr>
          <p:cNvPr id="9" name="Rounded Rectangle 8"/>
          <p:cNvSpPr/>
          <p:nvPr/>
        </p:nvSpPr>
        <p:spPr>
          <a:xfrm>
            <a:off x="4267200" y="3733800"/>
            <a:ext cx="4572000" cy="2133600"/>
          </a:xfrm>
          <a:prstGeom prst="roundRect">
            <a:avLst>
              <a:gd name="adj" fmla="val 9524"/>
            </a:avLst>
          </a:prstGeom>
          <a:solidFill>
            <a:srgbClr val="FFFF00">
              <a:alpha val="9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bwMode="auto">
          <a:xfrm rot="5400000">
            <a:off x="3657600" y="5343525"/>
            <a:ext cx="304800" cy="3048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488471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 Example 2: System Privileges</a:t>
            </a:r>
            <a:endParaRPr lang="en-US" dirty="0"/>
          </a:p>
        </p:txBody>
      </p:sp>
      <p:sp>
        <p:nvSpPr>
          <p:cNvPr id="4" name="Footer Placeholder 3"/>
          <p:cNvSpPr>
            <a:spLocks noGrp="1"/>
          </p:cNvSpPr>
          <p:nvPr>
            <p:ph type="ftr" sz="quarter" idx="10"/>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23</a:t>
            </a:fld>
            <a:endParaRPr lang="en-US"/>
          </a:p>
        </p:txBody>
      </p:sp>
      <p:sp>
        <p:nvSpPr>
          <p:cNvPr id="6" name="Rectangle 5"/>
          <p:cNvSpPr/>
          <p:nvPr/>
        </p:nvSpPr>
        <p:spPr>
          <a:xfrm>
            <a:off x="285750" y="685800"/>
            <a:ext cx="5962650" cy="5909310"/>
          </a:xfrm>
          <a:prstGeom prst="rect">
            <a:avLst/>
          </a:prstGeom>
        </p:spPr>
        <p:txBody>
          <a:bodyPr wrap="square">
            <a:spAutoFit/>
          </a:bodyPr>
          <a:lstStyle/>
          <a:p>
            <a:r>
              <a:rPr lang="en-US" b="1" dirty="0">
                <a:solidFill>
                  <a:srgbClr val="0000FF"/>
                </a:solidFill>
                <a:latin typeface="Courier New"/>
              </a:rPr>
              <a:t>CREATE</a:t>
            </a:r>
            <a:r>
              <a:rPr lang="en-US" dirty="0">
                <a:solidFill>
                  <a:srgbClr val="000000"/>
                </a:solidFill>
                <a:latin typeface="Courier New"/>
              </a:rPr>
              <a:t> </a:t>
            </a:r>
            <a:r>
              <a:rPr lang="en-US" b="1" dirty="0">
                <a:solidFill>
                  <a:srgbClr val="0000FF"/>
                </a:solidFill>
                <a:latin typeface="Courier New"/>
              </a:rPr>
              <a:t>USER</a:t>
            </a:r>
            <a:r>
              <a:rPr lang="en-US" dirty="0">
                <a:solidFill>
                  <a:srgbClr val="000000"/>
                </a:solidFill>
                <a:latin typeface="Courier New"/>
              </a:rPr>
              <a:t> TEST1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IDENTIFIED</a:t>
            </a:r>
            <a:r>
              <a:rPr lang="en-US" dirty="0" smtClean="0">
                <a:solidFill>
                  <a:srgbClr val="000000"/>
                </a:solidFill>
                <a:latin typeface="Courier New"/>
              </a:rPr>
              <a:t> </a:t>
            </a:r>
            <a:r>
              <a:rPr lang="en-US" b="1" dirty="0">
                <a:solidFill>
                  <a:srgbClr val="0000FF"/>
                </a:solidFill>
                <a:latin typeface="Courier New"/>
              </a:rPr>
              <a:t>BY</a:t>
            </a:r>
            <a:r>
              <a:rPr lang="en-US" dirty="0">
                <a:solidFill>
                  <a:srgbClr val="000000"/>
                </a:solidFill>
                <a:latin typeface="Courier New"/>
              </a:rPr>
              <a:t> </a:t>
            </a:r>
            <a:r>
              <a:rPr lang="en-US" dirty="0" err="1">
                <a:solidFill>
                  <a:srgbClr val="000000"/>
                </a:solidFill>
                <a:latin typeface="Courier New"/>
              </a:rPr>
              <a:t>my_password</a:t>
            </a:r>
            <a:r>
              <a:rPr lang="en-US" dirty="0">
                <a:solidFill>
                  <a:srgbClr val="000000"/>
                </a:solidFill>
                <a:latin typeface="Courier New"/>
              </a:rPr>
              <a:t>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DEFAULT</a:t>
            </a:r>
            <a:r>
              <a:rPr lang="en-US" dirty="0" smtClean="0">
                <a:solidFill>
                  <a:srgbClr val="000000"/>
                </a:solidFill>
                <a:latin typeface="Courier New"/>
              </a:rPr>
              <a:t> </a:t>
            </a:r>
            <a:r>
              <a:rPr lang="en-US" dirty="0">
                <a:solidFill>
                  <a:srgbClr val="000000"/>
                </a:solidFill>
                <a:latin typeface="Courier New"/>
              </a:rPr>
              <a:t>TABLESPACE users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TEMPORARY</a:t>
            </a:r>
            <a:r>
              <a:rPr lang="en-US" dirty="0" smtClean="0">
                <a:solidFill>
                  <a:srgbClr val="000000"/>
                </a:solidFill>
                <a:latin typeface="Courier New"/>
              </a:rPr>
              <a:t> </a:t>
            </a:r>
            <a:r>
              <a:rPr lang="en-US" dirty="0">
                <a:solidFill>
                  <a:srgbClr val="000000"/>
                </a:solidFill>
                <a:latin typeface="Courier New"/>
              </a:rPr>
              <a:t>TABLESPACE temp</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GRANT</a:t>
            </a:r>
            <a:r>
              <a:rPr lang="en-US" dirty="0" smtClean="0">
                <a:solidFill>
                  <a:srgbClr val="000000"/>
                </a:solidFill>
                <a:latin typeface="Courier New"/>
              </a:rPr>
              <a:t> </a:t>
            </a:r>
            <a:r>
              <a:rPr lang="en-US" b="1" dirty="0">
                <a:solidFill>
                  <a:srgbClr val="0000FF"/>
                </a:solidFill>
                <a:latin typeface="Courier New"/>
              </a:rPr>
              <a:t>CONNECT</a:t>
            </a:r>
            <a:r>
              <a:rPr lang="en-US" b="1" dirty="0">
                <a:solidFill>
                  <a:srgbClr val="000080"/>
                </a:solidFill>
                <a:latin typeface="Courier New"/>
              </a:rPr>
              <a:t>,</a:t>
            </a:r>
            <a:r>
              <a:rPr lang="en-US" dirty="0">
                <a:solidFill>
                  <a:srgbClr val="000000"/>
                </a:solidFill>
                <a:latin typeface="Courier New"/>
              </a:rPr>
              <a:t> </a:t>
            </a:r>
            <a:r>
              <a:rPr lang="en-US" b="1" dirty="0">
                <a:solidFill>
                  <a:srgbClr val="0000FF"/>
                </a:solidFill>
                <a:latin typeface="Courier New"/>
              </a:rPr>
              <a:t>RESOURCE</a:t>
            </a:r>
            <a:r>
              <a:rPr lang="en-US" dirty="0">
                <a:solidFill>
                  <a:srgbClr val="000000"/>
                </a:solidFill>
                <a:latin typeface="Courier New"/>
              </a:rPr>
              <a:t> </a:t>
            </a:r>
            <a:r>
              <a:rPr lang="en-US" b="1" dirty="0">
                <a:solidFill>
                  <a:srgbClr val="0000FF"/>
                </a:solidFill>
                <a:latin typeface="Courier New"/>
              </a:rPr>
              <a:t>TO</a:t>
            </a:r>
            <a:r>
              <a:rPr lang="en-US" dirty="0">
                <a:solidFill>
                  <a:srgbClr val="000000"/>
                </a:solidFill>
                <a:latin typeface="Courier New"/>
              </a:rPr>
              <a:t> TEST1</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CREATE</a:t>
            </a:r>
            <a:r>
              <a:rPr lang="en-US" dirty="0" smtClean="0">
                <a:solidFill>
                  <a:srgbClr val="000000"/>
                </a:solidFill>
                <a:latin typeface="Courier New"/>
              </a:rPr>
              <a:t> </a:t>
            </a:r>
            <a:r>
              <a:rPr lang="en-US" b="1" dirty="0">
                <a:solidFill>
                  <a:srgbClr val="0000FF"/>
                </a:solidFill>
                <a:latin typeface="Courier New"/>
              </a:rPr>
              <a:t>ROLE</a:t>
            </a:r>
            <a:r>
              <a:rPr lang="en-US" dirty="0">
                <a:solidFill>
                  <a:srgbClr val="000000"/>
                </a:solidFill>
                <a:latin typeface="Courier New"/>
              </a:rPr>
              <a:t> DW_MANAGER</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b="1" dirty="0">
              <a:solidFill>
                <a:srgbClr val="000000"/>
              </a:solidFill>
              <a:latin typeface="Courier New"/>
            </a:endParaRPr>
          </a:p>
          <a:p>
            <a:r>
              <a:rPr lang="en-US" b="1" dirty="0" smtClean="0">
                <a:solidFill>
                  <a:srgbClr val="0000FF"/>
                </a:solidFill>
                <a:latin typeface="Courier New"/>
              </a:rPr>
              <a:t>GRANT</a:t>
            </a:r>
            <a:r>
              <a:rPr lang="en-US" dirty="0" smtClean="0">
                <a:solidFill>
                  <a:srgbClr val="000000"/>
                </a:solidFill>
                <a:latin typeface="Courier New"/>
              </a:rPr>
              <a:t> </a:t>
            </a:r>
            <a:r>
              <a:rPr lang="en-US" b="1" dirty="0" smtClean="0">
                <a:solidFill>
                  <a:srgbClr val="0000FF"/>
                </a:solidFill>
                <a:latin typeface="Courier New"/>
              </a:rPr>
              <a:t>CREATE</a:t>
            </a:r>
            <a:r>
              <a:rPr lang="en-US" dirty="0" smtClean="0">
                <a:solidFill>
                  <a:srgbClr val="000000"/>
                </a:solidFill>
                <a:latin typeface="Courier New"/>
              </a:rPr>
              <a:t> </a:t>
            </a:r>
            <a:r>
              <a:rPr lang="en-US" b="1" dirty="0">
                <a:solidFill>
                  <a:srgbClr val="0000FF"/>
                </a:solidFill>
                <a:latin typeface="Courier New"/>
              </a:rPr>
              <a:t>ANY</a:t>
            </a:r>
            <a:r>
              <a:rPr lang="en-US" dirty="0">
                <a:solidFill>
                  <a:srgbClr val="000000"/>
                </a:solidFill>
                <a:latin typeface="Courier New"/>
              </a:rPr>
              <a:t> </a:t>
            </a:r>
            <a:r>
              <a:rPr lang="en-US" b="1" dirty="0">
                <a:solidFill>
                  <a:srgbClr val="0000FF"/>
                </a:solidFill>
                <a:latin typeface="Courier New"/>
              </a:rPr>
              <a:t>MATERIALIZED</a:t>
            </a:r>
            <a:r>
              <a:rPr lang="en-US" dirty="0">
                <a:solidFill>
                  <a:srgbClr val="000000"/>
                </a:solidFill>
                <a:latin typeface="Courier New"/>
              </a:rPr>
              <a:t> </a:t>
            </a:r>
            <a:r>
              <a:rPr lang="en-US" b="1" dirty="0">
                <a:solidFill>
                  <a:srgbClr val="0000FF"/>
                </a:solidFill>
                <a:latin typeface="Courier New"/>
              </a:rPr>
              <a:t>VIEW</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ALTER</a:t>
            </a:r>
            <a:r>
              <a:rPr lang="en-US" dirty="0" smtClean="0">
                <a:solidFill>
                  <a:srgbClr val="000000"/>
                </a:solidFill>
                <a:latin typeface="Courier New"/>
              </a:rPr>
              <a:t> </a:t>
            </a:r>
            <a:r>
              <a:rPr lang="en-US" b="1" dirty="0">
                <a:solidFill>
                  <a:srgbClr val="0000FF"/>
                </a:solidFill>
                <a:latin typeface="Courier New"/>
              </a:rPr>
              <a:t>ANY</a:t>
            </a:r>
            <a:r>
              <a:rPr lang="en-US" dirty="0">
                <a:solidFill>
                  <a:srgbClr val="000000"/>
                </a:solidFill>
                <a:latin typeface="Courier New"/>
              </a:rPr>
              <a:t> </a:t>
            </a:r>
            <a:r>
              <a:rPr lang="en-US" b="1" dirty="0">
                <a:solidFill>
                  <a:srgbClr val="0000FF"/>
                </a:solidFill>
                <a:latin typeface="Courier New"/>
              </a:rPr>
              <a:t>MATERIALIZED</a:t>
            </a:r>
            <a:r>
              <a:rPr lang="en-US" dirty="0">
                <a:solidFill>
                  <a:srgbClr val="000000"/>
                </a:solidFill>
                <a:latin typeface="Courier New"/>
              </a:rPr>
              <a:t> </a:t>
            </a:r>
            <a:r>
              <a:rPr lang="en-US" b="1" dirty="0">
                <a:solidFill>
                  <a:srgbClr val="0000FF"/>
                </a:solidFill>
                <a:latin typeface="Courier New"/>
              </a:rPr>
              <a:t>VIEW</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DROP</a:t>
            </a:r>
            <a:r>
              <a:rPr lang="en-US" dirty="0" smtClean="0">
                <a:solidFill>
                  <a:srgbClr val="000000"/>
                </a:solidFill>
                <a:latin typeface="Courier New"/>
              </a:rPr>
              <a:t> </a:t>
            </a:r>
            <a:r>
              <a:rPr lang="en-US" b="1" dirty="0">
                <a:solidFill>
                  <a:srgbClr val="0000FF"/>
                </a:solidFill>
                <a:latin typeface="Courier New"/>
              </a:rPr>
              <a:t>ANY</a:t>
            </a:r>
            <a:r>
              <a:rPr lang="en-US" dirty="0">
                <a:solidFill>
                  <a:srgbClr val="000000"/>
                </a:solidFill>
                <a:latin typeface="Courier New"/>
              </a:rPr>
              <a:t> </a:t>
            </a:r>
            <a:r>
              <a:rPr lang="en-US" b="1" dirty="0">
                <a:solidFill>
                  <a:srgbClr val="0000FF"/>
                </a:solidFill>
                <a:latin typeface="Courier New"/>
              </a:rPr>
              <a:t>MATERIALIZED</a:t>
            </a:r>
            <a:r>
              <a:rPr lang="en-US" dirty="0">
                <a:solidFill>
                  <a:srgbClr val="000000"/>
                </a:solidFill>
                <a:latin typeface="Courier New"/>
              </a:rPr>
              <a:t> </a:t>
            </a:r>
            <a:r>
              <a:rPr lang="en-US" b="1" dirty="0">
                <a:solidFill>
                  <a:srgbClr val="0000FF"/>
                </a:solidFill>
                <a:latin typeface="Courier New"/>
              </a:rPr>
              <a:t>VIEW</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QUERY</a:t>
            </a:r>
            <a:r>
              <a:rPr lang="en-US" dirty="0" smtClean="0">
                <a:solidFill>
                  <a:srgbClr val="000000"/>
                </a:solidFill>
                <a:latin typeface="Courier New"/>
              </a:rPr>
              <a:t> </a:t>
            </a:r>
            <a:r>
              <a:rPr lang="en-US" b="1" dirty="0">
                <a:solidFill>
                  <a:srgbClr val="0000FF"/>
                </a:solidFill>
                <a:latin typeface="Courier New"/>
              </a:rPr>
              <a:t>REWRITE</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GLOBAL</a:t>
            </a:r>
            <a:r>
              <a:rPr lang="en-US" dirty="0" smtClean="0">
                <a:solidFill>
                  <a:srgbClr val="000000"/>
                </a:solidFill>
                <a:latin typeface="Courier New"/>
              </a:rPr>
              <a:t> </a:t>
            </a:r>
            <a:r>
              <a:rPr lang="en-US" b="1" dirty="0">
                <a:solidFill>
                  <a:srgbClr val="0000FF"/>
                </a:solidFill>
                <a:latin typeface="Courier New"/>
              </a:rPr>
              <a:t>QUERY</a:t>
            </a:r>
            <a:r>
              <a:rPr lang="en-US" dirty="0">
                <a:solidFill>
                  <a:srgbClr val="000000"/>
                </a:solidFill>
                <a:latin typeface="Courier New"/>
              </a:rPr>
              <a:t> </a:t>
            </a:r>
            <a:r>
              <a:rPr lang="en-US" b="1" dirty="0">
                <a:solidFill>
                  <a:srgbClr val="0000FF"/>
                </a:solidFill>
                <a:latin typeface="Courier New"/>
              </a:rPr>
              <a:t>REWRITE</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TO</a:t>
            </a:r>
            <a:r>
              <a:rPr lang="en-US" dirty="0" smtClean="0">
                <a:solidFill>
                  <a:srgbClr val="000000"/>
                </a:solidFill>
                <a:latin typeface="Courier New"/>
              </a:rPr>
              <a:t> </a:t>
            </a:r>
            <a:r>
              <a:rPr lang="en-US" dirty="0">
                <a:solidFill>
                  <a:srgbClr val="000000"/>
                </a:solidFill>
                <a:latin typeface="Courier New"/>
              </a:rPr>
              <a:t>DW_MANAGER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WITH</a:t>
            </a:r>
            <a:r>
              <a:rPr lang="en-US" dirty="0" smtClean="0">
                <a:solidFill>
                  <a:srgbClr val="000000"/>
                </a:solidFill>
                <a:latin typeface="Courier New"/>
              </a:rPr>
              <a:t> </a:t>
            </a:r>
            <a:r>
              <a:rPr lang="en-US" b="1" dirty="0">
                <a:solidFill>
                  <a:srgbClr val="0000FF"/>
                </a:solidFill>
                <a:latin typeface="Courier New"/>
              </a:rPr>
              <a:t>ADMIN</a:t>
            </a:r>
            <a:r>
              <a:rPr lang="en-US" dirty="0">
                <a:solidFill>
                  <a:srgbClr val="000000"/>
                </a:solidFill>
                <a:latin typeface="Courier New"/>
              </a:rPr>
              <a:t> </a:t>
            </a:r>
            <a:r>
              <a:rPr lang="en-US" b="1" dirty="0">
                <a:solidFill>
                  <a:srgbClr val="0000FF"/>
                </a:solidFill>
                <a:latin typeface="Courier New"/>
              </a:rPr>
              <a:t>OPTION</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b="1" dirty="0">
              <a:solidFill>
                <a:srgbClr val="000000"/>
              </a:solidFill>
              <a:latin typeface="Courier New"/>
            </a:endParaRPr>
          </a:p>
          <a:p>
            <a:r>
              <a:rPr lang="en-US" b="1" dirty="0" smtClean="0">
                <a:solidFill>
                  <a:srgbClr val="0000FF"/>
                </a:solidFill>
                <a:latin typeface="Courier New"/>
              </a:rPr>
              <a:t>GRANT</a:t>
            </a:r>
            <a:r>
              <a:rPr lang="en-US" dirty="0" smtClean="0">
                <a:solidFill>
                  <a:srgbClr val="000000"/>
                </a:solidFill>
                <a:latin typeface="Courier New"/>
              </a:rPr>
              <a:t> </a:t>
            </a:r>
            <a:r>
              <a:rPr lang="en-US" dirty="0">
                <a:solidFill>
                  <a:srgbClr val="000000"/>
                </a:solidFill>
                <a:latin typeface="Courier New"/>
              </a:rPr>
              <a:t>DW_MANAGER </a:t>
            </a:r>
            <a:r>
              <a:rPr lang="en-US" b="1" dirty="0">
                <a:solidFill>
                  <a:srgbClr val="0000FF"/>
                </a:solidFill>
                <a:latin typeface="Courier New"/>
              </a:rPr>
              <a:t>TO</a:t>
            </a:r>
            <a:r>
              <a:rPr lang="en-US" dirty="0">
                <a:solidFill>
                  <a:srgbClr val="000000"/>
                </a:solidFill>
                <a:latin typeface="Courier New"/>
              </a:rPr>
              <a:t> TEST1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WITH</a:t>
            </a:r>
            <a:r>
              <a:rPr lang="en-US" dirty="0" smtClean="0">
                <a:solidFill>
                  <a:srgbClr val="000000"/>
                </a:solidFill>
                <a:latin typeface="Courier New"/>
              </a:rPr>
              <a:t> </a:t>
            </a:r>
            <a:r>
              <a:rPr lang="en-US" b="1" dirty="0">
                <a:solidFill>
                  <a:srgbClr val="0000FF"/>
                </a:solidFill>
                <a:latin typeface="Courier New"/>
              </a:rPr>
              <a:t>ADMIN</a:t>
            </a:r>
            <a:r>
              <a:rPr lang="en-US" dirty="0">
                <a:solidFill>
                  <a:srgbClr val="000000"/>
                </a:solidFill>
                <a:latin typeface="Courier New"/>
              </a:rPr>
              <a:t> </a:t>
            </a:r>
            <a:r>
              <a:rPr lang="en-US" b="1" dirty="0">
                <a:solidFill>
                  <a:srgbClr val="0000FF"/>
                </a:solidFill>
                <a:latin typeface="Courier New"/>
              </a:rPr>
              <a:t>OPTION</a:t>
            </a:r>
            <a:r>
              <a:rPr lang="en-US" b="1" dirty="0" smtClean="0">
                <a:solidFill>
                  <a:srgbClr val="000080"/>
                </a:solidFill>
                <a:latin typeface="Courier New"/>
              </a:rPr>
              <a:t>;</a:t>
            </a:r>
          </a:p>
          <a:p>
            <a:endParaRPr lang="en-US" b="1" dirty="0">
              <a:solidFill>
                <a:srgbClr val="000080"/>
              </a:solidFill>
              <a:latin typeface="Courier New"/>
            </a:endParaRPr>
          </a:p>
          <a:p>
            <a:r>
              <a:rPr lang="en-US" b="1" dirty="0" smtClean="0">
                <a:solidFill>
                  <a:srgbClr val="0000FF"/>
                </a:solidFill>
                <a:latin typeface="Courier New"/>
              </a:rPr>
              <a:t>DROP</a:t>
            </a:r>
            <a:r>
              <a:rPr lang="en-US" dirty="0" smtClean="0">
                <a:solidFill>
                  <a:srgbClr val="000000"/>
                </a:solidFill>
                <a:latin typeface="Courier New"/>
              </a:rPr>
              <a:t> </a:t>
            </a:r>
            <a:r>
              <a:rPr lang="en-US" b="1" dirty="0">
                <a:solidFill>
                  <a:srgbClr val="0000FF"/>
                </a:solidFill>
                <a:latin typeface="Courier New"/>
              </a:rPr>
              <a:t>ROLE</a:t>
            </a:r>
            <a:r>
              <a:rPr lang="en-US" dirty="0">
                <a:solidFill>
                  <a:srgbClr val="000000"/>
                </a:solidFill>
                <a:latin typeface="Courier New"/>
              </a:rPr>
              <a:t> DW_MANAGER</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DROP</a:t>
            </a:r>
            <a:r>
              <a:rPr lang="en-US" dirty="0" smtClean="0">
                <a:solidFill>
                  <a:srgbClr val="000000"/>
                </a:solidFill>
                <a:latin typeface="Courier New"/>
              </a:rPr>
              <a:t> </a:t>
            </a:r>
            <a:r>
              <a:rPr lang="en-US" b="1" dirty="0">
                <a:solidFill>
                  <a:srgbClr val="0000FF"/>
                </a:solidFill>
                <a:latin typeface="Courier New"/>
              </a:rPr>
              <a:t>USER</a:t>
            </a:r>
            <a:r>
              <a:rPr lang="en-US" dirty="0">
                <a:solidFill>
                  <a:srgbClr val="000000"/>
                </a:solidFill>
                <a:latin typeface="Courier New"/>
              </a:rPr>
              <a:t> TEST1 </a:t>
            </a:r>
            <a:r>
              <a:rPr lang="en-US" b="1" dirty="0">
                <a:solidFill>
                  <a:srgbClr val="0000FF"/>
                </a:solidFill>
                <a:latin typeface="Courier New"/>
              </a:rPr>
              <a:t>CASCADE</a:t>
            </a:r>
            <a:r>
              <a:rPr lang="en-US" b="1" dirty="0">
                <a:solidFill>
                  <a:srgbClr val="000080"/>
                </a:solidFill>
                <a:latin typeface="Courier New"/>
              </a:rPr>
              <a:t>;</a:t>
            </a:r>
            <a:endParaRPr lang="en-US" dirty="0"/>
          </a:p>
          <a:p>
            <a:endParaRPr lang="en-US" dirty="0">
              <a:effectLst/>
            </a:endParaRPr>
          </a:p>
        </p:txBody>
      </p:sp>
      <p:sp>
        <p:nvSpPr>
          <p:cNvPr id="8" name="Rectangle 7"/>
          <p:cNvSpPr/>
          <p:nvPr/>
        </p:nvSpPr>
        <p:spPr>
          <a:xfrm>
            <a:off x="4162425" y="3505200"/>
            <a:ext cx="4800600" cy="2862322"/>
          </a:xfrm>
          <a:prstGeom prst="rect">
            <a:avLst/>
          </a:prstGeom>
        </p:spPr>
        <p:txBody>
          <a:bodyPr wrap="square">
            <a:spAutoFit/>
          </a:bodyPr>
          <a:lstStyle/>
          <a:p>
            <a:endParaRPr lang="en-US" b="1" dirty="0">
              <a:solidFill>
                <a:srgbClr val="000080"/>
              </a:solidFill>
              <a:latin typeface="Courier New"/>
            </a:endParaRPr>
          </a:p>
          <a:p>
            <a:r>
              <a:rPr lang="en-US" b="1" dirty="0" smtClean="0">
                <a:solidFill>
                  <a:srgbClr val="0000FF"/>
                </a:solidFill>
                <a:latin typeface="Courier New"/>
              </a:rPr>
              <a:t>CONNECT</a:t>
            </a:r>
            <a:r>
              <a:rPr lang="en-US" dirty="0" smtClean="0">
                <a:solidFill>
                  <a:srgbClr val="000000"/>
                </a:solidFill>
                <a:latin typeface="Courier New"/>
              </a:rPr>
              <a:t> </a:t>
            </a:r>
            <a:r>
              <a:rPr lang="en-US" dirty="0">
                <a:solidFill>
                  <a:srgbClr val="000000"/>
                </a:solidFill>
                <a:latin typeface="Courier New"/>
              </a:rPr>
              <a:t>test1</a:t>
            </a:r>
            <a:r>
              <a:rPr lang="en-US" b="1" dirty="0">
                <a:solidFill>
                  <a:srgbClr val="000080"/>
                </a:solidFill>
                <a:latin typeface="Courier New"/>
              </a:rPr>
              <a:t>/</a:t>
            </a:r>
            <a:r>
              <a:rPr lang="en-US" dirty="0" err="1">
                <a:solidFill>
                  <a:srgbClr val="000000"/>
                </a:solidFill>
                <a:latin typeface="Courier New"/>
              </a:rPr>
              <a:t>my_password</a:t>
            </a:r>
            <a:r>
              <a:rPr lang="en-US" dirty="0">
                <a:solidFill>
                  <a:srgbClr val="000000"/>
                </a:solidFill>
                <a:latin typeface="Courier New"/>
              </a:rPr>
              <a:t> </a:t>
            </a:r>
            <a:endParaRPr lang="en-US" dirty="0" smtClean="0">
              <a:solidFill>
                <a:srgbClr val="000000"/>
              </a:solidFill>
              <a:latin typeface="Courier New"/>
            </a:endParaRPr>
          </a:p>
          <a:p>
            <a:endParaRPr lang="en-US" dirty="0" smtClean="0">
              <a:solidFill>
                <a:srgbClr val="000000"/>
              </a:solidFill>
              <a:latin typeface="Courier New"/>
            </a:endParaRPr>
          </a:p>
          <a:p>
            <a:r>
              <a:rPr lang="en-US" b="1" dirty="0" smtClean="0">
                <a:solidFill>
                  <a:srgbClr val="0000FF"/>
                </a:solidFill>
                <a:latin typeface="Courier New"/>
              </a:rPr>
              <a:t>CREATE</a:t>
            </a:r>
            <a:r>
              <a:rPr lang="en-US" dirty="0" smtClean="0">
                <a:solidFill>
                  <a:srgbClr val="000000"/>
                </a:solidFill>
                <a:latin typeface="Courier New"/>
              </a:rPr>
              <a:t> </a:t>
            </a: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MATERIALIZED</a:t>
            </a:r>
            <a:r>
              <a:rPr lang="en-US" dirty="0" smtClean="0">
                <a:solidFill>
                  <a:srgbClr val="000000"/>
                </a:solidFill>
                <a:latin typeface="Courier New"/>
              </a:rPr>
              <a:t> </a:t>
            </a:r>
            <a:r>
              <a:rPr lang="en-US" b="1" dirty="0">
                <a:solidFill>
                  <a:srgbClr val="0000FF"/>
                </a:solidFill>
                <a:latin typeface="Courier New"/>
              </a:rPr>
              <a:t>VIEW</a:t>
            </a:r>
            <a:r>
              <a:rPr lang="en-US" dirty="0">
                <a:solidFill>
                  <a:srgbClr val="000000"/>
                </a:solidFill>
                <a:latin typeface="Courier New"/>
              </a:rPr>
              <a:t> </a:t>
            </a:r>
            <a:r>
              <a:rPr lang="en-US" dirty="0" smtClean="0">
                <a:solidFill>
                  <a:srgbClr val="000000"/>
                </a:solidFill>
                <a:latin typeface="Courier New"/>
              </a:rPr>
              <a:t>SH.MV_TEST </a:t>
            </a:r>
            <a:r>
              <a:rPr lang="en-US" b="1" dirty="0">
                <a:solidFill>
                  <a:srgbClr val="0000FF"/>
                </a:solidFill>
                <a:latin typeface="Courier New"/>
              </a:rPr>
              <a:t>AS</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  SELECT</a:t>
            </a:r>
            <a:r>
              <a:rPr lang="en-US" dirty="0" smtClean="0">
                <a:solidFill>
                  <a:srgbClr val="000000"/>
                </a:solidFill>
                <a:latin typeface="Courier New"/>
              </a:rPr>
              <a:t> </a:t>
            </a:r>
            <a:r>
              <a:rPr lang="en-US" b="1" dirty="0">
                <a:solidFill>
                  <a:srgbClr val="000080"/>
                </a:solidFill>
                <a:latin typeface="Courier New"/>
              </a:rPr>
              <a:t>*</a:t>
            </a:r>
            <a:r>
              <a:rPr lang="en-US" dirty="0">
                <a:solidFill>
                  <a:srgbClr val="000000"/>
                </a:solidFill>
                <a:latin typeface="Courier New"/>
              </a:rPr>
              <a:t> </a:t>
            </a:r>
            <a:r>
              <a:rPr lang="en-US" b="1" dirty="0">
                <a:solidFill>
                  <a:srgbClr val="0000FF"/>
                </a:solidFill>
                <a:latin typeface="Courier New"/>
              </a:rPr>
              <a:t>FROM</a:t>
            </a:r>
            <a:r>
              <a:rPr lang="en-US" dirty="0">
                <a:solidFill>
                  <a:srgbClr val="000000"/>
                </a:solidFill>
                <a:latin typeface="Courier New"/>
              </a:rPr>
              <a:t> DUAL</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b="1" dirty="0" smtClean="0">
              <a:solidFill>
                <a:srgbClr val="0000FF"/>
              </a:solidFill>
              <a:latin typeface="Courier New"/>
            </a:endParaRPr>
          </a:p>
          <a:p>
            <a:r>
              <a:rPr lang="en-US" b="1" dirty="0" smtClean="0">
                <a:solidFill>
                  <a:srgbClr val="0000FF"/>
                </a:solidFill>
                <a:latin typeface="Courier New"/>
              </a:rPr>
              <a:t>DROP</a:t>
            </a:r>
            <a:r>
              <a:rPr lang="en-US" dirty="0" smtClean="0">
                <a:solidFill>
                  <a:srgbClr val="000000"/>
                </a:solidFill>
                <a:latin typeface="Courier New"/>
              </a:rPr>
              <a:t> </a:t>
            </a: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MATERIALIZED</a:t>
            </a:r>
            <a:r>
              <a:rPr lang="en-US" dirty="0" smtClean="0">
                <a:solidFill>
                  <a:srgbClr val="000000"/>
                </a:solidFill>
                <a:latin typeface="Courier New"/>
              </a:rPr>
              <a:t> </a:t>
            </a:r>
            <a:r>
              <a:rPr lang="en-US" b="1" dirty="0">
                <a:solidFill>
                  <a:srgbClr val="0000FF"/>
                </a:solidFill>
                <a:latin typeface="Courier New"/>
              </a:rPr>
              <a:t>VIEW</a:t>
            </a:r>
            <a:r>
              <a:rPr lang="en-US" dirty="0">
                <a:solidFill>
                  <a:srgbClr val="000000"/>
                </a:solidFill>
                <a:latin typeface="Courier New"/>
              </a:rPr>
              <a:t> </a:t>
            </a:r>
            <a:r>
              <a:rPr lang="en-US" dirty="0" smtClean="0">
                <a:solidFill>
                  <a:srgbClr val="000000"/>
                </a:solidFill>
                <a:latin typeface="Courier New"/>
              </a:rPr>
              <a:t>SH.MV_TEST</a:t>
            </a:r>
            <a:r>
              <a:rPr lang="en-US" b="1" dirty="0" smtClean="0">
                <a:solidFill>
                  <a:srgbClr val="000080"/>
                </a:solidFill>
                <a:latin typeface="Courier New"/>
              </a:rPr>
              <a:t>;</a:t>
            </a:r>
            <a:endParaRPr lang="en-US" dirty="0" smtClean="0">
              <a:solidFill>
                <a:srgbClr val="000000"/>
              </a:solidFill>
              <a:latin typeface="Courier New"/>
            </a:endParaRPr>
          </a:p>
          <a:p>
            <a:endParaRPr lang="en-US" b="1" dirty="0">
              <a:solidFill>
                <a:srgbClr val="000000"/>
              </a:solidFill>
              <a:latin typeface="Courier New"/>
            </a:endParaRPr>
          </a:p>
        </p:txBody>
      </p:sp>
      <p:sp>
        <p:nvSpPr>
          <p:cNvPr id="9" name="Rounded Rectangle 8"/>
          <p:cNvSpPr/>
          <p:nvPr/>
        </p:nvSpPr>
        <p:spPr>
          <a:xfrm>
            <a:off x="4133850" y="3733800"/>
            <a:ext cx="4724400" cy="2362200"/>
          </a:xfrm>
          <a:prstGeom prst="roundRect">
            <a:avLst>
              <a:gd name="adj" fmla="val 9524"/>
            </a:avLst>
          </a:prstGeom>
          <a:solidFill>
            <a:srgbClr val="FFFF00">
              <a:alpha val="9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Down Arrow 9"/>
          <p:cNvSpPr/>
          <p:nvPr/>
        </p:nvSpPr>
        <p:spPr bwMode="auto">
          <a:xfrm rot="5400000">
            <a:off x="3657600" y="5343525"/>
            <a:ext cx="304800" cy="3048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783716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 Examples: Object </a:t>
            </a:r>
            <a:r>
              <a:rPr lang="en-US" dirty="0"/>
              <a:t>Privileges</a:t>
            </a:r>
          </a:p>
        </p:txBody>
      </p:sp>
      <p:sp>
        <p:nvSpPr>
          <p:cNvPr id="4" name="Footer Placeholder 3"/>
          <p:cNvSpPr>
            <a:spLocks noGrp="1"/>
          </p:cNvSpPr>
          <p:nvPr>
            <p:ph type="ftr" sz="quarter" idx="10"/>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24</a:t>
            </a:fld>
            <a:endParaRPr lang="en-US"/>
          </a:p>
        </p:txBody>
      </p:sp>
      <p:sp>
        <p:nvSpPr>
          <p:cNvPr id="6" name="Rectangle 5"/>
          <p:cNvSpPr/>
          <p:nvPr/>
        </p:nvSpPr>
        <p:spPr>
          <a:xfrm>
            <a:off x="609600" y="790575"/>
            <a:ext cx="8229600" cy="5355312"/>
          </a:xfrm>
          <a:prstGeom prst="rect">
            <a:avLst/>
          </a:prstGeom>
        </p:spPr>
        <p:txBody>
          <a:bodyPr wrap="square">
            <a:spAutoFit/>
          </a:bodyPr>
          <a:lstStyle/>
          <a:p>
            <a:r>
              <a:rPr lang="en-US" b="1" dirty="0">
                <a:solidFill>
                  <a:srgbClr val="0000FF"/>
                </a:solidFill>
                <a:latin typeface="Courier New"/>
              </a:rPr>
              <a:t>GRANT</a:t>
            </a:r>
            <a:r>
              <a:rPr lang="en-US" dirty="0">
                <a:solidFill>
                  <a:srgbClr val="000000"/>
                </a:solidFill>
                <a:latin typeface="Courier New"/>
              </a:rPr>
              <a:t> </a:t>
            </a:r>
            <a:r>
              <a:rPr lang="en-US" b="1" dirty="0">
                <a:solidFill>
                  <a:srgbClr val="0000FF"/>
                </a:solidFill>
                <a:latin typeface="Courier New"/>
              </a:rPr>
              <a:t>SELECT</a:t>
            </a:r>
            <a:r>
              <a:rPr lang="en-US" dirty="0">
                <a:solidFill>
                  <a:srgbClr val="000000"/>
                </a:solidFill>
                <a:latin typeface="Courier New"/>
              </a:rPr>
              <a:t> </a:t>
            </a:r>
            <a:r>
              <a:rPr lang="en-US" b="1" dirty="0">
                <a:solidFill>
                  <a:srgbClr val="0000FF"/>
                </a:solidFill>
                <a:latin typeface="Courier New"/>
              </a:rPr>
              <a:t>ON</a:t>
            </a:r>
            <a:r>
              <a:rPr lang="en-US" dirty="0">
                <a:solidFill>
                  <a:srgbClr val="000000"/>
                </a:solidFill>
                <a:latin typeface="Courier New"/>
              </a:rPr>
              <a:t> SH</a:t>
            </a:r>
            <a:r>
              <a:rPr lang="en-US" b="1" dirty="0">
                <a:solidFill>
                  <a:srgbClr val="000080"/>
                </a:solidFill>
                <a:latin typeface="Courier New"/>
              </a:rPr>
              <a:t>.</a:t>
            </a:r>
            <a:r>
              <a:rPr lang="en-US" dirty="0">
                <a:solidFill>
                  <a:srgbClr val="000000"/>
                </a:solidFill>
                <a:latin typeface="Courier New"/>
              </a:rPr>
              <a:t>SALES </a:t>
            </a:r>
            <a:r>
              <a:rPr lang="en-US" b="1" dirty="0">
                <a:solidFill>
                  <a:srgbClr val="0000FF"/>
                </a:solidFill>
                <a:latin typeface="Courier New"/>
              </a:rPr>
              <a:t>TO</a:t>
            </a:r>
            <a:r>
              <a:rPr lang="en-US" dirty="0">
                <a:solidFill>
                  <a:srgbClr val="000000"/>
                </a:solidFill>
                <a:latin typeface="Courier New"/>
              </a:rPr>
              <a:t> WAREHOUSE_USER_ROLE</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GRANT</a:t>
            </a:r>
            <a:r>
              <a:rPr lang="en-US" dirty="0" smtClean="0">
                <a:solidFill>
                  <a:srgbClr val="000000"/>
                </a:solidFill>
                <a:latin typeface="Courier New"/>
              </a:rPr>
              <a:t> </a:t>
            </a:r>
            <a:r>
              <a:rPr lang="en-US" dirty="0">
                <a:solidFill>
                  <a:srgbClr val="000000"/>
                </a:solidFill>
                <a:latin typeface="Courier New"/>
              </a:rPr>
              <a:t>WAREHOUSE_USER_ROLE </a:t>
            </a:r>
            <a:r>
              <a:rPr lang="en-US" b="1" dirty="0">
                <a:solidFill>
                  <a:srgbClr val="0000FF"/>
                </a:solidFill>
                <a:latin typeface="Courier New"/>
              </a:rPr>
              <a:t>TO</a:t>
            </a:r>
            <a:r>
              <a:rPr lang="en-US" dirty="0">
                <a:solidFill>
                  <a:srgbClr val="000000"/>
                </a:solidFill>
                <a:latin typeface="Courier New"/>
              </a:rPr>
              <a:t> DW_MANAGER</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b="1" dirty="0">
              <a:solidFill>
                <a:srgbClr val="000000"/>
              </a:solidFill>
              <a:latin typeface="Courier New"/>
            </a:endParaRPr>
          </a:p>
          <a:p>
            <a:r>
              <a:rPr lang="en-US" b="1" dirty="0" smtClean="0">
                <a:solidFill>
                  <a:srgbClr val="0000FF"/>
                </a:solidFill>
                <a:latin typeface="Courier New"/>
              </a:rPr>
              <a:t>GRANT</a:t>
            </a:r>
            <a:r>
              <a:rPr lang="en-US" dirty="0" smtClean="0">
                <a:solidFill>
                  <a:srgbClr val="000000"/>
                </a:solidFill>
                <a:latin typeface="Courier New"/>
              </a:rPr>
              <a:t> </a:t>
            </a:r>
            <a:r>
              <a:rPr lang="en-US" b="1" dirty="0">
                <a:solidFill>
                  <a:srgbClr val="0000FF"/>
                </a:solidFill>
                <a:latin typeface="Courier New"/>
              </a:rPr>
              <a:t>ALL</a:t>
            </a:r>
            <a:r>
              <a:rPr lang="en-US" dirty="0">
                <a:solidFill>
                  <a:srgbClr val="000000"/>
                </a:solidFill>
                <a:latin typeface="Courier New"/>
              </a:rPr>
              <a:t> </a:t>
            </a:r>
            <a:r>
              <a:rPr lang="en-US" b="1" dirty="0">
                <a:solidFill>
                  <a:srgbClr val="0000FF"/>
                </a:solidFill>
                <a:latin typeface="Courier New"/>
              </a:rPr>
              <a:t>ON</a:t>
            </a:r>
            <a:r>
              <a:rPr lang="en-US" dirty="0">
                <a:solidFill>
                  <a:srgbClr val="000000"/>
                </a:solidFill>
                <a:latin typeface="Courier New"/>
              </a:rPr>
              <a:t> BONUSES </a:t>
            </a:r>
            <a:r>
              <a:rPr lang="en-US" b="1" dirty="0">
                <a:solidFill>
                  <a:srgbClr val="0000FF"/>
                </a:solidFill>
                <a:latin typeface="Courier New"/>
              </a:rPr>
              <a:t>TO</a:t>
            </a:r>
            <a:r>
              <a:rPr lang="en-US" dirty="0">
                <a:solidFill>
                  <a:srgbClr val="000000"/>
                </a:solidFill>
                <a:latin typeface="Courier New"/>
              </a:rPr>
              <a:t> HR </a:t>
            </a:r>
            <a:r>
              <a:rPr lang="en-US" b="1" dirty="0">
                <a:solidFill>
                  <a:srgbClr val="0000FF"/>
                </a:solidFill>
                <a:latin typeface="Courier New"/>
              </a:rPr>
              <a:t>WITH</a:t>
            </a:r>
            <a:r>
              <a:rPr lang="en-US" dirty="0">
                <a:solidFill>
                  <a:srgbClr val="000000"/>
                </a:solidFill>
                <a:latin typeface="Courier New"/>
              </a:rPr>
              <a:t> </a:t>
            </a:r>
            <a:r>
              <a:rPr lang="en-US" b="1" dirty="0">
                <a:solidFill>
                  <a:srgbClr val="0000FF"/>
                </a:solidFill>
                <a:latin typeface="Courier New"/>
              </a:rPr>
              <a:t>GRANT</a:t>
            </a:r>
            <a:r>
              <a:rPr lang="en-US" dirty="0">
                <a:solidFill>
                  <a:srgbClr val="000000"/>
                </a:solidFill>
                <a:latin typeface="Courier New"/>
              </a:rPr>
              <a:t> </a:t>
            </a:r>
            <a:r>
              <a:rPr lang="en-US" b="1" dirty="0">
                <a:solidFill>
                  <a:srgbClr val="0000FF"/>
                </a:solidFill>
                <a:latin typeface="Courier New"/>
              </a:rPr>
              <a:t>OPTION</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GRANT</a:t>
            </a:r>
            <a:r>
              <a:rPr lang="en-US" dirty="0" smtClean="0">
                <a:solidFill>
                  <a:srgbClr val="000000"/>
                </a:solidFill>
                <a:latin typeface="Courier New"/>
              </a:rPr>
              <a:t> </a:t>
            </a:r>
            <a:r>
              <a:rPr lang="en-US" b="1" dirty="0">
                <a:solidFill>
                  <a:srgbClr val="0000FF"/>
                </a:solidFill>
                <a:latin typeface="Courier New"/>
              </a:rPr>
              <a:t>SELECT</a:t>
            </a:r>
            <a:r>
              <a:rPr lang="en-US" b="1" dirty="0">
                <a:solidFill>
                  <a:srgbClr val="000080"/>
                </a:solidFill>
                <a:latin typeface="Courier New"/>
              </a:rPr>
              <a:t>,</a:t>
            </a:r>
            <a:r>
              <a:rPr lang="en-US" dirty="0">
                <a:solidFill>
                  <a:srgbClr val="000000"/>
                </a:solidFill>
                <a:latin typeface="Courier New"/>
              </a:rPr>
              <a:t> </a:t>
            </a:r>
            <a:r>
              <a:rPr lang="en-US" b="1" dirty="0">
                <a:solidFill>
                  <a:srgbClr val="0000FF"/>
                </a:solidFill>
                <a:latin typeface="Courier New"/>
              </a:rPr>
              <a:t>UPDATE</a:t>
            </a:r>
            <a:r>
              <a:rPr lang="en-US" dirty="0">
                <a:solidFill>
                  <a:srgbClr val="000000"/>
                </a:solidFill>
                <a:latin typeface="Courier New"/>
              </a:rPr>
              <a:t> </a:t>
            </a:r>
            <a:r>
              <a:rPr lang="en-US" b="1" dirty="0">
                <a:solidFill>
                  <a:srgbClr val="0000FF"/>
                </a:solidFill>
                <a:latin typeface="Courier New"/>
              </a:rPr>
              <a:t>ON</a:t>
            </a:r>
            <a:r>
              <a:rPr lang="en-US" dirty="0">
                <a:solidFill>
                  <a:srgbClr val="000000"/>
                </a:solidFill>
                <a:latin typeface="Courier New"/>
              </a:rPr>
              <a:t> EMP_VIEW </a:t>
            </a:r>
            <a:r>
              <a:rPr lang="en-US" b="1" dirty="0">
                <a:solidFill>
                  <a:srgbClr val="0000FF"/>
                </a:solidFill>
                <a:latin typeface="Courier New"/>
              </a:rPr>
              <a:t>TO</a:t>
            </a:r>
            <a:r>
              <a:rPr lang="en-US" dirty="0">
                <a:solidFill>
                  <a:srgbClr val="000000"/>
                </a:solidFill>
                <a:latin typeface="Courier New"/>
              </a:rPr>
              <a:t> </a:t>
            </a:r>
            <a:r>
              <a:rPr lang="en-US" b="1" dirty="0">
                <a:solidFill>
                  <a:srgbClr val="0000FF"/>
                </a:solidFill>
                <a:latin typeface="Courier New"/>
              </a:rPr>
              <a:t>PUBLIC</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GRANT</a:t>
            </a:r>
            <a:r>
              <a:rPr lang="en-US" dirty="0" smtClean="0">
                <a:solidFill>
                  <a:srgbClr val="000000"/>
                </a:solidFill>
                <a:latin typeface="Courier New"/>
              </a:rPr>
              <a:t> </a:t>
            </a:r>
            <a:r>
              <a:rPr lang="en-US" b="1" dirty="0">
                <a:solidFill>
                  <a:srgbClr val="0000FF"/>
                </a:solidFill>
                <a:latin typeface="Courier New"/>
              </a:rPr>
              <a:t>SELECT</a:t>
            </a:r>
            <a:r>
              <a:rPr lang="en-US" dirty="0">
                <a:solidFill>
                  <a:srgbClr val="000000"/>
                </a:solidFill>
                <a:latin typeface="Courier New"/>
              </a:rPr>
              <a:t> </a:t>
            </a:r>
            <a:r>
              <a:rPr lang="en-US" b="1" dirty="0">
                <a:solidFill>
                  <a:srgbClr val="0000FF"/>
                </a:solidFill>
                <a:latin typeface="Courier New"/>
              </a:rPr>
              <a:t>ON</a:t>
            </a:r>
            <a:r>
              <a:rPr lang="en-US" dirty="0">
                <a:solidFill>
                  <a:srgbClr val="000000"/>
                </a:solidFill>
                <a:latin typeface="Courier New"/>
              </a:rPr>
              <a:t> </a:t>
            </a:r>
            <a:r>
              <a:rPr lang="en-US" dirty="0" smtClean="0">
                <a:solidFill>
                  <a:srgbClr val="000000"/>
                </a:solidFill>
                <a:latin typeface="Courier New"/>
              </a:rPr>
              <a:t>OE.CUSTOMERS_SEQ </a:t>
            </a:r>
            <a:r>
              <a:rPr lang="en-US" b="1" dirty="0">
                <a:solidFill>
                  <a:srgbClr val="0000FF"/>
                </a:solidFill>
                <a:latin typeface="Courier New"/>
              </a:rPr>
              <a:t>TO</a:t>
            </a:r>
            <a:r>
              <a:rPr lang="en-US" dirty="0">
                <a:solidFill>
                  <a:srgbClr val="000000"/>
                </a:solidFill>
                <a:latin typeface="Courier New"/>
              </a:rPr>
              <a:t> </a:t>
            </a:r>
            <a:r>
              <a:rPr lang="en-US" dirty="0" smtClean="0">
                <a:solidFill>
                  <a:srgbClr val="000000"/>
                </a:solidFill>
                <a:latin typeface="Courier New"/>
              </a:rPr>
              <a:t>HR</a:t>
            </a:r>
            <a:r>
              <a:rPr lang="en-US" b="1" dirty="0" smtClean="0">
                <a:solidFill>
                  <a:srgbClr val="000080"/>
                </a:solidFill>
                <a:latin typeface="Courier New"/>
              </a:rPr>
              <a:t>;</a:t>
            </a:r>
            <a:r>
              <a:rPr lang="en-US" dirty="0" smtClean="0">
                <a:solidFill>
                  <a:srgbClr val="000000"/>
                </a:solidFill>
                <a:latin typeface="Courier New"/>
              </a:rPr>
              <a:t> </a:t>
            </a:r>
          </a:p>
          <a:p>
            <a:endParaRPr lang="en-US" b="1" dirty="0">
              <a:solidFill>
                <a:srgbClr val="000000"/>
              </a:solidFill>
              <a:latin typeface="Courier New"/>
            </a:endParaRPr>
          </a:p>
          <a:p>
            <a:r>
              <a:rPr lang="en-US" b="1" dirty="0" smtClean="0">
                <a:solidFill>
                  <a:srgbClr val="0000FF"/>
                </a:solidFill>
                <a:latin typeface="Courier New"/>
              </a:rPr>
              <a:t>GRANT</a:t>
            </a:r>
            <a:r>
              <a:rPr lang="en-US" dirty="0" smtClean="0">
                <a:solidFill>
                  <a:srgbClr val="000000"/>
                </a:solidFill>
                <a:latin typeface="Courier New"/>
              </a:rPr>
              <a:t> </a:t>
            </a:r>
          </a:p>
          <a:p>
            <a:r>
              <a:rPr lang="en-US" b="1" dirty="0" smtClean="0">
                <a:solidFill>
                  <a:srgbClr val="000000"/>
                </a:solidFill>
                <a:latin typeface="Courier New"/>
              </a:rPr>
              <a:t>  </a:t>
            </a:r>
            <a:r>
              <a:rPr lang="en-US" b="1" dirty="0" smtClean="0">
                <a:solidFill>
                  <a:srgbClr val="0000FF"/>
                </a:solidFill>
                <a:latin typeface="Courier New"/>
              </a:rPr>
              <a:t>REFERENCES</a:t>
            </a:r>
            <a:r>
              <a:rPr lang="en-US" dirty="0" smtClean="0">
                <a:solidFill>
                  <a:srgbClr val="000000"/>
                </a:solidFill>
                <a:latin typeface="Courier New"/>
              </a:rPr>
              <a:t> </a:t>
            </a:r>
            <a:r>
              <a:rPr lang="en-US" b="1" dirty="0">
                <a:solidFill>
                  <a:srgbClr val="000080"/>
                </a:solidFill>
                <a:latin typeface="Courier New"/>
              </a:rPr>
              <a:t>(</a:t>
            </a:r>
            <a:r>
              <a:rPr lang="en-US" dirty="0">
                <a:solidFill>
                  <a:srgbClr val="000000"/>
                </a:solidFill>
                <a:latin typeface="Courier New"/>
              </a:rPr>
              <a:t>EMPLOYEE_ID</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UPDATE</a:t>
            </a:r>
            <a:r>
              <a:rPr lang="en-US" dirty="0" smtClean="0">
                <a:solidFill>
                  <a:srgbClr val="000000"/>
                </a:solidFill>
                <a:latin typeface="Courier New"/>
              </a:rPr>
              <a:t> </a:t>
            </a:r>
            <a:r>
              <a:rPr lang="en-US" b="1" dirty="0">
                <a:solidFill>
                  <a:srgbClr val="000080"/>
                </a:solidFill>
                <a:latin typeface="Courier New"/>
              </a:rPr>
              <a:t>(</a:t>
            </a:r>
            <a:r>
              <a:rPr lang="en-US" dirty="0">
                <a:solidFill>
                  <a:srgbClr val="000000"/>
                </a:solidFill>
                <a:latin typeface="Courier New"/>
              </a:rPr>
              <a:t>EMPLOYEE_ID</a:t>
            </a:r>
            <a:r>
              <a:rPr lang="en-US" b="1" dirty="0">
                <a:solidFill>
                  <a:srgbClr val="000080"/>
                </a:solidFill>
                <a:latin typeface="Courier New"/>
              </a:rPr>
              <a:t>,</a:t>
            </a:r>
            <a:r>
              <a:rPr lang="en-US" dirty="0">
                <a:solidFill>
                  <a:srgbClr val="000000"/>
                </a:solidFill>
                <a:latin typeface="Courier New"/>
              </a:rPr>
              <a:t> SALARY</a:t>
            </a:r>
            <a:r>
              <a:rPr lang="en-US" b="1" dirty="0">
                <a:solidFill>
                  <a:srgbClr val="000080"/>
                </a:solidFill>
                <a:latin typeface="Courier New"/>
              </a:rPr>
              <a:t>,</a:t>
            </a:r>
            <a:r>
              <a:rPr lang="en-US" dirty="0">
                <a:solidFill>
                  <a:srgbClr val="000000"/>
                </a:solidFill>
                <a:latin typeface="Courier New"/>
              </a:rPr>
              <a:t> COMMISSION_PCT</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ON</a:t>
            </a:r>
            <a:r>
              <a:rPr lang="en-US" dirty="0" smtClean="0">
                <a:solidFill>
                  <a:srgbClr val="000000"/>
                </a:solidFill>
                <a:latin typeface="Courier New"/>
              </a:rPr>
              <a:t> </a:t>
            </a:r>
            <a:r>
              <a:rPr lang="en-US" dirty="0">
                <a:solidFill>
                  <a:srgbClr val="000000"/>
                </a:solidFill>
                <a:latin typeface="Courier New"/>
              </a:rPr>
              <a:t>HR</a:t>
            </a:r>
            <a:r>
              <a:rPr lang="en-US" b="1" dirty="0">
                <a:solidFill>
                  <a:srgbClr val="000080"/>
                </a:solidFill>
                <a:latin typeface="Courier New"/>
              </a:rPr>
              <a:t>.</a:t>
            </a:r>
            <a:r>
              <a:rPr lang="en-US" dirty="0">
                <a:solidFill>
                  <a:srgbClr val="000000"/>
                </a:solidFill>
                <a:latin typeface="Courier New"/>
              </a:rPr>
              <a:t>EMPLOYEES </a:t>
            </a:r>
            <a:endParaRPr lang="en-US" dirty="0" smtClean="0">
              <a:solidFill>
                <a:srgbClr val="000000"/>
              </a:solidFill>
              <a:latin typeface="Courier New"/>
            </a:endParaRPr>
          </a:p>
          <a:p>
            <a:r>
              <a:rPr lang="en-US" b="1" dirty="0" smtClean="0">
                <a:solidFill>
                  <a:srgbClr val="0000FF"/>
                </a:solidFill>
                <a:latin typeface="Courier New"/>
              </a:rPr>
              <a:t>TO</a:t>
            </a:r>
            <a:r>
              <a:rPr lang="en-US" dirty="0" smtClean="0">
                <a:solidFill>
                  <a:srgbClr val="000000"/>
                </a:solidFill>
                <a:latin typeface="Courier New"/>
              </a:rPr>
              <a:t> </a:t>
            </a:r>
            <a:r>
              <a:rPr lang="en-US" dirty="0">
                <a:solidFill>
                  <a:srgbClr val="000000"/>
                </a:solidFill>
                <a:latin typeface="Courier New"/>
              </a:rPr>
              <a:t>OE</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b="1" dirty="0">
              <a:solidFill>
                <a:srgbClr val="000000"/>
              </a:solidFill>
              <a:latin typeface="Courier New"/>
            </a:endParaRPr>
          </a:p>
          <a:p>
            <a:r>
              <a:rPr lang="en-US" b="1" dirty="0" smtClean="0">
                <a:solidFill>
                  <a:srgbClr val="0000FF"/>
                </a:solidFill>
                <a:latin typeface="Courier New"/>
              </a:rPr>
              <a:t>CREATE</a:t>
            </a:r>
            <a:r>
              <a:rPr lang="en-US" dirty="0" smtClean="0">
                <a:solidFill>
                  <a:srgbClr val="000000"/>
                </a:solidFill>
                <a:latin typeface="Courier New"/>
              </a:rPr>
              <a:t> </a:t>
            </a:r>
            <a:r>
              <a:rPr lang="en-US" b="1" dirty="0">
                <a:solidFill>
                  <a:srgbClr val="0000FF"/>
                </a:solidFill>
                <a:latin typeface="Courier New"/>
              </a:rPr>
              <a:t>TABLE</a:t>
            </a:r>
            <a:r>
              <a:rPr lang="en-US" dirty="0">
                <a:solidFill>
                  <a:srgbClr val="000000"/>
                </a:solidFill>
                <a:latin typeface="Courier New"/>
              </a:rPr>
              <a:t> DEPENDENT </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dirty="0">
                <a:solidFill>
                  <a:srgbClr val="000000"/>
                </a:solidFill>
                <a:latin typeface="Courier New"/>
              </a:rPr>
              <a:t> </a:t>
            </a:r>
            <a:r>
              <a:rPr lang="en-US" dirty="0" smtClean="0">
                <a:solidFill>
                  <a:srgbClr val="000000"/>
                </a:solidFill>
                <a:latin typeface="Courier New"/>
              </a:rPr>
              <a:t> DEPENDNO </a:t>
            </a:r>
            <a:r>
              <a:rPr lang="en-US" b="1" dirty="0">
                <a:solidFill>
                  <a:srgbClr val="0000FF"/>
                </a:solidFill>
                <a:latin typeface="Courier New"/>
              </a:rPr>
              <a:t>NUMBER</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dirty="0">
                <a:solidFill>
                  <a:srgbClr val="000000"/>
                </a:solidFill>
                <a:latin typeface="Courier New"/>
              </a:rPr>
              <a:t> </a:t>
            </a:r>
            <a:r>
              <a:rPr lang="en-US" dirty="0" smtClean="0">
                <a:solidFill>
                  <a:srgbClr val="000000"/>
                </a:solidFill>
                <a:latin typeface="Courier New"/>
              </a:rPr>
              <a:t> DEPENDNAME </a:t>
            </a:r>
            <a:r>
              <a:rPr lang="en-US" b="1" dirty="0">
                <a:solidFill>
                  <a:srgbClr val="0000FF"/>
                </a:solidFill>
                <a:latin typeface="Courier New"/>
              </a:rPr>
              <a:t>VARCHAR2</a:t>
            </a:r>
            <a:r>
              <a:rPr lang="en-US" b="1" dirty="0">
                <a:solidFill>
                  <a:srgbClr val="000080"/>
                </a:solidFill>
                <a:latin typeface="Courier New"/>
              </a:rPr>
              <a:t>(</a:t>
            </a:r>
            <a:r>
              <a:rPr lang="en-US" dirty="0">
                <a:solidFill>
                  <a:srgbClr val="FF8000"/>
                </a:solidFill>
                <a:latin typeface="Courier New"/>
              </a:rPr>
              <a:t>10</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dirty="0">
                <a:solidFill>
                  <a:srgbClr val="000000"/>
                </a:solidFill>
                <a:latin typeface="Courier New"/>
              </a:rPr>
              <a:t> </a:t>
            </a:r>
            <a:r>
              <a:rPr lang="en-US" dirty="0" smtClean="0">
                <a:solidFill>
                  <a:srgbClr val="000000"/>
                </a:solidFill>
                <a:latin typeface="Courier New"/>
              </a:rPr>
              <a:t> EMPLOYEE </a:t>
            </a:r>
            <a:r>
              <a:rPr lang="en-US" b="1" dirty="0">
                <a:solidFill>
                  <a:srgbClr val="0000FF"/>
                </a:solidFill>
                <a:latin typeface="Courier New"/>
              </a:rPr>
              <a:t>NUMBER</a:t>
            </a:r>
            <a:r>
              <a:rPr lang="en-US" dirty="0">
                <a:solidFill>
                  <a:srgbClr val="000000"/>
                </a:solidFill>
                <a:latin typeface="Courier New"/>
              </a:rPr>
              <a:t>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CONSTRAINT</a:t>
            </a:r>
            <a:r>
              <a:rPr lang="en-US" dirty="0" smtClean="0">
                <a:solidFill>
                  <a:srgbClr val="000000"/>
                </a:solidFill>
                <a:latin typeface="Courier New"/>
              </a:rPr>
              <a:t> </a:t>
            </a:r>
            <a:r>
              <a:rPr lang="en-US" dirty="0">
                <a:solidFill>
                  <a:srgbClr val="000000"/>
                </a:solidFill>
                <a:latin typeface="Courier New"/>
              </a:rPr>
              <a:t>IN_EMP </a:t>
            </a:r>
            <a:r>
              <a:rPr lang="en-US" b="1" dirty="0" smtClean="0">
                <a:solidFill>
                  <a:srgbClr val="0000FF"/>
                </a:solidFill>
                <a:latin typeface="Courier New"/>
              </a:rPr>
              <a:t>REFERENCES</a:t>
            </a:r>
            <a:r>
              <a:rPr lang="en-US" dirty="0" smtClean="0">
                <a:solidFill>
                  <a:srgbClr val="000000"/>
                </a:solidFill>
                <a:latin typeface="Courier New"/>
              </a:rPr>
              <a:t> HR</a:t>
            </a:r>
            <a:r>
              <a:rPr lang="en-US" b="1" dirty="0" smtClean="0">
                <a:solidFill>
                  <a:srgbClr val="000080"/>
                </a:solidFill>
                <a:latin typeface="Courier New"/>
              </a:rPr>
              <a:t>.</a:t>
            </a:r>
            <a:r>
              <a:rPr lang="en-US" dirty="0" smtClean="0">
                <a:solidFill>
                  <a:srgbClr val="000000"/>
                </a:solidFill>
                <a:latin typeface="Courier New"/>
              </a:rPr>
              <a:t>EMPLOYEES</a:t>
            </a:r>
            <a:r>
              <a:rPr lang="en-US" b="1" dirty="0" smtClean="0">
                <a:solidFill>
                  <a:srgbClr val="000080"/>
                </a:solidFill>
                <a:latin typeface="Courier New"/>
              </a:rPr>
              <a:t>(</a:t>
            </a:r>
            <a:r>
              <a:rPr lang="en-US" dirty="0" smtClean="0">
                <a:solidFill>
                  <a:srgbClr val="000000"/>
                </a:solidFill>
                <a:latin typeface="Courier New"/>
              </a:rPr>
              <a:t>EMPLOYEE_ID</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80"/>
                </a:solidFill>
                <a:latin typeface="Courier New"/>
              </a:rPr>
              <a:t>);</a:t>
            </a:r>
            <a:r>
              <a:rPr lang="en-US" dirty="0" smtClean="0">
                <a:solidFill>
                  <a:srgbClr val="000000"/>
                </a:solidFill>
                <a:latin typeface="Courier New"/>
              </a:rPr>
              <a:t> </a:t>
            </a:r>
            <a:endParaRPr lang="en-US" dirty="0">
              <a:effectLst/>
            </a:endParaRPr>
          </a:p>
        </p:txBody>
      </p:sp>
      <p:sp>
        <p:nvSpPr>
          <p:cNvPr id="8" name="Rounded Rectangle 7"/>
          <p:cNvSpPr/>
          <p:nvPr/>
        </p:nvSpPr>
        <p:spPr>
          <a:xfrm>
            <a:off x="609600" y="1571625"/>
            <a:ext cx="6324600" cy="990600"/>
          </a:xfrm>
          <a:prstGeom prst="roundRect">
            <a:avLst>
              <a:gd name="adj" fmla="val 9524"/>
            </a:avLst>
          </a:prstGeom>
          <a:solidFill>
            <a:srgbClr val="FFFF00">
              <a:alpha val="9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own Arrow 8"/>
          <p:cNvSpPr/>
          <p:nvPr/>
        </p:nvSpPr>
        <p:spPr bwMode="auto">
          <a:xfrm rot="5400000">
            <a:off x="7086600" y="1676400"/>
            <a:ext cx="304800" cy="3048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7" name="Rectangle 6"/>
          <p:cNvSpPr/>
          <p:nvPr/>
        </p:nvSpPr>
        <p:spPr>
          <a:xfrm>
            <a:off x="7086600" y="2062460"/>
            <a:ext cx="1981200" cy="923330"/>
          </a:xfrm>
          <a:prstGeom prst="rect">
            <a:avLst/>
          </a:prstGeom>
        </p:spPr>
        <p:txBody>
          <a:bodyPr wrap="square">
            <a:spAutoFit/>
          </a:bodyPr>
          <a:lstStyle/>
          <a:p>
            <a:r>
              <a:rPr lang="en-US" dirty="0">
                <a:solidFill>
                  <a:srgbClr val="FF0000"/>
                </a:solidFill>
              </a:rPr>
              <a:t>BONUSES and EMP_VIEW are in current schema</a:t>
            </a:r>
          </a:p>
        </p:txBody>
      </p:sp>
      <p:sp>
        <p:nvSpPr>
          <p:cNvPr id="11" name="Down Arrow 10"/>
          <p:cNvSpPr/>
          <p:nvPr/>
        </p:nvSpPr>
        <p:spPr bwMode="auto">
          <a:xfrm>
            <a:off x="4572000" y="5147370"/>
            <a:ext cx="304800" cy="3048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2" name="Rectangle 11"/>
          <p:cNvSpPr/>
          <p:nvPr/>
        </p:nvSpPr>
        <p:spPr>
          <a:xfrm>
            <a:off x="4953000" y="4653439"/>
            <a:ext cx="2286000" cy="646331"/>
          </a:xfrm>
          <a:prstGeom prst="rect">
            <a:avLst/>
          </a:prstGeom>
        </p:spPr>
        <p:txBody>
          <a:bodyPr wrap="square">
            <a:spAutoFit/>
          </a:bodyPr>
          <a:lstStyle/>
          <a:p>
            <a:r>
              <a:rPr lang="en-US" dirty="0" smtClean="0">
                <a:solidFill>
                  <a:srgbClr val="FF0000"/>
                </a:solidFill>
              </a:rPr>
              <a:t>FK references to table in different schema</a:t>
            </a:r>
            <a:endParaRPr lang="en-US" dirty="0">
              <a:solidFill>
                <a:srgbClr val="FF0000"/>
              </a:solidFill>
            </a:endParaRPr>
          </a:p>
        </p:txBody>
      </p:sp>
    </p:spTree>
    <p:extLst>
      <p:ext uri="{BB962C8B-B14F-4D97-AF65-F5344CB8AC3E}">
        <p14:creationId xmlns:p14="http://schemas.microsoft.com/office/powerpoint/2010/main" val="460438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REVOKE Syntax [1]</a:t>
            </a:r>
            <a:endParaRPr lang="en-US" dirty="0"/>
          </a:p>
        </p:txBody>
      </p:sp>
      <p:sp>
        <p:nvSpPr>
          <p:cNvPr id="4" name="Footer Placeholder 3"/>
          <p:cNvSpPr>
            <a:spLocks noGrp="1"/>
          </p:cNvSpPr>
          <p:nvPr>
            <p:ph type="ftr" sz="quarter" idx="10"/>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25</a:t>
            </a:fld>
            <a:endParaRPr lang="en-US"/>
          </a:p>
        </p:txBody>
      </p:sp>
      <p:pic>
        <p:nvPicPr>
          <p:cNvPr id="225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066799"/>
            <a:ext cx="3200400" cy="96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399" y="2362200"/>
            <a:ext cx="4364539"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968" y="4419600"/>
            <a:ext cx="424307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39767" y="4776215"/>
            <a:ext cx="4770835" cy="86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482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REVOKE Syntax [2]</a:t>
            </a:r>
            <a:endParaRPr lang="en-US" dirty="0"/>
          </a:p>
        </p:txBody>
      </p:sp>
      <p:sp>
        <p:nvSpPr>
          <p:cNvPr id="4" name="Footer Placeholder 3"/>
          <p:cNvSpPr>
            <a:spLocks noGrp="1"/>
          </p:cNvSpPr>
          <p:nvPr>
            <p:ph type="ftr" sz="quarter" idx="10"/>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26</a:t>
            </a:fld>
            <a:endParaRPr lang="en-US"/>
          </a:p>
        </p:txBody>
      </p:sp>
      <p:pic>
        <p:nvPicPr>
          <p:cNvPr id="2355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985838"/>
            <a:ext cx="4267200" cy="189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399" y="3276600"/>
            <a:ext cx="527699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0995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REVOKE Examples</a:t>
            </a:r>
            <a:endParaRPr lang="en-US" dirty="0"/>
          </a:p>
        </p:txBody>
      </p:sp>
      <p:sp>
        <p:nvSpPr>
          <p:cNvPr id="4" name="Footer Placeholder 3"/>
          <p:cNvSpPr>
            <a:spLocks noGrp="1"/>
          </p:cNvSpPr>
          <p:nvPr>
            <p:ph type="ftr" sz="quarter" idx="10"/>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27</a:t>
            </a:fld>
            <a:endParaRPr lang="en-US"/>
          </a:p>
        </p:txBody>
      </p:sp>
      <p:sp>
        <p:nvSpPr>
          <p:cNvPr id="6" name="Rectangle 5"/>
          <p:cNvSpPr/>
          <p:nvPr/>
        </p:nvSpPr>
        <p:spPr>
          <a:xfrm>
            <a:off x="533400" y="838200"/>
            <a:ext cx="7391400" cy="5078313"/>
          </a:xfrm>
          <a:prstGeom prst="rect">
            <a:avLst/>
          </a:prstGeom>
        </p:spPr>
        <p:txBody>
          <a:bodyPr wrap="square">
            <a:spAutoFit/>
          </a:bodyPr>
          <a:lstStyle/>
          <a:p>
            <a:r>
              <a:rPr lang="en-US" b="1" dirty="0">
                <a:solidFill>
                  <a:srgbClr val="0000FF"/>
                </a:solidFill>
                <a:latin typeface="Courier New"/>
              </a:rPr>
              <a:t>REVOKE</a:t>
            </a:r>
            <a:r>
              <a:rPr lang="en-US" dirty="0">
                <a:solidFill>
                  <a:srgbClr val="000000"/>
                </a:solidFill>
                <a:latin typeface="Courier New"/>
              </a:rPr>
              <a:t> WAREHOUSE_USER_ROLE </a:t>
            </a:r>
            <a:r>
              <a:rPr lang="en-US" b="1" dirty="0">
                <a:solidFill>
                  <a:srgbClr val="0000FF"/>
                </a:solidFill>
                <a:latin typeface="Courier New"/>
              </a:rPr>
              <a:t>FROM</a:t>
            </a:r>
            <a:r>
              <a:rPr lang="en-US" dirty="0">
                <a:solidFill>
                  <a:srgbClr val="000000"/>
                </a:solidFill>
                <a:latin typeface="Courier New"/>
              </a:rPr>
              <a:t> DW_MANAGER</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b="1" dirty="0" smtClean="0">
              <a:solidFill>
                <a:srgbClr val="000000"/>
              </a:solidFill>
              <a:latin typeface="Courier New"/>
            </a:endParaRPr>
          </a:p>
          <a:p>
            <a:endParaRPr lang="en-US" b="1" dirty="0">
              <a:solidFill>
                <a:srgbClr val="000000"/>
              </a:solidFill>
              <a:latin typeface="Courier New"/>
            </a:endParaRPr>
          </a:p>
          <a:p>
            <a:r>
              <a:rPr lang="en-US" b="1" dirty="0" smtClean="0">
                <a:solidFill>
                  <a:srgbClr val="0000FF"/>
                </a:solidFill>
                <a:latin typeface="Courier New"/>
              </a:rPr>
              <a:t>GRANT</a:t>
            </a:r>
            <a:r>
              <a:rPr lang="en-US" dirty="0" smtClean="0">
                <a:solidFill>
                  <a:srgbClr val="000000"/>
                </a:solidFill>
                <a:latin typeface="Courier New"/>
              </a:rPr>
              <a:t> </a:t>
            </a:r>
            <a:r>
              <a:rPr lang="en-US" b="1" dirty="0">
                <a:solidFill>
                  <a:srgbClr val="0000FF"/>
                </a:solidFill>
                <a:latin typeface="Courier New"/>
              </a:rPr>
              <a:t>ALL</a:t>
            </a:r>
            <a:r>
              <a:rPr lang="en-US" dirty="0">
                <a:solidFill>
                  <a:srgbClr val="000000"/>
                </a:solidFill>
                <a:latin typeface="Courier New"/>
              </a:rPr>
              <a:t> </a:t>
            </a:r>
            <a:r>
              <a:rPr lang="en-US" b="1" dirty="0">
                <a:solidFill>
                  <a:srgbClr val="0000FF"/>
                </a:solidFill>
                <a:latin typeface="Courier New"/>
              </a:rPr>
              <a:t>ON</a:t>
            </a:r>
            <a:r>
              <a:rPr lang="en-US" dirty="0">
                <a:solidFill>
                  <a:srgbClr val="000000"/>
                </a:solidFill>
                <a:latin typeface="Courier New"/>
              </a:rPr>
              <a:t> ORDERS </a:t>
            </a:r>
            <a:r>
              <a:rPr lang="en-US" b="1" dirty="0">
                <a:solidFill>
                  <a:srgbClr val="0000FF"/>
                </a:solidFill>
                <a:latin typeface="Courier New"/>
              </a:rPr>
              <a:t>TO</a:t>
            </a:r>
            <a:r>
              <a:rPr lang="en-US" dirty="0">
                <a:solidFill>
                  <a:srgbClr val="000000"/>
                </a:solidFill>
                <a:latin typeface="Courier New"/>
              </a:rPr>
              <a:t> HR</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dirty="0" smtClean="0">
              <a:solidFill>
                <a:srgbClr val="000000"/>
              </a:solidFill>
              <a:latin typeface="Courier New"/>
            </a:endParaRPr>
          </a:p>
          <a:p>
            <a:r>
              <a:rPr lang="en-US" b="1" dirty="0" smtClean="0">
                <a:solidFill>
                  <a:srgbClr val="0000FF"/>
                </a:solidFill>
                <a:latin typeface="Courier New"/>
              </a:rPr>
              <a:t>REVOKE</a:t>
            </a:r>
            <a:r>
              <a:rPr lang="en-US" dirty="0" smtClean="0">
                <a:solidFill>
                  <a:srgbClr val="000000"/>
                </a:solidFill>
                <a:latin typeface="Courier New"/>
              </a:rPr>
              <a:t> </a:t>
            </a:r>
            <a:r>
              <a:rPr lang="en-US" b="1" dirty="0">
                <a:solidFill>
                  <a:srgbClr val="0000FF"/>
                </a:solidFill>
                <a:latin typeface="Courier New"/>
              </a:rPr>
              <a:t>DELETE</a:t>
            </a:r>
            <a:r>
              <a:rPr lang="en-US" dirty="0">
                <a:solidFill>
                  <a:srgbClr val="000000"/>
                </a:solidFill>
                <a:latin typeface="Courier New"/>
              </a:rPr>
              <a:t> </a:t>
            </a:r>
            <a:r>
              <a:rPr lang="en-US" b="1" dirty="0">
                <a:solidFill>
                  <a:srgbClr val="0000FF"/>
                </a:solidFill>
                <a:latin typeface="Courier New"/>
              </a:rPr>
              <a:t>ON</a:t>
            </a:r>
            <a:r>
              <a:rPr lang="en-US" dirty="0">
                <a:solidFill>
                  <a:srgbClr val="000000"/>
                </a:solidFill>
                <a:latin typeface="Courier New"/>
              </a:rPr>
              <a:t> ORDERS </a:t>
            </a:r>
            <a:r>
              <a:rPr lang="en-US" b="1" dirty="0">
                <a:solidFill>
                  <a:srgbClr val="0000FF"/>
                </a:solidFill>
                <a:latin typeface="Courier New"/>
              </a:rPr>
              <a:t>FROM</a:t>
            </a:r>
            <a:r>
              <a:rPr lang="en-US" dirty="0">
                <a:solidFill>
                  <a:srgbClr val="000000"/>
                </a:solidFill>
                <a:latin typeface="Courier New"/>
              </a:rPr>
              <a:t> HR</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b="1" dirty="0">
              <a:solidFill>
                <a:srgbClr val="000000"/>
              </a:solidFill>
              <a:latin typeface="Courier New"/>
            </a:endParaRPr>
          </a:p>
          <a:p>
            <a:r>
              <a:rPr lang="en-US" b="1" dirty="0" smtClean="0">
                <a:solidFill>
                  <a:srgbClr val="0000FF"/>
                </a:solidFill>
                <a:latin typeface="Courier New"/>
              </a:rPr>
              <a:t>REVOKE</a:t>
            </a:r>
            <a:r>
              <a:rPr lang="en-US" dirty="0" smtClean="0">
                <a:solidFill>
                  <a:srgbClr val="000000"/>
                </a:solidFill>
                <a:latin typeface="Courier New"/>
              </a:rPr>
              <a:t> </a:t>
            </a:r>
            <a:r>
              <a:rPr lang="en-US" b="1" dirty="0">
                <a:solidFill>
                  <a:srgbClr val="0000FF"/>
                </a:solidFill>
                <a:latin typeface="Courier New"/>
              </a:rPr>
              <a:t>ALL</a:t>
            </a:r>
            <a:r>
              <a:rPr lang="en-US" dirty="0">
                <a:solidFill>
                  <a:srgbClr val="000000"/>
                </a:solidFill>
                <a:latin typeface="Courier New"/>
              </a:rPr>
              <a:t> </a:t>
            </a:r>
            <a:r>
              <a:rPr lang="en-US" b="1" dirty="0">
                <a:solidFill>
                  <a:srgbClr val="0000FF"/>
                </a:solidFill>
                <a:latin typeface="Courier New"/>
              </a:rPr>
              <a:t>ON</a:t>
            </a:r>
            <a:r>
              <a:rPr lang="en-US" dirty="0">
                <a:solidFill>
                  <a:srgbClr val="000000"/>
                </a:solidFill>
                <a:latin typeface="Courier New"/>
              </a:rPr>
              <a:t> </a:t>
            </a:r>
            <a:r>
              <a:rPr lang="en-US" dirty="0" smtClean="0">
                <a:solidFill>
                  <a:srgbClr val="000000"/>
                </a:solidFill>
                <a:latin typeface="Courier New"/>
              </a:rPr>
              <a:t>ORDERS </a:t>
            </a:r>
            <a:r>
              <a:rPr lang="en-US" b="1" dirty="0">
                <a:solidFill>
                  <a:srgbClr val="0000FF"/>
                </a:solidFill>
                <a:latin typeface="Courier New"/>
              </a:rPr>
              <a:t>FROM</a:t>
            </a:r>
            <a:r>
              <a:rPr lang="en-US" dirty="0">
                <a:solidFill>
                  <a:srgbClr val="000000"/>
                </a:solidFill>
                <a:latin typeface="Courier New"/>
              </a:rPr>
              <a:t> </a:t>
            </a:r>
            <a:r>
              <a:rPr lang="en-US" dirty="0" smtClean="0">
                <a:solidFill>
                  <a:srgbClr val="000000"/>
                </a:solidFill>
                <a:latin typeface="Courier New"/>
              </a:rPr>
              <a:t>HR</a:t>
            </a:r>
            <a:r>
              <a:rPr lang="en-US" b="1" dirty="0" smtClean="0">
                <a:solidFill>
                  <a:srgbClr val="000080"/>
                </a:solidFill>
                <a:latin typeface="Courier New"/>
              </a:rPr>
              <a:t>;</a:t>
            </a:r>
            <a:r>
              <a:rPr lang="en-US" dirty="0" smtClean="0">
                <a:solidFill>
                  <a:srgbClr val="000000"/>
                </a:solidFill>
                <a:latin typeface="Courier New"/>
              </a:rPr>
              <a:t> </a:t>
            </a:r>
          </a:p>
          <a:p>
            <a:endParaRPr lang="en-US" b="1" dirty="0">
              <a:solidFill>
                <a:srgbClr val="000000"/>
              </a:solidFill>
              <a:latin typeface="Courier New"/>
            </a:endParaRPr>
          </a:p>
          <a:p>
            <a:endParaRPr lang="en-US" b="1" dirty="0" smtClean="0">
              <a:solidFill>
                <a:srgbClr val="000000"/>
              </a:solidFill>
              <a:latin typeface="Courier New"/>
            </a:endParaRPr>
          </a:p>
          <a:p>
            <a:r>
              <a:rPr lang="en-US" b="1" dirty="0" smtClean="0">
                <a:solidFill>
                  <a:srgbClr val="0000FF"/>
                </a:solidFill>
                <a:latin typeface="Courier New"/>
              </a:rPr>
              <a:t>GRANT</a:t>
            </a:r>
            <a:r>
              <a:rPr lang="en-US" dirty="0" smtClean="0">
                <a:solidFill>
                  <a:srgbClr val="000000"/>
                </a:solidFill>
                <a:latin typeface="Courier New"/>
              </a:rPr>
              <a:t> </a:t>
            </a:r>
            <a:r>
              <a:rPr lang="en-US" b="1" dirty="0">
                <a:solidFill>
                  <a:srgbClr val="0000FF"/>
                </a:solidFill>
                <a:latin typeface="Courier New"/>
              </a:rPr>
              <a:t>SELECT</a:t>
            </a:r>
            <a:r>
              <a:rPr lang="en-US" b="1" dirty="0">
                <a:solidFill>
                  <a:srgbClr val="000080"/>
                </a:solidFill>
                <a:latin typeface="Courier New"/>
              </a:rPr>
              <a:t>,</a:t>
            </a:r>
            <a:r>
              <a:rPr lang="en-US" dirty="0">
                <a:solidFill>
                  <a:srgbClr val="000000"/>
                </a:solidFill>
                <a:latin typeface="Courier New"/>
              </a:rPr>
              <a:t> </a:t>
            </a:r>
            <a:r>
              <a:rPr lang="en-US" b="1" dirty="0">
                <a:solidFill>
                  <a:srgbClr val="0000FF"/>
                </a:solidFill>
                <a:latin typeface="Courier New"/>
              </a:rPr>
              <a:t>UPDATE</a:t>
            </a:r>
            <a:r>
              <a:rPr lang="en-US" dirty="0">
                <a:solidFill>
                  <a:srgbClr val="000000"/>
                </a:solidFill>
                <a:latin typeface="Courier New"/>
              </a:rPr>
              <a:t> </a:t>
            </a:r>
            <a:r>
              <a:rPr lang="en-US" b="1" dirty="0">
                <a:solidFill>
                  <a:srgbClr val="0000FF"/>
                </a:solidFill>
                <a:latin typeface="Courier New"/>
              </a:rPr>
              <a:t>ON</a:t>
            </a:r>
            <a:r>
              <a:rPr lang="en-US" dirty="0">
                <a:solidFill>
                  <a:srgbClr val="000000"/>
                </a:solidFill>
                <a:latin typeface="Courier New"/>
              </a:rPr>
              <a:t> EMP_DETAILS_VIEW </a:t>
            </a:r>
            <a:r>
              <a:rPr lang="en-US" b="1" dirty="0">
                <a:solidFill>
                  <a:srgbClr val="0000FF"/>
                </a:solidFill>
                <a:latin typeface="Courier New"/>
              </a:rPr>
              <a:t>TO</a:t>
            </a:r>
            <a:r>
              <a:rPr lang="en-US" dirty="0">
                <a:solidFill>
                  <a:srgbClr val="000000"/>
                </a:solidFill>
                <a:latin typeface="Courier New"/>
              </a:rPr>
              <a:t> </a:t>
            </a:r>
            <a:r>
              <a:rPr lang="en-US" b="1" dirty="0">
                <a:solidFill>
                  <a:srgbClr val="0000FF"/>
                </a:solidFill>
                <a:latin typeface="Courier New"/>
              </a:rPr>
              <a:t>PUBLIC</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b="1" dirty="0">
              <a:solidFill>
                <a:srgbClr val="000000"/>
              </a:solidFill>
              <a:latin typeface="Courier New"/>
            </a:endParaRPr>
          </a:p>
          <a:p>
            <a:r>
              <a:rPr lang="en-US" b="1" dirty="0" smtClean="0">
                <a:solidFill>
                  <a:srgbClr val="0000FF"/>
                </a:solidFill>
                <a:latin typeface="Courier New"/>
              </a:rPr>
              <a:t>REVOKE</a:t>
            </a:r>
            <a:r>
              <a:rPr lang="en-US" dirty="0" smtClean="0">
                <a:solidFill>
                  <a:srgbClr val="000000"/>
                </a:solidFill>
                <a:latin typeface="Courier New"/>
              </a:rPr>
              <a:t> </a:t>
            </a:r>
            <a:r>
              <a:rPr lang="en-US" b="1" dirty="0">
                <a:solidFill>
                  <a:srgbClr val="0000FF"/>
                </a:solidFill>
                <a:latin typeface="Courier New"/>
              </a:rPr>
              <a:t>UPDATE</a:t>
            </a:r>
            <a:r>
              <a:rPr lang="en-US" dirty="0">
                <a:solidFill>
                  <a:srgbClr val="000000"/>
                </a:solidFill>
                <a:latin typeface="Courier New"/>
              </a:rPr>
              <a:t> </a:t>
            </a:r>
            <a:r>
              <a:rPr lang="en-US" b="1" dirty="0">
                <a:solidFill>
                  <a:srgbClr val="0000FF"/>
                </a:solidFill>
                <a:latin typeface="Courier New"/>
              </a:rPr>
              <a:t>ON</a:t>
            </a:r>
            <a:r>
              <a:rPr lang="en-US" dirty="0">
                <a:solidFill>
                  <a:srgbClr val="000000"/>
                </a:solidFill>
                <a:latin typeface="Courier New"/>
              </a:rPr>
              <a:t> EMP_DETAILS_VIEW </a:t>
            </a:r>
            <a:r>
              <a:rPr lang="en-US" b="1" dirty="0">
                <a:solidFill>
                  <a:srgbClr val="0000FF"/>
                </a:solidFill>
                <a:latin typeface="Courier New"/>
              </a:rPr>
              <a:t>FROM</a:t>
            </a:r>
            <a:r>
              <a:rPr lang="en-US" dirty="0">
                <a:solidFill>
                  <a:srgbClr val="000000"/>
                </a:solidFill>
                <a:latin typeface="Courier New"/>
              </a:rPr>
              <a:t> </a:t>
            </a:r>
            <a:r>
              <a:rPr lang="en-US" b="1" dirty="0">
                <a:solidFill>
                  <a:srgbClr val="0000FF"/>
                </a:solidFill>
                <a:latin typeface="Courier New"/>
              </a:rPr>
              <a:t>PUBLIC</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b="1" dirty="0">
              <a:solidFill>
                <a:srgbClr val="000000"/>
              </a:solidFill>
              <a:latin typeface="Courier New"/>
            </a:endParaRPr>
          </a:p>
          <a:p>
            <a:endParaRPr lang="en-US" b="1" dirty="0" smtClean="0">
              <a:solidFill>
                <a:srgbClr val="0000FF"/>
              </a:solidFill>
              <a:latin typeface="Courier New"/>
            </a:endParaRPr>
          </a:p>
          <a:p>
            <a:r>
              <a:rPr lang="en-US" b="1" dirty="0" smtClean="0">
                <a:solidFill>
                  <a:srgbClr val="0000FF"/>
                </a:solidFill>
                <a:latin typeface="Courier New"/>
              </a:rPr>
              <a:t>GRANT</a:t>
            </a:r>
            <a:r>
              <a:rPr lang="en-US" dirty="0" smtClean="0">
                <a:solidFill>
                  <a:srgbClr val="000000"/>
                </a:solidFill>
                <a:latin typeface="Courier New"/>
              </a:rPr>
              <a:t> </a:t>
            </a:r>
            <a:r>
              <a:rPr lang="en-US" b="1" dirty="0">
                <a:solidFill>
                  <a:srgbClr val="0000FF"/>
                </a:solidFill>
                <a:latin typeface="Courier New"/>
              </a:rPr>
              <a:t>SELECT</a:t>
            </a:r>
            <a:r>
              <a:rPr lang="en-US" dirty="0">
                <a:solidFill>
                  <a:srgbClr val="000000"/>
                </a:solidFill>
                <a:latin typeface="Courier New"/>
              </a:rPr>
              <a:t> </a:t>
            </a:r>
            <a:r>
              <a:rPr lang="en-US" b="1" dirty="0">
                <a:solidFill>
                  <a:srgbClr val="0000FF"/>
                </a:solidFill>
                <a:latin typeface="Courier New"/>
              </a:rPr>
              <a:t>ON</a:t>
            </a:r>
            <a:r>
              <a:rPr lang="en-US" dirty="0">
                <a:solidFill>
                  <a:srgbClr val="000000"/>
                </a:solidFill>
                <a:latin typeface="Courier New"/>
              </a:rPr>
              <a:t> HR</a:t>
            </a:r>
            <a:r>
              <a:rPr lang="en-US" b="1" dirty="0">
                <a:solidFill>
                  <a:srgbClr val="000080"/>
                </a:solidFill>
                <a:latin typeface="Courier New"/>
              </a:rPr>
              <a:t>.</a:t>
            </a:r>
            <a:r>
              <a:rPr lang="en-US" dirty="0">
                <a:solidFill>
                  <a:srgbClr val="000000"/>
                </a:solidFill>
                <a:latin typeface="Courier New"/>
              </a:rPr>
              <a:t>DEPARTMENTS_SEQ </a:t>
            </a:r>
            <a:r>
              <a:rPr lang="en-US" b="1" dirty="0">
                <a:solidFill>
                  <a:srgbClr val="0000FF"/>
                </a:solidFill>
                <a:latin typeface="Courier New"/>
              </a:rPr>
              <a:t>TO</a:t>
            </a:r>
            <a:r>
              <a:rPr lang="en-US" dirty="0">
                <a:solidFill>
                  <a:srgbClr val="000000"/>
                </a:solidFill>
                <a:latin typeface="Courier New"/>
              </a:rPr>
              <a:t> OE</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b="1" dirty="0">
              <a:solidFill>
                <a:srgbClr val="000000"/>
              </a:solidFill>
              <a:latin typeface="Courier New"/>
            </a:endParaRPr>
          </a:p>
          <a:p>
            <a:r>
              <a:rPr lang="en-US" b="1" dirty="0" smtClean="0">
                <a:solidFill>
                  <a:srgbClr val="0000FF"/>
                </a:solidFill>
                <a:latin typeface="Courier New"/>
              </a:rPr>
              <a:t>REVOKE</a:t>
            </a:r>
            <a:r>
              <a:rPr lang="en-US" dirty="0" smtClean="0">
                <a:solidFill>
                  <a:srgbClr val="000000"/>
                </a:solidFill>
                <a:latin typeface="Courier New"/>
              </a:rPr>
              <a:t> </a:t>
            </a:r>
            <a:r>
              <a:rPr lang="en-US" b="1" dirty="0">
                <a:solidFill>
                  <a:srgbClr val="0000FF"/>
                </a:solidFill>
                <a:latin typeface="Courier New"/>
              </a:rPr>
              <a:t>SELECT</a:t>
            </a:r>
            <a:r>
              <a:rPr lang="en-US" dirty="0">
                <a:solidFill>
                  <a:srgbClr val="000000"/>
                </a:solidFill>
                <a:latin typeface="Courier New"/>
              </a:rPr>
              <a:t> </a:t>
            </a:r>
            <a:r>
              <a:rPr lang="en-US" b="1" dirty="0">
                <a:solidFill>
                  <a:srgbClr val="0000FF"/>
                </a:solidFill>
                <a:latin typeface="Courier New"/>
              </a:rPr>
              <a:t>ON</a:t>
            </a:r>
            <a:r>
              <a:rPr lang="en-US" dirty="0">
                <a:solidFill>
                  <a:srgbClr val="000000"/>
                </a:solidFill>
                <a:latin typeface="Courier New"/>
              </a:rPr>
              <a:t> HR</a:t>
            </a:r>
            <a:r>
              <a:rPr lang="en-US" b="1" dirty="0">
                <a:solidFill>
                  <a:srgbClr val="000080"/>
                </a:solidFill>
                <a:latin typeface="Courier New"/>
              </a:rPr>
              <a:t>.</a:t>
            </a:r>
            <a:r>
              <a:rPr lang="en-US" dirty="0">
                <a:solidFill>
                  <a:srgbClr val="000000"/>
                </a:solidFill>
                <a:latin typeface="Courier New"/>
              </a:rPr>
              <a:t>DEPARTMENTS_SEQ </a:t>
            </a:r>
            <a:r>
              <a:rPr lang="en-US" b="1" dirty="0">
                <a:solidFill>
                  <a:srgbClr val="0000FF"/>
                </a:solidFill>
                <a:latin typeface="Courier New"/>
              </a:rPr>
              <a:t>FROM</a:t>
            </a:r>
            <a:r>
              <a:rPr lang="en-US" dirty="0">
                <a:solidFill>
                  <a:srgbClr val="000000"/>
                </a:solidFill>
                <a:latin typeface="Courier New"/>
              </a:rPr>
              <a:t> OE</a:t>
            </a:r>
            <a:r>
              <a:rPr lang="en-US" b="1" dirty="0">
                <a:solidFill>
                  <a:srgbClr val="000080"/>
                </a:solidFill>
                <a:latin typeface="Courier New"/>
              </a:rPr>
              <a:t>;</a:t>
            </a:r>
            <a:r>
              <a:rPr lang="en-US" dirty="0">
                <a:solidFill>
                  <a:srgbClr val="000000"/>
                </a:solidFill>
                <a:latin typeface="Courier New"/>
              </a:rPr>
              <a:t> </a:t>
            </a:r>
            <a:endParaRPr lang="en-US" dirty="0">
              <a:effectLst/>
            </a:endParaRPr>
          </a:p>
        </p:txBody>
      </p:sp>
      <p:sp>
        <p:nvSpPr>
          <p:cNvPr id="8" name="Rounded Rectangle 7"/>
          <p:cNvSpPr/>
          <p:nvPr/>
        </p:nvSpPr>
        <p:spPr>
          <a:xfrm>
            <a:off x="448877" y="1628775"/>
            <a:ext cx="4666048" cy="1524000"/>
          </a:xfrm>
          <a:prstGeom prst="roundRect">
            <a:avLst>
              <a:gd name="adj" fmla="val 9524"/>
            </a:avLst>
          </a:prstGeom>
          <a:solidFill>
            <a:srgbClr val="FFFF00">
              <a:alpha val="9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bwMode="auto">
          <a:xfrm rot="5400000">
            <a:off x="5257800" y="1954025"/>
            <a:ext cx="304800" cy="3048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0" name="Rectangle 9"/>
          <p:cNvSpPr/>
          <p:nvPr/>
        </p:nvSpPr>
        <p:spPr>
          <a:xfrm>
            <a:off x="5638800" y="1783259"/>
            <a:ext cx="2438400" cy="646331"/>
          </a:xfrm>
          <a:prstGeom prst="rect">
            <a:avLst/>
          </a:prstGeom>
        </p:spPr>
        <p:txBody>
          <a:bodyPr wrap="square">
            <a:spAutoFit/>
          </a:bodyPr>
          <a:lstStyle/>
          <a:p>
            <a:r>
              <a:rPr lang="en-US" b="1" dirty="0" smtClean="0">
                <a:solidFill>
                  <a:srgbClr val="FF0000"/>
                </a:solidFill>
                <a:latin typeface="Courier New"/>
              </a:rPr>
              <a:t>Connected as </a:t>
            </a:r>
          </a:p>
          <a:p>
            <a:r>
              <a:rPr lang="en-US" b="1" dirty="0" smtClean="0">
                <a:solidFill>
                  <a:srgbClr val="FF0000"/>
                </a:solidFill>
                <a:latin typeface="Courier New"/>
              </a:rPr>
              <a:t>OE user</a:t>
            </a:r>
            <a:endParaRPr lang="en-US" dirty="0">
              <a:solidFill>
                <a:srgbClr val="FF0000"/>
              </a:solidFill>
            </a:endParaRPr>
          </a:p>
        </p:txBody>
      </p:sp>
    </p:spTree>
    <p:extLst>
      <p:ext uri="{BB962C8B-B14F-4D97-AF65-F5344CB8AC3E}">
        <p14:creationId xmlns:p14="http://schemas.microsoft.com/office/powerpoint/2010/main" val="1254092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REVOKE </a:t>
            </a:r>
            <a:r>
              <a:rPr lang="en-US" dirty="0" smtClean="0"/>
              <a:t>Examples: Cascade Constraints</a:t>
            </a:r>
            <a:endParaRPr lang="en-US" dirty="0"/>
          </a:p>
        </p:txBody>
      </p:sp>
      <p:sp>
        <p:nvSpPr>
          <p:cNvPr id="4" name="Footer Placeholder 3"/>
          <p:cNvSpPr>
            <a:spLocks noGrp="1"/>
          </p:cNvSpPr>
          <p:nvPr>
            <p:ph type="ftr" sz="quarter" idx="10"/>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28</a:t>
            </a:fld>
            <a:endParaRPr lang="en-US"/>
          </a:p>
        </p:txBody>
      </p:sp>
      <p:sp>
        <p:nvSpPr>
          <p:cNvPr id="6" name="Rectangle 5"/>
          <p:cNvSpPr/>
          <p:nvPr/>
        </p:nvSpPr>
        <p:spPr>
          <a:xfrm>
            <a:off x="533400" y="762000"/>
            <a:ext cx="8305800" cy="5355312"/>
          </a:xfrm>
          <a:prstGeom prst="rect">
            <a:avLst/>
          </a:prstGeom>
        </p:spPr>
        <p:txBody>
          <a:bodyPr wrap="square">
            <a:spAutoFit/>
          </a:bodyPr>
          <a:lstStyle/>
          <a:p>
            <a:r>
              <a:rPr lang="en-US" b="1" dirty="0">
                <a:solidFill>
                  <a:srgbClr val="0000FF"/>
                </a:solidFill>
                <a:latin typeface="Courier New"/>
              </a:rPr>
              <a:t>CONNECT</a:t>
            </a:r>
            <a:r>
              <a:rPr lang="en-US" dirty="0">
                <a:solidFill>
                  <a:srgbClr val="000000"/>
                </a:solidFill>
                <a:latin typeface="Courier New"/>
              </a:rPr>
              <a:t> HR </a:t>
            </a:r>
            <a:endParaRPr lang="en-US" dirty="0" smtClean="0">
              <a:solidFill>
                <a:srgbClr val="000000"/>
              </a:solidFill>
              <a:latin typeface="Courier New"/>
            </a:endParaRPr>
          </a:p>
          <a:p>
            <a:r>
              <a:rPr lang="en-US" b="1" dirty="0" smtClean="0">
                <a:solidFill>
                  <a:srgbClr val="0000FF"/>
                </a:solidFill>
                <a:latin typeface="Courier New"/>
              </a:rPr>
              <a:t>GRANT</a:t>
            </a:r>
            <a:r>
              <a:rPr lang="en-US" dirty="0" smtClean="0">
                <a:solidFill>
                  <a:srgbClr val="000000"/>
                </a:solidFill>
                <a:latin typeface="Courier New"/>
              </a:rPr>
              <a:t> </a:t>
            </a:r>
            <a:r>
              <a:rPr lang="en-US" b="1" dirty="0" smtClean="0">
                <a:solidFill>
                  <a:srgbClr val="0000FF"/>
                </a:solidFill>
                <a:latin typeface="Courier New"/>
              </a:rPr>
              <a:t>REFERENCES</a:t>
            </a:r>
            <a:r>
              <a:rPr lang="en-US" b="1" dirty="0">
                <a:solidFill>
                  <a:srgbClr val="000080"/>
                </a:solidFill>
                <a:latin typeface="Courier New"/>
              </a:rPr>
              <a:t>,</a:t>
            </a:r>
            <a:r>
              <a:rPr lang="en-US" dirty="0">
                <a:solidFill>
                  <a:srgbClr val="000000"/>
                </a:solidFill>
                <a:latin typeface="Courier New"/>
              </a:rPr>
              <a:t> </a:t>
            </a:r>
            <a:r>
              <a:rPr lang="en-US" b="1" dirty="0">
                <a:solidFill>
                  <a:srgbClr val="0000FF"/>
                </a:solidFill>
                <a:latin typeface="Courier New"/>
              </a:rPr>
              <a:t>UPDATE</a:t>
            </a:r>
            <a:r>
              <a:rPr lang="en-US" dirty="0">
                <a:solidFill>
                  <a:srgbClr val="000000"/>
                </a:solidFill>
                <a:latin typeface="Courier New"/>
              </a:rPr>
              <a:t> </a:t>
            </a:r>
            <a:r>
              <a:rPr lang="en-US" b="1" dirty="0" smtClean="0">
                <a:solidFill>
                  <a:srgbClr val="0000FF"/>
                </a:solidFill>
                <a:latin typeface="Courier New"/>
              </a:rPr>
              <a:t>ON</a:t>
            </a:r>
            <a:r>
              <a:rPr lang="en-US" dirty="0" smtClean="0">
                <a:solidFill>
                  <a:srgbClr val="000000"/>
                </a:solidFill>
                <a:latin typeface="Courier New"/>
              </a:rPr>
              <a:t> </a:t>
            </a:r>
            <a:r>
              <a:rPr lang="en-US" dirty="0">
                <a:solidFill>
                  <a:srgbClr val="000000"/>
                </a:solidFill>
                <a:latin typeface="Courier New"/>
              </a:rPr>
              <a:t>EMPLOYEES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TO</a:t>
            </a:r>
            <a:r>
              <a:rPr lang="en-US" dirty="0" smtClean="0">
                <a:solidFill>
                  <a:srgbClr val="000000"/>
                </a:solidFill>
                <a:latin typeface="Courier New"/>
              </a:rPr>
              <a:t> </a:t>
            </a:r>
            <a:r>
              <a:rPr lang="en-US" dirty="0">
                <a:solidFill>
                  <a:srgbClr val="000000"/>
                </a:solidFill>
                <a:latin typeface="Courier New"/>
              </a:rPr>
              <a:t>TEST1</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b="1" dirty="0">
              <a:solidFill>
                <a:srgbClr val="000000"/>
              </a:solidFill>
              <a:latin typeface="Courier New"/>
            </a:endParaRPr>
          </a:p>
          <a:p>
            <a:r>
              <a:rPr lang="en-US" b="1" dirty="0" smtClean="0">
                <a:solidFill>
                  <a:srgbClr val="0000FF"/>
                </a:solidFill>
                <a:latin typeface="Courier New"/>
              </a:rPr>
              <a:t>CONNECT</a:t>
            </a:r>
            <a:r>
              <a:rPr lang="en-US" dirty="0" smtClean="0">
                <a:solidFill>
                  <a:srgbClr val="000000"/>
                </a:solidFill>
                <a:latin typeface="Courier New"/>
              </a:rPr>
              <a:t> </a:t>
            </a:r>
            <a:r>
              <a:rPr lang="en-US" dirty="0">
                <a:solidFill>
                  <a:srgbClr val="000000"/>
                </a:solidFill>
                <a:latin typeface="Courier New"/>
              </a:rPr>
              <a:t>TEST1</a:t>
            </a:r>
            <a:r>
              <a:rPr lang="en-US" b="1" dirty="0">
                <a:solidFill>
                  <a:srgbClr val="000080"/>
                </a:solidFill>
                <a:latin typeface="Courier New"/>
              </a:rPr>
              <a:t>/</a:t>
            </a:r>
            <a:r>
              <a:rPr lang="en-US" dirty="0" err="1">
                <a:solidFill>
                  <a:srgbClr val="000000"/>
                </a:solidFill>
                <a:latin typeface="Courier New"/>
              </a:rPr>
              <a:t>my_password</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FF"/>
                </a:solidFill>
                <a:latin typeface="Courier New"/>
              </a:rPr>
              <a:t>CREATE</a:t>
            </a:r>
            <a:r>
              <a:rPr lang="en-US" dirty="0" smtClean="0">
                <a:solidFill>
                  <a:srgbClr val="000000"/>
                </a:solidFill>
                <a:latin typeface="Courier New"/>
              </a:rPr>
              <a:t> </a:t>
            </a:r>
            <a:r>
              <a:rPr lang="en-US" b="1" dirty="0">
                <a:solidFill>
                  <a:srgbClr val="0000FF"/>
                </a:solidFill>
                <a:latin typeface="Courier New"/>
              </a:rPr>
              <a:t>TABLE</a:t>
            </a:r>
            <a:r>
              <a:rPr lang="en-US" dirty="0">
                <a:solidFill>
                  <a:srgbClr val="000000"/>
                </a:solidFill>
                <a:latin typeface="Courier New"/>
              </a:rPr>
              <a:t> DEPENDENT </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dirty="0">
                <a:solidFill>
                  <a:srgbClr val="000000"/>
                </a:solidFill>
                <a:latin typeface="Courier New"/>
              </a:rPr>
              <a:t> </a:t>
            </a:r>
            <a:r>
              <a:rPr lang="en-US" dirty="0" smtClean="0">
                <a:solidFill>
                  <a:srgbClr val="000000"/>
                </a:solidFill>
                <a:latin typeface="Courier New"/>
              </a:rPr>
              <a:t> DEPENDNO </a:t>
            </a:r>
            <a:r>
              <a:rPr lang="en-US" b="1" dirty="0">
                <a:solidFill>
                  <a:srgbClr val="0000FF"/>
                </a:solidFill>
                <a:latin typeface="Courier New"/>
              </a:rPr>
              <a:t>NUMBER</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dirty="0">
                <a:solidFill>
                  <a:srgbClr val="000000"/>
                </a:solidFill>
                <a:latin typeface="Courier New"/>
              </a:rPr>
              <a:t> </a:t>
            </a:r>
            <a:r>
              <a:rPr lang="en-US" dirty="0" smtClean="0">
                <a:solidFill>
                  <a:srgbClr val="000000"/>
                </a:solidFill>
                <a:latin typeface="Courier New"/>
              </a:rPr>
              <a:t> DEPENDNAME </a:t>
            </a:r>
            <a:r>
              <a:rPr lang="en-US" b="1" dirty="0">
                <a:solidFill>
                  <a:srgbClr val="0000FF"/>
                </a:solidFill>
                <a:latin typeface="Courier New"/>
              </a:rPr>
              <a:t>VARCHAR2</a:t>
            </a:r>
            <a:r>
              <a:rPr lang="en-US" b="1" dirty="0">
                <a:solidFill>
                  <a:srgbClr val="000080"/>
                </a:solidFill>
                <a:latin typeface="Courier New"/>
              </a:rPr>
              <a:t>(</a:t>
            </a:r>
            <a:r>
              <a:rPr lang="en-US" dirty="0">
                <a:solidFill>
                  <a:srgbClr val="FF8000"/>
                </a:solidFill>
                <a:latin typeface="Courier New"/>
              </a:rPr>
              <a:t>10</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dirty="0">
                <a:solidFill>
                  <a:srgbClr val="000000"/>
                </a:solidFill>
                <a:latin typeface="Courier New"/>
              </a:rPr>
              <a:t> </a:t>
            </a:r>
            <a:r>
              <a:rPr lang="en-US" dirty="0" smtClean="0">
                <a:solidFill>
                  <a:srgbClr val="000000"/>
                </a:solidFill>
                <a:latin typeface="Courier New"/>
              </a:rPr>
              <a:t> EMPLOYEE </a:t>
            </a:r>
            <a:r>
              <a:rPr lang="en-US" b="1" dirty="0">
                <a:solidFill>
                  <a:srgbClr val="0000FF"/>
                </a:solidFill>
                <a:latin typeface="Courier New"/>
              </a:rPr>
              <a:t>NUMBER</a:t>
            </a:r>
            <a:r>
              <a:rPr lang="en-US" dirty="0">
                <a:solidFill>
                  <a:srgbClr val="000000"/>
                </a:solidFill>
                <a:latin typeface="Courier New"/>
              </a:rPr>
              <a:t>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CONSTRAINT</a:t>
            </a:r>
            <a:r>
              <a:rPr lang="en-US" dirty="0" smtClean="0">
                <a:solidFill>
                  <a:srgbClr val="000000"/>
                </a:solidFill>
                <a:latin typeface="Courier New"/>
              </a:rPr>
              <a:t> FK_EMP </a:t>
            </a:r>
            <a:r>
              <a:rPr lang="en-US" b="1" dirty="0" smtClean="0">
                <a:solidFill>
                  <a:srgbClr val="0000FF"/>
                </a:solidFill>
                <a:latin typeface="Courier New"/>
              </a:rPr>
              <a:t>REFERENCES</a:t>
            </a:r>
            <a:r>
              <a:rPr lang="en-US" dirty="0" smtClean="0">
                <a:solidFill>
                  <a:srgbClr val="000000"/>
                </a:solidFill>
                <a:latin typeface="Courier New"/>
              </a:rPr>
              <a:t> </a:t>
            </a:r>
            <a:r>
              <a:rPr lang="en-US" dirty="0">
                <a:solidFill>
                  <a:srgbClr val="000000"/>
                </a:solidFill>
                <a:latin typeface="Courier New"/>
              </a:rPr>
              <a:t>HR</a:t>
            </a:r>
            <a:r>
              <a:rPr lang="en-US" b="1" dirty="0">
                <a:solidFill>
                  <a:srgbClr val="000080"/>
                </a:solidFill>
                <a:latin typeface="Courier New"/>
              </a:rPr>
              <a:t>.</a:t>
            </a:r>
            <a:r>
              <a:rPr lang="en-US" dirty="0">
                <a:solidFill>
                  <a:srgbClr val="000000"/>
                </a:solidFill>
                <a:latin typeface="Courier New"/>
              </a:rPr>
              <a:t>EMPLOYEES</a:t>
            </a:r>
            <a:r>
              <a:rPr lang="en-US" b="1" dirty="0">
                <a:solidFill>
                  <a:srgbClr val="000080"/>
                </a:solidFill>
                <a:latin typeface="Courier New"/>
              </a:rPr>
              <a:t>(</a:t>
            </a:r>
            <a:r>
              <a:rPr lang="en-US" dirty="0">
                <a:solidFill>
                  <a:srgbClr val="000000"/>
                </a:solidFill>
                <a:latin typeface="Courier New"/>
              </a:rPr>
              <a:t>EMPLOYEE_ID</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r>
              <a:rPr lang="en-US" b="1" dirty="0" smtClean="0">
                <a:solidFill>
                  <a:srgbClr val="000080"/>
                </a:solidFill>
                <a:latin typeface="Courier New"/>
              </a:rPr>
              <a:t>);</a:t>
            </a:r>
            <a:r>
              <a:rPr lang="en-US" dirty="0" smtClean="0">
                <a:solidFill>
                  <a:srgbClr val="000000"/>
                </a:solidFill>
                <a:latin typeface="Courier New"/>
              </a:rPr>
              <a:t> </a:t>
            </a:r>
          </a:p>
          <a:p>
            <a:endParaRPr lang="en-US" b="1" dirty="0">
              <a:solidFill>
                <a:srgbClr val="000000"/>
              </a:solidFill>
              <a:latin typeface="Courier New"/>
            </a:endParaRPr>
          </a:p>
          <a:p>
            <a:r>
              <a:rPr lang="en-US" b="1" dirty="0" smtClean="0">
                <a:solidFill>
                  <a:srgbClr val="0000FF"/>
                </a:solidFill>
                <a:latin typeface="Courier New"/>
              </a:rPr>
              <a:t>CONNECT</a:t>
            </a:r>
            <a:r>
              <a:rPr lang="en-US" dirty="0" smtClean="0">
                <a:solidFill>
                  <a:srgbClr val="000000"/>
                </a:solidFill>
                <a:latin typeface="Courier New"/>
              </a:rPr>
              <a:t> HR </a:t>
            </a:r>
          </a:p>
          <a:p>
            <a:r>
              <a:rPr lang="en-US" b="1" dirty="0" smtClean="0">
                <a:solidFill>
                  <a:srgbClr val="0000FF"/>
                </a:solidFill>
                <a:latin typeface="Courier New"/>
              </a:rPr>
              <a:t>REVOKE</a:t>
            </a:r>
            <a:r>
              <a:rPr lang="en-US" dirty="0" smtClean="0">
                <a:solidFill>
                  <a:srgbClr val="000000"/>
                </a:solidFill>
                <a:latin typeface="Courier New"/>
              </a:rPr>
              <a:t> </a:t>
            </a:r>
            <a:r>
              <a:rPr lang="en-US" b="1" dirty="0">
                <a:solidFill>
                  <a:srgbClr val="0000FF"/>
                </a:solidFill>
                <a:latin typeface="Courier New"/>
              </a:rPr>
              <a:t>REFERENCES</a:t>
            </a:r>
            <a:r>
              <a:rPr lang="en-US" dirty="0">
                <a:solidFill>
                  <a:srgbClr val="000000"/>
                </a:solidFill>
                <a:latin typeface="Courier New"/>
              </a:rPr>
              <a:t> </a:t>
            </a:r>
            <a:r>
              <a:rPr lang="en-US" b="1" dirty="0" smtClean="0">
                <a:solidFill>
                  <a:srgbClr val="0000FF"/>
                </a:solidFill>
                <a:latin typeface="Courier New"/>
              </a:rPr>
              <a:t>ON</a:t>
            </a:r>
            <a:r>
              <a:rPr lang="en-US" dirty="0" smtClean="0">
                <a:solidFill>
                  <a:srgbClr val="000000"/>
                </a:solidFill>
                <a:latin typeface="Courier New"/>
              </a:rPr>
              <a:t> </a:t>
            </a:r>
            <a:r>
              <a:rPr lang="en-US" dirty="0">
                <a:solidFill>
                  <a:srgbClr val="000000"/>
                </a:solidFill>
                <a:latin typeface="Courier New"/>
              </a:rPr>
              <a:t>EMPLOYEES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FROM</a:t>
            </a:r>
            <a:r>
              <a:rPr lang="en-US" dirty="0" smtClean="0">
                <a:solidFill>
                  <a:srgbClr val="000000"/>
                </a:solidFill>
                <a:latin typeface="Courier New"/>
              </a:rPr>
              <a:t> </a:t>
            </a:r>
            <a:r>
              <a:rPr lang="en-US" dirty="0">
                <a:solidFill>
                  <a:srgbClr val="000000"/>
                </a:solidFill>
                <a:latin typeface="Courier New"/>
              </a:rPr>
              <a:t>TEST1</a:t>
            </a:r>
            <a:r>
              <a:rPr lang="en-US" b="1" dirty="0">
                <a:solidFill>
                  <a:srgbClr val="000080"/>
                </a:solidFill>
                <a:latin typeface="Courier New"/>
              </a:rPr>
              <a:t>;</a:t>
            </a:r>
            <a:r>
              <a:rPr lang="en-US" dirty="0">
                <a:solidFill>
                  <a:srgbClr val="000000"/>
                </a:solidFill>
                <a:latin typeface="Courier New"/>
              </a:rPr>
              <a:t> </a:t>
            </a:r>
            <a:endParaRPr lang="en-US" dirty="0" smtClean="0">
              <a:solidFill>
                <a:srgbClr val="000000"/>
              </a:solidFill>
              <a:latin typeface="Courier New"/>
            </a:endParaRPr>
          </a:p>
          <a:p>
            <a:endParaRPr lang="en-US" b="1" dirty="0">
              <a:solidFill>
                <a:srgbClr val="000000"/>
              </a:solidFill>
              <a:latin typeface="Courier New"/>
            </a:endParaRPr>
          </a:p>
          <a:p>
            <a:r>
              <a:rPr lang="en-US" b="1" dirty="0" smtClean="0">
                <a:solidFill>
                  <a:srgbClr val="0000FF"/>
                </a:solidFill>
                <a:latin typeface="Courier New"/>
              </a:rPr>
              <a:t>CONNECT</a:t>
            </a:r>
            <a:r>
              <a:rPr lang="en-US" dirty="0" smtClean="0">
                <a:solidFill>
                  <a:srgbClr val="000000"/>
                </a:solidFill>
                <a:latin typeface="Courier New"/>
              </a:rPr>
              <a:t> </a:t>
            </a:r>
            <a:r>
              <a:rPr lang="en-US" dirty="0">
                <a:solidFill>
                  <a:srgbClr val="000000"/>
                </a:solidFill>
                <a:latin typeface="Courier New"/>
              </a:rPr>
              <a:t>HR </a:t>
            </a:r>
            <a:endParaRPr lang="en-US" dirty="0" smtClean="0">
              <a:solidFill>
                <a:srgbClr val="000000"/>
              </a:solidFill>
              <a:latin typeface="Courier New"/>
            </a:endParaRPr>
          </a:p>
          <a:p>
            <a:r>
              <a:rPr lang="en-US" b="1" dirty="0" smtClean="0">
                <a:solidFill>
                  <a:srgbClr val="0000FF"/>
                </a:solidFill>
                <a:latin typeface="Courier New"/>
              </a:rPr>
              <a:t>REVOKE</a:t>
            </a:r>
            <a:r>
              <a:rPr lang="en-US" dirty="0" smtClean="0">
                <a:solidFill>
                  <a:srgbClr val="000000"/>
                </a:solidFill>
                <a:latin typeface="Courier New"/>
              </a:rPr>
              <a:t> </a:t>
            </a:r>
            <a:r>
              <a:rPr lang="en-US" b="1" dirty="0">
                <a:solidFill>
                  <a:srgbClr val="0000FF"/>
                </a:solidFill>
                <a:latin typeface="Courier New"/>
              </a:rPr>
              <a:t>REFERENCES</a:t>
            </a:r>
            <a:r>
              <a:rPr lang="en-US" dirty="0">
                <a:solidFill>
                  <a:srgbClr val="000000"/>
                </a:solidFill>
                <a:latin typeface="Courier New"/>
              </a:rPr>
              <a:t> </a:t>
            </a:r>
            <a:r>
              <a:rPr lang="en-US" b="1" dirty="0">
                <a:solidFill>
                  <a:srgbClr val="0000FF"/>
                </a:solidFill>
                <a:latin typeface="Courier New"/>
              </a:rPr>
              <a:t>ON</a:t>
            </a:r>
            <a:r>
              <a:rPr lang="en-US" dirty="0">
                <a:solidFill>
                  <a:srgbClr val="000000"/>
                </a:solidFill>
                <a:latin typeface="Courier New"/>
              </a:rPr>
              <a:t> EMPLOYEES </a:t>
            </a:r>
            <a:endParaRPr lang="en-US" dirty="0" smtClean="0">
              <a:solidFill>
                <a:srgbClr val="000000"/>
              </a:solidFill>
              <a:latin typeface="Courier New"/>
            </a:endParaRPr>
          </a:p>
          <a:p>
            <a:r>
              <a:rPr lang="en-US" b="1" dirty="0">
                <a:solidFill>
                  <a:srgbClr val="000000"/>
                </a:solidFill>
                <a:latin typeface="Courier New"/>
              </a:rPr>
              <a:t> </a:t>
            </a:r>
            <a:r>
              <a:rPr lang="en-US" b="1" dirty="0" smtClean="0">
                <a:solidFill>
                  <a:srgbClr val="000000"/>
                </a:solidFill>
                <a:latin typeface="Courier New"/>
              </a:rPr>
              <a:t> </a:t>
            </a:r>
            <a:r>
              <a:rPr lang="en-US" b="1" dirty="0" smtClean="0">
                <a:solidFill>
                  <a:srgbClr val="0000FF"/>
                </a:solidFill>
                <a:latin typeface="Courier New"/>
              </a:rPr>
              <a:t>FROM</a:t>
            </a:r>
            <a:r>
              <a:rPr lang="en-US" dirty="0" smtClean="0">
                <a:solidFill>
                  <a:srgbClr val="000000"/>
                </a:solidFill>
                <a:latin typeface="Courier New"/>
              </a:rPr>
              <a:t> </a:t>
            </a:r>
            <a:r>
              <a:rPr lang="en-US" dirty="0">
                <a:solidFill>
                  <a:srgbClr val="000000"/>
                </a:solidFill>
                <a:latin typeface="Courier New"/>
              </a:rPr>
              <a:t>TEST1 </a:t>
            </a:r>
            <a:r>
              <a:rPr lang="en-US" b="1" dirty="0">
                <a:solidFill>
                  <a:srgbClr val="0000FF"/>
                </a:solidFill>
                <a:latin typeface="Courier New"/>
              </a:rPr>
              <a:t>CASCADE</a:t>
            </a:r>
            <a:r>
              <a:rPr lang="en-US" dirty="0">
                <a:solidFill>
                  <a:srgbClr val="000000"/>
                </a:solidFill>
                <a:latin typeface="Courier New"/>
              </a:rPr>
              <a:t> </a:t>
            </a:r>
            <a:r>
              <a:rPr lang="en-US" b="1" dirty="0">
                <a:solidFill>
                  <a:srgbClr val="0000FF"/>
                </a:solidFill>
                <a:latin typeface="Courier New"/>
              </a:rPr>
              <a:t>CONSTRAINTS</a:t>
            </a:r>
            <a:r>
              <a:rPr lang="en-US" b="1" dirty="0">
                <a:solidFill>
                  <a:srgbClr val="000080"/>
                </a:solidFill>
                <a:latin typeface="Courier New"/>
              </a:rPr>
              <a:t>;</a:t>
            </a:r>
            <a:endParaRPr lang="en-US" dirty="0">
              <a:effectLst/>
            </a:endParaRPr>
          </a:p>
        </p:txBody>
      </p:sp>
      <p:sp>
        <p:nvSpPr>
          <p:cNvPr id="8" name="Up Arrow 7"/>
          <p:cNvSpPr/>
          <p:nvPr/>
        </p:nvSpPr>
        <p:spPr bwMode="auto">
          <a:xfrm rot="16200000">
            <a:off x="5251772" y="5719823"/>
            <a:ext cx="325055" cy="312999"/>
          </a:xfrm>
          <a:prstGeom prst="upArrow">
            <a:avLst/>
          </a:prstGeom>
          <a:solidFill>
            <a:srgbClr val="2DFF5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9" name="Down Arrow 8"/>
          <p:cNvSpPr/>
          <p:nvPr/>
        </p:nvSpPr>
        <p:spPr bwMode="auto">
          <a:xfrm rot="10800000">
            <a:off x="4086225" y="3581400"/>
            <a:ext cx="304800" cy="3048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7" name="Rectangle 6"/>
          <p:cNvSpPr/>
          <p:nvPr/>
        </p:nvSpPr>
        <p:spPr>
          <a:xfrm>
            <a:off x="5610225" y="5429250"/>
            <a:ext cx="2514600" cy="646331"/>
          </a:xfrm>
          <a:prstGeom prst="rect">
            <a:avLst/>
          </a:prstGeom>
        </p:spPr>
        <p:txBody>
          <a:bodyPr wrap="square">
            <a:spAutoFit/>
          </a:bodyPr>
          <a:lstStyle/>
          <a:p>
            <a:r>
              <a:rPr lang="en-US" dirty="0">
                <a:solidFill>
                  <a:srgbClr val="FF0000"/>
                </a:solidFill>
                <a:latin typeface="Arial" pitchFamily="34" charset="0"/>
                <a:cs typeface="Arial" pitchFamily="34" charset="0"/>
              </a:rPr>
              <a:t>Constraint FK_EMP will be dropped</a:t>
            </a:r>
          </a:p>
        </p:txBody>
      </p:sp>
      <p:sp>
        <p:nvSpPr>
          <p:cNvPr id="11" name="Up Arrow 10"/>
          <p:cNvSpPr/>
          <p:nvPr/>
        </p:nvSpPr>
        <p:spPr bwMode="auto">
          <a:xfrm rot="16200000">
            <a:off x="4832672" y="4368642"/>
            <a:ext cx="325055" cy="312999"/>
          </a:xfrm>
          <a:prstGeom prst="upArrow">
            <a:avLst/>
          </a:prstGeom>
          <a:solidFill>
            <a:srgbClr val="2DFF5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2" name="Rectangle 11"/>
          <p:cNvSpPr/>
          <p:nvPr/>
        </p:nvSpPr>
        <p:spPr>
          <a:xfrm>
            <a:off x="5257800" y="4049494"/>
            <a:ext cx="3581399" cy="923330"/>
          </a:xfrm>
          <a:prstGeom prst="rect">
            <a:avLst/>
          </a:prstGeom>
        </p:spPr>
        <p:txBody>
          <a:bodyPr wrap="square">
            <a:spAutoFit/>
          </a:bodyPr>
          <a:lstStyle/>
          <a:p>
            <a:r>
              <a:rPr lang="en-US" dirty="0">
                <a:solidFill>
                  <a:srgbClr val="FF0000"/>
                </a:solidFill>
                <a:latin typeface="Arial" pitchFamily="34" charset="0"/>
                <a:cs typeface="Arial" pitchFamily="34" charset="0"/>
              </a:rPr>
              <a:t>ORA-01981: CASCADE CONSTRAINTS must be specified to perform this revoke</a:t>
            </a:r>
          </a:p>
        </p:txBody>
      </p:sp>
    </p:spTree>
    <p:extLst>
      <p:ext uri="{BB962C8B-B14F-4D97-AF65-F5344CB8AC3E}">
        <p14:creationId xmlns:p14="http://schemas.microsoft.com/office/powerpoint/2010/main" val="1596441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PL/SQL Dynamic SQL</a:t>
            </a:r>
            <a:endParaRPr lang="ru-RU" dirty="0"/>
          </a:p>
        </p:txBody>
      </p:sp>
      <p:sp>
        <p:nvSpPr>
          <p:cNvPr id="3" name="Нижний колонтитул 2"/>
          <p:cNvSpPr>
            <a:spLocks noGrp="1"/>
          </p:cNvSpPr>
          <p:nvPr>
            <p:ph type="ftr" sz="quarter" idx="10"/>
          </p:nvPr>
        </p:nvSpPr>
        <p:spPr/>
        <p:txBody>
          <a:bodyPr/>
          <a:lstStyle/>
          <a:p>
            <a:r>
              <a:rPr lang="en-US" smtClean="0"/>
              <a:t>2014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Schemas, Users and other non-schema objects</a:t>
            </a:r>
            <a:endParaRPr lang="en-US" dirty="0"/>
          </a:p>
        </p:txBody>
      </p:sp>
      <p:sp>
        <p:nvSpPr>
          <p:cNvPr id="4" name="Footer Placeholder 3"/>
          <p:cNvSpPr>
            <a:spLocks noGrp="1"/>
          </p:cNvSpPr>
          <p:nvPr>
            <p:ph type="ftr" sz="quarter" idx="10"/>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3</a:t>
            </a:fld>
            <a:endParaRPr lang="en-US"/>
          </a:p>
        </p:txBody>
      </p:sp>
    </p:spTree>
    <p:extLst>
      <p:ext uri="{BB962C8B-B14F-4D97-AF65-F5344CB8AC3E}">
        <p14:creationId xmlns:p14="http://schemas.microsoft.com/office/powerpoint/2010/main" val="9737996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PL/SQL Dynamic SQL</a:t>
            </a:r>
            <a:br>
              <a:rPr lang="en-US" dirty="0" smtClean="0"/>
            </a:br>
            <a:endParaRPr lang="ru-RU" dirty="0"/>
          </a:p>
        </p:txBody>
      </p:sp>
      <p:sp>
        <p:nvSpPr>
          <p:cNvPr id="3" name="Нижний колонтитул 2"/>
          <p:cNvSpPr>
            <a:spLocks noGrp="1"/>
          </p:cNvSpPr>
          <p:nvPr>
            <p:ph type="ftr" sz="quarter" idx="10"/>
          </p:nvPr>
        </p:nvSpPr>
        <p:spPr/>
        <p:txBody>
          <a:bodyPr/>
          <a:lstStyle/>
          <a:p>
            <a:r>
              <a:rPr lang="en-US" smtClean="0"/>
              <a:t>2014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30</a:t>
            </a:fld>
            <a:endParaRPr lang="en-US"/>
          </a:p>
        </p:txBody>
      </p:sp>
      <p:sp>
        <p:nvSpPr>
          <p:cNvPr id="17411" name="Rectangle 3"/>
          <p:cNvSpPr>
            <a:spLocks noChangeArrowheads="1"/>
          </p:cNvSpPr>
          <p:nvPr/>
        </p:nvSpPr>
        <p:spPr bwMode="auto">
          <a:xfrm>
            <a:off x="533400" y="914400"/>
            <a:ext cx="7848600" cy="175432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222222"/>
                </a:solidFill>
                <a:effectLst/>
                <a:latin typeface="Arial" pitchFamily="34" charset="0"/>
                <a:cs typeface="Arial" pitchFamily="34" charset="0"/>
              </a:rPr>
              <a:t>PL/SQL </a:t>
            </a:r>
            <a:r>
              <a:rPr kumimoji="0" lang="ru-RU" b="0" i="0" u="none" strike="noStrike" cap="none" normalizeH="0" baseline="0" dirty="0" err="1" smtClean="0">
                <a:ln>
                  <a:noFill/>
                </a:ln>
                <a:solidFill>
                  <a:srgbClr val="222222"/>
                </a:solidFill>
                <a:effectLst/>
                <a:latin typeface="Arial" pitchFamily="34" charset="0"/>
                <a:cs typeface="Arial" pitchFamily="34" charset="0"/>
              </a:rPr>
              <a:t>provides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two</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ways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to</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write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dynamic</a:t>
            </a:r>
            <a:r>
              <a:rPr kumimoji="0" lang="ru-RU" b="0" i="0" u="none" strike="noStrike" cap="none" normalizeH="0" baseline="0" dirty="0" smtClean="0">
                <a:ln>
                  <a:noFill/>
                </a:ln>
                <a:solidFill>
                  <a:srgbClr val="222222"/>
                </a:solidFill>
                <a:effectLst/>
                <a:latin typeface="Arial" pitchFamily="34" charset="0"/>
                <a:cs typeface="Arial" pitchFamily="34" charset="0"/>
              </a:rPr>
              <a:t> SQL:</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b="0" i="0" u="none" strike="noStrike" cap="none" normalizeH="0" baseline="0" dirty="0" err="1" smtClean="0">
                <a:ln>
                  <a:noFill/>
                </a:ln>
                <a:solidFill>
                  <a:srgbClr val="FF0000"/>
                </a:solidFill>
                <a:effectLst/>
                <a:latin typeface="Arial" pitchFamily="34" charset="0"/>
                <a:cs typeface="Arial" pitchFamily="34" charset="0"/>
              </a:rPr>
              <a:t>Native</a:t>
            </a:r>
            <a:r>
              <a:rPr kumimoji="0" lang="ru-RU" b="0" i="0" u="none" strike="noStrike" cap="none" normalizeH="0" baseline="0" dirty="0" smtClean="0">
                <a:ln>
                  <a:noFill/>
                </a:ln>
                <a:solidFill>
                  <a:srgbClr val="FF0000"/>
                </a:solidFill>
                <a:effectLst/>
                <a:latin typeface="Arial" pitchFamily="34" charset="0"/>
                <a:cs typeface="Arial" pitchFamily="34" charset="0"/>
              </a:rPr>
              <a:t> </a:t>
            </a:r>
            <a:r>
              <a:rPr kumimoji="0" lang="ru-RU" b="0" i="0" u="none" strike="noStrike" cap="none" normalizeH="0" baseline="0" dirty="0" err="1" smtClean="0">
                <a:ln>
                  <a:noFill/>
                </a:ln>
                <a:solidFill>
                  <a:srgbClr val="FF0000"/>
                </a:solidFill>
                <a:effectLst/>
                <a:latin typeface="Arial" pitchFamily="34" charset="0"/>
                <a:cs typeface="Arial" pitchFamily="34" charset="0"/>
              </a:rPr>
              <a:t>dynamic</a:t>
            </a:r>
            <a:r>
              <a:rPr kumimoji="0" lang="ru-RU" b="0" i="0" u="none" strike="noStrike" cap="none" normalizeH="0" baseline="0" dirty="0" smtClean="0">
                <a:ln>
                  <a:noFill/>
                </a:ln>
                <a:solidFill>
                  <a:srgbClr val="FF0000"/>
                </a:solidFill>
                <a:effectLst/>
                <a:latin typeface="Arial" pitchFamily="34" charset="0"/>
                <a:cs typeface="Arial" pitchFamily="34" charset="0"/>
              </a:rPr>
              <a:t> </a:t>
            </a:r>
            <a:r>
              <a:rPr kumimoji="0" lang="ru-RU" b="0" i="0" u="none" strike="noStrike" cap="none" normalizeH="0" baseline="0" dirty="0" smtClean="0">
                <a:ln>
                  <a:noFill/>
                </a:ln>
                <a:solidFill>
                  <a:srgbClr val="222222"/>
                </a:solidFill>
                <a:effectLst/>
                <a:latin typeface="Arial" pitchFamily="34" charset="0"/>
                <a:cs typeface="Arial" pitchFamily="34" charset="0"/>
              </a:rPr>
              <a:t>SQL, </a:t>
            </a:r>
            <a:r>
              <a:rPr kumimoji="0" lang="ru-RU" b="0" i="0" u="none" strike="noStrike" cap="none" normalizeH="0" baseline="0" dirty="0" err="1" smtClean="0">
                <a:ln>
                  <a:noFill/>
                </a:ln>
                <a:solidFill>
                  <a:srgbClr val="222222"/>
                </a:solidFill>
                <a:effectLst/>
                <a:latin typeface="Arial" pitchFamily="34" charset="0"/>
                <a:cs typeface="Arial" pitchFamily="34" charset="0"/>
              </a:rPr>
              <a:t>a</a:t>
            </a:r>
            <a:r>
              <a:rPr kumimoji="0" lang="ru-RU" b="0" i="0" u="none" strike="noStrike" cap="none" normalizeH="0" baseline="0" dirty="0" smtClean="0">
                <a:ln>
                  <a:noFill/>
                </a:ln>
                <a:solidFill>
                  <a:srgbClr val="222222"/>
                </a:solidFill>
                <a:effectLst/>
                <a:latin typeface="Arial" pitchFamily="34" charset="0"/>
                <a:cs typeface="Arial" pitchFamily="34" charset="0"/>
              </a:rPr>
              <a:t> PL/SQL </a:t>
            </a:r>
            <a:r>
              <a:rPr kumimoji="0" lang="ru-RU" b="0" i="0" u="none" strike="noStrike" cap="none" normalizeH="0" baseline="0" dirty="0" err="1" smtClean="0">
                <a:ln>
                  <a:noFill/>
                </a:ln>
                <a:solidFill>
                  <a:srgbClr val="222222"/>
                </a:solidFill>
                <a:effectLst/>
                <a:latin typeface="Arial" pitchFamily="34" charset="0"/>
                <a:cs typeface="Arial" pitchFamily="34" charset="0"/>
              </a:rPr>
              <a:t>language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that</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is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native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feature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for</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building</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and</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running</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dynamic</a:t>
            </a:r>
            <a:r>
              <a:rPr kumimoji="0" lang="ru-RU" b="0" i="0" u="none" strike="noStrike" cap="none" normalizeH="0" baseline="0" dirty="0" smtClean="0">
                <a:ln>
                  <a:noFill/>
                </a:ln>
                <a:solidFill>
                  <a:srgbClr val="222222"/>
                </a:solidFill>
                <a:effectLst/>
                <a:latin typeface="Arial" pitchFamily="34" charset="0"/>
                <a:cs typeface="Arial" pitchFamily="34" charset="0"/>
              </a:rPr>
              <a:t> SQL </a:t>
            </a:r>
            <a:r>
              <a:rPr kumimoji="0" lang="ru-RU" b="0" i="0" u="none" strike="noStrike" cap="none" normalizeH="0" baseline="0" dirty="0" err="1" smtClean="0">
                <a:ln>
                  <a:noFill/>
                </a:ln>
                <a:solidFill>
                  <a:srgbClr val="222222"/>
                </a:solidFill>
                <a:effectLst/>
                <a:latin typeface="Arial" pitchFamily="34" charset="0"/>
                <a:cs typeface="Arial" pitchFamily="34" charset="0"/>
              </a:rPr>
              <a:t>statements</a:t>
            </a:r>
            <a:endParaRPr kumimoji="0" lang="ru-RU" b="0" i="0" u="none" strike="noStrike" cap="none" normalizeH="0" baseline="0" dirty="0" smtClean="0">
              <a:ln>
                <a:noFill/>
              </a:ln>
              <a:solidFill>
                <a:srgbClr val="22222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b="0" i="0" u="none" strike="noStrike" cap="none" normalizeH="0" baseline="0" dirty="0" smtClean="0">
                <a:ln>
                  <a:noFill/>
                </a:ln>
                <a:solidFill>
                  <a:srgbClr val="FF0000"/>
                </a:solidFill>
                <a:effectLst/>
                <a:latin typeface="Arial" pitchFamily="34" charset="0"/>
                <a:cs typeface="Arial" pitchFamily="34" charset="0"/>
              </a:rPr>
              <a:t>DBMS_SQL </a:t>
            </a:r>
            <a:r>
              <a:rPr kumimoji="0" lang="ru-RU" b="0" i="0" u="none" strike="noStrike" cap="none" normalizeH="0" baseline="0" dirty="0" err="1" smtClean="0">
                <a:ln>
                  <a:noFill/>
                </a:ln>
                <a:solidFill>
                  <a:srgbClr val="FF0000"/>
                </a:solidFill>
                <a:effectLst/>
                <a:latin typeface="Arial" pitchFamily="34" charset="0"/>
                <a:cs typeface="Arial" pitchFamily="34" charset="0"/>
              </a:rPr>
              <a:t>package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an</a:t>
            </a:r>
            <a:r>
              <a:rPr kumimoji="0" lang="ru-RU" b="0" i="0" u="none" strike="noStrike" cap="none" normalizeH="0" baseline="0" dirty="0" smtClean="0">
                <a:ln>
                  <a:noFill/>
                </a:ln>
                <a:solidFill>
                  <a:srgbClr val="222222"/>
                </a:solidFill>
                <a:effectLst/>
                <a:latin typeface="Arial" pitchFamily="34" charset="0"/>
                <a:cs typeface="Arial" pitchFamily="34" charset="0"/>
              </a:rPr>
              <a:t> API </a:t>
            </a:r>
            <a:r>
              <a:rPr kumimoji="0" lang="ru-RU" b="0" i="0" u="none" strike="noStrike" cap="none" normalizeH="0" baseline="0" dirty="0" err="1" smtClean="0">
                <a:ln>
                  <a:noFill/>
                </a:ln>
                <a:solidFill>
                  <a:srgbClr val="222222"/>
                </a:solidFill>
                <a:effectLst/>
                <a:latin typeface="Arial" pitchFamily="34" charset="0"/>
                <a:cs typeface="Arial" pitchFamily="34" charset="0"/>
              </a:rPr>
              <a:t>for</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building</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running</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and</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describing</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dynamic</a:t>
            </a:r>
            <a:r>
              <a:rPr kumimoji="0" lang="ru-RU" b="0" i="0" u="none" strike="noStrike" cap="none" normalizeH="0" baseline="0" dirty="0" smtClean="0">
                <a:ln>
                  <a:noFill/>
                </a:ln>
                <a:solidFill>
                  <a:srgbClr val="222222"/>
                </a:solidFill>
                <a:effectLst/>
                <a:latin typeface="Arial" pitchFamily="34" charset="0"/>
                <a:cs typeface="Arial" pitchFamily="34" charset="0"/>
              </a:rPr>
              <a:t> SQL </a:t>
            </a:r>
            <a:r>
              <a:rPr kumimoji="0" lang="ru-RU" b="0" i="0" u="none" strike="noStrike" cap="none" normalizeH="0" baseline="0" dirty="0" err="1" smtClean="0">
                <a:ln>
                  <a:noFill/>
                </a:ln>
                <a:solidFill>
                  <a:srgbClr val="222222"/>
                </a:solidFill>
                <a:effectLst/>
                <a:latin typeface="Arial" pitchFamily="34" charset="0"/>
                <a:cs typeface="Arial" pitchFamily="34" charset="0"/>
              </a:rPr>
              <a:t>statements</a:t>
            </a:r>
            <a:endParaRPr kumimoji="0" lang="ru-RU" b="0" i="0" u="none" strike="noStrike" cap="none" normalizeH="0" baseline="0" dirty="0" smtClean="0">
              <a:ln>
                <a:noFill/>
              </a:ln>
              <a:solidFill>
                <a:srgbClr val="22222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Прямоугольник 7"/>
          <p:cNvSpPr/>
          <p:nvPr/>
        </p:nvSpPr>
        <p:spPr>
          <a:xfrm>
            <a:off x="533400" y="2667000"/>
            <a:ext cx="4724400" cy="477054"/>
          </a:xfrm>
          <a:prstGeom prst="rect">
            <a:avLst/>
          </a:prstGeom>
        </p:spPr>
        <p:txBody>
          <a:bodyPr wrap="square">
            <a:spAutoFit/>
          </a:bodyPr>
          <a:lstStyle/>
          <a:p>
            <a:r>
              <a:rPr lang="en-US" sz="2500" b="1" dirty="0" smtClean="0"/>
              <a:t>When You Need Dynamic SQL</a:t>
            </a:r>
            <a:endParaRPr lang="en-US" sz="2500" b="1" dirty="0"/>
          </a:p>
        </p:txBody>
      </p:sp>
      <p:sp>
        <p:nvSpPr>
          <p:cNvPr id="17412" name="Rectangle 4"/>
          <p:cNvSpPr>
            <a:spLocks noChangeArrowheads="1"/>
          </p:cNvSpPr>
          <p:nvPr/>
        </p:nvSpPr>
        <p:spPr bwMode="auto">
          <a:xfrm>
            <a:off x="533400" y="3594437"/>
            <a:ext cx="8458200" cy="203132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err="1" smtClean="0">
                <a:ln>
                  <a:noFill/>
                </a:ln>
                <a:solidFill>
                  <a:srgbClr val="222222"/>
                </a:solidFill>
                <a:effectLst/>
                <a:latin typeface="Tahoma" pitchFamily="34" charset="0"/>
                <a:cs typeface="Tahoma" pitchFamily="34" charset="0"/>
              </a:rPr>
              <a:t>In</a:t>
            </a:r>
            <a:r>
              <a:rPr kumimoji="0" lang="ru-RU" b="0" i="0" u="none" strike="noStrike" cap="none" normalizeH="0" baseline="0" dirty="0" smtClean="0">
                <a:ln>
                  <a:noFill/>
                </a:ln>
                <a:solidFill>
                  <a:srgbClr val="222222"/>
                </a:solidFill>
                <a:effectLst/>
                <a:latin typeface="Tahoma" pitchFamily="34" charset="0"/>
                <a:cs typeface="Tahoma" pitchFamily="34" charset="0"/>
              </a:rPr>
              <a:t> PL/SQL, </a:t>
            </a:r>
            <a:r>
              <a:rPr kumimoji="0" lang="ru-RU" b="0" i="0" u="none" strike="noStrike" cap="none" normalizeH="0" baseline="0" dirty="0" err="1" smtClean="0">
                <a:ln>
                  <a:noFill/>
                </a:ln>
                <a:solidFill>
                  <a:srgbClr val="222222"/>
                </a:solidFill>
                <a:effectLst/>
                <a:latin typeface="Tahoma" pitchFamily="34" charset="0"/>
                <a:cs typeface="Tahoma" pitchFamily="34" charset="0"/>
              </a:rPr>
              <a:t>you</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need</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dynamic</a:t>
            </a:r>
            <a:r>
              <a:rPr kumimoji="0" lang="ru-RU" b="0" i="0" u="none" strike="noStrike" cap="none" normalizeH="0" baseline="0" dirty="0" smtClean="0">
                <a:ln>
                  <a:noFill/>
                </a:ln>
                <a:solidFill>
                  <a:srgbClr val="222222"/>
                </a:solidFill>
                <a:effectLst/>
                <a:latin typeface="Tahoma" pitchFamily="34" charset="0"/>
                <a:cs typeface="Tahoma" pitchFamily="34" charset="0"/>
              </a:rPr>
              <a:t> SQL </a:t>
            </a:r>
            <a:r>
              <a:rPr kumimoji="0" lang="ru-RU" b="0" i="0" u="none" strike="noStrike" cap="none" normalizeH="0" baseline="0" dirty="0" err="1" smtClean="0">
                <a:ln>
                  <a:noFill/>
                </a:ln>
                <a:solidFill>
                  <a:srgbClr val="222222"/>
                </a:solidFill>
                <a:effectLst/>
                <a:latin typeface="Tahoma" pitchFamily="34" charset="0"/>
                <a:cs typeface="Tahoma" pitchFamily="34" charset="0"/>
              </a:rPr>
              <a:t>to</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run</a:t>
            </a:r>
            <a:r>
              <a:rPr kumimoji="0" lang="ru-RU" b="0" i="0" u="none" strike="noStrike" cap="none" normalizeH="0" baseline="0" dirty="0" smtClean="0">
                <a:ln>
                  <a:noFill/>
                </a:ln>
                <a:solidFill>
                  <a:srgbClr val="222222"/>
                </a:solidFill>
                <a:effectLst/>
                <a:latin typeface="Tahoma" pitchFamily="34" charset="0"/>
                <a:cs typeface="Tahoma" pitchFamily="34" charset="0"/>
              </a:rPr>
              <a:t>:</a:t>
            </a:r>
            <a:endParaRPr kumimoji="0" lang="ru-RU"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b="0" i="0" u="none" strike="noStrike" cap="none" normalizeH="0" baseline="0" dirty="0" smtClean="0">
                <a:ln>
                  <a:noFill/>
                </a:ln>
                <a:solidFill>
                  <a:srgbClr val="222222"/>
                </a:solidFill>
                <a:effectLst/>
                <a:latin typeface="Tahoma" pitchFamily="34" charset="0"/>
                <a:cs typeface="Tahoma" pitchFamily="34" charset="0"/>
              </a:rPr>
              <a:t>SQL </a:t>
            </a:r>
            <a:r>
              <a:rPr kumimoji="0" lang="ru-RU" b="0" i="0" u="none" strike="noStrike" cap="none" normalizeH="0" baseline="0" dirty="0" err="1" smtClean="0">
                <a:ln>
                  <a:noFill/>
                </a:ln>
                <a:solidFill>
                  <a:srgbClr val="222222"/>
                </a:solidFill>
                <a:effectLst/>
                <a:latin typeface="Tahoma" pitchFamily="34" charset="0"/>
                <a:cs typeface="Tahoma" pitchFamily="34" charset="0"/>
              </a:rPr>
              <a:t>whose</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text</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is</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unknown</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at</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compile</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time</a:t>
            </a:r>
            <a:endParaRPr kumimoji="0" lang="ru-RU" b="0" i="0" u="none" strike="noStrike" cap="none" normalizeH="0" baseline="0" dirty="0" smtClean="0">
              <a:ln>
                <a:noFill/>
              </a:ln>
              <a:solidFill>
                <a:srgbClr val="222222"/>
              </a:solidFill>
              <a:effectLst/>
              <a:latin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err="1" smtClean="0">
                <a:ln>
                  <a:noFill/>
                </a:ln>
                <a:solidFill>
                  <a:srgbClr val="222222"/>
                </a:solidFill>
                <a:effectLst/>
                <a:latin typeface="Tahoma" pitchFamily="34" charset="0"/>
                <a:cs typeface="Tahoma" pitchFamily="34" charset="0"/>
              </a:rPr>
              <a:t>For</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example</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a</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smtClean="0">
                <a:ln>
                  <a:noFill/>
                </a:ln>
                <a:solidFill>
                  <a:srgbClr val="FF0000"/>
                </a:solidFill>
                <a:effectLst/>
                <a:latin typeface="Courier New" pitchFamily="49" charset="0"/>
                <a:cs typeface="Courier New" pitchFamily="49" charset="0"/>
              </a:rPr>
              <a:t>SELECT</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statement</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that</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includes</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an</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identifier</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that</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is</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unknown</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at</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compile</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time</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such</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as</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a</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table</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name</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or</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a</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smtClean="0">
                <a:ln>
                  <a:noFill/>
                </a:ln>
                <a:solidFill>
                  <a:srgbClr val="FF0000"/>
                </a:solidFill>
                <a:effectLst/>
                <a:latin typeface="Courier New" pitchFamily="49" charset="0"/>
                <a:cs typeface="Courier New" pitchFamily="49" charset="0"/>
              </a:rPr>
              <a:t>WHERE</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clause</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in</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which</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the</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number</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of</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subclauses</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is</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unknown</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at</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compile</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time</a:t>
            </a:r>
            <a:r>
              <a:rPr kumimoji="0" lang="ru-RU" b="0" i="0" u="none" strike="noStrike" cap="none" normalizeH="0" baseline="0" dirty="0" smtClean="0">
                <a:ln>
                  <a:noFill/>
                </a:ln>
                <a:solidFill>
                  <a:srgbClr val="222222"/>
                </a:solidFill>
                <a:effectLst/>
                <a:latin typeface="Tahoma" pitchFamily="34" charset="0"/>
                <a:cs typeface="Tahoma"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b="0" i="0" u="none" strike="noStrike" cap="none" normalizeH="0" baseline="0" dirty="0" smtClean="0">
                <a:ln>
                  <a:noFill/>
                </a:ln>
                <a:solidFill>
                  <a:srgbClr val="222222"/>
                </a:solidFill>
                <a:effectLst/>
                <a:latin typeface="Tahoma" pitchFamily="34" charset="0"/>
                <a:cs typeface="Tahoma" pitchFamily="34" charset="0"/>
              </a:rPr>
              <a:t>SQL </a:t>
            </a:r>
            <a:r>
              <a:rPr kumimoji="0" lang="ru-RU" b="0" i="0" u="none" strike="noStrike" cap="none" normalizeH="0" baseline="0" dirty="0" err="1" smtClean="0">
                <a:ln>
                  <a:noFill/>
                </a:ln>
                <a:solidFill>
                  <a:srgbClr val="222222"/>
                </a:solidFill>
                <a:effectLst/>
                <a:latin typeface="Tahoma" pitchFamily="34" charset="0"/>
                <a:cs typeface="Tahoma" pitchFamily="34" charset="0"/>
              </a:rPr>
              <a:t>that</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is</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not</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supported</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as</a:t>
            </a:r>
            <a:r>
              <a:rPr kumimoji="0" lang="ru-RU" b="0" i="0" u="none" strike="noStrike" cap="none" normalizeH="0" baseline="0" dirty="0" smtClean="0">
                <a:ln>
                  <a:noFill/>
                </a:ln>
                <a:solidFill>
                  <a:srgbClr val="222222"/>
                </a:solidFill>
                <a:effectLst/>
                <a:latin typeface="Tahoma" pitchFamily="34" charset="0"/>
                <a:cs typeface="Tahoma" pitchFamily="34" charset="0"/>
              </a:rPr>
              <a:t> </a:t>
            </a:r>
            <a:r>
              <a:rPr kumimoji="0" lang="ru-RU" b="0" i="0" u="none" strike="noStrike" cap="none" normalizeH="0" baseline="0" dirty="0" err="1" smtClean="0">
                <a:ln>
                  <a:noFill/>
                </a:ln>
                <a:solidFill>
                  <a:srgbClr val="222222"/>
                </a:solidFill>
                <a:effectLst/>
                <a:latin typeface="Tahoma" pitchFamily="34" charset="0"/>
                <a:cs typeface="Tahoma" pitchFamily="34" charset="0"/>
              </a:rPr>
              <a:t>static</a:t>
            </a:r>
            <a:r>
              <a:rPr kumimoji="0" lang="ru-RU" b="0" i="0" u="none" strike="noStrike" cap="none" normalizeH="0" baseline="0" dirty="0" smtClean="0">
                <a:ln>
                  <a:noFill/>
                </a:ln>
                <a:solidFill>
                  <a:srgbClr val="222222"/>
                </a:solidFill>
                <a:effectLst/>
                <a:latin typeface="Tahoma" pitchFamily="34" charset="0"/>
                <a:cs typeface="Tahoma" pitchFamily="34" charset="0"/>
              </a:rPr>
              <a:t> SQL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EXECUTE IMMEDIATE Statement</a:t>
            </a:r>
            <a:br>
              <a:rPr lang="en-US" dirty="0" smtClean="0"/>
            </a:br>
            <a:endParaRPr lang="ru-RU" dirty="0"/>
          </a:p>
        </p:txBody>
      </p:sp>
      <p:sp>
        <p:nvSpPr>
          <p:cNvPr id="3" name="Нижний колонтитул 2"/>
          <p:cNvSpPr>
            <a:spLocks noGrp="1"/>
          </p:cNvSpPr>
          <p:nvPr>
            <p:ph type="ftr" sz="quarter" idx="10"/>
          </p:nvPr>
        </p:nvSpPr>
        <p:spPr/>
        <p:txBody>
          <a:bodyPr/>
          <a:lstStyle/>
          <a:p>
            <a:r>
              <a:rPr lang="en-US" smtClean="0"/>
              <a:t>2014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31</a:t>
            </a:fld>
            <a:endParaRPr lang="en-US"/>
          </a:p>
        </p:txBody>
      </p:sp>
      <p:sp>
        <p:nvSpPr>
          <p:cNvPr id="112641" name="Rectangle 1"/>
          <p:cNvSpPr>
            <a:spLocks noChangeArrowheads="1"/>
          </p:cNvSpPr>
          <p:nvPr/>
        </p:nvSpPr>
        <p:spPr bwMode="auto">
          <a:xfrm>
            <a:off x="381000" y="914400"/>
            <a:ext cx="8458200" cy="507831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err="1" smtClean="0">
                <a:ln>
                  <a:noFill/>
                </a:ln>
                <a:solidFill>
                  <a:srgbClr val="222222"/>
                </a:solidFill>
                <a:effectLst/>
                <a:latin typeface="Arial" pitchFamily="34" charset="0"/>
                <a:cs typeface="Arial" pitchFamily="34" charset="0"/>
              </a:rPr>
              <a:t>If</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the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dynamic</a:t>
            </a:r>
            <a:r>
              <a:rPr kumimoji="0" lang="ru-RU" b="0" i="0" u="none" strike="noStrike" cap="none" normalizeH="0" baseline="0" dirty="0" smtClean="0">
                <a:ln>
                  <a:noFill/>
                </a:ln>
                <a:solidFill>
                  <a:srgbClr val="222222"/>
                </a:solidFill>
                <a:effectLst/>
                <a:latin typeface="Arial" pitchFamily="34" charset="0"/>
                <a:cs typeface="Arial" pitchFamily="34" charset="0"/>
              </a:rPr>
              <a:t> SQL </a:t>
            </a:r>
            <a:r>
              <a:rPr kumimoji="0" lang="ru-RU" b="0" i="0" u="none" strike="noStrike" cap="none" normalizeH="0" baseline="0" dirty="0" err="1" smtClean="0">
                <a:ln>
                  <a:noFill/>
                </a:ln>
                <a:solidFill>
                  <a:srgbClr val="222222"/>
                </a:solidFill>
                <a:effectLst/>
                <a:latin typeface="Arial" pitchFamily="34" charset="0"/>
                <a:cs typeface="Arial" pitchFamily="34" charset="0"/>
              </a:rPr>
              <a:t>statement</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includes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placeholders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for</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bind</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variables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each</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placeholder</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must</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have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a</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corresponding</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bind</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variable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in</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the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appropriate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clause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of</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the</a:t>
            </a:r>
            <a:r>
              <a:rPr kumimoji="0" lang="ru-RU" b="0" i="0" u="none" strike="noStrike" cap="none" normalizeH="0" baseline="0" dirty="0" smtClean="0">
                <a:ln>
                  <a:noFill/>
                </a:ln>
                <a:solidFill>
                  <a:srgbClr val="222222"/>
                </a:solidFill>
                <a:effectLst/>
                <a:latin typeface="Arial" pitchFamily="34" charset="0"/>
                <a:cs typeface="Arial" pitchFamily="34" charset="0"/>
              </a:rPr>
              <a:t> EXECUTE IMMEDIATE </a:t>
            </a:r>
            <a:r>
              <a:rPr kumimoji="0" lang="ru-RU" b="0" i="0" u="none" strike="noStrike" cap="none" normalizeH="0" baseline="0" dirty="0" err="1" smtClean="0">
                <a:ln>
                  <a:noFill/>
                </a:ln>
                <a:solidFill>
                  <a:srgbClr val="222222"/>
                </a:solidFill>
                <a:effectLst/>
                <a:latin typeface="Arial" pitchFamily="34" charset="0"/>
                <a:cs typeface="Arial" pitchFamily="34" charset="0"/>
              </a:rPr>
              <a:t>statement</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as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follows</a:t>
            </a:r>
            <a:r>
              <a:rPr kumimoji="0" lang="ru-RU" b="0" i="0" u="none" strike="noStrike" cap="none" normalizeH="0" baseline="0" dirty="0" smtClean="0">
                <a:ln>
                  <a:noFill/>
                </a:ln>
                <a:solidFill>
                  <a:srgbClr val="222222"/>
                </a:solidFill>
                <a:effectLst/>
                <a:latin typeface="Arial" pitchFamily="34" charset="0"/>
                <a:cs typeface="Arial" pitchFamily="34" charset="0"/>
              </a:rPr>
              <a:t>:</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b="0" i="0" u="none" strike="noStrike" cap="none" normalizeH="0" baseline="0" dirty="0" err="1" smtClean="0">
                <a:ln>
                  <a:noFill/>
                </a:ln>
                <a:solidFill>
                  <a:srgbClr val="222222"/>
                </a:solidFill>
                <a:effectLst/>
                <a:latin typeface="Arial" pitchFamily="34" charset="0"/>
                <a:cs typeface="Arial" pitchFamily="34" charset="0"/>
              </a:rPr>
              <a:t>If</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the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dynamic</a:t>
            </a:r>
            <a:r>
              <a:rPr kumimoji="0" lang="ru-RU" b="0" i="0" u="none" strike="noStrike" cap="none" normalizeH="0" baseline="0" dirty="0" smtClean="0">
                <a:ln>
                  <a:noFill/>
                </a:ln>
                <a:solidFill>
                  <a:srgbClr val="222222"/>
                </a:solidFill>
                <a:effectLst/>
                <a:latin typeface="Arial" pitchFamily="34" charset="0"/>
                <a:cs typeface="Arial" pitchFamily="34" charset="0"/>
              </a:rPr>
              <a:t> SQL </a:t>
            </a:r>
            <a:r>
              <a:rPr kumimoji="0" lang="ru-RU" b="0" i="0" u="none" strike="noStrike" cap="none" normalizeH="0" baseline="0" dirty="0" err="1" smtClean="0">
                <a:ln>
                  <a:noFill/>
                </a:ln>
                <a:solidFill>
                  <a:srgbClr val="222222"/>
                </a:solidFill>
                <a:effectLst/>
                <a:latin typeface="Arial" pitchFamily="34" charset="0"/>
                <a:cs typeface="Arial" pitchFamily="34" charset="0"/>
              </a:rPr>
              <a:t>statement</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is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a</a:t>
            </a:r>
            <a:r>
              <a:rPr kumimoji="0" lang="ru-RU" b="1" i="0" u="none" strike="noStrike" cap="none" normalizeH="0" baseline="0" dirty="0" smtClean="0">
                <a:ln>
                  <a:noFill/>
                </a:ln>
                <a:solidFill>
                  <a:srgbClr val="222222"/>
                </a:solidFill>
                <a:effectLst/>
                <a:latin typeface="Arial" pitchFamily="34" charset="0"/>
                <a:cs typeface="Arial" pitchFamily="34" charset="0"/>
              </a:rPr>
              <a:t> SELECT </a:t>
            </a:r>
            <a:r>
              <a:rPr kumimoji="0" lang="ru-RU" b="1" i="0" u="none" strike="noStrike" cap="none" normalizeH="0" baseline="0" dirty="0" err="1" smtClean="0">
                <a:ln>
                  <a:noFill/>
                </a:ln>
                <a:solidFill>
                  <a:srgbClr val="222222"/>
                </a:solidFill>
                <a:effectLst/>
                <a:latin typeface="Arial" pitchFamily="34" charset="0"/>
                <a:cs typeface="Arial" pitchFamily="34" charset="0"/>
              </a:rPr>
              <a:t>statement</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that</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can</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return</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at</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most</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one</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row</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put</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out-bind</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variables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defines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in</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the</a:t>
            </a:r>
            <a:r>
              <a:rPr kumimoji="0" lang="ru-RU" b="0" i="0" u="none" strike="noStrike" cap="none" normalizeH="0" baseline="0" dirty="0" smtClean="0">
                <a:ln>
                  <a:noFill/>
                </a:ln>
                <a:solidFill>
                  <a:srgbClr val="222222"/>
                </a:solidFill>
                <a:effectLst/>
                <a:latin typeface="Arial" pitchFamily="34" charset="0"/>
                <a:cs typeface="Arial" pitchFamily="34" charset="0"/>
              </a:rPr>
              <a:t> INTO </a:t>
            </a:r>
            <a:r>
              <a:rPr kumimoji="0" lang="ru-RU" b="0" i="0" u="none" strike="noStrike" cap="none" normalizeH="0" baseline="0" dirty="0" err="1" smtClean="0">
                <a:ln>
                  <a:noFill/>
                </a:ln>
                <a:solidFill>
                  <a:srgbClr val="222222"/>
                </a:solidFill>
                <a:effectLst/>
                <a:latin typeface="Arial" pitchFamily="34" charset="0"/>
                <a:cs typeface="Arial" pitchFamily="34" charset="0"/>
              </a:rPr>
              <a:t>clause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and</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in-bind</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variables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in</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the</a:t>
            </a:r>
            <a:r>
              <a:rPr kumimoji="0" lang="ru-RU" b="0" i="0" u="none" strike="noStrike" cap="none" normalizeH="0" baseline="0" dirty="0" smtClean="0">
                <a:ln>
                  <a:noFill/>
                </a:ln>
                <a:solidFill>
                  <a:srgbClr val="222222"/>
                </a:solidFill>
                <a:effectLst/>
                <a:latin typeface="Arial" pitchFamily="34" charset="0"/>
                <a:cs typeface="Arial" pitchFamily="34" charset="0"/>
              </a:rPr>
              <a:t> USING </a:t>
            </a:r>
            <a:r>
              <a:rPr kumimoji="0" lang="ru-RU" b="0" i="0" u="none" strike="noStrike" cap="none" normalizeH="0" baseline="0" dirty="0" err="1" smtClean="0">
                <a:ln>
                  <a:noFill/>
                </a:ln>
                <a:solidFill>
                  <a:srgbClr val="222222"/>
                </a:solidFill>
                <a:effectLst/>
                <a:latin typeface="Arial" pitchFamily="34" charset="0"/>
                <a:cs typeface="Arial" pitchFamily="34" charset="0"/>
              </a:rPr>
              <a:t>clause</a:t>
            </a:r>
            <a:r>
              <a:rPr kumimoji="0" lang="ru-RU" b="0" i="0" u="none" strike="noStrike" cap="none" normalizeH="0" baseline="0" dirty="0" smtClean="0">
                <a:ln>
                  <a:noFill/>
                </a:ln>
                <a:solidFill>
                  <a:srgbClr val="222222"/>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b="0" i="0" u="none" strike="noStrike" cap="none" normalizeH="0" baseline="0" dirty="0" err="1" smtClean="0">
                <a:ln>
                  <a:noFill/>
                </a:ln>
                <a:solidFill>
                  <a:srgbClr val="222222"/>
                </a:solidFill>
                <a:effectLst/>
                <a:latin typeface="Arial" pitchFamily="34" charset="0"/>
                <a:cs typeface="Arial" pitchFamily="34" charset="0"/>
              </a:rPr>
              <a:t>If</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the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dynamic</a:t>
            </a:r>
            <a:r>
              <a:rPr kumimoji="0" lang="ru-RU" b="0" i="0" u="none" strike="noStrike" cap="none" normalizeH="0" baseline="0" dirty="0" smtClean="0">
                <a:ln>
                  <a:noFill/>
                </a:ln>
                <a:solidFill>
                  <a:srgbClr val="222222"/>
                </a:solidFill>
                <a:effectLst/>
                <a:latin typeface="Arial" pitchFamily="34" charset="0"/>
                <a:cs typeface="Arial" pitchFamily="34" charset="0"/>
              </a:rPr>
              <a:t> SQL </a:t>
            </a:r>
            <a:r>
              <a:rPr kumimoji="0" lang="ru-RU" b="0" i="0" u="none" strike="noStrike" cap="none" normalizeH="0" baseline="0" dirty="0" err="1" smtClean="0">
                <a:ln>
                  <a:noFill/>
                </a:ln>
                <a:solidFill>
                  <a:srgbClr val="222222"/>
                </a:solidFill>
                <a:effectLst/>
                <a:latin typeface="Arial" pitchFamily="34" charset="0"/>
                <a:cs typeface="Arial" pitchFamily="34" charset="0"/>
              </a:rPr>
              <a:t>statement</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is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a</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smtClean="0">
                <a:ln>
                  <a:noFill/>
                </a:ln>
                <a:solidFill>
                  <a:srgbClr val="222222"/>
                </a:solidFill>
                <a:effectLst/>
                <a:latin typeface="Arial" pitchFamily="34" charset="0"/>
                <a:cs typeface="Arial" pitchFamily="34" charset="0"/>
              </a:rPr>
              <a:t>SELECT </a:t>
            </a:r>
            <a:r>
              <a:rPr kumimoji="0" lang="ru-RU" b="1" i="0" u="none" strike="noStrike" cap="none" normalizeH="0" baseline="0" dirty="0" err="1" smtClean="0">
                <a:ln>
                  <a:noFill/>
                </a:ln>
                <a:solidFill>
                  <a:srgbClr val="222222"/>
                </a:solidFill>
                <a:effectLst/>
                <a:latin typeface="Arial" pitchFamily="34" charset="0"/>
                <a:cs typeface="Arial" pitchFamily="34" charset="0"/>
              </a:rPr>
              <a:t>statement</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that</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can</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return</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multiple</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rows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put</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out-bind</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variables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defines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in</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the</a:t>
            </a:r>
            <a:r>
              <a:rPr kumimoji="0" lang="ru-RU" b="0" i="0" u="none" strike="noStrike" cap="none" normalizeH="0" baseline="0" dirty="0" smtClean="0">
                <a:ln>
                  <a:noFill/>
                </a:ln>
                <a:solidFill>
                  <a:srgbClr val="222222"/>
                </a:solidFill>
                <a:effectLst/>
                <a:latin typeface="Arial" pitchFamily="34" charset="0"/>
                <a:cs typeface="Arial" pitchFamily="34" charset="0"/>
              </a:rPr>
              <a:t> BULK COLLECT INTO </a:t>
            </a:r>
            <a:r>
              <a:rPr kumimoji="0" lang="ru-RU" b="0" i="0" u="none" strike="noStrike" cap="none" normalizeH="0" baseline="0" dirty="0" err="1" smtClean="0">
                <a:ln>
                  <a:noFill/>
                </a:ln>
                <a:solidFill>
                  <a:srgbClr val="222222"/>
                </a:solidFill>
                <a:effectLst/>
                <a:latin typeface="Arial" pitchFamily="34" charset="0"/>
                <a:cs typeface="Arial" pitchFamily="34" charset="0"/>
              </a:rPr>
              <a:t>clause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and</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in-bind</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variables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in</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the</a:t>
            </a:r>
            <a:r>
              <a:rPr kumimoji="0" lang="ru-RU" b="0" i="0" u="none" strike="noStrike" cap="none" normalizeH="0" baseline="0" dirty="0" smtClean="0">
                <a:ln>
                  <a:noFill/>
                </a:ln>
                <a:solidFill>
                  <a:srgbClr val="222222"/>
                </a:solidFill>
                <a:effectLst/>
                <a:latin typeface="Arial" pitchFamily="34" charset="0"/>
                <a:cs typeface="Arial" pitchFamily="34" charset="0"/>
              </a:rPr>
              <a:t> USING </a:t>
            </a:r>
            <a:r>
              <a:rPr kumimoji="0" lang="ru-RU" b="0" i="0" u="none" strike="noStrike" cap="none" normalizeH="0" baseline="0" dirty="0" err="1" smtClean="0">
                <a:ln>
                  <a:noFill/>
                </a:ln>
                <a:solidFill>
                  <a:srgbClr val="222222"/>
                </a:solidFill>
                <a:effectLst/>
                <a:latin typeface="Arial" pitchFamily="34" charset="0"/>
                <a:cs typeface="Arial" pitchFamily="34" charset="0"/>
              </a:rPr>
              <a:t>clause</a:t>
            </a:r>
            <a:r>
              <a:rPr kumimoji="0" lang="ru-RU" b="0" i="0" u="none" strike="noStrike" cap="none" normalizeH="0" baseline="0" dirty="0" smtClean="0">
                <a:ln>
                  <a:noFill/>
                </a:ln>
                <a:solidFill>
                  <a:srgbClr val="222222"/>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b="0" i="0" u="none" strike="noStrike" cap="none" normalizeH="0" baseline="0" dirty="0" err="1" smtClean="0">
                <a:ln>
                  <a:noFill/>
                </a:ln>
                <a:solidFill>
                  <a:srgbClr val="222222"/>
                </a:solidFill>
                <a:effectLst/>
                <a:latin typeface="Arial" pitchFamily="34" charset="0"/>
                <a:cs typeface="Arial" pitchFamily="34" charset="0"/>
              </a:rPr>
              <a:t>If</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the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dynamic</a:t>
            </a:r>
            <a:r>
              <a:rPr kumimoji="0" lang="ru-RU" b="0" i="0" u="none" strike="noStrike" cap="none" normalizeH="0" baseline="0" dirty="0" smtClean="0">
                <a:ln>
                  <a:noFill/>
                </a:ln>
                <a:solidFill>
                  <a:srgbClr val="222222"/>
                </a:solidFill>
                <a:effectLst/>
                <a:latin typeface="Arial" pitchFamily="34" charset="0"/>
                <a:cs typeface="Arial" pitchFamily="34" charset="0"/>
              </a:rPr>
              <a:t> SQL </a:t>
            </a:r>
            <a:r>
              <a:rPr kumimoji="0" lang="ru-RU" b="0" i="0" u="none" strike="noStrike" cap="none" normalizeH="0" baseline="0" dirty="0" err="1" smtClean="0">
                <a:ln>
                  <a:noFill/>
                </a:ln>
                <a:solidFill>
                  <a:srgbClr val="222222"/>
                </a:solidFill>
                <a:effectLst/>
                <a:latin typeface="Arial" pitchFamily="34" charset="0"/>
                <a:cs typeface="Arial" pitchFamily="34" charset="0"/>
              </a:rPr>
              <a:t>statement</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is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a</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smtClean="0">
                <a:ln>
                  <a:noFill/>
                </a:ln>
                <a:solidFill>
                  <a:srgbClr val="222222"/>
                </a:solidFill>
                <a:effectLst/>
                <a:latin typeface="Arial" pitchFamily="34" charset="0"/>
                <a:cs typeface="Arial" pitchFamily="34" charset="0"/>
              </a:rPr>
              <a:t>DML </a:t>
            </a:r>
            <a:r>
              <a:rPr kumimoji="0" lang="ru-RU" b="1" i="0" u="none" strike="noStrike" cap="none" normalizeH="0" baseline="0" dirty="0" err="1" smtClean="0">
                <a:ln>
                  <a:noFill/>
                </a:ln>
                <a:solidFill>
                  <a:srgbClr val="222222"/>
                </a:solidFill>
                <a:effectLst/>
                <a:latin typeface="Arial" pitchFamily="34" charset="0"/>
                <a:cs typeface="Arial" pitchFamily="34" charset="0"/>
              </a:rPr>
              <a:t>statement</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without</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a</a:t>
            </a:r>
            <a:r>
              <a:rPr kumimoji="0" lang="ru-RU" b="1" i="0" u="none" strike="noStrike" cap="none" normalizeH="0" baseline="0" dirty="0" smtClean="0">
                <a:ln>
                  <a:noFill/>
                </a:ln>
                <a:solidFill>
                  <a:srgbClr val="222222"/>
                </a:solidFill>
                <a:effectLst/>
                <a:latin typeface="Arial" pitchFamily="34" charset="0"/>
                <a:cs typeface="Arial" pitchFamily="34" charset="0"/>
              </a:rPr>
              <a:t> RETURNING INTO</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clause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other</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than</a:t>
            </a:r>
            <a:r>
              <a:rPr kumimoji="0" lang="ru-RU" b="0" i="0" u="none" strike="noStrike" cap="none" normalizeH="0" baseline="0" dirty="0" smtClean="0">
                <a:ln>
                  <a:noFill/>
                </a:ln>
                <a:solidFill>
                  <a:srgbClr val="222222"/>
                </a:solidFill>
                <a:effectLst/>
                <a:latin typeface="Arial" pitchFamily="34" charset="0"/>
                <a:cs typeface="Arial" pitchFamily="34" charset="0"/>
              </a:rPr>
              <a:t> SELECT, </a:t>
            </a:r>
            <a:r>
              <a:rPr kumimoji="0" lang="ru-RU" b="0" i="0" u="none" strike="noStrike" cap="none" normalizeH="0" baseline="0" dirty="0" err="1" smtClean="0">
                <a:ln>
                  <a:noFill/>
                </a:ln>
                <a:solidFill>
                  <a:srgbClr val="222222"/>
                </a:solidFill>
                <a:effectLst/>
                <a:latin typeface="Arial" pitchFamily="34" charset="0"/>
                <a:cs typeface="Arial" pitchFamily="34" charset="0"/>
              </a:rPr>
              <a:t>put</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all</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bind</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variables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in</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the</a:t>
            </a:r>
            <a:r>
              <a:rPr kumimoji="0" lang="ru-RU" b="0" i="0" u="none" strike="noStrike" cap="none" normalizeH="0" baseline="0" dirty="0" smtClean="0">
                <a:ln>
                  <a:noFill/>
                </a:ln>
                <a:solidFill>
                  <a:srgbClr val="222222"/>
                </a:solidFill>
                <a:effectLst/>
                <a:latin typeface="Arial" pitchFamily="34" charset="0"/>
                <a:cs typeface="Arial" pitchFamily="34" charset="0"/>
              </a:rPr>
              <a:t> USING </a:t>
            </a:r>
            <a:r>
              <a:rPr kumimoji="0" lang="ru-RU" b="0" i="0" u="none" strike="noStrike" cap="none" normalizeH="0" baseline="0" dirty="0" err="1" smtClean="0">
                <a:ln>
                  <a:noFill/>
                </a:ln>
                <a:solidFill>
                  <a:srgbClr val="222222"/>
                </a:solidFill>
                <a:effectLst/>
                <a:latin typeface="Arial" pitchFamily="34" charset="0"/>
                <a:cs typeface="Arial" pitchFamily="34" charset="0"/>
              </a:rPr>
              <a:t>clause</a:t>
            </a:r>
            <a:r>
              <a:rPr kumimoji="0" lang="ru-RU" b="0" i="0" u="none" strike="noStrike" cap="none" normalizeH="0" baseline="0" dirty="0" smtClean="0">
                <a:ln>
                  <a:noFill/>
                </a:ln>
                <a:solidFill>
                  <a:srgbClr val="222222"/>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b="0" i="0" u="none" strike="noStrike" cap="none" normalizeH="0" baseline="0" dirty="0" err="1" smtClean="0">
                <a:ln>
                  <a:noFill/>
                </a:ln>
                <a:solidFill>
                  <a:srgbClr val="222222"/>
                </a:solidFill>
                <a:effectLst/>
                <a:latin typeface="Arial" pitchFamily="34" charset="0"/>
                <a:cs typeface="Arial" pitchFamily="34" charset="0"/>
              </a:rPr>
              <a:t>If</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the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dynamic</a:t>
            </a:r>
            <a:r>
              <a:rPr kumimoji="0" lang="ru-RU" b="0" i="0" u="none" strike="noStrike" cap="none" normalizeH="0" baseline="0" dirty="0" smtClean="0">
                <a:ln>
                  <a:noFill/>
                </a:ln>
                <a:solidFill>
                  <a:srgbClr val="222222"/>
                </a:solidFill>
                <a:effectLst/>
                <a:latin typeface="Arial" pitchFamily="34" charset="0"/>
                <a:cs typeface="Arial" pitchFamily="34" charset="0"/>
              </a:rPr>
              <a:t> SQL </a:t>
            </a:r>
            <a:r>
              <a:rPr kumimoji="0" lang="ru-RU" b="0" i="0" u="none" strike="noStrike" cap="none" normalizeH="0" baseline="0" dirty="0" err="1" smtClean="0">
                <a:ln>
                  <a:noFill/>
                </a:ln>
                <a:solidFill>
                  <a:srgbClr val="222222"/>
                </a:solidFill>
                <a:effectLst/>
                <a:latin typeface="Arial" pitchFamily="34" charset="0"/>
                <a:cs typeface="Arial" pitchFamily="34" charset="0"/>
              </a:rPr>
              <a:t>statement</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is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a</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smtClean="0">
                <a:ln>
                  <a:noFill/>
                </a:ln>
                <a:solidFill>
                  <a:srgbClr val="222222"/>
                </a:solidFill>
                <a:effectLst/>
                <a:latin typeface="Arial" pitchFamily="34" charset="0"/>
                <a:cs typeface="Arial" pitchFamily="34" charset="0"/>
              </a:rPr>
              <a:t>DML </a:t>
            </a:r>
            <a:r>
              <a:rPr kumimoji="0" lang="ru-RU" b="1" i="0" u="none" strike="noStrike" cap="none" normalizeH="0" baseline="0" dirty="0" err="1" smtClean="0">
                <a:ln>
                  <a:noFill/>
                </a:ln>
                <a:solidFill>
                  <a:srgbClr val="222222"/>
                </a:solidFill>
                <a:effectLst/>
                <a:latin typeface="Arial" pitchFamily="34" charset="0"/>
                <a:cs typeface="Arial" pitchFamily="34" charset="0"/>
              </a:rPr>
              <a:t>statement</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with</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a</a:t>
            </a:r>
            <a:r>
              <a:rPr kumimoji="0" lang="ru-RU" b="1" i="0" u="none" strike="noStrike" cap="none" normalizeH="0" baseline="0" dirty="0" smtClean="0">
                <a:ln>
                  <a:noFill/>
                </a:ln>
                <a:solidFill>
                  <a:srgbClr val="222222"/>
                </a:solidFill>
                <a:effectLst/>
                <a:latin typeface="Arial" pitchFamily="34" charset="0"/>
                <a:cs typeface="Arial" pitchFamily="34" charset="0"/>
              </a:rPr>
              <a:t> RETURNING INTO</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clause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put</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in-bind</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variables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in</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theUSING</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clause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and</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out-bind</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variables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in</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the</a:t>
            </a:r>
            <a:r>
              <a:rPr kumimoji="0" lang="ru-RU" b="0" i="0" u="none" strike="noStrike" cap="none" normalizeH="0" baseline="0" dirty="0" smtClean="0">
                <a:ln>
                  <a:noFill/>
                </a:ln>
                <a:solidFill>
                  <a:srgbClr val="222222"/>
                </a:solidFill>
                <a:effectLst/>
                <a:latin typeface="Arial" pitchFamily="34" charset="0"/>
                <a:cs typeface="Arial" pitchFamily="34" charset="0"/>
              </a:rPr>
              <a:t> RETURNING INTO </a:t>
            </a:r>
            <a:r>
              <a:rPr kumimoji="0" lang="ru-RU" b="0" i="0" u="none" strike="noStrike" cap="none" normalizeH="0" baseline="0" dirty="0" err="1" smtClean="0">
                <a:ln>
                  <a:noFill/>
                </a:ln>
                <a:solidFill>
                  <a:srgbClr val="222222"/>
                </a:solidFill>
                <a:effectLst/>
                <a:latin typeface="Arial" pitchFamily="34" charset="0"/>
                <a:cs typeface="Arial" pitchFamily="34" charset="0"/>
              </a:rPr>
              <a:t>clause</a:t>
            </a:r>
            <a:r>
              <a:rPr kumimoji="0" lang="ru-RU" b="0" i="0" u="none" strike="noStrike" cap="none" normalizeH="0" baseline="0" dirty="0" smtClean="0">
                <a:ln>
                  <a:noFill/>
                </a:ln>
                <a:solidFill>
                  <a:srgbClr val="222222"/>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b="0" i="0" u="none" strike="noStrike" cap="none" normalizeH="0" baseline="0" dirty="0" err="1" smtClean="0">
                <a:ln>
                  <a:noFill/>
                </a:ln>
                <a:solidFill>
                  <a:srgbClr val="222222"/>
                </a:solidFill>
                <a:effectLst/>
                <a:latin typeface="Arial" pitchFamily="34" charset="0"/>
                <a:cs typeface="Arial" pitchFamily="34" charset="0"/>
              </a:rPr>
              <a:t>If</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the</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dynamic</a:t>
            </a:r>
            <a:r>
              <a:rPr kumimoji="0" lang="ru-RU" b="1" i="0" u="none" strike="noStrike" cap="none" normalizeH="0" baseline="0" dirty="0" smtClean="0">
                <a:ln>
                  <a:noFill/>
                </a:ln>
                <a:solidFill>
                  <a:srgbClr val="222222"/>
                </a:solidFill>
                <a:effectLst/>
                <a:latin typeface="Arial" pitchFamily="34" charset="0"/>
                <a:cs typeface="Arial" pitchFamily="34" charset="0"/>
              </a:rPr>
              <a:t> SQL </a:t>
            </a:r>
            <a:r>
              <a:rPr kumimoji="0" lang="ru-RU" b="1" i="0" u="none" strike="noStrike" cap="none" normalizeH="0" baseline="0" dirty="0" err="1" smtClean="0">
                <a:ln>
                  <a:noFill/>
                </a:ln>
                <a:solidFill>
                  <a:srgbClr val="222222"/>
                </a:solidFill>
                <a:effectLst/>
                <a:latin typeface="Arial" pitchFamily="34" charset="0"/>
                <a:cs typeface="Arial" pitchFamily="34" charset="0"/>
              </a:rPr>
              <a:t>statement</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is</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an</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1" i="0" u="none" strike="noStrike" cap="none" normalizeH="0" baseline="0" dirty="0" err="1" smtClean="0">
                <a:ln>
                  <a:noFill/>
                </a:ln>
                <a:solidFill>
                  <a:srgbClr val="222222"/>
                </a:solidFill>
                <a:effectLst/>
                <a:latin typeface="Arial" pitchFamily="34" charset="0"/>
                <a:cs typeface="Arial" pitchFamily="34" charset="0"/>
              </a:rPr>
              <a:t>anonymous</a:t>
            </a:r>
            <a:r>
              <a:rPr kumimoji="0" lang="ru-RU" b="1" i="0" u="none" strike="noStrike" cap="none" normalizeH="0" baseline="0" dirty="0" smtClean="0">
                <a:ln>
                  <a:noFill/>
                </a:ln>
                <a:solidFill>
                  <a:srgbClr val="222222"/>
                </a:solidFill>
                <a:effectLst/>
                <a:latin typeface="Arial" pitchFamily="34" charset="0"/>
                <a:cs typeface="Arial" pitchFamily="34" charset="0"/>
              </a:rPr>
              <a:t> PL/SQL </a:t>
            </a:r>
            <a:r>
              <a:rPr kumimoji="0" lang="ru-RU" b="1" i="0" u="none" strike="noStrike" cap="none" normalizeH="0" baseline="0" dirty="0" err="1" smtClean="0">
                <a:ln>
                  <a:noFill/>
                </a:ln>
                <a:solidFill>
                  <a:srgbClr val="222222"/>
                </a:solidFill>
                <a:effectLst/>
                <a:latin typeface="Arial" pitchFamily="34" charset="0"/>
                <a:cs typeface="Arial" pitchFamily="34" charset="0"/>
              </a:rPr>
              <a:t>block</a:t>
            </a:r>
            <a:r>
              <a:rPr kumimoji="0" lang="ru-RU" b="1"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or</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a</a:t>
            </a:r>
            <a:r>
              <a:rPr kumimoji="0" lang="ru-RU" b="0" i="0" u="none" strike="noStrike" cap="none" normalizeH="0" baseline="0" dirty="0" smtClean="0">
                <a:ln>
                  <a:noFill/>
                </a:ln>
                <a:solidFill>
                  <a:srgbClr val="222222"/>
                </a:solidFill>
                <a:effectLst/>
                <a:latin typeface="Arial" pitchFamily="34" charset="0"/>
                <a:cs typeface="Arial" pitchFamily="34" charset="0"/>
              </a:rPr>
              <a:t> CALL </a:t>
            </a:r>
            <a:r>
              <a:rPr kumimoji="0" lang="ru-RU" b="0" i="0" u="none" strike="noStrike" cap="none" normalizeH="0" baseline="0" dirty="0" err="1" smtClean="0">
                <a:ln>
                  <a:noFill/>
                </a:ln>
                <a:solidFill>
                  <a:srgbClr val="222222"/>
                </a:solidFill>
                <a:effectLst/>
                <a:latin typeface="Arial" pitchFamily="34" charset="0"/>
                <a:cs typeface="Arial" pitchFamily="34" charset="0"/>
              </a:rPr>
              <a:t>statement</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put</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all</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bind</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variables</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in</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theUSING</a:t>
            </a:r>
            <a:r>
              <a:rPr kumimoji="0" lang="ru-RU" b="0" i="0" u="none" strike="noStrike" cap="none" normalizeH="0" baseline="0" dirty="0" smtClean="0">
                <a:ln>
                  <a:noFill/>
                </a:ln>
                <a:solidFill>
                  <a:srgbClr val="222222"/>
                </a:solidFill>
                <a:effectLst/>
                <a:latin typeface="Arial" pitchFamily="34" charset="0"/>
                <a:cs typeface="Arial" pitchFamily="34" charset="0"/>
              </a:rPr>
              <a:t> </a:t>
            </a:r>
            <a:r>
              <a:rPr kumimoji="0" lang="ru-RU" b="0" i="0" u="none" strike="noStrike" cap="none" normalizeH="0" baseline="0" dirty="0" err="1" smtClean="0">
                <a:ln>
                  <a:noFill/>
                </a:ln>
                <a:solidFill>
                  <a:srgbClr val="222222"/>
                </a:solidFill>
                <a:effectLst/>
                <a:latin typeface="Arial" pitchFamily="34" charset="0"/>
                <a:cs typeface="Arial" pitchFamily="34" charset="0"/>
              </a:rPr>
              <a:t>clause</a:t>
            </a:r>
            <a:r>
              <a:rPr kumimoji="0" lang="ru-RU" b="0" i="0" u="none" strike="noStrike" cap="none" normalizeH="0" baseline="0" dirty="0" smtClean="0">
                <a:ln>
                  <a:noFill/>
                </a:ln>
                <a:solidFill>
                  <a:srgbClr val="222222"/>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EXECUTE IMMEDIATE Statement: Example</a:t>
            </a:r>
            <a:endParaRPr lang="ru-RU" dirty="0"/>
          </a:p>
        </p:txBody>
      </p:sp>
      <p:sp>
        <p:nvSpPr>
          <p:cNvPr id="3" name="Нижний колонтитул 2"/>
          <p:cNvSpPr>
            <a:spLocks noGrp="1"/>
          </p:cNvSpPr>
          <p:nvPr>
            <p:ph type="ftr" sz="quarter" idx="10"/>
          </p:nvPr>
        </p:nvSpPr>
        <p:spPr/>
        <p:txBody>
          <a:bodyPr/>
          <a:lstStyle/>
          <a:p>
            <a:r>
              <a:rPr lang="en-US" smtClean="0"/>
              <a:t>2014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32</a:t>
            </a:fld>
            <a:endParaRPr lang="en-US"/>
          </a:p>
        </p:txBody>
      </p:sp>
      <p:sp>
        <p:nvSpPr>
          <p:cNvPr id="6" name="Прямоугольник 5"/>
          <p:cNvSpPr/>
          <p:nvPr/>
        </p:nvSpPr>
        <p:spPr>
          <a:xfrm>
            <a:off x="609600" y="1143000"/>
            <a:ext cx="8153400" cy="4801314"/>
          </a:xfrm>
          <a:prstGeom prst="rect">
            <a:avLst/>
          </a:prstGeom>
        </p:spPr>
        <p:txBody>
          <a:bodyPr wrap="square">
            <a:spAutoFit/>
          </a:bodyPr>
          <a:lstStyle/>
          <a:p>
            <a:r>
              <a:rPr lang="en-US" b="1" dirty="0" smtClean="0">
                <a:solidFill>
                  <a:srgbClr val="008080"/>
                </a:solidFill>
                <a:highlight>
                  <a:srgbClr val="FFFFFF"/>
                </a:highlight>
                <a:latin typeface="Courier New"/>
              </a:rPr>
              <a:t>CREATE</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OR</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REPLACE</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PROCEDURE</a:t>
            </a:r>
            <a:r>
              <a:rPr lang="en-US" b="1" dirty="0" smtClean="0">
                <a:solidFill>
                  <a:srgbClr val="000080"/>
                </a:solidFill>
                <a:highlight>
                  <a:srgbClr val="FFFFFF"/>
                </a:highlight>
                <a:latin typeface="Courier New"/>
              </a:rPr>
              <a:t> p (x </a:t>
            </a:r>
            <a:r>
              <a:rPr lang="en-US" b="1" dirty="0" smtClean="0">
                <a:solidFill>
                  <a:srgbClr val="008080"/>
                </a:solidFill>
                <a:highlight>
                  <a:srgbClr val="FFFFFF"/>
                </a:highlight>
                <a:latin typeface="Courier New"/>
              </a:rPr>
              <a:t>BOOLEAN</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AUTHID</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DEFINER</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AS</a:t>
            </a:r>
            <a:endParaRPr lang="en-US" b="1" dirty="0" smtClean="0">
              <a:solidFill>
                <a:srgbClr val="000080"/>
              </a:solidFill>
              <a:highlight>
                <a:srgbClr val="FFFFFF"/>
              </a:highlight>
              <a:latin typeface="Courier New"/>
            </a:endParaRPr>
          </a:p>
          <a:p>
            <a:r>
              <a:rPr lang="en-US" b="1" dirty="0" smtClean="0">
                <a:solidFill>
                  <a:srgbClr val="008080"/>
                </a:solidFill>
                <a:highlight>
                  <a:srgbClr val="FFFFFF"/>
                </a:highlight>
                <a:latin typeface="Courier New"/>
              </a:rPr>
              <a:t>BEGIN</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IF</a:t>
            </a:r>
            <a:r>
              <a:rPr lang="en-US" b="1" dirty="0" smtClean="0">
                <a:solidFill>
                  <a:srgbClr val="000080"/>
                </a:solidFill>
                <a:highlight>
                  <a:srgbClr val="FFFFFF"/>
                </a:highlight>
                <a:latin typeface="Courier New"/>
              </a:rPr>
              <a:t> x </a:t>
            </a:r>
            <a:r>
              <a:rPr lang="en-US" b="1" dirty="0" smtClean="0">
                <a:solidFill>
                  <a:srgbClr val="008080"/>
                </a:solidFill>
                <a:highlight>
                  <a:srgbClr val="FFFFFF"/>
                </a:highlight>
                <a:latin typeface="Courier New"/>
              </a:rPr>
              <a:t>THEN</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DBMS_OUTPUT.PUT_LINE(</a:t>
            </a:r>
            <a:r>
              <a:rPr lang="en-US" b="1" dirty="0" smtClean="0">
                <a:solidFill>
                  <a:srgbClr val="0000FF"/>
                </a:solidFill>
                <a:highlight>
                  <a:srgbClr val="FFFFFF"/>
                </a:highlight>
                <a:latin typeface="Courier New"/>
              </a:rPr>
              <a:t>'x is true'</a:t>
            </a:r>
            <a:r>
              <a:rPr lang="en-US" b="1" dirty="0" smtClean="0">
                <a:solidFill>
                  <a:srgbClr val="000080"/>
                </a:solidFill>
                <a:highlight>
                  <a:srgbClr val="FFFFFF"/>
                </a:highlight>
                <a:latin typeface="Courier New"/>
              </a:rPr>
              <a:t>);</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END</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IF</a:t>
            </a:r>
            <a:r>
              <a:rPr lang="en-US" b="1" dirty="0" smtClean="0">
                <a:solidFill>
                  <a:srgbClr val="000080"/>
                </a:solidFill>
                <a:highlight>
                  <a:srgbClr val="FFFFFF"/>
                </a:highlight>
                <a:latin typeface="Courier New"/>
              </a:rPr>
              <a:t>;</a:t>
            </a:r>
          </a:p>
          <a:p>
            <a:r>
              <a:rPr lang="en-US" b="1" dirty="0" smtClean="0">
                <a:solidFill>
                  <a:srgbClr val="008080"/>
                </a:solidFill>
                <a:highlight>
                  <a:srgbClr val="FFFFFF"/>
                </a:highlight>
                <a:latin typeface="Courier New"/>
              </a:rPr>
              <a:t>END</a:t>
            </a:r>
            <a:r>
              <a:rPr lang="en-US" b="1" dirty="0" smtClean="0">
                <a:solidFill>
                  <a:srgbClr val="000080"/>
                </a:solidFill>
                <a:highlight>
                  <a:srgbClr val="FFFFFF"/>
                </a:highlight>
                <a:latin typeface="Courier New"/>
              </a:rPr>
              <a:t>;</a:t>
            </a:r>
          </a:p>
          <a:p>
            <a:r>
              <a:rPr lang="ru-RU" b="1" dirty="0" smtClean="0">
                <a:solidFill>
                  <a:srgbClr val="000080"/>
                </a:solidFill>
                <a:highlight>
                  <a:srgbClr val="FFFFFF"/>
                </a:highlight>
                <a:latin typeface="Courier New"/>
              </a:rPr>
              <a:t>/</a:t>
            </a:r>
          </a:p>
          <a:p>
            <a:endParaRPr lang="ru-RU" b="1" dirty="0" smtClean="0">
              <a:solidFill>
                <a:srgbClr val="000080"/>
              </a:solidFill>
              <a:highlight>
                <a:srgbClr val="FFFFFF"/>
              </a:highlight>
              <a:latin typeface="Courier New"/>
            </a:endParaRPr>
          </a:p>
          <a:p>
            <a:r>
              <a:rPr lang="en-US" b="1" dirty="0" smtClean="0">
                <a:solidFill>
                  <a:srgbClr val="008080"/>
                </a:solidFill>
                <a:highlight>
                  <a:srgbClr val="FFFFFF"/>
                </a:highlight>
                <a:latin typeface="Courier New"/>
              </a:rPr>
              <a:t>DECLARE</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dyn_stmt</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VARCHAR2</a:t>
            </a:r>
            <a:r>
              <a:rPr lang="en-US" b="1" dirty="0" smtClean="0">
                <a:solidFill>
                  <a:srgbClr val="000080"/>
                </a:solidFill>
                <a:highlight>
                  <a:srgbClr val="FFFFFF"/>
                </a:highlight>
                <a:latin typeface="Courier New"/>
              </a:rPr>
              <a:t>(</a:t>
            </a:r>
            <a:r>
              <a:rPr lang="en-US" b="1" dirty="0" smtClean="0">
                <a:solidFill>
                  <a:srgbClr val="0000FF"/>
                </a:solidFill>
                <a:highlight>
                  <a:srgbClr val="FFFFFF"/>
                </a:highlight>
                <a:latin typeface="Courier New"/>
              </a:rPr>
              <a:t>200</a:t>
            </a:r>
            <a:r>
              <a:rPr lang="en-US" b="1" dirty="0" smtClean="0">
                <a:solidFill>
                  <a:srgbClr val="000080"/>
                </a:solidFill>
                <a:highlight>
                  <a:srgbClr val="FFFFFF"/>
                </a:highlight>
                <a:latin typeface="Courier New"/>
              </a:rPr>
              <a:t>);</a:t>
            </a:r>
          </a:p>
          <a:p>
            <a:r>
              <a:rPr lang="en-US" b="1" dirty="0" smtClean="0">
                <a:solidFill>
                  <a:srgbClr val="000080"/>
                </a:solidFill>
                <a:highlight>
                  <a:srgbClr val="FFFFFF"/>
                </a:highlight>
                <a:latin typeface="Courier New"/>
              </a:rPr>
              <a:t>  b        </a:t>
            </a:r>
            <a:r>
              <a:rPr lang="en-US" b="1" dirty="0" smtClean="0">
                <a:solidFill>
                  <a:srgbClr val="008080"/>
                </a:solidFill>
                <a:highlight>
                  <a:srgbClr val="FFFFFF"/>
                </a:highlight>
                <a:latin typeface="Courier New"/>
              </a:rPr>
              <a:t>BOOLEAN</a:t>
            </a:r>
            <a:r>
              <a:rPr lang="en-US" b="1" dirty="0" smtClean="0">
                <a:solidFill>
                  <a:srgbClr val="000080"/>
                </a:solidFill>
                <a:highlight>
                  <a:srgbClr val="FFFFFF"/>
                </a:highlight>
                <a:latin typeface="Courier New"/>
              </a:rPr>
              <a:t> := </a:t>
            </a:r>
            <a:r>
              <a:rPr lang="en-US" b="1" dirty="0" smtClean="0">
                <a:solidFill>
                  <a:srgbClr val="008080"/>
                </a:solidFill>
                <a:highlight>
                  <a:srgbClr val="FFFFFF"/>
                </a:highlight>
                <a:latin typeface="Courier New"/>
              </a:rPr>
              <a:t>TRUE</a:t>
            </a:r>
            <a:r>
              <a:rPr lang="en-US" b="1" dirty="0" smtClean="0">
                <a:solidFill>
                  <a:srgbClr val="000080"/>
                </a:solidFill>
                <a:highlight>
                  <a:srgbClr val="FFFFFF"/>
                </a:highlight>
                <a:latin typeface="Courier New"/>
              </a:rPr>
              <a:t>;</a:t>
            </a:r>
          </a:p>
          <a:p>
            <a:r>
              <a:rPr lang="en-US" b="1" dirty="0" smtClean="0">
                <a:solidFill>
                  <a:srgbClr val="008080"/>
                </a:solidFill>
                <a:highlight>
                  <a:srgbClr val="FFFFFF"/>
                </a:highlight>
                <a:latin typeface="Courier New"/>
              </a:rPr>
              <a:t>BEGIN</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dyn_stmt</a:t>
            </a:r>
            <a:r>
              <a:rPr lang="en-US" b="1" dirty="0" smtClean="0">
                <a:solidFill>
                  <a:srgbClr val="000080"/>
                </a:solidFill>
                <a:highlight>
                  <a:srgbClr val="FFFFFF"/>
                </a:highlight>
                <a:latin typeface="Courier New"/>
              </a:rPr>
              <a:t> := </a:t>
            </a:r>
            <a:r>
              <a:rPr lang="en-US" b="1" dirty="0" smtClean="0">
                <a:solidFill>
                  <a:srgbClr val="0000FF"/>
                </a:solidFill>
                <a:highlight>
                  <a:srgbClr val="FFFFFF"/>
                </a:highlight>
                <a:latin typeface="Courier New"/>
              </a:rPr>
              <a:t>'BEGIN p(:x); END;'</a:t>
            </a:r>
            <a:r>
              <a:rPr lang="en-US" b="1" dirty="0" smtClean="0">
                <a:solidFill>
                  <a:srgbClr val="000080"/>
                </a:solidFill>
                <a:highlight>
                  <a:srgbClr val="FFFFFF"/>
                </a:highlight>
                <a:latin typeface="Courier New"/>
              </a:rPr>
              <a:t>;</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EXECUTE</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IMMEDIATE</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dyn_stmt</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USING</a:t>
            </a:r>
            <a:r>
              <a:rPr lang="en-US" b="1" dirty="0" smtClean="0">
                <a:solidFill>
                  <a:srgbClr val="000080"/>
                </a:solidFill>
                <a:highlight>
                  <a:srgbClr val="FFFFFF"/>
                </a:highlight>
                <a:latin typeface="Courier New"/>
              </a:rPr>
              <a:t> b;</a:t>
            </a:r>
          </a:p>
          <a:p>
            <a:r>
              <a:rPr lang="en-US" b="1" dirty="0" smtClean="0">
                <a:solidFill>
                  <a:srgbClr val="008080"/>
                </a:solidFill>
                <a:highlight>
                  <a:srgbClr val="FFFFFF"/>
                </a:highlight>
                <a:latin typeface="Courier New"/>
              </a:rPr>
              <a:t>END</a:t>
            </a:r>
            <a:r>
              <a:rPr lang="en-US" b="1" dirty="0" smtClean="0">
                <a:solidFill>
                  <a:srgbClr val="000080"/>
                </a:solidFill>
                <a:highlight>
                  <a:srgbClr val="FFFFFF"/>
                </a:highlight>
                <a:latin typeface="Courier New"/>
              </a:rPr>
              <a:t>;</a:t>
            </a:r>
          </a:p>
          <a:p>
            <a:r>
              <a:rPr lang="ru-RU" b="1" dirty="0" smtClean="0">
                <a:solidFill>
                  <a:srgbClr val="000080"/>
                </a:solidFill>
                <a:highlight>
                  <a:srgbClr val="FFFFFF"/>
                </a:highlight>
                <a:latin typeface="Courier New"/>
              </a:rPr>
              <a:t>/</a:t>
            </a:r>
            <a:endParaRPr lang="ru-RU"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EXECUTE IMMEDIATE Statement: Example 2</a:t>
            </a:r>
            <a:endParaRPr lang="ru-RU" dirty="0"/>
          </a:p>
        </p:txBody>
      </p:sp>
      <p:sp>
        <p:nvSpPr>
          <p:cNvPr id="3" name="Нижний колонтитул 2"/>
          <p:cNvSpPr>
            <a:spLocks noGrp="1"/>
          </p:cNvSpPr>
          <p:nvPr>
            <p:ph type="ftr" sz="quarter" idx="10"/>
          </p:nvPr>
        </p:nvSpPr>
        <p:spPr/>
        <p:txBody>
          <a:bodyPr/>
          <a:lstStyle/>
          <a:p>
            <a:r>
              <a:rPr lang="en-US" smtClean="0"/>
              <a:t>2014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33</a:t>
            </a:fld>
            <a:endParaRPr lang="en-US"/>
          </a:p>
        </p:txBody>
      </p:sp>
      <p:sp>
        <p:nvSpPr>
          <p:cNvPr id="6" name="Прямоугольник 5"/>
          <p:cNvSpPr/>
          <p:nvPr/>
        </p:nvSpPr>
        <p:spPr>
          <a:xfrm>
            <a:off x="457200" y="685800"/>
            <a:ext cx="8153400" cy="5355312"/>
          </a:xfrm>
          <a:prstGeom prst="rect">
            <a:avLst/>
          </a:prstGeom>
        </p:spPr>
        <p:txBody>
          <a:bodyPr wrap="square">
            <a:spAutoFit/>
          </a:bodyPr>
          <a:lstStyle/>
          <a:p>
            <a:r>
              <a:rPr lang="en-US" b="1" dirty="0" smtClean="0">
                <a:solidFill>
                  <a:srgbClr val="008080"/>
                </a:solidFill>
                <a:highlight>
                  <a:srgbClr val="FFFFFF"/>
                </a:highlight>
                <a:latin typeface="Courier New"/>
              </a:rPr>
              <a:t>CREATE</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OR</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REPLACE</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PACKAGE</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pkg</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AUTHID</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DEFINER</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AS</a:t>
            </a:r>
            <a:endParaRPr lang="en-US" b="1" dirty="0" smtClean="0">
              <a:solidFill>
                <a:srgbClr val="000080"/>
              </a:solidFill>
              <a:highlight>
                <a:srgbClr val="FFFFFF"/>
              </a:highlight>
              <a:latin typeface="Courier New"/>
            </a:endParaRPr>
          </a:p>
          <a:p>
            <a:r>
              <a:rPr lang="ru-RU" b="1" dirty="0" smtClean="0">
                <a:solidFill>
                  <a:srgbClr val="000080"/>
                </a:solidFill>
                <a:highlight>
                  <a:srgbClr val="FFFFFF"/>
                </a:highlight>
                <a:latin typeface="Courier New"/>
              </a:rPr>
              <a:t> </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TYPE</a:t>
            </a:r>
            <a:r>
              <a:rPr lang="en-US" b="1" dirty="0" smtClean="0">
                <a:solidFill>
                  <a:srgbClr val="000080"/>
                </a:solidFill>
                <a:highlight>
                  <a:srgbClr val="FFFFFF"/>
                </a:highlight>
                <a:latin typeface="Courier New"/>
              </a:rPr>
              <a:t> foursome </a:t>
            </a:r>
            <a:r>
              <a:rPr lang="en-US" b="1" dirty="0" smtClean="0">
                <a:solidFill>
                  <a:srgbClr val="008080"/>
                </a:solidFill>
                <a:highlight>
                  <a:srgbClr val="FFFFFF"/>
                </a:highlight>
                <a:latin typeface="Courier New"/>
              </a:rPr>
              <a:t>IS</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VARRAY</a:t>
            </a:r>
            <a:r>
              <a:rPr lang="en-US" b="1" dirty="0" smtClean="0">
                <a:solidFill>
                  <a:srgbClr val="000080"/>
                </a:solidFill>
                <a:highlight>
                  <a:srgbClr val="FFFFFF"/>
                </a:highlight>
                <a:latin typeface="Courier New"/>
              </a:rPr>
              <a:t>(</a:t>
            </a:r>
            <a:r>
              <a:rPr lang="en-US" b="1" dirty="0" smtClean="0">
                <a:solidFill>
                  <a:srgbClr val="0000FF"/>
                </a:solidFill>
                <a:highlight>
                  <a:srgbClr val="FFFFFF"/>
                </a:highlight>
                <a:latin typeface="Courier New"/>
              </a:rPr>
              <a:t>4</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OF</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VARCHAR2</a:t>
            </a:r>
            <a:r>
              <a:rPr lang="en-US" b="1" dirty="0" smtClean="0">
                <a:solidFill>
                  <a:srgbClr val="000080"/>
                </a:solidFill>
                <a:highlight>
                  <a:srgbClr val="FFFFFF"/>
                </a:highlight>
                <a:latin typeface="Courier New"/>
              </a:rPr>
              <a:t>(</a:t>
            </a:r>
            <a:r>
              <a:rPr lang="en-US" b="1" dirty="0" smtClean="0">
                <a:solidFill>
                  <a:srgbClr val="0000FF"/>
                </a:solidFill>
                <a:highlight>
                  <a:srgbClr val="FFFFFF"/>
                </a:highlight>
                <a:latin typeface="Courier New"/>
              </a:rPr>
              <a:t>5</a:t>
            </a:r>
            <a:r>
              <a:rPr lang="en-US" b="1" dirty="0" smtClean="0">
                <a:solidFill>
                  <a:srgbClr val="000080"/>
                </a:solidFill>
                <a:highlight>
                  <a:srgbClr val="FFFFFF"/>
                </a:highlight>
                <a:latin typeface="Courier New"/>
              </a:rPr>
              <a:t>);</a:t>
            </a:r>
          </a:p>
          <a:p>
            <a:r>
              <a:rPr lang="ru-RU" b="1" dirty="0" smtClean="0">
                <a:solidFill>
                  <a:srgbClr val="000080"/>
                </a:solidFill>
                <a:highlight>
                  <a:srgbClr val="FFFFFF"/>
                </a:highlight>
                <a:latin typeface="Courier New"/>
              </a:rPr>
              <a:t> </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PROCEDURE</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print_foursome</a:t>
            </a:r>
            <a:r>
              <a:rPr lang="en-US" b="1" dirty="0" smtClean="0">
                <a:solidFill>
                  <a:srgbClr val="000080"/>
                </a:solidFill>
                <a:highlight>
                  <a:srgbClr val="FFFFFF"/>
                </a:highlight>
                <a:latin typeface="Courier New"/>
              </a:rPr>
              <a:t> (x foursome);</a:t>
            </a:r>
          </a:p>
          <a:p>
            <a:r>
              <a:rPr lang="en-US" b="1" dirty="0" smtClean="0">
                <a:solidFill>
                  <a:srgbClr val="008080"/>
                </a:solidFill>
                <a:highlight>
                  <a:srgbClr val="FFFFFF"/>
                </a:highlight>
                <a:latin typeface="Courier New"/>
              </a:rPr>
              <a:t>END</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pkg</a:t>
            </a:r>
            <a:r>
              <a:rPr lang="en-US" b="1" dirty="0" smtClean="0">
                <a:solidFill>
                  <a:srgbClr val="000080"/>
                </a:solidFill>
                <a:highlight>
                  <a:srgbClr val="FFFFFF"/>
                </a:highlight>
                <a:latin typeface="Courier New"/>
              </a:rPr>
              <a:t>;</a:t>
            </a:r>
          </a:p>
          <a:p>
            <a:r>
              <a:rPr lang="ru-RU" b="1" dirty="0" smtClean="0">
                <a:solidFill>
                  <a:srgbClr val="000080"/>
                </a:solidFill>
                <a:highlight>
                  <a:srgbClr val="FFFFFF"/>
                </a:highlight>
                <a:latin typeface="Courier New"/>
              </a:rPr>
              <a:t>/</a:t>
            </a:r>
          </a:p>
          <a:p>
            <a:r>
              <a:rPr lang="en-US" b="1" dirty="0" smtClean="0">
                <a:solidFill>
                  <a:srgbClr val="008080"/>
                </a:solidFill>
                <a:highlight>
                  <a:srgbClr val="FFFFFF"/>
                </a:highlight>
                <a:latin typeface="Courier New"/>
              </a:rPr>
              <a:t>CREATE</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OR</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REPLACE</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PACKAGE</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BODY</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pkg</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AS</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PROCEDURE</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print_foursome</a:t>
            </a:r>
            <a:r>
              <a:rPr lang="en-US" b="1" dirty="0" smtClean="0">
                <a:solidFill>
                  <a:srgbClr val="000080"/>
                </a:solidFill>
                <a:highlight>
                  <a:srgbClr val="FFFFFF"/>
                </a:highlight>
                <a:latin typeface="Courier New"/>
              </a:rPr>
              <a:t> (x foursome) </a:t>
            </a:r>
            <a:r>
              <a:rPr lang="en-US" b="1" dirty="0" smtClean="0">
                <a:solidFill>
                  <a:srgbClr val="008080"/>
                </a:solidFill>
                <a:highlight>
                  <a:srgbClr val="FFFFFF"/>
                </a:highlight>
                <a:latin typeface="Courier New"/>
              </a:rPr>
              <a:t>IS</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BEGIN</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IF</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x.COUNT</a:t>
            </a:r>
            <a:r>
              <a:rPr lang="en-US" b="1" dirty="0" smtClean="0">
                <a:solidFill>
                  <a:srgbClr val="000080"/>
                </a:solidFill>
                <a:highlight>
                  <a:srgbClr val="FFFFFF"/>
                </a:highlight>
                <a:latin typeface="Courier New"/>
              </a:rPr>
              <a:t> = </a:t>
            </a:r>
            <a:r>
              <a:rPr lang="en-US" b="1" dirty="0" smtClean="0">
                <a:solidFill>
                  <a:srgbClr val="0000FF"/>
                </a:solidFill>
                <a:highlight>
                  <a:srgbClr val="FFFFFF"/>
                </a:highlight>
                <a:latin typeface="Courier New"/>
              </a:rPr>
              <a:t>0</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THEN</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DBMS_OUTPUT.PUT_LINE(</a:t>
            </a:r>
            <a:r>
              <a:rPr lang="en-US" b="1" dirty="0" smtClean="0">
                <a:solidFill>
                  <a:srgbClr val="0000FF"/>
                </a:solidFill>
                <a:highlight>
                  <a:srgbClr val="FFFFFF"/>
                </a:highlight>
                <a:latin typeface="Courier New"/>
              </a:rPr>
              <a:t>'Empty'</a:t>
            </a:r>
            <a:r>
              <a:rPr lang="en-US" b="1" dirty="0" smtClean="0">
                <a:solidFill>
                  <a:srgbClr val="000080"/>
                </a:solidFill>
                <a:highlight>
                  <a:srgbClr val="FFFFFF"/>
                </a:highlight>
                <a:latin typeface="Courier New"/>
              </a:rPr>
              <a:t>);</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ELSE</a:t>
            </a:r>
            <a:r>
              <a:rPr lang="en-US" b="1" dirty="0" smtClean="0">
                <a:solidFill>
                  <a:srgbClr val="000080"/>
                </a:solidFill>
                <a:highlight>
                  <a:srgbClr val="FFFFFF"/>
                </a:highlight>
                <a:latin typeface="Courier New"/>
              </a:rPr>
              <a:t> </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FOR</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i</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IN</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x.FIRST</a:t>
            </a:r>
            <a:r>
              <a:rPr lang="en-US" b="1" dirty="0" smtClean="0">
                <a:solidFill>
                  <a:srgbClr val="000080"/>
                </a:solidFill>
                <a:highlight>
                  <a:srgbClr val="FFFFFF"/>
                </a:highlight>
                <a:latin typeface="Courier New"/>
              </a:rPr>
              <a:t> .. </a:t>
            </a:r>
            <a:r>
              <a:rPr lang="en-US" b="1" dirty="0" err="1" smtClean="0">
                <a:solidFill>
                  <a:srgbClr val="000080"/>
                </a:solidFill>
                <a:highlight>
                  <a:srgbClr val="FFFFFF"/>
                </a:highlight>
                <a:latin typeface="Courier New"/>
              </a:rPr>
              <a:t>x.LAST</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LOOP</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DBMS_OUTPUT.PUT_LINE(x(</a:t>
            </a:r>
            <a:r>
              <a:rPr lang="en-US" b="1" dirty="0" err="1" smtClean="0">
                <a:solidFill>
                  <a:srgbClr val="000080"/>
                </a:solidFill>
                <a:highlight>
                  <a:srgbClr val="FFFFFF"/>
                </a:highlight>
                <a:latin typeface="Courier New"/>
              </a:rPr>
              <a:t>i</a:t>
            </a:r>
            <a:r>
              <a:rPr lang="en-US" b="1" dirty="0" smtClean="0">
                <a:solidFill>
                  <a:srgbClr val="000080"/>
                </a:solidFill>
                <a:highlight>
                  <a:srgbClr val="FFFFFF"/>
                </a:highlight>
                <a:latin typeface="Courier New"/>
              </a:rPr>
              <a:t>));</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END</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LOOP</a:t>
            </a:r>
            <a:r>
              <a:rPr lang="en-US" b="1" dirty="0" smtClean="0">
                <a:solidFill>
                  <a:srgbClr val="000080"/>
                </a:solidFill>
                <a:highlight>
                  <a:srgbClr val="FFFFFF"/>
                </a:highlight>
                <a:latin typeface="Courier New"/>
              </a:rPr>
              <a:t>;</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END</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IF</a:t>
            </a:r>
            <a:r>
              <a:rPr lang="en-US" b="1" dirty="0" smtClean="0">
                <a:solidFill>
                  <a:srgbClr val="000080"/>
                </a:solidFill>
                <a:highlight>
                  <a:srgbClr val="FFFFFF"/>
                </a:highlight>
                <a:latin typeface="Courier New"/>
              </a:rPr>
              <a:t>;</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END</a:t>
            </a:r>
            <a:r>
              <a:rPr lang="en-US" b="1" dirty="0" smtClean="0">
                <a:solidFill>
                  <a:srgbClr val="000080"/>
                </a:solidFill>
                <a:highlight>
                  <a:srgbClr val="FFFFFF"/>
                </a:highlight>
                <a:latin typeface="Courier New"/>
              </a:rPr>
              <a:t>;</a:t>
            </a:r>
          </a:p>
          <a:p>
            <a:r>
              <a:rPr lang="en-US" b="1" dirty="0" smtClean="0">
                <a:solidFill>
                  <a:srgbClr val="008080"/>
                </a:solidFill>
                <a:highlight>
                  <a:srgbClr val="FFFFFF"/>
                </a:highlight>
                <a:latin typeface="Courier New"/>
              </a:rPr>
              <a:t>END</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pkg</a:t>
            </a:r>
            <a:r>
              <a:rPr lang="en-US" b="1" dirty="0" smtClean="0">
                <a:solidFill>
                  <a:srgbClr val="000080"/>
                </a:solidFill>
                <a:highlight>
                  <a:srgbClr val="FFFFFF"/>
                </a:highlight>
                <a:latin typeface="Courier New"/>
              </a:rPr>
              <a:t>;</a:t>
            </a:r>
            <a:endParaRPr lang="ru-RU"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EXECUTE IMMEDIATE Statement: Example 3</a:t>
            </a:r>
            <a:endParaRPr lang="ru-RU" dirty="0"/>
          </a:p>
        </p:txBody>
      </p:sp>
      <p:sp>
        <p:nvSpPr>
          <p:cNvPr id="3" name="Нижний колонтитул 2"/>
          <p:cNvSpPr>
            <a:spLocks noGrp="1"/>
          </p:cNvSpPr>
          <p:nvPr>
            <p:ph type="ftr" sz="quarter" idx="10"/>
          </p:nvPr>
        </p:nvSpPr>
        <p:spPr/>
        <p:txBody>
          <a:bodyPr/>
          <a:lstStyle/>
          <a:p>
            <a:r>
              <a:rPr lang="en-US" smtClean="0"/>
              <a:t>2014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34</a:t>
            </a:fld>
            <a:endParaRPr lang="en-US"/>
          </a:p>
        </p:txBody>
      </p:sp>
      <p:sp>
        <p:nvSpPr>
          <p:cNvPr id="6" name="Прямоугольник 5"/>
          <p:cNvSpPr/>
          <p:nvPr/>
        </p:nvSpPr>
        <p:spPr>
          <a:xfrm>
            <a:off x="161107" y="1905000"/>
            <a:ext cx="8839200" cy="2585323"/>
          </a:xfrm>
          <a:prstGeom prst="rect">
            <a:avLst/>
          </a:prstGeom>
        </p:spPr>
        <p:txBody>
          <a:bodyPr wrap="square">
            <a:spAutoFit/>
          </a:bodyPr>
          <a:lstStyle/>
          <a:p>
            <a:r>
              <a:rPr lang="en-US" b="1" dirty="0" smtClean="0">
                <a:solidFill>
                  <a:srgbClr val="008080"/>
                </a:solidFill>
                <a:highlight>
                  <a:srgbClr val="FFFFFF"/>
                </a:highlight>
                <a:latin typeface="Courier New"/>
              </a:rPr>
              <a:t>DECLARE</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directions </a:t>
            </a:r>
            <a:r>
              <a:rPr lang="en-US" b="1" dirty="0" err="1" smtClean="0">
                <a:solidFill>
                  <a:srgbClr val="000080"/>
                </a:solidFill>
                <a:highlight>
                  <a:srgbClr val="FFFFFF"/>
                </a:highlight>
                <a:latin typeface="Courier New"/>
              </a:rPr>
              <a:t>pkg.foursome</a:t>
            </a:r>
            <a:r>
              <a:rPr lang="en-US" b="1" dirty="0" smtClean="0">
                <a:solidFill>
                  <a:srgbClr val="000080"/>
                </a:solidFill>
                <a:highlight>
                  <a:srgbClr val="FFFFFF"/>
                </a:highlight>
                <a:latin typeface="Courier New"/>
              </a:rPr>
              <a:t>;</a:t>
            </a:r>
          </a:p>
          <a:p>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dyn_stmt</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VARCHAR2</a:t>
            </a:r>
            <a:r>
              <a:rPr lang="en-US" b="1" dirty="0" smtClean="0">
                <a:solidFill>
                  <a:srgbClr val="000080"/>
                </a:solidFill>
                <a:highlight>
                  <a:srgbClr val="FFFFFF"/>
                </a:highlight>
                <a:latin typeface="Courier New"/>
              </a:rPr>
              <a:t>(</a:t>
            </a:r>
            <a:r>
              <a:rPr lang="en-US" b="1" dirty="0" smtClean="0">
                <a:solidFill>
                  <a:srgbClr val="0000FF"/>
                </a:solidFill>
                <a:highlight>
                  <a:srgbClr val="FFFFFF"/>
                </a:highlight>
                <a:latin typeface="Courier New"/>
              </a:rPr>
              <a:t>3000</a:t>
            </a:r>
            <a:r>
              <a:rPr lang="en-US" b="1" dirty="0" smtClean="0">
                <a:solidFill>
                  <a:srgbClr val="000080"/>
                </a:solidFill>
                <a:highlight>
                  <a:srgbClr val="FFFFFF"/>
                </a:highlight>
                <a:latin typeface="Courier New"/>
              </a:rPr>
              <a:t>);</a:t>
            </a:r>
          </a:p>
          <a:p>
            <a:r>
              <a:rPr lang="en-US" b="1" dirty="0" smtClean="0">
                <a:solidFill>
                  <a:srgbClr val="008080"/>
                </a:solidFill>
                <a:highlight>
                  <a:srgbClr val="FFFFFF"/>
                </a:highlight>
                <a:latin typeface="Courier New"/>
              </a:rPr>
              <a:t>BEGIN</a:t>
            </a:r>
            <a:endParaRPr lang="en-US" b="1" dirty="0" smtClean="0">
              <a:solidFill>
                <a:srgbClr val="000080"/>
              </a:solidFill>
              <a:highlight>
                <a:srgbClr val="FFFFFF"/>
              </a:highlight>
              <a:latin typeface="Courier New"/>
            </a:endParaRPr>
          </a:p>
          <a:p>
            <a:r>
              <a:rPr lang="en-US" b="1" dirty="0" smtClean="0">
                <a:solidFill>
                  <a:srgbClr val="000080"/>
                </a:solidFill>
                <a:highlight>
                  <a:srgbClr val="FFFFFF"/>
                </a:highlight>
                <a:latin typeface="Courier New"/>
              </a:rPr>
              <a:t>  directions := </a:t>
            </a:r>
            <a:r>
              <a:rPr lang="en-US" b="1" dirty="0" err="1" smtClean="0">
                <a:solidFill>
                  <a:srgbClr val="000080"/>
                </a:solidFill>
                <a:highlight>
                  <a:srgbClr val="FFFFFF"/>
                </a:highlight>
                <a:latin typeface="Courier New"/>
              </a:rPr>
              <a:t>pkg.foursome</a:t>
            </a:r>
            <a:r>
              <a:rPr lang="en-US" b="1" dirty="0" smtClean="0">
                <a:solidFill>
                  <a:srgbClr val="000080"/>
                </a:solidFill>
                <a:highlight>
                  <a:srgbClr val="FFFFFF"/>
                </a:highlight>
                <a:latin typeface="Courier New"/>
              </a:rPr>
              <a:t>(</a:t>
            </a:r>
            <a:r>
              <a:rPr lang="en-US" b="1" dirty="0" smtClean="0">
                <a:solidFill>
                  <a:srgbClr val="0000FF"/>
                </a:solidFill>
                <a:highlight>
                  <a:srgbClr val="FFFFFF"/>
                </a:highlight>
                <a:latin typeface="Courier New"/>
              </a:rPr>
              <a:t>'north'</a:t>
            </a:r>
            <a:r>
              <a:rPr lang="en-US" b="1" dirty="0" smtClean="0">
                <a:solidFill>
                  <a:srgbClr val="000080"/>
                </a:solidFill>
                <a:highlight>
                  <a:srgbClr val="FFFFFF"/>
                </a:highlight>
                <a:latin typeface="Courier New"/>
              </a:rPr>
              <a:t>, </a:t>
            </a:r>
            <a:r>
              <a:rPr lang="en-US" b="1" dirty="0" smtClean="0">
                <a:solidFill>
                  <a:srgbClr val="0000FF"/>
                </a:solidFill>
                <a:highlight>
                  <a:srgbClr val="FFFFFF"/>
                </a:highlight>
                <a:latin typeface="Courier New"/>
              </a:rPr>
              <a:t>'south'</a:t>
            </a:r>
            <a:r>
              <a:rPr lang="en-US" b="1" dirty="0" smtClean="0">
                <a:solidFill>
                  <a:srgbClr val="000080"/>
                </a:solidFill>
                <a:highlight>
                  <a:srgbClr val="FFFFFF"/>
                </a:highlight>
                <a:latin typeface="Courier New"/>
              </a:rPr>
              <a:t>, </a:t>
            </a:r>
            <a:r>
              <a:rPr lang="en-US" b="1" dirty="0" smtClean="0">
                <a:solidFill>
                  <a:srgbClr val="0000FF"/>
                </a:solidFill>
                <a:highlight>
                  <a:srgbClr val="FFFFFF"/>
                </a:highlight>
                <a:latin typeface="Courier New"/>
              </a:rPr>
              <a:t>'east'</a:t>
            </a:r>
            <a:r>
              <a:rPr lang="en-US" b="1" dirty="0" smtClean="0">
                <a:solidFill>
                  <a:srgbClr val="000080"/>
                </a:solidFill>
                <a:highlight>
                  <a:srgbClr val="FFFFFF"/>
                </a:highlight>
                <a:latin typeface="Courier New"/>
              </a:rPr>
              <a:t>, </a:t>
            </a:r>
            <a:r>
              <a:rPr lang="en-US" b="1" dirty="0" smtClean="0">
                <a:solidFill>
                  <a:srgbClr val="0000FF"/>
                </a:solidFill>
                <a:highlight>
                  <a:srgbClr val="FFFFFF"/>
                </a:highlight>
                <a:latin typeface="Courier New"/>
              </a:rPr>
              <a:t>'west'</a:t>
            </a:r>
            <a:r>
              <a:rPr lang="en-US" b="1" dirty="0" smtClean="0">
                <a:solidFill>
                  <a:srgbClr val="000080"/>
                </a:solidFill>
                <a:highlight>
                  <a:srgbClr val="FFFFFF"/>
                </a:highlight>
                <a:latin typeface="Courier New"/>
              </a:rPr>
              <a:t>);</a:t>
            </a:r>
          </a:p>
          <a:p>
            <a:r>
              <a:rPr lang="ru-RU"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dyn_stmt</a:t>
            </a:r>
            <a:r>
              <a:rPr lang="en-US" b="1" dirty="0" smtClean="0">
                <a:solidFill>
                  <a:srgbClr val="000080"/>
                </a:solidFill>
                <a:highlight>
                  <a:srgbClr val="FFFFFF"/>
                </a:highlight>
                <a:latin typeface="Courier New"/>
              </a:rPr>
              <a:t> := </a:t>
            </a:r>
            <a:r>
              <a:rPr lang="en-US" b="1" dirty="0" smtClean="0">
                <a:solidFill>
                  <a:srgbClr val="0000FF"/>
                </a:solidFill>
                <a:highlight>
                  <a:srgbClr val="FFFFFF"/>
                </a:highlight>
                <a:latin typeface="Courier New"/>
              </a:rPr>
              <a:t>'BEGIN </a:t>
            </a:r>
            <a:r>
              <a:rPr lang="en-US" b="1" dirty="0" err="1" smtClean="0">
                <a:solidFill>
                  <a:srgbClr val="0000FF"/>
                </a:solidFill>
                <a:highlight>
                  <a:srgbClr val="FFFFFF"/>
                </a:highlight>
                <a:latin typeface="Courier New"/>
              </a:rPr>
              <a:t>pkg.print_foursome</a:t>
            </a:r>
            <a:r>
              <a:rPr lang="en-US" b="1" dirty="0" smtClean="0">
                <a:solidFill>
                  <a:srgbClr val="0000FF"/>
                </a:solidFill>
                <a:highlight>
                  <a:srgbClr val="FFFFFF"/>
                </a:highlight>
                <a:latin typeface="Courier New"/>
              </a:rPr>
              <a:t>(:x); END;'</a:t>
            </a:r>
            <a:r>
              <a:rPr lang="en-US" b="1" dirty="0" smtClean="0">
                <a:solidFill>
                  <a:srgbClr val="000080"/>
                </a:solidFill>
                <a:highlight>
                  <a:srgbClr val="FFFFFF"/>
                </a:highlight>
                <a:latin typeface="Courier New"/>
              </a:rPr>
              <a:t>;</a:t>
            </a:r>
          </a:p>
          <a:p>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EXECUTE</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IMMEDIATE</a:t>
            </a:r>
            <a:r>
              <a:rPr lang="en-US" b="1" dirty="0" smtClean="0">
                <a:solidFill>
                  <a:srgbClr val="000080"/>
                </a:solidFill>
                <a:highlight>
                  <a:srgbClr val="FFFFFF"/>
                </a:highlight>
                <a:latin typeface="Courier New"/>
              </a:rPr>
              <a:t> </a:t>
            </a:r>
            <a:r>
              <a:rPr lang="en-US" b="1" dirty="0" err="1" smtClean="0">
                <a:solidFill>
                  <a:srgbClr val="000080"/>
                </a:solidFill>
                <a:highlight>
                  <a:srgbClr val="FFFFFF"/>
                </a:highlight>
                <a:latin typeface="Courier New"/>
              </a:rPr>
              <a:t>dyn_stmt</a:t>
            </a:r>
            <a:r>
              <a:rPr lang="en-US" b="1" dirty="0" smtClean="0">
                <a:solidFill>
                  <a:srgbClr val="000080"/>
                </a:solidFill>
                <a:highlight>
                  <a:srgbClr val="FFFFFF"/>
                </a:highlight>
                <a:latin typeface="Courier New"/>
              </a:rPr>
              <a:t> </a:t>
            </a:r>
            <a:r>
              <a:rPr lang="en-US" b="1" dirty="0" smtClean="0">
                <a:solidFill>
                  <a:srgbClr val="008080"/>
                </a:solidFill>
                <a:highlight>
                  <a:srgbClr val="FFFFFF"/>
                </a:highlight>
                <a:latin typeface="Courier New"/>
              </a:rPr>
              <a:t>USING</a:t>
            </a:r>
            <a:r>
              <a:rPr lang="en-US" b="1" dirty="0" smtClean="0">
                <a:solidFill>
                  <a:srgbClr val="000080"/>
                </a:solidFill>
                <a:highlight>
                  <a:srgbClr val="FFFFFF"/>
                </a:highlight>
                <a:latin typeface="Courier New"/>
              </a:rPr>
              <a:t> directions;</a:t>
            </a:r>
          </a:p>
          <a:p>
            <a:r>
              <a:rPr lang="en-US" b="1" dirty="0" smtClean="0">
                <a:solidFill>
                  <a:srgbClr val="008080"/>
                </a:solidFill>
                <a:highlight>
                  <a:srgbClr val="FFFFFF"/>
                </a:highlight>
                <a:latin typeface="Courier New"/>
              </a:rPr>
              <a:t>END</a:t>
            </a:r>
            <a:r>
              <a:rPr lang="en-US" b="1" dirty="0" smtClean="0">
                <a:solidFill>
                  <a:srgbClr val="000080"/>
                </a:solidFill>
                <a:highlight>
                  <a:srgbClr val="FFFFFF"/>
                </a:highlight>
                <a:latin typeface="Courier New"/>
              </a:rPr>
              <a:t>;</a:t>
            </a:r>
          </a:p>
          <a:p>
            <a:r>
              <a:rPr lang="ru-RU" b="1" dirty="0" smtClean="0">
                <a:solidFill>
                  <a:srgbClr val="000080"/>
                </a:solidFill>
                <a:highlight>
                  <a:srgbClr val="FFFFFF"/>
                </a:highlight>
                <a:latin typeface="Courier New"/>
              </a:rPr>
              <a:t>/</a:t>
            </a:r>
            <a:endParaRPr lang="ru-RU"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3200" b="1" dirty="0"/>
              <a:t>Questions &amp; </a:t>
            </a:r>
            <a:r>
              <a:rPr lang="en-US" sz="3200" b="1" dirty="0" smtClean="0"/>
              <a:t>Answers</a:t>
            </a:r>
            <a:endParaRPr lang="en-US" sz="3200" b="1" dirty="0"/>
          </a:p>
        </p:txBody>
      </p:sp>
      <p:sp>
        <p:nvSpPr>
          <p:cNvPr id="2" name="Title 1"/>
          <p:cNvSpPr>
            <a:spLocks noGrp="1"/>
          </p:cNvSpPr>
          <p:nvPr>
            <p:ph type="title"/>
          </p:nvPr>
        </p:nvSpPr>
        <p:spPr/>
        <p:txBody>
          <a:bodyPr/>
          <a:lstStyle/>
          <a:p>
            <a:r>
              <a:rPr lang="en-US" dirty="0" smtClean="0"/>
              <a:t>ORACLE  SQL INTODUCTION</a:t>
            </a:r>
            <a:endParaRPr lang="en-US" dirty="0"/>
          </a:p>
        </p:txBody>
      </p:sp>
      <p:sp>
        <p:nvSpPr>
          <p:cNvPr id="4" name="Text Placeholder 3"/>
          <p:cNvSpPr>
            <a:spLocks noGrp="1"/>
          </p:cNvSpPr>
          <p:nvPr>
            <p:ph type="body" sz="quarter" idx="14"/>
          </p:nvPr>
        </p:nvSpPr>
        <p:spPr>
          <a:xfrm>
            <a:off x="2743200" y="4191000"/>
            <a:ext cx="2514600" cy="762000"/>
          </a:xfrm>
        </p:spPr>
        <p:txBody>
          <a:bodyPr/>
          <a:lstStyle/>
          <a:p>
            <a:r>
              <a:rPr lang="en-US" dirty="0"/>
              <a:t>Siarhei Kandrashevich</a:t>
            </a:r>
          </a:p>
          <a:p>
            <a:r>
              <a:rPr lang="en-US" dirty="0"/>
              <a:t>Senior DB Developer</a:t>
            </a:r>
          </a:p>
        </p:txBody>
      </p:sp>
      <p:sp>
        <p:nvSpPr>
          <p:cNvPr id="5" name="Text Placeholder 4"/>
          <p:cNvSpPr>
            <a:spLocks noGrp="1"/>
          </p:cNvSpPr>
          <p:nvPr>
            <p:ph type="body" sz="quarter" idx="17"/>
          </p:nvPr>
        </p:nvSpPr>
        <p:spPr>
          <a:xfrm>
            <a:off x="1828800" y="685800"/>
            <a:ext cx="2895600" cy="533400"/>
          </a:xfrm>
        </p:spPr>
        <p:txBody>
          <a:bodyPr/>
          <a:lstStyle/>
          <a:p>
            <a:pPr algn="ctr"/>
            <a:r>
              <a:rPr lang="en-US" dirty="0" smtClean="0"/>
              <a:t>MTN.NIX.07</a:t>
            </a:r>
            <a:endParaRPr lang="en-US" dirty="0"/>
          </a:p>
        </p:txBody>
      </p:sp>
      <p:sp>
        <p:nvSpPr>
          <p:cNvPr id="8" name="Footer Placeholder 7"/>
          <p:cNvSpPr>
            <a:spLocks noGrp="1"/>
          </p:cNvSpPr>
          <p:nvPr>
            <p:ph type="ftr" sz="quarter" idx="18"/>
          </p:nvPr>
        </p:nvSpPr>
        <p:spPr/>
        <p:txBody>
          <a:bodyPr/>
          <a:lstStyle/>
          <a:p>
            <a:r>
              <a:rPr lang="en-US" dirty="0" smtClean="0">
                <a:solidFill>
                  <a:prstClr val="white"/>
                </a:solidFill>
              </a:rPr>
              <a:t>2014 © EPAM Systems, RD Dep.</a:t>
            </a:r>
            <a:endParaRPr lang="en-US" dirty="0">
              <a:solidFill>
                <a:prstClr val="white"/>
              </a:solidFill>
            </a:endParaRPr>
          </a:p>
        </p:txBody>
      </p:sp>
      <p:sp>
        <p:nvSpPr>
          <p:cNvPr id="11" name="Slide Number Placeholder 10"/>
          <p:cNvSpPr>
            <a:spLocks noGrp="1"/>
          </p:cNvSpPr>
          <p:nvPr>
            <p:ph type="sldNum" sz="quarter" idx="16"/>
          </p:nvPr>
        </p:nvSpPr>
        <p:spPr/>
        <p:txBody>
          <a:bodyPr/>
          <a:lstStyle/>
          <a:p>
            <a:fld id="{00B1FF97-CB0E-49B2-B0A7-929DA2A15C53}" type="slidenum">
              <a:rPr lang="en-US" smtClean="0">
                <a:solidFill>
                  <a:prstClr val="white"/>
                </a:solidFill>
              </a:rPr>
              <a:pPr/>
              <a:t>35</a:t>
            </a:fld>
            <a:endParaRPr lang="en-US" dirty="0">
              <a:solidFill>
                <a:prstClr val="white"/>
              </a:solidFill>
            </a:endParaRPr>
          </a:p>
        </p:txBody>
      </p:sp>
    </p:spTree>
    <p:extLst>
      <p:ext uri="{BB962C8B-B14F-4D97-AF65-F5344CB8AC3E}">
        <p14:creationId xmlns:p14="http://schemas.microsoft.com/office/powerpoint/2010/main" val="3068434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00B1FF97-CB0E-49B2-B0A7-929DA2A15C53}" type="slidenum">
              <a:rPr lang="en-US" smtClean="0"/>
              <a:pPr/>
              <a:t>4</a:t>
            </a:fld>
            <a:endParaRPr lang="en-US"/>
          </a:p>
        </p:txBody>
      </p:sp>
      <p:sp>
        <p:nvSpPr>
          <p:cNvPr id="4" name="Title 3"/>
          <p:cNvSpPr>
            <a:spLocks noGrp="1"/>
          </p:cNvSpPr>
          <p:nvPr>
            <p:ph type="title"/>
          </p:nvPr>
        </p:nvSpPr>
        <p:spPr/>
        <p:txBody>
          <a:bodyPr/>
          <a:lstStyle/>
          <a:p>
            <a:r>
              <a:rPr lang="en-US" dirty="0" smtClean="0"/>
              <a:t>Oracle Database Schemas and Users</a:t>
            </a:r>
            <a:endParaRPr lang="en-US" dirty="0"/>
          </a:p>
        </p:txBody>
      </p:sp>
      <p:sp>
        <p:nvSpPr>
          <p:cNvPr id="5" name="Content Placeholder 4"/>
          <p:cNvSpPr>
            <a:spLocks noGrp="1"/>
          </p:cNvSpPr>
          <p:nvPr>
            <p:ph idx="1"/>
          </p:nvPr>
        </p:nvSpPr>
        <p:spPr>
          <a:xfrm>
            <a:off x="609600" y="838200"/>
            <a:ext cx="7924800" cy="5181600"/>
          </a:xfrm>
        </p:spPr>
        <p:txBody>
          <a:bodyPr/>
          <a:lstStyle/>
          <a:p>
            <a:pPr marL="0" indent="0">
              <a:buNone/>
            </a:pPr>
            <a:r>
              <a:rPr lang="en-US" sz="1800" b="0" dirty="0" smtClean="0">
                <a:solidFill>
                  <a:srgbClr val="0070C0"/>
                </a:solidFill>
              </a:rPr>
              <a:t>A </a:t>
            </a:r>
            <a:r>
              <a:rPr lang="en-US" sz="1800" b="0" dirty="0">
                <a:solidFill>
                  <a:srgbClr val="FF0000"/>
                </a:solidFill>
              </a:rPr>
              <a:t>database schema </a:t>
            </a:r>
            <a:r>
              <a:rPr lang="en-US" sz="1800" b="0" dirty="0">
                <a:solidFill>
                  <a:srgbClr val="0070C0"/>
                </a:solidFill>
              </a:rPr>
              <a:t>is a logical container for data structures, called schema objects.</a:t>
            </a:r>
            <a:r>
              <a:rPr lang="en-US" sz="1800" b="0" dirty="0"/>
              <a:t> Examples of schema objects are tables and indexes. Schema objects are created and manipulated with SQL</a:t>
            </a:r>
            <a:r>
              <a:rPr lang="en-US" sz="1800" b="0" dirty="0" smtClean="0"/>
              <a:t>.</a:t>
            </a:r>
          </a:p>
          <a:p>
            <a:pPr marL="0" indent="0">
              <a:buNone/>
            </a:pPr>
            <a:endParaRPr lang="en-US" sz="1800" b="0" dirty="0" smtClean="0"/>
          </a:p>
          <a:p>
            <a:pPr marL="0" indent="0">
              <a:buNone/>
            </a:pPr>
            <a:r>
              <a:rPr lang="en-US" sz="1800" b="0" dirty="0" smtClean="0">
                <a:solidFill>
                  <a:srgbClr val="0070C0"/>
                </a:solidFill>
              </a:rPr>
              <a:t>A </a:t>
            </a:r>
            <a:r>
              <a:rPr lang="en-US" sz="1800" b="0" dirty="0">
                <a:solidFill>
                  <a:srgbClr val="FF0000"/>
                </a:solidFill>
              </a:rPr>
              <a:t>database user </a:t>
            </a:r>
            <a:r>
              <a:rPr lang="en-US" sz="1800" b="0" dirty="0" smtClean="0">
                <a:solidFill>
                  <a:srgbClr val="0070C0"/>
                </a:solidFill>
              </a:rPr>
              <a:t>(an </a:t>
            </a:r>
            <a:r>
              <a:rPr lang="en-US" sz="1800" b="0" dirty="0">
                <a:solidFill>
                  <a:srgbClr val="0070C0"/>
                </a:solidFill>
              </a:rPr>
              <a:t>account through which you can log in to an Oracle </a:t>
            </a:r>
            <a:r>
              <a:rPr lang="en-US" sz="1800" b="0" dirty="0" smtClean="0">
                <a:solidFill>
                  <a:srgbClr val="0070C0"/>
                </a:solidFill>
              </a:rPr>
              <a:t>database) </a:t>
            </a:r>
            <a:r>
              <a:rPr lang="en-US" sz="1800" b="0" dirty="0">
                <a:solidFill>
                  <a:srgbClr val="0070C0"/>
                </a:solidFill>
              </a:rPr>
              <a:t>has a password and various database privileges.</a:t>
            </a:r>
            <a:r>
              <a:rPr lang="en-US" sz="1800" b="0" dirty="0"/>
              <a:t> </a:t>
            </a:r>
            <a:r>
              <a:rPr lang="en-US" sz="1800" b="0" dirty="0">
                <a:solidFill>
                  <a:srgbClr val="0070C0"/>
                </a:solidFill>
              </a:rPr>
              <a:t>Each </a:t>
            </a:r>
            <a:r>
              <a:rPr lang="en-US" sz="1800" b="0" dirty="0">
                <a:solidFill>
                  <a:srgbClr val="FF0000"/>
                </a:solidFill>
              </a:rPr>
              <a:t>user owns a single schema</a:t>
            </a:r>
            <a:r>
              <a:rPr lang="en-US" sz="1800" b="0" dirty="0">
                <a:solidFill>
                  <a:srgbClr val="0070C0"/>
                </a:solidFill>
              </a:rPr>
              <a:t>, which has the same name as the user.</a:t>
            </a:r>
            <a:r>
              <a:rPr lang="en-US" sz="1800" b="0" dirty="0"/>
              <a:t> The schema contains the data for the user owning the schema. For example, the HR user owns the HR schema, which contains schema objects such as the employees table.</a:t>
            </a:r>
          </a:p>
          <a:p>
            <a:endParaRPr lang="en-US" sz="1800" b="0" dirty="0" smtClean="0"/>
          </a:p>
          <a:p>
            <a:pPr marL="0" indent="0">
              <a:buNone/>
            </a:pPr>
            <a:r>
              <a:rPr lang="en-US" sz="1800" b="0" dirty="0" smtClean="0"/>
              <a:t>In </a:t>
            </a:r>
            <a:r>
              <a:rPr lang="en-US" sz="1800" b="0" dirty="0"/>
              <a:t>a production database, </a:t>
            </a:r>
            <a:endParaRPr lang="en-US" sz="1800" b="0" dirty="0" smtClean="0"/>
          </a:p>
          <a:p>
            <a:pPr marL="0" indent="0">
              <a:buNone/>
            </a:pPr>
            <a:r>
              <a:rPr lang="en-US" sz="1800" b="0" dirty="0" smtClean="0"/>
              <a:t>the </a:t>
            </a:r>
            <a:r>
              <a:rPr lang="en-US" sz="1800" b="0" dirty="0"/>
              <a:t>schema owner </a:t>
            </a:r>
            <a:r>
              <a:rPr lang="en-US" sz="1800" b="0" dirty="0" smtClean="0"/>
              <a:t>usually</a:t>
            </a:r>
          </a:p>
          <a:p>
            <a:pPr marL="0" indent="0">
              <a:buNone/>
            </a:pPr>
            <a:r>
              <a:rPr lang="en-US" sz="1800" b="0" dirty="0" smtClean="0"/>
              <a:t>represents </a:t>
            </a:r>
            <a:r>
              <a:rPr lang="en-US" sz="1800" b="0" dirty="0"/>
              <a:t>a database </a:t>
            </a:r>
            <a:endParaRPr lang="en-US" sz="1800" b="0" dirty="0" smtClean="0"/>
          </a:p>
          <a:p>
            <a:pPr marL="0" indent="0">
              <a:buNone/>
            </a:pPr>
            <a:r>
              <a:rPr lang="en-US" sz="1800" b="0" dirty="0" smtClean="0"/>
              <a:t>application </a:t>
            </a:r>
            <a:r>
              <a:rPr lang="en-US" sz="1800" b="0" dirty="0"/>
              <a:t>rather than a </a:t>
            </a:r>
            <a:endParaRPr lang="en-US" sz="1800" b="0" dirty="0" smtClean="0"/>
          </a:p>
          <a:p>
            <a:pPr marL="0" indent="0">
              <a:buNone/>
            </a:pPr>
            <a:r>
              <a:rPr lang="en-US" sz="1800" b="0" dirty="0" smtClean="0"/>
              <a:t>person</a:t>
            </a:r>
            <a:r>
              <a:rPr lang="en-US" sz="1800" b="0" dirty="0"/>
              <a:t>.</a:t>
            </a:r>
          </a:p>
          <a:p>
            <a:pPr marL="0" indent="0">
              <a:buNone/>
            </a:pPr>
            <a:endParaRPr lang="en-US" sz="1800" b="0" dirty="0"/>
          </a:p>
        </p:txBody>
      </p:sp>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3775" y="3561184"/>
            <a:ext cx="5076825" cy="263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3832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00B1FF97-CB0E-49B2-B0A7-929DA2A15C53}" type="slidenum">
              <a:rPr lang="en-US" smtClean="0"/>
              <a:pPr/>
              <a:t>5</a:t>
            </a:fld>
            <a:endParaRPr lang="en-US"/>
          </a:p>
        </p:txBody>
      </p:sp>
      <p:sp>
        <p:nvSpPr>
          <p:cNvPr id="4" name="Title 3"/>
          <p:cNvSpPr>
            <a:spLocks noGrp="1"/>
          </p:cNvSpPr>
          <p:nvPr>
            <p:ph type="title"/>
          </p:nvPr>
        </p:nvSpPr>
        <p:spPr/>
        <p:txBody>
          <a:bodyPr/>
          <a:lstStyle/>
          <a:p>
            <a:r>
              <a:rPr lang="en-US" dirty="0" smtClean="0"/>
              <a:t>Oracle Non-Schema Objects</a:t>
            </a:r>
            <a:endParaRPr lang="en-US" dirty="0"/>
          </a:p>
        </p:txBody>
      </p:sp>
      <p:sp>
        <p:nvSpPr>
          <p:cNvPr id="5" name="Content Placeholder 4"/>
          <p:cNvSpPr>
            <a:spLocks noGrp="1"/>
          </p:cNvSpPr>
          <p:nvPr>
            <p:ph idx="1"/>
          </p:nvPr>
        </p:nvSpPr>
        <p:spPr>
          <a:xfrm>
            <a:off x="609600" y="838200"/>
            <a:ext cx="7924800" cy="5181600"/>
          </a:xfrm>
        </p:spPr>
        <p:txBody>
          <a:bodyPr/>
          <a:lstStyle/>
          <a:p>
            <a:pPr marL="0" indent="0">
              <a:buNone/>
            </a:pPr>
            <a:r>
              <a:rPr lang="en-US" sz="1800" b="0" dirty="0" smtClean="0">
                <a:solidFill>
                  <a:srgbClr val="FF0000"/>
                </a:solidFill>
              </a:rPr>
              <a:t>Non-schema</a:t>
            </a:r>
            <a:r>
              <a:rPr lang="en-US" sz="1800" b="0" dirty="0" smtClean="0">
                <a:solidFill>
                  <a:srgbClr val="0070C0"/>
                </a:solidFill>
              </a:rPr>
              <a:t> objects </a:t>
            </a:r>
            <a:r>
              <a:rPr lang="en-US" sz="1800" b="0" dirty="0">
                <a:solidFill>
                  <a:srgbClr val="0070C0"/>
                </a:solidFill>
              </a:rPr>
              <a:t>are stored in the database and can be created and manipulated with SQL but are not contained in a schema. </a:t>
            </a:r>
          </a:p>
          <a:p>
            <a:pPr marL="0" indent="0">
              <a:buNone/>
            </a:pPr>
            <a:endParaRPr lang="en-US" sz="1800" b="0" dirty="0" smtClean="0"/>
          </a:p>
          <a:p>
            <a:pPr marL="0" indent="0">
              <a:buNone/>
            </a:pPr>
            <a:r>
              <a:rPr lang="en-US" sz="1800" b="0" dirty="0" smtClean="0"/>
              <a:t>Non-schema objects:</a:t>
            </a:r>
          </a:p>
          <a:p>
            <a:pPr marL="285750" indent="-285750">
              <a:buFont typeface="Wingdings" pitchFamily="2" charset="2"/>
              <a:buChar char="§"/>
            </a:pPr>
            <a:r>
              <a:rPr lang="en-US" sz="1800" b="0" dirty="0" smtClean="0"/>
              <a:t>Contexts</a:t>
            </a:r>
          </a:p>
          <a:p>
            <a:pPr marL="285750" indent="-285750">
              <a:buFont typeface="Wingdings" pitchFamily="2" charset="2"/>
              <a:buChar char="§"/>
            </a:pPr>
            <a:r>
              <a:rPr lang="en-US" sz="1800" b="0" dirty="0" smtClean="0"/>
              <a:t>Directories</a:t>
            </a:r>
            <a:endParaRPr lang="en-US" sz="1800" b="0" dirty="0"/>
          </a:p>
          <a:p>
            <a:pPr marL="285750" indent="-285750">
              <a:buFont typeface="Wingdings" pitchFamily="2" charset="2"/>
              <a:buChar char="§"/>
            </a:pPr>
            <a:r>
              <a:rPr lang="en-US" sz="1800" b="0" dirty="0"/>
              <a:t>Parameter files (PFILEs) and server parameter files (SPFILEs)</a:t>
            </a:r>
          </a:p>
          <a:p>
            <a:pPr marL="285750" indent="-285750">
              <a:buFont typeface="Wingdings" pitchFamily="2" charset="2"/>
              <a:buChar char="§"/>
            </a:pPr>
            <a:r>
              <a:rPr lang="en-US" sz="1800" b="0" dirty="0"/>
              <a:t>Profiles</a:t>
            </a:r>
          </a:p>
          <a:p>
            <a:pPr marL="285750" indent="-285750">
              <a:buFont typeface="Wingdings" pitchFamily="2" charset="2"/>
              <a:buChar char="§"/>
            </a:pPr>
            <a:r>
              <a:rPr lang="en-US" sz="1800" b="0" dirty="0">
                <a:solidFill>
                  <a:srgbClr val="0070C0"/>
                </a:solidFill>
              </a:rPr>
              <a:t>Roles</a:t>
            </a:r>
          </a:p>
          <a:p>
            <a:pPr marL="285750" indent="-285750">
              <a:buFont typeface="Wingdings" pitchFamily="2" charset="2"/>
              <a:buChar char="§"/>
            </a:pPr>
            <a:r>
              <a:rPr lang="en-US" sz="1800" b="0" dirty="0"/>
              <a:t>Rollback segments</a:t>
            </a:r>
          </a:p>
          <a:p>
            <a:pPr marL="285750" indent="-285750">
              <a:buFont typeface="Wingdings" pitchFamily="2" charset="2"/>
              <a:buChar char="§"/>
            </a:pPr>
            <a:r>
              <a:rPr lang="en-US" sz="1800" b="0" dirty="0" err="1"/>
              <a:t>Tablespaces</a:t>
            </a:r>
            <a:endParaRPr lang="en-US" sz="1800" b="0" dirty="0"/>
          </a:p>
          <a:p>
            <a:pPr marL="285750" indent="-285750">
              <a:buFont typeface="Wingdings" pitchFamily="2" charset="2"/>
              <a:buChar char="§"/>
            </a:pPr>
            <a:r>
              <a:rPr lang="en-US" sz="1800" b="0" dirty="0">
                <a:solidFill>
                  <a:srgbClr val="0070C0"/>
                </a:solidFill>
              </a:rPr>
              <a:t>Users</a:t>
            </a:r>
          </a:p>
        </p:txBody>
      </p:sp>
      <p:cxnSp>
        <p:nvCxnSpPr>
          <p:cNvPr id="8" name="Straight Arrow Connector 7"/>
          <p:cNvCxnSpPr/>
          <p:nvPr/>
        </p:nvCxnSpPr>
        <p:spPr>
          <a:xfrm>
            <a:off x="1981200" y="3657600"/>
            <a:ext cx="259080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981200" y="4267200"/>
            <a:ext cx="25908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591050" y="3903702"/>
            <a:ext cx="2568524" cy="369332"/>
          </a:xfrm>
          <a:prstGeom prst="rect">
            <a:avLst/>
          </a:prstGeom>
        </p:spPr>
        <p:txBody>
          <a:bodyPr wrap="none">
            <a:spAutoFit/>
          </a:bodyPr>
          <a:lstStyle/>
          <a:p>
            <a:r>
              <a:rPr lang="en-US" b="1" dirty="0">
                <a:solidFill>
                  <a:srgbClr val="0070C0"/>
                </a:solidFill>
              </a:rPr>
              <a:t>Oracle Database Security</a:t>
            </a:r>
          </a:p>
        </p:txBody>
      </p:sp>
    </p:spTree>
    <p:extLst>
      <p:ext uri="{BB962C8B-B14F-4D97-AF65-F5344CB8AC3E}">
        <p14:creationId xmlns:p14="http://schemas.microsoft.com/office/powerpoint/2010/main" val="1091551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00B1FF97-CB0E-49B2-B0A7-929DA2A15C53}" type="slidenum">
              <a:rPr lang="en-US" smtClean="0"/>
              <a:pPr/>
              <a:t>6</a:t>
            </a:fld>
            <a:endParaRPr lang="en-US"/>
          </a:p>
        </p:txBody>
      </p:sp>
      <p:sp>
        <p:nvSpPr>
          <p:cNvPr id="4" name="Title 3"/>
          <p:cNvSpPr>
            <a:spLocks noGrp="1"/>
          </p:cNvSpPr>
          <p:nvPr>
            <p:ph type="title"/>
          </p:nvPr>
        </p:nvSpPr>
        <p:spPr/>
        <p:txBody>
          <a:bodyPr/>
          <a:lstStyle/>
          <a:p>
            <a:r>
              <a:rPr lang="en-US" dirty="0" smtClean="0"/>
              <a:t>Privileges</a:t>
            </a:r>
            <a:endParaRPr lang="en-US" dirty="0"/>
          </a:p>
        </p:txBody>
      </p:sp>
      <p:sp>
        <p:nvSpPr>
          <p:cNvPr id="5" name="Content Placeholder 4"/>
          <p:cNvSpPr>
            <a:spLocks noGrp="1"/>
          </p:cNvSpPr>
          <p:nvPr>
            <p:ph idx="1"/>
          </p:nvPr>
        </p:nvSpPr>
        <p:spPr>
          <a:xfrm>
            <a:off x="609600" y="914400"/>
            <a:ext cx="7924800" cy="5105400"/>
          </a:xfrm>
        </p:spPr>
        <p:txBody>
          <a:bodyPr/>
          <a:lstStyle/>
          <a:p>
            <a:pPr marL="0" indent="0">
              <a:buNone/>
            </a:pPr>
            <a:r>
              <a:rPr lang="en-US" sz="1800" b="0" dirty="0">
                <a:solidFill>
                  <a:srgbClr val="0070C0"/>
                </a:solidFill>
              </a:rPr>
              <a:t>A user </a:t>
            </a:r>
            <a:r>
              <a:rPr lang="en-US" sz="1800" b="0" dirty="0">
                <a:solidFill>
                  <a:srgbClr val="FF0000"/>
                </a:solidFill>
              </a:rPr>
              <a:t>privilege</a:t>
            </a:r>
            <a:r>
              <a:rPr lang="en-US" sz="1800" b="0" dirty="0">
                <a:solidFill>
                  <a:srgbClr val="0070C0"/>
                </a:solidFill>
              </a:rPr>
              <a:t> is the right to run a particular type of SQL statement, or the right to access an object that belongs to another user, run a PL/SQL package, and so on. </a:t>
            </a:r>
            <a:r>
              <a:rPr lang="en-US" sz="1800" b="0" dirty="0"/>
              <a:t>The types of privileges are defined by Oracle Database</a:t>
            </a:r>
            <a:r>
              <a:rPr lang="en-US" sz="1800" b="0" dirty="0" smtClean="0"/>
              <a:t>.</a:t>
            </a:r>
          </a:p>
          <a:p>
            <a:pPr marL="0" indent="0">
              <a:buNone/>
            </a:pPr>
            <a:endParaRPr lang="en-US" sz="1800" b="0" dirty="0"/>
          </a:p>
          <a:p>
            <a:pPr marL="285750" indent="-285750">
              <a:buFont typeface="Wingdings" pitchFamily="2" charset="2"/>
              <a:buChar char="§"/>
            </a:pPr>
            <a:r>
              <a:rPr lang="en-US" sz="1800" b="0" dirty="0">
                <a:solidFill>
                  <a:srgbClr val="0070C0"/>
                </a:solidFill>
              </a:rPr>
              <a:t>System privileges.</a:t>
            </a:r>
            <a:r>
              <a:rPr lang="en-US" sz="1800" b="0" dirty="0"/>
              <a:t> </a:t>
            </a:r>
            <a:r>
              <a:rPr lang="en-US" sz="1800" b="0" dirty="0" smtClean="0"/>
              <a:t/>
            </a:r>
            <a:br>
              <a:rPr lang="en-US" sz="1800" b="0" dirty="0" smtClean="0"/>
            </a:br>
            <a:r>
              <a:rPr lang="en-US" sz="1800" b="0" dirty="0" smtClean="0"/>
              <a:t>These </a:t>
            </a:r>
            <a:r>
              <a:rPr lang="en-US" sz="1800" b="0" dirty="0"/>
              <a:t>privileges allow the grantee to perform standard administrator tasks in the database. Restrict them only to trusted users. A system privilege is the right to perform a particular action or to perform an action on any schema objects of a particular type.</a:t>
            </a:r>
          </a:p>
          <a:p>
            <a:pPr marL="285750" indent="-285750">
              <a:buFont typeface="Wingdings" pitchFamily="2" charset="2"/>
              <a:buChar char="§"/>
            </a:pPr>
            <a:r>
              <a:rPr lang="en-US" sz="1800" b="0" dirty="0" smtClean="0">
                <a:solidFill>
                  <a:srgbClr val="0070C0"/>
                </a:solidFill>
              </a:rPr>
              <a:t>Object privileges.</a:t>
            </a:r>
            <a:r>
              <a:rPr lang="en-US" sz="1800" b="0" dirty="0" smtClean="0"/>
              <a:t> </a:t>
            </a:r>
            <a:br>
              <a:rPr lang="en-US" sz="1800" b="0" dirty="0" smtClean="0"/>
            </a:br>
            <a:r>
              <a:rPr lang="en-US" sz="1800" b="0" dirty="0" smtClean="0"/>
              <a:t>Each </a:t>
            </a:r>
            <a:r>
              <a:rPr lang="en-US" sz="1800" b="0" dirty="0"/>
              <a:t>type of object has privileges associated with it. </a:t>
            </a:r>
            <a:r>
              <a:rPr lang="en-US" sz="1800" b="0" dirty="0" smtClean="0"/>
              <a:t/>
            </a:r>
            <a:br>
              <a:rPr lang="en-US" sz="1800" b="0" dirty="0" smtClean="0"/>
            </a:br>
            <a:r>
              <a:rPr lang="en-US" sz="1800" b="0" dirty="0" smtClean="0"/>
              <a:t>For example:</a:t>
            </a:r>
          </a:p>
          <a:p>
            <a:pPr lvl="1">
              <a:buFont typeface="Arial" pitchFamily="34" charset="0"/>
              <a:buChar char="•"/>
            </a:pPr>
            <a:r>
              <a:rPr lang="en-US" b="0" dirty="0"/>
              <a:t>Update a table</a:t>
            </a:r>
          </a:p>
          <a:p>
            <a:pPr lvl="1">
              <a:buFont typeface="Arial" pitchFamily="34" charset="0"/>
              <a:buChar char="•"/>
            </a:pPr>
            <a:r>
              <a:rPr lang="en-US" b="0" dirty="0"/>
              <a:t>Select rows from another user's table</a:t>
            </a:r>
          </a:p>
          <a:p>
            <a:pPr lvl="1">
              <a:buFont typeface="Arial" pitchFamily="34" charset="0"/>
              <a:buChar char="•"/>
            </a:pPr>
            <a:r>
              <a:rPr lang="en-US" b="0" dirty="0"/>
              <a:t>Execute a stored procedure of another user</a:t>
            </a:r>
          </a:p>
          <a:p>
            <a:pPr marL="796925" lvl="1" indent="-285750"/>
            <a:endParaRPr lang="en-US" sz="1800" b="0" dirty="0"/>
          </a:p>
          <a:p>
            <a:pPr marL="0" indent="0">
              <a:buNone/>
            </a:pPr>
            <a:endParaRPr lang="en-US" sz="1800" b="0" dirty="0"/>
          </a:p>
        </p:txBody>
      </p:sp>
    </p:spTree>
    <p:extLst>
      <p:ext uri="{BB962C8B-B14F-4D97-AF65-F5344CB8AC3E}">
        <p14:creationId xmlns:p14="http://schemas.microsoft.com/office/powerpoint/2010/main" val="779721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00B1FF97-CB0E-49B2-B0A7-929DA2A15C53}" type="slidenum">
              <a:rPr lang="en-US" smtClean="0"/>
              <a:pPr/>
              <a:t>7</a:t>
            </a:fld>
            <a:endParaRPr lang="en-US"/>
          </a:p>
        </p:txBody>
      </p:sp>
      <p:sp>
        <p:nvSpPr>
          <p:cNvPr id="4" name="Title 3"/>
          <p:cNvSpPr>
            <a:spLocks noGrp="1"/>
          </p:cNvSpPr>
          <p:nvPr>
            <p:ph type="title"/>
          </p:nvPr>
        </p:nvSpPr>
        <p:spPr/>
        <p:txBody>
          <a:bodyPr/>
          <a:lstStyle/>
          <a:p>
            <a:r>
              <a:rPr lang="en-US" dirty="0" smtClean="0"/>
              <a:t>Roles</a:t>
            </a:r>
            <a:endParaRPr lang="en-US" dirty="0"/>
          </a:p>
        </p:txBody>
      </p:sp>
      <p:sp>
        <p:nvSpPr>
          <p:cNvPr id="5" name="Content Placeholder 4"/>
          <p:cNvSpPr>
            <a:spLocks noGrp="1"/>
          </p:cNvSpPr>
          <p:nvPr>
            <p:ph idx="1"/>
          </p:nvPr>
        </p:nvSpPr>
        <p:spPr>
          <a:xfrm>
            <a:off x="609600" y="838200"/>
            <a:ext cx="7848600" cy="5181600"/>
          </a:xfrm>
        </p:spPr>
        <p:txBody>
          <a:bodyPr/>
          <a:lstStyle/>
          <a:p>
            <a:pPr marL="0" indent="0">
              <a:buNone/>
            </a:pPr>
            <a:r>
              <a:rPr lang="en-US" sz="1800" b="0" dirty="0">
                <a:solidFill>
                  <a:srgbClr val="FF0000"/>
                </a:solidFill>
              </a:rPr>
              <a:t>Roles</a:t>
            </a:r>
            <a:r>
              <a:rPr lang="en-US" sz="1800" b="0" dirty="0">
                <a:solidFill>
                  <a:srgbClr val="0070C0"/>
                </a:solidFill>
              </a:rPr>
              <a:t> are created by users (usually administrators) to group together privileges or other roles.</a:t>
            </a:r>
            <a:r>
              <a:rPr lang="en-US" sz="1800" b="0" dirty="0"/>
              <a:t> They are a way to facilitate the granting of multiple privileges or roles to users</a:t>
            </a:r>
            <a:r>
              <a:rPr lang="en-US" sz="1800" b="0" dirty="0" smtClean="0"/>
              <a:t>.</a:t>
            </a:r>
          </a:p>
          <a:p>
            <a:pPr marL="0" indent="0">
              <a:buNone/>
            </a:pPr>
            <a:endParaRPr lang="en-US" sz="1800" b="0" dirty="0" smtClean="0"/>
          </a:p>
          <a:p>
            <a:pPr marL="0" indent="0">
              <a:buNone/>
            </a:pPr>
            <a:r>
              <a:rPr lang="en-US" sz="1800" b="0" dirty="0">
                <a:solidFill>
                  <a:srgbClr val="0070C0"/>
                </a:solidFill>
              </a:rPr>
              <a:t>You grant privileges (directly or through roles) to users so they can accomplish tasks required for their jobs. </a:t>
            </a:r>
            <a:r>
              <a:rPr lang="en-US" sz="1800" b="0" dirty="0" smtClean="0"/>
              <a:t>Excessive </a:t>
            </a:r>
            <a:r>
              <a:rPr lang="en-US" sz="1800" b="0" dirty="0"/>
              <a:t>granting of unnecessary privileges can compromise security. </a:t>
            </a:r>
          </a:p>
          <a:p>
            <a:pPr marL="0" indent="0">
              <a:buNone/>
            </a:pPr>
            <a:endParaRPr lang="en-US" sz="1800" b="0" dirty="0" smtClean="0"/>
          </a:p>
          <a:p>
            <a:pPr marL="0" indent="0">
              <a:buNone/>
            </a:pPr>
            <a:r>
              <a:rPr lang="en-US" sz="1800" b="0" dirty="0" smtClean="0">
                <a:solidFill>
                  <a:srgbClr val="0070C0"/>
                </a:solidFill>
              </a:rPr>
              <a:t>A </a:t>
            </a:r>
            <a:r>
              <a:rPr lang="en-US" sz="1800" b="0" dirty="0">
                <a:solidFill>
                  <a:srgbClr val="0070C0"/>
                </a:solidFill>
              </a:rPr>
              <a:t>user can receive a privilege in two ways:</a:t>
            </a:r>
          </a:p>
          <a:p>
            <a:pPr marL="285750" indent="-285750">
              <a:buFont typeface="Wingdings" pitchFamily="2" charset="2"/>
              <a:buChar char="§"/>
            </a:pPr>
            <a:r>
              <a:rPr lang="en-US" sz="1800" b="0" dirty="0" smtClean="0"/>
              <a:t>You </a:t>
            </a:r>
            <a:r>
              <a:rPr lang="en-US" sz="1800" b="0" dirty="0"/>
              <a:t>can grant privileges to users </a:t>
            </a:r>
            <a:r>
              <a:rPr lang="en-US" sz="1800" b="0" dirty="0">
                <a:solidFill>
                  <a:srgbClr val="FF0000"/>
                </a:solidFill>
              </a:rPr>
              <a:t>explicitly</a:t>
            </a:r>
            <a:r>
              <a:rPr lang="en-US" sz="1800" b="0" dirty="0"/>
              <a:t>. For example, you can explicitly grant to user </a:t>
            </a:r>
            <a:r>
              <a:rPr lang="en-US" sz="1800" b="0" dirty="0" smtClean="0"/>
              <a:t>SMITH </a:t>
            </a:r>
            <a:r>
              <a:rPr lang="en-US" sz="1800" b="0" dirty="0"/>
              <a:t>the privilege to insert records into the employees table</a:t>
            </a:r>
            <a:r>
              <a:rPr lang="en-US" sz="1800" b="0" dirty="0" smtClean="0"/>
              <a:t>.</a:t>
            </a:r>
          </a:p>
          <a:p>
            <a:pPr marL="285750" indent="-285750">
              <a:buFont typeface="Wingdings" pitchFamily="2" charset="2"/>
              <a:buChar char="§"/>
            </a:pPr>
            <a:r>
              <a:rPr lang="en-US" sz="1800" b="0" dirty="0" smtClean="0"/>
              <a:t>You </a:t>
            </a:r>
            <a:r>
              <a:rPr lang="en-US" sz="1800" b="0" dirty="0"/>
              <a:t>can </a:t>
            </a:r>
            <a:r>
              <a:rPr lang="en-US" sz="1800" b="0" dirty="0">
                <a:solidFill>
                  <a:srgbClr val="FF0000"/>
                </a:solidFill>
              </a:rPr>
              <a:t>grant privileges to a role</a:t>
            </a:r>
            <a:r>
              <a:rPr lang="en-US" sz="1800" b="0" dirty="0"/>
              <a:t> (a named group of privileges), and </a:t>
            </a:r>
            <a:r>
              <a:rPr lang="en-US" sz="1800" b="0" dirty="0">
                <a:solidFill>
                  <a:srgbClr val="FF0000"/>
                </a:solidFill>
              </a:rPr>
              <a:t>then grant the role to one or more users</a:t>
            </a:r>
            <a:r>
              <a:rPr lang="en-US" sz="1800" b="0" dirty="0"/>
              <a:t>. For example, you can grant the privileges to select, insert, update, and delete records from the employees table to the role named </a:t>
            </a:r>
            <a:r>
              <a:rPr lang="en-US" sz="1800" b="0" dirty="0" smtClean="0"/>
              <a:t>CLERK, </a:t>
            </a:r>
            <a:r>
              <a:rPr lang="en-US" sz="1800" b="0" dirty="0"/>
              <a:t>which in turn you can grant </a:t>
            </a:r>
            <a:r>
              <a:rPr lang="en-US" sz="1800" b="0" dirty="0" smtClean="0"/>
              <a:t>it to users SMITH and KING.</a:t>
            </a:r>
            <a:endParaRPr lang="en-US" sz="1800" b="0" dirty="0"/>
          </a:p>
        </p:txBody>
      </p:sp>
    </p:spTree>
    <p:extLst>
      <p:ext uri="{BB962C8B-B14F-4D97-AF65-F5344CB8AC3E}">
        <p14:creationId xmlns:p14="http://schemas.microsoft.com/office/powerpoint/2010/main" val="715995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00B1FF97-CB0E-49B2-B0A7-929DA2A15C53}" type="slidenum">
              <a:rPr lang="en-US" smtClean="0"/>
              <a:pPr/>
              <a:t>8</a:t>
            </a:fld>
            <a:endParaRPr lang="en-US"/>
          </a:p>
        </p:txBody>
      </p:sp>
      <p:sp>
        <p:nvSpPr>
          <p:cNvPr id="4" name="Title 3"/>
          <p:cNvSpPr>
            <a:spLocks noGrp="1"/>
          </p:cNvSpPr>
          <p:nvPr>
            <p:ph type="title"/>
          </p:nvPr>
        </p:nvSpPr>
        <p:spPr/>
        <p:txBody>
          <a:bodyPr/>
          <a:lstStyle/>
          <a:p>
            <a:r>
              <a:rPr lang="en-US" dirty="0"/>
              <a:t>Predefined User </a:t>
            </a:r>
            <a:r>
              <a:rPr lang="en-US" dirty="0" smtClean="0"/>
              <a:t>Accounts</a:t>
            </a:r>
            <a:endParaRPr lang="en-US" dirty="0"/>
          </a:p>
        </p:txBody>
      </p:sp>
      <p:sp>
        <p:nvSpPr>
          <p:cNvPr id="5" name="Content Placeholder 4"/>
          <p:cNvSpPr>
            <a:spLocks noGrp="1"/>
          </p:cNvSpPr>
          <p:nvPr>
            <p:ph idx="1"/>
          </p:nvPr>
        </p:nvSpPr>
        <p:spPr>
          <a:xfrm>
            <a:off x="381000" y="762000"/>
            <a:ext cx="8382000" cy="5257800"/>
          </a:xfrm>
        </p:spPr>
        <p:txBody>
          <a:bodyPr/>
          <a:lstStyle/>
          <a:p>
            <a:pPr marL="0" indent="0">
              <a:buNone/>
            </a:pPr>
            <a:r>
              <a:rPr lang="en-US" sz="1800" b="0" dirty="0">
                <a:solidFill>
                  <a:srgbClr val="0070C0"/>
                </a:solidFill>
              </a:rPr>
              <a:t>Oracle Database includes a number of </a:t>
            </a:r>
            <a:r>
              <a:rPr lang="en-US" sz="1800" b="0" dirty="0">
                <a:solidFill>
                  <a:srgbClr val="FF0000"/>
                </a:solidFill>
              </a:rPr>
              <a:t>predefined user accounts</a:t>
            </a:r>
            <a:r>
              <a:rPr lang="en-US" sz="1800" b="0" dirty="0">
                <a:solidFill>
                  <a:srgbClr val="0070C0"/>
                </a:solidFill>
              </a:rPr>
              <a:t>.</a:t>
            </a:r>
            <a:r>
              <a:rPr lang="en-US" sz="1800" b="0" dirty="0"/>
              <a:t> The three types of predefined accounts are:</a:t>
            </a:r>
          </a:p>
          <a:p>
            <a:pPr marL="285750" indent="-285750">
              <a:buFont typeface="Wingdings" pitchFamily="2" charset="2"/>
              <a:buChar char="§"/>
              <a:tabLst>
                <a:tab pos="1257300" algn="l"/>
              </a:tabLst>
            </a:pPr>
            <a:r>
              <a:rPr lang="en-US" sz="1800" b="0" dirty="0" smtClean="0">
                <a:solidFill>
                  <a:srgbClr val="0070C0"/>
                </a:solidFill>
              </a:rPr>
              <a:t>Administrative accounts</a:t>
            </a:r>
            <a:r>
              <a:rPr lang="en-US" sz="1800" b="0" dirty="0" smtClean="0"/>
              <a:t/>
            </a:r>
            <a:br>
              <a:rPr lang="en-US" sz="1800" b="0" dirty="0" smtClean="0"/>
            </a:br>
            <a:r>
              <a:rPr lang="en-US" sz="1800" dirty="0" smtClean="0"/>
              <a:t>SYS</a:t>
            </a:r>
            <a:r>
              <a:rPr lang="en-US" sz="1800" b="0" dirty="0" smtClean="0"/>
              <a:t> schema is used to </a:t>
            </a:r>
            <a:r>
              <a:rPr lang="en-US" sz="1800" b="0" dirty="0"/>
              <a:t>store </a:t>
            </a:r>
            <a:r>
              <a:rPr lang="en-US" sz="1800" b="0" dirty="0" smtClean="0"/>
              <a:t>database </a:t>
            </a:r>
            <a:r>
              <a:rPr lang="en-US" sz="1800" b="0" dirty="0"/>
              <a:t>data </a:t>
            </a:r>
            <a:r>
              <a:rPr lang="en-US" sz="1800" b="0" dirty="0" smtClean="0"/>
              <a:t>dictionary</a:t>
            </a:r>
            <a:r>
              <a:rPr lang="en-US" sz="1800" b="0" dirty="0"/>
              <a:t/>
            </a:r>
            <a:br>
              <a:rPr lang="en-US" sz="1800" b="0" dirty="0"/>
            </a:br>
            <a:r>
              <a:rPr lang="en-US" sz="1800" dirty="0" smtClean="0"/>
              <a:t>SYSTEM</a:t>
            </a:r>
            <a:r>
              <a:rPr lang="en-US" sz="1800" b="0" dirty="0" smtClean="0"/>
              <a:t> is </a:t>
            </a:r>
            <a:r>
              <a:rPr lang="en-US" sz="1800" b="0" dirty="0"/>
              <a:t>used to create additional tables and views that display </a:t>
            </a:r>
            <a:r>
              <a:rPr lang="en-US" sz="1800" b="0" dirty="0" smtClean="0"/>
              <a:t/>
            </a:r>
            <a:br>
              <a:rPr lang="en-US" sz="1800" b="0" dirty="0" smtClean="0"/>
            </a:br>
            <a:r>
              <a:rPr lang="en-US" sz="1800" b="0" dirty="0" smtClean="0"/>
              <a:t>	administrative </a:t>
            </a:r>
            <a:r>
              <a:rPr lang="en-US" sz="1800" b="0" dirty="0"/>
              <a:t>information, and internal tables and views used by </a:t>
            </a:r>
            <a:r>
              <a:rPr lang="en-US" sz="1800" b="0" dirty="0" smtClean="0"/>
              <a:t/>
            </a:r>
            <a:br>
              <a:rPr lang="en-US" sz="1800" b="0" dirty="0" smtClean="0"/>
            </a:br>
            <a:r>
              <a:rPr lang="en-US" sz="1800" b="0" dirty="0" smtClean="0"/>
              <a:t>	various </a:t>
            </a:r>
            <a:r>
              <a:rPr lang="en-US" sz="1800" b="0" dirty="0"/>
              <a:t>Oracle Database options and tools.</a:t>
            </a:r>
            <a:r>
              <a:rPr lang="en-US" sz="1800" b="0" dirty="0" smtClean="0"/>
              <a:t/>
            </a:r>
            <a:br>
              <a:rPr lang="en-US" sz="1800" b="0" dirty="0" smtClean="0"/>
            </a:br>
            <a:r>
              <a:rPr lang="en-US" sz="1800" dirty="0" smtClean="0"/>
              <a:t>SYSMAN</a:t>
            </a:r>
            <a:r>
              <a:rPr lang="en-US" sz="1800" b="0" dirty="0" smtClean="0"/>
              <a:t> </a:t>
            </a:r>
            <a:r>
              <a:rPr lang="en-US" sz="1800" b="0" dirty="0"/>
              <a:t>is used to perform Oracle Enterprise Manager administration tasks. </a:t>
            </a:r>
            <a:r>
              <a:rPr lang="en-US" sz="1800" b="0" dirty="0" smtClean="0"/>
              <a:t/>
            </a:r>
            <a:br>
              <a:rPr lang="en-US" sz="1800" b="0" dirty="0" smtClean="0"/>
            </a:br>
            <a:r>
              <a:rPr lang="en-US" sz="1800" dirty="0"/>
              <a:t>DBSNMP </a:t>
            </a:r>
            <a:r>
              <a:rPr lang="en-US" sz="1800" b="0" dirty="0" smtClean="0"/>
              <a:t>account used by management </a:t>
            </a:r>
            <a:r>
              <a:rPr lang="en-US" sz="1800" b="0" dirty="0"/>
              <a:t>agent of Enterprise Manager </a:t>
            </a:r>
            <a:r>
              <a:rPr lang="en-US" sz="1800" b="0" dirty="0" smtClean="0"/>
              <a:t>to </a:t>
            </a:r>
            <a:r>
              <a:rPr lang="en-US" sz="1800" b="0" dirty="0"/>
              <a:t>monitor and manage the database. </a:t>
            </a:r>
            <a:endParaRPr lang="en-US" sz="1800" b="0" dirty="0" smtClean="0"/>
          </a:p>
          <a:p>
            <a:pPr marL="285750" indent="-285750">
              <a:buFont typeface="Wingdings" pitchFamily="2" charset="2"/>
              <a:buChar char="§"/>
            </a:pPr>
            <a:r>
              <a:rPr lang="en-US" sz="1800" b="0" dirty="0" smtClean="0">
                <a:solidFill>
                  <a:srgbClr val="0070C0"/>
                </a:solidFill>
              </a:rPr>
              <a:t>Sample schema accounts</a:t>
            </a:r>
            <a:r>
              <a:rPr lang="en-US" sz="1800" b="0" dirty="0" smtClean="0"/>
              <a:t/>
            </a:r>
            <a:br>
              <a:rPr lang="en-US" sz="1800" b="0" dirty="0" smtClean="0"/>
            </a:br>
            <a:r>
              <a:rPr lang="en-US" sz="1800" b="0" dirty="0" smtClean="0"/>
              <a:t>These accounts are used for examples in Oracle Database documentation and instructional materials. Examples are HR, SH, and OE. You must unlock these accounts and reset their passwords before using them.</a:t>
            </a:r>
          </a:p>
          <a:p>
            <a:pPr marL="285750" indent="-285750">
              <a:buFont typeface="Wingdings" pitchFamily="2" charset="2"/>
              <a:buChar char="§"/>
            </a:pPr>
            <a:r>
              <a:rPr lang="en-US" sz="1800" b="0" dirty="0" smtClean="0">
                <a:solidFill>
                  <a:srgbClr val="0070C0"/>
                </a:solidFill>
              </a:rPr>
              <a:t>Internal accounts</a:t>
            </a:r>
            <a:r>
              <a:rPr lang="en-US" sz="1800" b="0" dirty="0" smtClean="0"/>
              <a:t/>
            </a:r>
            <a:br>
              <a:rPr lang="en-US" sz="1800" b="0" dirty="0" smtClean="0"/>
            </a:br>
            <a:r>
              <a:rPr lang="en-US" sz="1800" b="0" dirty="0" smtClean="0"/>
              <a:t>These </a:t>
            </a:r>
            <a:r>
              <a:rPr lang="en-US" sz="1800" b="0" dirty="0"/>
              <a:t>accounts are created so that individual Oracle Database features or components can have their own schemas. You must not delete internal accounts, and you must not attempt to log in with them.</a:t>
            </a:r>
          </a:p>
        </p:txBody>
      </p:sp>
    </p:spTree>
    <p:extLst>
      <p:ext uri="{BB962C8B-B14F-4D97-AF65-F5344CB8AC3E}">
        <p14:creationId xmlns:p14="http://schemas.microsoft.com/office/powerpoint/2010/main" val="3168782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Oracle database security</a:t>
            </a:r>
            <a:endParaRPr lang="en-US" dirty="0"/>
          </a:p>
        </p:txBody>
      </p:sp>
      <p:sp>
        <p:nvSpPr>
          <p:cNvPr id="4" name="Footer Placeholder 3"/>
          <p:cNvSpPr>
            <a:spLocks noGrp="1"/>
          </p:cNvSpPr>
          <p:nvPr>
            <p:ph type="ftr" sz="quarter" idx="10"/>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1"/>
          </p:nvPr>
        </p:nvSpPr>
        <p:spPr/>
        <p:txBody>
          <a:bodyPr/>
          <a:lstStyle/>
          <a:p>
            <a:fld id="{00B1FF97-CB0E-49B2-B0A7-929DA2A15C53}" type="slidenum">
              <a:rPr lang="en-US" smtClean="0"/>
              <a:pPr/>
              <a:t>9</a:t>
            </a:fld>
            <a:endParaRPr lang="en-US"/>
          </a:p>
        </p:txBody>
      </p:sp>
    </p:spTree>
    <p:extLst>
      <p:ext uri="{BB962C8B-B14F-4D97-AF65-F5344CB8AC3E}">
        <p14:creationId xmlns:p14="http://schemas.microsoft.com/office/powerpoint/2010/main" val="3397068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EPAM official current template">
  <a:themeElements>
    <a:clrScheme name="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fontScheme name="EPAM official curren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EPAM official curre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PAM official curre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PAM official curre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PAM official curre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PAM official curre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PAM official curre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PAM official curre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PAM official curre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PAM official curre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PAM official curre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PAM official curre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PAM official curre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PAM official current template">
  <a:themeElements>
    <a:clrScheme name="1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fontScheme name="1_EPAM official curren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1_EPAM official curre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PAM official curre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EPAM official curre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EPAM official curre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EPAM official curre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EPAM official curre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EPAM official curre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EPAM official curre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EPAM official curre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EPAM official curre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EPAM official curre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EPAM official curre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00-templ</Template>
  <TotalTime>3793</TotalTime>
  <Words>3426</Words>
  <Application>Microsoft Office PowerPoint</Application>
  <PresentationFormat>On-screen Show (4:3)</PresentationFormat>
  <Paragraphs>669</Paragraphs>
  <Slides>35</Slides>
  <Notes>35</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35</vt:i4>
      </vt:variant>
    </vt:vector>
  </HeadingPairs>
  <TitlesOfParts>
    <vt:vector size="39" baseType="lpstr">
      <vt:lpstr>EPAM official current template</vt:lpstr>
      <vt:lpstr>1_EPAM official current template</vt:lpstr>
      <vt:lpstr>template</vt:lpstr>
      <vt:lpstr>Photo Editor Photo</vt:lpstr>
      <vt:lpstr>ORACLE SQL Introduction </vt:lpstr>
      <vt:lpstr>Objectives</vt:lpstr>
      <vt:lpstr>Schemas, Users and other non-schema objects</vt:lpstr>
      <vt:lpstr>Oracle Database Schemas and Users</vt:lpstr>
      <vt:lpstr>Oracle Non-Schema Objects</vt:lpstr>
      <vt:lpstr>Privileges</vt:lpstr>
      <vt:lpstr>Roles</vt:lpstr>
      <vt:lpstr>Predefined User Accounts</vt:lpstr>
      <vt:lpstr>Oracle database security</vt:lpstr>
      <vt:lpstr>Managing Users and Resources</vt:lpstr>
      <vt:lpstr>Create Database User</vt:lpstr>
      <vt:lpstr>Create Database User (Additional Options)</vt:lpstr>
      <vt:lpstr>Create Database User</vt:lpstr>
      <vt:lpstr>Create Schema Objects as New User (test1)</vt:lpstr>
      <vt:lpstr>Predefined Roles: CONNECT, RESOURCE and DBA</vt:lpstr>
      <vt:lpstr>Managing PRIVILEGES</vt:lpstr>
      <vt:lpstr>GRANT Statement</vt:lpstr>
      <vt:lpstr>GRANT Syntax</vt:lpstr>
      <vt:lpstr>GRANT Syntax [2]</vt:lpstr>
      <vt:lpstr>System Privileges</vt:lpstr>
      <vt:lpstr>Object Privileges</vt:lpstr>
      <vt:lpstr>GRANT Example 1: System Privileges</vt:lpstr>
      <vt:lpstr>GRANT Example 2: System Privileges</vt:lpstr>
      <vt:lpstr>GRANT Examples: Object Privileges</vt:lpstr>
      <vt:lpstr>REVOKE Syntax [1]</vt:lpstr>
      <vt:lpstr>REVOKE Syntax [2]</vt:lpstr>
      <vt:lpstr>REVOKE Examples</vt:lpstr>
      <vt:lpstr>REVOKE Examples: Cascade Constraints</vt:lpstr>
      <vt:lpstr>PL/SQL Dynamic SQL</vt:lpstr>
      <vt:lpstr>PL/SQL Dynamic SQL </vt:lpstr>
      <vt:lpstr>EXECUTE IMMEDIATE Statement </vt:lpstr>
      <vt:lpstr>EXECUTE IMMEDIATE Statement: Example</vt:lpstr>
      <vt:lpstr>EXECUTE IMMEDIATE Statement: Example 2</vt:lpstr>
      <vt:lpstr>EXECUTE IMMEDIATE Statement: Example 3</vt:lpstr>
      <vt:lpstr>ORACLE  SQL INTODUCTION</vt:lpstr>
    </vt:vector>
  </TitlesOfParts>
  <Company>EPAM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DB.ORA.01 Oracle SQL</dc:title>
  <dc:subject>Oracle SQL</dc:subject>
  <dc:creator>Aliaksei Belablotski &lt;Aliaksei_Belablotski@epam.com&gt;</dc:creator>
  <cp:lastModifiedBy>Siarhei Kandrashevich</cp:lastModifiedBy>
  <cp:revision>382</cp:revision>
  <dcterms:created xsi:type="dcterms:W3CDTF">2011-10-30T16:44:19Z</dcterms:created>
  <dcterms:modified xsi:type="dcterms:W3CDTF">2014-02-24T06:13:53Z</dcterms:modified>
</cp:coreProperties>
</file>