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54600" y="3467100"/>
            <a:ext cx="5181600" cy="111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4000"/>
              </a:lnSpc>
            </a:pPr>
            <a:r>
              <a:rPr lang="en-US" sz="7000" b="1" spc="518">
                <a:solidFill>
                  <a:srgbClr val="FFFFFF"/>
                </a:solidFill>
                <a:latin typeface="黑体" panose="02010609060101010101" charset="-122"/>
              </a:rPr>
              <a:t>nRF52832</a:t>
            </a:r>
            <a:endParaRPr lang="en-US" sz="7000" b="1" spc="518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983970" y="8223885"/>
            <a:ext cx="18542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F"/>
                </a:solidFill>
                <a:latin typeface="黑体" panose="02010609060101010101" charset="-122"/>
              </a:rPr>
              <a:t>2019.7.8</a:t>
            </a:r>
            <a:endParaRPr lang="en-US" sz="3000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00800" y="4914900"/>
            <a:ext cx="70485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500">
                <a:solidFill>
                  <a:srgbClr val="FFFFFF"/>
                </a:solidFill>
                <a:latin typeface="黑体" panose="02010609060101010101" charset="-122"/>
              </a:rPr>
              <a:t>——超低功耗多协议SoC蓝牙单芯片</a:t>
            </a:r>
            <a:endParaRPr lang="en-US" sz="3500">
              <a:solidFill>
                <a:srgbClr val="FFFFFF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68700" y="3416300"/>
            <a:ext cx="2946400" cy="66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500" b="1">
                <a:solidFill>
                  <a:srgbClr val="FFFFFF"/>
                </a:solidFill>
                <a:latin typeface="黑体" panose="02010609060101010101" charset="-122"/>
              </a:rPr>
              <a:t>nRF52832</a:t>
            </a:r>
            <a:endParaRPr lang="en-US" sz="3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92400" y="3340100"/>
            <a:ext cx="508000" cy="68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3600" b="1">
                <a:solidFill>
                  <a:srgbClr val="FFFFFF"/>
                </a:solidFill>
                <a:latin typeface="黑体" panose="02010609060101010101" charset="-122"/>
              </a:rPr>
              <a:t>01</a:t>
            </a:r>
            <a:endParaRPr lang="en-US" sz="36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68700" y="5435600"/>
            <a:ext cx="2209800" cy="66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500" b="1">
                <a:solidFill>
                  <a:srgbClr val="FFFFFF"/>
                </a:solidFill>
                <a:latin typeface="黑体" panose="02010609060101010101" charset="-122"/>
              </a:rPr>
              <a:t>SAADC</a:t>
            </a:r>
            <a:endParaRPr lang="en-US" sz="3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92400" y="4419600"/>
            <a:ext cx="533400" cy="66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3500" b="1">
                <a:solidFill>
                  <a:srgbClr val="FFFFFF"/>
                </a:solidFill>
                <a:latin typeface="黑体" panose="02010609060101010101" charset="-122"/>
              </a:rPr>
              <a:t>02</a:t>
            </a:r>
            <a:endParaRPr lang="en-US" sz="3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0" y="5435600"/>
            <a:ext cx="558800" cy="66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3500" b="1">
                <a:solidFill>
                  <a:srgbClr val="FFFFFF"/>
                </a:solidFill>
                <a:latin typeface="黑体" panose="02010609060101010101" charset="-122"/>
              </a:rPr>
              <a:t>03</a:t>
            </a:r>
            <a:endParaRPr lang="en-US" sz="3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68700" y="4470400"/>
            <a:ext cx="2286000" cy="66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500" b="1">
                <a:solidFill>
                  <a:srgbClr val="FFFFFF"/>
                </a:solidFill>
                <a:latin typeface="黑体" panose="02010609060101010101" charset="-122"/>
              </a:rPr>
              <a:t>开发板</a:t>
            </a:r>
            <a:endParaRPr lang="en-US" sz="3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661400" y="3416300"/>
            <a:ext cx="546100" cy="66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3500" b="1">
                <a:solidFill>
                  <a:srgbClr val="FFFFFF"/>
                </a:solidFill>
                <a:latin typeface="黑体" panose="02010609060101010101" charset="-122"/>
              </a:rPr>
              <a:t>04</a:t>
            </a:r>
            <a:endParaRPr lang="en-US" sz="3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75800" y="4419600"/>
            <a:ext cx="1828800" cy="66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500" b="1">
                <a:solidFill>
                  <a:srgbClr val="FFFFFF"/>
                </a:solidFill>
                <a:latin typeface="黑体" panose="02010609060101010101" charset="-122"/>
              </a:rPr>
              <a:t>设计构思</a:t>
            </a:r>
            <a:endParaRPr lang="en-US" sz="3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61400" y="4470400"/>
            <a:ext cx="533400" cy="66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3500" b="1">
                <a:solidFill>
                  <a:srgbClr val="FFFFFF"/>
                </a:solidFill>
                <a:latin typeface="黑体" panose="02010609060101010101" charset="-122"/>
              </a:rPr>
              <a:t>05</a:t>
            </a:r>
            <a:endParaRPr lang="en-US" sz="3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537200" y="1587500"/>
            <a:ext cx="3429000" cy="876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5000" b="1">
                <a:solidFill>
                  <a:srgbClr val="FFFFFF"/>
                </a:solidFill>
                <a:latin typeface="黑体" panose="02010609060101010101" charset="-122"/>
              </a:rPr>
              <a:t>目录</a:t>
            </a:r>
            <a:endParaRPr lang="en-US" sz="5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77400" y="3416300"/>
            <a:ext cx="1206500" cy="66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3500" b="1">
                <a:solidFill>
                  <a:srgbClr val="FFFFFF"/>
                </a:solidFill>
                <a:latin typeface="黑体" panose="02010609060101010101" charset="-122"/>
              </a:rPr>
              <a:t>BLE</a:t>
            </a:r>
            <a:endParaRPr lang="en-US" sz="3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0"/>
            <a:ext cx="2692400" cy="86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500" b="1">
                <a:solidFill>
                  <a:srgbClr val="FFFFFF"/>
                </a:solidFill>
                <a:latin typeface="黑体" panose="02010609060101010101" charset="-122"/>
              </a:rPr>
              <a:t>nRF52832</a:t>
            </a:r>
            <a:endParaRPr lang="en-US" sz="4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787400"/>
            <a:ext cx="1879600" cy="3098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479800" y="1574800"/>
            <a:ext cx="1651000" cy="1447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/>
            <a:r>
              <a:rPr lang="en-US" sz="3000">
                <a:solidFill>
                  <a:srgbClr val="FFFFFD"/>
                </a:solidFill>
              </a:rPr>
              <a:t>512KB</a:t>
            </a:r>
            <a:endParaRPr lang="en-US" sz="3000">
              <a:solidFill>
                <a:srgbClr val="FFFFFD"/>
              </a:solidFill>
            </a:endParaRPr>
          </a:p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</a:rPr>
              <a:t>Flash</a:t>
            </a:r>
            <a:endParaRPr lang="en-US" sz="3000">
              <a:solidFill>
                <a:srgbClr val="FFFFFD"/>
              </a:solidFill>
            </a:endParaRPr>
          </a:p>
          <a:p>
            <a:pPr algn="ctr">
              <a:lnSpc>
                <a:spcPct val="105000"/>
              </a:lnSpc>
            </a:pPr>
            <a:r>
              <a:rPr lang="en-US" sz="2200">
                <a:solidFill>
                  <a:srgbClr val="FFFFFD"/>
                </a:solidFill>
                <a:latin typeface="黑体" panose="02010609060101010101" charset="-122"/>
              </a:rPr>
              <a:t>with cache</a:t>
            </a:r>
            <a:endParaRPr lang="en-US" sz="22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787400"/>
            <a:ext cx="838200" cy="5029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670300"/>
            <a:ext cx="4406900" cy="2120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700" y="3670300"/>
            <a:ext cx="2374900" cy="2120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900" y="4267200"/>
            <a:ext cx="1879600" cy="1549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812800"/>
            <a:ext cx="736600" cy="2692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100" y="6019800"/>
            <a:ext cx="2463800" cy="2298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7200" y="6019800"/>
            <a:ext cx="1714500" cy="2298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0900" y="6045200"/>
            <a:ext cx="3022600" cy="2324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15700" y="6019800"/>
            <a:ext cx="2362200" cy="2298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3800" y="2921000"/>
            <a:ext cx="6134100" cy="584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863600"/>
            <a:ext cx="6121400" cy="635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56500" y="1587500"/>
            <a:ext cx="6121400" cy="571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56500" y="2260600"/>
            <a:ext cx="6121400" cy="5461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3200400" y="4610100"/>
            <a:ext cx="2209800" cy="1041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64KB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RAM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750300" y="2959100"/>
            <a:ext cx="34290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System Peripherals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712200" y="2260600"/>
            <a:ext cx="34290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Digital I/O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750300" y="1638300"/>
            <a:ext cx="34290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Analog I/O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750300" y="927100"/>
            <a:ext cx="34290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Timers/Counters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283700" y="6642100"/>
            <a:ext cx="1854200" cy="1041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NFC-A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tag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594100" y="6959600"/>
            <a:ext cx="26162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GPIO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781800" y="6565900"/>
            <a:ext cx="2108200" cy="1308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/>
            <a:r>
              <a:rPr lang="en-US" sz="3000">
                <a:solidFill>
                  <a:srgbClr val="FFFFFD"/>
                </a:solidFill>
              </a:rPr>
              <a:t>Radio</a:t>
            </a:r>
            <a:endParaRPr lang="en-US" sz="3000">
              <a:solidFill>
                <a:srgbClr val="FFFFFD"/>
              </a:solidFill>
            </a:endParaRPr>
          </a:p>
          <a:p>
            <a:pPr algn="ctr">
              <a:lnSpc>
                <a:spcPct val="105000"/>
              </a:lnSpc>
            </a:pPr>
            <a:r>
              <a:rPr lang="en-US" sz="2000">
                <a:solidFill>
                  <a:srgbClr val="FFFFFD"/>
                </a:solidFill>
              </a:rPr>
              <a:t>Multi-protocol</a:t>
            </a:r>
            <a:endParaRPr lang="en-US" sz="2000">
              <a:solidFill>
                <a:srgbClr val="FFFFFD"/>
              </a:solidFill>
            </a:endParaRPr>
          </a:p>
          <a:p>
            <a:pPr algn="ctr">
              <a:lnSpc>
                <a:spcPct val="105000"/>
              </a:lnSpc>
            </a:pPr>
            <a:r>
              <a:rPr lang="en-US" sz="2000">
                <a:solidFill>
                  <a:srgbClr val="FFFFFD"/>
                </a:solidFill>
              </a:rPr>
              <a:t>2.4GHz</a:t>
            </a:r>
            <a:endParaRPr lang="en-US" sz="2000">
              <a:solidFill>
                <a:srgbClr val="FFFFFD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1315700" y="6908800"/>
            <a:ext cx="22098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Oscillators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1569700" y="4229100"/>
            <a:ext cx="1854200" cy="1041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Power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supply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997700" y="4127500"/>
            <a:ext cx="3429000" cy="1295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/>
            <a:r>
              <a:rPr lang="en-US" sz="3000">
                <a:solidFill>
                  <a:srgbClr val="FFFFFD"/>
                </a:solidFill>
              </a:rPr>
              <a:t>Processor</a:t>
            </a:r>
            <a:endParaRPr lang="en-US" sz="3000">
              <a:solidFill>
                <a:srgbClr val="FFFFFD"/>
              </a:solidFill>
            </a:endParaRPr>
          </a:p>
          <a:p>
            <a:pPr algn="ctr">
              <a:lnSpc>
                <a:spcPct val="105000"/>
              </a:lnSpc>
            </a:pPr>
            <a:r>
              <a:rPr lang="en-US" sz="1800">
                <a:solidFill>
                  <a:srgbClr val="FFFFFD"/>
                </a:solidFill>
              </a:rPr>
              <a:t>64 MHz ARM</a:t>
            </a:r>
            <a:endParaRPr lang="en-US" sz="1800">
              <a:solidFill>
                <a:srgbClr val="FFFFFD"/>
              </a:solidFill>
            </a:endParaRPr>
          </a:p>
          <a:p>
            <a:pPr algn="ctr">
              <a:lnSpc>
                <a:spcPct val="105000"/>
              </a:lnSpc>
            </a:pPr>
            <a:r>
              <a:rPr lang="en-US" sz="1800">
                <a:solidFill>
                  <a:srgbClr val="FFFFFD"/>
                </a:solidFill>
              </a:rPr>
              <a:t>Cortex-M4F CPU</a:t>
            </a:r>
            <a:endParaRPr lang="en-US" sz="1800">
              <a:solidFill>
                <a:srgbClr val="FFFFFD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 rot="16200000">
            <a:off x="5803900" y="1955800"/>
            <a:ext cx="23749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APB bus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 rot="16200000">
            <a:off x="4292600" y="3187700"/>
            <a:ext cx="34290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D"/>
                </a:solidFill>
                <a:latin typeface="黑体" panose="02010609060101010101" charset="-122"/>
              </a:rPr>
              <a:t>AHB Lite bus</a:t>
            </a:r>
            <a:endParaRPr lang="en-US" sz="3000">
              <a:solidFill>
                <a:srgbClr val="FFFFFD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77800" y="63500"/>
            <a:ext cx="1905000" cy="86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4500" b="1">
                <a:solidFill>
                  <a:srgbClr val="FFFFFF"/>
                </a:solidFill>
                <a:latin typeface="黑体" panose="02010609060101010101" charset="-122"/>
              </a:rPr>
              <a:t>开发板</a:t>
            </a:r>
            <a:endParaRPr lang="en-US" sz="4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028700"/>
            <a:ext cx="7874000" cy="7416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4864100"/>
            <a:ext cx="35941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5486400"/>
            <a:ext cx="3581400" cy="495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6070600"/>
            <a:ext cx="3581400" cy="49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0" y="6680200"/>
            <a:ext cx="3594100" cy="495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400" y="2959100"/>
            <a:ext cx="3594100" cy="495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0" y="7277100"/>
            <a:ext cx="3594100" cy="495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4267200"/>
            <a:ext cx="3594100" cy="533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3581400"/>
            <a:ext cx="3581400" cy="520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9400" y="2324100"/>
            <a:ext cx="3594100" cy="520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400" y="1701800"/>
            <a:ext cx="3594100" cy="495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9400" y="1079500"/>
            <a:ext cx="3581400" cy="4953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515600" y="30226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>
                <a:solidFill>
                  <a:srgbClr val="FFFFFD"/>
                </a:solidFill>
                <a:latin typeface="黑体" panose="02010609060101010101" charset="-122"/>
              </a:rPr>
              <a:t>ANT和NFC-A TAG</a:t>
            </a:r>
            <a:endParaRPr lang="en-US" sz="25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515600" y="24130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>
                <a:solidFill>
                  <a:srgbClr val="FFFFFD"/>
                </a:solidFill>
                <a:latin typeface="黑体" panose="02010609060101010101" charset="-122"/>
              </a:rPr>
              <a:t>2.4G专有协议</a:t>
            </a:r>
            <a:endParaRPr lang="en-US" sz="25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515600" y="17272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>
                <a:solidFill>
                  <a:srgbClr val="FFFFFD"/>
                </a:solidFill>
                <a:latin typeface="黑体" panose="02010609060101010101" charset="-122"/>
              </a:rPr>
              <a:t>512KB Flash 64KB RAM</a:t>
            </a:r>
            <a:endParaRPr lang="en-US" sz="25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617200" y="1130300"/>
            <a:ext cx="30734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>
                <a:solidFill>
                  <a:srgbClr val="FFFFFD"/>
                </a:solidFill>
                <a:latin typeface="黑体" panose="02010609060101010101" charset="-122"/>
              </a:rPr>
              <a:t>支持蓝牙BLE 5.0</a:t>
            </a:r>
            <a:endParaRPr lang="en-US" sz="25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515600" y="36322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>
                <a:solidFill>
                  <a:srgbClr val="FFFFFD"/>
                </a:solidFill>
                <a:latin typeface="黑体" panose="02010609060101010101" charset="-122"/>
              </a:rPr>
              <a:t>32位ARM Cortex-M4</a:t>
            </a:r>
            <a:endParaRPr lang="en-US" sz="25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515600" y="49149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>
                <a:solidFill>
                  <a:srgbClr val="FFFFFD"/>
                </a:solidFill>
                <a:latin typeface="黑体" panose="02010609060101010101" charset="-122"/>
              </a:rPr>
              <a:t>触摸按键</a:t>
            </a:r>
            <a:endParaRPr lang="en-US" sz="25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515600" y="55499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>
                <a:solidFill>
                  <a:srgbClr val="FFFFFD"/>
                </a:solidFill>
                <a:latin typeface="黑体" panose="02010609060101010101" charset="-122"/>
              </a:rPr>
              <a:t>Micro SD卡座</a:t>
            </a:r>
            <a:endParaRPr lang="en-US" sz="25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515600" y="61468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>
                <a:solidFill>
                  <a:srgbClr val="FFFFFD"/>
                </a:solidFill>
                <a:latin typeface="黑体" panose="02010609060101010101" charset="-122"/>
              </a:rPr>
              <a:t>I2S 音频模块接口</a:t>
            </a:r>
            <a:endParaRPr lang="en-US" sz="25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579100" y="66802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>
                <a:solidFill>
                  <a:srgbClr val="FFFFFD"/>
                </a:solidFill>
                <a:latin typeface="黑体" panose="02010609060101010101" charset="-122"/>
              </a:rPr>
              <a:t>综合显示接口</a:t>
            </a:r>
            <a:endParaRPr lang="en-US" sz="25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591800" y="73025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>
                <a:solidFill>
                  <a:srgbClr val="FFFFFD"/>
                </a:solidFill>
                <a:latin typeface="黑体" panose="02010609060101010101" charset="-122"/>
              </a:rPr>
              <a:t>运动传感器设计</a:t>
            </a:r>
            <a:endParaRPr lang="en-US" sz="25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515600" y="43180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>
                <a:solidFill>
                  <a:srgbClr val="FFFFFD"/>
                </a:solidFill>
                <a:latin typeface="黑体" panose="02010609060101010101" charset="-122"/>
              </a:rPr>
              <a:t>红外接收</a:t>
            </a:r>
            <a:endParaRPr lang="en-US" sz="2500">
              <a:solidFill>
                <a:srgbClr val="FFFFFD"/>
              </a:solidFill>
              <a:latin typeface="黑体" panose="02010609060101010101" charset="-122"/>
            </a:endParaRP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9400" y="7861300"/>
            <a:ext cx="3581400" cy="4826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0515600" y="79121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>
                <a:solidFill>
                  <a:srgbClr val="FFFFFD"/>
                </a:solidFill>
                <a:latin typeface="黑体" panose="02010609060101010101" charset="-122"/>
              </a:rPr>
              <a:t>分体式设计  自由扩展</a:t>
            </a:r>
            <a:endParaRPr lang="en-US" sz="2500">
              <a:solidFill>
                <a:srgbClr val="FFFFFD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1600" y="50800"/>
            <a:ext cx="2209800" cy="86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4500" b="1">
                <a:solidFill>
                  <a:srgbClr val="FFFFFF"/>
                </a:solidFill>
                <a:latin typeface="黑体" panose="02010609060101010101" charset="-122"/>
              </a:rPr>
              <a:t>SAADC</a:t>
            </a:r>
            <a:endParaRPr lang="en-US" sz="4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276600"/>
            <a:ext cx="635000" cy="635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276600"/>
            <a:ext cx="635000" cy="635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276600"/>
            <a:ext cx="635000" cy="635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276600"/>
            <a:ext cx="635000" cy="635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276600"/>
            <a:ext cx="635000" cy="635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3022600"/>
            <a:ext cx="622300" cy="622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2120900"/>
            <a:ext cx="622300" cy="635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1270000"/>
            <a:ext cx="584200" cy="609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8140700"/>
            <a:ext cx="584200" cy="609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6489700"/>
            <a:ext cx="584200" cy="609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5626100"/>
            <a:ext cx="584200" cy="609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4749800"/>
            <a:ext cx="584200" cy="609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3911600"/>
            <a:ext cx="584200" cy="609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7315200"/>
            <a:ext cx="584200" cy="6096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08100" y="7391400"/>
            <a:ext cx="419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8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08100" y="6565900"/>
            <a:ext cx="381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7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95400" y="5727700"/>
            <a:ext cx="4318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6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33500" y="4876800"/>
            <a:ext cx="381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5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82700" y="3987800"/>
            <a:ext cx="4826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4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57300" y="3149600"/>
            <a:ext cx="5334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3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08100" y="2222500"/>
            <a:ext cx="4318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2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206500" y="1384300"/>
            <a:ext cx="5715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1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33500" y="8216900"/>
            <a:ext cx="3683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9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89200" y="1384300"/>
            <a:ext cx="6743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8/9/10位分辨率，使用过采样可达到14位分辨率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362200" y="8216900"/>
            <a:ext cx="36703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具备采样值门限检测功能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336800" y="7391400"/>
            <a:ext cx="37084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可配置通道输入负载电阻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387600" y="6565900"/>
            <a:ext cx="48895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无需外部定时器即可实现连续采样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106295" y="5638800"/>
            <a:ext cx="69850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通过EasyDMA 可以直接将采样结果保存到RAM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790700" y="4876800"/>
            <a:ext cx="55626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SAADC支持单次模式和扫描模式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362200" y="3987800"/>
            <a:ext cx="124206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可以通过软件触发采样任务启动采样，也可以使用计数器或定时器通过PPI触发采样任务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463800" y="3149600"/>
            <a:ext cx="40513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满量程输入范围（0 to VDD)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2273300" y="2209800"/>
            <a:ext cx="102489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共8个输入通道：单端输入时使用一个通道，2个通道时可组成差分输入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500" y="63500"/>
            <a:ext cx="8521700" cy="86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4500" b="1">
                <a:solidFill>
                  <a:srgbClr val="FFFFFD"/>
                </a:solidFill>
                <a:latin typeface="黑体" panose="02010609060101010101" charset="-122"/>
              </a:rPr>
              <a:t>BLE</a:t>
            </a:r>
            <a:endParaRPr lang="en-US" sz="4500" b="1">
              <a:solidFill>
                <a:srgbClr val="FFFFFD"/>
              </a:solidFill>
              <a:latin typeface="黑体" panose="02010609060101010101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71500" y="1447800"/>
            <a:ext cx="15240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1DCAF5"/>
                </a:solidFill>
                <a:latin typeface="黑体" panose="02010609060101010101" charset="-122"/>
              </a:rPr>
              <a:t>优点：</a:t>
            </a:r>
            <a:endParaRPr lang="en-US" sz="3000" b="1">
              <a:solidFill>
                <a:srgbClr val="1DCAF5"/>
              </a:solidFill>
              <a:latin typeface="黑体" panose="02010609060101010101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38400" y="4762500"/>
            <a:ext cx="95377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F78BC"/>
                </a:solidFill>
                <a:latin typeface="黑体" panose="02010609060101010101" charset="-122"/>
              </a:rPr>
              <a:t>医疗和健康设备，如血糖仪、数字血压计、心率监视器等</a:t>
            </a:r>
            <a:endParaRPr lang="en-US" sz="3000" b="1">
              <a:solidFill>
                <a:srgbClr val="FF78BC"/>
              </a:solidFill>
              <a:latin typeface="黑体" panose="02010609060101010101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304800" y="4762500"/>
            <a:ext cx="34290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F78BC"/>
                </a:solidFill>
                <a:latin typeface="黑体" panose="02010609060101010101" charset="-122"/>
              </a:rPr>
              <a:t>应用：</a:t>
            </a:r>
            <a:endParaRPr lang="en-US" sz="3000" b="1">
              <a:solidFill>
                <a:srgbClr val="FF78BC"/>
              </a:solidFill>
              <a:latin typeface="黑体" panose="0201060906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71700" y="1447800"/>
            <a:ext cx="34290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1DCAF5"/>
                </a:solidFill>
                <a:latin typeface="黑体" panose="02010609060101010101" charset="-122"/>
              </a:rPr>
              <a:t>低成本，低功耗</a:t>
            </a:r>
            <a:endParaRPr lang="en-US" sz="3000" b="1">
              <a:solidFill>
                <a:srgbClr val="1DCAF5"/>
              </a:solidFill>
              <a:latin typeface="黑体" panose="0201060906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71700" y="2146300"/>
            <a:ext cx="71882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1DCAF5"/>
                </a:solidFill>
                <a:latin typeface="黑体" panose="02010609060101010101" charset="-122"/>
              </a:rPr>
              <a:t>快速启动，瞬间连接，最快3ms低延迟</a:t>
            </a:r>
            <a:endParaRPr lang="en-US" sz="3000" b="1">
              <a:solidFill>
                <a:srgbClr val="1DCAF5"/>
              </a:solidFill>
              <a:latin typeface="黑体" panose="0201060906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31110" y="2889250"/>
            <a:ext cx="28067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1DCAF5"/>
                </a:solidFill>
                <a:latin typeface="黑体" panose="02010609060101010101" charset="-122"/>
              </a:rPr>
              <a:t>传输距离的提高</a:t>
            </a:r>
            <a:endParaRPr lang="en-US" sz="3000" b="1">
              <a:solidFill>
                <a:srgbClr val="1DCAF5"/>
              </a:solidFill>
              <a:latin typeface="黑体" panose="0201060906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32000" y="3632200"/>
            <a:ext cx="100838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1DCAF5"/>
                </a:solidFill>
                <a:latin typeface="黑体" panose="02010609060101010101" charset="-122"/>
              </a:rPr>
              <a:t>高安全性，使用AES-128加密算法进行数据报加密认证</a:t>
            </a:r>
            <a:endParaRPr lang="en-US" sz="3000" b="1">
              <a:solidFill>
                <a:srgbClr val="1DCAF5"/>
              </a:solidFill>
              <a:latin typeface="黑体" panose="0201060906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31110" y="5638800"/>
            <a:ext cx="69469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F78BC"/>
                </a:solidFill>
                <a:latin typeface="黑体" panose="02010609060101010101" charset="-122"/>
              </a:rPr>
              <a:t>运动休闲，如体温计、计步计、测高仪等</a:t>
            </a:r>
            <a:endParaRPr lang="en-US" sz="3000" b="1">
              <a:solidFill>
                <a:srgbClr val="FF78BC"/>
              </a:solidFill>
              <a:latin typeface="黑体" panose="0201060906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80920" y="6394450"/>
            <a:ext cx="4341495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F78BC"/>
                </a:solidFill>
                <a:latin typeface="黑体" panose="02010609060101010101" charset="-122"/>
              </a:rPr>
              <a:t>鼠标、键盘、遥控器等</a:t>
            </a:r>
            <a:endParaRPr lang="en-US" sz="3000" b="1">
              <a:solidFill>
                <a:srgbClr val="FF78BC"/>
              </a:solidFill>
              <a:latin typeface="黑体" panose="0201060906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51100" y="7164070"/>
            <a:ext cx="1714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F78BC"/>
                </a:solidFill>
                <a:latin typeface="黑体" panose="02010609060101010101" charset="-122"/>
              </a:rPr>
              <a:t>Beacons</a:t>
            </a:r>
            <a:endParaRPr lang="en-US" sz="3000" b="1">
              <a:solidFill>
                <a:srgbClr val="FF78BC"/>
              </a:solidFill>
              <a:latin typeface="黑体" panose="02010609060101010101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51100" y="7835265"/>
            <a:ext cx="105283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F78BC"/>
                </a:solidFill>
                <a:latin typeface="黑体" panose="02010609060101010101" charset="-122"/>
              </a:rPr>
              <a:t>智能家居，如灯光控制、温度控制、湿度控制、安全锁控制等</a:t>
            </a:r>
            <a:endParaRPr lang="en-US" sz="3000" b="1">
              <a:solidFill>
                <a:srgbClr val="FF78BC"/>
              </a:solidFill>
              <a:latin typeface="黑体" panose="02010609060101010101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096500" y="876300"/>
            <a:ext cx="18796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蓝牙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0" y="927100"/>
            <a:ext cx="1460500" cy="330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11430000" y="495300"/>
            <a:ext cx="1511300" cy="317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60000">
            <a:off x="11480800" y="1371600"/>
            <a:ext cx="1447800" cy="3302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2090400" y="3302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传统蓝牙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115800" y="8763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高速蓝牙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242800" y="1447800"/>
            <a:ext cx="3429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低功耗蓝牙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800" y="50800"/>
            <a:ext cx="26543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500" b="1">
                <a:solidFill>
                  <a:srgbClr val="FFFFFD"/>
                </a:solidFill>
                <a:latin typeface="黑体" panose="02010609060101010101" charset="-122"/>
              </a:rPr>
              <a:t>BLE体系结构</a:t>
            </a:r>
            <a:endParaRPr lang="en-US" sz="3500" b="1">
              <a:solidFill>
                <a:srgbClr val="FFFFFD"/>
              </a:solidFill>
              <a:latin typeface="黑体" panose="02010609060101010101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816100"/>
            <a:ext cx="7645400" cy="6743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7400" y="1041400"/>
            <a:ext cx="71755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800" b="1">
                <a:solidFill>
                  <a:srgbClr val="F39800"/>
                </a:solidFill>
                <a:latin typeface="黑体" panose="02010609060101010101" charset="-122"/>
              </a:rPr>
              <a:t>BLE包含三个部分：控制器、主机和应用程序</a:t>
            </a:r>
            <a:endParaRPr lang="en-US" sz="2800" b="1">
              <a:solidFill>
                <a:srgbClr val="F39800"/>
              </a:solidFill>
              <a:latin typeface="黑体" panose="02010609060101010101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28100" y="2387600"/>
            <a:ext cx="62357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300" b="1">
                <a:solidFill>
                  <a:srgbClr val="FDD000"/>
                </a:solidFill>
                <a:latin typeface="黑体" panose="02010609060101010101" charset="-122"/>
              </a:rPr>
              <a:t>应用层定义了三种类型：特征、服务和配置文件</a:t>
            </a:r>
            <a:endParaRPr lang="en-US" sz="23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966200" y="3136900"/>
            <a:ext cx="51054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300" b="1">
                <a:solidFill>
                  <a:srgbClr val="FDD000"/>
                </a:solidFill>
                <a:latin typeface="黑体" panose="02010609060101010101" charset="-122"/>
              </a:rPr>
              <a:t>GAP:负责处理设备的接入方式和过程。</a:t>
            </a:r>
            <a:endParaRPr lang="en-US" sz="23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64600" y="3683000"/>
            <a:ext cx="6642100" cy="812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300" b="1">
                <a:solidFill>
                  <a:srgbClr val="FDD000"/>
                </a:solidFill>
                <a:latin typeface="黑体" panose="02010609060101010101" charset="-122"/>
              </a:rPr>
              <a:t>GATT:通过使用ATT协议层定义了如何发现和使用服务、特征和描述符的标准方法</a:t>
            </a:r>
            <a:endParaRPr lang="en-US" sz="23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37600" y="4521200"/>
            <a:ext cx="52324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300" b="1">
                <a:solidFill>
                  <a:srgbClr val="FDD000"/>
                </a:solidFill>
                <a:latin typeface="黑体" panose="02010609060101010101" charset="-122"/>
              </a:rPr>
              <a:t>ATT:规定了如何访问对端设备的数据</a:t>
            </a:r>
            <a:endParaRPr lang="en-US" sz="23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623300" y="4991100"/>
            <a:ext cx="42164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300" b="1">
                <a:solidFill>
                  <a:srgbClr val="FDD000"/>
                </a:solidFill>
                <a:latin typeface="黑体" panose="02010609060101010101" charset="-122"/>
              </a:rPr>
              <a:t>SM:提供配对和密钥的分发</a:t>
            </a:r>
            <a:endParaRPr lang="en-US" sz="23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928100" y="5511800"/>
            <a:ext cx="6731000" cy="812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300" b="1">
                <a:solidFill>
                  <a:srgbClr val="FDD000"/>
                </a:solidFill>
                <a:latin typeface="黑体" panose="02010609060101010101" charset="-122"/>
              </a:rPr>
              <a:t>L2CAP:向上层提供数据封装服务，从而使逻辑上允许端到端的数据通信</a:t>
            </a:r>
            <a:endParaRPr lang="en-US" sz="23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966200" y="6311900"/>
            <a:ext cx="67818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300" b="1">
                <a:solidFill>
                  <a:srgbClr val="FDD000"/>
                </a:solidFill>
                <a:latin typeface="黑体" panose="02010609060101010101" charset="-122"/>
              </a:rPr>
              <a:t>HCI:在Host和Controller之间提供一个标准化的接口</a:t>
            </a:r>
            <a:endParaRPr lang="en-US" sz="23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928100" y="6908800"/>
            <a:ext cx="7188200" cy="812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300" b="1">
                <a:solidFill>
                  <a:srgbClr val="FDD000"/>
                </a:solidFill>
                <a:latin typeface="黑体" panose="02010609060101010101" charset="-122"/>
              </a:rPr>
              <a:t>LL：负责广播、扫描、建立和维护连接，以及确保数据包按照正确的方式组织、正确的校验值和加密序列等</a:t>
            </a:r>
            <a:endParaRPr lang="en-US" sz="23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928100" y="7950200"/>
            <a:ext cx="6578600" cy="812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300" b="1">
                <a:solidFill>
                  <a:srgbClr val="FDD000"/>
                </a:solidFill>
                <a:latin typeface="黑体" panose="02010609060101010101" charset="-122"/>
              </a:rPr>
              <a:t>PHY:高斯频移键控，工作在2.4GHz ISM频段(2.4-2.4835GHz)</a:t>
            </a:r>
            <a:endParaRPr lang="en-US" sz="23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9700" y="114300"/>
            <a:ext cx="2476500" cy="876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13000"/>
              </a:lnSpc>
            </a:pPr>
            <a:r>
              <a:rPr lang="en-US" sz="4500" b="1">
                <a:solidFill>
                  <a:srgbClr val="FFFFFD"/>
                </a:solidFill>
                <a:latin typeface="黑体" panose="02010609060101010101" charset="-122"/>
              </a:rPr>
              <a:t>设计构思</a:t>
            </a:r>
            <a:endParaRPr lang="en-US" sz="4500" b="1">
              <a:solidFill>
                <a:srgbClr val="FFFFFD"/>
              </a:solidFill>
              <a:latin typeface="黑体" panose="02010609060101010101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0" y="2844800"/>
            <a:ext cx="1193800" cy="322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744200" y="3657600"/>
            <a:ext cx="2692400" cy="228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744200" y="4800600"/>
            <a:ext cx="2679700" cy="22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900" y="3276600"/>
            <a:ext cx="2019300" cy="774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900" y="4457700"/>
            <a:ext cx="2019300" cy="774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902700" y="4610100"/>
            <a:ext cx="16764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肌电传感器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51900" y="3454400"/>
            <a:ext cx="16764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000000"/>
                </a:solidFill>
                <a:latin typeface="黑体" panose="02010609060101010101" charset="-122"/>
              </a:rPr>
              <a:t>心电传感器</a:t>
            </a:r>
            <a:endParaRPr lang="en-US" sz="25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900" y="3352800"/>
            <a:ext cx="1955800" cy="19685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359400" y="4076700"/>
            <a:ext cx="18161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000000"/>
                </a:solidFill>
                <a:latin typeface="黑体" panose="02010609060101010101" charset="-122"/>
              </a:rPr>
              <a:t>nRF52832</a:t>
            </a:r>
            <a:endParaRPr lang="en-US" sz="3000" b="1">
              <a:solidFill>
                <a:srgbClr val="000000"/>
              </a:solidFill>
              <a:latin typeface="黑体" panose="02010609060101010101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300" y="4673600"/>
            <a:ext cx="1511300" cy="266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175500" y="4851400"/>
            <a:ext cx="1498600" cy="266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3149600"/>
            <a:ext cx="1587500" cy="2552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482975" y="4025900"/>
            <a:ext cx="15367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200" b="1">
                <a:solidFill>
                  <a:srgbClr val="2CBCA3"/>
                </a:solidFill>
                <a:latin typeface="黑体" panose="02010609060101010101" charset="-122"/>
              </a:rPr>
              <a:t>BLE传输</a:t>
            </a:r>
            <a:endParaRPr lang="en-US" sz="2200" b="1">
              <a:solidFill>
                <a:srgbClr val="2CBCA3"/>
              </a:solidFill>
              <a:latin typeface="黑体" panose="0201060906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379200" y="3276600"/>
            <a:ext cx="13335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200" b="1">
                <a:solidFill>
                  <a:srgbClr val="2CBCA3"/>
                </a:solidFill>
                <a:latin typeface="黑体" panose="02010609060101010101" charset="-122"/>
              </a:rPr>
              <a:t>采集心电</a:t>
            </a:r>
            <a:endParaRPr lang="en-US" sz="2200" b="1">
              <a:solidFill>
                <a:srgbClr val="2CBCA3"/>
              </a:solidFill>
              <a:latin typeface="黑体" panose="0201060906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417300" y="4419600"/>
            <a:ext cx="13335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200" b="1">
                <a:solidFill>
                  <a:srgbClr val="2CBCA3"/>
                </a:solidFill>
                <a:latin typeface="黑体" panose="02010609060101010101" charset="-122"/>
              </a:rPr>
              <a:t>采集肌电</a:t>
            </a:r>
            <a:endParaRPr lang="en-US" sz="2200" b="1">
              <a:solidFill>
                <a:srgbClr val="2CBCA3"/>
              </a:solidFill>
              <a:latin typeface="黑体" panose="0201060906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366000" y="4978400"/>
            <a:ext cx="12192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200" b="1">
                <a:solidFill>
                  <a:srgbClr val="2CBCA3"/>
                </a:solidFill>
                <a:latin typeface="黑体" panose="02010609060101010101" charset="-122"/>
              </a:rPr>
              <a:t>AD转换</a:t>
            </a:r>
            <a:endParaRPr lang="en-US" sz="2200" b="1">
              <a:solidFill>
                <a:srgbClr val="2CBCA3"/>
              </a:solidFill>
              <a:latin typeface="黑体" panose="0201060906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251700" y="4432300"/>
            <a:ext cx="12192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200" b="1">
                <a:solidFill>
                  <a:srgbClr val="2CBCA3"/>
                </a:solidFill>
                <a:latin typeface="黑体" panose="02010609060101010101" charset="-122"/>
              </a:rPr>
              <a:t>控制</a:t>
            </a:r>
            <a:endParaRPr lang="en-US" sz="2200" b="1">
              <a:solidFill>
                <a:srgbClr val="2CBCA3"/>
              </a:solidFill>
              <a:latin typeface="黑体" panose="02010609060101010101" charset="-122"/>
            </a:endParaRP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3530600"/>
            <a:ext cx="1511300" cy="266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150100" y="3695700"/>
            <a:ext cx="1498600" cy="2667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7340600" y="3822700"/>
            <a:ext cx="12192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200" b="1">
                <a:solidFill>
                  <a:srgbClr val="2CBCA3"/>
                </a:solidFill>
                <a:latin typeface="黑体" panose="02010609060101010101" charset="-122"/>
              </a:rPr>
              <a:t>AD转换</a:t>
            </a:r>
            <a:endParaRPr lang="en-US" sz="2200" b="1">
              <a:solidFill>
                <a:srgbClr val="2CBCA3"/>
              </a:solidFill>
              <a:latin typeface="黑体" panose="02010609060101010101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226300" y="3276600"/>
            <a:ext cx="12192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200" b="1">
                <a:solidFill>
                  <a:srgbClr val="2CBCA3"/>
                </a:solidFill>
                <a:latin typeface="黑体" panose="02010609060101010101" charset="-122"/>
              </a:rPr>
              <a:t>控制</a:t>
            </a:r>
            <a:endParaRPr lang="en-US" sz="2200" b="1">
              <a:solidFill>
                <a:srgbClr val="2CBCA3"/>
              </a:solidFill>
              <a:latin typeface="黑体" panose="02010609060101010101" charset="-122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2000" y="4292600"/>
            <a:ext cx="2057400" cy="2667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060700" y="4292600"/>
            <a:ext cx="20701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527800" y="3429000"/>
            <a:ext cx="3429000" cy="1828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9600" b="1">
                <a:solidFill>
                  <a:srgbClr val="FFFFFF"/>
                </a:solidFill>
                <a:latin typeface="黑体" panose="02010609060101010101" charset="-122"/>
              </a:rPr>
              <a:t>谢谢</a:t>
            </a:r>
            <a:endParaRPr lang="en-US" sz="96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WPS 演示</Application>
  <PresentationFormat>On-screen Show (4:3)</PresentationFormat>
  <Paragraphs>209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2019-07-08T06:45:00Z</dcterms:created>
  <dcterms:modified xsi:type="dcterms:W3CDTF">2019-07-08T07:56:53Z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