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72" r:id="rId13"/>
    <p:sldId id="273"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7" autoAdjust="0"/>
  </p:normalViewPr>
  <p:slideViewPr>
    <p:cSldViewPr snapToGrid="0">
      <p:cViewPr varScale="1">
        <p:scale>
          <a:sx n="90" d="100"/>
          <a:sy n="90"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5/21/2019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5/21/2019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5/21/2019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5/21/2019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095224"/>
            <a:ext cx="12191999" cy="646331"/>
          </a:xfrm>
          <a:prstGeom prst="rect">
            <a:avLst/>
          </a:prstGeom>
          <a:noFill/>
        </p:spPr>
        <p:txBody>
          <a:bodyPr wrap="square" rtlCol="0">
            <a:spAutoFit/>
          </a:bodyPr>
          <a:lstStyle/>
          <a:p>
            <a:pPr algn="ctr"/>
            <a:r>
              <a:rPr lang="en-US" altLang="zh-CN" sz="3600" b="1" dirty="0">
                <a:solidFill>
                  <a:schemeClr val="bg2"/>
                </a:solidFill>
              </a:rPr>
              <a:t>myRIO-1900</a:t>
            </a:r>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4225289" y="2095197"/>
            <a:ext cx="3741420" cy="2286000"/>
          </a:xfrm>
          <a:prstGeom prst="rect">
            <a:avLst/>
          </a:prstGeom>
        </p:spPr>
      </p:pic>
    </p:spTree>
    <p:extLst>
      <p:ext uri="{BB962C8B-B14F-4D97-AF65-F5344CB8AC3E}">
        <p14:creationId xmlns:p14="http://schemas.microsoft.com/office/powerpoint/2010/main" val="2838084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USB-6356</a:t>
            </a:r>
            <a:endParaRPr lang="zh-CN" altLang="en-US" b="1" dirty="0"/>
          </a:p>
        </p:txBody>
      </p:sp>
      <p:graphicFrame>
        <p:nvGraphicFramePr>
          <p:cNvPr id="8" name="表格 7"/>
          <p:cNvGraphicFramePr>
            <a:graphicFrameLocks noGrp="1"/>
          </p:cNvGraphicFramePr>
          <p:nvPr>
            <p:extLst>
              <p:ext uri="{D42A27DB-BD31-4B8C-83A1-F6EECF244321}">
                <p14:modId xmlns:p14="http://schemas.microsoft.com/office/powerpoint/2010/main" val="1924057801"/>
              </p:ext>
            </p:extLst>
          </p:nvPr>
        </p:nvGraphicFramePr>
        <p:xfrm>
          <a:off x="473528" y="2416628"/>
          <a:ext cx="11283043" cy="4202693"/>
        </p:xfrm>
        <a:graphic>
          <a:graphicData uri="http://schemas.openxmlformats.org/drawingml/2006/table">
            <a:tbl>
              <a:tblPr firstRow="1" bandRow="1">
                <a:tableStyleId>{5C22544A-7EE6-4342-B048-85BDC9FD1C3A}</a:tableStyleId>
              </a:tblPr>
              <a:tblGrid>
                <a:gridCol w="1947850"/>
                <a:gridCol w="9335193"/>
              </a:tblGrid>
              <a:tr h="341085">
                <a:tc>
                  <a:txBody>
                    <a:bodyPr/>
                    <a:lstStyle/>
                    <a:p>
                      <a:pPr algn="ctr"/>
                      <a:r>
                        <a:rPr lang="en-US" altLang="zh-CN" sz="1800" dirty="0" smtClean="0"/>
                        <a:t>Signal Name </a:t>
                      </a:r>
                      <a:endParaRPr lang="zh-CN" altLang="en-US" sz="1800" dirty="0"/>
                    </a:p>
                  </a:txBody>
                  <a:tcPr/>
                </a:tc>
                <a:tc>
                  <a:txBody>
                    <a:bodyPr/>
                    <a:lstStyle/>
                    <a:p>
                      <a:pPr algn="ctr"/>
                      <a:r>
                        <a:rPr lang="en-US" altLang="zh-CN" dirty="0" smtClean="0"/>
                        <a:t>Description</a:t>
                      </a:r>
                      <a:endParaRPr lang="zh-CN" altLang="en-US" dirty="0"/>
                    </a:p>
                  </a:txBody>
                  <a:tcPr/>
                </a:tc>
              </a:tr>
              <a:tr h="34108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P0</a:t>
                      </a:r>
                      <a:endParaRPr lang="zh-CN" altLang="en-US" sz="1800" kern="1200" dirty="0" smtClean="0">
                        <a:solidFill>
                          <a:schemeClr val="dk1"/>
                        </a:solidFill>
                        <a:latin typeface="+mn-lt"/>
                        <a:ea typeface="+mn-ea"/>
                        <a:cs typeface="+mn-cs"/>
                      </a:endParaRPr>
                    </a:p>
                  </a:txBody>
                  <a:tcPr/>
                </a:tc>
                <a:tc>
                  <a:txBody>
                    <a:bodyPr/>
                    <a:lstStyle/>
                    <a:p>
                      <a:endParaRPr lang="zh-CN" altLang="en-US" dirty="0"/>
                    </a:p>
                  </a:txBody>
                  <a:tcPr/>
                </a:tc>
              </a:tr>
              <a:tr h="1875966">
                <a:tc>
                  <a:txBody>
                    <a:bodyPr/>
                    <a:lstStyle/>
                    <a:p>
                      <a:pPr algn="ctr"/>
                      <a:endParaRPr lang="en-US" altLang="zh-CN" dirty="0" smtClean="0"/>
                    </a:p>
                    <a:p>
                      <a:pPr algn="ctr"/>
                      <a:endParaRPr lang="en-US" altLang="zh-CN" dirty="0" smtClean="0"/>
                    </a:p>
                    <a:p>
                      <a:pPr algn="ctr"/>
                      <a:r>
                        <a:rPr lang="en-US" altLang="zh-CN" dirty="0" smtClean="0"/>
                        <a:t>P1/PFI</a:t>
                      </a:r>
                      <a:endParaRPr lang="zh-CN" altLang="en-US" dirty="0"/>
                    </a:p>
                    <a:p>
                      <a:pPr algn="ctr"/>
                      <a:r>
                        <a:rPr lang="en-US" altLang="zh-CN" dirty="0" smtClean="0"/>
                        <a:t>P2/PFI</a:t>
                      </a:r>
                      <a:endParaRPr lang="zh-CN" altLang="en-US" dirty="0"/>
                    </a:p>
                  </a:txBody>
                  <a:tcPr/>
                </a:tc>
                <a:tc>
                  <a:txBody>
                    <a:bodyPr/>
                    <a:lstStyle/>
                    <a:p>
                      <a:pPr algn="l"/>
                      <a:r>
                        <a:rPr lang="en-US" altLang="zh-CN" dirty="0" smtClean="0"/>
                        <a:t>As an input, each PFI terminal can be used to supply an external source for AI, AO, DI, and DO timing signals or counter/timer inputs.</a:t>
                      </a:r>
                    </a:p>
                    <a:p>
                      <a:pPr algn="l"/>
                      <a:r>
                        <a:rPr lang="en-US" altLang="zh-CN" dirty="0" smtClean="0"/>
                        <a:t> As a PFI output, you can route many different internal AI, AO, DI, or DO timing signals to each PFI terminal. You can also route the counter/timer outputs to each PFI terminal. </a:t>
                      </a:r>
                    </a:p>
                    <a:p>
                      <a:pPr algn="l"/>
                      <a:r>
                        <a:rPr lang="en-US" altLang="zh-CN" dirty="0" smtClean="0"/>
                        <a:t>As a Port 1 or Port 2 digital I/O signal, you can individually configure each signal as an input or output.</a:t>
                      </a:r>
                      <a:endParaRPr lang="zh-CN" altLang="en-US" dirty="0"/>
                    </a:p>
                  </a:txBody>
                  <a:tcPr/>
                </a:tc>
              </a:tr>
              <a:tr h="948671">
                <a:tc>
                  <a:txBody>
                    <a:bodyPr/>
                    <a:lstStyle/>
                    <a:p>
                      <a:pPr algn="ctr"/>
                      <a:endParaRPr lang="en-US" altLang="zh-CN" sz="1600" b="1" dirty="0" smtClean="0"/>
                    </a:p>
                    <a:p>
                      <a:pPr marL="0" algn="ctr" defTabSz="457200" rtl="0" eaLnBrk="1" latinLnBrk="0" hangingPunct="1"/>
                      <a:r>
                        <a:rPr lang="en-US" altLang="zh-CN" sz="1800" kern="1200" dirty="0" smtClean="0">
                          <a:solidFill>
                            <a:schemeClr val="dk1"/>
                          </a:solidFill>
                          <a:latin typeface="+mn-lt"/>
                          <a:ea typeface="+mn-ea"/>
                          <a:cs typeface="+mn-cs"/>
                        </a:rPr>
                        <a:t>USER&lt;1-2&gt;</a:t>
                      </a:r>
                      <a:endParaRPr lang="zh-CN" altLang="en-US" sz="1800" kern="1200" dirty="0">
                        <a:solidFill>
                          <a:schemeClr val="dk1"/>
                        </a:solidFill>
                        <a:latin typeface="+mn-lt"/>
                        <a:ea typeface="+mn-ea"/>
                        <a:cs typeface="+mn-cs"/>
                      </a:endParaRPr>
                    </a:p>
                  </a:txBody>
                  <a:tcPr/>
                </a:tc>
                <a:tc>
                  <a:txBody>
                    <a:bodyPr/>
                    <a:lstStyle/>
                    <a:p>
                      <a:r>
                        <a:rPr lang="en-US" altLang="zh-CN" dirty="0" smtClean="0"/>
                        <a:t>the USER BNC connectors allow you to use a BNC connector for a digital or timing I/O signal of your choice. The USER BNC connectors are internally routed to the USER screw terminals</a:t>
                      </a:r>
                      <a:endParaRPr lang="zh-CN" altLang="en-US" dirty="0"/>
                    </a:p>
                  </a:txBody>
                  <a:tcPr/>
                </a:tc>
              </a:tr>
              <a:tr h="510822">
                <a:tc>
                  <a:txBody>
                    <a:bodyPr/>
                    <a:lstStyle/>
                    <a:p>
                      <a:pPr marL="0" algn="ctr" defTabSz="457200" rtl="0" eaLnBrk="1" latinLnBrk="0" hangingPunct="1"/>
                      <a:r>
                        <a:rPr lang="en-US" altLang="zh-CN" sz="1800" kern="1200" dirty="0" smtClean="0">
                          <a:solidFill>
                            <a:schemeClr val="dk1"/>
                          </a:solidFill>
                          <a:latin typeface="+mn-lt"/>
                          <a:ea typeface="+mn-ea"/>
                          <a:cs typeface="+mn-cs"/>
                        </a:rPr>
                        <a:t>APFI0</a:t>
                      </a:r>
                      <a:endParaRPr lang="zh-CN" altLang="en-US" sz="1800" kern="1200" dirty="0">
                        <a:solidFill>
                          <a:schemeClr val="dk1"/>
                        </a:solidFill>
                        <a:latin typeface="+mn-lt"/>
                        <a:ea typeface="+mn-ea"/>
                        <a:cs typeface="+mn-cs"/>
                      </a:endParaRPr>
                    </a:p>
                  </a:txBody>
                  <a:tcPr/>
                </a:tc>
                <a:tc>
                  <a:txBody>
                    <a:bodyPr/>
                    <a:lstStyle/>
                    <a:p>
                      <a:r>
                        <a:rPr lang="pt-BR" altLang="zh-CN" dirty="0" smtClean="0"/>
                        <a:t>AO external reference inputs for AO</a:t>
                      </a:r>
                      <a:r>
                        <a:rPr lang="zh-CN" altLang="en-US" baseline="0" dirty="0" smtClean="0"/>
                        <a:t> </a:t>
                      </a:r>
                      <a:r>
                        <a:rPr lang="en-US" altLang="zh-CN" baseline="0" dirty="0" smtClean="0"/>
                        <a:t>and </a:t>
                      </a:r>
                      <a:r>
                        <a:rPr lang="en-US" altLang="zh-CN" dirty="0" smtClean="0"/>
                        <a:t>analog trigger input</a:t>
                      </a:r>
                      <a:endParaRPr lang="zh-CN" altLang="en-US" dirty="0"/>
                    </a:p>
                  </a:txBody>
                  <a:tcPr/>
                </a:tc>
              </a:tr>
            </a:tbl>
          </a:graphicData>
        </a:graphic>
      </p:graphicFrame>
    </p:spTree>
    <p:extLst>
      <p:ext uri="{BB962C8B-B14F-4D97-AF65-F5344CB8AC3E}">
        <p14:creationId xmlns:p14="http://schemas.microsoft.com/office/powerpoint/2010/main" val="355520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076" y="64029"/>
            <a:ext cx="4996235" cy="511704"/>
          </a:xfrm>
        </p:spPr>
        <p:txBody>
          <a:bodyPr/>
          <a:lstStyle/>
          <a:p>
            <a:pPr marL="0" indent="0">
              <a:buNone/>
            </a:pPr>
            <a:r>
              <a:rPr lang="en-US" altLang="zh-CN" sz="2000" dirty="0" smtClean="0"/>
              <a:t>Waveform </a:t>
            </a:r>
            <a:r>
              <a:rPr lang="en-US" altLang="zh-CN" sz="2000" dirty="0"/>
              <a:t>Characteristics (Port 0 </a:t>
            </a:r>
            <a:r>
              <a:rPr lang="en-US" altLang="zh-CN" sz="2000" dirty="0" smtClean="0"/>
              <a:t>Only)</a:t>
            </a:r>
          </a:p>
          <a:p>
            <a:pPr marL="0" indent="0">
              <a:buNone/>
            </a:pPr>
            <a:endParaRPr lang="en-US" altLang="zh-CN" sz="2000" dirty="0"/>
          </a:p>
          <a:p>
            <a:pPr marL="0" indent="0">
              <a:buNone/>
            </a:pPr>
            <a:endParaRPr lang="zh-CN" altLang="en-US" sz="2000" dirty="0"/>
          </a:p>
        </p:txBody>
      </p:sp>
      <mc:AlternateContent xmlns:mc="http://schemas.openxmlformats.org/markup-compatibility/2006">
        <mc:Choice xmlns:a14="http://schemas.microsoft.com/office/drawing/2010/main" Requires="a14">
          <p:sp>
            <p:nvSpPr>
              <p:cNvPr id="6" name="文本框 5"/>
              <p:cNvSpPr txBox="1"/>
              <p:nvPr/>
            </p:nvSpPr>
            <p:spPr>
              <a:xfrm>
                <a:off x="5000311" y="-1"/>
                <a:ext cx="7145867" cy="5632311"/>
              </a:xfrm>
              <a:prstGeom prst="rect">
                <a:avLst/>
              </a:prstGeom>
              <a:noFill/>
            </p:spPr>
            <p:txBody>
              <a:bodyPr wrap="square" rtlCol="0">
                <a:spAutoFit/>
              </a:bodyPr>
              <a:lstStyle/>
              <a:p>
                <a:r>
                  <a:rPr lang="en-US" altLang="zh-CN" dirty="0" smtClean="0"/>
                  <a:t>AI:</a:t>
                </a:r>
              </a:p>
              <a:p>
                <a:pPr marL="285750" indent="-285750">
                  <a:buFont typeface="Arial" panose="020B0604020202020204" pitchFamily="34" charset="0"/>
                  <a:buChar char="•"/>
                </a:pPr>
                <a:r>
                  <a:rPr lang="en-US" altLang="zh-CN" dirty="0" smtClean="0"/>
                  <a:t>ADC: one/16bits</a:t>
                </a:r>
              </a:p>
              <a:p>
                <a:pPr marL="285750" indent="-285750">
                  <a:buFont typeface="Arial" panose="020B0604020202020204" pitchFamily="34" charset="0"/>
                  <a:buChar char="•"/>
                </a:pPr>
                <a:r>
                  <a:rPr lang="en-US" altLang="zh-CN" dirty="0" smtClean="0"/>
                  <a:t>Sample rate:1.25MS/s</a:t>
                </a:r>
              </a:p>
              <a:p>
                <a:pPr marL="285750" indent="-285750">
                  <a:buFont typeface="Arial" panose="020B0604020202020204" pitchFamily="34" charset="0"/>
                  <a:buChar char="•"/>
                </a:pPr>
                <a:r>
                  <a:rPr lang="en-US" altLang="zh-CN" dirty="0" smtClean="0"/>
                  <a:t>Timing resolution:10ns</a:t>
                </a:r>
              </a:p>
              <a:p>
                <a:pPr marL="285750" indent="-285750">
                  <a:buFont typeface="Arial" panose="020B0604020202020204" pitchFamily="34" charset="0"/>
                  <a:buChar char="•"/>
                </a:pPr>
                <a:r>
                  <a:rPr lang="en-US" altLang="zh-CN" dirty="0" smtClean="0"/>
                  <a:t>Timing accuracy:50ppm of sample rate</a:t>
                </a:r>
              </a:p>
              <a:p>
                <a:pPr marL="285750" indent="-285750">
                  <a:buFont typeface="Arial" panose="020B0604020202020204" pitchFamily="34" charset="0"/>
                  <a:buChar char="•"/>
                </a:pPr>
                <a:r>
                  <a:rPr lang="en-US" altLang="zh-CN" dirty="0" smtClean="0"/>
                  <a:t>MAX working voltage:</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11</m:t>
                    </m:r>
                  </m:oMath>
                </a14:m>
                <a:r>
                  <a:rPr lang="en-US" altLang="zh-CN" dirty="0" smtClean="0"/>
                  <a:t>V</a:t>
                </a:r>
              </a:p>
              <a:p>
                <a:pPr marL="285750" indent="-285750">
                  <a:buFont typeface="Arial" panose="020B0604020202020204" pitchFamily="34" charset="0"/>
                  <a:buChar char="•"/>
                </a:pPr>
                <a:r>
                  <a:rPr lang="en-US" altLang="zh-CN" dirty="0" smtClean="0"/>
                  <a:t>Bandwidth:1MHz</a:t>
                </a:r>
              </a:p>
              <a:p>
                <a:pPr marL="285750" indent="-285750">
                  <a:buFont typeface="Arial" panose="020B0604020202020204" pitchFamily="34" charset="0"/>
                  <a:buChar char="•"/>
                </a:pPr>
                <a:r>
                  <a:rPr lang="en-US" altLang="zh-CN" dirty="0"/>
                  <a:t>Input FIFO </a:t>
                </a:r>
                <a:r>
                  <a:rPr lang="en-US" altLang="zh-CN" dirty="0" err="1" smtClean="0"/>
                  <a:t>size:used</a:t>
                </a:r>
                <a:r>
                  <a:rPr lang="en-US" altLang="zh-CN" dirty="0" smtClean="0"/>
                  <a:t> </a:t>
                </a:r>
                <a:r>
                  <a:rPr lang="en-US" altLang="zh-CN" dirty="0"/>
                  <a:t>USB (32 MS) 32 MS shared among channels </a:t>
                </a:r>
                <a:endParaRPr lang="en-US" altLang="zh-CN" dirty="0" smtClean="0"/>
              </a:p>
              <a:p>
                <a:pPr marL="285750" indent="-285750">
                  <a:buFont typeface="Arial" panose="020B0604020202020204" pitchFamily="34" charset="0"/>
                  <a:buChar char="•"/>
                </a:pPr>
                <a:r>
                  <a:rPr lang="en-US" altLang="zh-CN" dirty="0"/>
                  <a:t>Input bias </a:t>
                </a:r>
                <a:r>
                  <a:rPr lang="en-US" altLang="zh-CN" dirty="0" smtClean="0"/>
                  <a:t>current:±10 </a:t>
                </a:r>
                <a:r>
                  <a:rPr lang="en-US" altLang="zh-CN" dirty="0" err="1"/>
                  <a:t>pA</a:t>
                </a:r>
                <a:endParaRPr lang="en-US" altLang="zh-CN" dirty="0" smtClean="0"/>
              </a:p>
              <a:p>
                <a:r>
                  <a:rPr lang="en-US" altLang="zh-CN" dirty="0" smtClean="0"/>
                  <a:t>AO:</a:t>
                </a:r>
              </a:p>
              <a:p>
                <a:pPr marL="285750" indent="-285750">
                  <a:buFont typeface="Arial" panose="020B0604020202020204" pitchFamily="34" charset="0"/>
                  <a:buChar char="•"/>
                </a:pPr>
                <a:r>
                  <a:rPr lang="en-US" altLang="zh-CN" dirty="0" smtClean="0"/>
                  <a:t>DAC:TWO/16bits</a:t>
                </a:r>
              </a:p>
              <a:p>
                <a:pPr marL="285750" indent="-285750">
                  <a:buFont typeface="Arial" panose="020B0604020202020204" pitchFamily="34" charset="0"/>
                  <a:buChar char="•"/>
                </a:pPr>
                <a:r>
                  <a:rPr lang="en-US" altLang="zh-CN" dirty="0" smtClean="0"/>
                  <a:t>MAX update rate:3.3MS/s</a:t>
                </a:r>
              </a:p>
              <a:p>
                <a:pPr marL="285750" indent="-285750">
                  <a:buFont typeface="Arial" panose="020B0604020202020204" pitchFamily="34" charset="0"/>
                  <a:buChar char="•"/>
                </a:pPr>
                <a:r>
                  <a:rPr lang="en-US" altLang="zh-CN" dirty="0"/>
                  <a:t>Timing </a:t>
                </a:r>
                <a:r>
                  <a:rPr lang="en-US" altLang="zh-CN" dirty="0" smtClean="0"/>
                  <a:t>resolution:10ns</a:t>
                </a:r>
              </a:p>
              <a:p>
                <a:pPr marL="285750" indent="-285750">
                  <a:buFont typeface="Arial" panose="020B0604020202020204" pitchFamily="34" charset="0"/>
                  <a:buChar char="•"/>
                </a:pPr>
                <a:r>
                  <a:rPr lang="en-US" altLang="zh-CN" dirty="0"/>
                  <a:t>Timing </a:t>
                </a:r>
                <a:r>
                  <a:rPr lang="en-US" altLang="zh-CN" dirty="0" smtClean="0"/>
                  <a:t>accuracy: </a:t>
                </a:r>
                <a:r>
                  <a:rPr lang="en-US" altLang="zh-CN" dirty="0"/>
                  <a:t>50 ppm of sample </a:t>
                </a:r>
                <a:r>
                  <a:rPr lang="en-US" altLang="zh-CN" dirty="0" smtClean="0"/>
                  <a:t>rate</a:t>
                </a:r>
              </a:p>
              <a:p>
                <a:pPr marL="285750" indent="-285750">
                  <a:buFont typeface="Arial" panose="020B0604020202020204" pitchFamily="34" charset="0"/>
                  <a:buChar char="•"/>
                </a:pPr>
                <a:r>
                  <a:rPr lang="en-US" altLang="zh-CN" dirty="0"/>
                  <a:t>Output </a:t>
                </a:r>
                <a:r>
                  <a:rPr lang="en-US" altLang="zh-CN" dirty="0" smtClean="0"/>
                  <a:t>range: </a:t>
                </a:r>
                <a:r>
                  <a:rPr lang="en-US" altLang="zh-CN" dirty="0"/>
                  <a:t>±10 V, ±5 V, ±external reference on APFI </a:t>
                </a:r>
                <a:r>
                  <a:rPr lang="en-US" altLang="zh-CN" dirty="0" smtClean="0"/>
                  <a:t>0</a:t>
                </a:r>
              </a:p>
              <a:p>
                <a:pPr marL="285750" indent="-285750">
                  <a:buFont typeface="Arial" panose="020B0604020202020204" pitchFamily="34" charset="0"/>
                  <a:buChar char="•"/>
                </a:pPr>
                <a:r>
                  <a:rPr lang="en-US" altLang="zh-CN" dirty="0"/>
                  <a:t>Output FIFO </a:t>
                </a:r>
                <a:r>
                  <a:rPr lang="en-US" altLang="zh-CN" dirty="0" smtClean="0"/>
                  <a:t>size: </a:t>
                </a:r>
                <a:r>
                  <a:rPr lang="en-US" altLang="zh-CN" dirty="0"/>
                  <a:t>8,191 samples shared among channels </a:t>
                </a:r>
                <a:r>
                  <a:rPr lang="en-US" altLang="zh-CN" dirty="0" smtClean="0"/>
                  <a:t>used</a:t>
                </a:r>
              </a:p>
              <a:p>
                <a:pPr marL="285750" indent="-285750">
                  <a:buFont typeface="Arial" panose="020B0604020202020204" pitchFamily="34" charset="0"/>
                  <a:buChar char="•"/>
                </a:pPr>
                <a:r>
                  <a:rPr lang="en-US" altLang="zh-CN" dirty="0"/>
                  <a:t>APFI 0 </a:t>
                </a:r>
                <a:r>
                  <a:rPr lang="en-US" altLang="zh-CN" dirty="0" smtClean="0"/>
                  <a:t>characteristics</a:t>
                </a:r>
                <a:r>
                  <a:rPr lang="zh-CN" altLang="en-US" dirty="0" smtClean="0"/>
                  <a:t>；</a:t>
                </a:r>
                <a:r>
                  <a:rPr lang="en-US" altLang="zh-CN" dirty="0"/>
                  <a:t>±30 V(device on), ± 15 </a:t>
                </a:r>
                <a:r>
                  <a:rPr lang="en-US" altLang="zh-CN" dirty="0" smtClean="0"/>
                  <a:t>V(device off)</a:t>
                </a:r>
              </a:p>
              <a:p>
                <a:r>
                  <a:rPr lang="en-US" altLang="zh-CN" dirty="0"/>
                  <a:t> </a:t>
                </a:r>
                <a:r>
                  <a:rPr lang="en-US" altLang="zh-CN" dirty="0" smtClean="0"/>
                  <a:t>   ±</a:t>
                </a:r>
                <a:r>
                  <a:rPr lang="en-US" altLang="zh-CN" dirty="0"/>
                  <a:t>11 </a:t>
                </a:r>
                <a:r>
                  <a:rPr lang="en-US" altLang="zh-CN" dirty="0" smtClean="0"/>
                  <a:t>V(</a:t>
                </a:r>
                <a:r>
                  <a:rPr lang="en-US" altLang="zh-CN" dirty="0"/>
                  <a:t>Range</a:t>
                </a:r>
                <a:r>
                  <a:rPr lang="en-US" altLang="zh-CN" dirty="0" smtClean="0"/>
                  <a:t>)</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000311" y="-1"/>
                <a:ext cx="7145867" cy="5632311"/>
              </a:xfrm>
              <a:prstGeom prst="rect">
                <a:avLst/>
              </a:prstGeom>
              <a:blipFill rotWithShape="0">
                <a:blip r:embed="rId2"/>
                <a:stretch>
                  <a:fillRect l="-683" t="-541" r="-1877" b="-758"/>
                </a:stretch>
              </a:blipFill>
            </p:spPr>
            <p:txBody>
              <a:bodyPr/>
              <a:lstStyle/>
              <a:p>
                <a:r>
                  <a:rPr lang="zh-CN" altLang="en-US">
                    <a:noFill/>
                  </a:rPr>
                  <a:t> </a:t>
                </a:r>
              </a:p>
            </p:txBody>
          </p:sp>
        </mc:Fallback>
      </mc:AlternateContent>
      <p:sp>
        <p:nvSpPr>
          <p:cNvPr id="7" name="矩形 6"/>
          <p:cNvSpPr/>
          <p:nvPr/>
        </p:nvSpPr>
        <p:spPr>
          <a:xfrm>
            <a:off x="2038" y="2883468"/>
            <a:ext cx="5000311" cy="1754326"/>
          </a:xfrm>
          <a:prstGeom prst="rect">
            <a:avLst/>
          </a:prstGeom>
        </p:spPr>
        <p:txBody>
          <a:bodyPr wrap="square">
            <a:spAutoFit/>
          </a:bodyPr>
          <a:lstStyle/>
          <a:p>
            <a:r>
              <a:rPr lang="en-US" altLang="zh-CN" dirty="0"/>
              <a:t>Analog </a:t>
            </a:r>
            <a:r>
              <a:rPr lang="en-US" altLang="zh-CN" dirty="0" smtClean="0"/>
              <a:t>Triggers</a:t>
            </a:r>
          </a:p>
          <a:p>
            <a:r>
              <a:rPr lang="en-US" altLang="zh-CN" dirty="0" smtClean="0"/>
              <a:t>Source: AI0-7 </a:t>
            </a:r>
            <a:r>
              <a:rPr lang="en-US" altLang="zh-CN" dirty="0"/>
              <a:t>, APFI 0 </a:t>
            </a:r>
            <a:endParaRPr lang="en-US" altLang="zh-CN" dirty="0" smtClean="0"/>
          </a:p>
          <a:p>
            <a:r>
              <a:rPr lang="en-US" altLang="zh-CN" dirty="0" smtClean="0"/>
              <a:t>Resolution </a:t>
            </a:r>
            <a:r>
              <a:rPr lang="en-US" altLang="zh-CN" dirty="0"/>
              <a:t>16 </a:t>
            </a:r>
            <a:r>
              <a:rPr lang="en-US" altLang="zh-CN" dirty="0" smtClean="0"/>
              <a:t>bits</a:t>
            </a:r>
          </a:p>
          <a:p>
            <a:r>
              <a:rPr lang="de-DE" altLang="zh-CN" dirty="0" smtClean="0"/>
              <a:t>Bandwidth: AI </a:t>
            </a:r>
            <a:r>
              <a:rPr lang="de-DE" altLang="zh-CN" dirty="0"/>
              <a:t>3.4 </a:t>
            </a:r>
            <a:r>
              <a:rPr lang="de-DE" altLang="zh-CN" dirty="0" smtClean="0"/>
              <a:t>MHz</a:t>
            </a:r>
          </a:p>
          <a:p>
            <a:r>
              <a:rPr lang="de-DE" altLang="zh-CN" dirty="0"/>
              <a:t>	</a:t>
            </a:r>
            <a:r>
              <a:rPr lang="de-DE" altLang="zh-CN" dirty="0" smtClean="0"/>
              <a:t>	       APFI </a:t>
            </a:r>
            <a:r>
              <a:rPr lang="de-DE" altLang="zh-CN" dirty="0"/>
              <a:t>0 3.9 </a:t>
            </a:r>
            <a:r>
              <a:rPr lang="de-DE" altLang="zh-CN" dirty="0" smtClean="0"/>
              <a:t>MHz</a:t>
            </a:r>
          </a:p>
          <a:p>
            <a:r>
              <a:rPr lang="en-US" altLang="zh-CN" dirty="0" smtClean="0"/>
              <a:t>Accuracy: </a:t>
            </a:r>
            <a:r>
              <a:rPr lang="en-US" altLang="zh-CN" dirty="0"/>
              <a:t>±1% of range</a:t>
            </a:r>
            <a:endParaRPr lang="zh-CN" altLang="en-US" dirty="0"/>
          </a:p>
        </p:txBody>
      </p:sp>
      <p:sp>
        <p:nvSpPr>
          <p:cNvPr id="2" name="矩形 1"/>
          <p:cNvSpPr/>
          <p:nvPr/>
        </p:nvSpPr>
        <p:spPr>
          <a:xfrm>
            <a:off x="59267" y="458086"/>
            <a:ext cx="6096000" cy="2031325"/>
          </a:xfrm>
          <a:prstGeom prst="rect">
            <a:avLst/>
          </a:prstGeom>
        </p:spPr>
        <p:txBody>
          <a:bodyPr>
            <a:spAutoFit/>
          </a:bodyPr>
          <a:lstStyle/>
          <a:p>
            <a:r>
              <a:rPr lang="en-US" altLang="zh-CN" dirty="0"/>
              <a:t>Port/sample size</a:t>
            </a:r>
            <a:r>
              <a:rPr lang="zh-CN" altLang="en-US" dirty="0"/>
              <a:t>：</a:t>
            </a:r>
            <a:r>
              <a:rPr lang="en-US" altLang="zh-CN" dirty="0"/>
              <a:t>8bits</a:t>
            </a:r>
          </a:p>
          <a:p>
            <a:r>
              <a:rPr lang="en-US" altLang="zh-CN" dirty="0"/>
              <a:t>FIFO of DO:2047samples</a:t>
            </a:r>
          </a:p>
          <a:p>
            <a:r>
              <a:rPr lang="en-US" altLang="zh-CN" dirty="0"/>
              <a:t>FIFO of DI:255samples</a:t>
            </a:r>
          </a:p>
          <a:p>
            <a:r>
              <a:rPr lang="en-US" altLang="zh-CN" dirty="0"/>
              <a:t>DI sample clock frequency:0 to 1MHz</a:t>
            </a:r>
          </a:p>
          <a:p>
            <a:r>
              <a:rPr lang="en-US" altLang="zh-CN" dirty="0"/>
              <a:t>DO Sample Clock frequency:</a:t>
            </a:r>
          </a:p>
          <a:p>
            <a:r>
              <a:rPr lang="en-US" altLang="zh-CN" dirty="0"/>
              <a:t>	Regenerate from FIFO 0 to 10 MHz</a:t>
            </a:r>
          </a:p>
          <a:p>
            <a:r>
              <a:rPr lang="en-US" altLang="zh-CN" dirty="0"/>
              <a:t>	Streaming from memory 0 to 1 MHz</a:t>
            </a:r>
          </a:p>
        </p:txBody>
      </p:sp>
      <mc:AlternateContent xmlns:mc="http://schemas.openxmlformats.org/markup-compatibility/2006">
        <mc:Choice xmlns:a14="http://schemas.microsoft.com/office/drawing/2010/main" Requires="a14">
          <p:sp>
            <p:nvSpPr>
              <p:cNvPr id="4" name="矩形 3"/>
              <p:cNvSpPr/>
              <p:nvPr/>
            </p:nvSpPr>
            <p:spPr>
              <a:xfrm>
                <a:off x="59267" y="4843857"/>
                <a:ext cx="4941044" cy="1200329"/>
              </a:xfrm>
              <a:prstGeom prst="rect">
                <a:avLst/>
              </a:prstGeom>
            </p:spPr>
            <p:txBody>
              <a:bodyPr wrap="square">
                <a:spAutoFit/>
              </a:bodyPr>
              <a:lstStyle/>
              <a:p>
                <a:r>
                  <a:rPr lang="en-US" altLang="zh-CN" dirty="0"/>
                  <a:t>Range:</a:t>
                </a:r>
                <a:r>
                  <a:rPr lang="en-US" altLang="zh-CN" dirty="0"/>
                  <a:t>±1 V, ±2 V, ±5 V, ±10 V</a:t>
                </a:r>
              </a:p>
              <a:p>
                <a:r>
                  <a:rPr lang="en-US" altLang="zh-CN" dirty="0"/>
                  <a:t>Coding </a:t>
                </a:r>
                <a:r>
                  <a:rPr lang="en-US" altLang="zh-CN" dirty="0"/>
                  <a:t>width=20</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16</m:t>
                        </m:r>
                      </m:sup>
                    </m:sSup>
                    <m:r>
                      <a:rPr lang="en-US" altLang="zh-CN" i="1">
                        <a:latin typeface="Cambria Math" panose="02040503050406030204" pitchFamily="18" charset="0"/>
                      </a:rPr>
                      <m:t>=</m:t>
                    </m:r>
                  </m:oMath>
                </a14:m>
                <a:r>
                  <a:rPr lang="en-US" altLang="zh-CN" dirty="0"/>
                  <a:t>0.3mv</a:t>
                </a:r>
              </a:p>
              <a:p>
                <a:r>
                  <a:rPr lang="en-US" altLang="zh-CN" dirty="0" err="1" smtClean="0"/>
                  <a:t>GS:differential</a:t>
                </a:r>
                <a:r>
                  <a:rPr lang="en-US" altLang="zh-CN" dirty="0" smtClean="0"/>
                  <a:t> </a:t>
                </a:r>
                <a:r>
                  <a:rPr lang="en-US" altLang="zh-CN" dirty="0"/>
                  <a:t>and NRSE</a:t>
                </a:r>
              </a:p>
              <a:p>
                <a:r>
                  <a:rPr lang="en-US" altLang="zh-CN" dirty="0" err="1" smtClean="0"/>
                  <a:t>FS:differential</a:t>
                </a:r>
                <a:r>
                  <a:rPr lang="en-US" altLang="zh-CN" dirty="0" smtClean="0"/>
                  <a:t> </a:t>
                </a:r>
                <a:r>
                  <a:rPr lang="en-US" altLang="zh-CN" dirty="0"/>
                  <a:t>and RSE</a:t>
                </a:r>
              </a:p>
            </p:txBody>
          </p:sp>
        </mc:Choice>
        <mc:Fallback>
          <p:sp>
            <p:nvSpPr>
              <p:cNvPr id="4" name="矩形 3"/>
              <p:cNvSpPr>
                <a:spLocks noRot="1" noChangeAspect="1" noMove="1" noResize="1" noEditPoints="1" noAdjustHandles="1" noChangeArrowheads="1" noChangeShapeType="1" noTextEdit="1"/>
              </p:cNvSpPr>
              <p:nvPr/>
            </p:nvSpPr>
            <p:spPr>
              <a:xfrm>
                <a:off x="59267" y="4843857"/>
                <a:ext cx="4941044" cy="1200329"/>
              </a:xfrm>
              <a:prstGeom prst="rect">
                <a:avLst/>
              </a:prstGeom>
              <a:blipFill rotWithShape="0">
                <a:blip r:embed="rId3"/>
                <a:stretch>
                  <a:fillRect l="-1111" t="-4061"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4766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01" y="757316"/>
            <a:ext cx="10337800" cy="1477328"/>
          </a:xfrm>
          <a:prstGeom prst="rect">
            <a:avLst/>
          </a:prstGeom>
        </p:spPr>
        <p:txBody>
          <a:bodyPr wrap="square">
            <a:spAutoFit/>
          </a:bodyPr>
          <a:lstStyle/>
          <a:p>
            <a:r>
              <a:rPr lang="en-US" altLang="zh-CN" dirty="0" smtClean="0"/>
              <a:t>PFI/P1/P2:</a:t>
            </a:r>
          </a:p>
          <a:p>
            <a:r>
              <a:rPr lang="en-US" altLang="zh-CN" dirty="0" smtClean="0"/>
              <a:t>Functionality: </a:t>
            </a:r>
            <a:r>
              <a:rPr lang="en-US" altLang="zh-CN" dirty="0"/>
              <a:t>Static digital input, static digital output, timing input, timing output </a:t>
            </a:r>
            <a:endParaRPr lang="en-US" altLang="zh-CN" dirty="0" smtClean="0"/>
          </a:p>
          <a:p>
            <a:r>
              <a:rPr lang="en-US" altLang="zh-CN" dirty="0" smtClean="0"/>
              <a:t>Timing </a:t>
            </a:r>
            <a:r>
              <a:rPr lang="en-US" altLang="zh-CN" dirty="0"/>
              <a:t>output </a:t>
            </a:r>
            <a:r>
              <a:rPr lang="en-US" altLang="zh-CN" dirty="0" err="1" smtClean="0"/>
              <a:t>sources:Many</a:t>
            </a:r>
            <a:r>
              <a:rPr lang="en-US" altLang="zh-CN" dirty="0" smtClean="0"/>
              <a:t> </a:t>
            </a:r>
            <a:r>
              <a:rPr lang="en-US" altLang="zh-CN" dirty="0"/>
              <a:t>AI, AO, counter, DI, DO timing signals </a:t>
            </a:r>
            <a:endParaRPr lang="en-US" altLang="zh-CN" dirty="0" smtClean="0"/>
          </a:p>
          <a:p>
            <a:r>
              <a:rPr lang="en-US" altLang="zh-CN" dirty="0" err="1" smtClean="0"/>
              <a:t>Debounce</a:t>
            </a:r>
            <a:r>
              <a:rPr lang="en-US" altLang="zh-CN" dirty="0" smtClean="0"/>
              <a:t> </a:t>
            </a:r>
            <a:r>
              <a:rPr lang="en-US" altLang="zh-CN" dirty="0"/>
              <a:t>filter </a:t>
            </a:r>
            <a:r>
              <a:rPr lang="en-US" altLang="zh-CN" dirty="0" smtClean="0"/>
              <a:t>settings:90 </a:t>
            </a:r>
            <a:r>
              <a:rPr lang="en-US" altLang="zh-CN" dirty="0"/>
              <a:t>ns, 5.12 µs, 2.56 </a:t>
            </a:r>
            <a:r>
              <a:rPr lang="en-US" altLang="zh-CN" dirty="0" err="1"/>
              <a:t>ms</a:t>
            </a:r>
            <a:r>
              <a:rPr lang="en-US" altLang="zh-CN" dirty="0"/>
              <a:t>, custom interval, disable; programmable high and low transitions; selectable per input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67928704"/>
              </p:ext>
            </p:extLst>
          </p:nvPr>
        </p:nvGraphicFramePr>
        <p:xfrm>
          <a:off x="63501" y="4173637"/>
          <a:ext cx="11438466" cy="1849120"/>
        </p:xfrm>
        <a:graphic>
          <a:graphicData uri="http://schemas.openxmlformats.org/drawingml/2006/table">
            <a:tbl>
              <a:tblPr firstRow="1" bandRow="1">
                <a:tableStyleId>{073A0DAA-6AF3-43AB-8588-CEC1D06C72B9}</a:tableStyleId>
              </a:tblPr>
              <a:tblGrid>
                <a:gridCol w="2978766"/>
                <a:gridCol w="8459700"/>
              </a:tblGrid>
              <a:tr h="0">
                <a:tc>
                  <a:txBody>
                    <a:bodyPr/>
                    <a:lstStyle/>
                    <a:p>
                      <a:r>
                        <a:rPr lang="en-US" altLang="zh-CN" dirty="0" smtClean="0"/>
                        <a:t>Data transfers </a:t>
                      </a:r>
                      <a:endParaRPr lang="zh-CN" altLang="en-US" dirty="0"/>
                    </a:p>
                  </a:txBody>
                  <a:tcPr/>
                </a:tc>
                <a:tc>
                  <a:txBody>
                    <a:bodyPr/>
                    <a:lstStyle/>
                    <a:p>
                      <a:r>
                        <a:rPr lang="en-US" altLang="zh-CN" dirty="0" smtClean="0"/>
                        <a:t>  instructions</a:t>
                      </a:r>
                      <a:endParaRPr lang="zh-CN" altLang="en-US" dirty="0"/>
                    </a:p>
                  </a:txBody>
                  <a:tcPr/>
                </a:tc>
              </a:tr>
              <a:tr h="370840">
                <a:tc>
                  <a:txBody>
                    <a:bodyPr/>
                    <a:lstStyle/>
                    <a:p>
                      <a:r>
                        <a:rPr lang="en-US" altLang="zh-CN" dirty="0" smtClean="0"/>
                        <a:t>DMA</a:t>
                      </a:r>
                      <a:endParaRPr lang="zh-CN" altLang="en-US" dirty="0"/>
                    </a:p>
                  </a:txBody>
                  <a:tcPr/>
                </a:tc>
                <a:tc>
                  <a:txBody>
                    <a:bodyPr/>
                    <a:lstStyle/>
                    <a:p>
                      <a:r>
                        <a:rPr lang="en-US" altLang="zh-CN" dirty="0" smtClean="0"/>
                        <a:t>Direct memory access. Data transfer is application-independent</a:t>
                      </a:r>
                      <a:endParaRPr lang="zh-CN" altLang="en-US" dirty="0"/>
                    </a:p>
                  </a:txBody>
                  <a:tcPr/>
                </a:tc>
              </a:tr>
              <a:tr h="370840">
                <a:tc>
                  <a:txBody>
                    <a:bodyPr/>
                    <a:lstStyle/>
                    <a:p>
                      <a:r>
                        <a:rPr lang="en-US" altLang="zh-CN" dirty="0" smtClean="0"/>
                        <a:t>IRQ</a:t>
                      </a:r>
                      <a:endParaRPr lang="zh-CN" altLang="en-US" dirty="0"/>
                    </a:p>
                  </a:txBody>
                  <a:tcPr/>
                </a:tc>
                <a:tc>
                  <a:txBody>
                    <a:bodyPr/>
                    <a:lstStyle/>
                    <a:p>
                      <a:r>
                        <a:rPr lang="en-US" altLang="zh-CN" dirty="0" smtClean="0"/>
                        <a:t>Data transfer is application-independent, increases CPU utilization.</a:t>
                      </a:r>
                      <a:endParaRPr lang="zh-CN" altLang="en-US" dirty="0"/>
                    </a:p>
                  </a:txBody>
                  <a:tcPr/>
                </a:tc>
              </a:tr>
              <a:tr h="370840">
                <a:tc>
                  <a:txBody>
                    <a:bodyPr/>
                    <a:lstStyle/>
                    <a:p>
                      <a:r>
                        <a:rPr lang="en-US" altLang="zh-CN" dirty="0" smtClean="0"/>
                        <a:t>Programmed I/O</a:t>
                      </a:r>
                      <a:endParaRPr lang="zh-CN" altLang="en-US" dirty="0"/>
                    </a:p>
                  </a:txBody>
                  <a:tcPr/>
                </a:tc>
                <a:tc>
                  <a:txBody>
                    <a:bodyPr/>
                    <a:lstStyle/>
                    <a:p>
                      <a:r>
                        <a:rPr lang="en-US" altLang="zh-CN" dirty="0" smtClean="0"/>
                        <a:t>Data transfer occurs only when "</a:t>
                      </a:r>
                      <a:r>
                        <a:rPr lang="en-US" altLang="zh-CN" dirty="0" err="1" smtClean="0"/>
                        <a:t>DAQmx</a:t>
                      </a:r>
                      <a:r>
                        <a:rPr lang="en-US" altLang="zh-CN" dirty="0" smtClean="0"/>
                        <a:t> read" or "</a:t>
                      </a:r>
                      <a:r>
                        <a:rPr lang="en-US" altLang="zh-CN" dirty="0" err="1" smtClean="0"/>
                        <a:t>DAQmx</a:t>
                      </a:r>
                      <a:r>
                        <a:rPr lang="en-US" altLang="zh-CN" dirty="0" smtClean="0"/>
                        <a:t> write" is invoked.</a:t>
                      </a:r>
                      <a:endParaRPr lang="zh-CN" altLang="en-US" dirty="0"/>
                    </a:p>
                  </a:txBody>
                  <a:tcPr/>
                </a:tc>
              </a:tr>
              <a:tr h="370840">
                <a:tc>
                  <a:txBody>
                    <a:bodyPr/>
                    <a:lstStyle/>
                    <a:p>
                      <a:r>
                        <a:rPr lang="en-US" altLang="zh-CN" dirty="0" smtClean="0"/>
                        <a:t>USB Bulk</a:t>
                      </a:r>
                      <a:endParaRPr lang="zh-CN" altLang="en-US" dirty="0"/>
                    </a:p>
                  </a:txBody>
                  <a:tcPr/>
                </a:tc>
                <a:tc>
                  <a:txBody>
                    <a:bodyPr/>
                    <a:lstStyle/>
                    <a:p>
                      <a:r>
                        <a:rPr lang="en-US" altLang="zh-CN" dirty="0" smtClean="0"/>
                        <a:t>Using the USB Bulk </a:t>
                      </a:r>
                      <a:endParaRPr lang="zh-CN" altLang="en-US" dirty="0"/>
                    </a:p>
                  </a:txBody>
                  <a:tcPr/>
                </a:tc>
              </a:tr>
            </a:tbl>
          </a:graphicData>
        </a:graphic>
      </p:graphicFrame>
      <p:sp>
        <p:nvSpPr>
          <p:cNvPr id="6" name="文本框 5"/>
          <p:cNvSpPr txBox="1"/>
          <p:nvPr/>
        </p:nvSpPr>
        <p:spPr>
          <a:xfrm>
            <a:off x="1" y="6350000"/>
            <a:ext cx="7687733" cy="369332"/>
          </a:xfrm>
          <a:prstGeom prst="rect">
            <a:avLst/>
          </a:prstGeom>
          <a:noFill/>
        </p:spPr>
        <p:txBody>
          <a:bodyPr wrap="square" rtlCol="0">
            <a:spAutoFit/>
          </a:bodyPr>
          <a:lstStyle/>
          <a:p>
            <a:r>
              <a:rPr lang="en-US" altLang="zh-CN" dirty="0" smtClean="0"/>
              <a:t>USB-6356 </a:t>
            </a:r>
            <a:r>
              <a:rPr lang="en-US" altLang="zh-CN" dirty="0" err="1" smtClean="0"/>
              <a:t>supportUSB</a:t>
            </a:r>
            <a:r>
              <a:rPr lang="en-US" altLang="zh-CN" dirty="0" smtClean="0"/>
              <a:t> </a:t>
            </a:r>
            <a:r>
              <a:rPr lang="en-US" altLang="zh-CN" dirty="0"/>
              <a:t>Signal </a:t>
            </a:r>
            <a:r>
              <a:rPr lang="en-US" altLang="zh-CN" dirty="0" smtClean="0"/>
              <a:t>Stream and programmed </a:t>
            </a:r>
            <a:r>
              <a:rPr lang="en-US" altLang="zh-CN" dirty="0"/>
              <a:t>I/O </a:t>
            </a:r>
            <a:endParaRPr lang="zh-CN" altLang="en-US" dirty="0"/>
          </a:p>
        </p:txBody>
      </p:sp>
      <p:sp>
        <p:nvSpPr>
          <p:cNvPr id="7" name="矩形 6"/>
          <p:cNvSpPr/>
          <p:nvPr/>
        </p:nvSpPr>
        <p:spPr>
          <a:xfrm>
            <a:off x="63501" y="2603976"/>
            <a:ext cx="10210799" cy="1200329"/>
          </a:xfrm>
          <a:prstGeom prst="rect">
            <a:avLst/>
          </a:prstGeom>
        </p:spPr>
        <p:txBody>
          <a:bodyPr wrap="square">
            <a:spAutoFit/>
          </a:bodyPr>
          <a:lstStyle/>
          <a:p>
            <a:r>
              <a:rPr lang="en-US" altLang="zh-CN" dirty="0"/>
              <a:t>Positive-going threshold (VT+) 2.2 V maximum </a:t>
            </a:r>
            <a:endParaRPr lang="en-US" altLang="zh-CN" dirty="0" smtClean="0"/>
          </a:p>
          <a:p>
            <a:r>
              <a:rPr lang="en-US" altLang="zh-CN" dirty="0" smtClean="0"/>
              <a:t>Negative-going </a:t>
            </a:r>
            <a:r>
              <a:rPr lang="en-US" altLang="zh-CN" dirty="0"/>
              <a:t>threshold (VT-) 0.8 V minimum </a:t>
            </a:r>
            <a:endParaRPr lang="en-US" altLang="zh-CN" dirty="0" smtClean="0"/>
          </a:p>
          <a:p>
            <a:r>
              <a:rPr lang="en-US" altLang="zh-CN" dirty="0" smtClean="0"/>
              <a:t>IIL </a:t>
            </a:r>
            <a:r>
              <a:rPr lang="en-US" altLang="zh-CN" dirty="0"/>
              <a:t>input low current (VIN = 0 V) -10 </a:t>
            </a:r>
            <a:r>
              <a:rPr lang="el-GR" altLang="zh-CN" dirty="0"/>
              <a:t>μ</a:t>
            </a:r>
            <a:r>
              <a:rPr lang="en-US" altLang="zh-CN" dirty="0"/>
              <a:t>A maximum </a:t>
            </a:r>
            <a:endParaRPr lang="en-US" altLang="zh-CN" dirty="0" smtClean="0"/>
          </a:p>
          <a:p>
            <a:r>
              <a:rPr lang="en-US" altLang="zh-CN" dirty="0" smtClean="0"/>
              <a:t>IIH </a:t>
            </a:r>
            <a:r>
              <a:rPr lang="en-US" altLang="zh-CN" dirty="0"/>
              <a:t>input high current (VIN = 5 V) 250 </a:t>
            </a:r>
            <a:r>
              <a:rPr lang="el-GR" altLang="zh-CN" dirty="0"/>
              <a:t>μ</a:t>
            </a:r>
            <a:r>
              <a:rPr lang="en-US" altLang="zh-CN" dirty="0"/>
              <a:t>A maximum </a:t>
            </a:r>
            <a:endParaRPr lang="zh-CN" altLang="en-US" dirty="0"/>
          </a:p>
        </p:txBody>
      </p:sp>
    </p:spTree>
    <p:extLst>
      <p:ext uri="{BB962C8B-B14F-4D97-AF65-F5344CB8AC3E}">
        <p14:creationId xmlns:p14="http://schemas.microsoft.com/office/powerpoint/2010/main" val="108719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0"/>
            <a:ext cx="4885268" cy="6858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466" y="0"/>
            <a:ext cx="5325533" cy="6858000"/>
          </a:xfrm>
          <a:prstGeom prst="rect">
            <a:avLst/>
          </a:prstGeom>
        </p:spPr>
      </p:pic>
      <p:sp>
        <p:nvSpPr>
          <p:cNvPr id="4" name="矩形 3"/>
          <p:cNvSpPr/>
          <p:nvPr/>
        </p:nvSpPr>
        <p:spPr>
          <a:xfrm>
            <a:off x="4885267" y="2551837"/>
            <a:ext cx="2480733" cy="1754326"/>
          </a:xfrm>
          <a:prstGeom prst="rect">
            <a:avLst/>
          </a:prstGeom>
        </p:spPr>
        <p:txBody>
          <a:bodyPr wrap="square">
            <a:spAutoFit/>
          </a:bodyPr>
          <a:lstStyle/>
          <a:p>
            <a:r>
              <a:rPr lang="en-US" altLang="zh-CN" dirty="0"/>
              <a:t>V</a:t>
            </a:r>
            <a:r>
              <a:rPr lang="en-US" altLang="zh-CN" sz="1100" dirty="0"/>
              <a:t>IH</a:t>
            </a:r>
            <a:r>
              <a:rPr lang="en-US" altLang="zh-CN" dirty="0"/>
              <a:t>:2.2V-5.25V</a:t>
            </a:r>
          </a:p>
          <a:p>
            <a:r>
              <a:rPr lang="en-US" altLang="zh-CN" dirty="0">
                <a:solidFill>
                  <a:prstClr val="black">
                    <a:lumMod val="75000"/>
                    <a:lumOff val="25000"/>
                  </a:prstClr>
                </a:solidFill>
              </a:rPr>
              <a:t>V</a:t>
            </a:r>
            <a:r>
              <a:rPr lang="en-US" altLang="zh-CN" sz="1100" dirty="0">
                <a:solidFill>
                  <a:prstClr val="black">
                    <a:lumMod val="75000"/>
                    <a:lumOff val="25000"/>
                  </a:prstClr>
                </a:solidFill>
              </a:rPr>
              <a:t>IL :</a:t>
            </a:r>
            <a:r>
              <a:rPr lang="en-US" altLang="zh-CN" dirty="0"/>
              <a:t>0V-0.8V</a:t>
            </a:r>
          </a:p>
          <a:p>
            <a:r>
              <a:rPr lang="en-US" altLang="zh-CN" dirty="0"/>
              <a:t>I</a:t>
            </a:r>
            <a:r>
              <a:rPr lang="en-US" altLang="zh-CN" sz="1200" dirty="0"/>
              <a:t>OL</a:t>
            </a:r>
            <a:r>
              <a:rPr lang="en-US" altLang="zh-CN" dirty="0"/>
              <a:t>:  P0— -24mA</a:t>
            </a:r>
          </a:p>
          <a:p>
            <a:r>
              <a:rPr lang="en-US" altLang="zh-CN" dirty="0"/>
              <a:t>	 P1/2— -16mA</a:t>
            </a:r>
          </a:p>
          <a:p>
            <a:r>
              <a:rPr lang="en-US" altLang="zh-CN" dirty="0"/>
              <a:t>I</a:t>
            </a:r>
            <a:r>
              <a:rPr lang="en-US" altLang="zh-CN" sz="1200" dirty="0"/>
              <a:t>OH</a:t>
            </a:r>
            <a:r>
              <a:rPr lang="en-US" altLang="zh-CN" dirty="0"/>
              <a:t>: P0— 24mA</a:t>
            </a:r>
          </a:p>
          <a:p>
            <a:r>
              <a:rPr lang="en-US" altLang="zh-CN" dirty="0"/>
              <a:t>	 P1/2— 16mA</a:t>
            </a:r>
            <a:endParaRPr lang="en-US" altLang="zh-CN" dirty="0"/>
          </a:p>
        </p:txBody>
      </p:sp>
    </p:spTree>
    <p:extLst>
      <p:ext uri="{BB962C8B-B14F-4D97-AF65-F5344CB8AC3E}">
        <p14:creationId xmlns:p14="http://schemas.microsoft.com/office/powerpoint/2010/main" val="949555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33632" y="575693"/>
            <a:ext cx="8908339" cy="6216321"/>
          </a:xfrm>
          <a:prstGeom prst="rect">
            <a:avLst/>
          </a:prstGeom>
        </p:spPr>
      </p:pic>
      <p:sp>
        <p:nvSpPr>
          <p:cNvPr id="9" name="文本框 8"/>
          <p:cNvSpPr txBox="1"/>
          <p:nvPr/>
        </p:nvSpPr>
        <p:spPr>
          <a:xfrm>
            <a:off x="4505582" y="206361"/>
            <a:ext cx="1723549" cy="369332"/>
          </a:xfrm>
          <a:prstGeom prst="rect">
            <a:avLst/>
          </a:prstGeom>
          <a:noFill/>
        </p:spPr>
        <p:txBody>
          <a:bodyPr wrap="none" rtlCol="0">
            <a:spAutoFit/>
          </a:bodyPr>
          <a:lstStyle/>
          <a:p>
            <a:pPr algn="ctr" defTabSz="685800" eaLnBrk="0" fontAlgn="base" hangingPunct="0">
              <a:spcBef>
                <a:spcPct val="0"/>
              </a:spcBef>
              <a:spcAft>
                <a:spcPct val="0"/>
              </a:spcAft>
            </a:pPr>
            <a:r>
              <a:rPr lang="en-US" altLang="zh-CN" b="1" dirty="0" smtClean="0">
                <a:solidFill>
                  <a:prstClr val="black"/>
                </a:solidFill>
                <a:latin typeface="Arial" pitchFamily="34" charset="0"/>
                <a:ea typeface="微软雅黑" pitchFamily="34" charset="-122"/>
              </a:rPr>
              <a:t>X series clock</a:t>
            </a:r>
            <a:endParaRPr lang="zh-CN" altLang="en-US" b="1" dirty="0">
              <a:solidFill>
                <a:prstClr val="black"/>
              </a:solidFill>
              <a:latin typeface="Arial" pitchFamily="34" charset="0"/>
              <a:ea typeface="微软雅黑" pitchFamily="34" charset="-122"/>
            </a:endParaRPr>
          </a:p>
        </p:txBody>
      </p:sp>
      <p:sp>
        <p:nvSpPr>
          <p:cNvPr id="10" name="矩形 9"/>
          <p:cNvSpPr/>
          <p:nvPr/>
        </p:nvSpPr>
        <p:spPr>
          <a:xfrm>
            <a:off x="9241971" y="3139080"/>
            <a:ext cx="2884714" cy="2862322"/>
          </a:xfrm>
          <a:prstGeom prst="rect">
            <a:avLst/>
          </a:prstGeom>
        </p:spPr>
        <p:txBody>
          <a:bodyPr wrap="square">
            <a:spAutoFit/>
          </a:bodyPr>
          <a:lstStyle/>
          <a:p>
            <a:r>
              <a:rPr lang="en-US" altLang="zh-CN" dirty="0"/>
              <a:t>The source of routes timing and control signals</a:t>
            </a:r>
            <a:r>
              <a:rPr lang="zh-CN" altLang="en-US" dirty="0" smtClean="0"/>
              <a:t>：</a:t>
            </a:r>
            <a:endParaRPr lang="en-US" altLang="zh-CN" dirty="0" smtClean="0"/>
          </a:p>
          <a:p>
            <a:pPr marL="342900" indent="-342900">
              <a:buFont typeface="+mj-lt"/>
              <a:buAutoNum type="arabicPeriod"/>
            </a:pPr>
            <a:r>
              <a:rPr lang="en-US" altLang="zh-CN" dirty="0" smtClean="0"/>
              <a:t>X </a:t>
            </a:r>
            <a:r>
              <a:rPr lang="en-US" altLang="zh-CN" dirty="0"/>
              <a:t>Series </a:t>
            </a:r>
            <a:r>
              <a:rPr lang="en-US" altLang="zh-CN" dirty="0" smtClean="0"/>
              <a:t>device</a:t>
            </a:r>
          </a:p>
          <a:p>
            <a:pPr marL="342900" indent="-342900">
              <a:buFont typeface="+mj-lt"/>
              <a:buAutoNum type="arabicPeriod"/>
            </a:pPr>
            <a:r>
              <a:rPr lang="en-US" altLang="zh-CN" dirty="0" smtClean="0"/>
              <a:t>Other </a:t>
            </a:r>
            <a:r>
              <a:rPr lang="en-US" altLang="zh-CN" dirty="0"/>
              <a:t>devices in your system through </a:t>
            </a:r>
            <a:r>
              <a:rPr lang="en-US" altLang="zh-CN" dirty="0" smtClean="0"/>
              <a:t>RTSI</a:t>
            </a:r>
          </a:p>
          <a:p>
            <a:pPr marL="342900" indent="-342900">
              <a:buFont typeface="+mj-lt"/>
              <a:buAutoNum type="arabicPeriod"/>
            </a:pPr>
            <a:r>
              <a:rPr lang="en-US" altLang="zh-CN" dirty="0" smtClean="0"/>
              <a:t>User </a:t>
            </a:r>
            <a:r>
              <a:rPr lang="en-US" altLang="zh-CN" dirty="0"/>
              <a:t>input through the PFI </a:t>
            </a:r>
            <a:r>
              <a:rPr lang="en-US" altLang="zh-CN" dirty="0" smtClean="0"/>
              <a:t>terminals</a:t>
            </a:r>
          </a:p>
          <a:p>
            <a:pPr marL="342900" indent="-342900">
              <a:buFont typeface="+mj-lt"/>
              <a:buAutoNum type="arabicPeriod"/>
            </a:pPr>
            <a:r>
              <a:rPr lang="en-US" altLang="zh-CN" dirty="0" smtClean="0"/>
              <a:t>User </a:t>
            </a:r>
            <a:r>
              <a:rPr lang="en-US" altLang="zh-CN" dirty="0"/>
              <a:t>input through the PXI_STAR terminal</a:t>
            </a:r>
            <a:endParaRPr lang="zh-CN" altLang="en-US" dirty="0"/>
          </a:p>
        </p:txBody>
      </p:sp>
      <p:sp>
        <p:nvSpPr>
          <p:cNvPr id="2" name="矩形 1"/>
          <p:cNvSpPr/>
          <p:nvPr/>
        </p:nvSpPr>
        <p:spPr>
          <a:xfrm>
            <a:off x="8390467" y="1421122"/>
            <a:ext cx="3801533" cy="1200329"/>
          </a:xfrm>
          <a:prstGeom prst="rect">
            <a:avLst/>
          </a:prstGeom>
        </p:spPr>
        <p:txBody>
          <a:bodyPr wrap="square">
            <a:spAutoFit/>
          </a:bodyPr>
          <a:lstStyle/>
          <a:p>
            <a:r>
              <a:rPr lang="en-US" altLang="zh-CN" dirty="0"/>
              <a:t>Base clocks 20 MHz, 10 MHz, 100 kHz </a:t>
            </a:r>
            <a:endParaRPr lang="en-US" altLang="zh-CN" dirty="0" smtClean="0"/>
          </a:p>
          <a:p>
            <a:r>
              <a:rPr lang="en-US" altLang="zh-CN" dirty="0" smtClean="0"/>
              <a:t>Divisors </a:t>
            </a:r>
            <a:r>
              <a:rPr lang="en-US" altLang="zh-CN" dirty="0"/>
              <a:t>1 to 16 </a:t>
            </a:r>
            <a:endParaRPr lang="en-US" altLang="zh-CN" dirty="0" smtClean="0"/>
          </a:p>
          <a:p>
            <a:r>
              <a:rPr lang="en-US" altLang="zh-CN" dirty="0" smtClean="0"/>
              <a:t>Base </a:t>
            </a:r>
            <a:r>
              <a:rPr lang="en-US" altLang="zh-CN" dirty="0"/>
              <a:t>clock </a:t>
            </a:r>
            <a:r>
              <a:rPr lang="en-US" altLang="zh-CN" dirty="0" smtClean="0"/>
              <a:t>accuracy</a:t>
            </a:r>
            <a:r>
              <a:rPr lang="zh-CN" altLang="en-US" dirty="0"/>
              <a:t>：</a:t>
            </a:r>
            <a:r>
              <a:rPr lang="en-US" altLang="zh-CN" dirty="0" smtClean="0"/>
              <a:t>50 </a:t>
            </a:r>
            <a:r>
              <a:rPr lang="en-US" altLang="zh-CN" dirty="0"/>
              <a:t>ppm</a:t>
            </a:r>
            <a:endParaRPr lang="zh-CN" altLang="en-US" dirty="0"/>
          </a:p>
        </p:txBody>
      </p:sp>
    </p:spTree>
    <p:extLst>
      <p:ext uri="{BB962C8B-B14F-4D97-AF65-F5344CB8AC3E}">
        <p14:creationId xmlns:p14="http://schemas.microsoft.com/office/powerpoint/2010/main" val="238060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3439" y="158712"/>
            <a:ext cx="2372765" cy="769441"/>
          </a:xfrm>
          <a:prstGeom prst="rect">
            <a:avLst/>
          </a:prstGeom>
          <a:noFill/>
        </p:spPr>
        <p:txBody>
          <a:bodyPr wrap="none" rtlCol="0">
            <a:spAutoFit/>
          </a:bodyPr>
          <a:lstStyle/>
          <a:p>
            <a:r>
              <a:rPr lang="en-US" altLang="zh-CN" sz="4400" b="1" dirty="0" smtClean="0"/>
              <a:t>Counter</a:t>
            </a:r>
            <a:endParaRPr lang="zh-CN" altLang="en-US" sz="4400" b="1" dirty="0"/>
          </a:p>
        </p:txBody>
      </p:sp>
      <p:pic>
        <p:nvPicPr>
          <p:cNvPr id="5" name="Picture 2" descr="http://zone.ni.com/images/reference/en-XX/help/370466AD-01/guid-a2a297b3-9a0b-4a74-bd6c-4e4f2ec529ef-5.5x8.5_-_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26989"/>
            <a:ext cx="2590949" cy="16023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extLst>
              <p:ext uri="{D42A27DB-BD31-4B8C-83A1-F6EECF244321}">
                <p14:modId xmlns:p14="http://schemas.microsoft.com/office/powerpoint/2010/main" val="3660497739"/>
              </p:ext>
            </p:extLst>
          </p:nvPr>
        </p:nvGraphicFramePr>
        <p:xfrm>
          <a:off x="0" y="1729319"/>
          <a:ext cx="3771900" cy="5029200"/>
        </p:xfrm>
        <a:graphic>
          <a:graphicData uri="http://schemas.openxmlformats.org/drawingml/2006/table">
            <a:tbl>
              <a:tblPr/>
              <a:tblGrid>
                <a:gridCol w="1745645"/>
                <a:gridCol w="2026255"/>
              </a:tblGrid>
              <a:tr h="584373">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l"/>
                      <a:r>
                        <a:rPr lang="en-US" b="1" dirty="0">
                          <a:effectLst/>
                        </a:rPr>
                        <a:t>Application</a:t>
                      </a:r>
                    </a:p>
                  </a:txBody>
                  <a:tcPr marL="22860" marR="22860" marT="22860" marB="22860" anchor="ctr">
                    <a:lnL w="7620" cap="flat" cmpd="sng" algn="ctr">
                      <a:solidFill>
                        <a:srgbClr val="70F994"/>
                      </a:solidFill>
                      <a:prstDash val="solid"/>
                      <a:round/>
                      <a:headEnd type="none" w="med" len="med"/>
                      <a:tailEnd type="none" w="med" len="med"/>
                    </a:lnL>
                    <a:lnR w="7620" cap="flat" cmpd="sng" algn="ctr">
                      <a:solidFill>
                        <a:srgbClr val="F0F594"/>
                      </a:solidFill>
                      <a:prstDash val="solid"/>
                      <a:round/>
                      <a:headEnd type="none" w="med" len="med"/>
                      <a:tailEnd type="none" w="med" len="med"/>
                    </a:lnR>
                    <a:lnT w="7620" cap="flat" cmpd="sng" algn="ctr">
                      <a:solidFill>
                        <a:srgbClr val="70F994"/>
                      </a:solidFill>
                      <a:prstDash val="solid"/>
                      <a:round/>
                      <a:headEnd type="none" w="med" len="med"/>
                      <a:tailEnd type="none" w="med" len="med"/>
                    </a:lnT>
                    <a:lnB w="7620" cap="flat" cmpd="sng" algn="ctr">
                      <a:solidFill>
                        <a:srgbClr val="30F9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l"/>
                      <a:r>
                        <a:rPr lang="en-US" b="1" dirty="0">
                          <a:effectLst/>
                        </a:rPr>
                        <a:t>Purpose of Gate Terminal</a:t>
                      </a:r>
                    </a:p>
                  </a:txBody>
                  <a:tcPr marL="22860" marR="22860" marT="22860" marB="22860" anchor="ctr">
                    <a:lnL w="7620" cap="flat" cmpd="sng" algn="ctr">
                      <a:solidFill>
                        <a:srgbClr val="F0F594"/>
                      </a:solidFill>
                      <a:prstDash val="solid"/>
                      <a:round/>
                      <a:headEnd type="none" w="med" len="med"/>
                      <a:tailEnd type="none" w="med" len="med"/>
                    </a:lnL>
                    <a:lnR w="7620" cap="flat" cmpd="sng" algn="ctr">
                      <a:solidFill>
                        <a:srgbClr val="F0F594"/>
                      </a:solidFill>
                      <a:prstDash val="solid"/>
                      <a:round/>
                      <a:headEnd type="none" w="med" len="med"/>
                      <a:tailEnd type="none" w="med" len="med"/>
                    </a:lnR>
                    <a:lnT w="7620" cap="flat" cmpd="sng" algn="ctr">
                      <a:solidFill>
                        <a:srgbClr val="F0F594"/>
                      </a:solidFill>
                      <a:prstDash val="solid"/>
                      <a:round/>
                      <a:headEnd type="none" w="med" len="med"/>
                      <a:tailEnd type="none" w="med" len="med"/>
                    </a:lnT>
                    <a:lnB w="7620" cap="flat" cmpd="sng" algn="ctr">
                      <a:solidFill>
                        <a:srgbClr val="50FA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84373">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Pulse Generation</a:t>
                      </a:r>
                    </a:p>
                  </a:txBody>
                  <a:tcPr marL="22860" marR="22860" marT="22860" marB="22860">
                    <a:lnL w="7620" cap="flat" cmpd="sng" algn="ctr">
                      <a:solidFill>
                        <a:srgbClr val="30F994"/>
                      </a:solidFill>
                      <a:prstDash val="solid"/>
                      <a:round/>
                      <a:headEnd type="none" w="med" len="med"/>
                      <a:tailEnd type="none" w="med" len="med"/>
                    </a:lnL>
                    <a:lnR w="7620" cap="flat" cmpd="sng" algn="ctr">
                      <a:solidFill>
                        <a:srgbClr val="50FA94"/>
                      </a:solidFill>
                      <a:prstDash val="solid"/>
                      <a:round/>
                      <a:headEnd type="none" w="med" len="med"/>
                      <a:tailEnd type="none" w="med" len="med"/>
                    </a:lnR>
                    <a:lnT w="7620" cap="flat" cmpd="sng" algn="ctr">
                      <a:solidFill>
                        <a:srgbClr val="30F994"/>
                      </a:solidFill>
                      <a:prstDash val="solid"/>
                      <a:round/>
                      <a:headEnd type="none" w="med" len="med"/>
                      <a:tailEnd type="none" w="med" len="med"/>
                    </a:lnT>
                    <a:lnB w="7620" cap="flat" cmpd="sng" algn="ctr">
                      <a:solidFill>
                        <a:srgbClr val="10F7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dirty="0">
                          <a:effectLst/>
                        </a:rPr>
                        <a:t>Pause or Start Trigger</a:t>
                      </a:r>
                    </a:p>
                  </a:txBody>
                  <a:tcPr marL="22860" marR="22860" marT="22860" marB="22860">
                    <a:lnL w="7620" cap="flat" cmpd="sng" algn="ctr">
                      <a:solidFill>
                        <a:srgbClr val="50FA94"/>
                      </a:solidFill>
                      <a:prstDash val="solid"/>
                      <a:round/>
                      <a:headEnd type="none" w="med" len="med"/>
                      <a:tailEnd type="none" w="med" len="med"/>
                    </a:lnL>
                    <a:lnR w="7620" cap="flat" cmpd="sng" algn="ctr">
                      <a:solidFill>
                        <a:srgbClr val="50FA94"/>
                      </a:solidFill>
                      <a:prstDash val="solid"/>
                      <a:round/>
                      <a:headEnd type="none" w="med" len="med"/>
                      <a:tailEnd type="none" w="med" len="med"/>
                    </a:lnR>
                    <a:lnT w="7620" cap="flat" cmpd="sng" algn="ctr">
                      <a:solidFill>
                        <a:srgbClr val="50FA94"/>
                      </a:solidFill>
                      <a:prstDash val="solid"/>
                      <a:round/>
                      <a:headEnd type="none" w="med" len="med"/>
                      <a:tailEnd type="none" w="med" len="med"/>
                    </a:lnT>
                    <a:lnB w="7620" cap="flat" cmpd="sng" algn="ctr">
                      <a:solidFill>
                        <a:srgbClr val="50F8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847324">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One Counter Time Measurements</a:t>
                      </a:r>
                    </a:p>
                  </a:txBody>
                  <a:tcPr marL="22860" marR="22860" marT="22860" marB="22860">
                    <a:lnL w="7620" cap="flat" cmpd="sng" algn="ctr">
                      <a:solidFill>
                        <a:srgbClr val="10F794"/>
                      </a:solidFill>
                      <a:prstDash val="solid"/>
                      <a:round/>
                      <a:headEnd type="none" w="med" len="med"/>
                      <a:tailEnd type="none" w="med" len="med"/>
                    </a:lnL>
                    <a:lnR w="7620" cap="flat" cmpd="sng" algn="ctr">
                      <a:solidFill>
                        <a:srgbClr val="50F894"/>
                      </a:solidFill>
                      <a:prstDash val="solid"/>
                      <a:round/>
                      <a:headEnd type="none" w="med" len="med"/>
                      <a:tailEnd type="none" w="med" len="med"/>
                    </a:lnR>
                    <a:lnT w="7620" cap="flat" cmpd="sng" algn="ctr">
                      <a:solidFill>
                        <a:srgbClr val="10F794"/>
                      </a:solidFill>
                      <a:prstDash val="solid"/>
                      <a:round/>
                      <a:headEnd type="none" w="med" len="med"/>
                      <a:tailEnd type="none" w="med" len="med"/>
                    </a:lnT>
                    <a:lnB w="7620" cap="flat" cmpd="sng" algn="ctr">
                      <a:solidFill>
                        <a:srgbClr val="50F6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Input Signal</a:t>
                      </a:r>
                    </a:p>
                  </a:txBody>
                  <a:tcPr marL="22860" marR="22860" marT="22860" marB="22860">
                    <a:lnL w="7620" cap="flat" cmpd="sng" algn="ctr">
                      <a:solidFill>
                        <a:srgbClr val="50F894"/>
                      </a:solidFill>
                      <a:prstDash val="solid"/>
                      <a:round/>
                      <a:headEnd type="none" w="med" len="med"/>
                      <a:tailEnd type="none" w="med" len="med"/>
                    </a:lnL>
                    <a:lnR w="7620" cap="flat" cmpd="sng" algn="ctr">
                      <a:solidFill>
                        <a:srgbClr val="50F894"/>
                      </a:solidFill>
                      <a:prstDash val="solid"/>
                      <a:round/>
                      <a:headEnd type="none" w="med" len="med"/>
                      <a:tailEnd type="none" w="med" len="med"/>
                    </a:lnR>
                    <a:lnT w="7620" cap="flat" cmpd="sng" algn="ctr">
                      <a:solidFill>
                        <a:srgbClr val="50F894"/>
                      </a:solidFill>
                      <a:prstDash val="solid"/>
                      <a:round/>
                      <a:headEnd type="none" w="med" len="med"/>
                      <a:tailEnd type="none" w="med" len="med"/>
                    </a:lnT>
                    <a:lnB w="7620" cap="flat" cmpd="sng" algn="ctr">
                      <a:solidFill>
                        <a:srgbClr val="10F9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847324">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Two Counter Time Measurements</a:t>
                      </a:r>
                    </a:p>
                  </a:txBody>
                  <a:tcPr marL="22860" marR="22860" marT="22860" marB="22860">
                    <a:lnL w="7620" cap="flat" cmpd="sng" algn="ctr">
                      <a:solidFill>
                        <a:srgbClr val="50F694"/>
                      </a:solidFill>
                      <a:prstDash val="solid"/>
                      <a:round/>
                      <a:headEnd type="none" w="med" len="med"/>
                      <a:tailEnd type="none" w="med" len="med"/>
                    </a:lnL>
                    <a:lnR w="7620" cap="flat" cmpd="sng" algn="ctr">
                      <a:solidFill>
                        <a:srgbClr val="10F994"/>
                      </a:solidFill>
                      <a:prstDash val="solid"/>
                      <a:round/>
                      <a:headEnd type="none" w="med" len="med"/>
                      <a:tailEnd type="none" w="med" len="med"/>
                    </a:lnR>
                    <a:lnT w="7620" cap="flat" cmpd="sng" algn="ctr">
                      <a:solidFill>
                        <a:srgbClr val="50F694"/>
                      </a:solidFill>
                      <a:prstDash val="solid"/>
                      <a:round/>
                      <a:headEnd type="none" w="med" len="med"/>
                      <a:tailEnd type="none" w="med" len="med"/>
                    </a:lnT>
                    <a:lnB w="7620" cap="flat" cmpd="sng" algn="ctr">
                      <a:solidFill>
                        <a:srgbClr val="50F6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Unused</a:t>
                      </a:r>
                    </a:p>
                  </a:txBody>
                  <a:tcPr marL="22860" marR="22860" marT="22860" marB="22860">
                    <a:lnL w="7620" cap="flat" cmpd="sng" algn="ctr">
                      <a:solidFill>
                        <a:srgbClr val="10F994"/>
                      </a:solidFill>
                      <a:prstDash val="solid"/>
                      <a:round/>
                      <a:headEnd type="none" w="med" len="med"/>
                      <a:tailEnd type="none" w="med" len="med"/>
                    </a:lnL>
                    <a:lnR w="7620" cap="flat" cmpd="sng" algn="ctr">
                      <a:solidFill>
                        <a:srgbClr val="10F994"/>
                      </a:solidFill>
                      <a:prstDash val="solid"/>
                      <a:round/>
                      <a:headEnd type="none" w="med" len="med"/>
                      <a:tailEnd type="none" w="med" len="med"/>
                    </a:lnR>
                    <a:lnT w="7620" cap="flat" cmpd="sng" algn="ctr">
                      <a:solidFill>
                        <a:srgbClr val="10F994"/>
                      </a:solidFill>
                      <a:prstDash val="solid"/>
                      <a:round/>
                      <a:headEnd type="none" w="med" len="med"/>
                      <a:tailEnd type="none" w="med" len="med"/>
                    </a:lnT>
                    <a:lnB w="7620" cap="flat" cmpd="sng" algn="ctr">
                      <a:solidFill>
                        <a:srgbClr val="30FB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84373">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Nonbuffered Edge Counting</a:t>
                      </a:r>
                    </a:p>
                  </a:txBody>
                  <a:tcPr marL="22860" marR="22860" marT="22860" marB="22860">
                    <a:lnL w="7620" cap="flat" cmpd="sng" algn="ctr">
                      <a:solidFill>
                        <a:srgbClr val="50F694"/>
                      </a:solidFill>
                      <a:prstDash val="solid"/>
                      <a:round/>
                      <a:headEnd type="none" w="med" len="med"/>
                      <a:tailEnd type="none" w="med" len="med"/>
                    </a:lnL>
                    <a:lnR w="7620" cap="flat" cmpd="sng" algn="ctr">
                      <a:solidFill>
                        <a:srgbClr val="30FB94"/>
                      </a:solidFill>
                      <a:prstDash val="solid"/>
                      <a:round/>
                      <a:headEnd type="none" w="med" len="med"/>
                      <a:tailEnd type="none" w="med" len="med"/>
                    </a:lnR>
                    <a:lnT w="7620" cap="flat" cmpd="sng" algn="ctr">
                      <a:solidFill>
                        <a:srgbClr val="50F694"/>
                      </a:solidFill>
                      <a:prstDash val="solid"/>
                      <a:round/>
                      <a:headEnd type="none" w="med" len="med"/>
                      <a:tailEnd type="none" w="med" len="med"/>
                    </a:lnT>
                    <a:lnB w="7620" cap="flat" cmpd="sng" algn="ctr">
                      <a:solidFill>
                        <a:srgbClr val="70F6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Pause Trigger</a:t>
                      </a:r>
                    </a:p>
                  </a:txBody>
                  <a:tcPr marL="22860" marR="22860" marT="22860" marB="22860">
                    <a:lnL w="7620" cap="flat" cmpd="sng" algn="ctr">
                      <a:solidFill>
                        <a:srgbClr val="30FB94"/>
                      </a:solidFill>
                      <a:prstDash val="solid"/>
                      <a:round/>
                      <a:headEnd type="none" w="med" len="med"/>
                      <a:tailEnd type="none" w="med" len="med"/>
                    </a:lnL>
                    <a:lnR w="7620" cap="flat" cmpd="sng" algn="ctr">
                      <a:solidFill>
                        <a:srgbClr val="30FB94"/>
                      </a:solidFill>
                      <a:prstDash val="solid"/>
                      <a:round/>
                      <a:headEnd type="none" w="med" len="med"/>
                      <a:tailEnd type="none" w="med" len="med"/>
                    </a:lnR>
                    <a:lnT w="7620" cap="flat" cmpd="sng" algn="ctr">
                      <a:solidFill>
                        <a:srgbClr val="30FB94"/>
                      </a:solidFill>
                      <a:prstDash val="solid"/>
                      <a:round/>
                      <a:headEnd type="none" w="med" len="med"/>
                      <a:tailEnd type="none" w="med" len="med"/>
                    </a:lnT>
                    <a:lnB w="7620" cap="flat" cmpd="sng" algn="ctr">
                      <a:solidFill>
                        <a:srgbClr val="10FB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84373">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Buffered Edge Counting</a:t>
                      </a:r>
                    </a:p>
                  </a:txBody>
                  <a:tcPr marL="22860" marR="22860" marT="22860" marB="22860">
                    <a:lnL w="7620" cap="flat" cmpd="sng" algn="ctr">
                      <a:solidFill>
                        <a:srgbClr val="70F694"/>
                      </a:solidFill>
                      <a:prstDash val="solid"/>
                      <a:round/>
                      <a:headEnd type="none" w="med" len="med"/>
                      <a:tailEnd type="none" w="med" len="med"/>
                    </a:lnL>
                    <a:lnR w="7620" cap="flat" cmpd="sng" algn="ctr">
                      <a:solidFill>
                        <a:srgbClr val="10FB94"/>
                      </a:solidFill>
                      <a:prstDash val="solid"/>
                      <a:round/>
                      <a:headEnd type="none" w="med" len="med"/>
                      <a:tailEnd type="none" w="med" len="med"/>
                    </a:lnR>
                    <a:lnT w="7620" cap="flat" cmpd="sng" algn="ctr">
                      <a:solidFill>
                        <a:srgbClr val="70F694"/>
                      </a:solidFill>
                      <a:prstDash val="solid"/>
                      <a:round/>
                      <a:headEnd type="none" w="med" len="med"/>
                      <a:tailEnd type="none" w="med" len="med"/>
                    </a:lnT>
                    <a:lnB w="7620" cap="flat" cmpd="sng" algn="ctr">
                      <a:solidFill>
                        <a:srgbClr val="B0FB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Sample Clock</a:t>
                      </a:r>
                    </a:p>
                  </a:txBody>
                  <a:tcPr marL="22860" marR="22860" marT="22860" marB="22860">
                    <a:lnL w="7620" cap="flat" cmpd="sng" algn="ctr">
                      <a:solidFill>
                        <a:srgbClr val="10FB94"/>
                      </a:solidFill>
                      <a:prstDash val="solid"/>
                      <a:round/>
                      <a:headEnd type="none" w="med" len="med"/>
                      <a:tailEnd type="none" w="med" len="med"/>
                    </a:lnL>
                    <a:lnR w="7620" cap="flat" cmpd="sng" algn="ctr">
                      <a:solidFill>
                        <a:srgbClr val="10FB94"/>
                      </a:solidFill>
                      <a:prstDash val="solid"/>
                      <a:round/>
                      <a:headEnd type="none" w="med" len="med"/>
                      <a:tailEnd type="none" w="med" len="med"/>
                    </a:lnR>
                    <a:lnT w="7620" cap="flat" cmpd="sng" algn="ctr">
                      <a:solidFill>
                        <a:srgbClr val="10FB94"/>
                      </a:solidFill>
                      <a:prstDash val="solid"/>
                      <a:round/>
                      <a:headEnd type="none" w="med" len="med"/>
                      <a:tailEnd type="none" w="med" len="med"/>
                    </a:lnT>
                    <a:lnB w="7620" cap="flat" cmpd="sng" algn="ctr">
                      <a:solidFill>
                        <a:srgbClr val="F0FA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84373">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Two-Edge Separation</a:t>
                      </a:r>
                    </a:p>
                  </a:txBody>
                  <a:tcPr marL="22860" marR="22860" marT="22860" marB="22860">
                    <a:lnL w="7620" cap="flat" cmpd="sng" algn="ctr">
                      <a:solidFill>
                        <a:srgbClr val="B0FB94"/>
                      </a:solidFill>
                      <a:prstDash val="solid"/>
                      <a:round/>
                      <a:headEnd type="none" w="med" len="med"/>
                      <a:tailEnd type="none" w="med" len="med"/>
                    </a:lnL>
                    <a:lnR w="7620" cap="flat" cmpd="sng" algn="ctr">
                      <a:solidFill>
                        <a:srgbClr val="F0FA94"/>
                      </a:solidFill>
                      <a:prstDash val="solid"/>
                      <a:round/>
                      <a:headEnd type="none" w="med" len="med"/>
                      <a:tailEnd type="none" w="med" len="med"/>
                    </a:lnR>
                    <a:lnT w="7620" cap="flat" cmpd="sng" algn="ctr">
                      <a:solidFill>
                        <a:srgbClr val="B0FB94"/>
                      </a:solidFill>
                      <a:prstDash val="solid"/>
                      <a:round/>
                      <a:headEnd type="none" w="med" len="med"/>
                      <a:tailEnd type="none" w="med" len="med"/>
                    </a:lnT>
                    <a:lnB w="7620" cap="flat" cmpd="sng" algn="ctr">
                      <a:solidFill>
                        <a:srgbClr val="70F9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a:effectLst/>
                        </a:rPr>
                        <a:t>Second Input Terminal</a:t>
                      </a:r>
                    </a:p>
                  </a:txBody>
                  <a:tcPr marL="22860" marR="22860" marT="22860" marB="22860">
                    <a:lnL w="7620" cap="flat" cmpd="sng" algn="ctr">
                      <a:solidFill>
                        <a:srgbClr val="F0FA94"/>
                      </a:solidFill>
                      <a:prstDash val="solid"/>
                      <a:round/>
                      <a:headEnd type="none" w="med" len="med"/>
                      <a:tailEnd type="none" w="med" len="med"/>
                    </a:lnL>
                    <a:lnR w="7620" cap="flat" cmpd="sng" algn="ctr">
                      <a:solidFill>
                        <a:srgbClr val="F0FA94"/>
                      </a:solidFill>
                      <a:prstDash val="solid"/>
                      <a:round/>
                      <a:headEnd type="none" w="med" len="med"/>
                      <a:tailEnd type="none" w="med" len="med"/>
                    </a:lnR>
                    <a:lnT w="7620" cap="flat" cmpd="sng" algn="ctr">
                      <a:solidFill>
                        <a:srgbClr val="F0FA94"/>
                      </a:solidFill>
                      <a:prstDash val="solid"/>
                      <a:round/>
                      <a:headEnd type="none" w="med" len="med"/>
                      <a:tailEnd type="none" w="med" len="med"/>
                    </a:lnT>
                    <a:lnB w="7620" cap="flat" cmpd="sng" algn="ctr">
                      <a:solidFill>
                        <a:srgbClr val="10F5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14662">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dirty="0">
                          <a:effectLst/>
                        </a:rPr>
                        <a:t>Position</a:t>
                      </a:r>
                    </a:p>
                  </a:txBody>
                  <a:tcPr marL="22860" marR="22860" marT="22860" marB="22860">
                    <a:lnL w="7620" cap="flat" cmpd="sng" algn="ctr">
                      <a:solidFill>
                        <a:srgbClr val="70F994"/>
                      </a:solidFill>
                      <a:prstDash val="solid"/>
                      <a:round/>
                      <a:headEnd type="none" w="med" len="med"/>
                      <a:tailEnd type="none" w="med" len="med"/>
                    </a:lnL>
                    <a:lnR w="7620" cap="flat" cmpd="sng" algn="ctr">
                      <a:solidFill>
                        <a:srgbClr val="10F594"/>
                      </a:solidFill>
                      <a:prstDash val="solid"/>
                      <a:round/>
                      <a:headEnd type="none" w="med" len="med"/>
                      <a:tailEnd type="none" w="med" len="med"/>
                    </a:lnR>
                    <a:lnT w="7620" cap="flat" cmpd="sng" algn="ctr">
                      <a:solidFill>
                        <a:srgbClr val="70F994"/>
                      </a:solidFill>
                      <a:prstDash val="solid"/>
                      <a:round/>
                      <a:headEnd type="none" w="med" len="med"/>
                      <a:tailEnd type="none" w="med" len="med"/>
                    </a:lnT>
                    <a:lnB w="7620" cap="flat" cmpd="sng" algn="ctr">
                      <a:solidFill>
                        <a:srgbClr val="70F9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fontAlgn="t"/>
                      <a:r>
                        <a:rPr lang="en-US" dirty="0">
                          <a:effectLst/>
                        </a:rPr>
                        <a:t>Z Input Terminal</a:t>
                      </a:r>
                    </a:p>
                  </a:txBody>
                  <a:tcPr marL="22860" marR="22860" marT="22860" marB="22860">
                    <a:lnL w="7620" cap="flat" cmpd="sng" algn="ctr">
                      <a:solidFill>
                        <a:srgbClr val="10F594"/>
                      </a:solidFill>
                      <a:prstDash val="solid"/>
                      <a:round/>
                      <a:headEnd type="none" w="med" len="med"/>
                      <a:tailEnd type="none" w="med" len="med"/>
                    </a:lnL>
                    <a:lnR w="7620" cap="flat" cmpd="sng" algn="ctr">
                      <a:solidFill>
                        <a:srgbClr val="10F594"/>
                      </a:solidFill>
                      <a:prstDash val="solid"/>
                      <a:round/>
                      <a:headEnd type="none" w="med" len="med"/>
                      <a:tailEnd type="none" w="med" len="med"/>
                    </a:lnR>
                    <a:lnT w="7620" cap="flat" cmpd="sng" algn="ctr">
                      <a:solidFill>
                        <a:srgbClr val="10F594"/>
                      </a:solidFill>
                      <a:prstDash val="solid"/>
                      <a:round/>
                      <a:headEnd type="none" w="med" len="med"/>
                      <a:tailEnd type="none" w="med" len="med"/>
                    </a:lnT>
                    <a:lnB w="7620" cap="flat" cmpd="sng" algn="ctr">
                      <a:solidFill>
                        <a:srgbClr val="10F594"/>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06224048"/>
              </p:ext>
            </p:extLst>
          </p:nvPr>
        </p:nvGraphicFramePr>
        <p:xfrm>
          <a:off x="3771900" y="1729320"/>
          <a:ext cx="4180114" cy="5029199"/>
        </p:xfrm>
        <a:graphic>
          <a:graphicData uri="http://schemas.openxmlformats.org/drawingml/2006/table">
            <a:tbl>
              <a:tblPr/>
              <a:tblGrid>
                <a:gridCol w="2073729"/>
                <a:gridCol w="2106385"/>
              </a:tblGrid>
              <a:tr h="606175">
                <a:tc>
                  <a:txBody>
                    <a:bodyPr/>
                    <a:lstStyle/>
                    <a:p>
                      <a:pPr algn="l"/>
                      <a:r>
                        <a:rPr lang="en-US" b="1" dirty="0">
                          <a:effectLst/>
                        </a:rPr>
                        <a:t>Application</a:t>
                      </a:r>
                    </a:p>
                  </a:txBody>
                  <a:tcPr marL="22860" marR="22860" marT="22860" marB="22860" anchor="ctr">
                    <a:lnL w="7620" cap="flat" cmpd="sng" algn="ctr">
                      <a:solidFill>
                        <a:srgbClr val="80B2CE"/>
                      </a:solidFill>
                      <a:prstDash val="solid"/>
                      <a:round/>
                      <a:headEnd type="none" w="med" len="med"/>
                      <a:tailEnd type="none" w="med" len="med"/>
                    </a:lnL>
                    <a:lnR w="7620" cap="flat" cmpd="sng" algn="ctr">
                      <a:solidFill>
                        <a:srgbClr val="A0ADCE"/>
                      </a:solidFill>
                      <a:prstDash val="solid"/>
                      <a:round/>
                      <a:headEnd type="none" w="med" len="med"/>
                      <a:tailEnd type="none" w="med" len="med"/>
                    </a:lnR>
                    <a:lnT w="7620" cap="flat" cmpd="sng" algn="ctr">
                      <a:solidFill>
                        <a:srgbClr val="80B2CE"/>
                      </a:solidFill>
                      <a:prstDash val="solid"/>
                      <a:round/>
                      <a:headEnd type="none" w="med" len="med"/>
                      <a:tailEnd type="none" w="med" len="med"/>
                    </a:lnT>
                    <a:lnB w="7620" cap="flat" cmpd="sng" algn="ctr">
                      <a:solidFill>
                        <a:srgbClr val="C0AECE"/>
                      </a:solidFill>
                      <a:prstDash val="solid"/>
                      <a:round/>
                      <a:headEnd type="none" w="med" len="med"/>
                      <a:tailEnd type="none" w="med" len="med"/>
                    </a:lnB>
                    <a:solidFill>
                      <a:srgbClr val="FFFFFF"/>
                    </a:solidFill>
                  </a:tcPr>
                </a:tc>
                <a:tc>
                  <a:txBody>
                    <a:bodyPr/>
                    <a:lstStyle/>
                    <a:p>
                      <a:pPr algn="l"/>
                      <a:r>
                        <a:rPr lang="en-US" b="1">
                          <a:effectLst/>
                        </a:rPr>
                        <a:t>Purpose of Source Terminal</a:t>
                      </a:r>
                    </a:p>
                  </a:txBody>
                  <a:tcPr marL="22860" marR="22860" marT="22860" marB="22860" anchor="ctr">
                    <a:lnL w="7620" cap="flat" cmpd="sng" algn="ctr">
                      <a:solidFill>
                        <a:srgbClr val="A0ADCE"/>
                      </a:solidFill>
                      <a:prstDash val="solid"/>
                      <a:round/>
                      <a:headEnd type="none" w="med" len="med"/>
                      <a:tailEnd type="none" w="med" len="med"/>
                    </a:lnL>
                    <a:lnR w="7620" cap="flat" cmpd="sng" algn="ctr">
                      <a:solidFill>
                        <a:srgbClr val="A0ADCE"/>
                      </a:solidFill>
                      <a:prstDash val="solid"/>
                      <a:round/>
                      <a:headEnd type="none" w="med" len="med"/>
                      <a:tailEnd type="none" w="med" len="med"/>
                    </a:lnR>
                    <a:lnT w="7620" cap="flat" cmpd="sng" algn="ctr">
                      <a:solidFill>
                        <a:srgbClr val="A0ADCE"/>
                      </a:solidFill>
                      <a:prstDash val="solid"/>
                      <a:round/>
                      <a:headEnd type="none" w="med" len="med"/>
                      <a:tailEnd type="none" w="med" len="med"/>
                    </a:lnT>
                    <a:lnB w="7620" cap="flat" cmpd="sng" algn="ctr">
                      <a:solidFill>
                        <a:srgbClr val="20B2CE"/>
                      </a:solidFill>
                      <a:prstDash val="solid"/>
                      <a:round/>
                      <a:headEnd type="none" w="med" len="med"/>
                      <a:tailEnd type="none" w="med" len="med"/>
                    </a:lnB>
                    <a:solidFill>
                      <a:srgbClr val="FFFFFF"/>
                    </a:solidFill>
                  </a:tcPr>
                </a:tc>
              </a:tr>
              <a:tr h="556188">
                <a:tc>
                  <a:txBody>
                    <a:bodyPr/>
                    <a:lstStyle/>
                    <a:p>
                      <a:pPr fontAlgn="t"/>
                      <a:r>
                        <a:rPr lang="en-US" dirty="0">
                          <a:effectLst/>
                        </a:rPr>
                        <a:t>Pulse Generation</a:t>
                      </a:r>
                    </a:p>
                  </a:txBody>
                  <a:tcPr marL="22860" marR="22860" marT="22860" marB="22860">
                    <a:lnL w="7620" cap="flat" cmpd="sng" algn="ctr">
                      <a:solidFill>
                        <a:srgbClr val="C0AECE"/>
                      </a:solidFill>
                      <a:prstDash val="solid"/>
                      <a:round/>
                      <a:headEnd type="none" w="med" len="med"/>
                      <a:tailEnd type="none" w="med" len="med"/>
                    </a:lnL>
                    <a:lnR w="7620" cap="flat" cmpd="sng" algn="ctr">
                      <a:solidFill>
                        <a:srgbClr val="20B2CE"/>
                      </a:solidFill>
                      <a:prstDash val="solid"/>
                      <a:round/>
                      <a:headEnd type="none" w="med" len="med"/>
                      <a:tailEnd type="none" w="med" len="med"/>
                    </a:lnR>
                    <a:lnT w="7620" cap="flat" cmpd="sng" algn="ctr">
                      <a:solidFill>
                        <a:srgbClr val="C0AECE"/>
                      </a:solidFill>
                      <a:prstDash val="solid"/>
                      <a:round/>
                      <a:headEnd type="none" w="med" len="med"/>
                      <a:tailEnd type="none" w="med" len="med"/>
                    </a:lnT>
                    <a:lnB w="7620" cap="flat" cmpd="sng" algn="ctr">
                      <a:solidFill>
                        <a:srgbClr val="80AECE"/>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20B2CE"/>
                      </a:solidFill>
                      <a:prstDash val="solid"/>
                      <a:round/>
                      <a:headEnd type="none" w="med" len="med"/>
                      <a:tailEnd type="none" w="med" len="med"/>
                    </a:lnL>
                    <a:lnR w="7620" cap="flat" cmpd="sng" algn="ctr">
                      <a:solidFill>
                        <a:srgbClr val="20B2CE"/>
                      </a:solidFill>
                      <a:prstDash val="solid"/>
                      <a:round/>
                      <a:headEnd type="none" w="med" len="med"/>
                      <a:tailEnd type="none" w="med" len="med"/>
                    </a:lnR>
                    <a:lnT w="7620" cap="flat" cmpd="sng" algn="ctr">
                      <a:solidFill>
                        <a:srgbClr val="20B2CE"/>
                      </a:solidFill>
                      <a:prstDash val="solid"/>
                      <a:round/>
                      <a:headEnd type="none" w="med" len="med"/>
                      <a:tailEnd type="none" w="med" len="med"/>
                    </a:lnT>
                    <a:lnB w="7620" cap="flat" cmpd="sng" algn="ctr">
                      <a:solidFill>
                        <a:srgbClr val="C0B1CE"/>
                      </a:solidFill>
                      <a:prstDash val="solid"/>
                      <a:round/>
                      <a:headEnd type="none" w="med" len="med"/>
                      <a:tailEnd type="none" w="med" len="med"/>
                    </a:lnB>
                    <a:solidFill>
                      <a:srgbClr val="FFFFFF"/>
                    </a:solidFill>
                  </a:tcPr>
                </a:tc>
              </a:tr>
              <a:tr h="885948">
                <a:tc>
                  <a:txBody>
                    <a:bodyPr/>
                    <a:lstStyle/>
                    <a:p>
                      <a:pPr fontAlgn="t"/>
                      <a:r>
                        <a:rPr lang="en-US">
                          <a:effectLst/>
                        </a:rPr>
                        <a:t>One Counter Time Measurements</a:t>
                      </a:r>
                    </a:p>
                  </a:txBody>
                  <a:tcPr marL="22860" marR="22860" marT="22860" marB="22860">
                    <a:lnL w="7620" cap="flat" cmpd="sng" algn="ctr">
                      <a:solidFill>
                        <a:srgbClr val="80AECE"/>
                      </a:solidFill>
                      <a:prstDash val="solid"/>
                      <a:round/>
                      <a:headEnd type="none" w="med" len="med"/>
                      <a:tailEnd type="none" w="med" len="med"/>
                    </a:lnL>
                    <a:lnR w="7620" cap="flat" cmpd="sng" algn="ctr">
                      <a:solidFill>
                        <a:srgbClr val="C0B1CE"/>
                      </a:solidFill>
                      <a:prstDash val="solid"/>
                      <a:round/>
                      <a:headEnd type="none" w="med" len="med"/>
                      <a:tailEnd type="none" w="med" len="med"/>
                    </a:lnR>
                    <a:lnT w="7620" cap="flat" cmpd="sng" algn="ctr">
                      <a:solidFill>
                        <a:srgbClr val="80AECE"/>
                      </a:solidFill>
                      <a:prstDash val="solid"/>
                      <a:round/>
                      <a:headEnd type="none" w="med" len="med"/>
                      <a:tailEnd type="none" w="med" len="med"/>
                    </a:lnT>
                    <a:lnB w="7620" cap="flat" cmpd="sng" algn="ctr">
                      <a:solidFill>
                        <a:srgbClr val="80B1CE"/>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C0B1CE"/>
                      </a:solidFill>
                      <a:prstDash val="solid"/>
                      <a:round/>
                      <a:headEnd type="none" w="med" len="med"/>
                      <a:tailEnd type="none" w="med" len="med"/>
                    </a:lnL>
                    <a:lnR w="7620" cap="flat" cmpd="sng" algn="ctr">
                      <a:solidFill>
                        <a:srgbClr val="C0B1CE"/>
                      </a:solidFill>
                      <a:prstDash val="solid"/>
                      <a:round/>
                      <a:headEnd type="none" w="med" len="med"/>
                      <a:tailEnd type="none" w="med" len="med"/>
                    </a:lnR>
                    <a:lnT w="7620" cap="flat" cmpd="sng" algn="ctr">
                      <a:solidFill>
                        <a:srgbClr val="C0B1CE"/>
                      </a:solidFill>
                      <a:prstDash val="solid"/>
                      <a:round/>
                      <a:headEnd type="none" w="med" len="med"/>
                      <a:tailEnd type="none" w="med" len="med"/>
                    </a:lnT>
                    <a:lnB w="7620" cap="flat" cmpd="sng" algn="ctr">
                      <a:solidFill>
                        <a:srgbClr val="80AECE"/>
                      </a:solidFill>
                      <a:prstDash val="solid"/>
                      <a:round/>
                      <a:headEnd type="none" w="med" len="med"/>
                      <a:tailEnd type="none" w="med" len="med"/>
                    </a:lnB>
                    <a:solidFill>
                      <a:srgbClr val="FFFFFF"/>
                    </a:solidFill>
                  </a:tcPr>
                </a:tc>
              </a:tr>
              <a:tr h="606175">
                <a:tc>
                  <a:txBody>
                    <a:bodyPr/>
                    <a:lstStyle/>
                    <a:p>
                      <a:pPr fontAlgn="t"/>
                      <a:r>
                        <a:rPr lang="en-US">
                          <a:effectLst/>
                        </a:rPr>
                        <a:t>Two Counter Time Measurements</a:t>
                      </a:r>
                    </a:p>
                  </a:txBody>
                  <a:tcPr marL="22860" marR="22860" marT="22860" marB="22860">
                    <a:lnL w="7620" cap="flat" cmpd="sng" algn="ctr">
                      <a:solidFill>
                        <a:srgbClr val="80B1CE"/>
                      </a:solidFill>
                      <a:prstDash val="solid"/>
                      <a:round/>
                      <a:headEnd type="none" w="med" len="med"/>
                      <a:tailEnd type="none" w="med" len="med"/>
                    </a:lnL>
                    <a:lnR w="7620" cap="flat" cmpd="sng" algn="ctr">
                      <a:solidFill>
                        <a:srgbClr val="80AECE"/>
                      </a:solidFill>
                      <a:prstDash val="solid"/>
                      <a:round/>
                      <a:headEnd type="none" w="med" len="med"/>
                      <a:tailEnd type="none" w="med" len="med"/>
                    </a:lnR>
                    <a:lnT w="7620" cap="flat" cmpd="sng" algn="ctr">
                      <a:solidFill>
                        <a:srgbClr val="80B1CE"/>
                      </a:solidFill>
                      <a:prstDash val="solid"/>
                      <a:round/>
                      <a:headEnd type="none" w="med" len="med"/>
                      <a:tailEnd type="none" w="med" len="med"/>
                    </a:lnT>
                    <a:lnB w="7620" cap="flat" cmpd="sng" algn="ctr">
                      <a:solidFill>
                        <a:srgbClr val="C0AECE"/>
                      </a:solidFill>
                      <a:prstDash val="solid"/>
                      <a:round/>
                      <a:headEnd type="none" w="med" len="med"/>
                      <a:tailEnd type="none" w="med" len="med"/>
                    </a:lnB>
                    <a:solidFill>
                      <a:srgbClr val="FFFFFF"/>
                    </a:solidFill>
                  </a:tcPr>
                </a:tc>
                <a:tc>
                  <a:txBody>
                    <a:bodyPr/>
                    <a:lstStyle/>
                    <a:p>
                      <a:pPr fontAlgn="t"/>
                      <a:r>
                        <a:rPr lang="en-US" dirty="0">
                          <a:effectLst/>
                        </a:rPr>
                        <a:t>Input Terminal</a:t>
                      </a:r>
                    </a:p>
                  </a:txBody>
                  <a:tcPr marL="22860" marR="22860" marT="22860" marB="22860">
                    <a:lnL w="7620" cap="flat" cmpd="sng" algn="ctr">
                      <a:solidFill>
                        <a:srgbClr val="80AECE"/>
                      </a:solidFill>
                      <a:prstDash val="solid"/>
                      <a:round/>
                      <a:headEnd type="none" w="med" len="med"/>
                      <a:tailEnd type="none" w="med" len="med"/>
                    </a:lnL>
                    <a:lnR w="7620" cap="flat" cmpd="sng" algn="ctr">
                      <a:solidFill>
                        <a:srgbClr val="80AECE"/>
                      </a:solidFill>
                      <a:prstDash val="solid"/>
                      <a:round/>
                      <a:headEnd type="none" w="med" len="med"/>
                      <a:tailEnd type="none" w="med" len="med"/>
                    </a:lnR>
                    <a:lnT w="7620" cap="flat" cmpd="sng" algn="ctr">
                      <a:solidFill>
                        <a:srgbClr val="80AECE"/>
                      </a:solidFill>
                      <a:prstDash val="solid"/>
                      <a:round/>
                      <a:headEnd type="none" w="med" len="med"/>
                      <a:tailEnd type="none" w="med" len="med"/>
                    </a:lnT>
                    <a:lnB w="7620" cap="flat" cmpd="sng" algn="ctr">
                      <a:solidFill>
                        <a:srgbClr val="20B2CE"/>
                      </a:solidFill>
                      <a:prstDash val="solid"/>
                      <a:round/>
                      <a:headEnd type="none" w="med" len="med"/>
                      <a:tailEnd type="none" w="med" len="med"/>
                    </a:lnB>
                    <a:solidFill>
                      <a:srgbClr val="FFFFFF"/>
                    </a:solidFill>
                  </a:tcPr>
                </a:tc>
              </a:tr>
              <a:tr h="606175">
                <a:tc>
                  <a:txBody>
                    <a:bodyPr/>
                    <a:lstStyle/>
                    <a:p>
                      <a:pPr fontAlgn="t"/>
                      <a:r>
                        <a:rPr lang="en-US">
                          <a:effectLst/>
                        </a:rPr>
                        <a:t>Nonbuffered Edge Counting</a:t>
                      </a:r>
                    </a:p>
                  </a:txBody>
                  <a:tcPr marL="22860" marR="22860" marT="22860" marB="22860">
                    <a:lnL w="7620" cap="flat" cmpd="sng" algn="ctr">
                      <a:solidFill>
                        <a:srgbClr val="C0AECE"/>
                      </a:solidFill>
                      <a:prstDash val="solid"/>
                      <a:round/>
                      <a:headEnd type="none" w="med" len="med"/>
                      <a:tailEnd type="none" w="med" len="med"/>
                    </a:lnL>
                    <a:lnR w="7620" cap="flat" cmpd="sng" algn="ctr">
                      <a:solidFill>
                        <a:srgbClr val="20B2CE"/>
                      </a:solidFill>
                      <a:prstDash val="solid"/>
                      <a:round/>
                      <a:headEnd type="none" w="med" len="med"/>
                      <a:tailEnd type="none" w="med" len="med"/>
                    </a:lnR>
                    <a:lnT w="7620" cap="flat" cmpd="sng" algn="ctr">
                      <a:solidFill>
                        <a:srgbClr val="C0AECE"/>
                      </a:solidFill>
                      <a:prstDash val="solid"/>
                      <a:round/>
                      <a:headEnd type="none" w="med" len="med"/>
                      <a:tailEnd type="none" w="med" len="med"/>
                    </a:lnT>
                    <a:lnB w="7620" cap="flat" cmpd="sng" algn="ctr">
                      <a:solidFill>
                        <a:srgbClr val="20B0CE"/>
                      </a:solidFill>
                      <a:prstDash val="solid"/>
                      <a:round/>
                      <a:headEnd type="none" w="med" len="med"/>
                      <a:tailEnd type="none" w="med" len="med"/>
                    </a:lnB>
                    <a:solidFill>
                      <a:srgbClr val="FFFFFF"/>
                    </a:solidFill>
                  </a:tcPr>
                </a:tc>
                <a:tc>
                  <a:txBody>
                    <a:bodyPr/>
                    <a:lstStyle/>
                    <a:p>
                      <a:pPr fontAlgn="t"/>
                      <a:r>
                        <a:rPr lang="en-US">
                          <a:effectLst/>
                        </a:rPr>
                        <a:t>Input Terminal</a:t>
                      </a:r>
                    </a:p>
                  </a:txBody>
                  <a:tcPr marL="22860" marR="22860" marT="22860" marB="22860">
                    <a:lnL w="7620" cap="flat" cmpd="sng" algn="ctr">
                      <a:solidFill>
                        <a:srgbClr val="20B2CE"/>
                      </a:solidFill>
                      <a:prstDash val="solid"/>
                      <a:round/>
                      <a:headEnd type="none" w="med" len="med"/>
                      <a:tailEnd type="none" w="med" len="med"/>
                    </a:lnL>
                    <a:lnR w="7620" cap="flat" cmpd="sng" algn="ctr">
                      <a:solidFill>
                        <a:srgbClr val="20B2CE"/>
                      </a:solidFill>
                      <a:prstDash val="solid"/>
                      <a:round/>
                      <a:headEnd type="none" w="med" len="med"/>
                      <a:tailEnd type="none" w="med" len="med"/>
                    </a:lnR>
                    <a:lnT w="7620" cap="flat" cmpd="sng" algn="ctr">
                      <a:solidFill>
                        <a:srgbClr val="20B2CE"/>
                      </a:solidFill>
                      <a:prstDash val="solid"/>
                      <a:round/>
                      <a:headEnd type="none" w="med" len="med"/>
                      <a:tailEnd type="none" w="med" len="med"/>
                    </a:lnT>
                    <a:lnB w="7620" cap="flat" cmpd="sng" algn="ctr">
                      <a:solidFill>
                        <a:srgbClr val="A0B2CE"/>
                      </a:solidFill>
                      <a:prstDash val="solid"/>
                      <a:round/>
                      <a:headEnd type="none" w="med" len="med"/>
                      <a:tailEnd type="none" w="med" len="med"/>
                    </a:lnB>
                    <a:solidFill>
                      <a:srgbClr val="FFFFFF"/>
                    </a:solidFill>
                  </a:tcPr>
                </a:tc>
              </a:tr>
              <a:tr h="606175">
                <a:tc>
                  <a:txBody>
                    <a:bodyPr/>
                    <a:lstStyle/>
                    <a:p>
                      <a:pPr fontAlgn="t"/>
                      <a:r>
                        <a:rPr lang="en-US">
                          <a:effectLst/>
                        </a:rPr>
                        <a:t>Buffered Edge Counting</a:t>
                      </a:r>
                    </a:p>
                  </a:txBody>
                  <a:tcPr marL="22860" marR="22860" marT="22860" marB="22860">
                    <a:lnL w="7620" cap="flat" cmpd="sng" algn="ctr">
                      <a:solidFill>
                        <a:srgbClr val="20B0CE"/>
                      </a:solidFill>
                      <a:prstDash val="solid"/>
                      <a:round/>
                      <a:headEnd type="none" w="med" len="med"/>
                      <a:tailEnd type="none" w="med" len="med"/>
                    </a:lnL>
                    <a:lnR w="7620" cap="flat" cmpd="sng" algn="ctr">
                      <a:solidFill>
                        <a:srgbClr val="A0B2CE"/>
                      </a:solidFill>
                      <a:prstDash val="solid"/>
                      <a:round/>
                      <a:headEnd type="none" w="med" len="med"/>
                      <a:tailEnd type="none" w="med" len="med"/>
                    </a:lnR>
                    <a:lnT w="7620" cap="flat" cmpd="sng" algn="ctr">
                      <a:solidFill>
                        <a:srgbClr val="20B0CE"/>
                      </a:solidFill>
                      <a:prstDash val="solid"/>
                      <a:round/>
                      <a:headEnd type="none" w="med" len="med"/>
                      <a:tailEnd type="none" w="med" len="med"/>
                    </a:lnT>
                    <a:lnB w="7620" cap="flat" cmpd="sng" algn="ctr">
                      <a:solidFill>
                        <a:srgbClr val="20B0CE"/>
                      </a:solidFill>
                      <a:prstDash val="solid"/>
                      <a:round/>
                      <a:headEnd type="none" w="med" len="med"/>
                      <a:tailEnd type="none" w="med" len="med"/>
                    </a:lnB>
                    <a:solidFill>
                      <a:srgbClr val="FFFFFF"/>
                    </a:solidFill>
                  </a:tcPr>
                </a:tc>
                <a:tc>
                  <a:txBody>
                    <a:bodyPr/>
                    <a:lstStyle/>
                    <a:p>
                      <a:pPr fontAlgn="t"/>
                      <a:r>
                        <a:rPr lang="en-US">
                          <a:effectLst/>
                        </a:rPr>
                        <a:t>Input Terminal</a:t>
                      </a:r>
                    </a:p>
                  </a:txBody>
                  <a:tcPr marL="22860" marR="22860" marT="22860" marB="22860">
                    <a:lnL w="7620" cap="flat" cmpd="sng" algn="ctr">
                      <a:solidFill>
                        <a:srgbClr val="A0B2CE"/>
                      </a:solidFill>
                      <a:prstDash val="solid"/>
                      <a:round/>
                      <a:headEnd type="none" w="med" len="med"/>
                      <a:tailEnd type="none" w="med" len="med"/>
                    </a:lnL>
                    <a:lnR w="7620" cap="flat" cmpd="sng" algn="ctr">
                      <a:solidFill>
                        <a:srgbClr val="A0B2CE"/>
                      </a:solidFill>
                      <a:prstDash val="solid"/>
                      <a:round/>
                      <a:headEnd type="none" w="med" len="med"/>
                      <a:tailEnd type="none" w="med" len="med"/>
                    </a:lnR>
                    <a:lnT w="7620" cap="flat" cmpd="sng" algn="ctr">
                      <a:solidFill>
                        <a:srgbClr val="A0B2CE"/>
                      </a:solidFill>
                      <a:prstDash val="solid"/>
                      <a:round/>
                      <a:headEnd type="none" w="med" len="med"/>
                      <a:tailEnd type="none" w="med" len="med"/>
                    </a:lnT>
                    <a:lnB w="7620" cap="flat" cmpd="sng" algn="ctr">
                      <a:solidFill>
                        <a:srgbClr val="A0B1CE"/>
                      </a:solidFill>
                      <a:prstDash val="solid"/>
                      <a:round/>
                      <a:headEnd type="none" w="med" len="med"/>
                      <a:tailEnd type="none" w="med" len="med"/>
                    </a:lnB>
                    <a:solidFill>
                      <a:srgbClr val="FFFFFF"/>
                    </a:solidFill>
                  </a:tcPr>
                </a:tc>
              </a:tr>
              <a:tr h="606175">
                <a:tc>
                  <a:txBody>
                    <a:bodyPr/>
                    <a:lstStyle/>
                    <a:p>
                      <a:pPr fontAlgn="t"/>
                      <a:r>
                        <a:rPr lang="en-US">
                          <a:effectLst/>
                        </a:rPr>
                        <a:t>Two-Edge Separation</a:t>
                      </a:r>
                    </a:p>
                  </a:txBody>
                  <a:tcPr marL="22860" marR="22860" marT="22860" marB="22860">
                    <a:lnL w="7620" cap="flat" cmpd="sng" algn="ctr">
                      <a:solidFill>
                        <a:srgbClr val="20B0CE"/>
                      </a:solidFill>
                      <a:prstDash val="solid"/>
                      <a:round/>
                      <a:headEnd type="none" w="med" len="med"/>
                      <a:tailEnd type="none" w="med" len="med"/>
                    </a:lnL>
                    <a:lnR w="7620" cap="flat" cmpd="sng" algn="ctr">
                      <a:solidFill>
                        <a:srgbClr val="A0B1CE"/>
                      </a:solidFill>
                      <a:prstDash val="solid"/>
                      <a:round/>
                      <a:headEnd type="none" w="med" len="med"/>
                      <a:tailEnd type="none" w="med" len="med"/>
                    </a:lnR>
                    <a:lnT w="7620" cap="flat" cmpd="sng" algn="ctr">
                      <a:solidFill>
                        <a:srgbClr val="20B0CE"/>
                      </a:solidFill>
                      <a:prstDash val="solid"/>
                      <a:round/>
                      <a:headEnd type="none" w="med" len="med"/>
                      <a:tailEnd type="none" w="med" len="med"/>
                    </a:lnT>
                    <a:lnB w="7620" cap="flat" cmpd="sng" algn="ctr">
                      <a:solidFill>
                        <a:srgbClr val="E0B1CE"/>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A0B1CE"/>
                      </a:solidFill>
                      <a:prstDash val="solid"/>
                      <a:round/>
                      <a:headEnd type="none" w="med" len="med"/>
                      <a:tailEnd type="none" w="med" len="med"/>
                    </a:lnL>
                    <a:lnR w="7620" cap="flat" cmpd="sng" algn="ctr">
                      <a:solidFill>
                        <a:srgbClr val="A0B1CE"/>
                      </a:solidFill>
                      <a:prstDash val="solid"/>
                      <a:round/>
                      <a:headEnd type="none" w="med" len="med"/>
                      <a:tailEnd type="none" w="med" len="med"/>
                    </a:lnR>
                    <a:lnT w="7620" cap="flat" cmpd="sng" algn="ctr">
                      <a:solidFill>
                        <a:srgbClr val="A0B1CE"/>
                      </a:solidFill>
                      <a:prstDash val="solid"/>
                      <a:round/>
                      <a:headEnd type="none" w="med" len="med"/>
                      <a:tailEnd type="none" w="med" len="med"/>
                    </a:lnT>
                    <a:lnB w="7620" cap="flat" cmpd="sng" algn="ctr">
                      <a:solidFill>
                        <a:srgbClr val="E0BCCE"/>
                      </a:solidFill>
                      <a:prstDash val="solid"/>
                      <a:round/>
                      <a:headEnd type="none" w="med" len="med"/>
                      <a:tailEnd type="none" w="med" len="med"/>
                    </a:lnB>
                    <a:solidFill>
                      <a:srgbClr val="FFFFFF"/>
                    </a:solidFill>
                  </a:tcPr>
                </a:tc>
              </a:tr>
              <a:tr h="556188">
                <a:tc>
                  <a:txBody>
                    <a:bodyPr/>
                    <a:lstStyle/>
                    <a:p>
                      <a:pPr fontAlgn="t"/>
                      <a:r>
                        <a:rPr lang="en-US">
                          <a:effectLst/>
                        </a:rPr>
                        <a:t>Position</a:t>
                      </a:r>
                    </a:p>
                  </a:txBody>
                  <a:tcPr marL="22860" marR="22860" marT="22860" marB="22860">
                    <a:lnL w="7620" cap="flat" cmpd="sng" algn="ctr">
                      <a:solidFill>
                        <a:srgbClr val="E0B1CE"/>
                      </a:solidFill>
                      <a:prstDash val="solid"/>
                      <a:round/>
                      <a:headEnd type="none" w="med" len="med"/>
                      <a:tailEnd type="none" w="med" len="med"/>
                    </a:lnL>
                    <a:lnR w="7620" cap="flat" cmpd="sng" algn="ctr">
                      <a:solidFill>
                        <a:srgbClr val="E0BCCE"/>
                      </a:solidFill>
                      <a:prstDash val="solid"/>
                      <a:round/>
                      <a:headEnd type="none" w="med" len="med"/>
                      <a:tailEnd type="none" w="med" len="med"/>
                    </a:lnR>
                    <a:lnT w="7620" cap="flat" cmpd="sng" algn="ctr">
                      <a:solidFill>
                        <a:srgbClr val="E0B1CE"/>
                      </a:solidFill>
                      <a:prstDash val="solid"/>
                      <a:round/>
                      <a:headEnd type="none" w="med" len="med"/>
                      <a:tailEnd type="none" w="med" len="med"/>
                    </a:lnT>
                    <a:lnB w="7620" cap="flat" cmpd="sng" algn="ctr">
                      <a:solidFill>
                        <a:srgbClr val="E0B1CE"/>
                      </a:solidFill>
                      <a:prstDash val="solid"/>
                      <a:round/>
                      <a:headEnd type="none" w="med" len="med"/>
                      <a:tailEnd type="none" w="med" len="med"/>
                    </a:lnB>
                    <a:solidFill>
                      <a:srgbClr val="FFFFFF"/>
                    </a:solidFill>
                  </a:tcPr>
                </a:tc>
                <a:tc>
                  <a:txBody>
                    <a:bodyPr/>
                    <a:lstStyle/>
                    <a:p>
                      <a:pPr fontAlgn="t"/>
                      <a:r>
                        <a:rPr lang="en-US" dirty="0">
                          <a:effectLst/>
                        </a:rPr>
                        <a:t>A Input Terminal</a:t>
                      </a:r>
                    </a:p>
                  </a:txBody>
                  <a:tcPr marL="22860" marR="22860" marT="22860" marB="22860">
                    <a:lnL w="7620" cap="flat" cmpd="sng" algn="ctr">
                      <a:solidFill>
                        <a:srgbClr val="E0BCCE"/>
                      </a:solidFill>
                      <a:prstDash val="solid"/>
                      <a:round/>
                      <a:headEnd type="none" w="med" len="med"/>
                      <a:tailEnd type="none" w="med" len="med"/>
                    </a:lnL>
                    <a:lnR w="7620" cap="flat" cmpd="sng" algn="ctr">
                      <a:solidFill>
                        <a:srgbClr val="E0BCCE"/>
                      </a:solidFill>
                      <a:prstDash val="solid"/>
                      <a:round/>
                      <a:headEnd type="none" w="med" len="med"/>
                      <a:tailEnd type="none" w="med" len="med"/>
                    </a:lnR>
                    <a:lnT w="7620" cap="flat" cmpd="sng" algn="ctr">
                      <a:solidFill>
                        <a:srgbClr val="E0BCCE"/>
                      </a:solidFill>
                      <a:prstDash val="solid"/>
                      <a:round/>
                      <a:headEnd type="none" w="med" len="med"/>
                      <a:tailEnd type="none" w="med" len="med"/>
                    </a:lnT>
                    <a:lnB w="7620" cap="flat" cmpd="sng" algn="ctr">
                      <a:solidFill>
                        <a:srgbClr val="E0BCCE"/>
                      </a:solidFill>
                      <a:prstDash val="solid"/>
                      <a:round/>
                      <a:headEnd type="none" w="med" len="med"/>
                      <a:tailEnd type="none" w="med" len="med"/>
                    </a:lnB>
                    <a:solidFill>
                      <a:srgbClr val="FFFFFF"/>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307553665"/>
              </p:ext>
            </p:extLst>
          </p:nvPr>
        </p:nvGraphicFramePr>
        <p:xfrm>
          <a:off x="7952014" y="1729319"/>
          <a:ext cx="4239986" cy="4984275"/>
        </p:xfrm>
        <a:graphic>
          <a:graphicData uri="http://schemas.openxmlformats.org/drawingml/2006/table">
            <a:tbl>
              <a:tblPr/>
              <a:tblGrid>
                <a:gridCol w="2119993"/>
                <a:gridCol w="2119993"/>
              </a:tblGrid>
              <a:tr h="714200">
                <a:tc>
                  <a:txBody>
                    <a:bodyPr/>
                    <a:lstStyle/>
                    <a:p>
                      <a:pPr algn="l"/>
                      <a:r>
                        <a:rPr lang="en-US" b="1" dirty="0">
                          <a:effectLst/>
                        </a:rPr>
                        <a:t>Application</a:t>
                      </a:r>
                    </a:p>
                  </a:txBody>
                  <a:tcPr marL="22860" marR="22860" marT="22860" marB="22860" anchor="ctr">
                    <a:lnL w="7620" cap="flat" cmpd="sng" algn="ctr">
                      <a:solidFill>
                        <a:srgbClr val="007CA5"/>
                      </a:solidFill>
                      <a:prstDash val="solid"/>
                      <a:round/>
                      <a:headEnd type="none" w="med" len="med"/>
                      <a:tailEnd type="none" w="med" len="med"/>
                    </a:lnL>
                    <a:lnR w="7620" cap="flat" cmpd="sng" algn="ctr">
                      <a:solidFill>
                        <a:srgbClr val="C07BA5"/>
                      </a:solidFill>
                      <a:prstDash val="solid"/>
                      <a:round/>
                      <a:headEnd type="none" w="med" len="med"/>
                      <a:tailEnd type="none" w="med" len="med"/>
                    </a:lnR>
                    <a:lnT w="7620" cap="flat" cmpd="sng" algn="ctr">
                      <a:solidFill>
                        <a:srgbClr val="007CA5"/>
                      </a:solidFill>
                      <a:prstDash val="solid"/>
                      <a:round/>
                      <a:headEnd type="none" w="med" len="med"/>
                      <a:tailEnd type="none" w="med" len="med"/>
                    </a:lnT>
                    <a:lnB w="7620" cap="flat" cmpd="sng" algn="ctr">
                      <a:solidFill>
                        <a:srgbClr val="0078A5"/>
                      </a:solidFill>
                      <a:prstDash val="solid"/>
                      <a:round/>
                      <a:headEnd type="none" w="med" len="med"/>
                      <a:tailEnd type="none" w="med" len="med"/>
                    </a:lnB>
                    <a:solidFill>
                      <a:srgbClr val="FFFFFF"/>
                    </a:solidFill>
                  </a:tcPr>
                </a:tc>
                <a:tc>
                  <a:txBody>
                    <a:bodyPr/>
                    <a:lstStyle/>
                    <a:p>
                      <a:pPr algn="l"/>
                      <a:r>
                        <a:rPr lang="en-US" b="1">
                          <a:effectLst/>
                        </a:rPr>
                        <a:t>Purpose of Source Terminal</a:t>
                      </a:r>
                    </a:p>
                  </a:txBody>
                  <a:tcPr marL="22860" marR="22860" marT="22860" marB="22860" anchor="ctr">
                    <a:lnL w="7620" cap="flat" cmpd="sng" algn="ctr">
                      <a:solidFill>
                        <a:srgbClr val="C07BA5"/>
                      </a:solidFill>
                      <a:prstDash val="solid"/>
                      <a:round/>
                      <a:headEnd type="none" w="med" len="med"/>
                      <a:tailEnd type="none" w="med" len="med"/>
                    </a:lnL>
                    <a:lnR w="7620" cap="flat" cmpd="sng" algn="ctr">
                      <a:solidFill>
                        <a:srgbClr val="C07BA5"/>
                      </a:solidFill>
                      <a:prstDash val="solid"/>
                      <a:round/>
                      <a:headEnd type="none" w="med" len="med"/>
                      <a:tailEnd type="none" w="med" len="med"/>
                    </a:lnR>
                    <a:lnT w="7620" cap="flat" cmpd="sng" algn="ctr">
                      <a:solidFill>
                        <a:srgbClr val="C07BA5"/>
                      </a:solidFill>
                      <a:prstDash val="solid"/>
                      <a:round/>
                      <a:headEnd type="none" w="med" len="med"/>
                      <a:tailEnd type="none" w="med" len="med"/>
                    </a:lnT>
                    <a:lnB w="7620" cap="flat" cmpd="sng" algn="ctr">
                      <a:solidFill>
                        <a:srgbClr val="C078A5"/>
                      </a:solidFill>
                      <a:prstDash val="solid"/>
                      <a:round/>
                      <a:headEnd type="none" w="med" len="med"/>
                      <a:tailEnd type="none" w="med" len="med"/>
                    </a:lnB>
                    <a:solidFill>
                      <a:srgbClr val="FFFFFF"/>
                    </a:solidFill>
                  </a:tcPr>
                </a:tc>
              </a:tr>
              <a:tr h="392810">
                <a:tc>
                  <a:txBody>
                    <a:bodyPr/>
                    <a:lstStyle/>
                    <a:p>
                      <a:pPr fontAlgn="t"/>
                      <a:r>
                        <a:rPr lang="en-US">
                          <a:effectLst/>
                        </a:rPr>
                        <a:t>Pulse Generation</a:t>
                      </a:r>
                    </a:p>
                  </a:txBody>
                  <a:tcPr marL="22860" marR="22860" marT="22860" marB="22860">
                    <a:lnL w="7620" cap="flat" cmpd="sng" algn="ctr">
                      <a:solidFill>
                        <a:srgbClr val="0078A5"/>
                      </a:solidFill>
                      <a:prstDash val="solid"/>
                      <a:round/>
                      <a:headEnd type="none" w="med" len="med"/>
                      <a:tailEnd type="none" w="med" len="med"/>
                    </a:lnL>
                    <a:lnR w="7620" cap="flat" cmpd="sng" algn="ctr">
                      <a:solidFill>
                        <a:srgbClr val="C078A5"/>
                      </a:solidFill>
                      <a:prstDash val="solid"/>
                      <a:round/>
                      <a:headEnd type="none" w="med" len="med"/>
                      <a:tailEnd type="none" w="med" len="med"/>
                    </a:lnR>
                    <a:lnT w="7620" cap="flat" cmpd="sng" algn="ctr">
                      <a:solidFill>
                        <a:srgbClr val="0078A5"/>
                      </a:solidFill>
                      <a:prstDash val="solid"/>
                      <a:round/>
                      <a:headEnd type="none" w="med" len="med"/>
                      <a:tailEnd type="none" w="med" len="med"/>
                    </a:lnT>
                    <a:lnB w="7620" cap="flat" cmpd="sng" algn="ctr">
                      <a:solidFill>
                        <a:srgbClr val="E07BA5"/>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C078A5"/>
                      </a:solidFill>
                      <a:prstDash val="solid"/>
                      <a:round/>
                      <a:headEnd type="none" w="med" len="med"/>
                      <a:tailEnd type="none" w="med" len="med"/>
                    </a:lnL>
                    <a:lnR w="7620" cap="flat" cmpd="sng" algn="ctr">
                      <a:solidFill>
                        <a:srgbClr val="C078A5"/>
                      </a:solidFill>
                      <a:prstDash val="solid"/>
                      <a:round/>
                      <a:headEnd type="none" w="med" len="med"/>
                      <a:tailEnd type="none" w="med" len="med"/>
                    </a:lnR>
                    <a:lnT w="7620" cap="flat" cmpd="sng" algn="ctr">
                      <a:solidFill>
                        <a:srgbClr val="C078A5"/>
                      </a:solidFill>
                      <a:prstDash val="solid"/>
                      <a:round/>
                      <a:headEnd type="none" w="med" len="med"/>
                      <a:tailEnd type="none" w="med" len="med"/>
                    </a:lnT>
                    <a:lnB w="7620" cap="flat" cmpd="sng" algn="ctr">
                      <a:solidFill>
                        <a:srgbClr val="E07CA5"/>
                      </a:solidFill>
                      <a:prstDash val="solid"/>
                      <a:round/>
                      <a:headEnd type="none" w="med" len="med"/>
                      <a:tailEnd type="none" w="med" len="med"/>
                    </a:lnB>
                    <a:solidFill>
                      <a:srgbClr val="FFFFFF"/>
                    </a:solidFill>
                  </a:tcPr>
                </a:tc>
              </a:tr>
              <a:tr h="714200">
                <a:tc>
                  <a:txBody>
                    <a:bodyPr/>
                    <a:lstStyle/>
                    <a:p>
                      <a:pPr fontAlgn="t"/>
                      <a:r>
                        <a:rPr lang="en-US">
                          <a:effectLst/>
                        </a:rPr>
                        <a:t>One Counter Time Measurements</a:t>
                      </a:r>
                    </a:p>
                  </a:txBody>
                  <a:tcPr marL="22860" marR="22860" marT="22860" marB="22860">
                    <a:lnL w="7620" cap="flat" cmpd="sng" algn="ctr">
                      <a:solidFill>
                        <a:srgbClr val="E07BA5"/>
                      </a:solidFill>
                      <a:prstDash val="solid"/>
                      <a:round/>
                      <a:headEnd type="none" w="med" len="med"/>
                      <a:tailEnd type="none" w="med" len="med"/>
                    </a:lnL>
                    <a:lnR w="7620" cap="flat" cmpd="sng" algn="ctr">
                      <a:solidFill>
                        <a:srgbClr val="E07CA5"/>
                      </a:solidFill>
                      <a:prstDash val="solid"/>
                      <a:round/>
                      <a:headEnd type="none" w="med" len="med"/>
                      <a:tailEnd type="none" w="med" len="med"/>
                    </a:lnR>
                    <a:lnT w="7620" cap="flat" cmpd="sng" algn="ctr">
                      <a:solidFill>
                        <a:srgbClr val="E07BA5"/>
                      </a:solidFill>
                      <a:prstDash val="solid"/>
                      <a:round/>
                      <a:headEnd type="none" w="med" len="med"/>
                      <a:tailEnd type="none" w="med" len="med"/>
                    </a:lnT>
                    <a:lnB w="7620" cap="flat" cmpd="sng" algn="ctr">
                      <a:solidFill>
                        <a:srgbClr val="807BA5"/>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E07CA5"/>
                      </a:solidFill>
                      <a:prstDash val="solid"/>
                      <a:round/>
                      <a:headEnd type="none" w="med" len="med"/>
                      <a:tailEnd type="none" w="med" len="med"/>
                    </a:lnL>
                    <a:lnR w="7620" cap="flat" cmpd="sng" algn="ctr">
                      <a:solidFill>
                        <a:srgbClr val="E07CA5"/>
                      </a:solidFill>
                      <a:prstDash val="solid"/>
                      <a:round/>
                      <a:headEnd type="none" w="med" len="med"/>
                      <a:tailEnd type="none" w="med" len="med"/>
                    </a:lnR>
                    <a:lnT w="7620" cap="flat" cmpd="sng" algn="ctr">
                      <a:solidFill>
                        <a:srgbClr val="E07CA5"/>
                      </a:solidFill>
                      <a:prstDash val="solid"/>
                      <a:round/>
                      <a:headEnd type="none" w="med" len="med"/>
                      <a:tailEnd type="none" w="med" len="med"/>
                    </a:lnT>
                    <a:lnB w="7620" cap="flat" cmpd="sng" algn="ctr">
                      <a:solidFill>
                        <a:srgbClr val="E078A5"/>
                      </a:solidFill>
                      <a:prstDash val="solid"/>
                      <a:round/>
                      <a:headEnd type="none" w="med" len="med"/>
                      <a:tailEnd type="none" w="med" len="med"/>
                    </a:lnB>
                    <a:solidFill>
                      <a:srgbClr val="FFFFFF"/>
                    </a:solidFill>
                  </a:tcPr>
                </a:tc>
              </a:tr>
              <a:tr h="714200">
                <a:tc>
                  <a:txBody>
                    <a:bodyPr/>
                    <a:lstStyle/>
                    <a:p>
                      <a:pPr fontAlgn="t"/>
                      <a:r>
                        <a:rPr lang="en-US" dirty="0">
                          <a:effectLst/>
                        </a:rPr>
                        <a:t>Two Counter Time Measurements</a:t>
                      </a:r>
                    </a:p>
                  </a:txBody>
                  <a:tcPr marL="22860" marR="22860" marT="22860" marB="22860">
                    <a:lnL w="7620" cap="flat" cmpd="sng" algn="ctr">
                      <a:solidFill>
                        <a:srgbClr val="807BA5"/>
                      </a:solidFill>
                      <a:prstDash val="solid"/>
                      <a:round/>
                      <a:headEnd type="none" w="med" len="med"/>
                      <a:tailEnd type="none" w="med" len="med"/>
                    </a:lnL>
                    <a:lnR w="7620" cap="flat" cmpd="sng" algn="ctr">
                      <a:solidFill>
                        <a:srgbClr val="E078A5"/>
                      </a:solidFill>
                      <a:prstDash val="solid"/>
                      <a:round/>
                      <a:headEnd type="none" w="med" len="med"/>
                      <a:tailEnd type="none" w="med" len="med"/>
                    </a:lnR>
                    <a:lnT w="7620" cap="flat" cmpd="sng" algn="ctr">
                      <a:solidFill>
                        <a:srgbClr val="807BA5"/>
                      </a:solidFill>
                      <a:prstDash val="solid"/>
                      <a:round/>
                      <a:headEnd type="none" w="med" len="med"/>
                      <a:tailEnd type="none" w="med" len="med"/>
                    </a:lnT>
                    <a:lnB w="7620" cap="flat" cmpd="sng" algn="ctr">
                      <a:solidFill>
                        <a:srgbClr val="E079A5"/>
                      </a:solidFill>
                      <a:prstDash val="solid"/>
                      <a:round/>
                      <a:headEnd type="none" w="med" len="med"/>
                      <a:tailEnd type="none" w="med" len="med"/>
                    </a:lnB>
                    <a:solidFill>
                      <a:srgbClr val="FFFFFF"/>
                    </a:solidFill>
                  </a:tcPr>
                </a:tc>
                <a:tc>
                  <a:txBody>
                    <a:bodyPr/>
                    <a:lstStyle/>
                    <a:p>
                      <a:pPr fontAlgn="t"/>
                      <a:r>
                        <a:rPr lang="en-US">
                          <a:effectLst/>
                        </a:rPr>
                        <a:t>Input Terminal</a:t>
                      </a:r>
                    </a:p>
                  </a:txBody>
                  <a:tcPr marL="22860" marR="22860" marT="22860" marB="22860">
                    <a:lnL w="7620" cap="flat" cmpd="sng" algn="ctr">
                      <a:solidFill>
                        <a:srgbClr val="E078A5"/>
                      </a:solidFill>
                      <a:prstDash val="solid"/>
                      <a:round/>
                      <a:headEnd type="none" w="med" len="med"/>
                      <a:tailEnd type="none" w="med" len="med"/>
                    </a:lnL>
                    <a:lnR w="7620" cap="flat" cmpd="sng" algn="ctr">
                      <a:solidFill>
                        <a:srgbClr val="E078A5"/>
                      </a:solidFill>
                      <a:prstDash val="solid"/>
                      <a:round/>
                      <a:headEnd type="none" w="med" len="med"/>
                      <a:tailEnd type="none" w="med" len="med"/>
                    </a:lnR>
                    <a:lnT w="7620" cap="flat" cmpd="sng" algn="ctr">
                      <a:solidFill>
                        <a:srgbClr val="E078A5"/>
                      </a:solidFill>
                      <a:prstDash val="solid"/>
                      <a:round/>
                      <a:headEnd type="none" w="med" len="med"/>
                      <a:tailEnd type="none" w="med" len="med"/>
                    </a:lnT>
                    <a:lnB w="7620" cap="flat" cmpd="sng" algn="ctr">
                      <a:solidFill>
                        <a:srgbClr val="8076A5"/>
                      </a:solidFill>
                      <a:prstDash val="solid"/>
                      <a:round/>
                      <a:headEnd type="none" w="med" len="med"/>
                      <a:tailEnd type="none" w="med" len="med"/>
                    </a:lnB>
                    <a:solidFill>
                      <a:srgbClr val="FFFFFF"/>
                    </a:solidFill>
                  </a:tcPr>
                </a:tc>
              </a:tr>
              <a:tr h="714200">
                <a:tc>
                  <a:txBody>
                    <a:bodyPr/>
                    <a:lstStyle/>
                    <a:p>
                      <a:pPr fontAlgn="t"/>
                      <a:r>
                        <a:rPr lang="en-US">
                          <a:effectLst/>
                        </a:rPr>
                        <a:t>Nonbuffered Edge Counting</a:t>
                      </a:r>
                    </a:p>
                  </a:txBody>
                  <a:tcPr marL="22860" marR="22860" marT="22860" marB="22860">
                    <a:lnL w="7620" cap="flat" cmpd="sng" algn="ctr">
                      <a:solidFill>
                        <a:srgbClr val="E079A5"/>
                      </a:solidFill>
                      <a:prstDash val="solid"/>
                      <a:round/>
                      <a:headEnd type="none" w="med" len="med"/>
                      <a:tailEnd type="none" w="med" len="med"/>
                    </a:lnL>
                    <a:lnR w="7620" cap="flat" cmpd="sng" algn="ctr">
                      <a:solidFill>
                        <a:srgbClr val="8076A5"/>
                      </a:solidFill>
                      <a:prstDash val="solid"/>
                      <a:round/>
                      <a:headEnd type="none" w="med" len="med"/>
                      <a:tailEnd type="none" w="med" len="med"/>
                    </a:lnR>
                    <a:lnT w="7620" cap="flat" cmpd="sng" algn="ctr">
                      <a:solidFill>
                        <a:srgbClr val="E079A5"/>
                      </a:solidFill>
                      <a:prstDash val="solid"/>
                      <a:round/>
                      <a:headEnd type="none" w="med" len="med"/>
                      <a:tailEnd type="none" w="med" len="med"/>
                    </a:lnT>
                    <a:lnB w="7620" cap="flat" cmpd="sng" algn="ctr">
                      <a:solidFill>
                        <a:srgbClr val="0078A5"/>
                      </a:solidFill>
                      <a:prstDash val="solid"/>
                      <a:round/>
                      <a:headEnd type="none" w="med" len="med"/>
                      <a:tailEnd type="none" w="med" len="med"/>
                    </a:lnB>
                    <a:solidFill>
                      <a:srgbClr val="FFFFFF"/>
                    </a:solidFill>
                  </a:tcPr>
                </a:tc>
                <a:tc>
                  <a:txBody>
                    <a:bodyPr/>
                    <a:lstStyle/>
                    <a:p>
                      <a:pPr fontAlgn="t"/>
                      <a:r>
                        <a:rPr lang="en-US">
                          <a:effectLst/>
                        </a:rPr>
                        <a:t>Input Terminal</a:t>
                      </a:r>
                    </a:p>
                  </a:txBody>
                  <a:tcPr marL="22860" marR="22860" marT="22860" marB="22860">
                    <a:lnL w="7620" cap="flat" cmpd="sng" algn="ctr">
                      <a:solidFill>
                        <a:srgbClr val="8076A5"/>
                      </a:solidFill>
                      <a:prstDash val="solid"/>
                      <a:round/>
                      <a:headEnd type="none" w="med" len="med"/>
                      <a:tailEnd type="none" w="med" len="med"/>
                    </a:lnL>
                    <a:lnR w="7620" cap="flat" cmpd="sng" algn="ctr">
                      <a:solidFill>
                        <a:srgbClr val="8076A5"/>
                      </a:solidFill>
                      <a:prstDash val="solid"/>
                      <a:round/>
                      <a:headEnd type="none" w="med" len="med"/>
                      <a:tailEnd type="none" w="med" len="med"/>
                    </a:lnR>
                    <a:lnT w="7620" cap="flat" cmpd="sng" algn="ctr">
                      <a:solidFill>
                        <a:srgbClr val="8076A5"/>
                      </a:solidFill>
                      <a:prstDash val="solid"/>
                      <a:round/>
                      <a:headEnd type="none" w="med" len="med"/>
                      <a:tailEnd type="none" w="med" len="med"/>
                    </a:lnT>
                    <a:lnB w="7620" cap="flat" cmpd="sng" algn="ctr">
                      <a:solidFill>
                        <a:srgbClr val="6077A5"/>
                      </a:solidFill>
                      <a:prstDash val="solid"/>
                      <a:round/>
                      <a:headEnd type="none" w="med" len="med"/>
                      <a:tailEnd type="none" w="med" len="med"/>
                    </a:lnB>
                    <a:solidFill>
                      <a:srgbClr val="FFFFFF"/>
                    </a:solidFill>
                  </a:tcPr>
                </a:tc>
              </a:tr>
              <a:tr h="714200">
                <a:tc>
                  <a:txBody>
                    <a:bodyPr/>
                    <a:lstStyle/>
                    <a:p>
                      <a:pPr fontAlgn="t"/>
                      <a:r>
                        <a:rPr lang="en-US">
                          <a:effectLst/>
                        </a:rPr>
                        <a:t>Buffered Edge Counting</a:t>
                      </a:r>
                    </a:p>
                  </a:txBody>
                  <a:tcPr marL="22860" marR="22860" marT="22860" marB="22860">
                    <a:lnL w="7620" cap="flat" cmpd="sng" algn="ctr">
                      <a:solidFill>
                        <a:srgbClr val="0078A5"/>
                      </a:solidFill>
                      <a:prstDash val="solid"/>
                      <a:round/>
                      <a:headEnd type="none" w="med" len="med"/>
                      <a:tailEnd type="none" w="med" len="med"/>
                    </a:lnL>
                    <a:lnR w="7620" cap="flat" cmpd="sng" algn="ctr">
                      <a:solidFill>
                        <a:srgbClr val="6077A5"/>
                      </a:solidFill>
                      <a:prstDash val="solid"/>
                      <a:round/>
                      <a:headEnd type="none" w="med" len="med"/>
                      <a:tailEnd type="none" w="med" len="med"/>
                    </a:lnR>
                    <a:lnT w="7620" cap="flat" cmpd="sng" algn="ctr">
                      <a:solidFill>
                        <a:srgbClr val="0078A5"/>
                      </a:solidFill>
                      <a:prstDash val="solid"/>
                      <a:round/>
                      <a:headEnd type="none" w="med" len="med"/>
                      <a:tailEnd type="none" w="med" len="med"/>
                    </a:lnT>
                    <a:lnB w="7620" cap="flat" cmpd="sng" algn="ctr">
                      <a:solidFill>
                        <a:srgbClr val="407CA5"/>
                      </a:solidFill>
                      <a:prstDash val="solid"/>
                      <a:round/>
                      <a:headEnd type="none" w="med" len="med"/>
                      <a:tailEnd type="none" w="med" len="med"/>
                    </a:lnB>
                    <a:solidFill>
                      <a:srgbClr val="FFFFFF"/>
                    </a:solidFill>
                  </a:tcPr>
                </a:tc>
                <a:tc>
                  <a:txBody>
                    <a:bodyPr/>
                    <a:lstStyle/>
                    <a:p>
                      <a:pPr fontAlgn="t"/>
                      <a:r>
                        <a:rPr lang="en-US">
                          <a:effectLst/>
                        </a:rPr>
                        <a:t>Input Terminal</a:t>
                      </a:r>
                    </a:p>
                  </a:txBody>
                  <a:tcPr marL="22860" marR="22860" marT="22860" marB="22860">
                    <a:lnL w="7620" cap="flat" cmpd="sng" algn="ctr">
                      <a:solidFill>
                        <a:srgbClr val="6077A5"/>
                      </a:solidFill>
                      <a:prstDash val="solid"/>
                      <a:round/>
                      <a:headEnd type="none" w="med" len="med"/>
                      <a:tailEnd type="none" w="med" len="med"/>
                    </a:lnL>
                    <a:lnR w="7620" cap="flat" cmpd="sng" algn="ctr">
                      <a:solidFill>
                        <a:srgbClr val="6077A5"/>
                      </a:solidFill>
                      <a:prstDash val="solid"/>
                      <a:round/>
                      <a:headEnd type="none" w="med" len="med"/>
                      <a:tailEnd type="none" w="med" len="med"/>
                    </a:lnR>
                    <a:lnT w="7620" cap="flat" cmpd="sng" algn="ctr">
                      <a:solidFill>
                        <a:srgbClr val="6077A5"/>
                      </a:solidFill>
                      <a:prstDash val="solid"/>
                      <a:round/>
                      <a:headEnd type="none" w="med" len="med"/>
                      <a:tailEnd type="none" w="med" len="med"/>
                    </a:lnT>
                    <a:lnB w="7620" cap="flat" cmpd="sng" algn="ctr">
                      <a:solidFill>
                        <a:srgbClr val="A07BA5"/>
                      </a:solidFill>
                      <a:prstDash val="solid"/>
                      <a:round/>
                      <a:headEnd type="none" w="med" len="med"/>
                      <a:tailEnd type="none" w="med" len="med"/>
                    </a:lnB>
                    <a:solidFill>
                      <a:srgbClr val="FFFFFF"/>
                    </a:solidFill>
                  </a:tcPr>
                </a:tc>
              </a:tr>
              <a:tr h="627655">
                <a:tc>
                  <a:txBody>
                    <a:bodyPr/>
                    <a:lstStyle/>
                    <a:p>
                      <a:pPr fontAlgn="t"/>
                      <a:r>
                        <a:rPr lang="en-US">
                          <a:effectLst/>
                        </a:rPr>
                        <a:t>Two-Edge Separation</a:t>
                      </a:r>
                    </a:p>
                  </a:txBody>
                  <a:tcPr marL="22860" marR="22860" marT="22860" marB="22860">
                    <a:lnL w="7620" cap="flat" cmpd="sng" algn="ctr">
                      <a:solidFill>
                        <a:srgbClr val="407CA5"/>
                      </a:solidFill>
                      <a:prstDash val="solid"/>
                      <a:round/>
                      <a:headEnd type="none" w="med" len="med"/>
                      <a:tailEnd type="none" w="med" len="med"/>
                    </a:lnL>
                    <a:lnR w="7620" cap="flat" cmpd="sng" algn="ctr">
                      <a:solidFill>
                        <a:srgbClr val="A07BA5"/>
                      </a:solidFill>
                      <a:prstDash val="solid"/>
                      <a:round/>
                      <a:headEnd type="none" w="med" len="med"/>
                      <a:tailEnd type="none" w="med" len="med"/>
                    </a:lnR>
                    <a:lnT w="7620" cap="flat" cmpd="sng" algn="ctr">
                      <a:solidFill>
                        <a:srgbClr val="407CA5"/>
                      </a:solidFill>
                      <a:prstDash val="solid"/>
                      <a:round/>
                      <a:headEnd type="none" w="med" len="med"/>
                      <a:tailEnd type="none" w="med" len="med"/>
                    </a:lnT>
                    <a:lnB w="7620" cap="flat" cmpd="sng" algn="ctr">
                      <a:solidFill>
                        <a:srgbClr val="E07BA5"/>
                      </a:solidFill>
                      <a:prstDash val="solid"/>
                      <a:round/>
                      <a:headEnd type="none" w="med" len="med"/>
                      <a:tailEnd type="none" w="med" len="med"/>
                    </a:lnB>
                    <a:solidFill>
                      <a:srgbClr val="FFFFFF"/>
                    </a:solidFill>
                  </a:tcPr>
                </a:tc>
                <a:tc>
                  <a:txBody>
                    <a:bodyPr/>
                    <a:lstStyle/>
                    <a:p>
                      <a:pPr fontAlgn="t"/>
                      <a:r>
                        <a:rPr lang="en-US">
                          <a:effectLst/>
                        </a:rPr>
                        <a:t>Counter Timebase</a:t>
                      </a:r>
                    </a:p>
                  </a:txBody>
                  <a:tcPr marL="22860" marR="22860" marT="22860" marB="22860">
                    <a:lnL w="7620" cap="flat" cmpd="sng" algn="ctr">
                      <a:solidFill>
                        <a:srgbClr val="A07BA5"/>
                      </a:solidFill>
                      <a:prstDash val="solid"/>
                      <a:round/>
                      <a:headEnd type="none" w="med" len="med"/>
                      <a:tailEnd type="none" w="med" len="med"/>
                    </a:lnL>
                    <a:lnR w="7620" cap="flat" cmpd="sng" algn="ctr">
                      <a:solidFill>
                        <a:srgbClr val="A07BA5"/>
                      </a:solidFill>
                      <a:prstDash val="solid"/>
                      <a:round/>
                      <a:headEnd type="none" w="med" len="med"/>
                      <a:tailEnd type="none" w="med" len="med"/>
                    </a:lnR>
                    <a:lnT w="7620" cap="flat" cmpd="sng" algn="ctr">
                      <a:solidFill>
                        <a:srgbClr val="A07BA5"/>
                      </a:solidFill>
                      <a:prstDash val="solid"/>
                      <a:round/>
                      <a:headEnd type="none" w="med" len="med"/>
                      <a:tailEnd type="none" w="med" len="med"/>
                    </a:lnT>
                    <a:lnB w="7620" cap="flat" cmpd="sng" algn="ctr">
                      <a:solidFill>
                        <a:srgbClr val="8079A5"/>
                      </a:solidFill>
                      <a:prstDash val="solid"/>
                      <a:round/>
                      <a:headEnd type="none" w="med" len="med"/>
                      <a:tailEnd type="none" w="med" len="med"/>
                    </a:lnB>
                    <a:solidFill>
                      <a:srgbClr val="FFFFFF"/>
                    </a:solidFill>
                  </a:tcPr>
                </a:tc>
              </a:tr>
              <a:tr h="392810">
                <a:tc>
                  <a:txBody>
                    <a:bodyPr/>
                    <a:lstStyle/>
                    <a:p>
                      <a:pPr fontAlgn="t"/>
                      <a:r>
                        <a:rPr lang="en-US">
                          <a:effectLst/>
                        </a:rPr>
                        <a:t>Position</a:t>
                      </a:r>
                    </a:p>
                  </a:txBody>
                  <a:tcPr marL="22860" marR="22860" marT="22860" marB="22860">
                    <a:lnL w="7620" cap="flat" cmpd="sng" algn="ctr">
                      <a:solidFill>
                        <a:srgbClr val="E07BA5"/>
                      </a:solidFill>
                      <a:prstDash val="solid"/>
                      <a:round/>
                      <a:headEnd type="none" w="med" len="med"/>
                      <a:tailEnd type="none" w="med" len="med"/>
                    </a:lnL>
                    <a:lnR w="7620" cap="flat" cmpd="sng" algn="ctr">
                      <a:solidFill>
                        <a:srgbClr val="8079A5"/>
                      </a:solidFill>
                      <a:prstDash val="solid"/>
                      <a:round/>
                      <a:headEnd type="none" w="med" len="med"/>
                      <a:tailEnd type="none" w="med" len="med"/>
                    </a:lnR>
                    <a:lnT w="7620" cap="flat" cmpd="sng" algn="ctr">
                      <a:solidFill>
                        <a:srgbClr val="E07BA5"/>
                      </a:solidFill>
                      <a:prstDash val="solid"/>
                      <a:round/>
                      <a:headEnd type="none" w="med" len="med"/>
                      <a:tailEnd type="none" w="med" len="med"/>
                    </a:lnT>
                    <a:lnB w="7620" cap="flat" cmpd="sng" algn="ctr">
                      <a:solidFill>
                        <a:srgbClr val="E07BA5"/>
                      </a:solidFill>
                      <a:prstDash val="solid"/>
                      <a:round/>
                      <a:headEnd type="none" w="med" len="med"/>
                      <a:tailEnd type="none" w="med" len="med"/>
                    </a:lnB>
                    <a:solidFill>
                      <a:srgbClr val="FFFFFF"/>
                    </a:solidFill>
                  </a:tcPr>
                </a:tc>
                <a:tc>
                  <a:txBody>
                    <a:bodyPr/>
                    <a:lstStyle/>
                    <a:p>
                      <a:pPr fontAlgn="t"/>
                      <a:r>
                        <a:rPr lang="en-US" dirty="0">
                          <a:effectLst/>
                        </a:rPr>
                        <a:t>A Input Terminal</a:t>
                      </a:r>
                    </a:p>
                  </a:txBody>
                  <a:tcPr marL="22860" marR="22860" marT="22860" marB="22860">
                    <a:lnL w="7620" cap="flat" cmpd="sng" algn="ctr">
                      <a:solidFill>
                        <a:srgbClr val="8079A5"/>
                      </a:solidFill>
                      <a:prstDash val="solid"/>
                      <a:round/>
                      <a:headEnd type="none" w="med" len="med"/>
                      <a:tailEnd type="none" w="med" len="med"/>
                    </a:lnL>
                    <a:lnR w="7620" cap="flat" cmpd="sng" algn="ctr">
                      <a:solidFill>
                        <a:srgbClr val="8079A5"/>
                      </a:solidFill>
                      <a:prstDash val="solid"/>
                      <a:round/>
                      <a:headEnd type="none" w="med" len="med"/>
                      <a:tailEnd type="none" w="med" len="med"/>
                    </a:lnR>
                    <a:lnT w="7620" cap="flat" cmpd="sng" algn="ctr">
                      <a:solidFill>
                        <a:srgbClr val="8079A5"/>
                      </a:solidFill>
                      <a:prstDash val="solid"/>
                      <a:round/>
                      <a:headEnd type="none" w="med" len="med"/>
                      <a:tailEnd type="none" w="med" len="med"/>
                    </a:lnT>
                    <a:lnB w="7620" cap="flat" cmpd="sng" algn="ctr">
                      <a:solidFill>
                        <a:srgbClr val="8079A5"/>
                      </a:solidFill>
                      <a:prstDash val="solid"/>
                      <a:round/>
                      <a:headEnd type="none" w="med" len="med"/>
                      <a:tailEnd type="none" w="med" len="med"/>
                    </a:lnB>
                    <a:solidFill>
                      <a:srgbClr val="FFFFFF"/>
                    </a:solidFill>
                  </a:tcPr>
                </a:tc>
              </a:tr>
            </a:tbl>
          </a:graphicData>
        </a:graphic>
      </p:graphicFrame>
      <p:sp>
        <p:nvSpPr>
          <p:cNvPr id="10" name="矩形 9"/>
          <p:cNvSpPr/>
          <p:nvPr/>
        </p:nvSpPr>
        <p:spPr>
          <a:xfrm>
            <a:off x="-84891" y="1359986"/>
            <a:ext cx="779381" cy="369332"/>
          </a:xfrm>
          <a:prstGeom prst="rect">
            <a:avLst/>
          </a:prstGeom>
        </p:spPr>
        <p:txBody>
          <a:bodyPr wrap="none">
            <a:spAutoFit/>
          </a:bodyPr>
          <a:lstStyle/>
          <a:p>
            <a:r>
              <a:rPr lang="en-US" altLang="zh-CN" dirty="0"/>
              <a:t>GATE</a:t>
            </a:r>
            <a:endParaRPr lang="zh-CN" altLang="en-US" dirty="0"/>
          </a:p>
        </p:txBody>
      </p:sp>
      <p:sp>
        <p:nvSpPr>
          <p:cNvPr id="11" name="矩形 10"/>
          <p:cNvSpPr/>
          <p:nvPr/>
        </p:nvSpPr>
        <p:spPr>
          <a:xfrm>
            <a:off x="3680563" y="1359986"/>
            <a:ext cx="877163" cy="369332"/>
          </a:xfrm>
          <a:prstGeom prst="rect">
            <a:avLst/>
          </a:prstGeom>
        </p:spPr>
        <p:txBody>
          <a:bodyPr wrap="none">
            <a:spAutoFit/>
          </a:bodyPr>
          <a:lstStyle/>
          <a:p>
            <a:r>
              <a:rPr lang="en-US" altLang="zh-CN" smtClean="0">
                <a:solidFill>
                  <a:srgbClr val="333333"/>
                </a:solidFill>
                <a:latin typeface="Helvetica Neue"/>
              </a:rPr>
              <a:t>SOURCE</a:t>
            </a:r>
            <a:endParaRPr lang="zh-CN" altLang="en-US" dirty="0"/>
          </a:p>
        </p:txBody>
      </p:sp>
      <p:sp>
        <p:nvSpPr>
          <p:cNvPr id="12" name="矩形 11"/>
          <p:cNvSpPr/>
          <p:nvPr/>
        </p:nvSpPr>
        <p:spPr>
          <a:xfrm>
            <a:off x="11661085" y="1424001"/>
            <a:ext cx="530915" cy="369332"/>
          </a:xfrm>
          <a:prstGeom prst="rect">
            <a:avLst/>
          </a:prstGeom>
        </p:spPr>
        <p:txBody>
          <a:bodyPr wrap="none">
            <a:spAutoFit/>
          </a:bodyPr>
          <a:lstStyle/>
          <a:p>
            <a:r>
              <a:rPr lang="en-US" altLang="zh-CN" dirty="0">
                <a:solidFill>
                  <a:srgbClr val="333333"/>
                </a:solidFill>
                <a:latin typeface="Helvetica Neue"/>
              </a:rPr>
              <a:t>OUT</a:t>
            </a:r>
            <a:endParaRPr lang="zh-CN" altLang="en-US" dirty="0"/>
          </a:p>
        </p:txBody>
      </p:sp>
    </p:spTree>
    <p:extLst>
      <p:ext uri="{BB962C8B-B14F-4D97-AF65-F5344CB8AC3E}">
        <p14:creationId xmlns:p14="http://schemas.microsoft.com/office/powerpoint/2010/main" val="3962870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062062650"/>
              </p:ext>
            </p:extLst>
          </p:nvPr>
        </p:nvGraphicFramePr>
        <p:xfrm>
          <a:off x="1" y="0"/>
          <a:ext cx="7054575" cy="6217921"/>
        </p:xfrm>
        <a:graphic>
          <a:graphicData uri="http://schemas.openxmlformats.org/drawingml/2006/table">
            <a:tbl>
              <a:tblPr/>
              <a:tblGrid>
                <a:gridCol w="1410915"/>
                <a:gridCol w="1410915"/>
                <a:gridCol w="1410915"/>
                <a:gridCol w="1410915"/>
                <a:gridCol w="1410915"/>
              </a:tblGrid>
              <a:tr h="341601">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zh-CN" altLang="en-US" sz="1200" b="1" dirty="0">
                          <a:effectLst/>
                        </a:rPr>
                        <a:t>测量</a:t>
                      </a:r>
                    </a:p>
                  </a:txBody>
                  <a:tcPr marL="16701" marR="16701" marT="16701" marB="16701" anchor="ctr">
                    <a:lnL w="7620" cap="flat" cmpd="sng" algn="ctr">
                      <a:solidFill>
                        <a:srgbClr val="50E8C6"/>
                      </a:solidFill>
                      <a:prstDash val="solid"/>
                      <a:round/>
                      <a:headEnd type="none" w="med" len="med"/>
                      <a:tailEnd type="none" w="med" len="med"/>
                    </a:lnL>
                    <a:lnR w="7620" cap="flat" cmpd="sng" algn="ctr">
                      <a:solidFill>
                        <a:srgbClr val="10EBC6"/>
                      </a:solidFill>
                      <a:prstDash val="solid"/>
                      <a:round/>
                      <a:headEnd type="none" w="med" len="med"/>
                      <a:tailEnd type="none" w="med" len="med"/>
                    </a:lnR>
                    <a:lnT w="7620" cap="flat" cmpd="sng" algn="ctr">
                      <a:solidFill>
                        <a:srgbClr val="50E8C6"/>
                      </a:solidFill>
                      <a:prstDash val="solid"/>
                      <a:round/>
                      <a:headEnd type="none" w="med" len="med"/>
                      <a:tailEnd type="none" w="med" len="med"/>
                    </a:lnT>
                    <a:lnB w="7620" cap="flat" cmpd="sng" algn="ctr">
                      <a:solidFill>
                        <a:srgbClr val="10E4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sz="1200" b="1" dirty="0">
                          <a:effectLst/>
                        </a:rPr>
                        <a:t>Ctr0</a:t>
                      </a:r>
                    </a:p>
                  </a:txBody>
                  <a:tcPr marL="16701" marR="16701" marT="16701" marB="16701" anchor="ctr">
                    <a:lnL w="7620" cap="flat" cmpd="sng" algn="ctr">
                      <a:solidFill>
                        <a:srgbClr val="10EBC6"/>
                      </a:solidFill>
                      <a:prstDash val="solid"/>
                      <a:round/>
                      <a:headEnd type="none" w="med" len="med"/>
                      <a:tailEnd type="none" w="med" len="med"/>
                    </a:lnL>
                    <a:lnR w="7620" cap="flat" cmpd="sng" algn="ctr">
                      <a:solidFill>
                        <a:srgbClr val="B0E9C6"/>
                      </a:solidFill>
                      <a:prstDash val="solid"/>
                      <a:round/>
                      <a:headEnd type="none" w="med" len="med"/>
                      <a:tailEnd type="none" w="med" len="med"/>
                    </a:lnR>
                    <a:lnT w="7620" cap="flat" cmpd="sng" algn="ctr">
                      <a:solidFill>
                        <a:srgbClr val="10EBC6"/>
                      </a:solidFill>
                      <a:prstDash val="solid"/>
                      <a:round/>
                      <a:headEnd type="none" w="med" len="med"/>
                      <a:tailEnd type="none" w="med" len="med"/>
                    </a:lnT>
                    <a:lnB w="7620" cap="flat" cmpd="sng" algn="ctr">
                      <a:solidFill>
                        <a:srgbClr val="90E5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sz="1200" b="1" dirty="0">
                          <a:effectLst/>
                        </a:rPr>
                        <a:t>Ctr1</a:t>
                      </a:r>
                    </a:p>
                  </a:txBody>
                  <a:tcPr marL="16701" marR="16701" marT="16701" marB="16701" anchor="ctr">
                    <a:lnL w="7620" cap="flat" cmpd="sng" algn="ctr">
                      <a:solidFill>
                        <a:srgbClr val="B0E9C6"/>
                      </a:solidFill>
                      <a:prstDash val="solid"/>
                      <a:round/>
                      <a:headEnd type="none" w="med" len="med"/>
                      <a:tailEnd type="none" w="med" len="med"/>
                    </a:lnL>
                    <a:lnR w="7620" cap="flat" cmpd="sng" algn="ctr">
                      <a:solidFill>
                        <a:srgbClr val="10EBC6"/>
                      </a:solidFill>
                      <a:prstDash val="solid"/>
                      <a:round/>
                      <a:headEnd type="none" w="med" len="med"/>
                      <a:tailEnd type="none" w="med" len="med"/>
                    </a:lnR>
                    <a:lnT w="7620" cap="flat" cmpd="sng" algn="ctr">
                      <a:solidFill>
                        <a:srgbClr val="B0E9C6"/>
                      </a:solidFill>
                      <a:prstDash val="solid"/>
                      <a:round/>
                      <a:headEnd type="none" w="med" len="med"/>
                      <a:tailEnd type="none" w="med" len="med"/>
                    </a:lnT>
                    <a:lnB w="7620" cap="flat" cmpd="sng" algn="ctr">
                      <a:solidFill>
                        <a:srgbClr val="B0E3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sz="1200" b="1">
                          <a:effectLst/>
                        </a:rPr>
                        <a:t>Ctr2</a:t>
                      </a:r>
                    </a:p>
                  </a:txBody>
                  <a:tcPr marL="16701" marR="16701" marT="16701" marB="16701" anchor="ctr">
                    <a:lnL w="7620" cap="flat" cmpd="sng" algn="ctr">
                      <a:solidFill>
                        <a:srgbClr val="10EBC6"/>
                      </a:solidFill>
                      <a:prstDash val="solid"/>
                      <a:round/>
                      <a:headEnd type="none" w="med" len="med"/>
                      <a:tailEnd type="none" w="med" len="med"/>
                    </a:lnL>
                    <a:lnR w="7620" cap="flat" cmpd="sng" algn="ctr">
                      <a:solidFill>
                        <a:srgbClr val="50E4C6"/>
                      </a:solidFill>
                      <a:prstDash val="solid"/>
                      <a:round/>
                      <a:headEnd type="none" w="med" len="med"/>
                      <a:tailEnd type="none" w="med" len="med"/>
                    </a:lnR>
                    <a:lnT w="7620" cap="flat" cmpd="sng" algn="ctr">
                      <a:solidFill>
                        <a:srgbClr val="10EBC6"/>
                      </a:solidFill>
                      <a:prstDash val="solid"/>
                      <a:round/>
                      <a:headEnd type="none" w="med" len="med"/>
                      <a:tailEnd type="none" w="med" len="med"/>
                    </a:lnT>
                    <a:lnB w="7620" cap="flat" cmpd="sng" algn="ctr">
                      <a:solidFill>
                        <a:srgbClr val="D0E9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sz="1200" b="1">
                          <a:effectLst/>
                        </a:rPr>
                        <a:t>Ctr3</a:t>
                      </a:r>
                    </a:p>
                  </a:txBody>
                  <a:tcPr marL="16701" marR="16701" marT="16701" marB="16701" anchor="ctr">
                    <a:lnL w="7620" cap="flat" cmpd="sng" algn="ctr">
                      <a:solidFill>
                        <a:srgbClr val="50E4C6"/>
                      </a:solidFill>
                      <a:prstDash val="solid"/>
                      <a:round/>
                      <a:headEnd type="none" w="med" len="med"/>
                      <a:tailEnd type="none" w="med" len="med"/>
                    </a:lnL>
                    <a:lnR w="7620" cap="flat" cmpd="sng" algn="ctr">
                      <a:solidFill>
                        <a:srgbClr val="50E4C6"/>
                      </a:solidFill>
                      <a:prstDash val="solid"/>
                      <a:round/>
                      <a:headEnd type="none" w="med" len="med"/>
                      <a:tailEnd type="none" w="med" len="med"/>
                    </a:lnR>
                    <a:lnT w="7620" cap="flat" cmpd="sng" algn="ctr">
                      <a:solidFill>
                        <a:srgbClr val="50E4C6"/>
                      </a:solidFill>
                      <a:prstDash val="solid"/>
                      <a:round/>
                      <a:headEnd type="none" w="med" len="med"/>
                      <a:tailEnd type="none" w="med" len="med"/>
                    </a:lnT>
                    <a:lnB w="7620" cap="flat" cmpd="sng" algn="ctr">
                      <a:solidFill>
                        <a:srgbClr val="D0E9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042079">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dirty="0">
                          <a:effectLst/>
                        </a:rPr>
                        <a:t>边沿</a:t>
                      </a:r>
                      <a:r>
                        <a:rPr lang="zh-CN" altLang="en-US" sz="1200" b="1" dirty="0" smtClean="0">
                          <a:effectLst/>
                        </a:rPr>
                        <a:t>计数</a:t>
                      </a:r>
                      <a:endParaRPr lang="zh-CN" altLang="en-US" sz="1200" b="1" dirty="0">
                        <a:effectLst/>
                      </a:endParaRPr>
                    </a:p>
                  </a:txBody>
                  <a:tcPr marL="16701" marR="16701" marT="16701" marB="16701">
                    <a:lnL w="7620" cap="flat" cmpd="sng" algn="ctr">
                      <a:solidFill>
                        <a:srgbClr val="10E4C6"/>
                      </a:solidFill>
                      <a:prstDash val="solid"/>
                      <a:round/>
                      <a:headEnd type="none" w="med" len="med"/>
                      <a:tailEnd type="none" w="med" len="med"/>
                    </a:lnL>
                    <a:lnR w="7620" cap="flat" cmpd="sng" algn="ctr">
                      <a:solidFill>
                        <a:srgbClr val="90E5C6"/>
                      </a:solidFill>
                      <a:prstDash val="solid"/>
                      <a:round/>
                      <a:headEnd type="none" w="med" len="med"/>
                      <a:tailEnd type="none" w="med" len="med"/>
                    </a:lnR>
                    <a:lnT w="7620" cap="flat" cmpd="sng" algn="ctr">
                      <a:solidFill>
                        <a:srgbClr val="10E4C6"/>
                      </a:solidFill>
                      <a:prstDash val="solid"/>
                      <a:round/>
                      <a:headEnd type="none" w="med" len="med"/>
                      <a:tailEnd type="none" w="med" len="med"/>
                    </a:lnT>
                    <a:lnB w="7620" cap="flat" cmpd="sng" algn="ctr">
                      <a:solidFill>
                        <a:srgbClr val="F0E6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l" fontAlgn="t">
                        <a:spcBef>
                          <a:spcPts val="300"/>
                        </a:spcBef>
                        <a:spcAft>
                          <a:spcPts val="300"/>
                        </a:spcAft>
                        <a:buFont typeface="Arial" panose="020B0604020202020204" pitchFamily="34" charset="0"/>
                        <a:buNone/>
                      </a:pPr>
                      <a:endParaRPr lang="en-US" altLang="zh-CN" sz="1200" b="1" dirty="0">
                        <a:solidFill>
                          <a:srgbClr val="333333"/>
                        </a:solidFill>
                        <a:effectLst/>
                        <a:latin typeface="Helvetica Neue"/>
                      </a:endParaRPr>
                    </a:p>
                  </a:txBody>
                  <a:tcPr marL="16701" marR="16701" marT="16701" marB="16701">
                    <a:lnL w="7620" cap="flat" cmpd="sng" algn="ctr">
                      <a:solidFill>
                        <a:srgbClr val="90E5C6"/>
                      </a:solidFill>
                      <a:prstDash val="solid"/>
                      <a:round/>
                      <a:headEnd type="none" w="med" len="med"/>
                      <a:tailEnd type="none" w="med" len="med"/>
                    </a:lnL>
                    <a:lnR w="7620" cap="flat" cmpd="sng" algn="ctr">
                      <a:solidFill>
                        <a:srgbClr val="B0E3C6"/>
                      </a:solidFill>
                      <a:prstDash val="solid"/>
                      <a:round/>
                      <a:headEnd type="none" w="med" len="med"/>
                      <a:tailEnd type="none" w="med" len="med"/>
                    </a:lnR>
                    <a:lnT w="7620" cap="flat" cmpd="sng" algn="ctr">
                      <a:solidFill>
                        <a:srgbClr val="90E5C6"/>
                      </a:solidFill>
                      <a:prstDash val="solid"/>
                      <a:round/>
                      <a:headEnd type="none" w="med" len="med"/>
                      <a:tailEnd type="none" w="med" len="med"/>
                    </a:lnT>
                    <a:lnB w="7620" cap="flat" cmpd="sng" algn="ctr">
                      <a:solidFill>
                        <a:srgbClr val="F0E6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None/>
                      </a:pPr>
                      <a:endParaRPr lang="en-US" altLang="zh-CN" sz="1200" b="1" dirty="0">
                        <a:solidFill>
                          <a:srgbClr val="333333"/>
                        </a:solidFill>
                        <a:effectLst/>
                        <a:latin typeface="Helvetica Neue"/>
                      </a:endParaRPr>
                    </a:p>
                  </a:txBody>
                  <a:tcPr marL="16701" marR="16701" marT="16701" marB="16701">
                    <a:lnL w="7620" cap="flat" cmpd="sng" algn="ctr">
                      <a:solidFill>
                        <a:srgbClr val="B0E3C6"/>
                      </a:solidFill>
                      <a:prstDash val="solid"/>
                      <a:round/>
                      <a:headEnd type="none" w="med" len="med"/>
                      <a:tailEnd type="none" w="med" len="med"/>
                    </a:lnL>
                    <a:lnR w="7620" cap="flat" cmpd="sng" algn="ctr">
                      <a:solidFill>
                        <a:srgbClr val="D0E9C6"/>
                      </a:solidFill>
                      <a:prstDash val="solid"/>
                      <a:round/>
                      <a:headEnd type="none" w="med" len="med"/>
                      <a:tailEnd type="none" w="med" len="med"/>
                    </a:lnR>
                    <a:lnT w="7620" cap="flat" cmpd="sng" algn="ctr">
                      <a:solidFill>
                        <a:srgbClr val="B0E3C6"/>
                      </a:solidFill>
                      <a:prstDash val="solid"/>
                      <a:round/>
                      <a:headEnd type="none" w="med" len="med"/>
                      <a:tailEnd type="none" w="med" len="med"/>
                    </a:lnT>
                    <a:lnB w="7620" cap="flat" cmpd="sng" algn="ctr">
                      <a:solidFill>
                        <a:srgbClr val="F0F5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endParaRPr lang="en-US" altLang="zh-CN" sz="1200" b="1" dirty="0">
                        <a:solidFill>
                          <a:srgbClr val="333333"/>
                        </a:solidFill>
                        <a:effectLst/>
                        <a:latin typeface="Helvetica Neue"/>
                      </a:endParaRPr>
                    </a:p>
                  </a:txBody>
                  <a:tcPr marL="16701" marR="16701" marT="16701" marB="16701">
                    <a:lnL w="7620" cap="flat" cmpd="sng" algn="ctr">
                      <a:solidFill>
                        <a:srgbClr val="D0E9C6"/>
                      </a:solidFill>
                      <a:prstDash val="solid"/>
                      <a:round/>
                      <a:headEnd type="none" w="med" len="med"/>
                      <a:tailEnd type="none" w="med" len="med"/>
                    </a:lnL>
                    <a:lnR w="7620" cap="flat" cmpd="sng" algn="ctr">
                      <a:solidFill>
                        <a:srgbClr val="D0E9C6"/>
                      </a:solidFill>
                      <a:prstDash val="solid"/>
                      <a:round/>
                      <a:headEnd type="none" w="med" len="med"/>
                      <a:tailEnd type="none" w="med" len="med"/>
                    </a:lnR>
                    <a:lnT w="7620" cap="flat" cmpd="sng" algn="ctr">
                      <a:solidFill>
                        <a:srgbClr val="D0E9C6"/>
                      </a:solidFill>
                      <a:prstDash val="solid"/>
                      <a:round/>
                      <a:headEnd type="none" w="med" len="med"/>
                      <a:tailEnd type="none" w="med" len="med"/>
                    </a:lnT>
                    <a:lnB w="7620" cap="flat" cmpd="sng" algn="ctr">
                      <a:solidFill>
                        <a:srgbClr val="B001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None/>
                      </a:pPr>
                      <a:endParaRPr lang="en-US" altLang="zh-CN" sz="1200" b="1" dirty="0">
                        <a:solidFill>
                          <a:srgbClr val="333333"/>
                        </a:solidFill>
                        <a:effectLst/>
                        <a:latin typeface="Helvetica Neue"/>
                      </a:endParaRPr>
                    </a:p>
                  </a:txBody>
                  <a:tcPr marL="16701" marR="16701" marT="16701" marB="16701">
                    <a:lnL w="7620" cap="flat" cmpd="sng" algn="ctr">
                      <a:solidFill>
                        <a:srgbClr val="D0E9C6"/>
                      </a:solidFill>
                      <a:prstDash val="solid"/>
                      <a:round/>
                      <a:headEnd type="none" w="med" len="med"/>
                      <a:tailEnd type="none" w="med" len="med"/>
                    </a:lnL>
                    <a:lnR w="7620" cap="flat" cmpd="sng" algn="ctr">
                      <a:solidFill>
                        <a:srgbClr val="D0E9C6"/>
                      </a:solidFill>
                      <a:prstDash val="solid"/>
                      <a:round/>
                      <a:headEnd type="none" w="med" len="med"/>
                      <a:tailEnd type="none" w="med" len="med"/>
                    </a:lnR>
                    <a:lnT w="7620" cap="flat" cmpd="sng" algn="ctr">
                      <a:solidFill>
                        <a:srgbClr val="D0E9C6"/>
                      </a:solidFill>
                      <a:prstDash val="solid"/>
                      <a:round/>
                      <a:headEnd type="none" w="med" len="med"/>
                      <a:tailEnd type="none" w="med" len="med"/>
                    </a:lnT>
                    <a:lnB w="7620" cap="flat" cmpd="sng" algn="ctr">
                      <a:solidFill>
                        <a:srgbClr val="D013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41601">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脉冲宽度测量</a:t>
                      </a:r>
                    </a:p>
                  </a:txBody>
                  <a:tcPr marL="16701" marR="16701" marT="16701" marB="16701">
                    <a:lnL w="7620" cap="flat" cmpd="sng" algn="ctr">
                      <a:solidFill>
                        <a:srgbClr val="F0E6C6"/>
                      </a:solidFill>
                      <a:prstDash val="solid"/>
                      <a:round/>
                      <a:headEnd type="none" w="med" len="med"/>
                      <a:tailEnd type="none" w="med" len="med"/>
                    </a:lnL>
                    <a:lnR w="7620" cap="flat" cmpd="sng" algn="ctr">
                      <a:solidFill>
                        <a:srgbClr val="F0E6C6"/>
                      </a:solidFill>
                      <a:prstDash val="solid"/>
                      <a:round/>
                      <a:headEnd type="none" w="med" len="med"/>
                      <a:tailEnd type="none" w="med" len="med"/>
                    </a:lnR>
                    <a:lnT w="7620" cap="flat" cmpd="sng" algn="ctr">
                      <a:solidFill>
                        <a:srgbClr val="F0E6C6"/>
                      </a:solidFill>
                      <a:prstDash val="solid"/>
                      <a:round/>
                      <a:headEnd type="none" w="med" len="med"/>
                      <a:tailEnd type="none" w="med" len="med"/>
                    </a:lnT>
                    <a:lnB w="7620" cap="flat" cmpd="sng" algn="ctr">
                      <a:solidFill>
                        <a:srgbClr val="B0E3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9</a:t>
                      </a:r>
                    </a:p>
                  </a:txBody>
                  <a:tcPr marL="16701" marR="16701" marT="16701" marB="16701">
                    <a:lnL w="7620" cap="flat" cmpd="sng" algn="ctr">
                      <a:solidFill>
                        <a:srgbClr val="F0E6C6"/>
                      </a:solidFill>
                      <a:prstDash val="solid"/>
                      <a:round/>
                      <a:headEnd type="none" w="med" len="med"/>
                      <a:tailEnd type="none" w="med" len="med"/>
                    </a:lnL>
                    <a:lnR w="7620" cap="flat" cmpd="sng" algn="ctr">
                      <a:solidFill>
                        <a:srgbClr val="F0F5C6"/>
                      </a:solidFill>
                      <a:prstDash val="solid"/>
                      <a:round/>
                      <a:headEnd type="none" w="med" len="med"/>
                      <a:tailEnd type="none" w="med" len="med"/>
                    </a:lnR>
                    <a:lnT w="7620" cap="flat" cmpd="sng" algn="ctr">
                      <a:solidFill>
                        <a:srgbClr val="F0E6C6"/>
                      </a:solidFill>
                      <a:prstDash val="solid"/>
                      <a:round/>
                      <a:headEnd type="none" w="med" len="med"/>
                      <a:tailEnd type="none" w="med" len="med"/>
                    </a:lnT>
                    <a:lnB w="7620" cap="flat" cmpd="sng" algn="ctr">
                      <a:solidFill>
                        <a:srgbClr val="B0F6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4</a:t>
                      </a:r>
                    </a:p>
                  </a:txBody>
                  <a:tcPr marL="16701" marR="16701" marT="16701" marB="16701">
                    <a:lnL w="7620" cap="flat" cmpd="sng" algn="ctr">
                      <a:solidFill>
                        <a:srgbClr val="F0F5C6"/>
                      </a:solidFill>
                      <a:prstDash val="solid"/>
                      <a:round/>
                      <a:headEnd type="none" w="med" len="med"/>
                      <a:tailEnd type="none" w="med" len="med"/>
                    </a:lnL>
                    <a:lnR w="7620" cap="flat" cmpd="sng" algn="ctr">
                      <a:solidFill>
                        <a:srgbClr val="B001C7"/>
                      </a:solidFill>
                      <a:prstDash val="solid"/>
                      <a:round/>
                      <a:headEnd type="none" w="med" len="med"/>
                      <a:tailEnd type="none" w="med" len="med"/>
                    </a:lnR>
                    <a:lnT w="7620" cap="flat" cmpd="sng" algn="ctr">
                      <a:solidFill>
                        <a:srgbClr val="F0F5C6"/>
                      </a:solidFill>
                      <a:prstDash val="solid"/>
                      <a:round/>
                      <a:headEnd type="none" w="med" len="med"/>
                      <a:tailEnd type="none" w="med" len="med"/>
                    </a:lnT>
                    <a:lnB w="7620" cap="flat" cmpd="sng" algn="ctr">
                      <a:solidFill>
                        <a:srgbClr val="9002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1</a:t>
                      </a:r>
                    </a:p>
                  </a:txBody>
                  <a:tcPr marL="16701" marR="16701" marT="16701" marB="16701">
                    <a:lnL w="7620" cap="flat" cmpd="sng" algn="ctr">
                      <a:solidFill>
                        <a:srgbClr val="B001C7"/>
                      </a:solidFill>
                      <a:prstDash val="solid"/>
                      <a:round/>
                      <a:headEnd type="none" w="med" len="med"/>
                      <a:tailEnd type="none" w="med" len="med"/>
                    </a:lnL>
                    <a:lnR w="7620" cap="flat" cmpd="sng" algn="ctr">
                      <a:solidFill>
                        <a:srgbClr val="D013C7"/>
                      </a:solidFill>
                      <a:prstDash val="solid"/>
                      <a:round/>
                      <a:headEnd type="none" w="med" len="med"/>
                      <a:tailEnd type="none" w="med" len="med"/>
                    </a:lnR>
                    <a:lnT w="7620" cap="flat" cmpd="sng" algn="ctr">
                      <a:solidFill>
                        <a:srgbClr val="B001C7"/>
                      </a:solidFill>
                      <a:prstDash val="solid"/>
                      <a:round/>
                      <a:headEnd type="none" w="med" len="med"/>
                      <a:tailEnd type="none" w="med" len="med"/>
                    </a:lnT>
                    <a:lnB w="7620" cap="flat" cmpd="sng" algn="ctr">
                      <a:solidFill>
                        <a:srgbClr val="D013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6</a:t>
                      </a:r>
                    </a:p>
                  </a:txBody>
                  <a:tcPr marL="16701" marR="16701" marT="16701" marB="16701">
                    <a:lnL w="7620" cap="flat" cmpd="sng" algn="ctr">
                      <a:solidFill>
                        <a:srgbClr val="D013C7"/>
                      </a:solidFill>
                      <a:prstDash val="solid"/>
                      <a:round/>
                      <a:headEnd type="none" w="med" len="med"/>
                      <a:tailEnd type="none" w="med" len="med"/>
                    </a:lnL>
                    <a:lnR w="7620" cap="flat" cmpd="sng" algn="ctr">
                      <a:solidFill>
                        <a:srgbClr val="D013C7"/>
                      </a:solidFill>
                      <a:prstDash val="solid"/>
                      <a:round/>
                      <a:headEnd type="none" w="med" len="med"/>
                      <a:tailEnd type="none" w="med" len="med"/>
                    </a:lnR>
                    <a:lnT w="7620" cap="flat" cmpd="sng" algn="ctr">
                      <a:solidFill>
                        <a:srgbClr val="D013C7"/>
                      </a:solidFill>
                      <a:prstDash val="solid"/>
                      <a:round/>
                      <a:headEnd type="none" w="med" len="med"/>
                      <a:tailEnd type="none" w="med" len="med"/>
                    </a:lnT>
                    <a:lnB w="7620" cap="flat" cmpd="sng" algn="ctr">
                      <a:solidFill>
                        <a:srgbClr val="F024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1792">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周期</a:t>
                      </a:r>
                      <a:r>
                        <a:rPr lang="en-US" altLang="zh-CN" sz="1200" b="1">
                          <a:effectLst/>
                        </a:rPr>
                        <a:t>/</a:t>
                      </a:r>
                      <a:r>
                        <a:rPr lang="zh-CN" altLang="en-US" sz="1200" b="1">
                          <a:effectLst/>
                        </a:rPr>
                        <a:t>频率测量（单个计数器的低频）</a:t>
                      </a:r>
                    </a:p>
                  </a:txBody>
                  <a:tcPr marL="16701" marR="16701" marT="16701" marB="16701">
                    <a:lnL w="7620" cap="flat" cmpd="sng" algn="ctr">
                      <a:solidFill>
                        <a:srgbClr val="B0E3C6"/>
                      </a:solidFill>
                      <a:prstDash val="solid"/>
                      <a:round/>
                      <a:headEnd type="none" w="med" len="med"/>
                      <a:tailEnd type="none" w="med" len="med"/>
                    </a:lnL>
                    <a:lnR w="7620" cap="flat" cmpd="sng" algn="ctr">
                      <a:solidFill>
                        <a:srgbClr val="B0F6C6"/>
                      </a:solidFill>
                      <a:prstDash val="solid"/>
                      <a:round/>
                      <a:headEnd type="none" w="med" len="med"/>
                      <a:tailEnd type="none" w="med" len="med"/>
                    </a:lnR>
                    <a:lnT w="7620" cap="flat" cmpd="sng" algn="ctr">
                      <a:solidFill>
                        <a:srgbClr val="B0E3C6"/>
                      </a:solidFill>
                      <a:prstDash val="solid"/>
                      <a:round/>
                      <a:headEnd type="none" w="med" len="med"/>
                      <a:tailEnd type="none" w="med" len="med"/>
                    </a:lnT>
                    <a:lnB w="7620" cap="flat" cmpd="sng" algn="ctr">
                      <a:solidFill>
                        <a:srgbClr val="10EB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9</a:t>
                      </a:r>
                    </a:p>
                  </a:txBody>
                  <a:tcPr marL="16701" marR="16701" marT="16701" marB="16701">
                    <a:lnL w="7620" cap="flat" cmpd="sng" algn="ctr">
                      <a:solidFill>
                        <a:srgbClr val="B0F6C6"/>
                      </a:solidFill>
                      <a:prstDash val="solid"/>
                      <a:round/>
                      <a:headEnd type="none" w="med" len="med"/>
                      <a:tailEnd type="none" w="med" len="med"/>
                    </a:lnL>
                    <a:lnR w="7620" cap="flat" cmpd="sng" algn="ctr">
                      <a:solidFill>
                        <a:srgbClr val="9002C7"/>
                      </a:solidFill>
                      <a:prstDash val="solid"/>
                      <a:round/>
                      <a:headEnd type="none" w="med" len="med"/>
                      <a:tailEnd type="none" w="med" len="med"/>
                    </a:lnR>
                    <a:lnT w="7620" cap="flat" cmpd="sng" algn="ctr">
                      <a:solidFill>
                        <a:srgbClr val="B0F6C6"/>
                      </a:solidFill>
                      <a:prstDash val="solid"/>
                      <a:round/>
                      <a:headEnd type="none" w="med" len="med"/>
                      <a:tailEnd type="none" w="med" len="med"/>
                    </a:lnT>
                    <a:lnB w="7620" cap="flat" cmpd="sng" algn="ctr">
                      <a:solidFill>
                        <a:srgbClr val="B0F6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4</a:t>
                      </a:r>
                    </a:p>
                  </a:txBody>
                  <a:tcPr marL="16701" marR="16701" marT="16701" marB="16701">
                    <a:lnL w="7620" cap="flat" cmpd="sng" algn="ctr">
                      <a:solidFill>
                        <a:srgbClr val="9002C7"/>
                      </a:solidFill>
                      <a:prstDash val="solid"/>
                      <a:round/>
                      <a:headEnd type="none" w="med" len="med"/>
                      <a:tailEnd type="none" w="med" len="med"/>
                    </a:lnL>
                    <a:lnR w="7620" cap="flat" cmpd="sng" algn="ctr">
                      <a:solidFill>
                        <a:srgbClr val="D013C7"/>
                      </a:solidFill>
                      <a:prstDash val="solid"/>
                      <a:round/>
                      <a:headEnd type="none" w="med" len="med"/>
                      <a:tailEnd type="none" w="med" len="med"/>
                    </a:lnR>
                    <a:lnT w="7620" cap="flat" cmpd="sng" algn="ctr">
                      <a:solidFill>
                        <a:srgbClr val="9002C7"/>
                      </a:solidFill>
                      <a:prstDash val="solid"/>
                      <a:round/>
                      <a:headEnd type="none" w="med" len="med"/>
                      <a:tailEnd type="none" w="med" len="med"/>
                    </a:lnT>
                    <a:lnB w="7620" cap="flat" cmpd="sng" algn="ctr">
                      <a:solidFill>
                        <a:srgbClr val="F0FE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1</a:t>
                      </a:r>
                    </a:p>
                  </a:txBody>
                  <a:tcPr marL="16701" marR="16701" marT="16701" marB="16701">
                    <a:lnL w="7620" cap="flat" cmpd="sng" algn="ctr">
                      <a:solidFill>
                        <a:srgbClr val="D013C7"/>
                      </a:solidFill>
                      <a:prstDash val="solid"/>
                      <a:round/>
                      <a:headEnd type="none" w="med" len="med"/>
                      <a:tailEnd type="none" w="med" len="med"/>
                    </a:lnL>
                    <a:lnR w="7620" cap="flat" cmpd="sng" algn="ctr">
                      <a:solidFill>
                        <a:srgbClr val="F024C7"/>
                      </a:solidFill>
                      <a:prstDash val="solid"/>
                      <a:round/>
                      <a:headEnd type="none" w="med" len="med"/>
                      <a:tailEnd type="none" w="med" len="med"/>
                    </a:lnR>
                    <a:lnT w="7620" cap="flat" cmpd="sng" algn="ctr">
                      <a:solidFill>
                        <a:srgbClr val="D013C7"/>
                      </a:solidFill>
                      <a:prstDash val="solid"/>
                      <a:round/>
                      <a:headEnd type="none" w="med" len="med"/>
                      <a:tailEnd type="none" w="med" len="med"/>
                    </a:lnT>
                    <a:lnB w="7620" cap="flat" cmpd="sng" algn="ctr">
                      <a:solidFill>
                        <a:srgbClr val="B01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6</a:t>
                      </a:r>
                    </a:p>
                  </a:txBody>
                  <a:tcPr marL="16701" marR="16701" marT="16701" marB="16701">
                    <a:lnL w="7620" cap="flat" cmpd="sng" algn="ctr">
                      <a:solidFill>
                        <a:srgbClr val="F024C7"/>
                      </a:solidFill>
                      <a:prstDash val="solid"/>
                      <a:round/>
                      <a:headEnd type="none" w="med" len="med"/>
                      <a:tailEnd type="none" w="med" len="med"/>
                    </a:lnL>
                    <a:lnR w="7620" cap="flat" cmpd="sng" algn="ctr">
                      <a:solidFill>
                        <a:srgbClr val="F024C7"/>
                      </a:solidFill>
                      <a:prstDash val="solid"/>
                      <a:round/>
                      <a:headEnd type="none" w="med" len="med"/>
                      <a:tailEnd type="none" w="med" len="med"/>
                    </a:lnR>
                    <a:lnT w="7620" cap="flat" cmpd="sng" algn="ctr">
                      <a:solidFill>
                        <a:srgbClr val="F024C7"/>
                      </a:solidFill>
                      <a:prstDash val="solid"/>
                      <a:round/>
                      <a:headEnd type="none" w="med" len="med"/>
                      <a:tailEnd type="none" w="med" len="med"/>
                    </a:lnT>
                    <a:lnB w="7620" cap="flat" cmpd="sng" algn="ctr">
                      <a:solidFill>
                        <a:srgbClr val="3032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1792">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周期</a:t>
                      </a:r>
                      <a:r>
                        <a:rPr lang="en-US" altLang="zh-CN" sz="1200" b="1">
                          <a:effectLst/>
                        </a:rPr>
                        <a:t>/</a:t>
                      </a:r>
                      <a:r>
                        <a:rPr lang="zh-CN" altLang="en-US" sz="1200" b="1">
                          <a:effectLst/>
                        </a:rPr>
                        <a:t>频率测量（两个计数器的高频）</a:t>
                      </a:r>
                    </a:p>
                  </a:txBody>
                  <a:tcPr marL="16701" marR="16701" marT="16701" marB="16701">
                    <a:lnL w="7620" cap="flat" cmpd="sng" algn="ctr">
                      <a:solidFill>
                        <a:srgbClr val="10EBC6"/>
                      </a:solidFill>
                      <a:prstDash val="solid"/>
                      <a:round/>
                      <a:headEnd type="none" w="med" len="med"/>
                      <a:tailEnd type="none" w="med" len="med"/>
                    </a:lnL>
                    <a:lnR w="7620" cap="flat" cmpd="sng" algn="ctr">
                      <a:solidFill>
                        <a:srgbClr val="B0F6C6"/>
                      </a:solidFill>
                      <a:prstDash val="solid"/>
                      <a:round/>
                      <a:headEnd type="none" w="med" len="med"/>
                      <a:tailEnd type="none" w="med" len="med"/>
                    </a:lnR>
                    <a:lnT w="7620" cap="flat" cmpd="sng" algn="ctr">
                      <a:solidFill>
                        <a:srgbClr val="10EBC6"/>
                      </a:solidFill>
                      <a:prstDash val="solid"/>
                      <a:round/>
                      <a:headEnd type="none" w="med" len="med"/>
                      <a:tailEnd type="none" w="med" len="med"/>
                    </a:lnT>
                    <a:lnB w="7620" cap="flat" cmpd="sng" algn="ctr">
                      <a:solidFill>
                        <a:srgbClr val="10E9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8</a:t>
                      </a:r>
                    </a:p>
                  </a:txBody>
                  <a:tcPr marL="16701" marR="16701" marT="16701" marB="16701">
                    <a:lnL w="7620" cap="flat" cmpd="sng" algn="ctr">
                      <a:solidFill>
                        <a:srgbClr val="B0F6C6"/>
                      </a:solidFill>
                      <a:prstDash val="solid"/>
                      <a:round/>
                      <a:headEnd type="none" w="med" len="med"/>
                      <a:tailEnd type="none" w="med" len="med"/>
                    </a:lnL>
                    <a:lnR w="7620" cap="flat" cmpd="sng" algn="ctr">
                      <a:solidFill>
                        <a:srgbClr val="F0FEC6"/>
                      </a:solidFill>
                      <a:prstDash val="solid"/>
                      <a:round/>
                      <a:headEnd type="none" w="med" len="med"/>
                      <a:tailEnd type="none" w="med" len="med"/>
                    </a:lnR>
                    <a:lnT w="7620" cap="flat" cmpd="sng" algn="ctr">
                      <a:solidFill>
                        <a:srgbClr val="B0F6C6"/>
                      </a:solidFill>
                      <a:prstDash val="solid"/>
                      <a:round/>
                      <a:headEnd type="none" w="med" len="med"/>
                      <a:tailEnd type="none" w="med" len="med"/>
                    </a:lnT>
                    <a:lnB w="7620" cap="flat" cmpd="sng" algn="ctr">
                      <a:solidFill>
                        <a:srgbClr val="10FF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3</a:t>
                      </a:r>
                    </a:p>
                  </a:txBody>
                  <a:tcPr marL="16701" marR="16701" marT="16701" marB="16701">
                    <a:lnL w="7620" cap="flat" cmpd="sng" algn="ctr">
                      <a:solidFill>
                        <a:srgbClr val="F0FEC6"/>
                      </a:solidFill>
                      <a:prstDash val="solid"/>
                      <a:round/>
                      <a:headEnd type="none" w="med" len="med"/>
                      <a:tailEnd type="none" w="med" len="med"/>
                    </a:lnL>
                    <a:lnR w="7620" cap="flat" cmpd="sng" algn="ctr">
                      <a:solidFill>
                        <a:srgbClr val="B01BC7"/>
                      </a:solidFill>
                      <a:prstDash val="solid"/>
                      <a:round/>
                      <a:headEnd type="none" w="med" len="med"/>
                      <a:tailEnd type="none" w="med" len="med"/>
                    </a:lnR>
                    <a:lnT w="7620" cap="flat" cmpd="sng" algn="ctr">
                      <a:solidFill>
                        <a:srgbClr val="F0FEC6"/>
                      </a:solidFill>
                      <a:prstDash val="solid"/>
                      <a:round/>
                      <a:headEnd type="none" w="med" len="med"/>
                      <a:tailEnd type="none" w="med" len="med"/>
                    </a:lnT>
                    <a:lnB w="7620" cap="flat" cmpd="sng" algn="ctr">
                      <a:solidFill>
                        <a:srgbClr val="F024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0</a:t>
                      </a:r>
                    </a:p>
                  </a:txBody>
                  <a:tcPr marL="16701" marR="16701" marT="16701" marB="16701">
                    <a:lnL w="7620" cap="flat" cmpd="sng" algn="ctr">
                      <a:solidFill>
                        <a:srgbClr val="B01BC7"/>
                      </a:solidFill>
                      <a:prstDash val="solid"/>
                      <a:round/>
                      <a:headEnd type="none" w="med" len="med"/>
                      <a:tailEnd type="none" w="med" len="med"/>
                    </a:lnL>
                    <a:lnR w="7620" cap="flat" cmpd="sng" algn="ctr">
                      <a:solidFill>
                        <a:srgbClr val="3032C7"/>
                      </a:solidFill>
                      <a:prstDash val="solid"/>
                      <a:round/>
                      <a:headEnd type="none" w="med" len="med"/>
                      <a:tailEnd type="none" w="med" len="med"/>
                    </a:lnR>
                    <a:lnT w="7620" cap="flat" cmpd="sng" algn="ctr">
                      <a:solidFill>
                        <a:srgbClr val="B01BC7"/>
                      </a:solidFill>
                      <a:prstDash val="solid"/>
                      <a:round/>
                      <a:headEnd type="none" w="med" len="med"/>
                      <a:tailEnd type="none" w="med" len="med"/>
                    </a:lnT>
                    <a:lnB w="7620" cap="flat" cmpd="sng" algn="ctr">
                      <a:solidFill>
                        <a:srgbClr val="5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5</a:t>
                      </a:r>
                    </a:p>
                  </a:txBody>
                  <a:tcPr marL="16701" marR="16701" marT="16701" marB="16701">
                    <a:lnL w="7620" cap="flat" cmpd="sng" algn="ctr">
                      <a:solidFill>
                        <a:srgbClr val="3032C7"/>
                      </a:solidFill>
                      <a:prstDash val="solid"/>
                      <a:round/>
                      <a:headEnd type="none" w="med" len="med"/>
                      <a:tailEnd type="none" w="med" len="med"/>
                    </a:lnL>
                    <a:lnR w="7620" cap="flat" cmpd="sng" algn="ctr">
                      <a:solidFill>
                        <a:srgbClr val="3032C7"/>
                      </a:solidFill>
                      <a:prstDash val="solid"/>
                      <a:round/>
                      <a:headEnd type="none" w="med" len="med"/>
                      <a:tailEnd type="none" w="med" len="med"/>
                    </a:lnR>
                    <a:lnT w="7620" cap="flat" cmpd="sng" algn="ctr">
                      <a:solidFill>
                        <a:srgbClr val="3032C7"/>
                      </a:solidFill>
                      <a:prstDash val="solid"/>
                      <a:round/>
                      <a:headEnd type="none" w="med" len="med"/>
                      <a:tailEnd type="none" w="med" len="med"/>
                    </a:lnT>
                    <a:lnB w="7620" cap="flat" cmpd="sng" algn="ctr">
                      <a:solidFill>
                        <a:srgbClr val="3030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1792">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周期</a:t>
                      </a:r>
                      <a:r>
                        <a:rPr lang="en-US" altLang="zh-CN" sz="1200" b="1">
                          <a:effectLst/>
                        </a:rPr>
                        <a:t>/</a:t>
                      </a:r>
                      <a:r>
                        <a:rPr lang="zh-CN" altLang="en-US" sz="1200" b="1">
                          <a:effectLst/>
                        </a:rPr>
                        <a:t>频率测量（两个计数器的大范围）</a:t>
                      </a:r>
                    </a:p>
                  </a:txBody>
                  <a:tcPr marL="16701" marR="16701" marT="16701" marB="16701">
                    <a:lnL w="7620" cap="flat" cmpd="sng" algn="ctr">
                      <a:solidFill>
                        <a:srgbClr val="10E9C6"/>
                      </a:solidFill>
                      <a:prstDash val="solid"/>
                      <a:round/>
                      <a:headEnd type="none" w="med" len="med"/>
                      <a:tailEnd type="none" w="med" len="med"/>
                    </a:lnL>
                    <a:lnR w="7620" cap="flat" cmpd="sng" algn="ctr">
                      <a:solidFill>
                        <a:srgbClr val="10FFC6"/>
                      </a:solidFill>
                      <a:prstDash val="solid"/>
                      <a:round/>
                      <a:headEnd type="none" w="med" len="med"/>
                      <a:tailEnd type="none" w="med" len="med"/>
                    </a:lnR>
                    <a:lnT w="7620" cap="flat" cmpd="sng" algn="ctr">
                      <a:solidFill>
                        <a:srgbClr val="10E9C6"/>
                      </a:solidFill>
                      <a:prstDash val="solid"/>
                      <a:round/>
                      <a:headEnd type="none" w="med" len="med"/>
                      <a:tailEnd type="none" w="med" len="med"/>
                    </a:lnT>
                    <a:lnB w="7620" cap="flat" cmpd="sng" algn="ctr">
                      <a:solidFill>
                        <a:srgbClr val="30EB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8</a:t>
                      </a:r>
                    </a:p>
                  </a:txBody>
                  <a:tcPr marL="16701" marR="16701" marT="16701" marB="16701">
                    <a:lnL w="7620" cap="flat" cmpd="sng" algn="ctr">
                      <a:solidFill>
                        <a:srgbClr val="10FFC6"/>
                      </a:solidFill>
                      <a:prstDash val="solid"/>
                      <a:round/>
                      <a:headEnd type="none" w="med" len="med"/>
                      <a:tailEnd type="none" w="med" len="med"/>
                    </a:lnL>
                    <a:lnR w="7620" cap="flat" cmpd="sng" algn="ctr">
                      <a:solidFill>
                        <a:srgbClr val="F024C7"/>
                      </a:solidFill>
                      <a:prstDash val="solid"/>
                      <a:round/>
                      <a:headEnd type="none" w="med" len="med"/>
                      <a:tailEnd type="none" w="med" len="med"/>
                    </a:lnR>
                    <a:lnT w="7620" cap="flat" cmpd="sng" algn="ctr">
                      <a:solidFill>
                        <a:srgbClr val="10FFC6"/>
                      </a:solidFill>
                      <a:prstDash val="solid"/>
                      <a:round/>
                      <a:headEnd type="none" w="med" len="med"/>
                      <a:tailEnd type="none" w="med" len="med"/>
                    </a:lnT>
                    <a:lnB w="7620" cap="flat" cmpd="sng" algn="ctr">
                      <a:solidFill>
                        <a:srgbClr val="D013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3</a:t>
                      </a:r>
                    </a:p>
                  </a:txBody>
                  <a:tcPr marL="16701" marR="16701" marT="16701" marB="16701">
                    <a:lnL w="7620" cap="flat" cmpd="sng" algn="ctr">
                      <a:solidFill>
                        <a:srgbClr val="F024C7"/>
                      </a:solidFill>
                      <a:prstDash val="solid"/>
                      <a:round/>
                      <a:headEnd type="none" w="med" len="med"/>
                      <a:tailEnd type="none" w="med" len="med"/>
                    </a:lnL>
                    <a:lnR w="7620" cap="flat" cmpd="sng" algn="ctr">
                      <a:solidFill>
                        <a:srgbClr val="502BC7"/>
                      </a:solidFill>
                      <a:prstDash val="solid"/>
                      <a:round/>
                      <a:headEnd type="none" w="med" len="med"/>
                      <a:tailEnd type="none" w="med" len="med"/>
                    </a:lnR>
                    <a:lnT w="7620" cap="flat" cmpd="sng" algn="ctr">
                      <a:solidFill>
                        <a:srgbClr val="F024C7"/>
                      </a:solidFill>
                      <a:prstDash val="solid"/>
                      <a:round/>
                      <a:headEnd type="none" w="med" len="med"/>
                      <a:tailEnd type="none" w="med" len="med"/>
                    </a:lnT>
                    <a:lnB w="7620" cap="flat" cmpd="sng" algn="ctr">
                      <a:solidFill>
                        <a:srgbClr val="302D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0</a:t>
                      </a:r>
                    </a:p>
                  </a:txBody>
                  <a:tcPr marL="16701" marR="16701" marT="16701" marB="16701">
                    <a:lnL w="7620" cap="flat" cmpd="sng" algn="ctr">
                      <a:solidFill>
                        <a:srgbClr val="502BC7"/>
                      </a:solidFill>
                      <a:prstDash val="solid"/>
                      <a:round/>
                      <a:headEnd type="none" w="med" len="med"/>
                      <a:tailEnd type="none" w="med" len="med"/>
                    </a:lnL>
                    <a:lnR w="7620" cap="flat" cmpd="sng" algn="ctr">
                      <a:solidFill>
                        <a:srgbClr val="3030C7"/>
                      </a:solidFill>
                      <a:prstDash val="solid"/>
                      <a:round/>
                      <a:headEnd type="none" w="med" len="med"/>
                      <a:tailEnd type="none" w="med" len="med"/>
                    </a:lnR>
                    <a:lnT w="7620" cap="flat" cmpd="sng" algn="ctr">
                      <a:solidFill>
                        <a:srgbClr val="502BC7"/>
                      </a:solidFill>
                      <a:prstDash val="solid"/>
                      <a:round/>
                      <a:headEnd type="none" w="med" len="med"/>
                      <a:tailEnd type="none" w="med" len="med"/>
                    </a:lnT>
                    <a:lnB w="7620" cap="flat" cmpd="sng" algn="ctr">
                      <a:solidFill>
                        <a:srgbClr val="F02C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5</a:t>
                      </a:r>
                    </a:p>
                  </a:txBody>
                  <a:tcPr marL="16701" marR="16701" marT="16701" marB="16701">
                    <a:lnL w="7620" cap="flat" cmpd="sng" algn="ctr">
                      <a:solidFill>
                        <a:srgbClr val="3030C7"/>
                      </a:solidFill>
                      <a:prstDash val="solid"/>
                      <a:round/>
                      <a:headEnd type="none" w="med" len="med"/>
                      <a:tailEnd type="none" w="med" len="med"/>
                    </a:lnL>
                    <a:lnR w="7620" cap="flat" cmpd="sng" algn="ctr">
                      <a:solidFill>
                        <a:srgbClr val="3030C7"/>
                      </a:solidFill>
                      <a:prstDash val="solid"/>
                      <a:round/>
                      <a:headEnd type="none" w="med" len="med"/>
                      <a:tailEnd type="none" w="med" len="med"/>
                    </a:lnR>
                    <a:lnT w="7620" cap="flat" cmpd="sng" algn="ctr">
                      <a:solidFill>
                        <a:srgbClr val="3030C7"/>
                      </a:solidFill>
                      <a:prstDash val="solid"/>
                      <a:round/>
                      <a:headEnd type="none" w="med" len="med"/>
                      <a:tailEnd type="none" w="med" len="med"/>
                    </a:lnT>
                    <a:lnB w="7620" cap="flat" cmpd="sng" algn="ctr">
                      <a:solidFill>
                        <a:srgbClr val="3030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41601">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脉冲测量</a:t>
                      </a:r>
                    </a:p>
                  </a:txBody>
                  <a:tcPr marL="16701" marR="16701" marT="16701" marB="16701">
                    <a:lnL w="7620" cap="flat" cmpd="sng" algn="ctr">
                      <a:solidFill>
                        <a:srgbClr val="30EBC6"/>
                      </a:solidFill>
                      <a:prstDash val="solid"/>
                      <a:round/>
                      <a:headEnd type="none" w="med" len="med"/>
                      <a:tailEnd type="none" w="med" len="med"/>
                    </a:lnL>
                    <a:lnR w="7620" cap="flat" cmpd="sng" algn="ctr">
                      <a:solidFill>
                        <a:srgbClr val="D013C7"/>
                      </a:solidFill>
                      <a:prstDash val="solid"/>
                      <a:round/>
                      <a:headEnd type="none" w="med" len="med"/>
                      <a:tailEnd type="none" w="med" len="med"/>
                    </a:lnR>
                    <a:lnT w="7620" cap="flat" cmpd="sng" algn="ctr">
                      <a:solidFill>
                        <a:srgbClr val="30EBC6"/>
                      </a:solidFill>
                      <a:prstDash val="solid"/>
                      <a:round/>
                      <a:headEnd type="none" w="med" len="med"/>
                      <a:tailEnd type="none" w="med" len="med"/>
                    </a:lnT>
                    <a:lnB w="7620" cap="flat" cmpd="sng" algn="ctr">
                      <a:solidFill>
                        <a:srgbClr val="F0F6C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9</a:t>
                      </a:r>
                    </a:p>
                  </a:txBody>
                  <a:tcPr marL="16701" marR="16701" marT="16701" marB="16701">
                    <a:lnL w="7620" cap="flat" cmpd="sng" algn="ctr">
                      <a:solidFill>
                        <a:srgbClr val="D013C7"/>
                      </a:solidFill>
                      <a:prstDash val="solid"/>
                      <a:round/>
                      <a:headEnd type="none" w="med" len="med"/>
                      <a:tailEnd type="none" w="med" len="med"/>
                    </a:lnL>
                    <a:lnR w="7620" cap="flat" cmpd="sng" algn="ctr">
                      <a:solidFill>
                        <a:srgbClr val="302DC7"/>
                      </a:solidFill>
                      <a:prstDash val="solid"/>
                      <a:round/>
                      <a:headEnd type="none" w="med" len="med"/>
                      <a:tailEnd type="none" w="med" len="med"/>
                    </a:lnR>
                    <a:lnT w="7620" cap="flat" cmpd="sng" algn="ctr">
                      <a:solidFill>
                        <a:srgbClr val="D013C7"/>
                      </a:solidFill>
                      <a:prstDash val="solid"/>
                      <a:round/>
                      <a:headEnd type="none" w="med" len="med"/>
                      <a:tailEnd type="none" w="med" len="med"/>
                    </a:lnT>
                    <a:lnB w="7620" cap="flat" cmpd="sng" algn="ctr">
                      <a:solidFill>
                        <a:srgbClr val="1032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4</a:t>
                      </a:r>
                    </a:p>
                  </a:txBody>
                  <a:tcPr marL="16701" marR="16701" marT="16701" marB="16701">
                    <a:lnL w="7620" cap="flat" cmpd="sng" algn="ctr">
                      <a:solidFill>
                        <a:srgbClr val="302DC7"/>
                      </a:solidFill>
                      <a:prstDash val="solid"/>
                      <a:round/>
                      <a:headEnd type="none" w="med" len="med"/>
                      <a:tailEnd type="none" w="med" len="med"/>
                    </a:lnL>
                    <a:lnR w="7620" cap="flat" cmpd="sng" algn="ctr">
                      <a:solidFill>
                        <a:srgbClr val="F02CC7"/>
                      </a:solidFill>
                      <a:prstDash val="solid"/>
                      <a:round/>
                      <a:headEnd type="none" w="med" len="med"/>
                      <a:tailEnd type="none" w="med" len="med"/>
                    </a:lnR>
                    <a:lnT w="7620" cap="flat" cmpd="sng" algn="ctr">
                      <a:solidFill>
                        <a:srgbClr val="302DC7"/>
                      </a:solidFill>
                      <a:prstDash val="solid"/>
                      <a:round/>
                      <a:headEnd type="none" w="med" len="med"/>
                      <a:tailEnd type="none" w="med" len="med"/>
                    </a:lnT>
                    <a:lnB w="7620" cap="flat" cmpd="sng" algn="ctr">
                      <a:solidFill>
                        <a:srgbClr val="502C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1</a:t>
                      </a:r>
                    </a:p>
                  </a:txBody>
                  <a:tcPr marL="16701" marR="16701" marT="16701" marB="16701">
                    <a:lnL w="7620" cap="flat" cmpd="sng" algn="ctr">
                      <a:solidFill>
                        <a:srgbClr val="F02CC7"/>
                      </a:solidFill>
                      <a:prstDash val="solid"/>
                      <a:round/>
                      <a:headEnd type="none" w="med" len="med"/>
                      <a:tailEnd type="none" w="med" len="med"/>
                    </a:lnL>
                    <a:lnR w="7620" cap="flat" cmpd="sng" algn="ctr">
                      <a:solidFill>
                        <a:srgbClr val="3030C7"/>
                      </a:solidFill>
                      <a:prstDash val="solid"/>
                      <a:round/>
                      <a:headEnd type="none" w="med" len="med"/>
                      <a:tailEnd type="none" w="med" len="med"/>
                    </a:lnR>
                    <a:lnT w="7620" cap="flat" cmpd="sng" algn="ctr">
                      <a:solidFill>
                        <a:srgbClr val="F02CC7"/>
                      </a:solidFill>
                      <a:prstDash val="solid"/>
                      <a:round/>
                      <a:headEnd type="none" w="med" len="med"/>
                      <a:tailEnd type="none" w="med" len="med"/>
                    </a:lnT>
                    <a:lnB w="7620" cap="flat" cmpd="sng" algn="ctr">
                      <a:solidFill>
                        <a:srgbClr val="9030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6</a:t>
                      </a:r>
                    </a:p>
                  </a:txBody>
                  <a:tcPr marL="16701" marR="16701" marT="16701" marB="16701">
                    <a:lnL w="7620" cap="flat" cmpd="sng" algn="ctr">
                      <a:solidFill>
                        <a:srgbClr val="3030C7"/>
                      </a:solidFill>
                      <a:prstDash val="solid"/>
                      <a:round/>
                      <a:headEnd type="none" w="med" len="med"/>
                      <a:tailEnd type="none" w="med" len="med"/>
                    </a:lnL>
                    <a:lnR w="7620" cap="flat" cmpd="sng" algn="ctr">
                      <a:solidFill>
                        <a:srgbClr val="3030C7"/>
                      </a:solidFill>
                      <a:prstDash val="solid"/>
                      <a:round/>
                      <a:headEnd type="none" w="med" len="med"/>
                      <a:tailEnd type="none" w="med" len="med"/>
                    </a:lnR>
                    <a:lnT w="7620" cap="flat" cmpd="sng" algn="ctr">
                      <a:solidFill>
                        <a:srgbClr val="3030C7"/>
                      </a:solidFill>
                      <a:prstDash val="solid"/>
                      <a:round/>
                      <a:headEnd type="none" w="med" len="med"/>
                      <a:tailEnd type="none" w="med" len="med"/>
                    </a:lnT>
                    <a:lnB w="7620" cap="flat" cmpd="sng" algn="ctr">
                      <a:solidFill>
                        <a:srgbClr val="B032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41601">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zh-CN" altLang="en-US" sz="1200" b="1">
                          <a:effectLst/>
                        </a:rPr>
                        <a:t>半周期测量</a:t>
                      </a:r>
                    </a:p>
                  </a:txBody>
                  <a:tcPr marL="16701" marR="16701" marT="16701" marB="16701">
                    <a:lnL w="7620" cap="flat" cmpd="sng" algn="ctr">
                      <a:solidFill>
                        <a:srgbClr val="F0F6C6"/>
                      </a:solidFill>
                      <a:prstDash val="solid"/>
                      <a:round/>
                      <a:headEnd type="none" w="med" len="med"/>
                      <a:tailEnd type="none" w="med" len="med"/>
                    </a:lnL>
                    <a:lnR w="7620" cap="flat" cmpd="sng" algn="ctr">
                      <a:solidFill>
                        <a:srgbClr val="1032C7"/>
                      </a:solidFill>
                      <a:prstDash val="solid"/>
                      <a:round/>
                      <a:headEnd type="none" w="med" len="med"/>
                      <a:tailEnd type="none" w="med" len="med"/>
                    </a:lnR>
                    <a:lnT w="7620" cap="flat" cmpd="sng" algn="ctr">
                      <a:solidFill>
                        <a:srgbClr val="F0F6C6"/>
                      </a:solidFill>
                      <a:prstDash val="solid"/>
                      <a:round/>
                      <a:headEnd type="none" w="med" len="med"/>
                      <a:tailEnd type="none" w="med" len="med"/>
                    </a:lnT>
                    <a:lnB w="7620" cap="flat" cmpd="sng" algn="ctr">
                      <a:solidFill>
                        <a:srgbClr val="5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9</a:t>
                      </a:r>
                    </a:p>
                  </a:txBody>
                  <a:tcPr marL="16701" marR="16701" marT="16701" marB="16701">
                    <a:lnL w="7620" cap="flat" cmpd="sng" algn="ctr">
                      <a:solidFill>
                        <a:srgbClr val="1032C7"/>
                      </a:solidFill>
                      <a:prstDash val="solid"/>
                      <a:round/>
                      <a:headEnd type="none" w="med" len="med"/>
                      <a:tailEnd type="none" w="med" len="med"/>
                    </a:lnL>
                    <a:lnR w="7620" cap="flat" cmpd="sng" algn="ctr">
                      <a:solidFill>
                        <a:srgbClr val="502CC7"/>
                      </a:solidFill>
                      <a:prstDash val="solid"/>
                      <a:round/>
                      <a:headEnd type="none" w="med" len="med"/>
                      <a:tailEnd type="none" w="med" len="med"/>
                    </a:lnR>
                    <a:lnT w="7620" cap="flat" cmpd="sng" algn="ctr">
                      <a:solidFill>
                        <a:srgbClr val="1032C7"/>
                      </a:solidFill>
                      <a:prstDash val="solid"/>
                      <a:round/>
                      <a:headEnd type="none" w="med" len="med"/>
                      <a:tailEnd type="none" w="med" len="med"/>
                    </a:lnT>
                    <a:lnB w="7620" cap="flat" cmpd="sng" algn="ctr">
                      <a:solidFill>
                        <a:srgbClr val="5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4</a:t>
                      </a:r>
                    </a:p>
                  </a:txBody>
                  <a:tcPr marL="16701" marR="16701" marT="16701" marB="16701">
                    <a:lnL w="7620" cap="flat" cmpd="sng" algn="ctr">
                      <a:solidFill>
                        <a:srgbClr val="502CC7"/>
                      </a:solidFill>
                      <a:prstDash val="solid"/>
                      <a:round/>
                      <a:headEnd type="none" w="med" len="med"/>
                      <a:tailEnd type="none" w="med" len="med"/>
                    </a:lnL>
                    <a:lnR w="7620" cap="flat" cmpd="sng" algn="ctr">
                      <a:solidFill>
                        <a:srgbClr val="9030C7"/>
                      </a:solidFill>
                      <a:prstDash val="solid"/>
                      <a:round/>
                      <a:headEnd type="none" w="med" len="med"/>
                      <a:tailEnd type="none" w="med" len="med"/>
                    </a:lnR>
                    <a:lnT w="7620" cap="flat" cmpd="sng" algn="ctr">
                      <a:solidFill>
                        <a:srgbClr val="502CC7"/>
                      </a:solidFill>
                      <a:prstDash val="solid"/>
                      <a:round/>
                      <a:headEnd type="none" w="med" len="med"/>
                      <a:tailEnd type="none" w="med" len="med"/>
                    </a:lnT>
                    <a:lnB w="7620" cap="flat" cmpd="sng" algn="ctr">
                      <a:solidFill>
                        <a:srgbClr val="1033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1</a:t>
                      </a:r>
                    </a:p>
                  </a:txBody>
                  <a:tcPr marL="16701" marR="16701" marT="16701" marB="16701">
                    <a:lnL w="7620" cap="flat" cmpd="sng" algn="ctr">
                      <a:solidFill>
                        <a:srgbClr val="9030C7"/>
                      </a:solidFill>
                      <a:prstDash val="solid"/>
                      <a:round/>
                      <a:headEnd type="none" w="med" len="med"/>
                      <a:tailEnd type="none" w="med" len="med"/>
                    </a:lnL>
                    <a:lnR w="7620" cap="flat" cmpd="sng" algn="ctr">
                      <a:solidFill>
                        <a:srgbClr val="B032C7"/>
                      </a:solidFill>
                      <a:prstDash val="solid"/>
                      <a:round/>
                      <a:headEnd type="none" w="med" len="med"/>
                      <a:tailEnd type="none" w="med" len="med"/>
                    </a:lnR>
                    <a:lnT w="7620" cap="flat" cmpd="sng" algn="ctr">
                      <a:solidFill>
                        <a:srgbClr val="9030C7"/>
                      </a:solidFill>
                      <a:prstDash val="solid"/>
                      <a:round/>
                      <a:headEnd type="none" w="med" len="med"/>
                      <a:tailEnd type="none" w="med" len="med"/>
                    </a:lnT>
                    <a:lnB w="7620" cap="flat" cmpd="sng" algn="ctr">
                      <a:solidFill>
                        <a:srgbClr val="B032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sz="1200" b="1">
                          <a:effectLst/>
                        </a:rPr>
                        <a:t>PFI 6</a:t>
                      </a:r>
                    </a:p>
                  </a:txBody>
                  <a:tcPr marL="16701" marR="16701" marT="16701" marB="16701">
                    <a:lnL w="7620" cap="flat" cmpd="sng" algn="ctr">
                      <a:solidFill>
                        <a:srgbClr val="B032C7"/>
                      </a:solidFill>
                      <a:prstDash val="solid"/>
                      <a:round/>
                      <a:headEnd type="none" w="med" len="med"/>
                      <a:tailEnd type="none" w="med" len="med"/>
                    </a:lnL>
                    <a:lnR w="7620" cap="flat" cmpd="sng" algn="ctr">
                      <a:solidFill>
                        <a:srgbClr val="B032C7"/>
                      </a:solidFill>
                      <a:prstDash val="solid"/>
                      <a:round/>
                      <a:headEnd type="none" w="med" len="med"/>
                      <a:tailEnd type="none" w="med" len="med"/>
                    </a:lnR>
                    <a:lnT w="7620" cap="flat" cmpd="sng" algn="ctr">
                      <a:solidFill>
                        <a:srgbClr val="B032C7"/>
                      </a:solidFill>
                      <a:prstDash val="solid"/>
                      <a:round/>
                      <a:headEnd type="none" w="med" len="med"/>
                      <a:tailEnd type="none" w="med" len="med"/>
                    </a:lnT>
                    <a:lnB w="7620" cap="flat" cmpd="sng" algn="ctr">
                      <a:solidFill>
                        <a:srgbClr val="B031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761888">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endParaRPr lang="en-US" altLang="zh-CN" sz="1200" b="1" dirty="0" smtClean="0">
                        <a:effectLst/>
                      </a:endParaRPr>
                    </a:p>
                    <a:p>
                      <a:pPr algn="ctr" fontAlgn="t"/>
                      <a:r>
                        <a:rPr lang="zh-CN" altLang="en-US" sz="1200" b="1" dirty="0" smtClean="0">
                          <a:effectLst/>
                        </a:rPr>
                        <a:t>两</a:t>
                      </a:r>
                      <a:r>
                        <a:rPr lang="zh-CN" altLang="en-US" sz="1200" b="1" dirty="0">
                          <a:effectLst/>
                        </a:rPr>
                        <a:t>边沿间隔测量</a:t>
                      </a:r>
                    </a:p>
                  </a:txBody>
                  <a:tcPr marL="16701" marR="16701" marT="16701" marB="16701">
                    <a:lnL w="7620" cap="flat" cmpd="sng" algn="ctr">
                      <a:solidFill>
                        <a:srgbClr val="502BC7"/>
                      </a:solidFill>
                      <a:prstDash val="solid"/>
                      <a:round/>
                      <a:headEnd type="none" w="med" len="med"/>
                      <a:tailEnd type="none" w="med" len="med"/>
                    </a:lnL>
                    <a:lnR w="7620" cap="flat" cmpd="sng" algn="ctr">
                      <a:solidFill>
                        <a:srgbClr val="502BC7"/>
                      </a:solidFill>
                      <a:prstDash val="solid"/>
                      <a:round/>
                      <a:headEnd type="none" w="med" len="med"/>
                      <a:tailEnd type="none" w="med" len="med"/>
                    </a:lnR>
                    <a:lnT w="7620" cap="flat" cmpd="sng" algn="ctr">
                      <a:solidFill>
                        <a:srgbClr val="502BC7"/>
                      </a:solidFill>
                      <a:prstDash val="solid"/>
                      <a:round/>
                      <a:headEnd type="none" w="med" len="med"/>
                      <a:tailEnd type="none" w="med" len="med"/>
                    </a:lnT>
                    <a:lnB w="7620" cap="flat" cmpd="sng" algn="ctr">
                      <a:solidFill>
                        <a:srgbClr val="9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开始：</a:t>
                      </a:r>
                      <a:r>
                        <a:rPr lang="en-US" sz="1200" b="1">
                          <a:solidFill>
                            <a:srgbClr val="333333"/>
                          </a:solidFill>
                          <a:effectLst/>
                          <a:latin typeface="Helvetica Neue"/>
                        </a:rPr>
                        <a:t>PFI 10</a:t>
                      </a:r>
                    </a:p>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停止：</a:t>
                      </a:r>
                      <a:r>
                        <a:rPr lang="en-US" sz="1200" b="1">
                          <a:solidFill>
                            <a:srgbClr val="333333"/>
                          </a:solidFill>
                          <a:effectLst/>
                          <a:latin typeface="Helvetica Neue"/>
                        </a:rPr>
                        <a:t>PFI 9</a:t>
                      </a:r>
                    </a:p>
                  </a:txBody>
                  <a:tcPr marL="16701" marR="16701" marT="16701" marB="16701">
                    <a:lnL w="7620" cap="flat" cmpd="sng" algn="ctr">
                      <a:solidFill>
                        <a:srgbClr val="502BC7"/>
                      </a:solidFill>
                      <a:prstDash val="solid"/>
                      <a:round/>
                      <a:headEnd type="none" w="med" len="med"/>
                      <a:tailEnd type="none" w="med" len="med"/>
                    </a:lnL>
                    <a:lnR w="7620" cap="flat" cmpd="sng" algn="ctr">
                      <a:solidFill>
                        <a:srgbClr val="1033C7"/>
                      </a:solidFill>
                      <a:prstDash val="solid"/>
                      <a:round/>
                      <a:headEnd type="none" w="med" len="med"/>
                      <a:tailEnd type="none" w="med" len="med"/>
                    </a:lnR>
                    <a:lnT w="7620" cap="flat" cmpd="sng" algn="ctr">
                      <a:solidFill>
                        <a:srgbClr val="502BC7"/>
                      </a:solidFill>
                      <a:prstDash val="solid"/>
                      <a:round/>
                      <a:headEnd type="none" w="med" len="med"/>
                      <a:tailEnd type="none" w="med" len="med"/>
                    </a:lnT>
                    <a:lnB w="7620" cap="flat" cmpd="sng" algn="ctr">
                      <a:solidFill>
                        <a:srgbClr val="B031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开始：</a:t>
                      </a:r>
                      <a:r>
                        <a:rPr lang="en-US" sz="1200" b="1">
                          <a:solidFill>
                            <a:srgbClr val="333333"/>
                          </a:solidFill>
                          <a:effectLst/>
                          <a:latin typeface="Helvetica Neue"/>
                        </a:rPr>
                        <a:t>PFI 11</a:t>
                      </a:r>
                    </a:p>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停止：</a:t>
                      </a:r>
                      <a:r>
                        <a:rPr lang="en-US" sz="1200" b="1">
                          <a:solidFill>
                            <a:srgbClr val="333333"/>
                          </a:solidFill>
                          <a:effectLst/>
                          <a:latin typeface="Helvetica Neue"/>
                        </a:rPr>
                        <a:t>PFI 4</a:t>
                      </a:r>
                    </a:p>
                  </a:txBody>
                  <a:tcPr marL="16701" marR="16701" marT="16701" marB="16701">
                    <a:lnL w="7620" cap="flat" cmpd="sng" algn="ctr">
                      <a:solidFill>
                        <a:srgbClr val="1033C7"/>
                      </a:solidFill>
                      <a:prstDash val="solid"/>
                      <a:round/>
                      <a:headEnd type="none" w="med" len="med"/>
                      <a:tailEnd type="none" w="med" len="med"/>
                    </a:lnL>
                    <a:lnR w="7620" cap="flat" cmpd="sng" algn="ctr">
                      <a:solidFill>
                        <a:srgbClr val="B032C7"/>
                      </a:solidFill>
                      <a:prstDash val="solid"/>
                      <a:round/>
                      <a:headEnd type="none" w="med" len="med"/>
                      <a:tailEnd type="none" w="med" len="med"/>
                    </a:lnR>
                    <a:lnT w="7620" cap="flat" cmpd="sng" algn="ctr">
                      <a:solidFill>
                        <a:srgbClr val="1033C7"/>
                      </a:solidFill>
                      <a:prstDash val="solid"/>
                      <a:round/>
                      <a:headEnd type="none" w="med" len="med"/>
                      <a:tailEnd type="none" w="med" len="med"/>
                    </a:lnT>
                    <a:lnB w="7620" cap="flat" cmpd="sng" algn="ctr">
                      <a:solidFill>
                        <a:srgbClr val="F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开始：</a:t>
                      </a:r>
                      <a:r>
                        <a:rPr lang="en-US" sz="1200" b="1">
                          <a:solidFill>
                            <a:srgbClr val="333333"/>
                          </a:solidFill>
                          <a:effectLst/>
                          <a:latin typeface="Helvetica Neue"/>
                        </a:rPr>
                        <a:t>PFI 2</a:t>
                      </a:r>
                    </a:p>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停止：</a:t>
                      </a:r>
                      <a:r>
                        <a:rPr lang="en-US" sz="1200" b="1">
                          <a:solidFill>
                            <a:srgbClr val="333333"/>
                          </a:solidFill>
                          <a:effectLst/>
                          <a:latin typeface="Helvetica Neue"/>
                        </a:rPr>
                        <a:t>PFI 1</a:t>
                      </a:r>
                    </a:p>
                  </a:txBody>
                  <a:tcPr marL="16701" marR="16701" marT="16701" marB="16701">
                    <a:lnL w="7620" cap="flat" cmpd="sng" algn="ctr">
                      <a:solidFill>
                        <a:srgbClr val="B032C7"/>
                      </a:solidFill>
                      <a:prstDash val="solid"/>
                      <a:round/>
                      <a:headEnd type="none" w="med" len="med"/>
                      <a:tailEnd type="none" w="med" len="med"/>
                    </a:lnL>
                    <a:lnR w="7620" cap="flat" cmpd="sng" algn="ctr">
                      <a:solidFill>
                        <a:srgbClr val="B031C7"/>
                      </a:solidFill>
                      <a:prstDash val="solid"/>
                      <a:round/>
                      <a:headEnd type="none" w="med" len="med"/>
                      <a:tailEnd type="none" w="med" len="med"/>
                    </a:lnR>
                    <a:lnT w="7620" cap="flat" cmpd="sng" algn="ctr">
                      <a:solidFill>
                        <a:srgbClr val="B032C7"/>
                      </a:solidFill>
                      <a:prstDash val="solid"/>
                      <a:round/>
                      <a:headEnd type="none" w="med" len="med"/>
                      <a:tailEnd type="none" w="med" len="med"/>
                    </a:lnT>
                    <a:lnB w="7620" cap="flat" cmpd="sng" algn="ctr">
                      <a:solidFill>
                        <a:srgbClr val="D02C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开始：</a:t>
                      </a:r>
                      <a:r>
                        <a:rPr lang="en-US" sz="1200" b="1">
                          <a:solidFill>
                            <a:srgbClr val="333333"/>
                          </a:solidFill>
                          <a:effectLst/>
                          <a:latin typeface="Helvetica Neue"/>
                        </a:rPr>
                        <a:t>PFI 7</a:t>
                      </a:r>
                    </a:p>
                    <a:p>
                      <a:pPr marL="279400" indent="0" algn="ctr" fontAlgn="t">
                        <a:spcBef>
                          <a:spcPts val="300"/>
                        </a:spcBef>
                        <a:spcAft>
                          <a:spcPts val="300"/>
                        </a:spcAft>
                        <a:buFont typeface="Arial" panose="020B0604020202020204" pitchFamily="34" charset="0"/>
                        <a:buChar char="•"/>
                      </a:pPr>
                      <a:r>
                        <a:rPr lang="zh-CN" altLang="en-US" sz="1200" b="1">
                          <a:solidFill>
                            <a:srgbClr val="333333"/>
                          </a:solidFill>
                          <a:effectLst/>
                          <a:latin typeface="Helvetica Neue"/>
                        </a:rPr>
                        <a:t>停止：</a:t>
                      </a:r>
                      <a:r>
                        <a:rPr lang="en-US" sz="1200" b="1">
                          <a:solidFill>
                            <a:srgbClr val="333333"/>
                          </a:solidFill>
                          <a:effectLst/>
                          <a:latin typeface="Helvetica Neue"/>
                        </a:rPr>
                        <a:t>PFI 6</a:t>
                      </a:r>
                    </a:p>
                  </a:txBody>
                  <a:tcPr marL="16701" marR="16701" marT="16701" marB="16701">
                    <a:lnL w="7620" cap="flat" cmpd="sng" algn="ctr">
                      <a:solidFill>
                        <a:srgbClr val="B031C7"/>
                      </a:solidFill>
                      <a:prstDash val="solid"/>
                      <a:round/>
                      <a:headEnd type="none" w="med" len="med"/>
                      <a:tailEnd type="none" w="med" len="med"/>
                    </a:lnL>
                    <a:lnR w="7620" cap="flat" cmpd="sng" algn="ctr">
                      <a:solidFill>
                        <a:srgbClr val="B031C7"/>
                      </a:solidFill>
                      <a:prstDash val="solid"/>
                      <a:round/>
                      <a:headEnd type="none" w="med" len="med"/>
                      <a:tailEnd type="none" w="med" len="med"/>
                    </a:lnR>
                    <a:lnT w="7620" cap="flat" cmpd="sng" algn="ctr">
                      <a:solidFill>
                        <a:srgbClr val="B031C7"/>
                      </a:solidFill>
                      <a:prstDash val="solid"/>
                      <a:round/>
                      <a:headEnd type="none" w="med" len="med"/>
                      <a:tailEnd type="none" w="med" len="med"/>
                    </a:lnT>
                    <a:lnB w="7620" cap="flat" cmpd="sng" algn="ctr">
                      <a:solidFill>
                        <a:srgbClr val="902E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182174">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endParaRPr lang="en-US" altLang="zh-CN" sz="1200" b="1" dirty="0" smtClean="0">
                        <a:effectLst/>
                      </a:endParaRPr>
                    </a:p>
                    <a:p>
                      <a:pPr algn="ctr" fontAlgn="t"/>
                      <a:endParaRPr lang="en-US" altLang="zh-CN" sz="1200" b="1" dirty="0" smtClean="0">
                        <a:effectLst/>
                      </a:endParaRPr>
                    </a:p>
                    <a:p>
                      <a:pPr algn="ctr" fontAlgn="t"/>
                      <a:endParaRPr lang="en-US" altLang="zh-CN" sz="1200" b="1" dirty="0" smtClean="0">
                        <a:effectLst/>
                      </a:endParaRPr>
                    </a:p>
                    <a:p>
                      <a:pPr algn="ctr" fontAlgn="t"/>
                      <a:r>
                        <a:rPr lang="zh-CN" altLang="en-US" sz="1200" b="1" dirty="0" smtClean="0">
                          <a:effectLst/>
                        </a:rPr>
                        <a:t>位置测量</a:t>
                      </a:r>
                      <a:endParaRPr lang="zh-CN" altLang="en-US" sz="1200" b="1" dirty="0">
                        <a:effectLst/>
                      </a:endParaRPr>
                    </a:p>
                  </a:txBody>
                  <a:tcPr marL="16701" marR="16701" marT="16701" marB="16701">
                    <a:lnL w="7620" cap="flat" cmpd="sng" algn="ctr">
                      <a:solidFill>
                        <a:srgbClr val="902BC7"/>
                      </a:solidFill>
                      <a:prstDash val="solid"/>
                      <a:round/>
                      <a:headEnd type="none" w="med" len="med"/>
                      <a:tailEnd type="none" w="med" len="med"/>
                    </a:lnL>
                    <a:lnR w="7620" cap="flat" cmpd="sng" algn="ctr">
                      <a:solidFill>
                        <a:srgbClr val="B031C7"/>
                      </a:solidFill>
                      <a:prstDash val="solid"/>
                      <a:round/>
                      <a:headEnd type="none" w="med" len="med"/>
                      <a:tailEnd type="none" w="med" len="med"/>
                    </a:lnR>
                    <a:lnT w="7620" cap="flat" cmpd="sng" algn="ctr">
                      <a:solidFill>
                        <a:srgbClr val="902BC7"/>
                      </a:solidFill>
                      <a:prstDash val="solid"/>
                      <a:round/>
                      <a:headEnd type="none" w="med" len="med"/>
                      <a:tailEnd type="none" w="med" len="med"/>
                    </a:lnT>
                    <a:lnB w="7620" cap="flat" cmpd="sng" algn="ctr">
                      <a:solidFill>
                        <a:srgbClr val="9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A:PFI 8</a:t>
                      </a:r>
                    </a:p>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B:PFI 10</a:t>
                      </a:r>
                    </a:p>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Z:PFI 9</a:t>
                      </a:r>
                    </a:p>
                  </a:txBody>
                  <a:tcPr marL="16701" marR="16701" marT="16701" marB="16701">
                    <a:lnL w="7620" cap="flat" cmpd="sng" algn="ctr">
                      <a:solidFill>
                        <a:srgbClr val="B031C7"/>
                      </a:solidFill>
                      <a:prstDash val="solid"/>
                      <a:round/>
                      <a:headEnd type="none" w="med" len="med"/>
                      <a:tailEnd type="none" w="med" len="med"/>
                    </a:lnL>
                    <a:lnR w="7620" cap="flat" cmpd="sng" algn="ctr">
                      <a:solidFill>
                        <a:srgbClr val="F02BC7"/>
                      </a:solidFill>
                      <a:prstDash val="solid"/>
                      <a:round/>
                      <a:headEnd type="none" w="med" len="med"/>
                      <a:tailEnd type="none" w="med" len="med"/>
                    </a:lnR>
                    <a:lnT w="7620" cap="flat" cmpd="sng" algn="ctr">
                      <a:solidFill>
                        <a:srgbClr val="B031C7"/>
                      </a:solidFill>
                      <a:prstDash val="solid"/>
                      <a:round/>
                      <a:headEnd type="none" w="med" len="med"/>
                      <a:tailEnd type="none" w="med" len="med"/>
                    </a:lnT>
                    <a:lnB w="7620" cap="flat" cmpd="sng" algn="ctr">
                      <a:solidFill>
                        <a:srgbClr val="B031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A:PFI 3</a:t>
                      </a:r>
                    </a:p>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B:PFI 11</a:t>
                      </a:r>
                    </a:p>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Z:PFI 4</a:t>
                      </a:r>
                    </a:p>
                  </a:txBody>
                  <a:tcPr marL="16701" marR="16701" marT="16701" marB="16701">
                    <a:lnL w="7620" cap="flat" cmpd="sng" algn="ctr">
                      <a:solidFill>
                        <a:srgbClr val="F02BC7"/>
                      </a:solidFill>
                      <a:prstDash val="solid"/>
                      <a:round/>
                      <a:headEnd type="none" w="med" len="med"/>
                      <a:tailEnd type="none" w="med" len="med"/>
                    </a:lnL>
                    <a:lnR w="7620" cap="flat" cmpd="sng" algn="ctr">
                      <a:solidFill>
                        <a:srgbClr val="D02CC7"/>
                      </a:solidFill>
                      <a:prstDash val="solid"/>
                      <a:round/>
                      <a:headEnd type="none" w="med" len="med"/>
                      <a:tailEnd type="none" w="med" len="med"/>
                    </a:lnR>
                    <a:lnT w="7620" cap="flat" cmpd="sng" algn="ctr">
                      <a:solidFill>
                        <a:srgbClr val="F02BC7"/>
                      </a:solidFill>
                      <a:prstDash val="solid"/>
                      <a:round/>
                      <a:headEnd type="none" w="med" len="med"/>
                      <a:tailEnd type="none" w="med" len="med"/>
                    </a:lnT>
                    <a:lnB w="7620" cap="flat" cmpd="sng" algn="ctr">
                      <a:solidFill>
                        <a:srgbClr val="F02B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A:PFI 0</a:t>
                      </a:r>
                    </a:p>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B:PFI 2</a:t>
                      </a:r>
                    </a:p>
                    <a:p>
                      <a:pPr marL="279400" indent="0" algn="ctr" fontAlgn="t">
                        <a:spcBef>
                          <a:spcPts val="300"/>
                        </a:spcBef>
                        <a:spcAft>
                          <a:spcPts val="300"/>
                        </a:spcAft>
                        <a:buFont typeface="Arial" panose="020B0604020202020204" pitchFamily="34" charset="0"/>
                        <a:buChar char="•"/>
                      </a:pPr>
                      <a:r>
                        <a:rPr lang="pl-PL" sz="1200" b="1">
                          <a:solidFill>
                            <a:srgbClr val="333333"/>
                          </a:solidFill>
                          <a:effectLst/>
                          <a:latin typeface="Helvetica Neue"/>
                        </a:rPr>
                        <a:t>Z:PFI 1</a:t>
                      </a:r>
                    </a:p>
                  </a:txBody>
                  <a:tcPr marL="16701" marR="16701" marT="16701" marB="16701">
                    <a:lnL w="7620" cap="flat" cmpd="sng" algn="ctr">
                      <a:solidFill>
                        <a:srgbClr val="D02CC7"/>
                      </a:solidFill>
                      <a:prstDash val="solid"/>
                      <a:round/>
                      <a:headEnd type="none" w="med" len="med"/>
                      <a:tailEnd type="none" w="med" len="med"/>
                    </a:lnL>
                    <a:lnR w="7620" cap="flat" cmpd="sng" algn="ctr">
                      <a:solidFill>
                        <a:srgbClr val="902EC7"/>
                      </a:solidFill>
                      <a:prstDash val="solid"/>
                      <a:round/>
                      <a:headEnd type="none" w="med" len="med"/>
                      <a:tailEnd type="none" w="med" len="med"/>
                    </a:lnR>
                    <a:lnT w="7620" cap="flat" cmpd="sng" algn="ctr">
                      <a:solidFill>
                        <a:srgbClr val="D02CC7"/>
                      </a:solidFill>
                      <a:prstDash val="solid"/>
                      <a:round/>
                      <a:headEnd type="none" w="med" len="med"/>
                      <a:tailEnd type="none" w="med" len="med"/>
                    </a:lnT>
                    <a:lnB w="7620" cap="flat" cmpd="sng" algn="ctr">
                      <a:solidFill>
                        <a:srgbClr val="D02C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A:PFI 5</a:t>
                      </a:r>
                    </a:p>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B:PFI 7</a:t>
                      </a:r>
                    </a:p>
                    <a:p>
                      <a:pPr marL="279400" indent="0" algn="ctr" fontAlgn="t">
                        <a:spcBef>
                          <a:spcPts val="300"/>
                        </a:spcBef>
                        <a:spcAft>
                          <a:spcPts val="300"/>
                        </a:spcAft>
                        <a:buFont typeface="Arial" panose="020B0604020202020204" pitchFamily="34" charset="0"/>
                        <a:buChar char="•"/>
                      </a:pPr>
                      <a:r>
                        <a:rPr lang="pl-PL" sz="1200" b="1" dirty="0">
                          <a:solidFill>
                            <a:srgbClr val="333333"/>
                          </a:solidFill>
                          <a:effectLst/>
                          <a:latin typeface="Helvetica Neue"/>
                        </a:rPr>
                        <a:t>Z:PFI 6</a:t>
                      </a:r>
                    </a:p>
                  </a:txBody>
                  <a:tcPr marL="16701" marR="16701" marT="16701" marB="16701">
                    <a:lnL w="7620" cap="flat" cmpd="sng" algn="ctr">
                      <a:solidFill>
                        <a:srgbClr val="902EC7"/>
                      </a:solidFill>
                      <a:prstDash val="solid"/>
                      <a:round/>
                      <a:headEnd type="none" w="med" len="med"/>
                      <a:tailEnd type="none" w="med" len="med"/>
                    </a:lnL>
                    <a:lnR w="7620" cap="flat" cmpd="sng" algn="ctr">
                      <a:solidFill>
                        <a:srgbClr val="902EC7"/>
                      </a:solidFill>
                      <a:prstDash val="solid"/>
                      <a:round/>
                      <a:headEnd type="none" w="med" len="med"/>
                      <a:tailEnd type="none" w="med" len="med"/>
                    </a:lnR>
                    <a:lnT w="7620" cap="flat" cmpd="sng" algn="ctr">
                      <a:solidFill>
                        <a:srgbClr val="902EC7"/>
                      </a:solidFill>
                      <a:prstDash val="solid"/>
                      <a:round/>
                      <a:headEnd type="none" w="med" len="med"/>
                      <a:tailEnd type="none" w="med" len="med"/>
                    </a:lnT>
                    <a:lnB w="7620" cap="flat" cmpd="sng" algn="ctr">
                      <a:solidFill>
                        <a:srgbClr val="902EC7"/>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29356225"/>
              </p:ext>
            </p:extLst>
          </p:nvPr>
        </p:nvGraphicFramePr>
        <p:xfrm>
          <a:off x="0" y="6217920"/>
          <a:ext cx="7054576" cy="640080"/>
        </p:xfrm>
        <a:graphic>
          <a:graphicData uri="http://schemas.openxmlformats.org/drawingml/2006/table">
            <a:tbl>
              <a:tblPr/>
              <a:tblGrid>
                <a:gridCol w="1763644"/>
                <a:gridCol w="1763644"/>
                <a:gridCol w="1763644"/>
                <a:gridCol w="1763644"/>
              </a:tblGrid>
              <a:tr h="0">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b="1" dirty="0">
                          <a:effectLst/>
                        </a:rPr>
                        <a:t>Ctr0</a:t>
                      </a:r>
                    </a:p>
                  </a:txBody>
                  <a:tcPr marL="22860" marR="22860" marT="22860" marB="22860" anchor="ctr">
                    <a:lnL w="7620" cap="flat" cmpd="sng" algn="ctr">
                      <a:solidFill>
                        <a:srgbClr val="90F241"/>
                      </a:solidFill>
                      <a:prstDash val="solid"/>
                      <a:round/>
                      <a:headEnd type="none" w="med" len="med"/>
                      <a:tailEnd type="none" w="med" len="med"/>
                    </a:lnL>
                    <a:lnR w="7620" cap="flat" cmpd="sng" algn="ctr">
                      <a:solidFill>
                        <a:srgbClr val="50FE41"/>
                      </a:solidFill>
                      <a:prstDash val="solid"/>
                      <a:round/>
                      <a:headEnd type="none" w="med" len="med"/>
                      <a:tailEnd type="none" w="med" len="med"/>
                    </a:lnR>
                    <a:lnT w="7620" cap="flat" cmpd="sng" algn="ctr">
                      <a:solidFill>
                        <a:srgbClr val="90F241"/>
                      </a:solidFill>
                      <a:prstDash val="solid"/>
                      <a:round/>
                      <a:headEnd type="none" w="med" len="med"/>
                      <a:tailEnd type="none" w="med" len="med"/>
                    </a:lnT>
                    <a:lnB w="7620" cap="flat" cmpd="sng" algn="ctr">
                      <a:solidFill>
                        <a:srgbClr val="10FE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b="1">
                          <a:effectLst/>
                        </a:rPr>
                        <a:t>Ctr1</a:t>
                      </a:r>
                    </a:p>
                  </a:txBody>
                  <a:tcPr marL="22860" marR="22860" marT="22860" marB="22860" anchor="ctr">
                    <a:lnL w="7620" cap="flat" cmpd="sng" algn="ctr">
                      <a:solidFill>
                        <a:srgbClr val="50FE41"/>
                      </a:solidFill>
                      <a:prstDash val="solid"/>
                      <a:round/>
                      <a:headEnd type="none" w="med" len="med"/>
                      <a:tailEnd type="none" w="med" len="med"/>
                    </a:lnL>
                    <a:lnR w="7620" cap="flat" cmpd="sng" algn="ctr">
                      <a:solidFill>
                        <a:srgbClr val="F00042"/>
                      </a:solidFill>
                      <a:prstDash val="solid"/>
                      <a:round/>
                      <a:headEnd type="none" w="med" len="med"/>
                      <a:tailEnd type="none" w="med" len="med"/>
                    </a:lnR>
                    <a:lnT w="7620" cap="flat" cmpd="sng" algn="ctr">
                      <a:solidFill>
                        <a:srgbClr val="50FE41"/>
                      </a:solidFill>
                      <a:prstDash val="solid"/>
                      <a:round/>
                      <a:headEnd type="none" w="med" len="med"/>
                      <a:tailEnd type="none" w="med" len="med"/>
                    </a:lnT>
                    <a:lnB w="7620" cap="flat" cmpd="sng" algn="ctr">
                      <a:solidFill>
                        <a:srgbClr val="70004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b="1">
                          <a:effectLst/>
                        </a:rPr>
                        <a:t>Ctr2</a:t>
                      </a:r>
                    </a:p>
                  </a:txBody>
                  <a:tcPr marL="22860" marR="22860" marT="22860" marB="22860" anchor="ctr">
                    <a:lnL w="7620" cap="flat" cmpd="sng" algn="ctr">
                      <a:solidFill>
                        <a:srgbClr val="F00042"/>
                      </a:solidFill>
                      <a:prstDash val="solid"/>
                      <a:round/>
                      <a:headEnd type="none" w="med" len="med"/>
                      <a:tailEnd type="none" w="med" len="med"/>
                    </a:lnL>
                    <a:lnR w="7620" cap="flat" cmpd="sng" algn="ctr">
                      <a:solidFill>
                        <a:srgbClr val="70FA41"/>
                      </a:solidFill>
                      <a:prstDash val="solid"/>
                      <a:round/>
                      <a:headEnd type="none" w="med" len="med"/>
                      <a:tailEnd type="none" w="med" len="med"/>
                    </a:lnR>
                    <a:lnT w="7620" cap="flat" cmpd="sng" algn="ctr">
                      <a:solidFill>
                        <a:srgbClr val="F00042"/>
                      </a:solidFill>
                      <a:prstDash val="solid"/>
                      <a:round/>
                      <a:headEnd type="none" w="med" len="med"/>
                      <a:tailEnd type="none" w="med" len="med"/>
                    </a:lnT>
                    <a:lnB w="7620" cap="flat" cmpd="sng" algn="ctr">
                      <a:solidFill>
                        <a:srgbClr val="10FE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a:r>
                        <a:rPr lang="en-US" b="1">
                          <a:effectLst/>
                        </a:rPr>
                        <a:t>Ctr3</a:t>
                      </a:r>
                    </a:p>
                  </a:txBody>
                  <a:tcPr marL="22860" marR="22860" marT="22860" marB="22860" anchor="ctr">
                    <a:lnL w="7620" cap="flat" cmpd="sng" algn="ctr">
                      <a:solidFill>
                        <a:srgbClr val="70FA41"/>
                      </a:solidFill>
                      <a:prstDash val="solid"/>
                      <a:round/>
                      <a:headEnd type="none" w="med" len="med"/>
                      <a:tailEnd type="none" w="med" len="med"/>
                    </a:lnL>
                    <a:lnR w="7620" cap="flat" cmpd="sng" algn="ctr">
                      <a:solidFill>
                        <a:srgbClr val="70FA41"/>
                      </a:solidFill>
                      <a:prstDash val="solid"/>
                      <a:round/>
                      <a:headEnd type="none" w="med" len="med"/>
                      <a:tailEnd type="none" w="med" len="med"/>
                    </a:lnR>
                    <a:lnT w="7620" cap="flat" cmpd="sng" algn="ctr">
                      <a:solidFill>
                        <a:srgbClr val="70FA41"/>
                      </a:solidFill>
                      <a:prstDash val="solid"/>
                      <a:round/>
                      <a:headEnd type="none" w="med" len="med"/>
                      <a:tailEnd type="none" w="med" len="med"/>
                    </a:lnT>
                    <a:lnB w="7620" cap="flat" cmpd="sng" algn="ctr">
                      <a:solidFill>
                        <a:srgbClr val="70FF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a:effectLst/>
                        </a:rPr>
                        <a:t>PFI 12</a:t>
                      </a:r>
                    </a:p>
                  </a:txBody>
                  <a:tcPr marL="22860" marR="22860" marT="22860" marB="22860">
                    <a:lnL w="7620" cap="flat" cmpd="sng" algn="ctr">
                      <a:solidFill>
                        <a:srgbClr val="10FE41"/>
                      </a:solidFill>
                      <a:prstDash val="solid"/>
                      <a:round/>
                      <a:headEnd type="none" w="med" len="med"/>
                      <a:tailEnd type="none" w="med" len="med"/>
                    </a:lnL>
                    <a:lnR w="7620" cap="flat" cmpd="sng" algn="ctr">
                      <a:solidFill>
                        <a:srgbClr val="700042"/>
                      </a:solidFill>
                      <a:prstDash val="solid"/>
                      <a:round/>
                      <a:headEnd type="none" w="med" len="med"/>
                      <a:tailEnd type="none" w="med" len="med"/>
                    </a:lnR>
                    <a:lnT w="7620" cap="flat" cmpd="sng" algn="ctr">
                      <a:solidFill>
                        <a:srgbClr val="10FE41"/>
                      </a:solidFill>
                      <a:prstDash val="solid"/>
                      <a:round/>
                      <a:headEnd type="none" w="med" len="med"/>
                      <a:tailEnd type="none" w="med" len="med"/>
                    </a:lnT>
                    <a:lnB w="7620" cap="flat" cmpd="sng" algn="ctr">
                      <a:solidFill>
                        <a:srgbClr val="10FE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a:effectLst/>
                        </a:rPr>
                        <a:t>PFI 13</a:t>
                      </a:r>
                    </a:p>
                  </a:txBody>
                  <a:tcPr marL="22860" marR="22860" marT="22860" marB="22860">
                    <a:lnL w="7620" cap="flat" cmpd="sng" algn="ctr">
                      <a:solidFill>
                        <a:srgbClr val="700042"/>
                      </a:solidFill>
                      <a:prstDash val="solid"/>
                      <a:round/>
                      <a:headEnd type="none" w="med" len="med"/>
                      <a:tailEnd type="none" w="med" len="med"/>
                    </a:lnL>
                    <a:lnR w="7620" cap="flat" cmpd="sng" algn="ctr">
                      <a:solidFill>
                        <a:srgbClr val="10FE41"/>
                      </a:solidFill>
                      <a:prstDash val="solid"/>
                      <a:round/>
                      <a:headEnd type="none" w="med" len="med"/>
                      <a:tailEnd type="none" w="med" len="med"/>
                    </a:lnR>
                    <a:lnT w="7620" cap="flat" cmpd="sng" algn="ctr">
                      <a:solidFill>
                        <a:srgbClr val="700042"/>
                      </a:solidFill>
                      <a:prstDash val="solid"/>
                      <a:round/>
                      <a:headEnd type="none" w="med" len="med"/>
                      <a:tailEnd type="none" w="med" len="med"/>
                    </a:lnT>
                    <a:lnB w="7620" cap="flat" cmpd="sng" algn="ctr">
                      <a:solidFill>
                        <a:srgbClr val="70004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a:effectLst/>
                        </a:rPr>
                        <a:t>PFI 14</a:t>
                      </a:r>
                    </a:p>
                  </a:txBody>
                  <a:tcPr marL="22860" marR="22860" marT="22860" marB="22860">
                    <a:lnL w="7620" cap="flat" cmpd="sng" algn="ctr">
                      <a:solidFill>
                        <a:srgbClr val="10FE41"/>
                      </a:solidFill>
                      <a:prstDash val="solid"/>
                      <a:round/>
                      <a:headEnd type="none" w="med" len="med"/>
                      <a:tailEnd type="none" w="med" len="med"/>
                    </a:lnL>
                    <a:lnR w="7620" cap="flat" cmpd="sng" algn="ctr">
                      <a:solidFill>
                        <a:srgbClr val="70FF41"/>
                      </a:solidFill>
                      <a:prstDash val="solid"/>
                      <a:round/>
                      <a:headEnd type="none" w="med" len="med"/>
                      <a:tailEnd type="none" w="med" len="med"/>
                    </a:lnR>
                    <a:lnT w="7620" cap="flat" cmpd="sng" algn="ctr">
                      <a:solidFill>
                        <a:srgbClr val="10FE41"/>
                      </a:solidFill>
                      <a:prstDash val="solid"/>
                      <a:round/>
                      <a:headEnd type="none" w="med" len="med"/>
                      <a:tailEnd type="none" w="med" len="med"/>
                    </a:lnT>
                    <a:lnB w="7620" cap="flat" cmpd="sng" algn="ctr">
                      <a:solidFill>
                        <a:srgbClr val="10FE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微软雅黑"/>
                        </a:defRPr>
                      </a:lvl1pPr>
                      <a:lvl2pPr marL="457200" algn="l" defTabSz="457200" rtl="0" eaLnBrk="1" latinLnBrk="0" hangingPunct="1">
                        <a:defRPr sz="1800" kern="1200">
                          <a:solidFill>
                            <a:schemeClr val="tx1"/>
                          </a:solidFill>
                          <a:latin typeface="Arial"/>
                          <a:ea typeface="微软雅黑"/>
                        </a:defRPr>
                      </a:lvl2pPr>
                      <a:lvl3pPr marL="914400" algn="l" defTabSz="457200" rtl="0" eaLnBrk="1" latinLnBrk="0" hangingPunct="1">
                        <a:defRPr sz="1800" kern="1200">
                          <a:solidFill>
                            <a:schemeClr val="tx1"/>
                          </a:solidFill>
                          <a:latin typeface="Arial"/>
                          <a:ea typeface="微软雅黑"/>
                        </a:defRPr>
                      </a:lvl3pPr>
                      <a:lvl4pPr marL="1371600" algn="l" defTabSz="457200" rtl="0" eaLnBrk="1" latinLnBrk="0" hangingPunct="1">
                        <a:defRPr sz="1800" kern="1200">
                          <a:solidFill>
                            <a:schemeClr val="tx1"/>
                          </a:solidFill>
                          <a:latin typeface="Arial"/>
                          <a:ea typeface="微软雅黑"/>
                        </a:defRPr>
                      </a:lvl4pPr>
                      <a:lvl5pPr marL="1828800" algn="l" defTabSz="457200" rtl="0" eaLnBrk="1" latinLnBrk="0" hangingPunct="1">
                        <a:defRPr sz="1800" kern="1200">
                          <a:solidFill>
                            <a:schemeClr val="tx1"/>
                          </a:solidFill>
                          <a:latin typeface="Arial"/>
                          <a:ea typeface="微软雅黑"/>
                        </a:defRPr>
                      </a:lvl5pPr>
                      <a:lvl6pPr marL="2286000" algn="l" defTabSz="457200" rtl="0" eaLnBrk="1" latinLnBrk="0" hangingPunct="1">
                        <a:defRPr sz="1800" kern="1200">
                          <a:solidFill>
                            <a:schemeClr val="tx1"/>
                          </a:solidFill>
                          <a:latin typeface="Arial"/>
                          <a:ea typeface="微软雅黑"/>
                        </a:defRPr>
                      </a:lvl6pPr>
                      <a:lvl7pPr marL="2743200" algn="l" defTabSz="457200" rtl="0" eaLnBrk="1" latinLnBrk="0" hangingPunct="1">
                        <a:defRPr sz="1800" kern="1200">
                          <a:solidFill>
                            <a:schemeClr val="tx1"/>
                          </a:solidFill>
                          <a:latin typeface="Arial"/>
                          <a:ea typeface="微软雅黑"/>
                        </a:defRPr>
                      </a:lvl7pPr>
                      <a:lvl8pPr marL="3200400" algn="l" defTabSz="457200" rtl="0" eaLnBrk="1" latinLnBrk="0" hangingPunct="1">
                        <a:defRPr sz="1800" kern="1200">
                          <a:solidFill>
                            <a:schemeClr val="tx1"/>
                          </a:solidFill>
                          <a:latin typeface="Arial"/>
                          <a:ea typeface="微软雅黑"/>
                        </a:defRPr>
                      </a:lvl8pPr>
                      <a:lvl9pPr marL="3657600" algn="l" defTabSz="457200" rtl="0" eaLnBrk="1" latinLnBrk="0" hangingPunct="1">
                        <a:defRPr sz="1800" kern="1200">
                          <a:solidFill>
                            <a:schemeClr val="tx1"/>
                          </a:solidFill>
                          <a:latin typeface="Arial"/>
                          <a:ea typeface="微软雅黑"/>
                        </a:defRPr>
                      </a:lvl9pPr>
                    </a:lstStyle>
                    <a:p>
                      <a:pPr algn="ctr" fontAlgn="t"/>
                      <a:r>
                        <a:rPr lang="en-US" dirty="0">
                          <a:effectLst/>
                        </a:rPr>
                        <a:t>PFI 15</a:t>
                      </a:r>
                    </a:p>
                  </a:txBody>
                  <a:tcPr marL="22860" marR="22860" marT="22860" marB="22860">
                    <a:lnL w="7620" cap="flat" cmpd="sng" algn="ctr">
                      <a:solidFill>
                        <a:srgbClr val="70FF41"/>
                      </a:solidFill>
                      <a:prstDash val="solid"/>
                      <a:round/>
                      <a:headEnd type="none" w="med" len="med"/>
                      <a:tailEnd type="none" w="med" len="med"/>
                    </a:lnL>
                    <a:lnR w="7620" cap="flat" cmpd="sng" algn="ctr">
                      <a:solidFill>
                        <a:srgbClr val="70FF41"/>
                      </a:solidFill>
                      <a:prstDash val="solid"/>
                      <a:round/>
                      <a:headEnd type="none" w="med" len="med"/>
                      <a:tailEnd type="none" w="med" len="med"/>
                    </a:lnR>
                    <a:lnT w="7620" cap="flat" cmpd="sng" algn="ctr">
                      <a:solidFill>
                        <a:srgbClr val="70FF41"/>
                      </a:solidFill>
                      <a:prstDash val="solid"/>
                      <a:round/>
                      <a:headEnd type="none" w="med" len="med"/>
                      <a:tailEnd type="none" w="med" len="med"/>
                    </a:lnT>
                    <a:lnB w="7620" cap="flat" cmpd="sng" algn="ctr">
                      <a:solidFill>
                        <a:srgbClr val="70FF4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6" name="文本框 5"/>
          <p:cNvSpPr txBox="1"/>
          <p:nvPr/>
        </p:nvSpPr>
        <p:spPr>
          <a:xfrm>
            <a:off x="1168400" y="541867"/>
            <a:ext cx="1620957" cy="761747"/>
          </a:xfrm>
          <a:prstGeom prst="rect">
            <a:avLst/>
          </a:prstGeom>
          <a:noFill/>
        </p:spPr>
        <p:txBody>
          <a:bodyPr wrap="none" rtlCol="0">
            <a:spAutoFit/>
          </a:bodyPr>
          <a:lstStyle/>
          <a:p>
            <a:pPr marL="279400" fontAlgn="t">
              <a:spcBef>
                <a:spcPts val="300"/>
              </a:spcBef>
              <a:spcAft>
                <a:spcPts val="300"/>
              </a:spcAft>
            </a:pPr>
            <a:r>
              <a:rPr lang="zh-CN" altLang="en-US" sz="1200" b="1" dirty="0" smtClean="0">
                <a:solidFill>
                  <a:srgbClr val="333333"/>
                </a:solidFill>
                <a:latin typeface="Helvetica Neue"/>
              </a:rPr>
              <a:t>  边沿</a:t>
            </a:r>
            <a:r>
              <a:rPr lang="zh-CN" altLang="en-US" sz="1200" b="1" dirty="0">
                <a:solidFill>
                  <a:srgbClr val="333333"/>
                </a:solidFill>
                <a:latin typeface="Helvetica Neue"/>
              </a:rPr>
              <a:t>：</a:t>
            </a:r>
            <a:r>
              <a:rPr lang="en-US" altLang="zh-CN" sz="1200" b="1" dirty="0" smtClean="0">
                <a:solidFill>
                  <a:srgbClr val="333333"/>
                </a:solidFill>
                <a:latin typeface="Helvetica Neue"/>
              </a:rPr>
              <a:t>PFI8</a:t>
            </a:r>
            <a:endParaRPr lang="en-US" altLang="zh-CN" sz="1200" b="1" dirty="0">
              <a:solidFill>
                <a:srgbClr val="333333"/>
              </a:solidFill>
              <a:latin typeface="Helvetica Neue"/>
            </a:endParaRPr>
          </a:p>
          <a:p>
            <a:pPr marL="279400" fontAlgn="t">
              <a:spcBef>
                <a:spcPts val="300"/>
              </a:spcBef>
              <a:spcAft>
                <a:spcPts val="300"/>
              </a:spcAft>
            </a:pPr>
            <a:r>
              <a:rPr lang="zh-CN" altLang="en-US" sz="1200" b="1" dirty="0">
                <a:solidFill>
                  <a:srgbClr val="333333"/>
                </a:solidFill>
                <a:latin typeface="Helvetica Neue"/>
              </a:rPr>
              <a:t>计数</a:t>
            </a:r>
            <a:r>
              <a:rPr lang="zh-CN" altLang="en-US" sz="1200" b="1" dirty="0" smtClean="0">
                <a:solidFill>
                  <a:srgbClr val="333333"/>
                </a:solidFill>
                <a:latin typeface="Helvetica Neue"/>
              </a:rPr>
              <a:t>方向：</a:t>
            </a:r>
            <a:r>
              <a:rPr lang="en-US" altLang="zh-CN" sz="1200" b="1" dirty="0" smtClean="0">
                <a:solidFill>
                  <a:srgbClr val="333333"/>
                </a:solidFill>
                <a:latin typeface="Helvetica Neue"/>
              </a:rPr>
              <a:t>PFI10</a:t>
            </a:r>
            <a:endParaRPr lang="en-US" altLang="zh-CN" sz="1200" b="1" dirty="0">
              <a:solidFill>
                <a:srgbClr val="333333"/>
              </a:solidFill>
              <a:latin typeface="Helvetica Neue"/>
            </a:endParaRPr>
          </a:p>
          <a:p>
            <a:endParaRPr lang="zh-CN" altLang="en-US" sz="1200" b="1" dirty="0"/>
          </a:p>
        </p:txBody>
      </p:sp>
      <p:sp>
        <p:nvSpPr>
          <p:cNvPr id="7" name="文本框 6"/>
          <p:cNvSpPr txBox="1"/>
          <p:nvPr/>
        </p:nvSpPr>
        <p:spPr>
          <a:xfrm>
            <a:off x="2565400" y="541866"/>
            <a:ext cx="1620957" cy="761747"/>
          </a:xfrm>
          <a:prstGeom prst="rect">
            <a:avLst/>
          </a:prstGeom>
          <a:noFill/>
        </p:spPr>
        <p:txBody>
          <a:bodyPr wrap="none" rtlCol="0">
            <a:spAutoFit/>
          </a:bodyPr>
          <a:lstStyle/>
          <a:p>
            <a:pPr marL="279400" fontAlgn="t">
              <a:spcBef>
                <a:spcPts val="300"/>
              </a:spcBef>
              <a:spcAft>
                <a:spcPts val="300"/>
              </a:spcAft>
            </a:pPr>
            <a:r>
              <a:rPr lang="zh-CN" altLang="en-US" sz="1200" b="1" dirty="0" smtClean="0">
                <a:solidFill>
                  <a:srgbClr val="333333"/>
                </a:solidFill>
                <a:latin typeface="Helvetica Neue"/>
              </a:rPr>
              <a:t>  边沿</a:t>
            </a:r>
            <a:r>
              <a:rPr lang="zh-CN" altLang="en-US" sz="1200" b="1" dirty="0">
                <a:solidFill>
                  <a:srgbClr val="333333"/>
                </a:solidFill>
                <a:latin typeface="Helvetica Neue"/>
              </a:rPr>
              <a:t>：</a:t>
            </a:r>
            <a:r>
              <a:rPr lang="en-US" altLang="zh-CN" sz="1200" b="1" dirty="0" smtClean="0">
                <a:solidFill>
                  <a:srgbClr val="333333"/>
                </a:solidFill>
                <a:latin typeface="Helvetica Neue"/>
              </a:rPr>
              <a:t>PFI3</a:t>
            </a:r>
            <a:endParaRPr lang="en-US" altLang="zh-CN" sz="1200" b="1" dirty="0">
              <a:solidFill>
                <a:srgbClr val="333333"/>
              </a:solidFill>
              <a:latin typeface="Helvetica Neue"/>
            </a:endParaRPr>
          </a:p>
          <a:p>
            <a:pPr marL="279400" fontAlgn="t">
              <a:spcBef>
                <a:spcPts val="300"/>
              </a:spcBef>
              <a:spcAft>
                <a:spcPts val="300"/>
              </a:spcAft>
            </a:pPr>
            <a:r>
              <a:rPr lang="zh-CN" altLang="en-US" sz="1200" b="1" dirty="0">
                <a:solidFill>
                  <a:srgbClr val="333333"/>
                </a:solidFill>
                <a:latin typeface="Helvetica Neue"/>
              </a:rPr>
              <a:t>计数</a:t>
            </a:r>
            <a:r>
              <a:rPr lang="zh-CN" altLang="en-US" sz="1200" b="1" dirty="0" smtClean="0">
                <a:solidFill>
                  <a:srgbClr val="333333"/>
                </a:solidFill>
                <a:latin typeface="Helvetica Neue"/>
              </a:rPr>
              <a:t>方向：</a:t>
            </a:r>
            <a:r>
              <a:rPr lang="en-US" altLang="zh-CN" sz="1200" b="1" dirty="0" smtClean="0">
                <a:solidFill>
                  <a:srgbClr val="333333"/>
                </a:solidFill>
                <a:latin typeface="Helvetica Neue"/>
              </a:rPr>
              <a:t>PFI11</a:t>
            </a:r>
            <a:endParaRPr lang="en-US" altLang="zh-CN" sz="1200" b="1" dirty="0">
              <a:solidFill>
                <a:srgbClr val="333333"/>
              </a:solidFill>
              <a:latin typeface="Helvetica Neue"/>
            </a:endParaRPr>
          </a:p>
          <a:p>
            <a:endParaRPr lang="zh-CN" altLang="en-US" sz="1200" b="1" dirty="0"/>
          </a:p>
        </p:txBody>
      </p:sp>
      <p:sp>
        <p:nvSpPr>
          <p:cNvPr id="8" name="文本框 7"/>
          <p:cNvSpPr txBox="1"/>
          <p:nvPr/>
        </p:nvSpPr>
        <p:spPr>
          <a:xfrm>
            <a:off x="4018355" y="558545"/>
            <a:ext cx="1544012" cy="761747"/>
          </a:xfrm>
          <a:prstGeom prst="rect">
            <a:avLst/>
          </a:prstGeom>
          <a:noFill/>
        </p:spPr>
        <p:txBody>
          <a:bodyPr wrap="none" rtlCol="0">
            <a:spAutoFit/>
          </a:bodyPr>
          <a:lstStyle/>
          <a:p>
            <a:pPr marL="279400" fontAlgn="t">
              <a:spcBef>
                <a:spcPts val="300"/>
              </a:spcBef>
              <a:spcAft>
                <a:spcPts val="300"/>
              </a:spcAft>
            </a:pPr>
            <a:r>
              <a:rPr lang="zh-CN" altLang="en-US" sz="1200" b="1" dirty="0" smtClean="0">
                <a:solidFill>
                  <a:srgbClr val="333333"/>
                </a:solidFill>
                <a:latin typeface="Helvetica Neue"/>
              </a:rPr>
              <a:t>  边沿</a:t>
            </a:r>
            <a:r>
              <a:rPr lang="zh-CN" altLang="en-US" sz="1200" b="1" dirty="0">
                <a:solidFill>
                  <a:srgbClr val="333333"/>
                </a:solidFill>
                <a:latin typeface="Helvetica Neue"/>
              </a:rPr>
              <a:t>：</a:t>
            </a:r>
            <a:r>
              <a:rPr lang="en-US" altLang="zh-CN" sz="1200" b="1" dirty="0" smtClean="0">
                <a:solidFill>
                  <a:srgbClr val="333333"/>
                </a:solidFill>
                <a:latin typeface="Helvetica Neue"/>
              </a:rPr>
              <a:t>PFI0</a:t>
            </a:r>
            <a:endParaRPr lang="en-US" altLang="zh-CN" sz="1200" b="1" dirty="0">
              <a:solidFill>
                <a:srgbClr val="333333"/>
              </a:solidFill>
              <a:latin typeface="Helvetica Neue"/>
            </a:endParaRPr>
          </a:p>
          <a:p>
            <a:pPr marL="279400" fontAlgn="t">
              <a:spcBef>
                <a:spcPts val="300"/>
              </a:spcBef>
              <a:spcAft>
                <a:spcPts val="300"/>
              </a:spcAft>
            </a:pPr>
            <a:r>
              <a:rPr lang="zh-CN" altLang="en-US" sz="1200" b="1" dirty="0">
                <a:solidFill>
                  <a:srgbClr val="333333"/>
                </a:solidFill>
                <a:latin typeface="Helvetica Neue"/>
              </a:rPr>
              <a:t>计数</a:t>
            </a:r>
            <a:r>
              <a:rPr lang="zh-CN" altLang="en-US" sz="1200" b="1" dirty="0" smtClean="0">
                <a:solidFill>
                  <a:srgbClr val="333333"/>
                </a:solidFill>
                <a:latin typeface="Helvetica Neue"/>
              </a:rPr>
              <a:t>方向：</a:t>
            </a:r>
            <a:r>
              <a:rPr lang="en-US" altLang="zh-CN" sz="1200" b="1" dirty="0" smtClean="0">
                <a:solidFill>
                  <a:srgbClr val="333333"/>
                </a:solidFill>
                <a:latin typeface="Helvetica Neue"/>
              </a:rPr>
              <a:t>PFI2</a:t>
            </a:r>
            <a:endParaRPr lang="en-US" altLang="zh-CN" sz="1200" b="1" dirty="0">
              <a:solidFill>
                <a:srgbClr val="333333"/>
              </a:solidFill>
              <a:latin typeface="Helvetica Neue"/>
            </a:endParaRPr>
          </a:p>
          <a:p>
            <a:endParaRPr lang="zh-CN" altLang="en-US" sz="1200" b="1" dirty="0"/>
          </a:p>
        </p:txBody>
      </p:sp>
      <p:sp>
        <p:nvSpPr>
          <p:cNvPr id="9" name="文本框 8"/>
          <p:cNvSpPr txBox="1"/>
          <p:nvPr/>
        </p:nvSpPr>
        <p:spPr>
          <a:xfrm>
            <a:off x="5415355" y="541865"/>
            <a:ext cx="1544012" cy="761747"/>
          </a:xfrm>
          <a:prstGeom prst="rect">
            <a:avLst/>
          </a:prstGeom>
          <a:noFill/>
        </p:spPr>
        <p:txBody>
          <a:bodyPr wrap="none" rtlCol="0">
            <a:spAutoFit/>
          </a:bodyPr>
          <a:lstStyle/>
          <a:p>
            <a:pPr marL="279400" fontAlgn="t">
              <a:spcBef>
                <a:spcPts val="300"/>
              </a:spcBef>
              <a:spcAft>
                <a:spcPts val="300"/>
              </a:spcAft>
            </a:pPr>
            <a:r>
              <a:rPr lang="zh-CN" altLang="en-US" sz="1200" b="1" dirty="0" smtClean="0">
                <a:solidFill>
                  <a:srgbClr val="333333"/>
                </a:solidFill>
                <a:latin typeface="Helvetica Neue"/>
              </a:rPr>
              <a:t>  边沿</a:t>
            </a:r>
            <a:r>
              <a:rPr lang="zh-CN" altLang="en-US" sz="1200" b="1" dirty="0">
                <a:solidFill>
                  <a:srgbClr val="333333"/>
                </a:solidFill>
                <a:latin typeface="Helvetica Neue"/>
              </a:rPr>
              <a:t>：</a:t>
            </a:r>
            <a:r>
              <a:rPr lang="en-US" altLang="zh-CN" sz="1200" b="1" dirty="0" smtClean="0">
                <a:solidFill>
                  <a:srgbClr val="333333"/>
                </a:solidFill>
                <a:latin typeface="Helvetica Neue"/>
              </a:rPr>
              <a:t>PFI5</a:t>
            </a:r>
            <a:endParaRPr lang="en-US" altLang="zh-CN" sz="1200" b="1" dirty="0">
              <a:solidFill>
                <a:srgbClr val="333333"/>
              </a:solidFill>
              <a:latin typeface="Helvetica Neue"/>
            </a:endParaRPr>
          </a:p>
          <a:p>
            <a:pPr marL="279400" fontAlgn="t">
              <a:spcBef>
                <a:spcPts val="300"/>
              </a:spcBef>
              <a:spcAft>
                <a:spcPts val="300"/>
              </a:spcAft>
            </a:pPr>
            <a:r>
              <a:rPr lang="zh-CN" altLang="en-US" sz="1200" b="1" dirty="0">
                <a:solidFill>
                  <a:srgbClr val="333333"/>
                </a:solidFill>
                <a:latin typeface="Helvetica Neue"/>
              </a:rPr>
              <a:t>计数</a:t>
            </a:r>
            <a:r>
              <a:rPr lang="zh-CN" altLang="en-US" sz="1200" b="1" dirty="0" smtClean="0">
                <a:solidFill>
                  <a:srgbClr val="333333"/>
                </a:solidFill>
                <a:latin typeface="Helvetica Neue"/>
              </a:rPr>
              <a:t>方向：</a:t>
            </a:r>
            <a:r>
              <a:rPr lang="en-US" altLang="zh-CN" sz="1200" b="1" dirty="0" smtClean="0">
                <a:solidFill>
                  <a:srgbClr val="333333"/>
                </a:solidFill>
                <a:latin typeface="Helvetica Neue"/>
              </a:rPr>
              <a:t>PFI7</a:t>
            </a:r>
            <a:endParaRPr lang="en-US" altLang="zh-CN" sz="1200" b="1" dirty="0">
              <a:solidFill>
                <a:srgbClr val="333333"/>
              </a:solidFill>
              <a:latin typeface="Helvetica Neue"/>
            </a:endParaRPr>
          </a:p>
          <a:p>
            <a:endParaRPr lang="zh-CN" altLang="en-US" sz="1200" b="1" dirty="0"/>
          </a:p>
        </p:txBody>
      </p:sp>
      <p:sp>
        <p:nvSpPr>
          <p:cNvPr id="2" name="文本框 1"/>
          <p:cNvSpPr txBox="1"/>
          <p:nvPr/>
        </p:nvSpPr>
        <p:spPr>
          <a:xfrm>
            <a:off x="7217102" y="1303612"/>
            <a:ext cx="4974897" cy="1754326"/>
          </a:xfrm>
          <a:prstGeom prst="rect">
            <a:avLst/>
          </a:prstGeom>
          <a:noFill/>
        </p:spPr>
        <p:txBody>
          <a:bodyPr wrap="square" rtlCol="0">
            <a:spAutoFit/>
          </a:bodyPr>
          <a:lstStyle/>
          <a:p>
            <a:r>
              <a:rPr lang="en-US" altLang="zh-CN" dirty="0" smtClean="0"/>
              <a:t>Resolution</a:t>
            </a:r>
            <a:r>
              <a:rPr lang="zh-CN" altLang="en-US" dirty="0" smtClean="0"/>
              <a:t>：</a:t>
            </a:r>
            <a:r>
              <a:rPr lang="en-US" altLang="zh-CN" dirty="0" smtClean="0"/>
              <a:t>32bits</a:t>
            </a:r>
          </a:p>
          <a:p>
            <a:r>
              <a:rPr lang="en-US" altLang="zh-CN" dirty="0" smtClean="0"/>
              <a:t>Internal base clocks:100/20MHz,100KHz</a:t>
            </a:r>
          </a:p>
          <a:p>
            <a:r>
              <a:rPr lang="en-US" altLang="zh-CN" dirty="0" smtClean="0"/>
              <a:t>External base clocks:0-25MHz</a:t>
            </a:r>
          </a:p>
          <a:p>
            <a:r>
              <a:rPr lang="en-US" altLang="zh-CN" dirty="0" smtClean="0"/>
              <a:t>Base clock accuracy:50ppm</a:t>
            </a:r>
          </a:p>
          <a:p>
            <a:r>
              <a:rPr lang="en-US" altLang="zh-CN" dirty="0" smtClean="0"/>
              <a:t>FIFO:127samples per counter</a:t>
            </a:r>
          </a:p>
          <a:p>
            <a:endParaRPr lang="zh-CN" altLang="en-US" dirty="0"/>
          </a:p>
        </p:txBody>
      </p:sp>
    </p:spTree>
    <p:extLst>
      <p:ext uri="{BB962C8B-B14F-4D97-AF65-F5344CB8AC3E}">
        <p14:creationId xmlns:p14="http://schemas.microsoft.com/office/powerpoint/2010/main" val="396683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892061" y="1604281"/>
            <a:ext cx="6353994" cy="415344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22566" y="1943099"/>
            <a:ext cx="6353993" cy="3475810"/>
          </a:xfrm>
          <a:prstGeom prst="rect">
            <a:avLst/>
          </a:prstGeom>
        </p:spPr>
      </p:pic>
      <p:sp>
        <p:nvSpPr>
          <p:cNvPr id="7" name="文本框 6"/>
          <p:cNvSpPr txBox="1"/>
          <p:nvPr/>
        </p:nvSpPr>
        <p:spPr>
          <a:xfrm>
            <a:off x="8240484" y="2318658"/>
            <a:ext cx="3951515" cy="3416320"/>
          </a:xfrm>
          <a:prstGeom prst="rect">
            <a:avLst/>
          </a:prstGeom>
          <a:noFill/>
        </p:spPr>
        <p:txBody>
          <a:bodyPr wrap="square" rtlCol="0">
            <a:spAutoFit/>
          </a:bodyPr>
          <a:lstStyle/>
          <a:p>
            <a:r>
              <a:rPr lang="en-US" altLang="zh-CN" b="1" dirty="0" smtClean="0">
                <a:solidFill>
                  <a:schemeClr val="accent1">
                    <a:lumMod val="60000"/>
                    <a:lumOff val="40000"/>
                  </a:schemeClr>
                </a:solidFill>
              </a:rPr>
              <a:t>AI:	            10</a:t>
            </a:r>
          </a:p>
          <a:p>
            <a:r>
              <a:rPr lang="en-US" altLang="zh-CN" b="1" dirty="0" smtClean="0">
                <a:solidFill>
                  <a:schemeClr val="accent1">
                    <a:lumMod val="60000"/>
                    <a:lumOff val="40000"/>
                  </a:schemeClr>
                </a:solidFill>
              </a:rPr>
              <a:t>AO:	             6</a:t>
            </a:r>
          </a:p>
          <a:p>
            <a:r>
              <a:rPr lang="en-US" altLang="zh-CN" b="1" dirty="0" smtClean="0">
                <a:solidFill>
                  <a:schemeClr val="accent1">
                    <a:lumMod val="60000"/>
                    <a:lumOff val="40000"/>
                  </a:schemeClr>
                </a:solidFill>
              </a:rPr>
              <a:t>DIO:        </a:t>
            </a:r>
            <a:r>
              <a:rPr lang="en-US" altLang="zh-CN" b="1" dirty="0">
                <a:solidFill>
                  <a:schemeClr val="accent1">
                    <a:lumMod val="60000"/>
                    <a:lumOff val="40000"/>
                  </a:schemeClr>
                </a:solidFill>
              </a:rPr>
              <a:t> </a:t>
            </a:r>
            <a:r>
              <a:rPr lang="en-US" altLang="zh-CN" b="1" dirty="0" smtClean="0">
                <a:solidFill>
                  <a:schemeClr val="accent1">
                    <a:lumMod val="60000"/>
                    <a:lumOff val="40000"/>
                  </a:schemeClr>
                </a:solidFill>
              </a:rPr>
              <a:t>   40</a:t>
            </a:r>
          </a:p>
          <a:p>
            <a:r>
              <a:rPr lang="en-US" altLang="zh-CN" b="1" dirty="0" smtClean="0">
                <a:solidFill>
                  <a:schemeClr val="accent1">
                    <a:lumMod val="60000"/>
                    <a:lumOff val="40000"/>
                  </a:schemeClr>
                </a:solidFill>
              </a:rPr>
              <a:t>LEDS:           4</a:t>
            </a:r>
          </a:p>
          <a:p>
            <a:r>
              <a:rPr lang="en-US" altLang="zh-CN" b="1" dirty="0" smtClean="0">
                <a:solidFill>
                  <a:schemeClr val="accent1">
                    <a:lumMod val="60000"/>
                    <a:lumOff val="40000"/>
                  </a:schemeClr>
                </a:solidFill>
              </a:rPr>
              <a:t>UART.TX and UART.RX</a:t>
            </a:r>
          </a:p>
          <a:p>
            <a:r>
              <a:rPr lang="en-US" altLang="zh-CN" b="1" dirty="0" smtClean="0">
                <a:solidFill>
                  <a:schemeClr val="accent1">
                    <a:lumMod val="60000"/>
                    <a:lumOff val="40000"/>
                  </a:schemeClr>
                </a:solidFill>
              </a:rPr>
              <a:t>RESET BUTTON</a:t>
            </a:r>
          </a:p>
          <a:p>
            <a:r>
              <a:rPr lang="en-US" altLang="zh-CN" b="1" dirty="0" smtClean="0">
                <a:solidFill>
                  <a:schemeClr val="accent1">
                    <a:lumMod val="60000"/>
                    <a:lumOff val="40000"/>
                  </a:schemeClr>
                </a:solidFill>
              </a:rPr>
              <a:t>BUTTON0</a:t>
            </a:r>
          </a:p>
          <a:p>
            <a:r>
              <a:rPr lang="en-US" altLang="zh-CN" b="1" dirty="0" smtClean="0">
                <a:solidFill>
                  <a:schemeClr val="accent1">
                    <a:lumMod val="60000"/>
                    <a:lumOff val="40000"/>
                  </a:schemeClr>
                </a:solidFill>
              </a:rPr>
              <a:t>Accelerometer</a:t>
            </a:r>
          </a:p>
          <a:p>
            <a:r>
              <a:rPr lang="en-US" altLang="zh-CN" b="1" dirty="0" smtClean="0">
                <a:solidFill>
                  <a:schemeClr val="accent1">
                    <a:lumMod val="60000"/>
                    <a:lumOff val="40000"/>
                  </a:schemeClr>
                </a:solidFill>
              </a:rPr>
              <a:t>Wireless </a:t>
            </a:r>
            <a:r>
              <a:rPr lang="en-US" altLang="zh-CN" b="1" dirty="0">
                <a:solidFill>
                  <a:schemeClr val="accent1">
                    <a:lumMod val="60000"/>
                    <a:lumOff val="40000"/>
                  </a:schemeClr>
                </a:solidFill>
              </a:rPr>
              <a:t>Indicator </a:t>
            </a:r>
            <a:r>
              <a:rPr lang="en-US" altLang="zh-CN" b="1" dirty="0" smtClean="0">
                <a:solidFill>
                  <a:schemeClr val="accent1">
                    <a:lumMod val="60000"/>
                    <a:lumOff val="40000"/>
                  </a:schemeClr>
                </a:solidFill>
              </a:rPr>
              <a:t>light</a:t>
            </a:r>
          </a:p>
          <a:p>
            <a:r>
              <a:rPr lang="en-US" altLang="zh-CN" b="1" dirty="0" smtClean="0">
                <a:solidFill>
                  <a:schemeClr val="accent1">
                    <a:lumMod val="60000"/>
                    <a:lumOff val="40000"/>
                  </a:schemeClr>
                </a:solidFill>
              </a:rPr>
              <a:t>Power Requirement:</a:t>
            </a:r>
            <a:r>
              <a:rPr lang="en-US" altLang="zh-CN" b="1" dirty="0">
                <a:solidFill>
                  <a:schemeClr val="accent1">
                    <a:lumMod val="60000"/>
                    <a:lumOff val="40000"/>
                  </a:schemeClr>
                </a:solidFill>
              </a:rPr>
              <a:t> 6 V to 16 V, 14 W </a:t>
            </a:r>
            <a:endParaRPr lang="en-US" altLang="zh-CN" b="1" dirty="0" smtClean="0">
              <a:solidFill>
                <a:schemeClr val="accent1">
                  <a:lumMod val="60000"/>
                  <a:lumOff val="40000"/>
                </a:schemeClr>
              </a:solidFill>
            </a:endParaRPr>
          </a:p>
          <a:p>
            <a:r>
              <a:rPr lang="en-US" altLang="zh-CN" dirty="0" smtClean="0"/>
              <a:t>	</a:t>
            </a:r>
            <a:endParaRPr lang="zh-CN" altLang="en-US" dirty="0"/>
          </a:p>
        </p:txBody>
      </p:sp>
      <p:sp>
        <p:nvSpPr>
          <p:cNvPr id="8" name="矩形 7"/>
          <p:cNvSpPr/>
          <p:nvPr/>
        </p:nvSpPr>
        <p:spPr>
          <a:xfrm>
            <a:off x="8240485" y="5534620"/>
            <a:ext cx="3951515" cy="923330"/>
          </a:xfrm>
          <a:prstGeom prst="rect">
            <a:avLst/>
          </a:prstGeom>
        </p:spPr>
        <p:txBody>
          <a:bodyPr wrap="square">
            <a:spAutoFit/>
          </a:bodyPr>
          <a:lstStyle/>
          <a:p>
            <a:r>
              <a:rPr lang="en-US" altLang="zh-CN" dirty="0">
                <a:solidFill>
                  <a:srgbClr val="00B0F0"/>
                </a:solidFill>
              </a:rPr>
              <a:t>Analog Input and Output Also Available Through 3.5 mm Audio Jacks </a:t>
            </a:r>
            <a:endParaRPr lang="zh-CN" altLang="en-US" dirty="0">
              <a:solidFill>
                <a:srgbClr val="00B0F0"/>
              </a:solidFill>
            </a:endParaRPr>
          </a:p>
        </p:txBody>
      </p:sp>
      <p:sp>
        <p:nvSpPr>
          <p:cNvPr id="2" name="文本框 1"/>
          <p:cNvSpPr txBox="1"/>
          <p:nvPr/>
        </p:nvSpPr>
        <p:spPr>
          <a:xfrm>
            <a:off x="8474529" y="1272520"/>
            <a:ext cx="2898550" cy="646331"/>
          </a:xfrm>
          <a:prstGeom prst="rect">
            <a:avLst/>
          </a:prstGeom>
          <a:noFill/>
        </p:spPr>
        <p:txBody>
          <a:bodyPr wrap="none" rtlCol="0">
            <a:spAutoFit/>
          </a:bodyPr>
          <a:lstStyle/>
          <a:p>
            <a:r>
              <a:rPr lang="en-US" altLang="zh-CN" sz="3600" b="1" dirty="0" smtClean="0">
                <a:solidFill>
                  <a:schemeClr val="bg2"/>
                </a:solidFill>
              </a:rPr>
              <a:t>myRIO-1900</a:t>
            </a:r>
            <a:endParaRPr lang="zh-CN" altLang="en-US" sz="3600" b="1" dirty="0">
              <a:solidFill>
                <a:schemeClr val="bg2"/>
              </a:solidFill>
            </a:endParaRPr>
          </a:p>
        </p:txBody>
      </p:sp>
    </p:spTree>
    <p:extLst>
      <p:ext uri="{BB962C8B-B14F-4D97-AF65-F5344CB8AC3E}">
        <p14:creationId xmlns:p14="http://schemas.microsoft.com/office/powerpoint/2010/main" val="906487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377947" y="792430"/>
            <a:ext cx="3169686" cy="6322348"/>
          </a:xfrm>
          <a:prstGeom prst="rect">
            <a:avLst/>
          </a:prstGeom>
          <a:effectLst>
            <a:glow rad="127000">
              <a:schemeClr val="bg1"/>
            </a:glow>
            <a:softEdge rad="0"/>
          </a:effectLst>
        </p:spPr>
      </p:pic>
      <p:sp>
        <p:nvSpPr>
          <p:cNvPr id="4" name="文本框 3"/>
          <p:cNvSpPr txBox="1"/>
          <p:nvPr/>
        </p:nvSpPr>
        <p:spPr>
          <a:xfrm>
            <a:off x="3682093" y="955221"/>
            <a:ext cx="4087979" cy="830997"/>
          </a:xfrm>
          <a:prstGeom prst="rect">
            <a:avLst/>
          </a:prstGeom>
          <a:noFill/>
        </p:spPr>
        <p:txBody>
          <a:bodyPr wrap="none" rtlCol="0">
            <a:spAutoFit/>
          </a:bodyPr>
          <a:lstStyle/>
          <a:p>
            <a:r>
              <a:rPr lang="en-US" altLang="zh-CN" sz="4800" b="1" dirty="0" smtClean="0">
                <a:solidFill>
                  <a:schemeClr val="bg2"/>
                </a:solidFill>
              </a:rPr>
              <a:t>AI OVERVIEW</a:t>
            </a:r>
            <a:endParaRPr lang="zh-CN" altLang="en-US" sz="4800" b="1" dirty="0">
              <a:solidFill>
                <a:schemeClr val="bg2"/>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7391" y="2237014"/>
                <a:ext cx="5641523"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t>A ADC is used by all </a:t>
                </a:r>
                <a:r>
                  <a:rPr lang="en-US" altLang="zh-CN" b="1" dirty="0" err="1" smtClean="0"/>
                  <a:t>AI,include</a:t>
                </a:r>
                <a:r>
                  <a:rPr lang="en-US" altLang="zh-CN" b="1" dirty="0" smtClean="0"/>
                  <a:t> audio input</a:t>
                </a:r>
              </a:p>
              <a:p>
                <a:pPr marL="285750" indent="-285750">
                  <a:buFont typeface="Arial" panose="020B0604020202020204" pitchFamily="34" charset="0"/>
                  <a:buChar char="•"/>
                </a:pPr>
                <a:r>
                  <a:rPr lang="en-US" altLang="zh-CN" b="1" dirty="0" smtClean="0"/>
                  <a:t>Measuring range:0—5V(A and B),</a:t>
                </a:r>
              </a:p>
              <a:p>
                <a:r>
                  <a:rPr lang="en-US" altLang="zh-CN" b="1" dirty="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𝟏𝟎</m:t>
                    </m:r>
                  </m:oMath>
                </a14:m>
                <a:r>
                  <a:rPr lang="en-US" altLang="zh-CN" b="1" dirty="0" smtClean="0"/>
                  <a:t>V[C(two high-impedance)],</a:t>
                </a:r>
              </a:p>
              <a:p>
                <a:r>
                  <a:rPr lang="en-US" altLang="zh-CN" b="1" dirty="0">
                    <a:ea typeface="Cambria Math" panose="02040503050406030204" pitchFamily="18" charset="0"/>
                  </a:rPr>
                  <a:t>	</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𝟐</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𝟓</m:t>
                    </m:r>
                  </m:oMath>
                </a14:m>
                <a:r>
                  <a:rPr lang="en-US" altLang="zh-CN" b="1" dirty="0" smtClean="0"/>
                  <a:t>V(audio input)</a:t>
                </a:r>
              </a:p>
              <a:p>
                <a:pPr marL="285750" indent="-285750">
                  <a:buFont typeface="Arial" panose="020B0604020202020204" pitchFamily="34" charset="0"/>
                  <a:buChar char="•"/>
                </a:pPr>
                <a:r>
                  <a:rPr lang="en-US" altLang="zh-CN" b="1" dirty="0"/>
                  <a:t>Aggregate sample </a:t>
                </a:r>
                <a:r>
                  <a:rPr lang="en-US" altLang="zh-CN" b="1" dirty="0" smtClean="0"/>
                  <a:t>rate:500KS/s</a:t>
                </a:r>
              </a:p>
              <a:p>
                <a:pPr marL="285750" indent="-285750">
                  <a:buFont typeface="Arial" panose="020B0604020202020204" pitchFamily="34" charset="0"/>
                  <a:buChar char="•"/>
                </a:pPr>
                <a:r>
                  <a:rPr lang="en-US" altLang="zh-CN" b="1" dirty="0" smtClean="0"/>
                  <a:t>Resolution:12 bits</a:t>
                </a:r>
              </a:p>
              <a:p>
                <a:pPr marL="285750" indent="-285750">
                  <a:buFont typeface="Arial" panose="020B0604020202020204" pitchFamily="34" charset="0"/>
                  <a:buChar char="•"/>
                </a:pPr>
                <a:r>
                  <a:rPr lang="en-US" altLang="zh-CN" b="1" dirty="0"/>
                  <a:t>Overvoltage protection:±16 </a:t>
                </a:r>
                <a:r>
                  <a:rPr lang="en-US" altLang="zh-CN" b="1" dirty="0" smtClean="0"/>
                  <a:t>V</a:t>
                </a:r>
              </a:p>
              <a:p>
                <a:pPr marL="285750" indent="-285750">
                  <a:buFont typeface="Arial" panose="020B0604020202020204" pitchFamily="34" charset="0"/>
                  <a:buChar char="•"/>
                </a:pPr>
                <a:r>
                  <a:rPr lang="en-US" altLang="zh-CN" b="1" dirty="0"/>
                  <a:t>Absolute accuracy:±50 </a:t>
                </a:r>
                <a:r>
                  <a:rPr lang="en-US" altLang="zh-CN" b="1" dirty="0" smtClean="0"/>
                  <a:t>m</a:t>
                </a:r>
                <a:r>
                  <a:rPr lang="en-US" altLang="zh-CN" b="1" dirty="0"/>
                  <a:t>V</a:t>
                </a:r>
                <a:r>
                  <a:rPr lang="en-US" altLang="zh-CN" b="1" dirty="0" smtClean="0"/>
                  <a:t>(A,B),</a:t>
                </a:r>
              </a:p>
              <a:p>
                <a:r>
                  <a:rPr lang="en-US" altLang="zh-CN" b="1" dirty="0"/>
                  <a:t>	</a:t>
                </a:r>
                <a:r>
                  <a:rPr lang="zh-CN" altLang="en-US" b="1" dirty="0" smtClean="0"/>
                  <a:t> </a:t>
                </a:r>
                <a:r>
                  <a:rPr lang="en-US" altLang="zh-CN" b="1" dirty="0"/>
                  <a:t>±</a:t>
                </a:r>
                <a:r>
                  <a:rPr lang="en-US" altLang="zh-CN" b="1" dirty="0" smtClean="0"/>
                  <a:t>200mV(C)</a:t>
                </a:r>
              </a:p>
              <a:p>
                <a:pPr marL="285750" indent="-285750">
                  <a:buFont typeface="Arial" panose="020B0604020202020204" pitchFamily="34" charset="0"/>
                  <a:buChar char="•"/>
                </a:pPr>
                <a:r>
                  <a:rPr lang="en-US" altLang="zh-CN" b="1" dirty="0"/>
                  <a:t>Bandwidth:&gt;300kHz(A,B</a:t>
                </a:r>
                <a:r>
                  <a:rPr lang="en-US" altLang="zh-CN" b="1" dirty="0" smtClean="0"/>
                  <a:t>),</a:t>
                </a:r>
              </a:p>
              <a:p>
                <a:r>
                  <a:rPr lang="en-US" altLang="zh-CN" b="1" dirty="0" smtClean="0"/>
                  <a:t> 	20 </a:t>
                </a:r>
                <a:r>
                  <a:rPr lang="en-US" altLang="zh-CN" b="1" dirty="0"/>
                  <a:t>kHz </a:t>
                </a:r>
                <a:r>
                  <a:rPr lang="en-US" altLang="zh-CN" b="1" dirty="0" smtClean="0"/>
                  <a:t>minimum</a:t>
                </a:r>
                <a:r>
                  <a:rPr lang="en-US" altLang="zh-CN" b="1" dirty="0"/>
                  <a:t> </a:t>
                </a:r>
                <a:r>
                  <a:rPr lang="en-US" altLang="zh-CN" b="1" dirty="0" smtClean="0"/>
                  <a:t>and &gt;50 </a:t>
                </a:r>
                <a:r>
                  <a:rPr lang="en-US" altLang="zh-CN" b="1" dirty="0"/>
                  <a:t>kHz </a:t>
                </a:r>
                <a:r>
                  <a:rPr lang="en-US" altLang="zh-CN" b="1" dirty="0" smtClean="0"/>
                  <a:t>typical(C)</a:t>
                </a:r>
              </a:p>
              <a:p>
                <a:r>
                  <a:rPr lang="en-US" altLang="zh-CN" b="1" dirty="0" smtClean="0"/>
                  <a:t>	2Hz to &gt;20KHz(audio input)</a:t>
                </a:r>
              </a:p>
              <a:p>
                <a:pPr marL="285750" indent="-285750">
                  <a:buFont typeface="Arial" panose="020B0604020202020204" pitchFamily="34" charset="0"/>
                  <a:buChar char="•"/>
                </a:pPr>
                <a:endParaRPr lang="en-US" altLang="zh-CN" b="1"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67391" y="2237014"/>
                <a:ext cx="5641523" cy="3693319"/>
              </a:xfrm>
              <a:prstGeom prst="rect">
                <a:avLst/>
              </a:prstGeom>
              <a:blipFill rotWithShape="0">
                <a:blip r:embed="rId3"/>
                <a:stretch>
                  <a:fillRect l="-648" t="-9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2865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545" y="1473902"/>
            <a:ext cx="3855396" cy="5384098"/>
          </a:xfrm>
          <a:prstGeom prst="rect">
            <a:avLst/>
          </a:prstGeom>
          <a:ln>
            <a:noFill/>
          </a:ln>
          <a:effectLst>
            <a:softEdge rad="112500"/>
          </a:effectLst>
        </p:spPr>
      </p:pic>
      <p:sp>
        <p:nvSpPr>
          <p:cNvPr id="2" name="标题 1"/>
          <p:cNvSpPr>
            <a:spLocks noGrp="1"/>
          </p:cNvSpPr>
          <p:nvPr>
            <p:ph type="title"/>
          </p:nvPr>
        </p:nvSpPr>
        <p:spPr/>
        <p:txBody>
          <a:bodyPr/>
          <a:lstStyle/>
          <a:p>
            <a:pPr algn="ctr"/>
            <a:r>
              <a:rPr lang="en-US" altLang="zh-CN" sz="4800" b="1" dirty="0">
                <a:latin typeface="+mn-lt"/>
                <a:ea typeface="+mn-ea"/>
                <a:cs typeface="+mn-cs"/>
              </a:rPr>
              <a:t>AO OVERVIEW</a:t>
            </a:r>
            <a:endParaRPr lang="zh-CN" altLang="en-US" sz="4800" b="1" dirty="0">
              <a:latin typeface="+mn-lt"/>
              <a:ea typeface="+mn-ea"/>
              <a:cs typeface="+mn-cs"/>
            </a:endParaRPr>
          </a:p>
        </p:txBody>
      </p:sp>
      <mc:AlternateContent xmlns:mc="http://schemas.openxmlformats.org/markup-compatibility/2006" xmlns:a14="http://schemas.microsoft.com/office/drawing/2010/main">
        <mc:Choice Requires="a14">
          <p:sp>
            <p:nvSpPr>
              <p:cNvPr id="4" name="文本框 3"/>
              <p:cNvSpPr txBox="1"/>
              <p:nvPr/>
            </p:nvSpPr>
            <p:spPr>
              <a:xfrm>
                <a:off x="624586" y="2180866"/>
                <a:ext cx="6799634"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Each analog output channel has a </a:t>
                </a:r>
                <a:r>
                  <a:rPr lang="en-US" altLang="zh-CN" b="1" dirty="0" smtClean="0"/>
                  <a:t>dedicated(DAC)</a:t>
                </a:r>
              </a:p>
              <a:p>
                <a:pPr marL="285750" indent="-285750">
                  <a:buFont typeface="Arial" panose="020B0604020202020204" pitchFamily="34" charset="0"/>
                  <a:buChar char="•"/>
                </a:pPr>
                <a:r>
                  <a:rPr lang="en-US" altLang="zh-CN" b="1" dirty="0"/>
                  <a:t>Generate signals range:0—5V(A and B</a:t>
                </a:r>
                <a:r>
                  <a:rPr lang="en-US" altLang="zh-CN" b="1" dirty="0" smtClean="0"/>
                  <a:t>),</a:t>
                </a:r>
              </a:p>
              <a:p>
                <a:r>
                  <a:rPr lang="en-US" altLang="zh-CN" b="1" dirty="0"/>
                  <a:t>	</a:t>
                </a:r>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𝟏𝟎</m:t>
                    </m:r>
                    <m:r>
                      <m:rPr>
                        <m:nor/>
                      </m:rPr>
                      <a:rPr lang="en-US" altLang="zh-CN" b="1">
                        <a:latin typeface="Cambria Math" panose="02040503050406030204" pitchFamily="18" charset="0"/>
                        <a:ea typeface="Cambria Math" panose="02040503050406030204" pitchFamily="18" charset="0"/>
                      </a:rPr>
                      <m:t>V</m:t>
                    </m:r>
                  </m:oMath>
                </a14:m>
                <a:r>
                  <a:rPr lang="en-US" altLang="zh-CN" b="1" dirty="0"/>
                  <a:t>(C), </a:t>
                </a:r>
                <a:endParaRPr lang="en-US" altLang="zh-CN" b="1" dirty="0" smtClean="0"/>
              </a:p>
              <a:p>
                <a:r>
                  <a:rPr lang="en-US" altLang="zh-CN" b="1" dirty="0">
                    <a:ea typeface="Cambria Math" panose="02040503050406030204" pitchFamily="18" charset="0"/>
                  </a:rPr>
                  <a:t>	</a:t>
                </a:r>
                <a:r>
                  <a:rPr lang="en-US" altLang="zh-CN" b="1" dirty="0" smtClean="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𝟐</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𝟓</m:t>
                    </m:r>
                    <m:r>
                      <m:rPr>
                        <m:nor/>
                      </m:rPr>
                      <a:rPr lang="en-US" altLang="zh-CN" b="1">
                        <a:latin typeface="Cambria Math" panose="02040503050406030204" pitchFamily="18" charset="0"/>
                        <a:ea typeface="Cambria Math" panose="02040503050406030204" pitchFamily="18" charset="0"/>
                      </a:rPr>
                      <m:t>V</m:t>
                    </m:r>
                  </m:oMath>
                </a14:m>
                <a:r>
                  <a:rPr lang="en-US" altLang="zh-CN" b="1" dirty="0"/>
                  <a:t>(Audio output</a:t>
                </a:r>
                <a:r>
                  <a:rPr lang="en-US" altLang="zh-CN" b="1" dirty="0" smtClean="0"/>
                  <a:t>)</a:t>
                </a:r>
              </a:p>
              <a:p>
                <a:pPr marL="285750" indent="-285750">
                  <a:buFont typeface="Arial" panose="020B0604020202020204" pitchFamily="34" charset="0"/>
                  <a:buChar char="•"/>
                </a:pPr>
                <a:r>
                  <a:rPr lang="en-US" altLang="zh-CN" b="1" dirty="0"/>
                  <a:t>maximum update </a:t>
                </a:r>
                <a:r>
                  <a:rPr lang="en-US" altLang="zh-CN" b="1" dirty="0" smtClean="0"/>
                  <a:t>rate:345ks/s</a:t>
                </a:r>
              </a:p>
              <a:p>
                <a:pPr marL="285750" indent="-285750">
                  <a:buFont typeface="Arial" panose="020B0604020202020204" pitchFamily="34" charset="0"/>
                  <a:buChar char="•"/>
                </a:pPr>
                <a:r>
                  <a:rPr lang="en-US" altLang="zh-CN" b="1" dirty="0"/>
                  <a:t>Resolution:12 bits</a:t>
                </a:r>
              </a:p>
              <a:p>
                <a:pPr marL="285750" indent="-285750">
                  <a:buFont typeface="Arial" panose="020B0604020202020204" pitchFamily="34" charset="0"/>
                  <a:buChar char="•"/>
                </a:pPr>
                <a:r>
                  <a:rPr lang="en-US" altLang="zh-CN" b="1" dirty="0"/>
                  <a:t>Overvoltage protection:±16 </a:t>
                </a:r>
                <a:r>
                  <a:rPr lang="en-US" altLang="zh-CN" b="1" dirty="0" smtClean="0"/>
                  <a:t>V</a:t>
                </a:r>
              </a:p>
              <a:p>
                <a:pPr marL="285750" indent="-285750">
                  <a:buFont typeface="Arial" panose="020B0604020202020204" pitchFamily="34" charset="0"/>
                  <a:buChar char="•"/>
                </a:pPr>
                <a:r>
                  <a:rPr lang="en-US" altLang="zh-CN" b="1" dirty="0"/>
                  <a:t>Absolute accuracy:±50 mV(A,B</a:t>
                </a:r>
                <a:r>
                  <a:rPr lang="en-US" altLang="zh-CN" b="1" dirty="0" smtClean="0"/>
                  <a:t>),</a:t>
                </a:r>
              </a:p>
              <a:p>
                <a:r>
                  <a:rPr lang="en-US" altLang="zh-CN" b="1" dirty="0"/>
                  <a:t>	</a:t>
                </a:r>
                <a:r>
                  <a:rPr lang="en-US" altLang="zh-CN" b="1" dirty="0" smtClean="0"/>
                  <a:t>				  </a:t>
                </a:r>
                <a:r>
                  <a:rPr lang="zh-CN" altLang="en-US" b="1" dirty="0" smtClean="0"/>
                  <a:t> </a:t>
                </a:r>
                <a:r>
                  <a:rPr lang="en-US" altLang="zh-CN" b="1" dirty="0"/>
                  <a:t>±200mV(C)</a:t>
                </a:r>
              </a:p>
              <a:p>
                <a:pPr marL="285750" indent="-285750">
                  <a:buFont typeface="Arial" panose="020B0604020202020204" pitchFamily="34" charset="0"/>
                  <a:buChar char="•"/>
                </a:pPr>
                <a:r>
                  <a:rPr lang="en-US" altLang="zh-CN" b="1" dirty="0"/>
                  <a:t>Current </a:t>
                </a:r>
                <a:r>
                  <a:rPr lang="en-US" altLang="zh-CN" b="1" dirty="0" smtClean="0"/>
                  <a:t>drive:3mA(A,B),</a:t>
                </a:r>
              </a:p>
              <a:p>
                <a:r>
                  <a:rPr lang="en-US" altLang="zh-CN" b="1" dirty="0"/>
                  <a:t>	</a:t>
                </a:r>
                <a:r>
                  <a:rPr lang="en-US" altLang="zh-CN" b="1" dirty="0" smtClean="0"/>
                  <a:t>		      2mA(C)</a:t>
                </a:r>
              </a:p>
              <a:p>
                <a:pPr marL="285750" indent="-285750">
                  <a:buFont typeface="Arial" panose="020B0604020202020204" pitchFamily="34" charset="0"/>
                  <a:buChar char="•"/>
                </a:pPr>
                <a:r>
                  <a:rPr lang="en-US" altLang="zh-CN" b="1" dirty="0"/>
                  <a:t>Slew rate:0.3 V/</a:t>
                </a:r>
                <a:r>
                  <a:rPr lang="el-GR" altLang="zh-CN" b="1" dirty="0"/>
                  <a:t>μ</a:t>
                </a:r>
                <a:r>
                  <a:rPr lang="en-US" altLang="zh-CN" b="1" dirty="0"/>
                  <a:t>s(A,B), </a:t>
                </a:r>
                <a:endParaRPr lang="en-US" altLang="zh-CN" b="1" dirty="0" smtClean="0"/>
              </a:p>
              <a:p>
                <a:r>
                  <a:rPr lang="en-US" altLang="zh-CN" b="1" dirty="0"/>
                  <a:t>	</a:t>
                </a:r>
                <a:r>
                  <a:rPr lang="en-US" altLang="zh-CN" b="1" dirty="0" smtClean="0"/>
                  <a:t>		2 </a:t>
                </a:r>
                <a:r>
                  <a:rPr lang="en-US" altLang="zh-CN" b="1" dirty="0"/>
                  <a:t>V/</a:t>
                </a:r>
                <a:r>
                  <a:rPr lang="el-GR" altLang="zh-CN" b="1" dirty="0"/>
                  <a:t>μ</a:t>
                </a:r>
                <a:r>
                  <a:rPr lang="en-US" altLang="zh-CN" b="1" dirty="0" smtClean="0"/>
                  <a:t>s(C)</a:t>
                </a:r>
              </a:p>
              <a:p>
                <a:r>
                  <a:rPr lang="en-US" altLang="zh-CN" b="1" dirty="0"/>
                  <a:t> </a:t>
                </a:r>
                <a:r>
                  <a:rPr lang="en-US" altLang="zh-CN" b="1" dirty="0" smtClean="0"/>
                  <a:t>    70 </a:t>
                </a:r>
                <a:r>
                  <a:rPr lang="en-US" altLang="zh-CN" b="1" dirty="0"/>
                  <a:t>Hz to &gt;50 kHz into 32 Ω </a:t>
                </a:r>
                <a:r>
                  <a:rPr lang="en-US" altLang="zh-CN" b="1" dirty="0" smtClean="0"/>
                  <a:t>load</a:t>
                </a:r>
              </a:p>
              <a:p>
                <a:r>
                  <a:rPr lang="en-US" altLang="zh-CN" b="1" dirty="0"/>
                  <a:t> </a:t>
                </a:r>
                <a:r>
                  <a:rPr lang="en-US" altLang="zh-CN" b="1" dirty="0" smtClean="0"/>
                  <a:t>    2 </a:t>
                </a:r>
                <a:r>
                  <a:rPr lang="en-US" altLang="zh-CN" b="1" dirty="0"/>
                  <a:t>Hz to &gt;50 kHz into high-impedance </a:t>
                </a:r>
                <a:r>
                  <a:rPr lang="en-US" altLang="zh-CN" b="1" dirty="0" smtClean="0"/>
                  <a:t>load</a:t>
                </a:r>
              </a:p>
            </p:txBody>
          </p:sp>
        </mc:Choice>
        <mc:Fallback xmlns="">
          <p:sp>
            <p:nvSpPr>
              <p:cNvPr id="4" name="文本框 3"/>
              <p:cNvSpPr txBox="1">
                <a:spLocks noRot="1" noChangeAspect="1" noMove="1" noResize="1" noEditPoints="1" noAdjustHandles="1" noChangeArrowheads="1" noChangeShapeType="1" noTextEdit="1"/>
              </p:cNvSpPr>
              <p:nvPr/>
            </p:nvSpPr>
            <p:spPr>
              <a:xfrm>
                <a:off x="624586" y="2180866"/>
                <a:ext cx="6799634" cy="4247317"/>
              </a:xfrm>
              <a:prstGeom prst="rect">
                <a:avLst/>
              </a:prstGeom>
              <a:blipFill rotWithShape="0">
                <a:blip r:embed="rId3"/>
                <a:stretch>
                  <a:fillRect l="-538" t="-862" b="-1437"/>
                </a:stretch>
              </a:blipFill>
            </p:spPr>
            <p:txBody>
              <a:bodyPr/>
              <a:lstStyle/>
              <a:p>
                <a:r>
                  <a:rPr lang="zh-CN" altLang="en-US">
                    <a:noFill/>
                  </a:rPr>
                  <a:t> </a:t>
                </a:r>
              </a:p>
            </p:txBody>
          </p:sp>
        </mc:Fallback>
      </mc:AlternateContent>
      <p:sp>
        <p:nvSpPr>
          <p:cNvPr id="6" name="右大括号 5"/>
          <p:cNvSpPr/>
          <p:nvPr/>
        </p:nvSpPr>
        <p:spPr>
          <a:xfrm>
            <a:off x="10936640" y="4542817"/>
            <a:ext cx="180601" cy="159533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右大括号 6"/>
          <p:cNvSpPr/>
          <p:nvPr/>
        </p:nvSpPr>
        <p:spPr>
          <a:xfrm>
            <a:off x="10515599" y="1984283"/>
            <a:ext cx="180601" cy="159533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文本框 7"/>
          <p:cNvSpPr txBox="1"/>
          <p:nvPr/>
        </p:nvSpPr>
        <p:spPr>
          <a:xfrm>
            <a:off x="10744376" y="2597285"/>
            <a:ext cx="819455" cy="369332"/>
          </a:xfrm>
          <a:prstGeom prst="rect">
            <a:avLst/>
          </a:prstGeom>
          <a:noFill/>
        </p:spPr>
        <p:txBody>
          <a:bodyPr wrap="none" rtlCol="0">
            <a:spAutoFit/>
          </a:bodyPr>
          <a:lstStyle/>
          <a:p>
            <a:r>
              <a:rPr lang="en-US" altLang="zh-CN" dirty="0" smtClean="0"/>
              <a:t>A BUS</a:t>
            </a:r>
            <a:endParaRPr lang="zh-CN" altLang="en-US" dirty="0"/>
          </a:p>
        </p:txBody>
      </p:sp>
      <p:sp>
        <p:nvSpPr>
          <p:cNvPr id="9" name="文本框 8"/>
          <p:cNvSpPr txBox="1"/>
          <p:nvPr/>
        </p:nvSpPr>
        <p:spPr>
          <a:xfrm>
            <a:off x="11162553" y="5155819"/>
            <a:ext cx="819455" cy="369332"/>
          </a:xfrm>
          <a:prstGeom prst="rect">
            <a:avLst/>
          </a:prstGeom>
          <a:noFill/>
        </p:spPr>
        <p:txBody>
          <a:bodyPr wrap="none" rtlCol="0">
            <a:spAutoFit/>
          </a:bodyPr>
          <a:lstStyle/>
          <a:p>
            <a:r>
              <a:rPr lang="en-US" altLang="zh-CN" dirty="0" smtClean="0"/>
              <a:t>A BUS</a:t>
            </a:r>
            <a:endParaRPr lang="zh-CN" altLang="en-US" dirty="0"/>
          </a:p>
        </p:txBody>
      </p:sp>
      <p:cxnSp>
        <p:nvCxnSpPr>
          <p:cNvPr id="12" name="直接箭头连接符 11"/>
          <p:cNvCxnSpPr/>
          <p:nvPr/>
        </p:nvCxnSpPr>
        <p:spPr>
          <a:xfrm>
            <a:off x="11162552" y="2966617"/>
            <a:ext cx="409728" cy="21013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4683507">
            <a:off x="11160516" y="3798088"/>
            <a:ext cx="806631" cy="369332"/>
          </a:xfrm>
          <a:prstGeom prst="rect">
            <a:avLst/>
          </a:prstGeom>
          <a:noFill/>
        </p:spPr>
        <p:txBody>
          <a:bodyPr wrap="none" rtlCol="0">
            <a:spAutoFit/>
          </a:bodyPr>
          <a:lstStyle/>
          <a:p>
            <a:r>
              <a:rPr lang="en-US" altLang="zh-CN" dirty="0" smtClean="0"/>
              <a:t>FPGA</a:t>
            </a:r>
            <a:endParaRPr lang="zh-CN" altLang="en-US" dirty="0"/>
          </a:p>
        </p:txBody>
      </p:sp>
      <p:sp>
        <p:nvSpPr>
          <p:cNvPr id="14" name="右中括号 13"/>
          <p:cNvSpPr/>
          <p:nvPr/>
        </p:nvSpPr>
        <p:spPr>
          <a:xfrm>
            <a:off x="5734001" y="5905520"/>
            <a:ext cx="48637" cy="39899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文本框 14"/>
          <p:cNvSpPr txBox="1"/>
          <p:nvPr/>
        </p:nvSpPr>
        <p:spPr>
          <a:xfrm>
            <a:off x="5782638" y="5781852"/>
            <a:ext cx="1664238" cy="646331"/>
          </a:xfrm>
          <a:prstGeom prst="rect">
            <a:avLst/>
          </a:prstGeom>
          <a:noFill/>
        </p:spPr>
        <p:txBody>
          <a:bodyPr wrap="none" rtlCol="0">
            <a:spAutoFit/>
          </a:bodyPr>
          <a:lstStyle/>
          <a:p>
            <a:r>
              <a:rPr lang="en-US" altLang="zh-CN" b="1" dirty="0" smtClean="0"/>
              <a:t>Audio output</a:t>
            </a:r>
          </a:p>
          <a:p>
            <a:r>
              <a:rPr lang="en-US" altLang="zh-CN" b="1" dirty="0" smtClean="0"/>
              <a:t>Bandwidth</a:t>
            </a:r>
            <a:endParaRPr lang="zh-CN" altLang="en-US" b="1" dirty="0"/>
          </a:p>
        </p:txBody>
      </p:sp>
    </p:spTree>
    <p:extLst>
      <p:ext uri="{BB962C8B-B14F-4D97-AF65-F5344CB8AC3E}">
        <p14:creationId xmlns:p14="http://schemas.microsoft.com/office/powerpoint/2010/main" val="2392369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Digital </a:t>
            </a:r>
            <a:r>
              <a:rPr lang="en-US" altLang="zh-CN" b="1" dirty="0" smtClean="0"/>
              <a:t>I/O OVERVIEW</a:t>
            </a:r>
            <a:endParaRPr lang="zh-CN" alt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632"/>
            <a:ext cx="5496128" cy="5177368"/>
          </a:xfrm>
          <a:prstGeom prst="rect">
            <a:avLst/>
          </a:prstGeom>
        </p:spPr>
      </p:pic>
      <p:sp>
        <p:nvSpPr>
          <p:cNvPr id="5" name="文本框 4"/>
          <p:cNvSpPr txBox="1"/>
          <p:nvPr/>
        </p:nvSpPr>
        <p:spPr>
          <a:xfrm>
            <a:off x="3025302" y="6581001"/>
            <a:ext cx="598241" cy="276999"/>
          </a:xfrm>
          <a:prstGeom prst="rect">
            <a:avLst/>
          </a:prstGeom>
          <a:noFill/>
        </p:spPr>
        <p:txBody>
          <a:bodyPr wrap="none" rtlCol="0">
            <a:spAutoFit/>
          </a:bodyPr>
          <a:lstStyle/>
          <a:p>
            <a:r>
              <a:rPr lang="en-US" altLang="zh-CN" sz="1200" dirty="0" smtClean="0"/>
              <a:t>+3.3V</a:t>
            </a:r>
            <a:endParaRPr lang="zh-CN" altLang="en-US" sz="1200" dirty="0"/>
          </a:p>
        </p:txBody>
      </p:sp>
      <p:sp>
        <p:nvSpPr>
          <p:cNvPr id="6" name="文本框 5"/>
          <p:cNvSpPr txBox="1"/>
          <p:nvPr/>
        </p:nvSpPr>
        <p:spPr>
          <a:xfrm>
            <a:off x="5535660" y="4944177"/>
            <a:ext cx="6595353" cy="2031325"/>
          </a:xfrm>
          <a:prstGeom prst="rect">
            <a:avLst/>
          </a:prstGeom>
          <a:noFill/>
        </p:spPr>
        <p:txBody>
          <a:bodyPr wrap="square" rtlCol="0">
            <a:spAutoFit/>
          </a:bodyPr>
          <a:lstStyle/>
          <a:p>
            <a:r>
              <a:rPr lang="en-US" altLang="zh-CN" b="1" dirty="0"/>
              <a:t>Direction </a:t>
            </a:r>
            <a:r>
              <a:rPr lang="en-US" altLang="zh-CN" b="1" dirty="0" err="1" smtClean="0"/>
              <a:t>control:individually</a:t>
            </a:r>
            <a:r>
              <a:rPr lang="en-US" altLang="zh-CN" b="1" dirty="0" smtClean="0"/>
              <a:t> programmable as in or out</a:t>
            </a:r>
          </a:p>
          <a:p>
            <a:r>
              <a:rPr lang="en-US" altLang="zh-CN" b="1" dirty="0"/>
              <a:t>Input logic </a:t>
            </a:r>
            <a:r>
              <a:rPr lang="en-US" altLang="zh-CN" b="1" dirty="0" err="1" smtClean="0"/>
              <a:t>levels:low</a:t>
            </a:r>
            <a:r>
              <a:rPr lang="en-US" altLang="zh-CN" b="1" dirty="0" smtClean="0"/>
              <a:t>	0V—0.8V</a:t>
            </a:r>
          </a:p>
          <a:p>
            <a:r>
              <a:rPr lang="en-US" altLang="zh-CN" b="1" dirty="0"/>
              <a:t>	</a:t>
            </a:r>
            <a:r>
              <a:rPr lang="en-US" altLang="zh-CN" b="1" dirty="0" smtClean="0"/>
              <a:t>	     		 high	2V—5.25V</a:t>
            </a:r>
          </a:p>
          <a:p>
            <a:r>
              <a:rPr lang="en-US" altLang="zh-CN" b="1" dirty="0"/>
              <a:t>Output logic </a:t>
            </a:r>
            <a:r>
              <a:rPr lang="en-US" altLang="zh-CN" b="1" dirty="0" err="1" smtClean="0"/>
              <a:t>levels:low</a:t>
            </a:r>
            <a:r>
              <a:rPr lang="en-US" altLang="zh-CN" b="1" dirty="0" smtClean="0"/>
              <a:t>	0V—0.4V</a:t>
            </a:r>
          </a:p>
          <a:p>
            <a:r>
              <a:rPr lang="en-US" altLang="zh-CN" b="1" dirty="0"/>
              <a:t>	</a:t>
            </a:r>
            <a:r>
              <a:rPr lang="en-US" altLang="zh-CN" b="1" dirty="0" smtClean="0"/>
              <a:t>			     high	2.4V—3.465V</a:t>
            </a:r>
          </a:p>
          <a:p>
            <a:r>
              <a:rPr lang="en-US" altLang="zh-CN" b="1" dirty="0" smtClean="0"/>
              <a:t>Min pulse </a:t>
            </a:r>
            <a:r>
              <a:rPr lang="en-US" altLang="zh-CN" b="1" dirty="0" smtClean="0"/>
              <a:t>width</a:t>
            </a:r>
            <a:r>
              <a:rPr lang="zh-CN" altLang="en-US" b="1" dirty="0" smtClean="0"/>
              <a:t>：</a:t>
            </a:r>
            <a:r>
              <a:rPr lang="en-US" altLang="zh-CN" b="1" dirty="0" smtClean="0"/>
              <a:t>20ns</a:t>
            </a:r>
            <a:endParaRPr lang="en-US" altLang="zh-CN" b="1" dirty="0" smtClean="0"/>
          </a:p>
          <a:p>
            <a:endParaRPr lang="zh-CN" altLang="en-US" b="1" dirty="0"/>
          </a:p>
        </p:txBody>
      </p:sp>
      <p:sp>
        <p:nvSpPr>
          <p:cNvPr id="7" name="矩形 6"/>
          <p:cNvSpPr/>
          <p:nvPr/>
        </p:nvSpPr>
        <p:spPr>
          <a:xfrm>
            <a:off x="5535660" y="2313675"/>
            <a:ext cx="6595353" cy="1477328"/>
          </a:xfrm>
          <a:prstGeom prst="rect">
            <a:avLst/>
          </a:prstGeom>
        </p:spPr>
        <p:txBody>
          <a:bodyPr wrap="square">
            <a:spAutoFit/>
          </a:bodyPr>
          <a:lstStyle/>
          <a:p>
            <a:r>
              <a:rPr lang="en-US" altLang="zh-CN" b="1" dirty="0" smtClean="0">
                <a:solidFill>
                  <a:schemeClr val="accent1">
                    <a:lumMod val="60000"/>
                    <a:lumOff val="40000"/>
                  </a:schemeClr>
                </a:solidFill>
              </a:rPr>
              <a:t>• </a:t>
            </a:r>
            <a:r>
              <a:rPr lang="en-US" altLang="zh-CN" b="1" dirty="0">
                <a:solidFill>
                  <a:schemeClr val="accent1">
                    <a:lumMod val="60000"/>
                    <a:lumOff val="40000"/>
                  </a:schemeClr>
                </a:solidFill>
              </a:rPr>
              <a:t>when the </a:t>
            </a:r>
            <a:r>
              <a:rPr lang="en-US" altLang="zh-CN" b="1" dirty="0" err="1">
                <a:solidFill>
                  <a:schemeClr val="accent1">
                    <a:lumMod val="60000"/>
                    <a:lumOff val="40000"/>
                  </a:schemeClr>
                </a:solidFill>
              </a:rPr>
              <a:t>myRIO</a:t>
            </a:r>
            <a:r>
              <a:rPr lang="en-US" altLang="zh-CN" b="1" dirty="0">
                <a:solidFill>
                  <a:schemeClr val="accent1">
                    <a:lumMod val="60000"/>
                    <a:lumOff val="40000"/>
                  </a:schemeClr>
                </a:solidFill>
              </a:rPr>
              <a:t> device is starting up </a:t>
            </a:r>
            <a:endParaRPr lang="en-US" altLang="zh-CN" b="1" dirty="0" smtClean="0">
              <a:solidFill>
                <a:schemeClr val="accent1">
                  <a:lumMod val="60000"/>
                  <a:lumOff val="40000"/>
                </a:schemeClr>
              </a:solidFill>
            </a:endParaRPr>
          </a:p>
          <a:p>
            <a:r>
              <a:rPr lang="en-US" altLang="zh-CN" b="1" dirty="0" smtClean="0">
                <a:solidFill>
                  <a:schemeClr val="accent1">
                    <a:lumMod val="60000"/>
                    <a:lumOff val="40000"/>
                  </a:schemeClr>
                </a:solidFill>
              </a:rPr>
              <a:t>• </a:t>
            </a:r>
            <a:r>
              <a:rPr lang="en-US" altLang="zh-CN" b="1" dirty="0">
                <a:solidFill>
                  <a:schemeClr val="accent1">
                    <a:lumMod val="60000"/>
                    <a:lumOff val="40000"/>
                  </a:schemeClr>
                </a:solidFill>
              </a:rPr>
              <a:t>when the line is configured as an </a:t>
            </a:r>
            <a:r>
              <a:rPr lang="en-US" altLang="zh-CN" b="1" dirty="0" smtClean="0">
                <a:solidFill>
                  <a:schemeClr val="accent1">
                    <a:lumMod val="60000"/>
                    <a:lumOff val="40000"/>
                  </a:schemeClr>
                </a:solidFill>
              </a:rPr>
              <a:t>input</a:t>
            </a:r>
          </a:p>
          <a:p>
            <a:r>
              <a:rPr lang="en-US" altLang="zh-CN" b="1" dirty="0" smtClean="0">
                <a:solidFill>
                  <a:schemeClr val="accent1">
                    <a:lumMod val="60000"/>
                    <a:lumOff val="40000"/>
                  </a:schemeClr>
                </a:solidFill>
              </a:rPr>
              <a:t>• </a:t>
            </a:r>
            <a:r>
              <a:rPr lang="en-US" altLang="zh-CN" b="1" dirty="0">
                <a:solidFill>
                  <a:schemeClr val="accent1">
                    <a:lumMod val="60000"/>
                    <a:lumOff val="40000"/>
                  </a:schemeClr>
                </a:solidFill>
              </a:rPr>
              <a:t>when the </a:t>
            </a:r>
            <a:r>
              <a:rPr lang="en-US" altLang="zh-CN" b="1" dirty="0" err="1">
                <a:solidFill>
                  <a:schemeClr val="accent1">
                    <a:lumMod val="60000"/>
                    <a:lumOff val="40000"/>
                  </a:schemeClr>
                </a:solidFill>
              </a:rPr>
              <a:t>myRIO</a:t>
            </a:r>
            <a:r>
              <a:rPr lang="en-US" altLang="zh-CN" b="1" dirty="0">
                <a:solidFill>
                  <a:schemeClr val="accent1">
                    <a:lumMod val="60000"/>
                    <a:lumOff val="40000"/>
                  </a:schemeClr>
                </a:solidFill>
              </a:rPr>
              <a:t> device is powering down </a:t>
            </a:r>
          </a:p>
          <a:p>
            <a:r>
              <a:rPr lang="en-US" altLang="zh-CN" b="1" dirty="0" smtClean="0">
                <a:solidFill>
                  <a:schemeClr val="accent1">
                    <a:lumMod val="60000"/>
                    <a:lumOff val="40000"/>
                  </a:schemeClr>
                </a:solidFill>
              </a:rPr>
              <a:t>You can add a stronger resistor to a DIO line to cause it to float in the opposite direction</a:t>
            </a:r>
            <a:endParaRPr lang="zh-CN" altLang="en-US" b="1" dirty="0">
              <a:solidFill>
                <a:schemeClr val="accent1">
                  <a:lumMod val="60000"/>
                  <a:lumOff val="40000"/>
                </a:schemeClr>
              </a:solidFill>
            </a:endParaRPr>
          </a:p>
        </p:txBody>
      </p:sp>
      <p:sp>
        <p:nvSpPr>
          <p:cNvPr id="3" name="矩形 2"/>
          <p:cNvSpPr/>
          <p:nvPr/>
        </p:nvSpPr>
        <p:spPr>
          <a:xfrm>
            <a:off x="5535660" y="3733318"/>
            <a:ext cx="6096000" cy="1200329"/>
          </a:xfrm>
          <a:prstGeom prst="rect">
            <a:avLst/>
          </a:prstGeom>
        </p:spPr>
        <p:txBody>
          <a:bodyPr>
            <a:spAutoFit/>
          </a:bodyPr>
          <a:lstStyle/>
          <a:p>
            <a:r>
              <a:rPr lang="en-US" altLang="zh-CN" b="1" dirty="0" smtClean="0"/>
              <a:t>SPI </a:t>
            </a:r>
            <a:r>
              <a:rPr lang="zh-CN" altLang="en-US" b="1" dirty="0" smtClean="0"/>
              <a:t>：</a:t>
            </a:r>
            <a:r>
              <a:rPr lang="en-US" altLang="zh-CN" b="1" dirty="0" smtClean="0"/>
              <a:t>4 </a:t>
            </a:r>
            <a:r>
              <a:rPr lang="en-US" altLang="zh-CN" b="1" dirty="0"/>
              <a:t>MHz </a:t>
            </a:r>
            <a:endParaRPr lang="en-US" altLang="zh-CN" b="1" dirty="0" smtClean="0"/>
          </a:p>
          <a:p>
            <a:r>
              <a:rPr lang="en-US" altLang="zh-CN" b="1" dirty="0" smtClean="0"/>
              <a:t>PWM</a:t>
            </a:r>
            <a:r>
              <a:rPr lang="zh-CN" altLang="en-US" b="1" dirty="0" smtClean="0"/>
              <a:t>：</a:t>
            </a:r>
            <a:r>
              <a:rPr lang="en-US" altLang="zh-CN" b="1" dirty="0" smtClean="0"/>
              <a:t>100 </a:t>
            </a:r>
            <a:r>
              <a:rPr lang="en-US" altLang="zh-CN" b="1" dirty="0"/>
              <a:t>kHz </a:t>
            </a:r>
            <a:endParaRPr lang="en-US" altLang="zh-CN" b="1" dirty="0" smtClean="0"/>
          </a:p>
          <a:p>
            <a:r>
              <a:rPr lang="en-US" altLang="zh-CN" b="1" dirty="0" smtClean="0"/>
              <a:t>Quadrature </a:t>
            </a:r>
            <a:r>
              <a:rPr lang="en-US" altLang="zh-CN" b="1" dirty="0"/>
              <a:t>encoder </a:t>
            </a:r>
            <a:r>
              <a:rPr lang="en-US" altLang="zh-CN" b="1" dirty="0" smtClean="0"/>
              <a:t>input</a:t>
            </a:r>
            <a:r>
              <a:rPr lang="zh-CN" altLang="en-US" b="1" dirty="0" smtClean="0"/>
              <a:t>：</a:t>
            </a:r>
            <a:r>
              <a:rPr lang="en-US" altLang="zh-CN" b="1" dirty="0" smtClean="0"/>
              <a:t> 100 </a:t>
            </a:r>
            <a:r>
              <a:rPr lang="en-US" altLang="zh-CN" b="1" dirty="0"/>
              <a:t>kHz </a:t>
            </a:r>
            <a:endParaRPr lang="en-US" altLang="zh-CN" b="1" dirty="0" smtClean="0"/>
          </a:p>
          <a:p>
            <a:r>
              <a:rPr lang="en-US" altLang="zh-CN" b="1" dirty="0" smtClean="0"/>
              <a:t>I2C</a:t>
            </a:r>
            <a:r>
              <a:rPr lang="zh-CN" altLang="en-US" b="1" dirty="0" smtClean="0"/>
              <a:t>：</a:t>
            </a:r>
            <a:r>
              <a:rPr lang="en-US" altLang="zh-CN" b="1" dirty="0" smtClean="0"/>
              <a:t> </a:t>
            </a:r>
            <a:r>
              <a:rPr lang="en-US" altLang="zh-CN" b="1" dirty="0"/>
              <a:t>400 kHz</a:t>
            </a:r>
            <a:endParaRPr lang="zh-CN" altLang="en-US" b="1" dirty="0"/>
          </a:p>
        </p:txBody>
      </p:sp>
    </p:spTree>
    <p:extLst>
      <p:ext uri="{BB962C8B-B14F-4D97-AF65-F5344CB8AC3E}">
        <p14:creationId xmlns:p14="http://schemas.microsoft.com/office/powerpoint/2010/main" val="4257707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Other functions</a:t>
            </a:r>
            <a:endParaRPr lang="zh-CN" altLang="en-US" b="1" dirty="0"/>
          </a:p>
        </p:txBody>
      </p:sp>
      <p:sp>
        <p:nvSpPr>
          <p:cNvPr id="4" name="文本框 3"/>
          <p:cNvSpPr txBox="1"/>
          <p:nvPr/>
        </p:nvSpPr>
        <p:spPr>
          <a:xfrm>
            <a:off x="440871" y="2326822"/>
            <a:ext cx="11576958" cy="1200329"/>
          </a:xfrm>
          <a:prstGeom prst="rect">
            <a:avLst/>
          </a:prstGeom>
          <a:noFill/>
        </p:spPr>
        <p:txBody>
          <a:bodyPr wrap="square" rtlCol="0">
            <a:spAutoFit/>
          </a:bodyPr>
          <a:lstStyle/>
          <a:p>
            <a:r>
              <a:rPr lang="en-US" altLang="zh-CN" b="1" smtClean="0"/>
              <a:t>UART Lines</a:t>
            </a:r>
          </a:p>
          <a:p>
            <a:pPr marL="285750" indent="-285750">
              <a:buFont typeface="Arial" panose="020B0604020202020204" pitchFamily="34" charset="0"/>
              <a:buChar char="•"/>
            </a:pPr>
            <a:r>
              <a:rPr lang="en-US" altLang="zh-CN" smtClean="0"/>
              <a:t>10 and 14 lines are RX and TX</a:t>
            </a:r>
          </a:p>
          <a:p>
            <a:pPr marL="285750" indent="-285750">
              <a:buFont typeface="Arial" panose="020B0604020202020204" pitchFamily="34" charset="0"/>
              <a:buChar char="•"/>
            </a:pPr>
            <a:r>
              <a:rPr lang="en-US" altLang="zh-CN" smtClean="0"/>
              <a:t>Max baud rate:230400bps</a:t>
            </a:r>
          </a:p>
          <a:p>
            <a:pPr marL="285750" indent="-285750">
              <a:buFont typeface="Arial" panose="020B0604020202020204" pitchFamily="34" charset="0"/>
              <a:buChar char="•"/>
            </a:pPr>
            <a:r>
              <a:rPr lang="en-US" altLang="zh-CN" smtClean="0"/>
              <a:t>Flow control:XON/XOFF</a:t>
            </a:r>
            <a:endParaRPr lang="en-US" altLang="zh-CN" dirty="0" smtClean="0"/>
          </a:p>
        </p:txBody>
      </p:sp>
      <p:sp>
        <p:nvSpPr>
          <p:cNvPr id="5" name="文本框 4"/>
          <p:cNvSpPr txBox="1"/>
          <p:nvPr/>
        </p:nvSpPr>
        <p:spPr>
          <a:xfrm>
            <a:off x="440871" y="3641271"/>
            <a:ext cx="11462658" cy="923330"/>
          </a:xfrm>
          <a:prstGeom prst="rect">
            <a:avLst/>
          </a:prstGeom>
          <a:noFill/>
        </p:spPr>
        <p:txBody>
          <a:bodyPr wrap="square" rtlCol="0">
            <a:spAutoFit/>
          </a:bodyPr>
          <a:lstStyle/>
          <a:p>
            <a:r>
              <a:rPr lang="en-US" altLang="zh-CN" b="1" dirty="0" smtClean="0"/>
              <a:t>Button0</a:t>
            </a:r>
            <a:endParaRPr lang="en-US" altLang="zh-CN" dirty="0"/>
          </a:p>
          <a:p>
            <a:pPr marL="285750" indent="-285750">
              <a:buFont typeface="Arial" panose="020B0604020202020204" pitchFamily="34" charset="0"/>
              <a:buChar char="•"/>
            </a:pPr>
            <a:r>
              <a:rPr lang="en-US" altLang="zh-CN" dirty="0" smtClean="0"/>
              <a:t>Logic true(depress)</a:t>
            </a:r>
          </a:p>
          <a:p>
            <a:pPr marL="285750" indent="-285750">
              <a:buFont typeface="Arial" panose="020B0604020202020204" pitchFamily="34" charset="0"/>
              <a:buChar char="•"/>
            </a:pPr>
            <a:r>
              <a:rPr lang="en-US" altLang="zh-CN" dirty="0" smtClean="0"/>
              <a:t>Logic false(not depress)</a:t>
            </a:r>
            <a:endParaRPr lang="zh-CN" altLang="en-US" dirty="0"/>
          </a:p>
        </p:txBody>
      </p:sp>
      <p:sp>
        <p:nvSpPr>
          <p:cNvPr id="6" name="矩形 5"/>
          <p:cNvSpPr/>
          <p:nvPr/>
        </p:nvSpPr>
        <p:spPr>
          <a:xfrm>
            <a:off x="440871" y="4658400"/>
            <a:ext cx="5788480" cy="1200329"/>
          </a:xfrm>
          <a:prstGeom prst="rect">
            <a:avLst/>
          </a:prstGeom>
        </p:spPr>
        <p:txBody>
          <a:bodyPr wrap="square">
            <a:spAutoFit/>
          </a:bodyPr>
          <a:lstStyle/>
          <a:p>
            <a:r>
              <a:rPr lang="en-US" altLang="zh-CN" b="1" dirty="0" smtClean="0"/>
              <a:t>Memory</a:t>
            </a:r>
            <a:endParaRPr lang="en-US" altLang="zh-CN" dirty="0" smtClean="0"/>
          </a:p>
          <a:p>
            <a:pPr marL="285750" indent="-285750">
              <a:buFont typeface="Arial" panose="020B0604020202020204" pitchFamily="34" charset="0"/>
              <a:buChar char="•"/>
            </a:pPr>
            <a:r>
              <a:rPr lang="en-US" altLang="zh-CN" dirty="0" smtClean="0"/>
              <a:t>Nonvolatile memory:512MB</a:t>
            </a:r>
            <a:endParaRPr lang="en-US" altLang="zh-CN" dirty="0"/>
          </a:p>
          <a:p>
            <a:pPr marL="285750" indent="-285750">
              <a:buFont typeface="Arial" panose="020B0604020202020204" pitchFamily="34" charset="0"/>
              <a:buChar char="•"/>
            </a:pPr>
            <a:r>
              <a:rPr lang="en-US" altLang="zh-CN" dirty="0" smtClean="0"/>
              <a:t>DDR3:memory256MB/clock </a:t>
            </a:r>
            <a:r>
              <a:rPr lang="en-US" altLang="zh-CN" dirty="0"/>
              <a:t>frequency533MHz/data bus width16bits</a:t>
            </a:r>
            <a:endParaRPr lang="zh-CN" altLang="en-US" dirty="0"/>
          </a:p>
        </p:txBody>
      </p:sp>
      <p:sp>
        <p:nvSpPr>
          <p:cNvPr id="7" name="矩形 6"/>
          <p:cNvSpPr/>
          <p:nvPr/>
        </p:nvSpPr>
        <p:spPr>
          <a:xfrm>
            <a:off x="440870" y="5791592"/>
            <a:ext cx="3449983" cy="646331"/>
          </a:xfrm>
          <a:prstGeom prst="rect">
            <a:avLst/>
          </a:prstGeom>
        </p:spPr>
        <p:txBody>
          <a:bodyPr wrap="none">
            <a:spAutoFit/>
          </a:bodyPr>
          <a:lstStyle/>
          <a:p>
            <a:r>
              <a:rPr lang="en-US" altLang="zh-CN" b="1" dirty="0" smtClean="0"/>
              <a:t>Processor</a:t>
            </a:r>
            <a:endParaRPr lang="en-US" altLang="zh-CN" dirty="0" smtClean="0"/>
          </a:p>
          <a:p>
            <a:pPr marL="285750" indent="-285750">
              <a:buFont typeface="Arial" panose="020B0604020202020204" pitchFamily="34" charset="0"/>
              <a:buChar char="•"/>
            </a:pPr>
            <a:r>
              <a:rPr lang="en-US" altLang="zh-CN" dirty="0" smtClean="0"/>
              <a:t>XilinxZ-7010(FPGA</a:t>
            </a:r>
            <a:r>
              <a:rPr lang="en-US" altLang="zh-CN" dirty="0"/>
              <a:t>)/</a:t>
            </a:r>
            <a:r>
              <a:rPr lang="en-US" altLang="zh-CN" dirty="0" smtClean="0"/>
              <a:t>667MHz</a:t>
            </a:r>
            <a:endParaRPr lang="en-US" altLang="zh-CN" dirty="0"/>
          </a:p>
        </p:txBody>
      </p:sp>
      <p:sp>
        <p:nvSpPr>
          <p:cNvPr id="8" name="矩形 7"/>
          <p:cNvSpPr/>
          <p:nvPr/>
        </p:nvSpPr>
        <p:spPr>
          <a:xfrm>
            <a:off x="6394131" y="2318658"/>
            <a:ext cx="5942105" cy="3416320"/>
          </a:xfrm>
          <a:prstGeom prst="rect">
            <a:avLst/>
          </a:prstGeom>
        </p:spPr>
        <p:txBody>
          <a:bodyPr wrap="square">
            <a:spAutoFit/>
          </a:bodyPr>
          <a:lstStyle/>
          <a:p>
            <a:r>
              <a:rPr lang="en-US" altLang="zh-CN" b="1" dirty="0"/>
              <a:t>Reset </a:t>
            </a:r>
            <a:r>
              <a:rPr lang="en-US" altLang="zh-CN" b="1" dirty="0" smtClean="0"/>
              <a:t>Button</a:t>
            </a:r>
          </a:p>
          <a:p>
            <a:pPr marL="285750" indent="-285750">
              <a:buFont typeface="Arial" panose="020B0604020202020204" pitchFamily="34" charset="0"/>
              <a:buChar char="•"/>
            </a:pPr>
            <a:r>
              <a:rPr lang="en-US" altLang="zh-CN" dirty="0"/>
              <a:t>Pressing and holding the reset button </a:t>
            </a:r>
            <a:r>
              <a:rPr lang="en-US" altLang="zh-CN" dirty="0" smtClean="0"/>
              <a:t>for 5s, restarts the device and into safe mode</a:t>
            </a:r>
          </a:p>
          <a:p>
            <a:pPr marL="285750" indent="-285750">
              <a:buFont typeface="Arial" panose="020B0604020202020204" pitchFamily="34" charset="0"/>
              <a:buChar char="•"/>
            </a:pPr>
            <a:r>
              <a:rPr lang="en-US" altLang="zh-CN" dirty="0"/>
              <a:t>Communicate with it by using the UART lines on MXP connector A</a:t>
            </a:r>
          </a:p>
          <a:p>
            <a:pPr marL="285750" indent="-285750">
              <a:buFont typeface="Arial" panose="020B0604020202020204" pitchFamily="34" charset="0"/>
              <a:buChar char="•"/>
            </a:pPr>
            <a:r>
              <a:rPr lang="en-US" altLang="zh-CN" dirty="0"/>
              <a:t>Serial-port terminal program </a:t>
            </a:r>
            <a:r>
              <a:rPr lang="en-US" altLang="zh-CN" dirty="0" smtClean="0"/>
              <a:t>configured:</a:t>
            </a:r>
          </a:p>
          <a:p>
            <a:r>
              <a:rPr lang="en-US" altLang="zh-CN" dirty="0"/>
              <a:t> </a:t>
            </a:r>
            <a:r>
              <a:rPr lang="en-US" altLang="zh-CN" dirty="0" smtClean="0"/>
              <a:t>	– </a:t>
            </a:r>
            <a:r>
              <a:rPr lang="en-US" altLang="zh-CN" dirty="0"/>
              <a:t>115,200 bits per second</a:t>
            </a:r>
          </a:p>
          <a:p>
            <a:r>
              <a:rPr lang="en-US" altLang="zh-CN" dirty="0"/>
              <a:t> </a:t>
            </a:r>
            <a:r>
              <a:rPr lang="en-US" altLang="zh-CN" dirty="0" smtClean="0"/>
              <a:t>	– </a:t>
            </a:r>
            <a:r>
              <a:rPr lang="en-US" altLang="zh-CN" dirty="0"/>
              <a:t>Eight data bits</a:t>
            </a:r>
          </a:p>
          <a:p>
            <a:r>
              <a:rPr lang="en-US" altLang="zh-CN" dirty="0"/>
              <a:t> </a:t>
            </a:r>
            <a:r>
              <a:rPr lang="en-US" altLang="zh-CN" dirty="0" smtClean="0"/>
              <a:t>	– </a:t>
            </a:r>
            <a:r>
              <a:rPr lang="en-US" altLang="zh-CN" dirty="0"/>
              <a:t>No parity</a:t>
            </a:r>
          </a:p>
          <a:p>
            <a:r>
              <a:rPr lang="en-US" altLang="zh-CN" dirty="0"/>
              <a:t> </a:t>
            </a:r>
            <a:r>
              <a:rPr lang="en-US" altLang="zh-CN" dirty="0" smtClean="0"/>
              <a:t>	– </a:t>
            </a:r>
            <a:r>
              <a:rPr lang="en-US" altLang="zh-CN" dirty="0"/>
              <a:t>One stop bit </a:t>
            </a:r>
          </a:p>
          <a:p>
            <a:r>
              <a:rPr lang="en-US" altLang="zh-CN" dirty="0"/>
              <a:t> </a:t>
            </a:r>
            <a:r>
              <a:rPr lang="en-US" altLang="zh-CN" dirty="0" smtClean="0"/>
              <a:t>	– </a:t>
            </a:r>
            <a:r>
              <a:rPr lang="en-US" altLang="zh-CN" dirty="0"/>
              <a:t>No flow control</a:t>
            </a:r>
          </a:p>
          <a:p>
            <a:pPr marL="285750" indent="-285750">
              <a:buFont typeface="Arial" panose="020B0604020202020204" pitchFamily="34" charset="0"/>
              <a:buChar char="•"/>
            </a:pPr>
            <a:endParaRPr lang="en-US" altLang="zh-CN" dirty="0" smtClean="0"/>
          </a:p>
        </p:txBody>
      </p:sp>
      <p:sp>
        <p:nvSpPr>
          <p:cNvPr id="9" name="矩形 8"/>
          <p:cNvSpPr/>
          <p:nvPr/>
        </p:nvSpPr>
        <p:spPr>
          <a:xfrm>
            <a:off x="6394131" y="5673835"/>
            <a:ext cx="6096000" cy="646331"/>
          </a:xfrm>
          <a:prstGeom prst="rect">
            <a:avLst/>
          </a:prstGeom>
        </p:spPr>
        <p:txBody>
          <a:bodyPr>
            <a:spAutoFit/>
          </a:bodyPr>
          <a:lstStyle/>
          <a:p>
            <a:r>
              <a:rPr lang="en-US" altLang="zh-CN" dirty="0" smtClean="0"/>
              <a:t>Connect </a:t>
            </a:r>
            <a:r>
              <a:rPr lang="en-US" altLang="zh-CN" dirty="0"/>
              <a:t>to a host computer over USB and wireless 802.11b,g,n</a:t>
            </a:r>
            <a:endParaRPr lang="zh-CN" altLang="en-US" dirty="0"/>
          </a:p>
        </p:txBody>
      </p:sp>
    </p:spTree>
    <p:extLst>
      <p:ext uri="{BB962C8B-B14F-4D97-AF65-F5344CB8AC3E}">
        <p14:creationId xmlns:p14="http://schemas.microsoft.com/office/powerpoint/2010/main" val="104708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72099" y="1045029"/>
            <a:ext cx="1192955" cy="646331"/>
          </a:xfrm>
          <a:prstGeom prst="rect">
            <a:avLst/>
          </a:prstGeom>
          <a:noFill/>
        </p:spPr>
        <p:txBody>
          <a:bodyPr wrap="none" rtlCol="0">
            <a:spAutoFit/>
          </a:bodyPr>
          <a:lstStyle/>
          <a:p>
            <a:pPr algn="ctr"/>
            <a:r>
              <a:rPr lang="en-US" altLang="zh-CN" sz="3600" b="1" dirty="0" smtClean="0">
                <a:solidFill>
                  <a:schemeClr val="bg1"/>
                </a:solidFill>
              </a:rPr>
              <a:t>LEDS</a:t>
            </a:r>
            <a:endParaRPr lang="zh-CN" altLang="en-US" sz="3600" b="1" dirty="0">
              <a:solidFill>
                <a:schemeClr val="bg1"/>
              </a:solidFill>
            </a:endParaRPr>
          </a:p>
        </p:txBody>
      </p:sp>
      <p:sp>
        <p:nvSpPr>
          <p:cNvPr id="5" name="文本框 4"/>
          <p:cNvSpPr txBox="1"/>
          <p:nvPr/>
        </p:nvSpPr>
        <p:spPr>
          <a:xfrm>
            <a:off x="195943" y="3899123"/>
            <a:ext cx="2016578" cy="830997"/>
          </a:xfrm>
          <a:prstGeom prst="rect">
            <a:avLst/>
          </a:prstGeom>
          <a:noFill/>
        </p:spPr>
        <p:txBody>
          <a:bodyPr wrap="square" rtlCol="0">
            <a:spAutoFit/>
          </a:bodyPr>
          <a:lstStyle/>
          <a:p>
            <a:r>
              <a:rPr lang="en-US" altLang="zh-CN" sz="2400" b="1" dirty="0" smtClean="0"/>
              <a:t>Status </a:t>
            </a:r>
            <a:r>
              <a:rPr lang="en-US" altLang="zh-CN" sz="2400" b="1" dirty="0"/>
              <a:t>led instructions</a:t>
            </a:r>
            <a:endParaRPr lang="zh-CN" altLang="en-US" sz="2400" b="1" dirty="0"/>
          </a:p>
        </p:txBody>
      </p:sp>
      <p:graphicFrame>
        <p:nvGraphicFramePr>
          <p:cNvPr id="10" name="表格 9"/>
          <p:cNvGraphicFramePr>
            <a:graphicFrameLocks noGrp="1"/>
          </p:cNvGraphicFramePr>
          <p:nvPr>
            <p:extLst>
              <p:ext uri="{D42A27DB-BD31-4B8C-83A1-F6EECF244321}">
                <p14:modId xmlns:p14="http://schemas.microsoft.com/office/powerpoint/2010/main" val="3389116014"/>
              </p:ext>
            </p:extLst>
          </p:nvPr>
        </p:nvGraphicFramePr>
        <p:xfrm>
          <a:off x="2016578" y="2228847"/>
          <a:ext cx="9993086" cy="4596496"/>
        </p:xfrm>
        <a:graphic>
          <a:graphicData uri="http://schemas.openxmlformats.org/drawingml/2006/table">
            <a:tbl>
              <a:tblPr firstRow="1" bandRow="1">
                <a:tableStyleId>{5940675A-B579-460E-94D1-54222C63F5DA}</a:tableStyleId>
              </a:tblPr>
              <a:tblGrid>
                <a:gridCol w="2367643"/>
                <a:gridCol w="7625443"/>
              </a:tblGrid>
              <a:tr h="632149">
                <a:tc>
                  <a:txBody>
                    <a:bodyPr/>
                    <a:lstStyle/>
                    <a:p>
                      <a:pPr algn="ctr"/>
                      <a:r>
                        <a:rPr lang="en-US" altLang="zh-CN" b="1" dirty="0" smtClean="0"/>
                        <a:t>Number of Flashes Every Few Seconds</a:t>
                      </a:r>
                      <a:endParaRPr lang="zh-CN" altLang="en-US" b="1" dirty="0"/>
                    </a:p>
                  </a:txBody>
                  <a:tcPr/>
                </a:tc>
                <a:tc>
                  <a:txBody>
                    <a:bodyPr/>
                    <a:lstStyle/>
                    <a:p>
                      <a:pPr algn="ctr"/>
                      <a:r>
                        <a:rPr lang="en-US" altLang="zh-CN" b="1" dirty="0" smtClean="0"/>
                        <a:t>Indication</a:t>
                      </a:r>
                      <a:endParaRPr lang="zh-CN" altLang="en-US" b="1" dirty="0"/>
                    </a:p>
                  </a:txBody>
                  <a:tcPr/>
                </a:tc>
              </a:tr>
              <a:tr h="364130">
                <a:tc>
                  <a:txBody>
                    <a:bodyPr/>
                    <a:lstStyle/>
                    <a:p>
                      <a:pPr algn="ctr"/>
                      <a:r>
                        <a:rPr lang="en-US" altLang="zh-CN" b="1" dirty="0" smtClean="0"/>
                        <a:t>off</a:t>
                      </a:r>
                      <a:endParaRPr lang="zh-CN" altLang="en-US" b="1" dirty="0"/>
                    </a:p>
                  </a:txBody>
                  <a:tcPr/>
                </a:tc>
                <a:tc>
                  <a:txBody>
                    <a:bodyPr/>
                    <a:lstStyle/>
                    <a:p>
                      <a:pPr algn="ctr"/>
                      <a:r>
                        <a:rPr lang="en-US" altLang="zh-CN" b="1" dirty="0" smtClean="0"/>
                        <a:t>normal</a:t>
                      </a:r>
                      <a:endParaRPr lang="zh-CN" altLang="en-US" b="1" dirty="0"/>
                    </a:p>
                  </a:txBody>
                  <a:tcPr/>
                </a:tc>
              </a:tr>
              <a:tr h="417781">
                <a:tc>
                  <a:txBody>
                    <a:bodyPr/>
                    <a:lstStyle/>
                    <a:p>
                      <a:pPr algn="ctr"/>
                      <a:r>
                        <a:rPr lang="en-US" altLang="zh-CN" b="1" dirty="0" smtClean="0"/>
                        <a:t>Turn on</a:t>
                      </a:r>
                      <a:endParaRPr lang="zh-CN" altLang="en-US" b="1" dirty="0"/>
                    </a:p>
                  </a:txBody>
                  <a:tcPr/>
                </a:tc>
                <a:tc>
                  <a:txBody>
                    <a:bodyPr/>
                    <a:lstStyle/>
                    <a:p>
                      <a:pPr algn="ctr"/>
                      <a:r>
                        <a:rPr lang="en-US" altLang="zh-CN" b="1" dirty="0" smtClean="0"/>
                        <a:t>Runs a power-on self test</a:t>
                      </a:r>
                      <a:endParaRPr lang="zh-CN" altLang="en-US" b="1" dirty="0"/>
                    </a:p>
                  </a:txBody>
                  <a:tcPr/>
                </a:tc>
              </a:tr>
              <a:tr h="632149">
                <a:tc>
                  <a:txBody>
                    <a:bodyPr/>
                    <a:lstStyle/>
                    <a:p>
                      <a:pPr algn="ctr"/>
                      <a:r>
                        <a:rPr lang="en-US" altLang="zh-CN" b="1" dirty="0" smtClean="0"/>
                        <a:t>2</a:t>
                      </a:r>
                      <a:endParaRPr lang="zh-CN" altLang="en-US" b="1" dirty="0"/>
                    </a:p>
                  </a:txBody>
                  <a:tcPr/>
                </a:tc>
                <a:tc>
                  <a:txBody>
                    <a:bodyPr/>
                    <a:lstStyle/>
                    <a:p>
                      <a:pPr algn="ctr"/>
                      <a:r>
                        <a:rPr lang="en-US" altLang="zh-CN" b="1" dirty="0" smtClean="0"/>
                        <a:t>The device has detected an error in its software. This usually occurs when an attempt to upgrade the software is interrupted. Reinstall software on the device.</a:t>
                      </a:r>
                      <a:endParaRPr lang="zh-CN" altLang="en-US" b="1" dirty="0"/>
                    </a:p>
                  </a:txBody>
                  <a:tcPr/>
                </a:tc>
              </a:tr>
              <a:tr h="429675">
                <a:tc>
                  <a:txBody>
                    <a:bodyPr/>
                    <a:lstStyle/>
                    <a:p>
                      <a:pPr algn="ctr"/>
                      <a:r>
                        <a:rPr lang="en-US" altLang="zh-CN" b="1" dirty="0" smtClean="0"/>
                        <a:t>3</a:t>
                      </a:r>
                      <a:endParaRPr lang="zh-CN" altLang="en-US" b="1" dirty="0"/>
                    </a:p>
                  </a:txBody>
                  <a:tcPr/>
                </a:tc>
                <a:tc>
                  <a:txBody>
                    <a:bodyPr/>
                    <a:lstStyle/>
                    <a:p>
                      <a:pPr algn="ctr"/>
                      <a:r>
                        <a:rPr lang="en-US" altLang="zh-CN" b="1" dirty="0" smtClean="0"/>
                        <a:t>The device is in safe mode</a:t>
                      </a:r>
                      <a:endParaRPr lang="zh-CN" altLang="en-US" b="1" dirty="0"/>
                    </a:p>
                  </a:txBody>
                  <a:tcPr/>
                </a:tc>
              </a:tr>
              <a:tr h="632149">
                <a:tc>
                  <a:txBody>
                    <a:bodyPr/>
                    <a:lstStyle/>
                    <a:p>
                      <a:pPr algn="ctr"/>
                      <a:r>
                        <a:rPr lang="en-US" altLang="zh-CN" b="1" dirty="0" smtClean="0"/>
                        <a:t>4</a:t>
                      </a:r>
                      <a:endParaRPr lang="zh-CN" altLang="en-US" b="1" dirty="0"/>
                    </a:p>
                  </a:txBody>
                  <a:tcPr/>
                </a:tc>
                <a:tc>
                  <a:txBody>
                    <a:bodyPr/>
                    <a:lstStyle/>
                    <a:p>
                      <a:pPr algn="ctr"/>
                      <a:r>
                        <a:rPr lang="en-US" altLang="zh-CN" b="1" dirty="0" smtClean="0"/>
                        <a:t>The software has crashed twice without rebooting or cycling power between crashes. This usually occurs when the device runs out of memory. Review your RT VI and check the memory usage. Modify the VI as necessary to solve the memory usage issue.</a:t>
                      </a:r>
                      <a:endParaRPr lang="zh-CN" altLang="en-US" b="1" dirty="0"/>
                    </a:p>
                  </a:txBody>
                  <a:tcPr/>
                </a:tc>
              </a:tr>
              <a:tr h="533944">
                <a:tc>
                  <a:txBody>
                    <a:bodyPr/>
                    <a:lstStyle/>
                    <a:p>
                      <a:pPr algn="ctr"/>
                      <a:r>
                        <a:rPr lang="en-US" altLang="zh-CN" b="1" dirty="0" smtClean="0"/>
                        <a:t>Continuously flashing or solid</a:t>
                      </a:r>
                      <a:endParaRPr lang="zh-CN" altLang="en-US" b="1" dirty="0"/>
                    </a:p>
                  </a:txBody>
                  <a:tcPr/>
                </a:tc>
                <a:tc>
                  <a:txBody>
                    <a:bodyPr/>
                    <a:lstStyle/>
                    <a:p>
                      <a:pPr algn="ctr"/>
                      <a:r>
                        <a:rPr lang="en-US" altLang="zh-CN" b="1" dirty="0" smtClean="0"/>
                        <a:t>The device has detected an unrecoverable error. Contact National Instruments.</a:t>
                      </a:r>
                      <a:endParaRPr lang="zh-CN" altLang="en-US" b="1" dirty="0"/>
                    </a:p>
                  </a:txBody>
                  <a:tcPr/>
                </a:tc>
              </a:tr>
            </a:tbl>
          </a:graphicData>
        </a:graphic>
      </p:graphicFrame>
    </p:spTree>
    <p:extLst>
      <p:ext uri="{BB962C8B-B14F-4D97-AF65-F5344CB8AC3E}">
        <p14:creationId xmlns:p14="http://schemas.microsoft.com/office/powerpoint/2010/main" val="468836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73668"/>
            <a:ext cx="12192000" cy="706964"/>
          </a:xfrm>
        </p:spPr>
        <p:txBody>
          <a:bodyPr/>
          <a:lstStyle/>
          <a:p>
            <a:pPr algn="ctr"/>
            <a:r>
              <a:rPr lang="en-US" altLang="zh-CN" b="1" dirty="0" smtClean="0"/>
              <a:t>camera</a:t>
            </a:r>
            <a:endParaRPr lang="zh-CN" altLang="en-US" b="1" dirty="0"/>
          </a:p>
        </p:txBody>
      </p:sp>
      <p:sp>
        <p:nvSpPr>
          <p:cNvPr id="4" name="文本框 3"/>
          <p:cNvSpPr txBox="1"/>
          <p:nvPr/>
        </p:nvSpPr>
        <p:spPr>
          <a:xfrm>
            <a:off x="0" y="2245179"/>
            <a:ext cx="12192000" cy="800219"/>
          </a:xfrm>
          <a:prstGeom prst="rect">
            <a:avLst/>
          </a:prstGeom>
          <a:noFill/>
        </p:spPr>
        <p:txBody>
          <a:bodyPr wrap="square" rtlCol="0">
            <a:spAutoFit/>
          </a:bodyPr>
          <a:lstStyle/>
          <a:p>
            <a:pPr algn="ctr"/>
            <a:r>
              <a:rPr lang="en-US" altLang="zh-CN" sz="2800" b="1" dirty="0" smtClean="0"/>
              <a:t>Use VAS</a:t>
            </a:r>
            <a:r>
              <a:rPr lang="zh-CN" altLang="en-US" sz="2800" b="1" dirty="0" smtClean="0"/>
              <a:t> </a:t>
            </a:r>
            <a:r>
              <a:rPr lang="en-US" altLang="zh-CN" sz="2800" b="1" dirty="0"/>
              <a:t>and </a:t>
            </a:r>
            <a:r>
              <a:rPr lang="en-US" altLang="zh-CN" sz="2800" b="1" dirty="0" err="1" smtClean="0"/>
              <a:t>ImageView</a:t>
            </a:r>
            <a:r>
              <a:rPr lang="en-US" altLang="zh-CN" sz="2800" b="1" dirty="0" smtClean="0"/>
              <a:t> for </a:t>
            </a:r>
            <a:r>
              <a:rPr lang="en-US" altLang="zh-CN" sz="2800" b="1" dirty="0" smtClean="0"/>
              <a:t>control</a:t>
            </a:r>
            <a:endParaRPr lang="en-US" altLang="zh-CN" b="1" dirty="0" smtClean="0"/>
          </a:p>
          <a:p>
            <a:r>
              <a:rPr lang="en-US" altLang="zh-CN" b="1" dirty="0" smtClean="0"/>
              <a:t>NI-IMAQ,NI-</a:t>
            </a:r>
            <a:r>
              <a:rPr lang="en-US" altLang="zh-CN" b="1" dirty="0" err="1" smtClean="0"/>
              <a:t>IMAQdx</a:t>
            </a:r>
            <a:r>
              <a:rPr lang="zh-CN" altLang="en-US" b="1" dirty="0" smtClean="0"/>
              <a:t>和</a:t>
            </a:r>
            <a:r>
              <a:rPr lang="en-US" altLang="zh-CN" b="1" dirty="0" smtClean="0"/>
              <a:t>NI-IMAQ I/O</a:t>
            </a:r>
            <a:r>
              <a:rPr lang="zh-CN" altLang="en-US" b="1" dirty="0" smtClean="0"/>
              <a:t>的区别</a:t>
            </a:r>
            <a:r>
              <a:rPr lang="zh-CN" altLang="en-US" dirty="0" smtClean="0"/>
              <a:t>：</a:t>
            </a:r>
            <a:endParaRPr lang="zh-CN" altLang="en-US" dirty="0"/>
          </a:p>
        </p:txBody>
      </p:sp>
      <p:sp>
        <p:nvSpPr>
          <p:cNvPr id="5" name="矩形 4"/>
          <p:cNvSpPr/>
          <p:nvPr/>
        </p:nvSpPr>
        <p:spPr>
          <a:xfrm>
            <a:off x="322942" y="3045398"/>
            <a:ext cx="4490358" cy="1477328"/>
          </a:xfrm>
          <a:prstGeom prst="rect">
            <a:avLst/>
          </a:prstGeom>
        </p:spPr>
        <p:txBody>
          <a:bodyPr wrap="square">
            <a:spAutoFit/>
          </a:bodyPr>
          <a:lstStyle/>
          <a:p>
            <a:pPr>
              <a:buFont typeface="Arial" panose="020B0604020202020204" pitchFamily="34" charset="0"/>
              <a:buChar char="•"/>
            </a:pPr>
            <a:r>
              <a:rPr lang="en-US" altLang="zh-CN" dirty="0" smtClean="0">
                <a:solidFill>
                  <a:srgbClr val="333333"/>
                </a:solidFill>
                <a:latin typeface="Helvetica Neue"/>
              </a:rPr>
              <a:t>NI-IMAQ</a:t>
            </a:r>
            <a:r>
              <a:rPr lang="zh-CN" altLang="en-US" dirty="0">
                <a:solidFill>
                  <a:srgbClr val="333333"/>
                </a:solidFill>
                <a:latin typeface="Helvetica Neue"/>
              </a:rPr>
              <a:t> </a:t>
            </a:r>
            <a:endParaRPr lang="en-US" altLang="zh-CN" dirty="0" smtClean="0">
              <a:solidFill>
                <a:srgbClr val="333333"/>
              </a:solidFill>
              <a:latin typeface="Helvetica Neue"/>
            </a:endParaRPr>
          </a:p>
          <a:p>
            <a:pPr>
              <a:buFont typeface="Arial" panose="020B0604020202020204" pitchFamily="34" charset="0"/>
              <a:buChar char="•"/>
            </a:pPr>
            <a:r>
              <a:rPr lang="en-US" altLang="zh-CN" dirty="0" smtClean="0">
                <a:solidFill>
                  <a:srgbClr val="333333"/>
                </a:solidFill>
                <a:latin typeface="Helvetica Neue"/>
              </a:rPr>
              <a:t>NI </a:t>
            </a:r>
            <a:r>
              <a:rPr lang="en-US" altLang="zh-CN" dirty="0">
                <a:solidFill>
                  <a:srgbClr val="333333"/>
                </a:solidFill>
                <a:latin typeface="Helvetica Neue"/>
              </a:rPr>
              <a:t>Camera Link </a:t>
            </a:r>
            <a:r>
              <a:rPr lang="zh-CN" altLang="en-US" dirty="0">
                <a:solidFill>
                  <a:srgbClr val="333333"/>
                </a:solidFill>
                <a:latin typeface="Helvetica Neue"/>
              </a:rPr>
              <a:t>帧接收器</a:t>
            </a:r>
          </a:p>
          <a:p>
            <a:pPr>
              <a:buFont typeface="Arial" panose="020B0604020202020204" pitchFamily="34" charset="0"/>
              <a:buChar char="•"/>
            </a:pPr>
            <a:r>
              <a:rPr lang="en-US" altLang="zh-CN" dirty="0">
                <a:solidFill>
                  <a:srgbClr val="333333"/>
                </a:solidFill>
                <a:latin typeface="Helvetica Neue"/>
              </a:rPr>
              <a:t>NI </a:t>
            </a:r>
            <a:r>
              <a:rPr lang="zh-CN" altLang="en-US" dirty="0">
                <a:solidFill>
                  <a:srgbClr val="333333"/>
                </a:solidFill>
                <a:latin typeface="Helvetica Neue"/>
              </a:rPr>
              <a:t>并行数字帧接收器</a:t>
            </a:r>
          </a:p>
          <a:p>
            <a:pPr>
              <a:buFont typeface="Arial" panose="020B0604020202020204" pitchFamily="34" charset="0"/>
              <a:buChar char="•"/>
            </a:pPr>
            <a:r>
              <a:rPr lang="en-US" altLang="zh-CN" dirty="0">
                <a:solidFill>
                  <a:srgbClr val="333333"/>
                </a:solidFill>
                <a:latin typeface="Helvetica Neue"/>
              </a:rPr>
              <a:t>NI </a:t>
            </a:r>
            <a:r>
              <a:rPr lang="zh-CN" altLang="en-US" dirty="0">
                <a:solidFill>
                  <a:srgbClr val="333333"/>
                </a:solidFill>
                <a:latin typeface="Helvetica Neue"/>
              </a:rPr>
              <a:t>模拟帧接收器</a:t>
            </a:r>
          </a:p>
          <a:p>
            <a:pPr>
              <a:buFont typeface="Arial" panose="020B0604020202020204" pitchFamily="34" charset="0"/>
              <a:buChar char="•"/>
            </a:pPr>
            <a:r>
              <a:rPr lang="en-US" altLang="zh-CN" dirty="0">
                <a:solidFill>
                  <a:srgbClr val="333333"/>
                </a:solidFill>
                <a:latin typeface="Helvetica Neue"/>
              </a:rPr>
              <a:t>NI 17xx </a:t>
            </a:r>
            <a:r>
              <a:rPr lang="zh-CN" altLang="en-US" dirty="0">
                <a:solidFill>
                  <a:srgbClr val="333333"/>
                </a:solidFill>
                <a:latin typeface="Helvetica Neue"/>
              </a:rPr>
              <a:t>智能相机</a:t>
            </a:r>
            <a:endParaRPr lang="zh-CN" altLang="en-US" b="0" i="0" dirty="0">
              <a:solidFill>
                <a:srgbClr val="333333"/>
              </a:solidFill>
              <a:effectLst/>
              <a:latin typeface="Helvetica Neue"/>
            </a:endParaRPr>
          </a:p>
        </p:txBody>
      </p:sp>
      <p:sp>
        <p:nvSpPr>
          <p:cNvPr id="6" name="矩形 5"/>
          <p:cNvSpPr/>
          <p:nvPr/>
        </p:nvSpPr>
        <p:spPr>
          <a:xfrm>
            <a:off x="322942" y="4595017"/>
            <a:ext cx="6096000" cy="2031325"/>
          </a:xfrm>
          <a:prstGeom prst="rect">
            <a:avLst/>
          </a:prstGeom>
        </p:spPr>
        <p:txBody>
          <a:bodyPr>
            <a:spAutoFit/>
          </a:bodyPr>
          <a:lstStyle/>
          <a:p>
            <a:r>
              <a:rPr lang="en-US" altLang="zh-CN" dirty="0" smtClean="0">
                <a:solidFill>
                  <a:srgbClr val="333333"/>
                </a:solidFill>
                <a:latin typeface="Helvetica Neue"/>
              </a:rPr>
              <a:t>NI-</a:t>
            </a:r>
            <a:r>
              <a:rPr lang="en-US" altLang="zh-CN" dirty="0" err="1" smtClean="0">
                <a:solidFill>
                  <a:srgbClr val="333333"/>
                </a:solidFill>
                <a:latin typeface="Helvetica Neue"/>
              </a:rPr>
              <a:t>IMAQdx</a:t>
            </a:r>
            <a:r>
              <a:rPr lang="zh-CN" altLang="en-US" dirty="0" smtClean="0">
                <a:solidFill>
                  <a:srgbClr val="333333"/>
                </a:solidFill>
                <a:latin typeface="Helvetica Neue"/>
              </a:rPr>
              <a:t>：</a:t>
            </a:r>
            <a:endParaRPr lang="en-US" altLang="zh-CN" dirty="0" smtClean="0">
              <a:solidFill>
                <a:srgbClr val="333333"/>
              </a:solidFill>
              <a:latin typeface="Helvetica Neue"/>
            </a:endParaRPr>
          </a:p>
          <a:p>
            <a:pPr>
              <a:buFont typeface="Arial" panose="020B0604020202020204" pitchFamily="34" charset="0"/>
              <a:buChar char="•"/>
            </a:pPr>
            <a:r>
              <a:rPr lang="zh-CN" altLang="en-US" dirty="0" smtClean="0">
                <a:solidFill>
                  <a:srgbClr val="333333"/>
                </a:solidFill>
                <a:latin typeface="Helvetica Neue"/>
              </a:rPr>
              <a:t>支持</a:t>
            </a:r>
            <a:r>
              <a:rPr lang="en-US" altLang="zh-CN" dirty="0">
                <a:solidFill>
                  <a:srgbClr val="333333"/>
                </a:solidFill>
                <a:latin typeface="Helvetica Neue"/>
              </a:rPr>
              <a:t>GigE Vision</a:t>
            </a:r>
            <a:r>
              <a:rPr lang="zh-CN" altLang="en-US" dirty="0">
                <a:solidFill>
                  <a:srgbClr val="333333"/>
                </a:solidFill>
                <a:latin typeface="Helvetica Neue"/>
              </a:rPr>
              <a:t>的千兆以太网摄像头</a:t>
            </a:r>
          </a:p>
          <a:p>
            <a:pPr>
              <a:buFont typeface="Arial" panose="020B0604020202020204" pitchFamily="34" charset="0"/>
              <a:buChar char="•"/>
            </a:pPr>
            <a:r>
              <a:rPr lang="en-US" altLang="zh-CN" dirty="0">
                <a:solidFill>
                  <a:srgbClr val="333333"/>
                </a:solidFill>
                <a:latin typeface="Helvetica Neue"/>
              </a:rPr>
              <a:t>FireWire IEEE 1394 </a:t>
            </a:r>
            <a:r>
              <a:rPr lang="zh-CN" altLang="en-US" dirty="0">
                <a:solidFill>
                  <a:srgbClr val="333333"/>
                </a:solidFill>
                <a:latin typeface="Helvetica Neue"/>
              </a:rPr>
              <a:t>相机</a:t>
            </a:r>
          </a:p>
          <a:p>
            <a:pPr>
              <a:buFont typeface="Arial" panose="020B0604020202020204" pitchFamily="34" charset="0"/>
              <a:buChar char="•"/>
            </a:pPr>
            <a:r>
              <a:rPr lang="zh-CN" altLang="en-US" dirty="0">
                <a:solidFill>
                  <a:srgbClr val="333333"/>
                </a:solidFill>
                <a:latin typeface="Helvetica Neue"/>
              </a:rPr>
              <a:t>支持</a:t>
            </a:r>
            <a:r>
              <a:rPr lang="en-US" altLang="zh-CN" dirty="0">
                <a:solidFill>
                  <a:srgbClr val="333333"/>
                </a:solidFill>
                <a:latin typeface="Helvetica Neue"/>
              </a:rPr>
              <a:t>Microsoft DirectShow</a:t>
            </a:r>
            <a:r>
              <a:rPr lang="zh-CN" altLang="en-US" dirty="0">
                <a:solidFill>
                  <a:srgbClr val="333333"/>
                </a:solidFill>
                <a:latin typeface="Helvetica Neue"/>
              </a:rPr>
              <a:t>的</a:t>
            </a:r>
            <a:r>
              <a:rPr lang="en-US" altLang="zh-CN" dirty="0">
                <a:solidFill>
                  <a:srgbClr val="333333"/>
                </a:solidFill>
                <a:latin typeface="Helvetica Neue"/>
              </a:rPr>
              <a:t>USB 2.0 </a:t>
            </a:r>
            <a:r>
              <a:rPr lang="zh-CN" altLang="en-US" dirty="0">
                <a:solidFill>
                  <a:srgbClr val="333333"/>
                </a:solidFill>
                <a:latin typeface="Helvetica Neue"/>
              </a:rPr>
              <a:t>相机</a:t>
            </a:r>
          </a:p>
          <a:p>
            <a:pPr>
              <a:buFont typeface="Arial" panose="020B0604020202020204" pitchFamily="34" charset="0"/>
              <a:buChar char="•"/>
            </a:pPr>
            <a:r>
              <a:rPr lang="zh-CN" altLang="en-US" dirty="0">
                <a:solidFill>
                  <a:srgbClr val="333333"/>
                </a:solidFill>
                <a:latin typeface="Helvetica Neue"/>
              </a:rPr>
              <a:t>支持</a:t>
            </a:r>
            <a:r>
              <a:rPr lang="en-US" altLang="zh-CN" dirty="0">
                <a:solidFill>
                  <a:srgbClr val="333333"/>
                </a:solidFill>
                <a:latin typeface="Helvetica Neue"/>
              </a:rPr>
              <a:t>USB3 Vision</a:t>
            </a:r>
            <a:r>
              <a:rPr lang="zh-CN" altLang="en-US" dirty="0">
                <a:solidFill>
                  <a:srgbClr val="333333"/>
                </a:solidFill>
                <a:latin typeface="Helvetica Neue"/>
              </a:rPr>
              <a:t>的</a:t>
            </a:r>
            <a:r>
              <a:rPr lang="en-US" altLang="zh-CN" dirty="0">
                <a:solidFill>
                  <a:srgbClr val="333333"/>
                </a:solidFill>
                <a:latin typeface="Helvetica Neue"/>
              </a:rPr>
              <a:t>USB 3.0 </a:t>
            </a:r>
            <a:r>
              <a:rPr lang="zh-CN" altLang="en-US" dirty="0">
                <a:solidFill>
                  <a:srgbClr val="333333"/>
                </a:solidFill>
                <a:latin typeface="Helvetica Neue"/>
              </a:rPr>
              <a:t>相机</a:t>
            </a:r>
          </a:p>
          <a:p>
            <a:r>
              <a:rPr lang="zh-CN" altLang="en-US" dirty="0"/>
              <a:t/>
            </a:r>
            <a:br>
              <a:rPr lang="zh-CN" altLang="en-US" dirty="0"/>
            </a:br>
            <a:endParaRPr lang="zh-CN" altLang="en-US" dirty="0"/>
          </a:p>
        </p:txBody>
      </p:sp>
      <p:sp>
        <p:nvSpPr>
          <p:cNvPr id="7" name="矩形 6"/>
          <p:cNvSpPr/>
          <p:nvPr/>
        </p:nvSpPr>
        <p:spPr>
          <a:xfrm>
            <a:off x="5692322" y="3045398"/>
            <a:ext cx="6096000" cy="2308324"/>
          </a:xfrm>
          <a:prstGeom prst="rect">
            <a:avLst/>
          </a:prstGeom>
        </p:spPr>
        <p:txBody>
          <a:bodyPr>
            <a:spAutoFit/>
          </a:bodyPr>
          <a:lstStyle/>
          <a:p>
            <a:pPr>
              <a:buFont typeface="Arial" panose="020B0604020202020204" pitchFamily="34" charset="0"/>
              <a:buChar char="•"/>
            </a:pPr>
            <a:r>
              <a:rPr lang="en-US" altLang="zh-CN" dirty="0">
                <a:solidFill>
                  <a:srgbClr val="333333"/>
                </a:solidFill>
                <a:latin typeface="Helvetica Neue"/>
              </a:rPr>
              <a:t>NI-IMAQ I/O </a:t>
            </a:r>
            <a:r>
              <a:rPr lang="zh-CN" altLang="en-US" dirty="0">
                <a:solidFill>
                  <a:srgbClr val="333333"/>
                </a:solidFill>
                <a:latin typeface="Helvetica Neue"/>
              </a:rPr>
              <a:t>驱动程序是一种较小的驱动程序</a:t>
            </a:r>
            <a:r>
              <a:rPr lang="en-US" altLang="zh-CN" dirty="0">
                <a:solidFill>
                  <a:srgbClr val="333333"/>
                </a:solidFill>
                <a:latin typeface="Helvetica Neue"/>
              </a:rPr>
              <a:t>API</a:t>
            </a:r>
            <a:r>
              <a:rPr lang="zh-CN" altLang="en-US" dirty="0">
                <a:solidFill>
                  <a:srgbClr val="333333"/>
                </a:solidFill>
                <a:latin typeface="Helvetica Neue"/>
              </a:rPr>
              <a:t>，专门用于</a:t>
            </a:r>
            <a:r>
              <a:rPr lang="en-US" altLang="zh-CN" dirty="0">
                <a:solidFill>
                  <a:srgbClr val="333333"/>
                </a:solidFill>
                <a:latin typeface="Helvetica Neue"/>
              </a:rPr>
              <a:t>NI Vision RIO </a:t>
            </a:r>
            <a:r>
              <a:rPr lang="zh-CN" altLang="en-US" dirty="0">
                <a:solidFill>
                  <a:srgbClr val="333333"/>
                </a:solidFill>
                <a:latin typeface="Helvetica Neue"/>
              </a:rPr>
              <a:t>图像采集卡编程，包括以下板卡</a:t>
            </a:r>
            <a:r>
              <a:rPr lang="zh-CN" altLang="en-US" dirty="0" smtClean="0">
                <a:solidFill>
                  <a:srgbClr val="333333"/>
                </a:solidFill>
                <a:latin typeface="Helvetica Neue"/>
              </a:rPr>
              <a:t>：</a:t>
            </a:r>
            <a:endParaRPr lang="en-US" altLang="zh-CN" dirty="0" smtClean="0">
              <a:solidFill>
                <a:srgbClr val="333333"/>
              </a:solidFill>
              <a:latin typeface="Helvetica Neue"/>
            </a:endParaRPr>
          </a:p>
          <a:p>
            <a:pPr>
              <a:buFont typeface="Arial" panose="020B0604020202020204" pitchFamily="34" charset="0"/>
              <a:buChar char="•"/>
            </a:pPr>
            <a:r>
              <a:rPr lang="en-US" altLang="zh-CN" dirty="0" smtClean="0">
                <a:solidFill>
                  <a:srgbClr val="333333"/>
                </a:solidFill>
                <a:latin typeface="Helvetica Neue"/>
              </a:rPr>
              <a:t>NI </a:t>
            </a:r>
            <a:r>
              <a:rPr lang="en-US" altLang="zh-CN" dirty="0">
                <a:solidFill>
                  <a:srgbClr val="333333"/>
                </a:solidFill>
                <a:latin typeface="Helvetica Neue"/>
              </a:rPr>
              <a:t>PCIe-8255R</a:t>
            </a:r>
          </a:p>
          <a:p>
            <a:pPr>
              <a:buFont typeface="Arial" panose="020B0604020202020204" pitchFamily="34" charset="0"/>
              <a:buChar char="•"/>
            </a:pPr>
            <a:r>
              <a:rPr lang="en-US" altLang="zh-CN" dirty="0">
                <a:solidFill>
                  <a:srgbClr val="333333"/>
                </a:solidFill>
                <a:latin typeface="Helvetica Neue"/>
              </a:rPr>
              <a:t>NI PCI-8254R</a:t>
            </a:r>
          </a:p>
          <a:p>
            <a:pPr>
              <a:buFont typeface="Arial" panose="020B0604020202020204" pitchFamily="34" charset="0"/>
              <a:buChar char="•"/>
            </a:pPr>
            <a:r>
              <a:rPr lang="en-US" altLang="zh-CN" dirty="0">
                <a:solidFill>
                  <a:srgbClr val="333333"/>
                </a:solidFill>
                <a:latin typeface="Helvetica Neue"/>
              </a:rPr>
              <a:t>NI PCIe-8237R</a:t>
            </a:r>
          </a:p>
          <a:p>
            <a:pPr>
              <a:buFont typeface="Arial" panose="020B0604020202020204" pitchFamily="34" charset="0"/>
              <a:buChar char="•"/>
            </a:pPr>
            <a:r>
              <a:rPr lang="en-US" altLang="zh-CN" dirty="0">
                <a:solidFill>
                  <a:srgbClr val="333333"/>
                </a:solidFill>
                <a:latin typeface="Helvetica Neue"/>
              </a:rPr>
              <a:t>NI PCIe-1473R</a:t>
            </a:r>
          </a:p>
          <a:p>
            <a:pPr>
              <a:buFont typeface="Arial" panose="020B0604020202020204" pitchFamily="34" charset="0"/>
              <a:buChar char="•"/>
            </a:pPr>
            <a:r>
              <a:rPr lang="en-US" altLang="zh-CN" dirty="0">
                <a:solidFill>
                  <a:srgbClr val="333333"/>
                </a:solidFill>
                <a:latin typeface="Helvetica Neue"/>
              </a:rPr>
              <a:t>NI PCIe-1473R-LX110</a:t>
            </a:r>
          </a:p>
          <a:p>
            <a:pPr>
              <a:buFont typeface="Arial" panose="020B0604020202020204" pitchFamily="34" charset="0"/>
              <a:buChar char="•"/>
            </a:pPr>
            <a:r>
              <a:rPr lang="en-US" altLang="zh-CN" dirty="0">
                <a:solidFill>
                  <a:srgbClr val="333333"/>
                </a:solidFill>
                <a:latin typeface="Helvetica Neue"/>
              </a:rPr>
              <a:t>NI 1483 </a:t>
            </a:r>
            <a:r>
              <a:rPr lang="en-US" altLang="zh-CN" dirty="0" err="1">
                <a:solidFill>
                  <a:srgbClr val="333333"/>
                </a:solidFill>
                <a:latin typeface="Helvetica Neue"/>
              </a:rPr>
              <a:t>FlexRIO</a:t>
            </a:r>
            <a:r>
              <a:rPr lang="en-US" altLang="zh-CN" dirty="0">
                <a:solidFill>
                  <a:srgbClr val="333333"/>
                </a:solidFill>
                <a:latin typeface="Helvetica Neue"/>
              </a:rPr>
              <a:t> </a:t>
            </a:r>
            <a:r>
              <a:rPr lang="zh-CN" altLang="en-US" dirty="0">
                <a:solidFill>
                  <a:srgbClr val="333333"/>
                </a:solidFill>
                <a:latin typeface="Helvetica Neue"/>
              </a:rPr>
              <a:t>适配器模块</a:t>
            </a:r>
            <a:endParaRPr lang="zh-CN" altLang="en-US" b="0" i="0" dirty="0">
              <a:solidFill>
                <a:srgbClr val="333333"/>
              </a:solidFill>
              <a:effectLst/>
              <a:latin typeface="Helvetica Neue"/>
            </a:endParaRPr>
          </a:p>
        </p:txBody>
      </p:sp>
      <p:sp>
        <p:nvSpPr>
          <p:cNvPr id="3" name="矩形 2"/>
          <p:cNvSpPr/>
          <p:nvPr/>
        </p:nvSpPr>
        <p:spPr>
          <a:xfrm>
            <a:off x="5588000" y="5445563"/>
            <a:ext cx="6603999" cy="923330"/>
          </a:xfrm>
          <a:prstGeom prst="rect">
            <a:avLst/>
          </a:prstGeom>
        </p:spPr>
        <p:txBody>
          <a:bodyPr wrap="square">
            <a:spAutoFit/>
          </a:bodyPr>
          <a:lstStyle/>
          <a:p>
            <a:r>
              <a:rPr lang="zh-CN" altLang="en-US" dirty="0" smtClean="0"/>
              <a:t>支持多种</a:t>
            </a:r>
            <a:r>
              <a:rPr lang="en-US" altLang="zh-CN" dirty="0" smtClean="0"/>
              <a:t>API</a:t>
            </a:r>
            <a:r>
              <a:rPr lang="zh-CN" altLang="en-US" dirty="0" smtClean="0"/>
              <a:t>，包括：</a:t>
            </a:r>
            <a:r>
              <a:rPr lang="en-US" altLang="zh-CN" dirty="0" smtClean="0"/>
              <a:t>Native </a:t>
            </a:r>
            <a:r>
              <a:rPr lang="en-US" altLang="zh-CN" dirty="0"/>
              <a:t>C/C++</a:t>
            </a:r>
            <a:r>
              <a:rPr lang="zh-CN" altLang="en-US" dirty="0"/>
              <a:t>，</a:t>
            </a:r>
            <a:r>
              <a:rPr lang="en-US" altLang="zh-CN" dirty="0"/>
              <a:t>.NET/C#/VB.NET, Python, Java, android, DirectShow, Twain, </a:t>
            </a:r>
            <a:r>
              <a:rPr lang="en-US" altLang="zh-CN" dirty="0" err="1"/>
              <a:t>LabView</a:t>
            </a:r>
            <a:r>
              <a:rPr lang="en-US" altLang="zh-CN" dirty="0"/>
              <a:t>, </a:t>
            </a:r>
            <a:r>
              <a:rPr lang="en-US" altLang="zh-CN" dirty="0" err="1"/>
              <a:t>MatLab</a:t>
            </a:r>
            <a:r>
              <a:rPr lang="zh-CN" altLang="en-US" dirty="0"/>
              <a:t>等等</a:t>
            </a:r>
          </a:p>
        </p:txBody>
      </p:sp>
    </p:spTree>
    <p:extLst>
      <p:ext uri="{BB962C8B-B14F-4D97-AF65-F5344CB8AC3E}">
        <p14:creationId xmlns:p14="http://schemas.microsoft.com/office/powerpoint/2010/main" val="20678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Camera parameter</a:t>
            </a:r>
            <a:endParaRPr lang="zh-CN" altLang="en-US" b="1" dirty="0"/>
          </a:p>
        </p:txBody>
      </p:sp>
      <p:graphicFrame>
        <p:nvGraphicFramePr>
          <p:cNvPr id="9" name="表格 8"/>
          <p:cNvGraphicFramePr>
            <a:graphicFrameLocks noGrp="1"/>
          </p:cNvGraphicFramePr>
          <p:nvPr>
            <p:extLst>
              <p:ext uri="{D42A27DB-BD31-4B8C-83A1-F6EECF244321}">
                <p14:modId xmlns:p14="http://schemas.microsoft.com/office/powerpoint/2010/main" val="959871941"/>
              </p:ext>
            </p:extLst>
          </p:nvPr>
        </p:nvGraphicFramePr>
        <p:xfrm>
          <a:off x="291632" y="2559727"/>
          <a:ext cx="4580814" cy="3699459"/>
        </p:xfrm>
        <a:graphic>
          <a:graphicData uri="http://schemas.openxmlformats.org/drawingml/2006/table">
            <a:tbl>
              <a:tblPr firstRow="1" bandRow="1">
                <a:tableStyleId>{073A0DAA-6AF3-43AB-8588-CEC1D06C72B9}</a:tableStyleId>
              </a:tblPr>
              <a:tblGrid>
                <a:gridCol w="2003869"/>
                <a:gridCol w="1280160"/>
                <a:gridCol w="1296785"/>
              </a:tblGrid>
              <a:tr h="431005">
                <a:tc>
                  <a:txBody>
                    <a:bodyPr/>
                    <a:lstStyle/>
                    <a:p>
                      <a:pPr algn="ctr"/>
                      <a:r>
                        <a:rPr lang="en-US" altLang="zh-CN" dirty="0" smtClean="0"/>
                        <a:t>parameter</a:t>
                      </a:r>
                      <a:endParaRPr lang="zh-CN" altLang="en-US" dirty="0"/>
                    </a:p>
                  </a:txBody>
                  <a:tcPr/>
                </a:tc>
                <a:tc>
                  <a:txBody>
                    <a:bodyPr/>
                    <a:lstStyle/>
                    <a:p>
                      <a:pPr algn="ctr"/>
                      <a:r>
                        <a:rPr lang="en-US" altLang="zh-CN" dirty="0" smtClean="0"/>
                        <a:t>scope</a:t>
                      </a:r>
                      <a:endParaRPr lang="zh-CN" altLang="en-US" dirty="0"/>
                    </a:p>
                  </a:txBody>
                  <a:tcPr/>
                </a:tc>
                <a:tc>
                  <a:txBody>
                    <a:bodyPr/>
                    <a:lstStyle/>
                    <a:p>
                      <a:pPr algn="ctr"/>
                      <a:r>
                        <a:rPr lang="en-US" altLang="zh-CN" dirty="0" smtClean="0"/>
                        <a:t>default</a:t>
                      </a:r>
                      <a:endParaRPr lang="zh-CN" altLang="en-US" dirty="0"/>
                    </a:p>
                  </a:txBody>
                  <a:tcPr/>
                </a:tc>
              </a:tr>
              <a:tr h="436991">
                <a:tc>
                  <a:txBody>
                    <a:bodyPr/>
                    <a:lstStyle/>
                    <a:p>
                      <a:pPr algn="ctr"/>
                      <a:r>
                        <a:rPr lang="en-US" altLang="zh-CN" sz="1800" b="0" i="0" kern="1200" dirty="0" err="1" smtClean="0">
                          <a:solidFill>
                            <a:schemeClr val="dk1"/>
                          </a:solidFill>
                          <a:effectLst/>
                          <a:latin typeface="+mn-lt"/>
                          <a:ea typeface="+mn-ea"/>
                          <a:cs typeface="+mn-cs"/>
                        </a:rPr>
                        <a:t>AutoExpoTarget</a:t>
                      </a:r>
                      <a:endParaRPr lang="zh-CN" altLang="en-US" dirty="0"/>
                    </a:p>
                  </a:txBody>
                  <a:tcPr/>
                </a:tc>
                <a:tc>
                  <a:txBody>
                    <a:bodyPr/>
                    <a:lstStyle/>
                    <a:p>
                      <a:pPr algn="ctr"/>
                      <a:r>
                        <a:rPr lang="en-US" altLang="zh-CN" dirty="0" smtClean="0"/>
                        <a:t>16-235</a:t>
                      </a:r>
                      <a:endParaRPr lang="zh-CN" altLang="en-US" dirty="0"/>
                    </a:p>
                  </a:txBody>
                  <a:tcPr/>
                </a:tc>
                <a:tc>
                  <a:txBody>
                    <a:bodyPr/>
                    <a:lstStyle/>
                    <a:p>
                      <a:pPr algn="ctr"/>
                      <a:r>
                        <a:rPr lang="en-US" altLang="zh-CN" dirty="0" smtClean="0"/>
                        <a:t>120</a:t>
                      </a:r>
                      <a:endParaRPr lang="zh-CN" altLang="en-US" dirty="0"/>
                    </a:p>
                  </a:txBody>
                  <a:tcPr/>
                </a:tc>
              </a:tr>
              <a:tr h="646508">
                <a:tc>
                  <a:txBody>
                    <a:bodyPr/>
                    <a:lstStyle/>
                    <a:p>
                      <a:pPr algn="ctr"/>
                      <a:r>
                        <a:rPr lang="en-US" altLang="zh-CN" sz="1800" b="0" i="0" kern="1200" dirty="0" err="1" smtClean="0">
                          <a:solidFill>
                            <a:schemeClr val="dk1"/>
                          </a:solidFill>
                          <a:effectLst/>
                          <a:latin typeface="+mn-lt"/>
                          <a:ea typeface="+mn-ea"/>
                          <a:cs typeface="+mn-cs"/>
                        </a:rPr>
                        <a:t>LevelRange</a:t>
                      </a:r>
                      <a:endParaRPr lang="zh-CN" altLang="en-US" dirty="0"/>
                    </a:p>
                  </a:txBody>
                  <a:tcPr/>
                </a:tc>
                <a:tc>
                  <a:txBody>
                    <a:bodyPr/>
                    <a:lstStyle/>
                    <a:p>
                      <a:pPr algn="ctr"/>
                      <a:r>
                        <a:rPr lang="en-US" altLang="zh-CN" dirty="0" smtClean="0"/>
                        <a:t>0-255</a:t>
                      </a:r>
                      <a:endParaRPr lang="zh-CN" altLang="en-US" dirty="0"/>
                    </a:p>
                  </a:txBody>
                  <a:tcPr/>
                </a:tc>
                <a:tc>
                  <a:txBody>
                    <a:bodyPr/>
                    <a:lstStyle/>
                    <a:p>
                      <a:pPr algn="ctr"/>
                      <a:r>
                        <a:rPr lang="en-US" dirty="0" smtClean="0"/>
                        <a:t>Low </a:t>
                      </a:r>
                      <a:r>
                        <a:rPr lang="en-US" dirty="0"/>
                        <a:t>= 0</a:t>
                      </a:r>
                      <a:br>
                        <a:rPr lang="en-US" dirty="0"/>
                      </a:br>
                      <a:r>
                        <a:rPr lang="en-US" dirty="0"/>
                        <a:t>High = 255</a:t>
                      </a:r>
                    </a:p>
                  </a:txBody>
                  <a:tcPr marL="0" marR="0" marT="0" marB="0" anchor="ctr"/>
                </a:tc>
              </a:tr>
              <a:tr h="436991">
                <a:tc>
                  <a:txBody>
                    <a:bodyPr/>
                    <a:lstStyle/>
                    <a:p>
                      <a:pPr algn="ctr"/>
                      <a:r>
                        <a:rPr lang="en-US" altLang="zh-CN" sz="1800" b="0" i="0" kern="1200" dirty="0" smtClean="0">
                          <a:solidFill>
                            <a:schemeClr val="dk1"/>
                          </a:solidFill>
                          <a:effectLst/>
                          <a:latin typeface="+mn-lt"/>
                          <a:ea typeface="+mn-ea"/>
                          <a:cs typeface="+mn-cs"/>
                        </a:rPr>
                        <a:t>Contrast</a:t>
                      </a:r>
                      <a:endParaRPr lang="zh-CN" altLang="en-US" dirty="0"/>
                    </a:p>
                  </a:txBody>
                  <a:tcPr/>
                </a:tc>
                <a:tc>
                  <a:txBody>
                    <a:bodyPr/>
                    <a:lstStyle/>
                    <a:p>
                      <a:pPr algn="ctr"/>
                      <a:r>
                        <a:rPr lang="en-US" altLang="zh-CN" dirty="0" smtClean="0"/>
                        <a:t>-100-100</a:t>
                      </a:r>
                      <a:endParaRPr lang="zh-CN" altLang="en-US" dirty="0"/>
                    </a:p>
                  </a:txBody>
                  <a:tcPr/>
                </a:tc>
                <a:tc>
                  <a:txBody>
                    <a:bodyPr/>
                    <a:lstStyle/>
                    <a:p>
                      <a:pPr algn="ctr"/>
                      <a:r>
                        <a:rPr lang="en-US" altLang="zh-CN" dirty="0" smtClean="0"/>
                        <a:t>0</a:t>
                      </a:r>
                      <a:endParaRPr lang="zh-CN" altLang="en-US" dirty="0"/>
                    </a:p>
                  </a:txBody>
                  <a:tcPr/>
                </a:tc>
              </a:tr>
              <a:tr h="436991">
                <a:tc>
                  <a:txBody>
                    <a:bodyPr/>
                    <a:lstStyle/>
                    <a:p>
                      <a:pPr algn="ctr"/>
                      <a:r>
                        <a:rPr lang="en-US" altLang="zh-CN" sz="1800" b="0" i="0" kern="1200" dirty="0" smtClean="0">
                          <a:solidFill>
                            <a:schemeClr val="dk1"/>
                          </a:solidFill>
                          <a:effectLst/>
                          <a:latin typeface="+mn-lt"/>
                          <a:ea typeface="+mn-ea"/>
                          <a:cs typeface="+mn-cs"/>
                        </a:rPr>
                        <a:t>Hue</a:t>
                      </a:r>
                      <a:endParaRPr lang="zh-CN" altLang="en-US" dirty="0"/>
                    </a:p>
                  </a:txBody>
                  <a:tcPr/>
                </a:tc>
                <a:tc>
                  <a:txBody>
                    <a:bodyPr/>
                    <a:lstStyle/>
                    <a:p>
                      <a:pPr algn="ctr"/>
                      <a:r>
                        <a:rPr lang="en-US" altLang="zh-CN" dirty="0" smtClean="0"/>
                        <a:t>-180-180</a:t>
                      </a:r>
                      <a:endParaRPr lang="zh-CN" altLang="en-US" dirty="0"/>
                    </a:p>
                  </a:txBody>
                  <a:tcPr/>
                </a:tc>
                <a:tc>
                  <a:txBody>
                    <a:bodyPr/>
                    <a:lstStyle/>
                    <a:p>
                      <a:pPr algn="ctr"/>
                      <a:r>
                        <a:rPr lang="en-US" altLang="zh-CN" dirty="0" smtClean="0"/>
                        <a:t>0</a:t>
                      </a:r>
                      <a:endParaRPr lang="zh-CN" altLang="en-US" dirty="0"/>
                    </a:p>
                  </a:txBody>
                  <a:tcPr/>
                </a:tc>
              </a:tr>
              <a:tr h="436991">
                <a:tc>
                  <a:txBody>
                    <a:bodyPr/>
                    <a:lstStyle/>
                    <a:p>
                      <a:pPr algn="ctr"/>
                      <a:r>
                        <a:rPr lang="en-US" altLang="zh-CN" sz="1800" b="0" i="0" kern="1200" dirty="0" smtClean="0">
                          <a:solidFill>
                            <a:schemeClr val="dk1"/>
                          </a:solidFill>
                          <a:effectLst/>
                          <a:latin typeface="+mn-lt"/>
                          <a:ea typeface="+mn-ea"/>
                          <a:cs typeface="+mn-cs"/>
                        </a:rPr>
                        <a:t>Saturation</a:t>
                      </a:r>
                      <a:endParaRPr lang="zh-CN" altLang="en-US" dirty="0"/>
                    </a:p>
                  </a:txBody>
                  <a:tcPr/>
                </a:tc>
                <a:tc>
                  <a:txBody>
                    <a:bodyPr/>
                    <a:lstStyle/>
                    <a:p>
                      <a:pPr algn="ctr"/>
                      <a:r>
                        <a:rPr lang="en-US" altLang="zh-CN" dirty="0" smtClean="0"/>
                        <a:t>0-255</a:t>
                      </a:r>
                      <a:endParaRPr lang="zh-CN" altLang="en-US" dirty="0"/>
                    </a:p>
                  </a:txBody>
                  <a:tcPr/>
                </a:tc>
                <a:tc>
                  <a:txBody>
                    <a:bodyPr/>
                    <a:lstStyle/>
                    <a:p>
                      <a:pPr algn="ctr"/>
                      <a:r>
                        <a:rPr lang="en-US" altLang="zh-CN" dirty="0" smtClean="0"/>
                        <a:t>128</a:t>
                      </a:r>
                      <a:endParaRPr lang="zh-CN" altLang="en-US" dirty="0"/>
                    </a:p>
                  </a:txBody>
                  <a:tcPr/>
                </a:tc>
              </a:tr>
              <a:tr h="436991">
                <a:tc>
                  <a:txBody>
                    <a:bodyPr/>
                    <a:lstStyle/>
                    <a:p>
                      <a:pPr algn="ctr"/>
                      <a:r>
                        <a:rPr lang="en-US" altLang="zh-CN" sz="1800" b="0" i="0" kern="1200" dirty="0" smtClean="0">
                          <a:solidFill>
                            <a:schemeClr val="dk1"/>
                          </a:solidFill>
                          <a:effectLst/>
                          <a:latin typeface="+mn-lt"/>
                          <a:ea typeface="+mn-ea"/>
                          <a:cs typeface="+mn-cs"/>
                        </a:rPr>
                        <a:t>Brightness</a:t>
                      </a:r>
                      <a:endParaRPr lang="zh-CN" altLang="en-US" dirty="0"/>
                    </a:p>
                  </a:txBody>
                  <a:tcPr/>
                </a:tc>
                <a:tc>
                  <a:txBody>
                    <a:bodyPr/>
                    <a:lstStyle/>
                    <a:p>
                      <a:pPr algn="ctr"/>
                      <a:r>
                        <a:rPr lang="en-US" altLang="zh-CN" dirty="0" smtClean="0"/>
                        <a:t>-64-64</a:t>
                      </a:r>
                      <a:endParaRPr lang="zh-CN" altLang="en-US" dirty="0"/>
                    </a:p>
                  </a:txBody>
                  <a:tcPr/>
                </a:tc>
                <a:tc>
                  <a:txBody>
                    <a:bodyPr/>
                    <a:lstStyle/>
                    <a:p>
                      <a:pPr algn="ctr"/>
                      <a:r>
                        <a:rPr lang="en-US" altLang="zh-CN" dirty="0" smtClean="0"/>
                        <a:t>0</a:t>
                      </a:r>
                      <a:endParaRPr lang="zh-CN" altLang="en-US" dirty="0"/>
                    </a:p>
                  </a:txBody>
                  <a:tcPr/>
                </a:tc>
              </a:tr>
              <a:tr h="436991">
                <a:tc>
                  <a:txBody>
                    <a:bodyPr/>
                    <a:lstStyle/>
                    <a:p>
                      <a:pPr algn="ctr"/>
                      <a:r>
                        <a:rPr lang="en-US" altLang="zh-CN" sz="1800" b="0" i="0" kern="1200" dirty="0" smtClean="0">
                          <a:solidFill>
                            <a:schemeClr val="dk1"/>
                          </a:solidFill>
                          <a:effectLst/>
                          <a:latin typeface="+mn-lt"/>
                          <a:ea typeface="+mn-ea"/>
                          <a:cs typeface="+mn-cs"/>
                        </a:rPr>
                        <a:t>Gamma</a:t>
                      </a:r>
                      <a:endParaRPr lang="zh-CN" altLang="en-US" dirty="0"/>
                    </a:p>
                  </a:txBody>
                  <a:tcPr/>
                </a:tc>
                <a:tc>
                  <a:txBody>
                    <a:bodyPr/>
                    <a:lstStyle/>
                    <a:p>
                      <a:pPr algn="ctr"/>
                      <a:r>
                        <a:rPr lang="en-US" altLang="zh-CN" dirty="0" smtClean="0"/>
                        <a:t>20-180</a:t>
                      </a:r>
                      <a:endParaRPr lang="zh-CN" altLang="en-US" dirty="0"/>
                    </a:p>
                  </a:txBody>
                  <a:tcPr/>
                </a:tc>
                <a:tc>
                  <a:txBody>
                    <a:bodyPr/>
                    <a:lstStyle/>
                    <a:p>
                      <a:pPr algn="ctr"/>
                      <a:r>
                        <a:rPr lang="en-US" altLang="zh-CN" dirty="0" smtClean="0"/>
                        <a:t>100</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11635402"/>
              </p:ext>
            </p:extLst>
          </p:nvPr>
        </p:nvGraphicFramePr>
        <p:xfrm>
          <a:off x="4872446" y="2555867"/>
          <a:ext cx="7022193" cy="3703320"/>
        </p:xfrm>
        <a:graphic>
          <a:graphicData uri="http://schemas.openxmlformats.org/drawingml/2006/table">
            <a:tbl>
              <a:tblPr firstRow="1" bandRow="1">
                <a:tableStyleId>{073A0DAA-6AF3-43AB-8588-CEC1D06C72B9}</a:tableStyleId>
              </a:tblPr>
              <a:tblGrid>
                <a:gridCol w="1241879"/>
                <a:gridCol w="1363435"/>
                <a:gridCol w="1763486"/>
                <a:gridCol w="1632857"/>
                <a:gridCol w="1020536"/>
              </a:tblGrid>
              <a:tr h="179465">
                <a:tc gridSpan="3">
                  <a:txBody>
                    <a:bodyPr/>
                    <a:lstStyle/>
                    <a:p>
                      <a:pPr algn="ctr"/>
                      <a:r>
                        <a:rPr lang="en-US" altLang="zh-CN" dirty="0" smtClean="0"/>
                        <a:t>parameter</a:t>
                      </a:r>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r>
                        <a:rPr lang="en-US" altLang="zh-CN" dirty="0" smtClean="0"/>
                        <a:t>scope</a:t>
                      </a:r>
                      <a:endParaRPr lang="zh-CN" altLang="en-US" dirty="0"/>
                    </a:p>
                  </a:txBody>
                  <a:tcPr/>
                </a:tc>
                <a:tc>
                  <a:txBody>
                    <a:bodyPr/>
                    <a:lstStyle/>
                    <a:p>
                      <a:pPr algn="ctr"/>
                      <a:r>
                        <a:rPr lang="en-US" altLang="zh-CN" dirty="0" smtClean="0"/>
                        <a:t>default</a:t>
                      </a:r>
                      <a:endParaRPr lang="zh-CN" altLang="en-US" dirty="0"/>
                    </a:p>
                  </a:txBody>
                  <a:tcPr/>
                </a:tc>
              </a:tr>
              <a:tr h="370840">
                <a:tc rowSpan="5">
                  <a:txBody>
                    <a:bodyPr/>
                    <a:lstStyle/>
                    <a:p>
                      <a:pPr algn="ctr"/>
                      <a:endParaRPr lang="en-US" altLang="zh-CN" dirty="0" smtClean="0"/>
                    </a:p>
                    <a:p>
                      <a:pPr algn="ctr"/>
                      <a:endParaRPr lang="en-US" altLang="zh-CN" dirty="0" smtClean="0"/>
                    </a:p>
                    <a:p>
                      <a:pPr algn="ctr"/>
                      <a:r>
                        <a:rPr lang="en-US" altLang="zh-CN" dirty="0" smtClean="0"/>
                        <a:t>white balance</a:t>
                      </a:r>
                      <a:endParaRPr lang="zh-CN" altLang="en-US" dirty="0"/>
                    </a:p>
                  </a:txBody>
                  <a:tcPr/>
                </a:tc>
                <a:tc rowSpan="2">
                  <a:txBody>
                    <a:bodyPr/>
                    <a:lstStyle/>
                    <a:p>
                      <a:pPr algn="ctr"/>
                      <a:r>
                        <a:rPr lang="en-US" altLang="zh-CN" dirty="0" smtClean="0"/>
                        <a:t>Temp/tint</a:t>
                      </a:r>
                      <a:endParaRPr lang="zh-CN" altLang="en-US" dirty="0"/>
                    </a:p>
                  </a:txBody>
                  <a:tcPr/>
                </a:tc>
                <a:tc>
                  <a:txBody>
                    <a:bodyPr/>
                    <a:lstStyle/>
                    <a:p>
                      <a:pPr algn="ctr"/>
                      <a:r>
                        <a:rPr lang="en-US" altLang="zh-CN" dirty="0" smtClean="0"/>
                        <a:t>Temp</a:t>
                      </a:r>
                      <a:endParaRPr lang="zh-CN" altLang="en-US" dirty="0"/>
                    </a:p>
                  </a:txBody>
                  <a:tcPr/>
                </a:tc>
                <a:tc>
                  <a:txBody>
                    <a:bodyPr/>
                    <a:lstStyle/>
                    <a:p>
                      <a:pPr algn="ctr"/>
                      <a:r>
                        <a:rPr lang="en-US" altLang="zh-CN" dirty="0" smtClean="0"/>
                        <a:t>2000-15000</a:t>
                      </a:r>
                      <a:endParaRPr lang="zh-CN" altLang="en-US" dirty="0"/>
                    </a:p>
                  </a:txBody>
                  <a:tcPr/>
                </a:tc>
                <a:tc>
                  <a:txBody>
                    <a:bodyPr/>
                    <a:lstStyle/>
                    <a:p>
                      <a:pPr algn="ctr"/>
                      <a:r>
                        <a:rPr lang="en-US" altLang="zh-CN" dirty="0" smtClean="0"/>
                        <a:t>6503</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Tint</a:t>
                      </a:r>
                      <a:endParaRPr lang="zh-CN" altLang="en-US" dirty="0"/>
                    </a:p>
                  </a:txBody>
                  <a:tcPr/>
                </a:tc>
                <a:tc>
                  <a:txBody>
                    <a:bodyPr/>
                    <a:lstStyle/>
                    <a:p>
                      <a:pPr algn="ctr"/>
                      <a:r>
                        <a:rPr lang="en-US" altLang="zh-CN" dirty="0" smtClean="0"/>
                        <a:t>200-2500</a:t>
                      </a:r>
                      <a:endParaRPr lang="zh-CN" altLang="en-US" dirty="0"/>
                    </a:p>
                  </a:txBody>
                  <a:tcPr/>
                </a:tc>
                <a:tc>
                  <a:txBody>
                    <a:bodyPr/>
                    <a:lstStyle/>
                    <a:p>
                      <a:pPr algn="ctr"/>
                      <a:r>
                        <a:rPr lang="en-US" altLang="zh-CN" dirty="0" smtClean="0"/>
                        <a:t>1000</a:t>
                      </a:r>
                      <a:endParaRPr lang="zh-CN" altLang="en-US" dirty="0"/>
                    </a:p>
                  </a:txBody>
                  <a:tcPr/>
                </a:tc>
              </a:tr>
              <a:tr h="370840">
                <a:tc vMerge="1">
                  <a:txBody>
                    <a:bodyPr/>
                    <a:lstStyle/>
                    <a:p>
                      <a:endParaRPr lang="zh-CN" altLang="en-US" dirty="0"/>
                    </a:p>
                  </a:txBody>
                  <a:tcPr/>
                </a:tc>
                <a:tc rowSpan="3">
                  <a:txBody>
                    <a:bodyPr/>
                    <a:lstStyle/>
                    <a:p>
                      <a:pPr algn="ctr"/>
                      <a:r>
                        <a:rPr lang="en-US" altLang="zh-CN" dirty="0" err="1" smtClean="0"/>
                        <a:t>Rgb</a:t>
                      </a:r>
                      <a:r>
                        <a:rPr lang="en-US" altLang="zh-CN" dirty="0" smtClean="0"/>
                        <a:t> gain</a:t>
                      </a:r>
                      <a:endParaRPr lang="zh-CN" altLang="en-US" dirty="0"/>
                    </a:p>
                  </a:txBody>
                  <a:tcPr/>
                </a:tc>
                <a:tc>
                  <a:txBody>
                    <a:bodyPr/>
                    <a:lstStyle/>
                    <a:p>
                      <a:pPr algn="ctr"/>
                      <a:r>
                        <a:rPr lang="en-US" altLang="zh-CN" dirty="0" smtClean="0"/>
                        <a:t>Read gain</a:t>
                      </a:r>
                      <a:endParaRPr lang="zh-CN" altLang="en-US" dirty="0"/>
                    </a:p>
                  </a:txBody>
                  <a:tcPr/>
                </a:tc>
                <a:tc rowSpan="3">
                  <a:txBody>
                    <a:bodyPr/>
                    <a:lstStyle/>
                    <a:p>
                      <a:pPr algn="ctr"/>
                      <a:r>
                        <a:rPr lang="en-US" altLang="zh-CN" dirty="0" smtClean="0"/>
                        <a:t>-127-127</a:t>
                      </a:r>
                      <a:endParaRPr lang="zh-CN" altLang="en-US" dirty="0"/>
                    </a:p>
                  </a:txBody>
                  <a:tcPr/>
                </a:tc>
                <a:tc rowSpan="3">
                  <a:txBody>
                    <a:bodyPr/>
                    <a:lstStyle/>
                    <a:p>
                      <a:pPr algn="ctr"/>
                      <a:r>
                        <a:rPr lang="en-US" altLang="zh-CN" dirty="0" smtClean="0"/>
                        <a:t>0</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Green gain</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Blue</a:t>
                      </a:r>
                      <a:r>
                        <a:rPr lang="en-US" altLang="zh-CN" baseline="0" dirty="0" smtClean="0"/>
                        <a:t> gain</a:t>
                      </a:r>
                      <a:endParaRPr lang="zh-CN" altLang="en-US" dirty="0"/>
                    </a:p>
                  </a:txBody>
                  <a:tcPr/>
                </a:tc>
                <a:tc vMerge="1">
                  <a:txBody>
                    <a:bodyPr/>
                    <a:lstStyle/>
                    <a:p>
                      <a:endParaRPr lang="zh-CN" altLang="en-US" dirty="0"/>
                    </a:p>
                  </a:txBody>
                  <a:tcPr/>
                </a:tc>
                <a:tc vMerge="1">
                  <a:txBody>
                    <a:bodyPr/>
                    <a:lstStyle/>
                    <a:p>
                      <a:endParaRPr lang="zh-CN" altLang="en-US" dirty="0"/>
                    </a:p>
                  </a:txBody>
                  <a:tcPr/>
                </a:tc>
              </a:tr>
              <a:tr h="370840">
                <a:tc rowSpan="4">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b="0" i="0" kern="1200" dirty="0" smtClean="0">
                          <a:solidFill>
                            <a:schemeClr val="dk1"/>
                          </a:solidFill>
                          <a:effectLst/>
                          <a:latin typeface="+mn-lt"/>
                          <a:ea typeface="+mn-ea"/>
                          <a:cs typeface="+mn-cs"/>
                        </a:rPr>
                        <a:t>Auto Exposure</a:t>
                      </a:r>
                      <a:endParaRPr lang="zh-CN" altLang="en-US" dirty="0"/>
                    </a:p>
                  </a:txBody>
                  <a:tcPr/>
                </a:tc>
                <a:tc rowSpan="2">
                  <a:txBody>
                    <a:bodyPr/>
                    <a:lstStyle/>
                    <a:p>
                      <a:pPr algn="ctr"/>
                      <a:r>
                        <a:rPr lang="en-US" altLang="zh-CN" dirty="0" smtClean="0"/>
                        <a:t>MAX</a:t>
                      </a:r>
                      <a:endParaRPr lang="zh-CN" altLang="en-US" dirty="0"/>
                    </a:p>
                  </a:txBody>
                  <a:tcPr/>
                </a:tc>
                <a:tc>
                  <a:txBody>
                    <a:bodyPr/>
                    <a:lstStyle/>
                    <a:p>
                      <a:pPr algn="ctr"/>
                      <a:r>
                        <a:rPr lang="en-US" altLang="zh-CN" dirty="0" smtClean="0"/>
                        <a:t>Exposure</a:t>
                      </a:r>
                      <a:r>
                        <a:rPr lang="en-US" altLang="zh-CN" baseline="0" dirty="0" smtClean="0"/>
                        <a:t> time</a:t>
                      </a:r>
                      <a:endParaRPr lang="zh-CN" altLang="en-US" dirty="0"/>
                    </a:p>
                  </a:txBody>
                  <a:tcPr/>
                </a:tc>
                <a:tc>
                  <a:txBody>
                    <a:bodyPr/>
                    <a:lstStyle/>
                    <a:p>
                      <a:pPr algn="ctr"/>
                      <a:endParaRPr lang="zh-CN" altLang="en-US" dirty="0"/>
                    </a:p>
                  </a:txBody>
                  <a:tcPr/>
                </a:tc>
                <a:tc>
                  <a:txBody>
                    <a:bodyPr/>
                    <a:lstStyle/>
                    <a:p>
                      <a:pPr algn="ctr"/>
                      <a:r>
                        <a:rPr lang="en-US" altLang="zh-CN" dirty="0" smtClean="0"/>
                        <a:t>350ms</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Analog gain</a:t>
                      </a:r>
                      <a:endParaRPr lang="zh-CN" altLang="en-US" dirty="0"/>
                    </a:p>
                  </a:txBody>
                  <a:tcPr/>
                </a:tc>
                <a:tc>
                  <a:txBody>
                    <a:bodyPr/>
                    <a:lstStyle/>
                    <a:p>
                      <a:pPr algn="ctr"/>
                      <a:endParaRPr lang="zh-CN" altLang="en-US" dirty="0"/>
                    </a:p>
                  </a:txBody>
                  <a:tcPr/>
                </a:tc>
                <a:tc>
                  <a:txBody>
                    <a:bodyPr/>
                    <a:lstStyle/>
                    <a:p>
                      <a:pPr algn="ctr"/>
                      <a:r>
                        <a:rPr lang="en-US" altLang="zh-CN" dirty="0" smtClean="0"/>
                        <a:t>500</a:t>
                      </a:r>
                      <a:endParaRPr lang="zh-CN" altLang="en-US" dirty="0"/>
                    </a:p>
                  </a:txBody>
                  <a:tcPr/>
                </a:tc>
              </a:tr>
              <a:tr h="370840">
                <a:tc vMerge="1">
                  <a:txBody>
                    <a:bodyPr/>
                    <a:lstStyle/>
                    <a:p>
                      <a:endParaRPr lang="zh-CN" altLang="en-US" dirty="0"/>
                    </a:p>
                  </a:txBody>
                  <a:tcPr/>
                </a:tc>
                <a:tc rowSpan="2">
                  <a:txBody>
                    <a:bodyPr/>
                    <a:lstStyle/>
                    <a:p>
                      <a:pPr algn="ctr"/>
                      <a:r>
                        <a:rPr lang="en-US" altLang="zh-CN" dirty="0" smtClean="0"/>
                        <a:t>MIN</a:t>
                      </a:r>
                      <a:endParaRPr lang="zh-CN" altLang="en-US" dirty="0"/>
                    </a:p>
                  </a:txBody>
                  <a:tcPr/>
                </a:tc>
                <a:tc>
                  <a:txBody>
                    <a:bodyPr/>
                    <a:lstStyle/>
                    <a:p>
                      <a:pPr algn="ctr"/>
                      <a:r>
                        <a:rPr lang="en-US" altLang="zh-CN" dirty="0" smtClean="0"/>
                        <a:t>Exposure</a:t>
                      </a:r>
                      <a:r>
                        <a:rPr lang="en-US" altLang="zh-CN" baseline="0" dirty="0" smtClean="0"/>
                        <a:t> time</a:t>
                      </a:r>
                      <a:endParaRPr lang="zh-CN" altLang="en-US" dirty="0"/>
                    </a:p>
                  </a:txBody>
                  <a:tcPr/>
                </a:tc>
                <a:tc>
                  <a:txBody>
                    <a:bodyPr/>
                    <a:lstStyle/>
                    <a:p>
                      <a:pPr algn="ctr"/>
                      <a:endParaRPr lang="zh-CN" altLang="en-US" dirty="0"/>
                    </a:p>
                  </a:txBody>
                  <a:tcPr/>
                </a:tc>
                <a:tc>
                  <a:txBody>
                    <a:bodyPr/>
                    <a:lstStyle/>
                    <a:p>
                      <a:pPr algn="ctr"/>
                      <a:r>
                        <a:rPr lang="en-US" altLang="zh-CN" dirty="0" smtClean="0"/>
                        <a:t>0</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Analog</a:t>
                      </a:r>
                      <a:r>
                        <a:rPr lang="en-US" altLang="zh-CN" baseline="0" dirty="0" smtClean="0"/>
                        <a:t> gain</a:t>
                      </a:r>
                      <a:endParaRPr lang="zh-CN" altLang="en-US" dirty="0"/>
                    </a:p>
                  </a:txBody>
                  <a:tcPr/>
                </a:tc>
                <a:tc>
                  <a:txBody>
                    <a:bodyPr/>
                    <a:lstStyle/>
                    <a:p>
                      <a:pPr algn="ctr"/>
                      <a:endParaRPr lang="zh-CN" altLang="en-US"/>
                    </a:p>
                  </a:txBody>
                  <a:tcPr/>
                </a:tc>
                <a:tc>
                  <a:txBody>
                    <a:bodyPr/>
                    <a:lstStyle/>
                    <a:p>
                      <a:pPr algn="ctr"/>
                      <a:r>
                        <a:rPr lang="en-US" altLang="zh-CN" dirty="0" smtClean="0"/>
                        <a:t>100</a:t>
                      </a:r>
                      <a:endParaRPr lang="zh-CN" altLang="en-US" dirty="0"/>
                    </a:p>
                  </a:txBody>
                  <a:tcPr/>
                </a:tc>
              </a:tr>
            </a:tbl>
          </a:graphicData>
        </a:graphic>
      </p:graphicFrame>
    </p:spTree>
    <p:extLst>
      <p:ext uri="{BB962C8B-B14F-4D97-AF65-F5344CB8AC3E}">
        <p14:creationId xmlns:p14="http://schemas.microsoft.com/office/powerpoint/2010/main" val="4193476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2152</TotalTime>
  <Words>1404</Words>
  <Application>Microsoft Office PowerPoint</Application>
  <PresentationFormat>宽屏</PresentationFormat>
  <Paragraphs>402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Helvetica Neue</vt:lpstr>
      <vt:lpstr>宋体</vt:lpstr>
      <vt:lpstr>微软雅黑</vt:lpstr>
      <vt:lpstr>Arial</vt:lpstr>
      <vt:lpstr>Cambria Math</vt:lpstr>
      <vt:lpstr>Century Gothic</vt:lpstr>
      <vt:lpstr>Wingdings 3</vt:lpstr>
      <vt:lpstr>离子会议室</vt:lpstr>
      <vt:lpstr>PowerPoint 演示文稿</vt:lpstr>
      <vt:lpstr>PowerPoint 演示文稿</vt:lpstr>
      <vt:lpstr>PowerPoint 演示文稿</vt:lpstr>
      <vt:lpstr>AO OVERVIEW</vt:lpstr>
      <vt:lpstr>Digital I/O OVERVIEW</vt:lpstr>
      <vt:lpstr>Other functions</vt:lpstr>
      <vt:lpstr>PowerPoint 演示文稿</vt:lpstr>
      <vt:lpstr>camera</vt:lpstr>
      <vt:lpstr>Camera parameter</vt:lpstr>
      <vt:lpstr>USB-6356</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张兴强</dc:creator>
  <cp:lastModifiedBy>张兴强</cp:lastModifiedBy>
  <cp:revision>70</cp:revision>
  <dcterms:created xsi:type="dcterms:W3CDTF">2019-05-16T01:19:40Z</dcterms:created>
  <dcterms:modified xsi:type="dcterms:W3CDTF">2019-05-21T03:35:56Z</dcterms:modified>
</cp:coreProperties>
</file>