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1" r:id="rId4"/>
    <p:sldId id="260" r:id="rId5"/>
    <p:sldId id="263" r:id="rId6"/>
    <p:sldId id="256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22"/>
    <p:restoredTop sz="94710"/>
  </p:normalViewPr>
  <p:slideViewPr>
    <p:cSldViewPr snapToGrid="0" snapToObjects="1">
      <p:cViewPr>
        <p:scale>
          <a:sx n="66" d="100"/>
          <a:sy n="66" d="100"/>
        </p:scale>
        <p:origin x="168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8CBE-26DC-AE43-8BB0-D0537FBFCD83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90A5B-69C8-9F47-AB4C-60CADA79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4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Nsight</a:t>
            </a:r>
            <a:r>
              <a:rPr lang="en-US" dirty="0"/>
              <a:t> Systems is a system-wide performance analysis tool for visualization of application’s algorithms.</a:t>
            </a:r>
          </a:p>
          <a:p>
            <a:r>
              <a:rPr lang="en-US" dirty="0" err="1"/>
              <a:t>Nsight</a:t>
            </a:r>
            <a:r>
              <a:rPr lang="en-US" dirty="0"/>
              <a:t> Graphics is a developer tool for debugging, profiling and exporting frames.</a:t>
            </a:r>
          </a:p>
          <a:p>
            <a:r>
              <a:rPr lang="en-US" dirty="0"/>
              <a:t>DLA: deep learning accelerator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90A5B-69C8-9F47-AB4C-60CADA795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BLE: </a:t>
            </a:r>
            <a:r>
              <a:rPr lang="en-US" dirty="0" err="1"/>
              <a:t>bluetooth</a:t>
            </a:r>
            <a:r>
              <a:rPr lang="en-US" dirty="0"/>
              <a:t> low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90A5B-69C8-9F47-AB4C-60CADA795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776B-31D2-C346-9A2E-FB6B3016C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5E3EE-B68A-9547-9A43-BDFC2245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3073C-E41C-8F43-A2C7-70ACEBC1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32B3D-3F67-3848-BC9D-56A2660A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6410-23A5-F343-83CE-0663D3F5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3C24-974B-7D4A-BB2D-8C1323D3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E76D8-1DA7-0746-A40A-4AEFDD904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FC67-89D6-3D45-A527-9296AA91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0778-1CD0-2F43-BB31-BD8D278E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8121B-C780-A04F-9BBC-F992F1F0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5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4B446-E757-0F47-A0FC-ADDD92A97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D2ADF-B947-7B47-A3A1-E3C83EDA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0E02-F6FE-D64C-8CCE-65EE6C42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A2FDD-EFD5-8445-9179-AE4170B7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188F3-4733-BA45-9424-C957E2F0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45D1-E7C0-2C40-B459-F62DCCD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DDDB-634D-C244-819A-4A4F1FF6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FB4E-7F87-6847-A2B6-B0122BD5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A4B1-6750-3143-8813-6492F806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3359-DFFD-0B41-9D6B-ADD4E7C1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1FBE-1FA1-724F-BC8F-D4896063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40A7-2240-FA40-BE6F-5F6CA430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5616D-155F-0145-B333-19DC8D65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53A5-00BC-B94C-85F9-3F8FB3DD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81D3-12AD-5B46-BF2D-36E6C6DB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9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D162-3166-D644-BE0D-C58E34D7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B717-57C9-FC45-9685-F698D17D5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27E99-41F6-7649-9247-3866DE0F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69F17-56EF-B647-A6F1-67D16092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F354-76B2-AE45-948E-5AF1C52D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C6FB-ACAF-5F49-A730-DF9C4A03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09FB-3F7E-E547-8BC6-B30579E9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096C1-9616-7640-8522-814D48B1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316C5-ACB6-9449-833C-4722C8A0F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934F4-F1FB-E141-A468-12FA1778E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E5176-8654-A441-8A3E-2B46C86DD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12600-95A6-6E4D-994F-972E648A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12274-97B5-2E4F-9501-D7069E1A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2CD4E-C8C6-8741-B758-F7DD1690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C18D-A508-6640-9BA0-73AB6F76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A9525-030C-A148-B908-3BF2276D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8706E-3CEF-634A-8A52-E18CE7D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51004-2121-4749-8A7D-64894801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02E5A-692A-9E4E-8E52-65BC5E3F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4658A-DEF3-8D47-9947-0D11E67E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17DE-5896-FE42-8DE9-45E2B387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01D4-EC80-344D-A466-55B32FEC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D5D-1096-E74D-AB29-1B552D5C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BA276-B99C-824A-8305-0DFB98C17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148DD-36EC-864D-8568-35230B3F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701C3-230D-5A47-AC08-8894CC2B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98A4-3933-F74F-B0AA-53FBC1CC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4188-F4A4-AC49-85D5-83010E2A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FEAEC-C48F-094A-A51F-EEDCFF4B7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DD595-D39D-F74E-BCC0-446D733F3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FC66F-FEA6-854B-A000-C0FB486B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6B04B-3ECD-1748-AE27-12156334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5CD6A-F507-824D-B67D-1B4FEA07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D4B24-7602-644E-9B69-02D96EBB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A7885-6B0B-0845-8044-63366110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025A-ACD5-B447-B52C-C64B1A7D1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7AC5-3E58-EF4C-AFF5-BB9EDA897AE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F4A5-8B56-CC4D-8DBC-D59C51180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B4B2-E621-264F-A52D-BB86CF43E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078D-6CF9-5D42-9220-091DF44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6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56C4FB-E339-3C4E-8157-A041A0904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854" y="575825"/>
            <a:ext cx="9708292" cy="3140718"/>
          </a:xfrm>
        </p:spPr>
        <p:txBody>
          <a:bodyPr>
            <a:normAutofit/>
          </a:bodyPr>
          <a:lstStyle/>
          <a:p>
            <a:r>
              <a:rPr lang="en-US" sz="4400" dirty="0"/>
              <a:t>NVIDIA Jetson Nano: </a:t>
            </a:r>
            <a:br>
              <a:rPr lang="en-US" sz="4400" dirty="0"/>
            </a:br>
            <a:r>
              <a:rPr lang="en-US" sz="4400" dirty="0"/>
              <a:t>Specs &amp; Model deployment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39F0C0-559A-0043-8E30-455F71768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8251"/>
            <a:ext cx="9144000" cy="1389749"/>
          </a:xfrm>
        </p:spPr>
        <p:txBody>
          <a:bodyPr>
            <a:normAutofit/>
          </a:bodyPr>
          <a:lstStyle/>
          <a:p>
            <a:r>
              <a:rPr lang="en-US" sz="2000" dirty="0"/>
              <a:t>ZHI </a:t>
            </a:r>
            <a:r>
              <a:rPr lang="en-US" sz="2000" dirty="0" err="1"/>
              <a:t>Xiaoying</a:t>
            </a:r>
            <a:r>
              <a:rPr lang="en-US" sz="2000" dirty="0"/>
              <a:t> &amp; WANG Xuan</a:t>
            </a:r>
          </a:p>
        </p:txBody>
      </p:sp>
    </p:spTree>
    <p:extLst>
      <p:ext uri="{BB962C8B-B14F-4D97-AF65-F5344CB8AC3E}">
        <p14:creationId xmlns:p14="http://schemas.microsoft.com/office/powerpoint/2010/main" val="34449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F584-A0CF-1A49-85C5-DFFF4E59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434714"/>
            <a:ext cx="7172109" cy="1676603"/>
          </a:xfrm>
        </p:spPr>
        <p:txBody>
          <a:bodyPr>
            <a:normAutofit/>
          </a:bodyPr>
          <a:lstStyle/>
          <a:p>
            <a:r>
              <a:rPr lang="en-US" dirty="0"/>
              <a:t>Why we dropped Google Coral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8A5C-CB1F-D84D-B8B0-8E5A51CD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897982"/>
            <a:ext cx="6277165" cy="4350208"/>
          </a:xfrm>
        </p:spPr>
        <p:txBody>
          <a:bodyPr>
            <a:normAutofit/>
          </a:bodyPr>
          <a:lstStyle/>
          <a:p>
            <a:r>
              <a:rPr lang="en-US" dirty="0"/>
              <a:t>Success: Train </a:t>
            </a:r>
            <a:r>
              <a:rPr lang="en-US" dirty="0" err="1"/>
              <a:t>ResNet</a:t>
            </a:r>
            <a:r>
              <a:rPr lang="en-US" dirty="0"/>
              <a:t> with Quantization-aware training</a:t>
            </a:r>
          </a:p>
          <a:p>
            <a:r>
              <a:rPr lang="en-US" dirty="0"/>
              <a:t>Failure: Continue to train </a:t>
            </a:r>
            <a:r>
              <a:rPr lang="en-US" dirty="0" err="1"/>
              <a:t>DeepLabCut</a:t>
            </a:r>
            <a:r>
              <a:rPr lang="en-US" dirty="0"/>
              <a:t> with Quantization-aware training</a:t>
            </a:r>
          </a:p>
          <a:p>
            <a:r>
              <a:rPr lang="en-US" dirty="0"/>
              <a:t>Failure from: datatype mismatch in TensorFlow library</a:t>
            </a:r>
          </a:p>
          <a:p>
            <a:r>
              <a:rPr lang="en-US" dirty="0"/>
              <a:t>Mismatch waiting to be fixed</a:t>
            </a: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8849D5C0-7034-6C4A-B612-55B18A875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2" r="22488" b="-2"/>
          <a:stretch/>
        </p:blipFill>
        <p:spPr>
          <a:xfrm>
            <a:off x="6926094" y="1897982"/>
            <a:ext cx="3830613" cy="3912050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9163DC-CF5A-0645-B354-E79463C5DF17}"/>
              </a:ext>
            </a:extLst>
          </p:cNvPr>
          <p:cNvSpPr/>
          <p:nvPr/>
        </p:nvSpPr>
        <p:spPr>
          <a:xfrm>
            <a:off x="648929" y="5810032"/>
            <a:ext cx="10213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Still another approach: rewrite the DLC model, so that it does not load </a:t>
            </a:r>
            <a:r>
              <a:rPr lang="en-US" sz="2400" dirty="0" err="1"/>
              <a:t>ResNet</a:t>
            </a:r>
            <a:r>
              <a:rPr lang="en-US" sz="2400" dirty="0"/>
              <a:t> and continue training, but train from the very start as a whole</a:t>
            </a:r>
          </a:p>
        </p:txBody>
      </p:sp>
    </p:spTree>
    <p:extLst>
      <p:ext uri="{BB962C8B-B14F-4D97-AF65-F5344CB8AC3E}">
        <p14:creationId xmlns:p14="http://schemas.microsoft.com/office/powerpoint/2010/main" val="389385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F584-A0CF-1A49-85C5-DFFF4E59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454169"/>
            <a:ext cx="5461724" cy="1676603"/>
          </a:xfrm>
        </p:spPr>
        <p:txBody>
          <a:bodyPr>
            <a:normAutofit/>
          </a:bodyPr>
          <a:lstStyle/>
          <a:p>
            <a:r>
              <a:rPr lang="en-US" dirty="0"/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8A5C-CB1F-D84D-B8B0-8E5A51CD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994447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Storage: micro-SD card</a:t>
            </a:r>
          </a:p>
          <a:p>
            <a:r>
              <a:rPr lang="en-US" dirty="0"/>
              <a:t>Power: micro-USB / power jack</a:t>
            </a:r>
          </a:p>
          <a:p>
            <a:r>
              <a:rPr lang="en-US" dirty="0"/>
              <a:t>Ethernet port</a:t>
            </a:r>
          </a:p>
          <a:p>
            <a:r>
              <a:rPr lang="en-US" dirty="0"/>
              <a:t>HDMI / DisplayPort</a:t>
            </a:r>
          </a:p>
          <a:p>
            <a:r>
              <a:rPr lang="en-US" dirty="0"/>
              <a:t>MIPI CSI camera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/>
              <a:t>E.g. Raspberry Pi camera module V2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4C39C-5FF3-2942-B762-5E7B63D01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3" r="10997" b="-2"/>
          <a:stretch/>
        </p:blipFill>
        <p:spPr>
          <a:xfrm>
            <a:off x="6416043" y="1204505"/>
            <a:ext cx="4914828" cy="50193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5300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F584-A0CF-1A49-85C5-DFFF4E59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493081"/>
            <a:ext cx="5461724" cy="1676603"/>
          </a:xfrm>
        </p:spPr>
        <p:txBody>
          <a:bodyPr>
            <a:normAutofit/>
          </a:bodyPr>
          <a:lstStyle/>
          <a:p>
            <a:r>
              <a:rPr lang="en-US" dirty="0"/>
              <a:t>SDK: NVIDIA </a:t>
            </a:r>
            <a:r>
              <a:rPr lang="en-US" dirty="0" err="1"/>
              <a:t>JetPack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8A5C-CB1F-D84D-B8B0-8E5A51CD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994447"/>
            <a:ext cx="5751871" cy="4359853"/>
          </a:xfrm>
        </p:spPr>
        <p:txBody>
          <a:bodyPr>
            <a:normAutofit/>
          </a:bodyPr>
          <a:lstStyle/>
          <a:p>
            <a:r>
              <a:rPr lang="en-US" dirty="0"/>
              <a:t>OS: Full desktop Linux with NVIDIA driver</a:t>
            </a:r>
          </a:p>
          <a:p>
            <a:r>
              <a:rPr lang="en-US" dirty="0"/>
              <a:t>AI &amp; CV libraries and APIs</a:t>
            </a:r>
          </a:p>
          <a:p>
            <a:pPr lvl="1"/>
            <a:r>
              <a:rPr lang="en-US" dirty="0" err="1"/>
              <a:t>TensorRT</a:t>
            </a:r>
            <a:r>
              <a:rPr lang="en-US" dirty="0"/>
              <a:t>, </a:t>
            </a:r>
            <a:r>
              <a:rPr lang="en-US" dirty="0" err="1"/>
              <a:t>cuDNN</a:t>
            </a:r>
            <a:r>
              <a:rPr lang="en-US" dirty="0"/>
              <a:t>, CUDA</a:t>
            </a:r>
          </a:p>
          <a:p>
            <a:pPr lvl="1"/>
            <a:r>
              <a:rPr lang="en-US" dirty="0" err="1"/>
              <a:t>VisionWorks</a:t>
            </a:r>
            <a:r>
              <a:rPr lang="en-US" dirty="0"/>
              <a:t> &amp; CV</a:t>
            </a:r>
          </a:p>
          <a:p>
            <a:pPr lvl="1"/>
            <a:r>
              <a:rPr lang="en-US" dirty="0"/>
              <a:t>Camera application API</a:t>
            </a:r>
          </a:p>
          <a:p>
            <a:pPr lvl="1"/>
            <a:r>
              <a:rPr lang="en-US" dirty="0"/>
              <a:t>Sensor driver API</a:t>
            </a:r>
          </a:p>
          <a:p>
            <a:r>
              <a:rPr lang="en-US" dirty="0"/>
              <a:t>Developer tools</a:t>
            </a:r>
          </a:p>
          <a:p>
            <a:pPr lvl="1"/>
            <a:r>
              <a:rPr lang="en-US" dirty="0" err="1"/>
              <a:t>Nsight</a:t>
            </a:r>
            <a:r>
              <a:rPr lang="en-US" dirty="0"/>
              <a:t> Systems  </a:t>
            </a:r>
          </a:p>
          <a:p>
            <a:pPr lvl="1"/>
            <a:r>
              <a:rPr lang="en-US" dirty="0" err="1"/>
              <a:t>Nsight</a:t>
            </a:r>
            <a:r>
              <a:rPr lang="en-US" dirty="0"/>
              <a:t> 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4C39C-5FF3-2942-B762-5E7B63D01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3" r="10997" b="-2"/>
          <a:stretch/>
        </p:blipFill>
        <p:spPr>
          <a:xfrm>
            <a:off x="7347260" y="3429000"/>
            <a:ext cx="3119702" cy="3186025"/>
          </a:xfrm>
          <a:prstGeom prst="rect">
            <a:avLst/>
          </a:prstGeom>
          <a:effectLst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E22A60-4C97-9741-86CF-11B8C670F015}"/>
              </a:ext>
            </a:extLst>
          </p:cNvPr>
          <p:cNvSpPr txBox="1">
            <a:spLocks/>
          </p:cNvSpPr>
          <p:nvPr/>
        </p:nvSpPr>
        <p:spPr>
          <a:xfrm>
            <a:off x="6096000" y="1994447"/>
            <a:ext cx="6413770" cy="1614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New version features:</a:t>
            </a:r>
          </a:p>
          <a:p>
            <a:r>
              <a:rPr lang="en-US" dirty="0"/>
              <a:t>Docker enabled</a:t>
            </a:r>
          </a:p>
          <a:p>
            <a:r>
              <a:rPr lang="en-US" dirty="0" err="1"/>
              <a:t>TensorRT</a:t>
            </a:r>
            <a:r>
              <a:rPr lang="en-US" dirty="0"/>
              <a:t> support for INT-8 DLA operations</a:t>
            </a:r>
          </a:p>
        </p:txBody>
      </p:sp>
    </p:spTree>
    <p:extLst>
      <p:ext uri="{BB962C8B-B14F-4D97-AF65-F5344CB8AC3E}">
        <p14:creationId xmlns:p14="http://schemas.microsoft.com/office/powerpoint/2010/main" val="29282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F15D-4496-4B47-944E-DA7C4207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Jetson Nano vs. Google Coral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5B0F-99B4-C04E-ACC2-88E9EDFF9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Jetson Nano</a:t>
            </a:r>
          </a:p>
          <a:p>
            <a:pPr marL="0" indent="0">
              <a:buNone/>
            </a:pPr>
            <a:r>
              <a:rPr lang="en-US" dirty="0"/>
              <a:t>Price: $99</a:t>
            </a:r>
          </a:p>
          <a:p>
            <a:pPr marL="0" indent="0">
              <a:buNone/>
            </a:pPr>
            <a:r>
              <a:rPr lang="en-US" dirty="0"/>
              <a:t>Size: 69.6mm x 45mm</a:t>
            </a:r>
          </a:p>
          <a:p>
            <a:pPr marL="0" indent="0">
              <a:buNone/>
            </a:pPr>
            <a:r>
              <a:rPr lang="en-US" dirty="0"/>
              <a:t>Linux </a:t>
            </a:r>
            <a:r>
              <a:rPr lang="en-US" dirty="0" err="1"/>
              <a:t>distri</a:t>
            </a:r>
            <a:r>
              <a:rPr lang="en-US" dirty="0"/>
              <a:t>: Ubuntu 18.04</a:t>
            </a:r>
          </a:p>
          <a:p>
            <a:pPr marL="0" indent="0">
              <a:buNone/>
            </a:pPr>
            <a:r>
              <a:rPr lang="en-US" dirty="0"/>
              <a:t>AI Accelerator: 128 CUDA cores	</a:t>
            </a:r>
          </a:p>
          <a:p>
            <a:pPr marL="0" indent="0">
              <a:buNone/>
            </a:pPr>
            <a:r>
              <a:rPr lang="en-US" dirty="0"/>
              <a:t>RAM: 4GB</a:t>
            </a:r>
          </a:p>
          <a:p>
            <a:pPr marL="0" indent="0">
              <a:buNone/>
            </a:pPr>
            <a:r>
              <a:rPr lang="en-US" dirty="0"/>
              <a:t>Flash: 16GB</a:t>
            </a:r>
          </a:p>
          <a:p>
            <a:pPr marL="0" indent="0">
              <a:buNone/>
            </a:pPr>
            <a:r>
              <a:rPr lang="en-US" dirty="0"/>
              <a:t>Performance: faster in some cases, slower in others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E6EE8-8357-6C4A-91B6-E345CAD1E6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Coral</a:t>
            </a:r>
          </a:p>
          <a:p>
            <a:pPr marL="0" indent="0">
              <a:buNone/>
            </a:pPr>
            <a:r>
              <a:rPr lang="en-US" dirty="0"/>
              <a:t>Price: $149</a:t>
            </a:r>
          </a:p>
          <a:p>
            <a:pPr marL="0" indent="0">
              <a:buNone/>
            </a:pPr>
            <a:r>
              <a:rPr lang="en-US" dirty="0"/>
              <a:t>Size: 88mm x 22mm</a:t>
            </a:r>
          </a:p>
          <a:p>
            <a:pPr marL="0" indent="0">
              <a:buNone/>
            </a:pPr>
            <a:r>
              <a:rPr lang="en-US" dirty="0"/>
              <a:t>Linux </a:t>
            </a:r>
            <a:r>
              <a:rPr lang="en-US" dirty="0" err="1"/>
              <a:t>distri</a:t>
            </a:r>
            <a:r>
              <a:rPr lang="en-US" dirty="0"/>
              <a:t>: Mendel (32-bit)</a:t>
            </a:r>
          </a:p>
          <a:p>
            <a:pPr marL="0" indent="0">
              <a:buNone/>
            </a:pPr>
            <a:r>
              <a:rPr lang="en-US" dirty="0"/>
              <a:t>AI Accelerator: Edge TPU</a:t>
            </a:r>
          </a:p>
          <a:p>
            <a:pPr marL="0" indent="0">
              <a:buNone/>
            </a:pPr>
            <a:r>
              <a:rPr lang="en-US" dirty="0"/>
              <a:t>RAM: 1GB LPDDR4</a:t>
            </a:r>
          </a:p>
          <a:p>
            <a:pPr marL="0" indent="0">
              <a:buNone/>
            </a:pPr>
            <a:r>
              <a:rPr lang="en-US" dirty="0"/>
              <a:t>Flash: 8GB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306F4-F2D8-0B4D-B8DE-56EAD9A2FC26}"/>
              </a:ext>
            </a:extLst>
          </p:cNvPr>
          <p:cNvSpPr/>
          <p:nvPr/>
        </p:nvSpPr>
        <p:spPr>
          <a:xfrm>
            <a:off x="838200" y="6169709"/>
            <a:ext cx="9589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/google-coral-edge-tpu-board-vs-nvidia-jetson-nano-dev-board-hardware-comparison-31660a8bda88</a:t>
            </a:r>
          </a:p>
        </p:txBody>
      </p:sp>
    </p:spTree>
    <p:extLst>
      <p:ext uri="{BB962C8B-B14F-4D97-AF65-F5344CB8AC3E}">
        <p14:creationId xmlns:p14="http://schemas.microsoft.com/office/powerpoint/2010/main" val="40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43C8-8F84-0B47-A8E0-541C57414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8E42C-75D6-EC44-BD15-71EC41CA9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B3798-94A9-B04B-BD78-98436D98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11035553" cy="68580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196A65BB-A1BC-9840-A029-F9BDE5543461}"/>
              </a:ext>
            </a:extLst>
          </p:cNvPr>
          <p:cNvSpPr/>
          <p:nvPr/>
        </p:nvSpPr>
        <p:spPr>
          <a:xfrm>
            <a:off x="5900397" y="3260826"/>
            <a:ext cx="5713379" cy="2485417"/>
          </a:xfrm>
          <a:prstGeom prst="frame">
            <a:avLst>
              <a:gd name="adj1" fmla="val 6238"/>
            </a:avLst>
          </a:pr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8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A3FCDBDF-E624-2247-9741-6B9677F10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55782"/>
            <a:ext cx="10905066" cy="2644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B3493-AACB-0F40-8B99-CBE2498B44AD}"/>
              </a:ext>
            </a:extLst>
          </p:cNvPr>
          <p:cNvSpPr txBox="1"/>
          <p:nvPr/>
        </p:nvSpPr>
        <p:spPr>
          <a:xfrm>
            <a:off x="643467" y="6400800"/>
            <a:ext cx="56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www.jianshu.com</a:t>
            </a:r>
            <a:r>
              <a:rPr lang="en-US" dirty="0"/>
              <a:t>/p/dd2cfc33b437</a:t>
            </a:r>
          </a:p>
        </p:txBody>
      </p:sp>
      <p:sp>
        <p:nvSpPr>
          <p:cNvPr id="11" name="流程图: 可选过程 7">
            <a:extLst>
              <a:ext uri="{FF2B5EF4-FFF2-40B4-BE49-F238E27FC236}">
                <a16:creationId xmlns:a16="http://schemas.microsoft.com/office/drawing/2014/main" id="{88EC758A-2FD6-704C-9C6E-CA5B30F9906D}"/>
              </a:ext>
            </a:extLst>
          </p:cNvPr>
          <p:cNvSpPr/>
          <p:nvPr/>
        </p:nvSpPr>
        <p:spPr>
          <a:xfrm>
            <a:off x="701131" y="3338757"/>
            <a:ext cx="3112112" cy="1037968"/>
          </a:xfrm>
          <a:prstGeom prst="flowChartAlternateProcess">
            <a:avLst/>
          </a:prstGeom>
          <a:solidFill>
            <a:srgbClr val="447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Install Corresponding TF API; </a:t>
            </a:r>
          </a:p>
          <a:p>
            <a:pPr algn="ctr"/>
            <a:r>
              <a:rPr lang="en-US" altLang="zh-CN" dirty="0"/>
              <a:t>Configure as required</a:t>
            </a:r>
            <a:endParaRPr lang="zh-CN" altLang="en-US" dirty="0"/>
          </a:p>
        </p:txBody>
      </p:sp>
      <p:sp>
        <p:nvSpPr>
          <p:cNvPr id="13" name="流程图: 可选过程 7">
            <a:extLst>
              <a:ext uri="{FF2B5EF4-FFF2-40B4-BE49-F238E27FC236}">
                <a16:creationId xmlns:a16="http://schemas.microsoft.com/office/drawing/2014/main" id="{28781AA8-D58C-EA43-9CA1-1CACEADCBEAB}"/>
              </a:ext>
            </a:extLst>
          </p:cNvPr>
          <p:cNvSpPr/>
          <p:nvPr/>
        </p:nvSpPr>
        <p:spPr>
          <a:xfrm>
            <a:off x="4361604" y="3350654"/>
            <a:ext cx="3112112" cy="1037968"/>
          </a:xfrm>
          <a:prstGeom prst="flowChartAlternateProcess">
            <a:avLst/>
          </a:prstGeom>
          <a:solidFill>
            <a:srgbClr val="447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Download and build from checkpoint </a:t>
            </a:r>
            <a:endParaRPr lang="zh-CN" altLang="en-US" dirty="0"/>
          </a:p>
        </p:txBody>
      </p:sp>
      <p:sp>
        <p:nvSpPr>
          <p:cNvPr id="15" name="流程图: 可选过程 7">
            <a:extLst>
              <a:ext uri="{FF2B5EF4-FFF2-40B4-BE49-F238E27FC236}">
                <a16:creationId xmlns:a16="http://schemas.microsoft.com/office/drawing/2014/main" id="{3514C451-B935-4C46-8D6D-A5A92D6BFF53}"/>
              </a:ext>
            </a:extLst>
          </p:cNvPr>
          <p:cNvSpPr/>
          <p:nvPr/>
        </p:nvSpPr>
        <p:spPr>
          <a:xfrm>
            <a:off x="8022077" y="3338757"/>
            <a:ext cx="3468792" cy="1037968"/>
          </a:xfrm>
          <a:prstGeom prst="flowChartAlternateProcess">
            <a:avLst/>
          </a:prstGeom>
          <a:solidFill>
            <a:srgbClr val="447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</a:t>
            </a:r>
            <a:r>
              <a:rPr lang="en-US" altLang="zh-CN" dirty="0" err="1"/>
              <a:t>TensorRT</a:t>
            </a:r>
            <a:r>
              <a:rPr lang="en-US" altLang="zh-CN" dirty="0"/>
              <a:t> inference graph; </a:t>
            </a:r>
          </a:p>
          <a:p>
            <a:pPr algn="ctr"/>
            <a:r>
              <a:rPr lang="en-US" altLang="zh-CN" dirty="0"/>
              <a:t>Save in required format</a:t>
            </a:r>
            <a:endParaRPr lang="zh-CN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73C8C-9D77-834F-8322-E04155174981}"/>
              </a:ext>
            </a:extLst>
          </p:cNvPr>
          <p:cNvCxnSpPr>
            <a:endCxn id="11" idx="0"/>
          </p:cNvCxnSpPr>
          <p:nvPr/>
        </p:nvCxnSpPr>
        <p:spPr>
          <a:xfrm flipH="1">
            <a:off x="2257187" y="2607013"/>
            <a:ext cx="4629996" cy="73174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D26B66-0435-4A4E-97EA-5A3D499D56B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813243" y="3857741"/>
            <a:ext cx="548361" cy="118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86356F-8055-3448-A128-0E37FD1ED411}"/>
              </a:ext>
            </a:extLst>
          </p:cNvPr>
          <p:cNvCxnSpPr>
            <a:cxnSpLocks/>
          </p:cNvCxnSpPr>
          <p:nvPr/>
        </p:nvCxnSpPr>
        <p:spPr>
          <a:xfrm>
            <a:off x="7473716" y="3818993"/>
            <a:ext cx="548361" cy="118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CA74997-67CA-4242-A679-D39D227946F7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4586784" y="2019777"/>
            <a:ext cx="917472" cy="174428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7">
            <a:extLst>
              <a:ext uri="{FF2B5EF4-FFF2-40B4-BE49-F238E27FC236}">
                <a16:creationId xmlns:a16="http://schemas.microsoft.com/office/drawing/2014/main" id="{C8DAC9AA-F1C0-FD43-87FB-81940AA32B5F}"/>
              </a:ext>
            </a:extLst>
          </p:cNvPr>
          <p:cNvSpPr/>
          <p:nvPr/>
        </p:nvSpPr>
        <p:spPr>
          <a:xfrm>
            <a:off x="8200417" y="4715222"/>
            <a:ext cx="3112112" cy="1037968"/>
          </a:xfrm>
          <a:prstGeom prst="flowChartAlternateProcess">
            <a:avLst/>
          </a:prstGeom>
          <a:solidFill>
            <a:srgbClr val="447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the </a:t>
            </a:r>
            <a:r>
              <a:rPr lang="en-US" altLang="zh-CN" dirty="0" err="1"/>
              <a:t>TensorRT</a:t>
            </a:r>
            <a:r>
              <a:rPr lang="en-US" altLang="zh-CN" dirty="0"/>
              <a:t> graph</a:t>
            </a:r>
            <a:endParaRPr lang="zh-CN" alt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A3E590-0E50-D048-9858-C37F7C8E5193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7473716" y="5228793"/>
            <a:ext cx="726701" cy="0"/>
          </a:xfrm>
          <a:prstGeom prst="straightConnector1">
            <a:avLst/>
          </a:prstGeom>
          <a:ln w="57150">
            <a:solidFill>
              <a:srgbClr val="4471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可选过程 7">
            <a:extLst>
              <a:ext uri="{FF2B5EF4-FFF2-40B4-BE49-F238E27FC236}">
                <a16:creationId xmlns:a16="http://schemas.microsoft.com/office/drawing/2014/main" id="{21909B50-3FB0-5D4D-A4ED-08F122155312}"/>
              </a:ext>
            </a:extLst>
          </p:cNvPr>
          <p:cNvSpPr/>
          <p:nvPr/>
        </p:nvSpPr>
        <p:spPr>
          <a:xfrm>
            <a:off x="4361604" y="4709809"/>
            <a:ext cx="3112112" cy="1037968"/>
          </a:xfrm>
          <a:prstGeom prst="flowChartAlternateProcess">
            <a:avLst/>
          </a:prstGeom>
          <a:solidFill>
            <a:srgbClr val="447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and make a prediction</a:t>
            </a:r>
            <a:endParaRPr lang="zh-CN" altLang="en-US" dirty="0"/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F7BB090D-A5CB-A34B-85A5-F58498CFC4A8}"/>
              </a:ext>
            </a:extLst>
          </p:cNvPr>
          <p:cNvSpPr/>
          <p:nvPr/>
        </p:nvSpPr>
        <p:spPr>
          <a:xfrm rot="5400000">
            <a:off x="10016140" y="3551231"/>
            <a:ext cx="2936492" cy="700392"/>
          </a:xfrm>
          <a:prstGeom prst="uturnArrow">
            <a:avLst>
              <a:gd name="adj1" fmla="val 8333"/>
              <a:gd name="adj2" fmla="val 12500"/>
              <a:gd name="adj3" fmla="val 25000"/>
              <a:gd name="adj4" fmla="val 50000"/>
              <a:gd name="adj5" fmla="val 777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6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299</Words>
  <Application>Microsoft Macintosh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NVIDIA Jetson Nano:  Specs &amp; Model deployment</vt:lpstr>
      <vt:lpstr>Why we dropped Google Coral</vt:lpstr>
      <vt:lpstr>Hardware Components</vt:lpstr>
      <vt:lpstr>SDK: NVIDIA JetPack</vt:lpstr>
      <vt:lpstr>Jetson Nano vs. Google Coral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Jetson Nano:  Specs &amp; Model deployment</dc:title>
  <dc:creator>ZHI, Xiaoying</dc:creator>
  <cp:lastModifiedBy>ZHI, Xiaoying</cp:lastModifiedBy>
  <cp:revision>23</cp:revision>
  <dcterms:created xsi:type="dcterms:W3CDTF">2019-08-12T11:08:43Z</dcterms:created>
  <dcterms:modified xsi:type="dcterms:W3CDTF">2019-08-12T12:24:12Z</dcterms:modified>
</cp:coreProperties>
</file>