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313" r:id="rId4"/>
    <p:sldId id="309" r:id="rId5"/>
    <p:sldId id="314" r:id="rId6"/>
    <p:sldId id="315" r:id="rId7"/>
    <p:sldId id="322" r:id="rId8"/>
    <p:sldId id="310" r:id="rId9"/>
    <p:sldId id="324" r:id="rId10"/>
    <p:sldId id="312" r:id="rId11"/>
    <p:sldId id="330" r:id="rId12"/>
    <p:sldId id="316" r:id="rId13"/>
    <p:sldId id="318" r:id="rId14"/>
    <p:sldId id="319" r:id="rId15"/>
    <p:sldId id="320" r:id="rId16"/>
    <p:sldId id="321" r:id="rId17"/>
    <p:sldId id="323" r:id="rId18"/>
    <p:sldId id="311" r:id="rId19"/>
    <p:sldId id="325" r:id="rId20"/>
    <p:sldId id="326" r:id="rId21"/>
    <p:sldId id="327" r:id="rId22"/>
    <p:sldId id="328" r:id="rId23"/>
    <p:sldId id="277" r:id="rId24"/>
    <p:sldId id="32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86" autoAdjust="0"/>
  </p:normalViewPr>
  <p:slideViewPr>
    <p:cSldViewPr snapToGrid="0">
      <p:cViewPr varScale="1">
        <p:scale>
          <a:sx n="79" d="100"/>
          <a:sy n="79" d="100"/>
        </p:scale>
        <p:origin x="8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5875" cap="rnd">
              <a:solidFill>
                <a:schemeClr val="tx1">
                  <a:lumMod val="75000"/>
                  <a:lumOff val="25000"/>
                </a:schemeClr>
              </a:solidFill>
              <a:round/>
              <a:headEnd w="lg" len="lg"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  <a:headEnd w="lg" len="lg"/>
                <a:tailEnd w="lg" len="lg"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/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lg"/>
                  <a:tailEnd w="lg" len="lg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0D0-4C5D-8FD5-A1F300D11388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lg"/>
                  <a:tailEnd w="lg" len="lg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0D0-4C5D-8FD5-A1F300D11388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bg1"/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lg"/>
                  <a:tailEnd w="lg" len="lg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0D0-4C5D-8FD5-A1F300D11388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lg"/>
                  <a:tailEnd w="lg" len="lg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0D0-4C5D-8FD5-A1F300D11388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bg1"/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lg"/>
                  <a:tailEnd w="lg" len="lg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0D0-4C5D-8FD5-A1F300D11388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D0-4C5D-8FD5-A1F300D113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alpha val="93000"/>
                </a:schemeClr>
              </a:solidFill>
              <a:ln w="1587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0D0-4C5D-8FD5-A1F300D11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753280"/>
        <c:axId val="110755200"/>
      </c:radarChart>
      <c:catAx>
        <c:axId val="1107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755200"/>
        <c:crosses val="autoZero"/>
        <c:auto val="1"/>
        <c:lblAlgn val="ctr"/>
        <c:lblOffset val="100"/>
        <c:noMultiLvlLbl val="0"/>
      </c:catAx>
      <c:valAx>
        <c:axId val="110755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75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F7F7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C00-4DF8-B1BE-E3A3C09B844E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C00-4DF8-B1BE-E3A3C09B844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4C00-4DF8-B1BE-E3A3C09B844E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5-4C00-4DF8-B1BE-E3A3C09B844E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00-4DF8-B1BE-E3A3C09B8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404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E9-436C-BBD5-CF45801F9E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7F7F7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E9-436C-BBD5-CF45801F9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851776"/>
        <c:axId val="113468544"/>
      </c:barChart>
      <c:catAx>
        <c:axId val="11385177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3468544"/>
        <c:crosses val="autoZero"/>
        <c:auto val="1"/>
        <c:lblAlgn val="ctr"/>
        <c:lblOffset val="100"/>
        <c:noMultiLvlLbl val="0"/>
      </c:catAx>
      <c:valAx>
        <c:axId val="113468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38517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7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集成化 </a:t>
            </a:r>
            <a:endParaRPr lang="en-US" altLang="zh-CN" dirty="0"/>
          </a:p>
          <a:p>
            <a:r>
              <a:rPr lang="zh-CN" altLang="en-US" dirty="0"/>
              <a:t>开发  </a:t>
            </a:r>
            <a:r>
              <a:rPr lang="en-US" altLang="zh-CN" dirty="0"/>
              <a:t>Behavioral simulation supported, no back-annotation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支持行为模拟，无反向注释</a:t>
            </a:r>
            <a:endParaRPr lang="en-US" altLang="zh-CN" dirty="0"/>
          </a:p>
          <a:p>
            <a:r>
              <a:rPr lang="zh-CN" altLang="en-US" dirty="0"/>
              <a:t>加速</a:t>
            </a:r>
            <a:r>
              <a:rPr lang="en-US" altLang="zh-CN" dirty="0"/>
              <a:t>up to 38 </a:t>
            </a:r>
            <a:r>
              <a:rPr lang="en-US" altLang="zh-CN" dirty="0" err="1"/>
              <a:t>MBps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PCIe transfer rates up </a:t>
            </a:r>
          </a:p>
          <a:p>
            <a:r>
              <a:rPr lang="en-US" altLang="zh-CN" dirty="0"/>
              <a:t>USB 3.0 transfer rates up to 340+ </a:t>
            </a:r>
            <a:r>
              <a:rPr lang="en-US" altLang="zh-CN" dirty="0" err="1"/>
              <a:t>MBps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USB 2.0 transfer rates to 200 </a:t>
            </a:r>
            <a:r>
              <a:rPr lang="en-US" altLang="zh-CN" dirty="0" err="1"/>
              <a:t>MBps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4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1.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软件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和强大的驱动程序，可通过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USB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PCI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传输与您的设备进行通信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用于与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Mac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Linux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硬件进行通信，配置和连接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用于管理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FPGA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配置和通信的设备固件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3.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与您的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HDL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集成的小型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FPGA IP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模块，使主机通信变得简单易行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FrontPanel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处理软件和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FPGA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内部之间的所有交互，大大减少了与设计接口所需的时间和精力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6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多平台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 API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USB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所有系统、多语言、从其他软件库用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DLL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、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2.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FrontPanel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应用程序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独立的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FrontPanel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应用程序，支持许多基本的用户界面元素：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LED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，数字输入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..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3.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自定义接口和测试硬件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HDL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仿真模型描述了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FPGA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交互的行为功能，并在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Xilinx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iSim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Modelsim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和其他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HDL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仿真器下工作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4.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自定义接口和测试硬件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cs typeface="+mn-ea"/>
                <a:sym typeface="+mn-lt"/>
              </a:rPr>
              <a:t>3.ucf</a:t>
            </a:r>
            <a:r>
              <a:rPr lang="zh-CN" altLang="en-US" dirty="0">
                <a:cs typeface="+mn-ea"/>
                <a:sym typeface="+mn-lt"/>
              </a:rPr>
              <a:t>文件</a:t>
            </a:r>
            <a:r>
              <a:rPr lang="en-US" altLang="zh-CN" dirty="0">
                <a:cs typeface="+mn-ea"/>
                <a:sym typeface="+mn-lt"/>
              </a:rPr>
              <a:t>----</a:t>
            </a:r>
            <a:r>
              <a:rPr lang="zh-CN" altLang="en-US" dirty="0">
                <a:cs typeface="+mn-ea"/>
                <a:sym typeface="+mn-lt"/>
              </a:rPr>
              <a:t>约束文件，</a:t>
            </a:r>
            <a:r>
              <a:rPr lang="en-US" altLang="zh-CN" dirty="0">
                <a:cs typeface="+mn-ea"/>
                <a:sym typeface="+mn-lt"/>
              </a:rPr>
              <a:t>ASCII</a:t>
            </a:r>
            <a:r>
              <a:rPr lang="zh-CN" altLang="en-US" dirty="0">
                <a:cs typeface="+mn-ea"/>
                <a:sym typeface="+mn-lt"/>
              </a:rPr>
              <a:t>文件，用户编写，优先级最高</a:t>
            </a:r>
            <a:endParaRPr lang="en-US" altLang="zh-CN" dirty="0"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n-ea"/>
                <a:sym typeface="+mn-lt"/>
              </a:rPr>
              <a:t>创建方式有两种：</a:t>
            </a:r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新建方式 </a:t>
            </a:r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利用过程管理器完成</a:t>
            </a:r>
            <a:endParaRPr lang="en-US" altLang="zh-CN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4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XEM6010</a:t>
            </a:r>
            <a:r>
              <a:rPr lang="zh-CN" altLang="en-US" dirty="0">
                <a:latin typeface="Times New Roman" panose="02020603050405020304" pitchFamily="18" charset="0"/>
              </a:rPr>
              <a:t>是基于功能非常强大的</a:t>
            </a:r>
            <a:r>
              <a:rPr lang="en-US" altLang="zh-CN" dirty="0">
                <a:latin typeface="Times New Roman" panose="02020603050405020304" pitchFamily="18" charset="0"/>
              </a:rPr>
              <a:t>Xilinx Spartan-6 FPGA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USB 2.0</a:t>
            </a:r>
            <a:r>
              <a:rPr lang="zh-CN" altLang="en-US" dirty="0">
                <a:latin typeface="Times New Roman" panose="02020603050405020304" pitchFamily="18" charset="0"/>
              </a:rPr>
              <a:t>集成模块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/>
              <a:t>高容量的逻辑设计、高速串行连接性、面向用户的</a:t>
            </a:r>
            <a:r>
              <a:rPr lang="en-US" altLang="zh-CN" dirty="0"/>
              <a:t>DSP</a:t>
            </a:r>
            <a:r>
              <a:rPr lang="zh-CN" altLang="en-US" dirty="0"/>
              <a:t>设计、低成本设计       睡眠模式零功耗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凭借集成的</a:t>
            </a:r>
            <a:r>
              <a:rPr lang="en-US" altLang="zh-CN" dirty="0">
                <a:latin typeface="Times New Roman" panose="02020603050405020304" pitchFamily="18" charset="0"/>
              </a:rPr>
              <a:t>SDRAM</a:t>
            </a:r>
            <a:r>
              <a:rPr lang="zh-CN" altLang="en-US" dirty="0">
                <a:latin typeface="Times New Roman" panose="02020603050405020304" pitchFamily="18" charset="0"/>
              </a:rPr>
              <a:t>，电源和平台闪存，</a:t>
            </a:r>
            <a:r>
              <a:rPr lang="en-US" altLang="zh-CN" dirty="0">
                <a:latin typeface="Times New Roman" panose="02020603050405020304" pitchFamily="18" charset="0"/>
              </a:rPr>
              <a:t>XEM6010</a:t>
            </a:r>
            <a:r>
              <a:rPr lang="zh-CN" altLang="en-US" dirty="0">
                <a:latin typeface="Times New Roman" panose="02020603050405020304" pitchFamily="18" charset="0"/>
              </a:rPr>
              <a:t>是最受欢迎的</a:t>
            </a:r>
            <a:r>
              <a:rPr lang="en-US" altLang="zh-CN" dirty="0">
                <a:latin typeface="Times New Roman" panose="02020603050405020304" pitchFamily="18" charset="0"/>
              </a:rPr>
              <a:t>Opal Kelly</a:t>
            </a:r>
            <a:r>
              <a:rPr lang="zh-CN" altLang="en-US" dirty="0">
                <a:latin typeface="Times New Roman" panose="02020603050405020304" pitchFamily="18" charset="0"/>
              </a:rPr>
              <a:t>模块的有力继承者</a:t>
            </a:r>
            <a:endParaRPr lang="en-US" altLang="zh-CN" sz="1200" b="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仿宋" panose="02010609060101010101" charset="-122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XEM6310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是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XEM6010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的引脚兼容版本，使用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USB3.0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，比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USB2.0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提供近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900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％的带宽改进。</a:t>
            </a:r>
            <a:endParaRPr lang="en-US" altLang="zh-CN" sz="1200" b="1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1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客户部署：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生物信息学协处理器、雷达系统测试界面，系统集成，现场测试、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IR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LIDAR 3D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相机的相机界面、卫星图像分析设备、矿产勘查设备设计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应用：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图像或视频捕获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处理、数据采集、数字通信、基于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ASIC 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硬件的仿真和验证、生物信息学（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DNA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搜索和模式匹配）、产品的评估平台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、定制测试设备、加密、数据安全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6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内存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：集成的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128-MiByte DDR2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为高性能应用提供了大量的板载内存，包括图像捕获和数据采集。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切换电源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：高效开关电源为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FPGA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提供稳定可靠的电源。在大多数应用中，还有足够的额外果汁来供应您的电路板。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可启动的串行闪存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XEM6010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集成了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32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Mib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的板载串行闪存，可用于独立的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FPGA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启动和各种非易失性存储器。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多输出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PLL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：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板载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PLL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FPGA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和扩展连接器提供灵活的时钟。（</a:t>
            </a:r>
            <a:r>
              <a:rPr lang="en-US" altLang="zh-CN" i="1" dirty="0"/>
              <a:t>PLL</a:t>
            </a:r>
            <a:r>
              <a:rPr lang="en-US" altLang="zh-CN" dirty="0"/>
              <a:t>(Phase Locked Loop)</a:t>
            </a:r>
            <a:r>
              <a:rPr lang="zh-CN" altLang="en-US" dirty="0"/>
              <a:t>： 为锁相回路或锁相环，用来统一整合时钟信号，使高频器件正常工作，如内存的存取资料等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仿宋" panose="02010609060101010101" charset="-122"/>
              </a:rPr>
              <a:t>）</a:t>
            </a:r>
          </a:p>
          <a:p>
            <a:r>
              <a:rPr lang="zh-CN" altLang="en-US" dirty="0"/>
              <a:t>     注：</a:t>
            </a:r>
            <a:r>
              <a:rPr lang="en-US" altLang="zh-CN" dirty="0"/>
              <a:t>FPGA</a:t>
            </a:r>
            <a:r>
              <a:rPr lang="zh-CN" altLang="en-US" dirty="0"/>
              <a:t>内部</a:t>
            </a:r>
            <a:r>
              <a:rPr lang="en-US" altLang="zh-CN" dirty="0"/>
              <a:t>PLL</a:t>
            </a:r>
            <a:r>
              <a:rPr lang="zh-CN" altLang="en-US" dirty="0"/>
              <a:t>可实现相位锁定，实现时钟低抖动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仿宋" panose="0201060906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9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PLL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7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737610" y="-36830"/>
            <a:ext cx="4716780" cy="4658995"/>
          </a:xfrm>
          <a:prstGeom prst="ellipse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7833" y="1179047"/>
            <a:ext cx="9914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BuffaloStance" panose="02000400000000000000" pitchFamily="50" charset="0"/>
                <a:ea typeface="仿宋" panose="02010609060101010101" charset="-122"/>
                <a:cs typeface="仿宋" panose="02010609060101010101" charset="-122"/>
              </a:rPr>
              <a:t>Opal Kelly FPGA modules</a:t>
            </a:r>
          </a:p>
          <a:p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+mn-ea"/>
                <a:cs typeface="仿宋" panose="02010609060101010101" charset="-122"/>
              </a:rPr>
              <a:t> </a:t>
            </a:r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A Lolita Scorned" panose="02000000000000000000" pitchFamily="2" charset="0"/>
                <a:cs typeface="仿宋" panose="02010609060101010101" charset="-122"/>
              </a:rPr>
              <a:t>&amp;   </a:t>
            </a:r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BuffaloStance" panose="02000400000000000000" pitchFamily="50" charset="0"/>
                <a:ea typeface="仿宋" panose="02010609060101010101" charset="-122"/>
                <a:cs typeface="仿宋" panose="02010609060101010101" charset="-122"/>
              </a:rPr>
              <a:t>XEM6030 </a:t>
            </a:r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A Lolita Scorned" panose="02000000000000000000" pitchFamily="2" charset="0"/>
                <a:cs typeface="仿宋" panose="02010609060101010101" charset="-122"/>
              </a:rPr>
              <a:t>/  </a:t>
            </a:r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BuffaloStance" panose="02000400000000000000" pitchFamily="50" charset="0"/>
                <a:ea typeface="仿宋" panose="02010609060101010101" charset="-122"/>
                <a:cs typeface="仿宋" panose="02010609060101010101" charset="-122"/>
              </a:rPr>
              <a:t>XEM6010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075872" y="458343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5622" y="340995"/>
            <a:ext cx="94769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364491" y="304165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XEM6010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8523" y="1509195"/>
            <a:ext cx="60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</a:rPr>
              <a:t>Block diagram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1107440" y="2346413"/>
            <a:ext cx="1292860" cy="3102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627120" y="2913554"/>
            <a:ext cx="2160000" cy="21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99" y="571827"/>
            <a:ext cx="8350011" cy="51714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2439" y="3388380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128 </a:t>
            </a:r>
            <a:r>
              <a:rPr lang="en-US" altLang="zh-CN" sz="3200" dirty="0" err="1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MiB</a:t>
            </a:r>
            <a:r>
              <a:rPr lang="en-US" altLang="zh-CN" sz="32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 DDR2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SWITCHING POWER SUPPLIES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BOOTABLE SERIAL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MULTI-OUTPUT PLL</a:t>
            </a:r>
          </a:p>
          <a:p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579CD1D-BFEC-4DE4-996D-443CAF08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88" y="1091908"/>
            <a:ext cx="7830490" cy="495931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5622" y="340995"/>
            <a:ext cx="94769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364491" y="304165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XEM6310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64084" y="134930"/>
            <a:ext cx="60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</a:rPr>
              <a:t>Block diagram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3164840" y="781261"/>
            <a:ext cx="2770293" cy="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7069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/>
        </p:nvGraphicFramePr>
        <p:xfrm>
          <a:off x="1592890" y="1749887"/>
          <a:ext cx="4158938" cy="376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: 圆角 5"/>
          <p:cNvSpPr/>
          <p:nvPr/>
        </p:nvSpPr>
        <p:spPr>
          <a:xfrm>
            <a:off x="6456573" y="2244574"/>
            <a:ext cx="10800" cy="2772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72118" y="2117649"/>
            <a:ext cx="3518107" cy="841302"/>
            <a:chOff x="1034375" y="4738725"/>
            <a:chExt cx="3518107" cy="841302"/>
          </a:xfrm>
        </p:grpSpPr>
        <p:sp>
          <p:nvSpPr>
            <p:cNvPr id="10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72118" y="3209924"/>
            <a:ext cx="3518107" cy="841302"/>
            <a:chOff x="1034375" y="4738725"/>
            <a:chExt cx="3518107" cy="841302"/>
          </a:xfrm>
        </p:grpSpPr>
        <p:sp>
          <p:nvSpPr>
            <p:cNvPr id="14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172118" y="4302198"/>
            <a:ext cx="3518107" cy="841302"/>
            <a:chOff x="1034375" y="4738725"/>
            <a:chExt cx="3518107" cy="841302"/>
          </a:xfrm>
        </p:grpSpPr>
        <p:sp>
          <p:nvSpPr>
            <p:cNvPr id="17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222514" y="1866479"/>
            <a:ext cx="3489836" cy="639321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</a:p>
        </p:txBody>
      </p:sp>
      <p:sp>
        <p:nvSpPr>
          <p:cNvPr id="3" name="文本框 32"/>
          <p:cNvSpPr txBox="1"/>
          <p:nvPr/>
        </p:nvSpPr>
        <p:spPr>
          <a:xfrm>
            <a:off x="1095251" y="2642067"/>
            <a:ext cx="5062120" cy="2676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pulvinar. Lorem ipsum dolor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pulvinar. Lorem ipsum dolor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pulvinar. </a:t>
            </a:r>
          </a:p>
        </p:txBody>
      </p:sp>
      <p:sp>
        <p:nvSpPr>
          <p:cNvPr id="11" name="文本框 32"/>
          <p:cNvSpPr txBox="1"/>
          <p:nvPr/>
        </p:nvSpPr>
        <p:spPr>
          <a:xfrm>
            <a:off x="6500606" y="4788655"/>
            <a:ext cx="4328639" cy="5305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13" name="同侧圆角矩形 81"/>
          <p:cNvSpPr/>
          <p:nvPr/>
        </p:nvSpPr>
        <p:spPr>
          <a:xfrm rot="5400000">
            <a:off x="7862746" y="1442263"/>
            <a:ext cx="315580" cy="25237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4" name="同侧圆角矩形 82"/>
          <p:cNvSpPr/>
          <p:nvPr/>
        </p:nvSpPr>
        <p:spPr>
          <a:xfrm rot="5400000">
            <a:off x="7670973" y="2193738"/>
            <a:ext cx="313656" cy="21382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5" name="同侧圆角矩形 83"/>
          <p:cNvSpPr/>
          <p:nvPr/>
        </p:nvSpPr>
        <p:spPr>
          <a:xfrm rot="5400000">
            <a:off x="7457359" y="2961323"/>
            <a:ext cx="313656" cy="17110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6" name="同侧圆角矩形 84"/>
          <p:cNvSpPr/>
          <p:nvPr/>
        </p:nvSpPr>
        <p:spPr>
          <a:xfrm rot="5400000">
            <a:off x="7232501" y="3743958"/>
            <a:ext cx="313657" cy="126134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7" name="同侧圆角矩形 85"/>
          <p:cNvSpPr/>
          <p:nvPr/>
        </p:nvSpPr>
        <p:spPr>
          <a:xfrm rot="5400000">
            <a:off x="8057086" y="692027"/>
            <a:ext cx="315580" cy="291243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8" name="任意多边形 86"/>
          <p:cNvSpPr/>
          <p:nvPr/>
        </p:nvSpPr>
        <p:spPr>
          <a:xfrm>
            <a:off x="6500606" y="1988551"/>
            <a:ext cx="188452" cy="315580"/>
          </a:xfrm>
          <a:custGeom>
            <a:avLst/>
            <a:gdLst>
              <a:gd name="connsiteX0" fmla="*/ 130015 w 280019"/>
              <a:gd name="connsiteY0" fmla="*/ 0 h 260031"/>
              <a:gd name="connsiteX1" fmla="*/ 280019 w 280019"/>
              <a:gd name="connsiteY1" fmla="*/ 0 h 260031"/>
              <a:gd name="connsiteX2" fmla="*/ 280019 w 280019"/>
              <a:gd name="connsiteY2" fmla="*/ 260031 h 260031"/>
              <a:gd name="connsiteX3" fmla="*/ 130015 w 280019"/>
              <a:gd name="connsiteY3" fmla="*/ 260031 h 260031"/>
              <a:gd name="connsiteX4" fmla="*/ 0 w 280019"/>
              <a:gd name="connsiteY4" fmla="*/ 130016 h 260031"/>
              <a:gd name="connsiteX5" fmla="*/ 130015 w 280019"/>
              <a:gd name="connsiteY5" fmla="*/ 0 h 26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19" h="260031">
                <a:moveTo>
                  <a:pt x="130015" y="0"/>
                </a:moveTo>
                <a:lnTo>
                  <a:pt x="280019" y="0"/>
                </a:lnTo>
                <a:lnTo>
                  <a:pt x="280019" y="260031"/>
                </a:lnTo>
                <a:lnTo>
                  <a:pt x="130015" y="260031"/>
                </a:lnTo>
                <a:cubicBezTo>
                  <a:pt x="58210" y="260031"/>
                  <a:pt x="0" y="201821"/>
                  <a:pt x="0" y="130016"/>
                </a:cubicBezTo>
                <a:cubicBezTo>
                  <a:pt x="0" y="58210"/>
                  <a:pt x="58210" y="0"/>
                  <a:pt x="1300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1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任意多边形 87"/>
          <p:cNvSpPr/>
          <p:nvPr/>
        </p:nvSpPr>
        <p:spPr>
          <a:xfrm>
            <a:off x="6500606" y="2540117"/>
            <a:ext cx="188452" cy="315580"/>
          </a:xfrm>
          <a:custGeom>
            <a:avLst/>
            <a:gdLst>
              <a:gd name="connsiteX0" fmla="*/ 130015 w 280019"/>
              <a:gd name="connsiteY0" fmla="*/ 0 h 260031"/>
              <a:gd name="connsiteX1" fmla="*/ 280019 w 280019"/>
              <a:gd name="connsiteY1" fmla="*/ 0 h 260031"/>
              <a:gd name="connsiteX2" fmla="*/ 280019 w 280019"/>
              <a:gd name="connsiteY2" fmla="*/ 260031 h 260031"/>
              <a:gd name="connsiteX3" fmla="*/ 130015 w 280019"/>
              <a:gd name="connsiteY3" fmla="*/ 260031 h 260031"/>
              <a:gd name="connsiteX4" fmla="*/ 0 w 280019"/>
              <a:gd name="connsiteY4" fmla="*/ 130016 h 260031"/>
              <a:gd name="connsiteX5" fmla="*/ 130015 w 280019"/>
              <a:gd name="connsiteY5" fmla="*/ 0 h 26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19" h="260031">
                <a:moveTo>
                  <a:pt x="130015" y="0"/>
                </a:moveTo>
                <a:lnTo>
                  <a:pt x="280019" y="0"/>
                </a:lnTo>
                <a:lnTo>
                  <a:pt x="280019" y="260031"/>
                </a:lnTo>
                <a:lnTo>
                  <a:pt x="130015" y="260031"/>
                </a:lnTo>
                <a:cubicBezTo>
                  <a:pt x="58210" y="260031"/>
                  <a:pt x="0" y="201821"/>
                  <a:pt x="0" y="130016"/>
                </a:cubicBezTo>
                <a:cubicBezTo>
                  <a:pt x="0" y="58210"/>
                  <a:pt x="58210" y="0"/>
                  <a:pt x="13001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1200" ker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任意多边形 88"/>
          <p:cNvSpPr/>
          <p:nvPr/>
        </p:nvSpPr>
        <p:spPr>
          <a:xfrm>
            <a:off x="6500606" y="3095491"/>
            <a:ext cx="188452" cy="315580"/>
          </a:xfrm>
          <a:custGeom>
            <a:avLst/>
            <a:gdLst>
              <a:gd name="connsiteX0" fmla="*/ 130015 w 280019"/>
              <a:gd name="connsiteY0" fmla="*/ 0 h 260031"/>
              <a:gd name="connsiteX1" fmla="*/ 280019 w 280019"/>
              <a:gd name="connsiteY1" fmla="*/ 0 h 260031"/>
              <a:gd name="connsiteX2" fmla="*/ 280019 w 280019"/>
              <a:gd name="connsiteY2" fmla="*/ 260031 h 260031"/>
              <a:gd name="connsiteX3" fmla="*/ 130015 w 280019"/>
              <a:gd name="connsiteY3" fmla="*/ 260031 h 260031"/>
              <a:gd name="connsiteX4" fmla="*/ 0 w 280019"/>
              <a:gd name="connsiteY4" fmla="*/ 130016 h 260031"/>
              <a:gd name="connsiteX5" fmla="*/ 130015 w 280019"/>
              <a:gd name="connsiteY5" fmla="*/ 0 h 26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19" h="260031">
                <a:moveTo>
                  <a:pt x="130015" y="0"/>
                </a:moveTo>
                <a:lnTo>
                  <a:pt x="280019" y="0"/>
                </a:lnTo>
                <a:lnTo>
                  <a:pt x="280019" y="260031"/>
                </a:lnTo>
                <a:lnTo>
                  <a:pt x="130015" y="260031"/>
                </a:lnTo>
                <a:cubicBezTo>
                  <a:pt x="58210" y="260031"/>
                  <a:pt x="0" y="201821"/>
                  <a:pt x="0" y="130016"/>
                </a:cubicBezTo>
                <a:cubicBezTo>
                  <a:pt x="0" y="58210"/>
                  <a:pt x="58210" y="0"/>
                  <a:pt x="1300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1200" kern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1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任意多边形 89"/>
          <p:cNvSpPr/>
          <p:nvPr/>
        </p:nvSpPr>
        <p:spPr>
          <a:xfrm>
            <a:off x="6500606" y="3647055"/>
            <a:ext cx="188452" cy="315580"/>
          </a:xfrm>
          <a:custGeom>
            <a:avLst/>
            <a:gdLst>
              <a:gd name="connsiteX0" fmla="*/ 130015 w 280019"/>
              <a:gd name="connsiteY0" fmla="*/ 0 h 260031"/>
              <a:gd name="connsiteX1" fmla="*/ 280019 w 280019"/>
              <a:gd name="connsiteY1" fmla="*/ 0 h 260031"/>
              <a:gd name="connsiteX2" fmla="*/ 280019 w 280019"/>
              <a:gd name="connsiteY2" fmla="*/ 260031 h 260031"/>
              <a:gd name="connsiteX3" fmla="*/ 130015 w 280019"/>
              <a:gd name="connsiteY3" fmla="*/ 260031 h 260031"/>
              <a:gd name="connsiteX4" fmla="*/ 0 w 280019"/>
              <a:gd name="connsiteY4" fmla="*/ 130016 h 260031"/>
              <a:gd name="connsiteX5" fmla="*/ 130015 w 280019"/>
              <a:gd name="connsiteY5" fmla="*/ 0 h 26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19" h="260031">
                <a:moveTo>
                  <a:pt x="130015" y="0"/>
                </a:moveTo>
                <a:lnTo>
                  <a:pt x="280019" y="0"/>
                </a:lnTo>
                <a:lnTo>
                  <a:pt x="280019" y="260031"/>
                </a:lnTo>
                <a:lnTo>
                  <a:pt x="130015" y="260031"/>
                </a:lnTo>
                <a:cubicBezTo>
                  <a:pt x="58210" y="260031"/>
                  <a:pt x="0" y="201821"/>
                  <a:pt x="0" y="130016"/>
                </a:cubicBezTo>
                <a:cubicBezTo>
                  <a:pt x="0" y="58210"/>
                  <a:pt x="58210" y="0"/>
                  <a:pt x="13001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endParaRPr lang="zh-CN" altLang="en-US" sz="1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任意多边形 90"/>
          <p:cNvSpPr/>
          <p:nvPr/>
        </p:nvSpPr>
        <p:spPr>
          <a:xfrm>
            <a:off x="6500606" y="4202427"/>
            <a:ext cx="188452" cy="315580"/>
          </a:xfrm>
          <a:custGeom>
            <a:avLst/>
            <a:gdLst>
              <a:gd name="connsiteX0" fmla="*/ 130015 w 280019"/>
              <a:gd name="connsiteY0" fmla="*/ 0 h 260031"/>
              <a:gd name="connsiteX1" fmla="*/ 280019 w 280019"/>
              <a:gd name="connsiteY1" fmla="*/ 0 h 260031"/>
              <a:gd name="connsiteX2" fmla="*/ 280019 w 280019"/>
              <a:gd name="connsiteY2" fmla="*/ 260031 h 260031"/>
              <a:gd name="connsiteX3" fmla="*/ 130015 w 280019"/>
              <a:gd name="connsiteY3" fmla="*/ 260031 h 260031"/>
              <a:gd name="connsiteX4" fmla="*/ 0 w 280019"/>
              <a:gd name="connsiteY4" fmla="*/ 130016 h 260031"/>
              <a:gd name="connsiteX5" fmla="*/ 130015 w 280019"/>
              <a:gd name="connsiteY5" fmla="*/ 0 h 26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19" h="260031">
                <a:moveTo>
                  <a:pt x="130015" y="0"/>
                </a:moveTo>
                <a:lnTo>
                  <a:pt x="280019" y="0"/>
                </a:lnTo>
                <a:lnTo>
                  <a:pt x="280019" y="260031"/>
                </a:lnTo>
                <a:lnTo>
                  <a:pt x="130015" y="260031"/>
                </a:lnTo>
                <a:cubicBezTo>
                  <a:pt x="58210" y="260031"/>
                  <a:pt x="0" y="201821"/>
                  <a:pt x="0" y="130016"/>
                </a:cubicBezTo>
                <a:cubicBezTo>
                  <a:pt x="0" y="58210"/>
                  <a:pt x="58210" y="0"/>
                  <a:pt x="1300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1200" kern="0">
                <a:solidFill>
                  <a:schemeClr val="bg1"/>
                </a:solidFill>
                <a:cs typeface="+mn-ea"/>
                <a:sym typeface="+mn-lt"/>
              </a:rPr>
              <a:t>E</a:t>
            </a:r>
            <a:endParaRPr lang="zh-CN" altLang="en-US" sz="1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54"/>
          <p:cNvSpPr txBox="1">
            <a:spLocks noChangeArrowheads="1"/>
          </p:cNvSpPr>
          <p:nvPr/>
        </p:nvSpPr>
        <p:spPr bwMode="auto">
          <a:xfrm>
            <a:off x="9655062" y="1934671"/>
            <a:ext cx="817589" cy="446432"/>
          </a:xfrm>
          <a:prstGeom prst="rect">
            <a:avLst/>
          </a:prstGeom>
          <a:noFill/>
          <a:ln>
            <a:noFill/>
          </a:ln>
        </p:spPr>
        <p:txBody>
          <a:bodyPr lIns="121908" tIns="60954" rIns="121908" bIns="6095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100%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55"/>
          <p:cNvSpPr txBox="1">
            <a:spLocks noChangeArrowheads="1"/>
          </p:cNvSpPr>
          <p:nvPr/>
        </p:nvSpPr>
        <p:spPr bwMode="auto">
          <a:xfrm>
            <a:off x="9655062" y="2505467"/>
            <a:ext cx="817589" cy="446432"/>
          </a:xfrm>
          <a:prstGeom prst="rect">
            <a:avLst/>
          </a:prstGeom>
          <a:noFill/>
          <a:ln>
            <a:noFill/>
          </a:ln>
        </p:spPr>
        <p:txBody>
          <a:bodyPr lIns="121908" tIns="60954" rIns="121908" bIns="6095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99%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文本框 56"/>
          <p:cNvSpPr txBox="1">
            <a:spLocks noChangeArrowheads="1"/>
          </p:cNvSpPr>
          <p:nvPr/>
        </p:nvSpPr>
        <p:spPr bwMode="auto">
          <a:xfrm>
            <a:off x="9655062" y="3076264"/>
            <a:ext cx="817589" cy="446432"/>
          </a:xfrm>
          <a:prstGeom prst="rect">
            <a:avLst/>
          </a:prstGeom>
          <a:noFill/>
          <a:ln>
            <a:noFill/>
          </a:ln>
        </p:spPr>
        <p:txBody>
          <a:bodyPr lIns="121908" tIns="60954" rIns="121908" bIns="6095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75%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57"/>
          <p:cNvSpPr txBox="1">
            <a:spLocks noChangeArrowheads="1"/>
          </p:cNvSpPr>
          <p:nvPr/>
        </p:nvSpPr>
        <p:spPr bwMode="auto">
          <a:xfrm>
            <a:off x="9655062" y="3647061"/>
            <a:ext cx="817589" cy="446432"/>
          </a:xfrm>
          <a:prstGeom prst="rect">
            <a:avLst/>
          </a:prstGeom>
          <a:noFill/>
          <a:ln>
            <a:noFill/>
          </a:ln>
        </p:spPr>
        <p:txBody>
          <a:bodyPr lIns="121908" tIns="60954" rIns="121908" bIns="6095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59%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文本框 58"/>
          <p:cNvSpPr txBox="1">
            <a:spLocks noChangeArrowheads="1"/>
          </p:cNvSpPr>
          <p:nvPr/>
        </p:nvSpPr>
        <p:spPr bwMode="auto">
          <a:xfrm>
            <a:off x="9655062" y="4217858"/>
            <a:ext cx="817589" cy="446432"/>
          </a:xfrm>
          <a:prstGeom prst="rect">
            <a:avLst/>
          </a:prstGeom>
          <a:noFill/>
          <a:ln>
            <a:noFill/>
          </a:ln>
        </p:spPr>
        <p:txBody>
          <a:bodyPr lIns="121908" tIns="60954" rIns="121908" bIns="6095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45%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UCF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对比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509125" y="5777700"/>
            <a:ext cx="2743200" cy="2655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39487" y="2869491"/>
            <a:ext cx="1896687" cy="2844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</a:p>
        </p:txBody>
      </p:sp>
      <p:sp>
        <p:nvSpPr>
          <p:cNvPr id="38" name="文本框 32"/>
          <p:cNvSpPr txBox="1"/>
          <p:nvPr/>
        </p:nvSpPr>
        <p:spPr>
          <a:xfrm>
            <a:off x="2864891" y="3148983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39" name="文本框 32"/>
          <p:cNvSpPr txBox="1"/>
          <p:nvPr/>
        </p:nvSpPr>
        <p:spPr>
          <a:xfrm>
            <a:off x="2852189" y="4220049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40" name="矩形 39"/>
          <p:cNvSpPr/>
          <p:nvPr/>
        </p:nvSpPr>
        <p:spPr>
          <a:xfrm>
            <a:off x="6128787" y="2869491"/>
            <a:ext cx="1896687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</a:p>
        </p:txBody>
      </p:sp>
      <p:sp>
        <p:nvSpPr>
          <p:cNvPr id="41" name="文本框 32"/>
          <p:cNvSpPr txBox="1"/>
          <p:nvPr/>
        </p:nvSpPr>
        <p:spPr>
          <a:xfrm>
            <a:off x="6154191" y="3148983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42" name="文本框 32"/>
          <p:cNvSpPr txBox="1"/>
          <p:nvPr/>
        </p:nvSpPr>
        <p:spPr>
          <a:xfrm>
            <a:off x="6141489" y="4220049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45" name="文本框 15"/>
          <p:cNvSpPr txBox="1"/>
          <p:nvPr/>
        </p:nvSpPr>
        <p:spPr>
          <a:xfrm>
            <a:off x="3296951" y="1873429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XXX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万元</a:t>
            </a:r>
          </a:p>
        </p:txBody>
      </p:sp>
      <p:sp>
        <p:nvSpPr>
          <p:cNvPr id="2" name="矩形 1"/>
          <p:cNvSpPr/>
          <p:nvPr/>
        </p:nvSpPr>
        <p:spPr>
          <a:xfrm>
            <a:off x="2925646" y="1941274"/>
            <a:ext cx="416498" cy="416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7" name="文本框 15"/>
          <p:cNvSpPr txBox="1"/>
          <p:nvPr/>
        </p:nvSpPr>
        <p:spPr>
          <a:xfrm>
            <a:off x="6500092" y="1873429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XXX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万元</a:t>
            </a:r>
          </a:p>
        </p:txBody>
      </p:sp>
      <p:sp>
        <p:nvSpPr>
          <p:cNvPr id="48" name="矩形 47"/>
          <p:cNvSpPr/>
          <p:nvPr/>
        </p:nvSpPr>
        <p:spPr>
          <a:xfrm>
            <a:off x="6128787" y="1941274"/>
            <a:ext cx="416498" cy="416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/>
      <p:bldP spid="38" grpId="0"/>
      <p:bldP spid="39" grpId="0"/>
      <p:bldP spid="40" grpId="0"/>
      <p:bldP spid="41" grpId="0"/>
      <p:bldP spid="42" grpId="0"/>
      <p:bldP spid="45" grpId="0"/>
      <p:bldP spid="2" grpId="0" animBg="1"/>
      <p:bldP spid="47" grpId="0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7419" y="3844897"/>
            <a:ext cx="10736827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泪滴形 2"/>
          <p:cNvSpPr/>
          <p:nvPr/>
        </p:nvSpPr>
        <p:spPr>
          <a:xfrm rot="8100000">
            <a:off x="1572333" y="1853255"/>
            <a:ext cx="1289744" cy="1289744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6729" y="2371183"/>
            <a:ext cx="360950" cy="353860"/>
            <a:chOff x="5100638" y="12700"/>
            <a:chExt cx="80963" cy="79375"/>
          </a:xfrm>
          <a:solidFill>
            <a:schemeClr val="bg1"/>
          </a:solidFill>
        </p:grpSpPr>
        <p:sp>
          <p:nvSpPr>
            <p:cNvPr id="10" name="Freeform 5"/>
            <p:cNvSpPr/>
            <p:nvPr/>
          </p:nvSpPr>
          <p:spPr bwMode="auto">
            <a:xfrm>
              <a:off x="5100638" y="12700"/>
              <a:ext cx="80963" cy="79375"/>
            </a:xfrm>
            <a:custGeom>
              <a:avLst/>
              <a:gdLst>
                <a:gd name="T0" fmla="*/ 131 w 152"/>
                <a:gd name="T1" fmla="*/ 55 h 152"/>
                <a:gd name="T2" fmla="*/ 131 w 152"/>
                <a:gd name="T3" fmla="*/ 7 h 152"/>
                <a:gd name="T4" fmla="*/ 103 w 152"/>
                <a:gd name="T5" fmla="*/ 7 h 152"/>
                <a:gd name="T6" fmla="*/ 103 w 152"/>
                <a:gd name="T7" fmla="*/ 28 h 152"/>
                <a:gd name="T8" fmla="*/ 76 w 152"/>
                <a:gd name="T9" fmla="*/ 0 h 152"/>
                <a:gd name="T10" fmla="*/ 0 w 152"/>
                <a:gd name="T11" fmla="*/ 76 h 152"/>
                <a:gd name="T12" fmla="*/ 13 w 152"/>
                <a:gd name="T13" fmla="*/ 76 h 152"/>
                <a:gd name="T14" fmla="*/ 13 w 152"/>
                <a:gd name="T15" fmla="*/ 152 h 152"/>
                <a:gd name="T16" fmla="*/ 55 w 152"/>
                <a:gd name="T17" fmla="*/ 152 h 152"/>
                <a:gd name="T18" fmla="*/ 55 w 152"/>
                <a:gd name="T19" fmla="*/ 90 h 152"/>
                <a:gd name="T20" fmla="*/ 96 w 152"/>
                <a:gd name="T21" fmla="*/ 90 h 152"/>
                <a:gd name="T22" fmla="*/ 96 w 152"/>
                <a:gd name="T23" fmla="*/ 152 h 152"/>
                <a:gd name="T24" fmla="*/ 138 w 152"/>
                <a:gd name="T25" fmla="*/ 152 h 152"/>
                <a:gd name="T26" fmla="*/ 138 w 152"/>
                <a:gd name="T27" fmla="*/ 76 h 152"/>
                <a:gd name="T28" fmla="*/ 152 w 152"/>
                <a:gd name="T29" fmla="*/ 76 h 152"/>
                <a:gd name="T30" fmla="*/ 131 w 152"/>
                <a:gd name="T31" fmla="*/ 5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31" y="55"/>
                  </a:moveTo>
                  <a:lnTo>
                    <a:pt x="131" y="7"/>
                  </a:lnTo>
                  <a:lnTo>
                    <a:pt x="103" y="7"/>
                  </a:lnTo>
                  <a:lnTo>
                    <a:pt x="103" y="28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13" y="76"/>
                  </a:lnTo>
                  <a:lnTo>
                    <a:pt x="13" y="152"/>
                  </a:lnTo>
                  <a:lnTo>
                    <a:pt x="55" y="152"/>
                  </a:lnTo>
                  <a:lnTo>
                    <a:pt x="55" y="90"/>
                  </a:lnTo>
                  <a:lnTo>
                    <a:pt x="96" y="90"/>
                  </a:lnTo>
                  <a:lnTo>
                    <a:pt x="96" y="152"/>
                  </a:lnTo>
                  <a:lnTo>
                    <a:pt x="138" y="152"/>
                  </a:lnTo>
                  <a:lnTo>
                    <a:pt x="138" y="76"/>
                  </a:lnTo>
                  <a:lnTo>
                    <a:pt x="152" y="76"/>
                  </a:lnTo>
                  <a:lnTo>
                    <a:pt x="13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064805" y="3692498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7" name="泪滴形 16"/>
          <p:cNvSpPr/>
          <p:nvPr/>
        </p:nvSpPr>
        <p:spPr>
          <a:xfrm rot="8100000">
            <a:off x="4192441" y="1853255"/>
            <a:ext cx="1289744" cy="128974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4642698" y="2353489"/>
            <a:ext cx="389258" cy="389250"/>
          </a:xfrm>
          <a:custGeom>
            <a:avLst/>
            <a:gdLst>
              <a:gd name="T0" fmla="*/ 122 w 166"/>
              <a:gd name="T1" fmla="*/ 103 h 166"/>
              <a:gd name="T2" fmla="*/ 121 w 166"/>
              <a:gd name="T3" fmla="*/ 101 h 166"/>
              <a:gd name="T4" fmla="*/ 126 w 166"/>
              <a:gd name="T5" fmla="*/ 93 h 166"/>
              <a:gd name="T6" fmla="*/ 130 w 166"/>
              <a:gd name="T7" fmla="*/ 75 h 166"/>
              <a:gd name="T8" fmla="*/ 131 w 166"/>
              <a:gd name="T9" fmla="*/ 66 h 166"/>
              <a:gd name="T10" fmla="*/ 127 w 166"/>
              <a:gd name="T11" fmla="*/ 40 h 166"/>
              <a:gd name="T12" fmla="*/ 112 w 166"/>
              <a:gd name="T13" fmla="*/ 20 h 166"/>
              <a:gd name="T14" fmla="*/ 91 w 166"/>
              <a:gd name="T15" fmla="*/ 5 h 166"/>
              <a:gd name="T16" fmla="*/ 66 w 166"/>
              <a:gd name="T17" fmla="*/ 0 h 166"/>
              <a:gd name="T18" fmla="*/ 53 w 166"/>
              <a:gd name="T19" fmla="*/ 1 h 166"/>
              <a:gd name="T20" fmla="*/ 29 w 166"/>
              <a:gd name="T21" fmla="*/ 11 h 166"/>
              <a:gd name="T22" fmla="*/ 12 w 166"/>
              <a:gd name="T23" fmla="*/ 29 h 166"/>
              <a:gd name="T24" fmla="*/ 1 w 166"/>
              <a:gd name="T25" fmla="*/ 53 h 166"/>
              <a:gd name="T26" fmla="*/ 0 w 166"/>
              <a:gd name="T27" fmla="*/ 66 h 166"/>
              <a:gd name="T28" fmla="*/ 5 w 166"/>
              <a:gd name="T29" fmla="*/ 91 h 166"/>
              <a:gd name="T30" fmla="*/ 20 w 166"/>
              <a:gd name="T31" fmla="*/ 112 h 166"/>
              <a:gd name="T32" fmla="*/ 40 w 166"/>
              <a:gd name="T33" fmla="*/ 127 h 166"/>
              <a:gd name="T34" fmla="*/ 66 w 166"/>
              <a:gd name="T35" fmla="*/ 131 h 166"/>
              <a:gd name="T36" fmla="*/ 75 w 166"/>
              <a:gd name="T37" fmla="*/ 130 h 166"/>
              <a:gd name="T38" fmla="*/ 93 w 166"/>
              <a:gd name="T39" fmla="*/ 126 h 166"/>
              <a:gd name="T40" fmla="*/ 101 w 166"/>
              <a:gd name="T41" fmla="*/ 121 h 166"/>
              <a:gd name="T42" fmla="*/ 143 w 166"/>
              <a:gd name="T43" fmla="*/ 161 h 166"/>
              <a:gd name="T44" fmla="*/ 146 w 166"/>
              <a:gd name="T45" fmla="*/ 165 h 166"/>
              <a:gd name="T46" fmla="*/ 152 w 166"/>
              <a:gd name="T47" fmla="*/ 166 h 166"/>
              <a:gd name="T48" fmla="*/ 161 w 166"/>
              <a:gd name="T49" fmla="*/ 161 h 166"/>
              <a:gd name="T50" fmla="*/ 165 w 166"/>
              <a:gd name="T51" fmla="*/ 158 h 166"/>
              <a:gd name="T52" fmla="*/ 165 w 166"/>
              <a:gd name="T53" fmla="*/ 146 h 166"/>
              <a:gd name="T54" fmla="*/ 66 w 166"/>
              <a:gd name="T55" fmla="*/ 111 h 166"/>
              <a:gd name="T56" fmla="*/ 56 w 166"/>
              <a:gd name="T57" fmla="*/ 109 h 166"/>
              <a:gd name="T58" fmla="*/ 40 w 166"/>
              <a:gd name="T59" fmla="*/ 103 h 166"/>
              <a:gd name="T60" fmla="*/ 29 w 166"/>
              <a:gd name="T61" fmla="*/ 91 h 166"/>
              <a:gd name="T62" fmla="*/ 22 w 166"/>
              <a:gd name="T63" fmla="*/ 75 h 166"/>
              <a:gd name="T64" fmla="*/ 21 w 166"/>
              <a:gd name="T65" fmla="*/ 66 h 166"/>
              <a:gd name="T66" fmla="*/ 24 w 166"/>
              <a:gd name="T67" fmla="*/ 48 h 166"/>
              <a:gd name="T68" fmla="*/ 33 w 166"/>
              <a:gd name="T69" fmla="*/ 33 h 166"/>
              <a:gd name="T70" fmla="*/ 48 w 166"/>
              <a:gd name="T71" fmla="*/ 24 h 166"/>
              <a:gd name="T72" fmla="*/ 66 w 166"/>
              <a:gd name="T73" fmla="*/ 21 h 166"/>
              <a:gd name="T74" fmla="*/ 75 w 166"/>
              <a:gd name="T75" fmla="*/ 22 h 166"/>
              <a:gd name="T76" fmla="*/ 91 w 166"/>
              <a:gd name="T77" fmla="*/ 29 h 166"/>
              <a:gd name="T78" fmla="*/ 103 w 166"/>
              <a:gd name="T79" fmla="*/ 40 h 166"/>
              <a:gd name="T80" fmla="*/ 109 w 166"/>
              <a:gd name="T81" fmla="*/ 56 h 166"/>
              <a:gd name="T82" fmla="*/ 111 w 166"/>
              <a:gd name="T83" fmla="*/ 66 h 166"/>
              <a:gd name="T84" fmla="*/ 107 w 166"/>
              <a:gd name="T85" fmla="*/ 83 h 166"/>
              <a:gd name="T86" fmla="*/ 98 w 166"/>
              <a:gd name="T87" fmla="*/ 98 h 166"/>
              <a:gd name="T88" fmla="*/ 83 w 166"/>
              <a:gd name="T89" fmla="*/ 107 h 166"/>
              <a:gd name="T90" fmla="*/ 66 w 166"/>
              <a:gd name="T91" fmla="*/ 11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6" h="166">
                <a:moveTo>
                  <a:pt x="161" y="143"/>
                </a:moveTo>
                <a:lnTo>
                  <a:pt x="122" y="103"/>
                </a:lnTo>
                <a:lnTo>
                  <a:pt x="122" y="103"/>
                </a:lnTo>
                <a:lnTo>
                  <a:pt x="121" y="101"/>
                </a:lnTo>
                <a:lnTo>
                  <a:pt x="121" y="101"/>
                </a:lnTo>
                <a:lnTo>
                  <a:pt x="126" y="93"/>
                </a:lnTo>
                <a:lnTo>
                  <a:pt x="129" y="84"/>
                </a:lnTo>
                <a:lnTo>
                  <a:pt x="130" y="75"/>
                </a:lnTo>
                <a:lnTo>
                  <a:pt x="131" y="66"/>
                </a:lnTo>
                <a:lnTo>
                  <a:pt x="131" y="66"/>
                </a:lnTo>
                <a:lnTo>
                  <a:pt x="130" y="53"/>
                </a:lnTo>
                <a:lnTo>
                  <a:pt x="127" y="40"/>
                </a:lnTo>
                <a:lnTo>
                  <a:pt x="120" y="29"/>
                </a:lnTo>
                <a:lnTo>
                  <a:pt x="112" y="20"/>
                </a:lnTo>
                <a:lnTo>
                  <a:pt x="103" y="11"/>
                </a:lnTo>
                <a:lnTo>
                  <a:pt x="91" y="5"/>
                </a:lnTo>
                <a:lnTo>
                  <a:pt x="78" y="1"/>
                </a:lnTo>
                <a:lnTo>
                  <a:pt x="66" y="0"/>
                </a:lnTo>
                <a:lnTo>
                  <a:pt x="66" y="0"/>
                </a:lnTo>
                <a:lnTo>
                  <a:pt x="53" y="1"/>
                </a:lnTo>
                <a:lnTo>
                  <a:pt x="40" y="5"/>
                </a:lnTo>
                <a:lnTo>
                  <a:pt x="29" y="11"/>
                </a:lnTo>
                <a:lnTo>
                  <a:pt x="20" y="20"/>
                </a:lnTo>
                <a:lnTo>
                  <a:pt x="12" y="29"/>
                </a:lnTo>
                <a:lnTo>
                  <a:pt x="5" y="40"/>
                </a:lnTo>
                <a:lnTo>
                  <a:pt x="1" y="53"/>
                </a:lnTo>
                <a:lnTo>
                  <a:pt x="0" y="66"/>
                </a:lnTo>
                <a:lnTo>
                  <a:pt x="0" y="66"/>
                </a:lnTo>
                <a:lnTo>
                  <a:pt x="1" y="78"/>
                </a:lnTo>
                <a:lnTo>
                  <a:pt x="5" y="91"/>
                </a:lnTo>
                <a:lnTo>
                  <a:pt x="12" y="103"/>
                </a:lnTo>
                <a:lnTo>
                  <a:pt x="20" y="112"/>
                </a:lnTo>
                <a:lnTo>
                  <a:pt x="29" y="120"/>
                </a:lnTo>
                <a:lnTo>
                  <a:pt x="40" y="127"/>
                </a:lnTo>
                <a:lnTo>
                  <a:pt x="53" y="130"/>
                </a:lnTo>
                <a:lnTo>
                  <a:pt x="66" y="131"/>
                </a:lnTo>
                <a:lnTo>
                  <a:pt x="66" y="131"/>
                </a:lnTo>
                <a:lnTo>
                  <a:pt x="75" y="130"/>
                </a:lnTo>
                <a:lnTo>
                  <a:pt x="84" y="129"/>
                </a:lnTo>
                <a:lnTo>
                  <a:pt x="93" y="126"/>
                </a:lnTo>
                <a:lnTo>
                  <a:pt x="101" y="121"/>
                </a:lnTo>
                <a:lnTo>
                  <a:pt x="101" y="121"/>
                </a:lnTo>
                <a:lnTo>
                  <a:pt x="103" y="122"/>
                </a:lnTo>
                <a:lnTo>
                  <a:pt x="143" y="161"/>
                </a:lnTo>
                <a:lnTo>
                  <a:pt x="143" y="161"/>
                </a:lnTo>
                <a:lnTo>
                  <a:pt x="146" y="165"/>
                </a:lnTo>
                <a:lnTo>
                  <a:pt x="152" y="166"/>
                </a:lnTo>
                <a:lnTo>
                  <a:pt x="152" y="166"/>
                </a:lnTo>
                <a:lnTo>
                  <a:pt x="158" y="165"/>
                </a:lnTo>
                <a:lnTo>
                  <a:pt x="161" y="161"/>
                </a:lnTo>
                <a:lnTo>
                  <a:pt x="161" y="161"/>
                </a:lnTo>
                <a:lnTo>
                  <a:pt x="165" y="158"/>
                </a:lnTo>
                <a:lnTo>
                  <a:pt x="166" y="152"/>
                </a:lnTo>
                <a:lnTo>
                  <a:pt x="165" y="146"/>
                </a:lnTo>
                <a:lnTo>
                  <a:pt x="161" y="143"/>
                </a:lnTo>
                <a:close/>
                <a:moveTo>
                  <a:pt x="66" y="111"/>
                </a:moveTo>
                <a:lnTo>
                  <a:pt x="66" y="111"/>
                </a:lnTo>
                <a:lnTo>
                  <a:pt x="56" y="109"/>
                </a:lnTo>
                <a:lnTo>
                  <a:pt x="48" y="107"/>
                </a:lnTo>
                <a:lnTo>
                  <a:pt x="40" y="103"/>
                </a:lnTo>
                <a:lnTo>
                  <a:pt x="33" y="98"/>
                </a:lnTo>
                <a:lnTo>
                  <a:pt x="29" y="91"/>
                </a:lnTo>
                <a:lnTo>
                  <a:pt x="24" y="83"/>
                </a:lnTo>
                <a:lnTo>
                  <a:pt x="22" y="75"/>
                </a:lnTo>
                <a:lnTo>
                  <a:pt x="21" y="66"/>
                </a:lnTo>
                <a:lnTo>
                  <a:pt x="21" y="66"/>
                </a:lnTo>
                <a:lnTo>
                  <a:pt x="22" y="56"/>
                </a:lnTo>
                <a:lnTo>
                  <a:pt x="24" y="48"/>
                </a:lnTo>
                <a:lnTo>
                  <a:pt x="29" y="40"/>
                </a:lnTo>
                <a:lnTo>
                  <a:pt x="33" y="33"/>
                </a:lnTo>
                <a:lnTo>
                  <a:pt x="40" y="29"/>
                </a:lnTo>
                <a:lnTo>
                  <a:pt x="48" y="24"/>
                </a:lnTo>
                <a:lnTo>
                  <a:pt x="56" y="22"/>
                </a:lnTo>
                <a:lnTo>
                  <a:pt x="66" y="21"/>
                </a:lnTo>
                <a:lnTo>
                  <a:pt x="66" y="21"/>
                </a:lnTo>
                <a:lnTo>
                  <a:pt x="75" y="22"/>
                </a:lnTo>
                <a:lnTo>
                  <a:pt x="83" y="24"/>
                </a:lnTo>
                <a:lnTo>
                  <a:pt x="91" y="29"/>
                </a:lnTo>
                <a:lnTo>
                  <a:pt x="98" y="33"/>
                </a:lnTo>
                <a:lnTo>
                  <a:pt x="103" y="40"/>
                </a:lnTo>
                <a:lnTo>
                  <a:pt x="107" y="48"/>
                </a:lnTo>
                <a:lnTo>
                  <a:pt x="109" y="56"/>
                </a:lnTo>
                <a:lnTo>
                  <a:pt x="111" y="66"/>
                </a:lnTo>
                <a:lnTo>
                  <a:pt x="111" y="66"/>
                </a:lnTo>
                <a:lnTo>
                  <a:pt x="109" y="75"/>
                </a:lnTo>
                <a:lnTo>
                  <a:pt x="107" y="83"/>
                </a:lnTo>
                <a:lnTo>
                  <a:pt x="103" y="91"/>
                </a:lnTo>
                <a:lnTo>
                  <a:pt x="98" y="98"/>
                </a:lnTo>
                <a:lnTo>
                  <a:pt x="91" y="103"/>
                </a:lnTo>
                <a:lnTo>
                  <a:pt x="83" y="107"/>
                </a:lnTo>
                <a:lnTo>
                  <a:pt x="75" y="109"/>
                </a:lnTo>
                <a:lnTo>
                  <a:pt x="66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84913" y="3692498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20" name="泪滴形 19"/>
          <p:cNvSpPr/>
          <p:nvPr/>
        </p:nvSpPr>
        <p:spPr>
          <a:xfrm rot="8100000">
            <a:off x="6812549" y="1853255"/>
            <a:ext cx="1289744" cy="1289744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262793" y="2367644"/>
            <a:ext cx="389258" cy="360938"/>
            <a:chOff x="5957888" y="22225"/>
            <a:chExt cx="87313" cy="80963"/>
          </a:xfrm>
        </p:grpSpPr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957888" y="22225"/>
              <a:ext cx="87313" cy="80963"/>
            </a:xfrm>
            <a:custGeom>
              <a:avLst/>
              <a:gdLst>
                <a:gd name="T0" fmla="*/ 42 w 166"/>
                <a:gd name="T1" fmla="*/ 0 h 153"/>
                <a:gd name="T2" fmla="*/ 34 w 166"/>
                <a:gd name="T3" fmla="*/ 2 h 153"/>
                <a:gd name="T4" fmla="*/ 19 w 166"/>
                <a:gd name="T5" fmla="*/ 7 h 153"/>
                <a:gd name="T6" fmla="*/ 7 w 166"/>
                <a:gd name="T7" fmla="*/ 19 h 153"/>
                <a:gd name="T8" fmla="*/ 1 w 166"/>
                <a:gd name="T9" fmla="*/ 34 h 153"/>
                <a:gd name="T10" fmla="*/ 0 w 166"/>
                <a:gd name="T11" fmla="*/ 70 h 153"/>
                <a:gd name="T12" fmla="*/ 1 w 166"/>
                <a:gd name="T13" fmla="*/ 78 h 153"/>
                <a:gd name="T14" fmla="*/ 7 w 166"/>
                <a:gd name="T15" fmla="*/ 93 h 153"/>
                <a:gd name="T16" fmla="*/ 19 w 166"/>
                <a:gd name="T17" fmla="*/ 104 h 153"/>
                <a:gd name="T18" fmla="*/ 34 w 166"/>
                <a:gd name="T19" fmla="*/ 110 h 153"/>
                <a:gd name="T20" fmla="*/ 48 w 166"/>
                <a:gd name="T21" fmla="*/ 111 h 153"/>
                <a:gd name="T22" fmla="*/ 96 w 166"/>
                <a:gd name="T23" fmla="*/ 111 h 153"/>
                <a:gd name="T24" fmla="*/ 125 w 166"/>
                <a:gd name="T25" fmla="*/ 111 h 153"/>
                <a:gd name="T26" fmla="*/ 141 w 166"/>
                <a:gd name="T27" fmla="*/ 108 h 153"/>
                <a:gd name="T28" fmla="*/ 153 w 166"/>
                <a:gd name="T29" fmla="*/ 98 h 153"/>
                <a:gd name="T30" fmla="*/ 163 w 166"/>
                <a:gd name="T31" fmla="*/ 86 h 153"/>
                <a:gd name="T32" fmla="*/ 166 w 166"/>
                <a:gd name="T33" fmla="*/ 70 h 153"/>
                <a:gd name="T34" fmla="*/ 166 w 166"/>
                <a:gd name="T35" fmla="*/ 42 h 153"/>
                <a:gd name="T36" fmla="*/ 163 w 166"/>
                <a:gd name="T37" fmla="*/ 26 h 153"/>
                <a:gd name="T38" fmla="*/ 153 w 166"/>
                <a:gd name="T39" fmla="*/ 13 h 153"/>
                <a:gd name="T40" fmla="*/ 141 w 166"/>
                <a:gd name="T41" fmla="*/ 4 h 153"/>
                <a:gd name="T42" fmla="*/ 125 w 166"/>
                <a:gd name="T43" fmla="*/ 0 h 153"/>
                <a:gd name="T44" fmla="*/ 42 w 166"/>
                <a:gd name="T45" fmla="*/ 70 h 153"/>
                <a:gd name="T46" fmla="*/ 32 w 166"/>
                <a:gd name="T47" fmla="*/ 65 h 153"/>
                <a:gd name="T48" fmla="*/ 28 w 166"/>
                <a:gd name="T49" fmla="*/ 56 h 153"/>
                <a:gd name="T50" fmla="*/ 29 w 166"/>
                <a:gd name="T51" fmla="*/ 50 h 153"/>
                <a:gd name="T52" fmla="*/ 36 w 166"/>
                <a:gd name="T53" fmla="*/ 43 h 153"/>
                <a:gd name="T54" fmla="*/ 42 w 166"/>
                <a:gd name="T55" fmla="*/ 42 h 153"/>
                <a:gd name="T56" fmla="*/ 51 w 166"/>
                <a:gd name="T57" fmla="*/ 47 h 153"/>
                <a:gd name="T58" fmla="*/ 55 w 166"/>
                <a:gd name="T59" fmla="*/ 56 h 153"/>
                <a:gd name="T60" fmla="*/ 54 w 166"/>
                <a:gd name="T61" fmla="*/ 62 h 153"/>
                <a:gd name="T62" fmla="*/ 47 w 166"/>
                <a:gd name="T63" fmla="*/ 68 h 153"/>
                <a:gd name="T64" fmla="*/ 83 w 166"/>
                <a:gd name="T65" fmla="*/ 70 h 153"/>
                <a:gd name="T66" fmla="*/ 77 w 166"/>
                <a:gd name="T67" fmla="*/ 68 h 153"/>
                <a:gd name="T68" fmla="*/ 70 w 166"/>
                <a:gd name="T69" fmla="*/ 62 h 153"/>
                <a:gd name="T70" fmla="*/ 69 w 166"/>
                <a:gd name="T71" fmla="*/ 56 h 153"/>
                <a:gd name="T72" fmla="*/ 74 w 166"/>
                <a:gd name="T73" fmla="*/ 47 h 153"/>
                <a:gd name="T74" fmla="*/ 83 w 166"/>
                <a:gd name="T75" fmla="*/ 42 h 153"/>
                <a:gd name="T76" fmla="*/ 89 w 166"/>
                <a:gd name="T77" fmla="*/ 43 h 153"/>
                <a:gd name="T78" fmla="*/ 96 w 166"/>
                <a:gd name="T79" fmla="*/ 50 h 153"/>
                <a:gd name="T80" fmla="*/ 97 w 166"/>
                <a:gd name="T81" fmla="*/ 56 h 153"/>
                <a:gd name="T82" fmla="*/ 92 w 166"/>
                <a:gd name="T83" fmla="*/ 65 h 153"/>
                <a:gd name="T84" fmla="*/ 83 w 166"/>
                <a:gd name="T85" fmla="*/ 70 h 153"/>
                <a:gd name="T86" fmla="*/ 125 w 166"/>
                <a:gd name="T87" fmla="*/ 70 h 153"/>
                <a:gd name="T88" fmla="*/ 115 w 166"/>
                <a:gd name="T89" fmla="*/ 65 h 153"/>
                <a:gd name="T90" fmla="*/ 111 w 166"/>
                <a:gd name="T91" fmla="*/ 56 h 153"/>
                <a:gd name="T92" fmla="*/ 112 w 166"/>
                <a:gd name="T93" fmla="*/ 50 h 153"/>
                <a:gd name="T94" fmla="*/ 119 w 166"/>
                <a:gd name="T95" fmla="*/ 43 h 153"/>
                <a:gd name="T96" fmla="*/ 125 w 166"/>
                <a:gd name="T97" fmla="*/ 42 h 153"/>
                <a:gd name="T98" fmla="*/ 134 w 166"/>
                <a:gd name="T99" fmla="*/ 47 h 153"/>
                <a:gd name="T100" fmla="*/ 138 w 166"/>
                <a:gd name="T101" fmla="*/ 56 h 153"/>
                <a:gd name="T102" fmla="*/ 137 w 166"/>
                <a:gd name="T103" fmla="*/ 62 h 153"/>
                <a:gd name="T104" fmla="*/ 130 w 166"/>
                <a:gd name="T105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6" h="153">
                  <a:moveTo>
                    <a:pt x="125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78"/>
                  </a:lnTo>
                  <a:lnTo>
                    <a:pt x="4" y="86"/>
                  </a:lnTo>
                  <a:lnTo>
                    <a:pt x="7" y="93"/>
                  </a:lnTo>
                  <a:lnTo>
                    <a:pt x="13" y="98"/>
                  </a:lnTo>
                  <a:lnTo>
                    <a:pt x="19" y="104"/>
                  </a:lnTo>
                  <a:lnTo>
                    <a:pt x="25" y="108"/>
                  </a:lnTo>
                  <a:lnTo>
                    <a:pt x="34" y="110"/>
                  </a:lnTo>
                  <a:lnTo>
                    <a:pt x="42" y="111"/>
                  </a:lnTo>
                  <a:lnTo>
                    <a:pt x="48" y="111"/>
                  </a:lnTo>
                  <a:lnTo>
                    <a:pt x="48" y="153"/>
                  </a:lnTo>
                  <a:lnTo>
                    <a:pt x="96" y="111"/>
                  </a:lnTo>
                  <a:lnTo>
                    <a:pt x="125" y="111"/>
                  </a:lnTo>
                  <a:lnTo>
                    <a:pt x="125" y="111"/>
                  </a:lnTo>
                  <a:lnTo>
                    <a:pt x="133" y="110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3" y="98"/>
                  </a:lnTo>
                  <a:lnTo>
                    <a:pt x="159" y="93"/>
                  </a:lnTo>
                  <a:lnTo>
                    <a:pt x="163" y="86"/>
                  </a:lnTo>
                  <a:lnTo>
                    <a:pt x="165" y="78"/>
                  </a:lnTo>
                  <a:lnTo>
                    <a:pt x="166" y="70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5" y="34"/>
                  </a:lnTo>
                  <a:lnTo>
                    <a:pt x="163" y="26"/>
                  </a:lnTo>
                  <a:lnTo>
                    <a:pt x="159" y="19"/>
                  </a:lnTo>
                  <a:lnTo>
                    <a:pt x="153" y="13"/>
                  </a:lnTo>
                  <a:lnTo>
                    <a:pt x="148" y="7"/>
                  </a:lnTo>
                  <a:lnTo>
                    <a:pt x="141" y="4"/>
                  </a:lnTo>
                  <a:lnTo>
                    <a:pt x="133" y="2"/>
                  </a:lnTo>
                  <a:lnTo>
                    <a:pt x="125" y="0"/>
                  </a:lnTo>
                  <a:close/>
                  <a:moveTo>
                    <a:pt x="42" y="70"/>
                  </a:moveTo>
                  <a:lnTo>
                    <a:pt x="42" y="70"/>
                  </a:lnTo>
                  <a:lnTo>
                    <a:pt x="36" y="68"/>
                  </a:lnTo>
                  <a:lnTo>
                    <a:pt x="32" y="65"/>
                  </a:lnTo>
                  <a:lnTo>
                    <a:pt x="29" y="62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29" y="50"/>
                  </a:lnTo>
                  <a:lnTo>
                    <a:pt x="32" y="47"/>
                  </a:lnTo>
                  <a:lnTo>
                    <a:pt x="36" y="43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7" y="43"/>
                  </a:lnTo>
                  <a:lnTo>
                    <a:pt x="51" y="47"/>
                  </a:lnTo>
                  <a:lnTo>
                    <a:pt x="54" y="50"/>
                  </a:lnTo>
                  <a:lnTo>
                    <a:pt x="55" y="56"/>
                  </a:lnTo>
                  <a:lnTo>
                    <a:pt x="55" y="56"/>
                  </a:lnTo>
                  <a:lnTo>
                    <a:pt x="54" y="62"/>
                  </a:lnTo>
                  <a:lnTo>
                    <a:pt x="51" y="65"/>
                  </a:lnTo>
                  <a:lnTo>
                    <a:pt x="47" y="68"/>
                  </a:lnTo>
                  <a:lnTo>
                    <a:pt x="42" y="70"/>
                  </a:lnTo>
                  <a:close/>
                  <a:moveTo>
                    <a:pt x="83" y="70"/>
                  </a:moveTo>
                  <a:lnTo>
                    <a:pt x="83" y="70"/>
                  </a:lnTo>
                  <a:lnTo>
                    <a:pt x="77" y="68"/>
                  </a:lnTo>
                  <a:lnTo>
                    <a:pt x="74" y="65"/>
                  </a:lnTo>
                  <a:lnTo>
                    <a:pt x="70" y="62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70" y="50"/>
                  </a:lnTo>
                  <a:lnTo>
                    <a:pt x="74" y="47"/>
                  </a:lnTo>
                  <a:lnTo>
                    <a:pt x="77" y="43"/>
                  </a:lnTo>
                  <a:lnTo>
                    <a:pt x="83" y="42"/>
                  </a:lnTo>
                  <a:lnTo>
                    <a:pt x="83" y="42"/>
                  </a:lnTo>
                  <a:lnTo>
                    <a:pt x="89" y="43"/>
                  </a:lnTo>
                  <a:lnTo>
                    <a:pt x="92" y="47"/>
                  </a:lnTo>
                  <a:lnTo>
                    <a:pt x="96" y="50"/>
                  </a:lnTo>
                  <a:lnTo>
                    <a:pt x="97" y="56"/>
                  </a:lnTo>
                  <a:lnTo>
                    <a:pt x="97" y="56"/>
                  </a:lnTo>
                  <a:lnTo>
                    <a:pt x="96" y="62"/>
                  </a:lnTo>
                  <a:lnTo>
                    <a:pt x="92" y="65"/>
                  </a:lnTo>
                  <a:lnTo>
                    <a:pt x="89" y="68"/>
                  </a:lnTo>
                  <a:lnTo>
                    <a:pt x="83" y="70"/>
                  </a:lnTo>
                  <a:close/>
                  <a:moveTo>
                    <a:pt x="125" y="70"/>
                  </a:moveTo>
                  <a:lnTo>
                    <a:pt x="125" y="70"/>
                  </a:lnTo>
                  <a:lnTo>
                    <a:pt x="119" y="68"/>
                  </a:lnTo>
                  <a:lnTo>
                    <a:pt x="115" y="65"/>
                  </a:lnTo>
                  <a:lnTo>
                    <a:pt x="112" y="62"/>
                  </a:lnTo>
                  <a:lnTo>
                    <a:pt x="111" y="56"/>
                  </a:lnTo>
                  <a:lnTo>
                    <a:pt x="111" y="56"/>
                  </a:lnTo>
                  <a:lnTo>
                    <a:pt x="112" y="50"/>
                  </a:lnTo>
                  <a:lnTo>
                    <a:pt x="115" y="47"/>
                  </a:lnTo>
                  <a:lnTo>
                    <a:pt x="119" y="43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30" y="43"/>
                  </a:lnTo>
                  <a:lnTo>
                    <a:pt x="134" y="47"/>
                  </a:lnTo>
                  <a:lnTo>
                    <a:pt x="137" y="50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7" y="62"/>
                  </a:lnTo>
                  <a:lnTo>
                    <a:pt x="134" y="65"/>
                  </a:lnTo>
                  <a:lnTo>
                    <a:pt x="130" y="68"/>
                  </a:lnTo>
                  <a:lnTo>
                    <a:pt x="125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3" name="Freeform 27"/>
            <p:cNvSpPr/>
            <p:nvPr/>
          </p:nvSpPr>
          <p:spPr bwMode="auto">
            <a:xfrm>
              <a:off x="5957888" y="22225"/>
              <a:ext cx="87313" cy="80963"/>
            </a:xfrm>
            <a:custGeom>
              <a:avLst/>
              <a:gdLst>
                <a:gd name="T0" fmla="*/ 125 w 166"/>
                <a:gd name="T1" fmla="*/ 0 h 153"/>
                <a:gd name="T2" fmla="*/ 42 w 166"/>
                <a:gd name="T3" fmla="*/ 0 h 153"/>
                <a:gd name="T4" fmla="*/ 42 w 166"/>
                <a:gd name="T5" fmla="*/ 0 h 153"/>
                <a:gd name="T6" fmla="*/ 34 w 166"/>
                <a:gd name="T7" fmla="*/ 2 h 153"/>
                <a:gd name="T8" fmla="*/ 25 w 166"/>
                <a:gd name="T9" fmla="*/ 4 h 153"/>
                <a:gd name="T10" fmla="*/ 19 w 166"/>
                <a:gd name="T11" fmla="*/ 7 h 153"/>
                <a:gd name="T12" fmla="*/ 13 w 166"/>
                <a:gd name="T13" fmla="*/ 13 h 153"/>
                <a:gd name="T14" fmla="*/ 7 w 166"/>
                <a:gd name="T15" fmla="*/ 19 h 153"/>
                <a:gd name="T16" fmla="*/ 4 w 166"/>
                <a:gd name="T17" fmla="*/ 26 h 153"/>
                <a:gd name="T18" fmla="*/ 1 w 166"/>
                <a:gd name="T19" fmla="*/ 34 h 153"/>
                <a:gd name="T20" fmla="*/ 0 w 166"/>
                <a:gd name="T21" fmla="*/ 42 h 153"/>
                <a:gd name="T22" fmla="*/ 0 w 166"/>
                <a:gd name="T23" fmla="*/ 70 h 153"/>
                <a:gd name="T24" fmla="*/ 0 w 166"/>
                <a:gd name="T25" fmla="*/ 70 h 153"/>
                <a:gd name="T26" fmla="*/ 1 w 166"/>
                <a:gd name="T27" fmla="*/ 78 h 153"/>
                <a:gd name="T28" fmla="*/ 4 w 166"/>
                <a:gd name="T29" fmla="*/ 86 h 153"/>
                <a:gd name="T30" fmla="*/ 7 w 166"/>
                <a:gd name="T31" fmla="*/ 93 h 153"/>
                <a:gd name="T32" fmla="*/ 13 w 166"/>
                <a:gd name="T33" fmla="*/ 98 h 153"/>
                <a:gd name="T34" fmla="*/ 19 w 166"/>
                <a:gd name="T35" fmla="*/ 104 h 153"/>
                <a:gd name="T36" fmla="*/ 25 w 166"/>
                <a:gd name="T37" fmla="*/ 108 h 153"/>
                <a:gd name="T38" fmla="*/ 34 w 166"/>
                <a:gd name="T39" fmla="*/ 110 h 153"/>
                <a:gd name="T40" fmla="*/ 42 w 166"/>
                <a:gd name="T41" fmla="*/ 111 h 153"/>
                <a:gd name="T42" fmla="*/ 48 w 166"/>
                <a:gd name="T43" fmla="*/ 111 h 153"/>
                <a:gd name="T44" fmla="*/ 48 w 166"/>
                <a:gd name="T45" fmla="*/ 153 h 153"/>
                <a:gd name="T46" fmla="*/ 96 w 166"/>
                <a:gd name="T47" fmla="*/ 111 h 153"/>
                <a:gd name="T48" fmla="*/ 125 w 166"/>
                <a:gd name="T49" fmla="*/ 111 h 153"/>
                <a:gd name="T50" fmla="*/ 125 w 166"/>
                <a:gd name="T51" fmla="*/ 111 h 153"/>
                <a:gd name="T52" fmla="*/ 133 w 166"/>
                <a:gd name="T53" fmla="*/ 110 h 153"/>
                <a:gd name="T54" fmla="*/ 141 w 166"/>
                <a:gd name="T55" fmla="*/ 108 h 153"/>
                <a:gd name="T56" fmla="*/ 148 w 166"/>
                <a:gd name="T57" fmla="*/ 104 h 153"/>
                <a:gd name="T58" fmla="*/ 153 w 166"/>
                <a:gd name="T59" fmla="*/ 98 h 153"/>
                <a:gd name="T60" fmla="*/ 159 w 166"/>
                <a:gd name="T61" fmla="*/ 93 h 153"/>
                <a:gd name="T62" fmla="*/ 163 w 166"/>
                <a:gd name="T63" fmla="*/ 86 h 153"/>
                <a:gd name="T64" fmla="*/ 165 w 166"/>
                <a:gd name="T65" fmla="*/ 78 h 153"/>
                <a:gd name="T66" fmla="*/ 166 w 166"/>
                <a:gd name="T67" fmla="*/ 70 h 153"/>
                <a:gd name="T68" fmla="*/ 166 w 166"/>
                <a:gd name="T69" fmla="*/ 42 h 153"/>
                <a:gd name="T70" fmla="*/ 166 w 166"/>
                <a:gd name="T71" fmla="*/ 42 h 153"/>
                <a:gd name="T72" fmla="*/ 165 w 166"/>
                <a:gd name="T73" fmla="*/ 34 h 153"/>
                <a:gd name="T74" fmla="*/ 163 w 166"/>
                <a:gd name="T75" fmla="*/ 26 h 153"/>
                <a:gd name="T76" fmla="*/ 159 w 166"/>
                <a:gd name="T77" fmla="*/ 19 h 153"/>
                <a:gd name="T78" fmla="*/ 153 w 166"/>
                <a:gd name="T79" fmla="*/ 13 h 153"/>
                <a:gd name="T80" fmla="*/ 148 w 166"/>
                <a:gd name="T81" fmla="*/ 7 h 153"/>
                <a:gd name="T82" fmla="*/ 141 w 166"/>
                <a:gd name="T83" fmla="*/ 4 h 153"/>
                <a:gd name="T84" fmla="*/ 133 w 166"/>
                <a:gd name="T85" fmla="*/ 2 h 153"/>
                <a:gd name="T86" fmla="*/ 125 w 166"/>
                <a:gd name="T8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" h="153">
                  <a:moveTo>
                    <a:pt x="125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78"/>
                  </a:lnTo>
                  <a:lnTo>
                    <a:pt x="4" y="86"/>
                  </a:lnTo>
                  <a:lnTo>
                    <a:pt x="7" y="93"/>
                  </a:lnTo>
                  <a:lnTo>
                    <a:pt x="13" y="98"/>
                  </a:lnTo>
                  <a:lnTo>
                    <a:pt x="19" y="104"/>
                  </a:lnTo>
                  <a:lnTo>
                    <a:pt x="25" y="108"/>
                  </a:lnTo>
                  <a:lnTo>
                    <a:pt x="34" y="110"/>
                  </a:lnTo>
                  <a:lnTo>
                    <a:pt x="42" y="111"/>
                  </a:lnTo>
                  <a:lnTo>
                    <a:pt x="48" y="111"/>
                  </a:lnTo>
                  <a:lnTo>
                    <a:pt x="48" y="153"/>
                  </a:lnTo>
                  <a:lnTo>
                    <a:pt x="96" y="111"/>
                  </a:lnTo>
                  <a:lnTo>
                    <a:pt x="125" y="111"/>
                  </a:lnTo>
                  <a:lnTo>
                    <a:pt x="125" y="111"/>
                  </a:lnTo>
                  <a:lnTo>
                    <a:pt x="133" y="110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3" y="98"/>
                  </a:lnTo>
                  <a:lnTo>
                    <a:pt x="159" y="93"/>
                  </a:lnTo>
                  <a:lnTo>
                    <a:pt x="163" y="86"/>
                  </a:lnTo>
                  <a:lnTo>
                    <a:pt x="165" y="78"/>
                  </a:lnTo>
                  <a:lnTo>
                    <a:pt x="166" y="70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5" y="34"/>
                  </a:lnTo>
                  <a:lnTo>
                    <a:pt x="163" y="26"/>
                  </a:lnTo>
                  <a:lnTo>
                    <a:pt x="159" y="19"/>
                  </a:lnTo>
                  <a:lnTo>
                    <a:pt x="153" y="13"/>
                  </a:lnTo>
                  <a:lnTo>
                    <a:pt x="148" y="7"/>
                  </a:lnTo>
                  <a:lnTo>
                    <a:pt x="141" y="4"/>
                  </a:lnTo>
                  <a:lnTo>
                    <a:pt x="133" y="2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4" name="Freeform 28"/>
            <p:cNvSpPr/>
            <p:nvPr/>
          </p:nvSpPr>
          <p:spPr bwMode="auto">
            <a:xfrm>
              <a:off x="5972176" y="44450"/>
              <a:ext cx="14288" cy="14288"/>
            </a:xfrm>
            <a:custGeom>
              <a:avLst/>
              <a:gdLst>
                <a:gd name="T0" fmla="*/ 14 w 27"/>
                <a:gd name="T1" fmla="*/ 28 h 28"/>
                <a:gd name="T2" fmla="*/ 14 w 27"/>
                <a:gd name="T3" fmla="*/ 28 h 28"/>
                <a:gd name="T4" fmla="*/ 8 w 27"/>
                <a:gd name="T5" fmla="*/ 26 h 28"/>
                <a:gd name="T6" fmla="*/ 4 w 27"/>
                <a:gd name="T7" fmla="*/ 23 h 28"/>
                <a:gd name="T8" fmla="*/ 1 w 27"/>
                <a:gd name="T9" fmla="*/ 20 h 28"/>
                <a:gd name="T10" fmla="*/ 0 w 27"/>
                <a:gd name="T11" fmla="*/ 14 h 28"/>
                <a:gd name="T12" fmla="*/ 0 w 27"/>
                <a:gd name="T13" fmla="*/ 14 h 28"/>
                <a:gd name="T14" fmla="*/ 1 w 27"/>
                <a:gd name="T15" fmla="*/ 8 h 28"/>
                <a:gd name="T16" fmla="*/ 4 w 27"/>
                <a:gd name="T17" fmla="*/ 5 h 28"/>
                <a:gd name="T18" fmla="*/ 8 w 27"/>
                <a:gd name="T19" fmla="*/ 1 h 28"/>
                <a:gd name="T20" fmla="*/ 14 w 27"/>
                <a:gd name="T21" fmla="*/ 0 h 28"/>
                <a:gd name="T22" fmla="*/ 14 w 27"/>
                <a:gd name="T23" fmla="*/ 0 h 28"/>
                <a:gd name="T24" fmla="*/ 19 w 27"/>
                <a:gd name="T25" fmla="*/ 1 h 28"/>
                <a:gd name="T26" fmla="*/ 23 w 27"/>
                <a:gd name="T27" fmla="*/ 5 h 28"/>
                <a:gd name="T28" fmla="*/ 26 w 27"/>
                <a:gd name="T29" fmla="*/ 8 h 28"/>
                <a:gd name="T30" fmla="*/ 27 w 27"/>
                <a:gd name="T31" fmla="*/ 14 h 28"/>
                <a:gd name="T32" fmla="*/ 27 w 27"/>
                <a:gd name="T33" fmla="*/ 14 h 28"/>
                <a:gd name="T34" fmla="*/ 26 w 27"/>
                <a:gd name="T35" fmla="*/ 20 h 28"/>
                <a:gd name="T36" fmla="*/ 23 w 27"/>
                <a:gd name="T37" fmla="*/ 23 h 28"/>
                <a:gd name="T38" fmla="*/ 19 w 27"/>
                <a:gd name="T39" fmla="*/ 26 h 28"/>
                <a:gd name="T40" fmla="*/ 14 w 27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20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5994401" y="44450"/>
              <a:ext cx="14288" cy="14288"/>
            </a:xfrm>
            <a:custGeom>
              <a:avLst/>
              <a:gdLst>
                <a:gd name="T0" fmla="*/ 14 w 28"/>
                <a:gd name="T1" fmla="*/ 28 h 28"/>
                <a:gd name="T2" fmla="*/ 14 w 28"/>
                <a:gd name="T3" fmla="*/ 28 h 28"/>
                <a:gd name="T4" fmla="*/ 8 w 28"/>
                <a:gd name="T5" fmla="*/ 26 h 28"/>
                <a:gd name="T6" fmla="*/ 5 w 28"/>
                <a:gd name="T7" fmla="*/ 23 h 28"/>
                <a:gd name="T8" fmla="*/ 1 w 28"/>
                <a:gd name="T9" fmla="*/ 20 h 28"/>
                <a:gd name="T10" fmla="*/ 0 w 28"/>
                <a:gd name="T11" fmla="*/ 14 h 28"/>
                <a:gd name="T12" fmla="*/ 0 w 28"/>
                <a:gd name="T13" fmla="*/ 14 h 28"/>
                <a:gd name="T14" fmla="*/ 1 w 28"/>
                <a:gd name="T15" fmla="*/ 8 h 28"/>
                <a:gd name="T16" fmla="*/ 5 w 28"/>
                <a:gd name="T17" fmla="*/ 5 h 28"/>
                <a:gd name="T18" fmla="*/ 8 w 28"/>
                <a:gd name="T19" fmla="*/ 1 h 28"/>
                <a:gd name="T20" fmla="*/ 14 w 28"/>
                <a:gd name="T21" fmla="*/ 0 h 28"/>
                <a:gd name="T22" fmla="*/ 14 w 28"/>
                <a:gd name="T23" fmla="*/ 0 h 28"/>
                <a:gd name="T24" fmla="*/ 20 w 28"/>
                <a:gd name="T25" fmla="*/ 1 h 28"/>
                <a:gd name="T26" fmla="*/ 23 w 28"/>
                <a:gd name="T27" fmla="*/ 5 h 28"/>
                <a:gd name="T28" fmla="*/ 27 w 28"/>
                <a:gd name="T29" fmla="*/ 8 h 28"/>
                <a:gd name="T30" fmla="*/ 28 w 28"/>
                <a:gd name="T31" fmla="*/ 14 h 28"/>
                <a:gd name="T32" fmla="*/ 28 w 28"/>
                <a:gd name="T33" fmla="*/ 14 h 28"/>
                <a:gd name="T34" fmla="*/ 27 w 28"/>
                <a:gd name="T35" fmla="*/ 20 h 28"/>
                <a:gd name="T36" fmla="*/ 23 w 28"/>
                <a:gd name="T37" fmla="*/ 23 h 28"/>
                <a:gd name="T38" fmla="*/ 20 w 28"/>
                <a:gd name="T39" fmla="*/ 26 h 28"/>
                <a:gd name="T40" fmla="*/ 14 w 28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5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1"/>
                  </a:lnTo>
                  <a:lnTo>
                    <a:pt x="23" y="5"/>
                  </a:lnTo>
                  <a:lnTo>
                    <a:pt x="27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7" y="20"/>
                  </a:lnTo>
                  <a:lnTo>
                    <a:pt x="23" y="23"/>
                  </a:lnTo>
                  <a:lnTo>
                    <a:pt x="20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6016626" y="44450"/>
              <a:ext cx="14288" cy="14288"/>
            </a:xfrm>
            <a:custGeom>
              <a:avLst/>
              <a:gdLst>
                <a:gd name="T0" fmla="*/ 14 w 27"/>
                <a:gd name="T1" fmla="*/ 28 h 28"/>
                <a:gd name="T2" fmla="*/ 14 w 27"/>
                <a:gd name="T3" fmla="*/ 28 h 28"/>
                <a:gd name="T4" fmla="*/ 8 w 27"/>
                <a:gd name="T5" fmla="*/ 26 h 28"/>
                <a:gd name="T6" fmla="*/ 4 w 27"/>
                <a:gd name="T7" fmla="*/ 23 h 28"/>
                <a:gd name="T8" fmla="*/ 1 w 27"/>
                <a:gd name="T9" fmla="*/ 20 h 28"/>
                <a:gd name="T10" fmla="*/ 0 w 27"/>
                <a:gd name="T11" fmla="*/ 14 h 28"/>
                <a:gd name="T12" fmla="*/ 0 w 27"/>
                <a:gd name="T13" fmla="*/ 14 h 28"/>
                <a:gd name="T14" fmla="*/ 1 w 27"/>
                <a:gd name="T15" fmla="*/ 8 h 28"/>
                <a:gd name="T16" fmla="*/ 4 w 27"/>
                <a:gd name="T17" fmla="*/ 5 h 28"/>
                <a:gd name="T18" fmla="*/ 8 w 27"/>
                <a:gd name="T19" fmla="*/ 1 h 28"/>
                <a:gd name="T20" fmla="*/ 14 w 27"/>
                <a:gd name="T21" fmla="*/ 0 h 28"/>
                <a:gd name="T22" fmla="*/ 14 w 27"/>
                <a:gd name="T23" fmla="*/ 0 h 28"/>
                <a:gd name="T24" fmla="*/ 19 w 27"/>
                <a:gd name="T25" fmla="*/ 1 h 28"/>
                <a:gd name="T26" fmla="*/ 23 w 27"/>
                <a:gd name="T27" fmla="*/ 5 h 28"/>
                <a:gd name="T28" fmla="*/ 26 w 27"/>
                <a:gd name="T29" fmla="*/ 8 h 28"/>
                <a:gd name="T30" fmla="*/ 27 w 27"/>
                <a:gd name="T31" fmla="*/ 14 h 28"/>
                <a:gd name="T32" fmla="*/ 27 w 27"/>
                <a:gd name="T33" fmla="*/ 14 h 28"/>
                <a:gd name="T34" fmla="*/ 26 w 27"/>
                <a:gd name="T35" fmla="*/ 20 h 28"/>
                <a:gd name="T36" fmla="*/ 23 w 27"/>
                <a:gd name="T37" fmla="*/ 23 h 28"/>
                <a:gd name="T38" fmla="*/ 19 w 27"/>
                <a:gd name="T39" fmla="*/ 26 h 28"/>
                <a:gd name="T40" fmla="*/ 14 w 27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20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7305021" y="3692498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28" name="泪滴形 27"/>
          <p:cNvSpPr/>
          <p:nvPr/>
        </p:nvSpPr>
        <p:spPr>
          <a:xfrm rot="8100000">
            <a:off x="9432656" y="1853255"/>
            <a:ext cx="1289744" cy="128974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882900" y="2353489"/>
            <a:ext cx="389258" cy="389250"/>
            <a:chOff x="6475413" y="11113"/>
            <a:chExt cx="87313" cy="87313"/>
          </a:xfrm>
        </p:grpSpPr>
        <p:sp>
          <p:nvSpPr>
            <p:cNvPr id="30" name="Freeform 44"/>
            <p:cNvSpPr>
              <a:spLocks noEditPoints="1"/>
            </p:cNvSpPr>
            <p:nvPr/>
          </p:nvSpPr>
          <p:spPr bwMode="auto">
            <a:xfrm>
              <a:off x="6475413" y="11113"/>
              <a:ext cx="87313" cy="87313"/>
            </a:xfrm>
            <a:custGeom>
              <a:avLst/>
              <a:gdLst>
                <a:gd name="T0" fmla="*/ 150 w 166"/>
                <a:gd name="T1" fmla="*/ 70 h 166"/>
                <a:gd name="T2" fmla="*/ 139 w 166"/>
                <a:gd name="T3" fmla="*/ 53 h 166"/>
                <a:gd name="T4" fmla="*/ 139 w 166"/>
                <a:gd name="T5" fmla="*/ 45 h 166"/>
                <a:gd name="T6" fmla="*/ 147 w 166"/>
                <a:gd name="T7" fmla="*/ 35 h 166"/>
                <a:gd name="T8" fmla="*/ 137 w 166"/>
                <a:gd name="T9" fmla="*/ 19 h 166"/>
                <a:gd name="T10" fmla="*/ 130 w 166"/>
                <a:gd name="T11" fmla="*/ 18 h 166"/>
                <a:gd name="T12" fmla="*/ 121 w 166"/>
                <a:gd name="T13" fmla="*/ 26 h 166"/>
                <a:gd name="T14" fmla="*/ 101 w 166"/>
                <a:gd name="T15" fmla="*/ 22 h 166"/>
                <a:gd name="T16" fmla="*/ 95 w 166"/>
                <a:gd name="T17" fmla="*/ 16 h 166"/>
                <a:gd name="T18" fmla="*/ 95 w 166"/>
                <a:gd name="T19" fmla="*/ 3 h 166"/>
                <a:gd name="T20" fmla="*/ 76 w 166"/>
                <a:gd name="T21" fmla="*/ 0 h 166"/>
                <a:gd name="T22" fmla="*/ 70 w 166"/>
                <a:gd name="T23" fmla="*/ 3 h 166"/>
                <a:gd name="T24" fmla="*/ 70 w 166"/>
                <a:gd name="T25" fmla="*/ 16 h 166"/>
                <a:gd name="T26" fmla="*/ 53 w 166"/>
                <a:gd name="T27" fmla="*/ 26 h 166"/>
                <a:gd name="T28" fmla="*/ 45 w 166"/>
                <a:gd name="T29" fmla="*/ 26 h 166"/>
                <a:gd name="T30" fmla="*/ 36 w 166"/>
                <a:gd name="T31" fmla="*/ 18 h 166"/>
                <a:gd name="T32" fmla="*/ 19 w 166"/>
                <a:gd name="T33" fmla="*/ 29 h 166"/>
                <a:gd name="T34" fmla="*/ 18 w 166"/>
                <a:gd name="T35" fmla="*/ 35 h 166"/>
                <a:gd name="T36" fmla="*/ 26 w 166"/>
                <a:gd name="T37" fmla="*/ 45 h 166"/>
                <a:gd name="T38" fmla="*/ 22 w 166"/>
                <a:gd name="T39" fmla="*/ 64 h 166"/>
                <a:gd name="T40" fmla="*/ 16 w 166"/>
                <a:gd name="T41" fmla="*/ 70 h 166"/>
                <a:gd name="T42" fmla="*/ 3 w 166"/>
                <a:gd name="T43" fmla="*/ 70 h 166"/>
                <a:gd name="T44" fmla="*/ 0 w 166"/>
                <a:gd name="T45" fmla="*/ 90 h 166"/>
                <a:gd name="T46" fmla="*/ 3 w 166"/>
                <a:gd name="T47" fmla="*/ 95 h 166"/>
                <a:gd name="T48" fmla="*/ 16 w 166"/>
                <a:gd name="T49" fmla="*/ 95 h 166"/>
                <a:gd name="T50" fmla="*/ 26 w 166"/>
                <a:gd name="T51" fmla="*/ 113 h 166"/>
                <a:gd name="T52" fmla="*/ 26 w 166"/>
                <a:gd name="T53" fmla="*/ 121 h 166"/>
                <a:gd name="T54" fmla="*/ 18 w 166"/>
                <a:gd name="T55" fmla="*/ 130 h 166"/>
                <a:gd name="T56" fmla="*/ 29 w 166"/>
                <a:gd name="T57" fmla="*/ 146 h 166"/>
                <a:gd name="T58" fmla="*/ 36 w 166"/>
                <a:gd name="T59" fmla="*/ 147 h 166"/>
                <a:gd name="T60" fmla="*/ 45 w 166"/>
                <a:gd name="T61" fmla="*/ 139 h 166"/>
                <a:gd name="T62" fmla="*/ 64 w 166"/>
                <a:gd name="T63" fmla="*/ 144 h 166"/>
                <a:gd name="T64" fmla="*/ 70 w 166"/>
                <a:gd name="T65" fmla="*/ 150 h 166"/>
                <a:gd name="T66" fmla="*/ 70 w 166"/>
                <a:gd name="T67" fmla="*/ 162 h 166"/>
                <a:gd name="T68" fmla="*/ 90 w 166"/>
                <a:gd name="T69" fmla="*/ 166 h 166"/>
                <a:gd name="T70" fmla="*/ 95 w 166"/>
                <a:gd name="T71" fmla="*/ 162 h 166"/>
                <a:gd name="T72" fmla="*/ 95 w 166"/>
                <a:gd name="T73" fmla="*/ 150 h 166"/>
                <a:gd name="T74" fmla="*/ 113 w 166"/>
                <a:gd name="T75" fmla="*/ 139 h 166"/>
                <a:gd name="T76" fmla="*/ 121 w 166"/>
                <a:gd name="T77" fmla="*/ 139 h 166"/>
                <a:gd name="T78" fmla="*/ 130 w 166"/>
                <a:gd name="T79" fmla="*/ 147 h 166"/>
                <a:gd name="T80" fmla="*/ 146 w 166"/>
                <a:gd name="T81" fmla="*/ 137 h 166"/>
                <a:gd name="T82" fmla="*/ 147 w 166"/>
                <a:gd name="T83" fmla="*/ 130 h 166"/>
                <a:gd name="T84" fmla="*/ 139 w 166"/>
                <a:gd name="T85" fmla="*/ 121 h 166"/>
                <a:gd name="T86" fmla="*/ 144 w 166"/>
                <a:gd name="T87" fmla="*/ 101 h 166"/>
                <a:gd name="T88" fmla="*/ 150 w 166"/>
                <a:gd name="T89" fmla="*/ 97 h 166"/>
                <a:gd name="T90" fmla="*/ 162 w 166"/>
                <a:gd name="T91" fmla="*/ 95 h 166"/>
                <a:gd name="T92" fmla="*/ 166 w 166"/>
                <a:gd name="T93" fmla="*/ 76 h 166"/>
                <a:gd name="T94" fmla="*/ 162 w 166"/>
                <a:gd name="T95" fmla="*/ 70 h 166"/>
                <a:gd name="T96" fmla="*/ 114 w 166"/>
                <a:gd name="T97" fmla="*/ 90 h 166"/>
                <a:gd name="T98" fmla="*/ 100 w 166"/>
                <a:gd name="T99" fmla="*/ 109 h 166"/>
                <a:gd name="T100" fmla="*/ 83 w 166"/>
                <a:gd name="T101" fmla="*/ 115 h 166"/>
                <a:gd name="T102" fmla="*/ 60 w 166"/>
                <a:gd name="T103" fmla="*/ 106 h 166"/>
                <a:gd name="T104" fmla="*/ 51 w 166"/>
                <a:gd name="T105" fmla="*/ 83 h 166"/>
                <a:gd name="T106" fmla="*/ 56 w 166"/>
                <a:gd name="T107" fmla="*/ 65 h 166"/>
                <a:gd name="T108" fmla="*/ 76 w 166"/>
                <a:gd name="T109" fmla="*/ 52 h 166"/>
                <a:gd name="T110" fmla="*/ 95 w 166"/>
                <a:gd name="T111" fmla="*/ 53 h 166"/>
                <a:gd name="T112" fmla="*/ 113 w 166"/>
                <a:gd name="T113" fmla="*/ 7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" h="166">
                  <a:moveTo>
                    <a:pt x="159" y="70"/>
                  </a:moveTo>
                  <a:lnTo>
                    <a:pt x="152" y="70"/>
                  </a:lnTo>
                  <a:lnTo>
                    <a:pt x="152" y="70"/>
                  </a:lnTo>
                  <a:lnTo>
                    <a:pt x="150" y="70"/>
                  </a:lnTo>
                  <a:lnTo>
                    <a:pt x="146" y="68"/>
                  </a:lnTo>
                  <a:lnTo>
                    <a:pt x="145" y="67"/>
                  </a:lnTo>
                  <a:lnTo>
                    <a:pt x="144" y="6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9" y="45"/>
                  </a:lnTo>
                  <a:lnTo>
                    <a:pt x="140" y="44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35"/>
                  </a:lnTo>
                  <a:lnTo>
                    <a:pt x="147" y="33"/>
                  </a:lnTo>
                  <a:lnTo>
                    <a:pt x="147" y="31"/>
                  </a:lnTo>
                  <a:lnTo>
                    <a:pt x="146" y="2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5" y="18"/>
                  </a:lnTo>
                  <a:lnTo>
                    <a:pt x="132" y="18"/>
                  </a:lnTo>
                  <a:lnTo>
                    <a:pt x="130" y="18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1" y="26"/>
                  </a:lnTo>
                  <a:lnTo>
                    <a:pt x="117" y="27"/>
                  </a:lnTo>
                  <a:lnTo>
                    <a:pt x="115" y="27"/>
                  </a:lnTo>
                  <a:lnTo>
                    <a:pt x="113" y="26"/>
                  </a:lnTo>
                  <a:lnTo>
                    <a:pt x="101" y="22"/>
                  </a:lnTo>
                  <a:lnTo>
                    <a:pt x="101" y="22"/>
                  </a:lnTo>
                  <a:lnTo>
                    <a:pt x="99" y="20"/>
                  </a:lnTo>
                  <a:lnTo>
                    <a:pt x="98" y="19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95" y="3"/>
                  </a:lnTo>
                  <a:lnTo>
                    <a:pt x="93" y="2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3"/>
                  </a:lnTo>
                  <a:lnTo>
                    <a:pt x="70" y="7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68" y="19"/>
                  </a:lnTo>
                  <a:lnTo>
                    <a:pt x="67" y="20"/>
                  </a:lnTo>
                  <a:lnTo>
                    <a:pt x="64" y="22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1" y="27"/>
                  </a:lnTo>
                  <a:lnTo>
                    <a:pt x="48" y="27"/>
                  </a:lnTo>
                  <a:lnTo>
                    <a:pt x="45" y="26"/>
                  </a:lnTo>
                  <a:lnTo>
                    <a:pt x="44" y="25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1" y="18"/>
                  </a:lnTo>
                  <a:lnTo>
                    <a:pt x="29" y="1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9" y="3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6" y="45"/>
                  </a:lnTo>
                  <a:lnTo>
                    <a:pt x="28" y="48"/>
                  </a:lnTo>
                  <a:lnTo>
                    <a:pt x="28" y="50"/>
                  </a:lnTo>
                  <a:lnTo>
                    <a:pt x="26" y="53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1" y="67"/>
                  </a:lnTo>
                  <a:lnTo>
                    <a:pt x="19" y="68"/>
                  </a:lnTo>
                  <a:lnTo>
                    <a:pt x="16" y="70"/>
                  </a:lnTo>
                  <a:lnTo>
                    <a:pt x="14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3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3" y="95"/>
                  </a:lnTo>
                  <a:lnTo>
                    <a:pt x="7" y="95"/>
                  </a:lnTo>
                  <a:lnTo>
                    <a:pt x="14" y="95"/>
                  </a:lnTo>
                  <a:lnTo>
                    <a:pt x="14" y="95"/>
                  </a:lnTo>
                  <a:lnTo>
                    <a:pt x="16" y="95"/>
                  </a:lnTo>
                  <a:lnTo>
                    <a:pt x="19" y="98"/>
                  </a:lnTo>
                  <a:lnTo>
                    <a:pt x="21" y="99"/>
                  </a:lnTo>
                  <a:lnTo>
                    <a:pt x="22" y="101"/>
                  </a:lnTo>
                  <a:lnTo>
                    <a:pt x="26" y="113"/>
                  </a:lnTo>
                  <a:lnTo>
                    <a:pt x="26" y="113"/>
                  </a:lnTo>
                  <a:lnTo>
                    <a:pt x="28" y="115"/>
                  </a:lnTo>
                  <a:lnTo>
                    <a:pt x="28" y="117"/>
                  </a:lnTo>
                  <a:lnTo>
                    <a:pt x="26" y="121"/>
                  </a:lnTo>
                  <a:lnTo>
                    <a:pt x="25" y="122"/>
                  </a:lnTo>
                  <a:lnTo>
                    <a:pt x="19" y="128"/>
                  </a:lnTo>
                  <a:lnTo>
                    <a:pt x="19" y="128"/>
                  </a:lnTo>
                  <a:lnTo>
                    <a:pt x="18" y="130"/>
                  </a:lnTo>
                  <a:lnTo>
                    <a:pt x="18" y="132"/>
                  </a:lnTo>
                  <a:lnTo>
                    <a:pt x="18" y="135"/>
                  </a:lnTo>
                  <a:lnTo>
                    <a:pt x="19" y="137"/>
                  </a:lnTo>
                  <a:lnTo>
                    <a:pt x="29" y="146"/>
                  </a:lnTo>
                  <a:lnTo>
                    <a:pt x="29" y="146"/>
                  </a:lnTo>
                  <a:lnTo>
                    <a:pt x="31" y="147"/>
                  </a:lnTo>
                  <a:lnTo>
                    <a:pt x="33" y="147"/>
                  </a:lnTo>
                  <a:lnTo>
                    <a:pt x="36" y="147"/>
                  </a:lnTo>
                  <a:lnTo>
                    <a:pt x="38" y="146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39"/>
                  </a:lnTo>
                  <a:lnTo>
                    <a:pt x="48" y="138"/>
                  </a:lnTo>
                  <a:lnTo>
                    <a:pt x="51" y="138"/>
                  </a:lnTo>
                  <a:lnTo>
                    <a:pt x="53" y="139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7" y="145"/>
                  </a:lnTo>
                  <a:lnTo>
                    <a:pt x="68" y="146"/>
                  </a:lnTo>
                  <a:lnTo>
                    <a:pt x="70" y="150"/>
                  </a:lnTo>
                  <a:lnTo>
                    <a:pt x="70" y="152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0" y="162"/>
                  </a:lnTo>
                  <a:lnTo>
                    <a:pt x="72" y="163"/>
                  </a:lnTo>
                  <a:lnTo>
                    <a:pt x="74" y="166"/>
                  </a:lnTo>
                  <a:lnTo>
                    <a:pt x="76" y="166"/>
                  </a:lnTo>
                  <a:lnTo>
                    <a:pt x="90" y="166"/>
                  </a:lnTo>
                  <a:lnTo>
                    <a:pt x="90" y="166"/>
                  </a:lnTo>
                  <a:lnTo>
                    <a:pt x="92" y="166"/>
                  </a:lnTo>
                  <a:lnTo>
                    <a:pt x="93" y="163"/>
                  </a:lnTo>
                  <a:lnTo>
                    <a:pt x="95" y="162"/>
                  </a:lnTo>
                  <a:lnTo>
                    <a:pt x="95" y="159"/>
                  </a:lnTo>
                  <a:lnTo>
                    <a:pt x="95" y="152"/>
                  </a:lnTo>
                  <a:lnTo>
                    <a:pt x="95" y="152"/>
                  </a:lnTo>
                  <a:lnTo>
                    <a:pt x="95" y="150"/>
                  </a:lnTo>
                  <a:lnTo>
                    <a:pt x="98" y="146"/>
                  </a:lnTo>
                  <a:lnTo>
                    <a:pt x="99" y="145"/>
                  </a:lnTo>
                  <a:lnTo>
                    <a:pt x="101" y="144"/>
                  </a:lnTo>
                  <a:lnTo>
                    <a:pt x="113" y="139"/>
                  </a:lnTo>
                  <a:lnTo>
                    <a:pt x="113" y="139"/>
                  </a:lnTo>
                  <a:lnTo>
                    <a:pt x="115" y="138"/>
                  </a:lnTo>
                  <a:lnTo>
                    <a:pt x="117" y="138"/>
                  </a:lnTo>
                  <a:lnTo>
                    <a:pt x="121" y="139"/>
                  </a:lnTo>
                  <a:lnTo>
                    <a:pt x="122" y="140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30" y="147"/>
                  </a:lnTo>
                  <a:lnTo>
                    <a:pt x="132" y="147"/>
                  </a:lnTo>
                  <a:lnTo>
                    <a:pt x="135" y="147"/>
                  </a:lnTo>
                  <a:lnTo>
                    <a:pt x="137" y="146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7" y="135"/>
                  </a:lnTo>
                  <a:lnTo>
                    <a:pt x="147" y="132"/>
                  </a:lnTo>
                  <a:lnTo>
                    <a:pt x="147" y="130"/>
                  </a:lnTo>
                  <a:lnTo>
                    <a:pt x="146" y="128"/>
                  </a:lnTo>
                  <a:lnTo>
                    <a:pt x="140" y="122"/>
                  </a:lnTo>
                  <a:lnTo>
                    <a:pt x="140" y="122"/>
                  </a:lnTo>
                  <a:lnTo>
                    <a:pt x="139" y="121"/>
                  </a:lnTo>
                  <a:lnTo>
                    <a:pt x="138" y="117"/>
                  </a:lnTo>
                  <a:lnTo>
                    <a:pt x="138" y="115"/>
                  </a:lnTo>
                  <a:lnTo>
                    <a:pt x="139" y="113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45" y="99"/>
                  </a:lnTo>
                  <a:lnTo>
                    <a:pt x="146" y="98"/>
                  </a:lnTo>
                  <a:lnTo>
                    <a:pt x="150" y="97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59" y="95"/>
                  </a:lnTo>
                  <a:lnTo>
                    <a:pt x="162" y="95"/>
                  </a:lnTo>
                  <a:lnTo>
                    <a:pt x="163" y="93"/>
                  </a:lnTo>
                  <a:lnTo>
                    <a:pt x="166" y="92"/>
                  </a:lnTo>
                  <a:lnTo>
                    <a:pt x="166" y="90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4"/>
                  </a:lnTo>
                  <a:lnTo>
                    <a:pt x="163" y="72"/>
                  </a:lnTo>
                  <a:lnTo>
                    <a:pt x="162" y="70"/>
                  </a:lnTo>
                  <a:lnTo>
                    <a:pt x="159" y="70"/>
                  </a:lnTo>
                  <a:close/>
                  <a:moveTo>
                    <a:pt x="115" y="83"/>
                  </a:moveTo>
                  <a:lnTo>
                    <a:pt x="115" y="83"/>
                  </a:lnTo>
                  <a:lnTo>
                    <a:pt x="114" y="90"/>
                  </a:lnTo>
                  <a:lnTo>
                    <a:pt x="113" y="95"/>
                  </a:lnTo>
                  <a:lnTo>
                    <a:pt x="109" y="100"/>
                  </a:lnTo>
                  <a:lnTo>
                    <a:pt x="106" y="106"/>
                  </a:lnTo>
                  <a:lnTo>
                    <a:pt x="100" y="109"/>
                  </a:lnTo>
                  <a:lnTo>
                    <a:pt x="95" y="113"/>
                  </a:lnTo>
                  <a:lnTo>
                    <a:pt x="90" y="114"/>
                  </a:lnTo>
                  <a:lnTo>
                    <a:pt x="83" y="115"/>
                  </a:lnTo>
                  <a:lnTo>
                    <a:pt x="83" y="115"/>
                  </a:lnTo>
                  <a:lnTo>
                    <a:pt x="76" y="114"/>
                  </a:lnTo>
                  <a:lnTo>
                    <a:pt x="70" y="113"/>
                  </a:lnTo>
                  <a:lnTo>
                    <a:pt x="66" y="109"/>
                  </a:lnTo>
                  <a:lnTo>
                    <a:pt x="60" y="106"/>
                  </a:lnTo>
                  <a:lnTo>
                    <a:pt x="56" y="100"/>
                  </a:lnTo>
                  <a:lnTo>
                    <a:pt x="53" y="95"/>
                  </a:lnTo>
                  <a:lnTo>
                    <a:pt x="52" y="90"/>
                  </a:lnTo>
                  <a:lnTo>
                    <a:pt x="51" y="83"/>
                  </a:lnTo>
                  <a:lnTo>
                    <a:pt x="51" y="83"/>
                  </a:lnTo>
                  <a:lnTo>
                    <a:pt x="52" y="76"/>
                  </a:lnTo>
                  <a:lnTo>
                    <a:pt x="53" y="70"/>
                  </a:lnTo>
                  <a:lnTo>
                    <a:pt x="56" y="65"/>
                  </a:lnTo>
                  <a:lnTo>
                    <a:pt x="60" y="60"/>
                  </a:lnTo>
                  <a:lnTo>
                    <a:pt x="66" y="56"/>
                  </a:lnTo>
                  <a:lnTo>
                    <a:pt x="70" y="53"/>
                  </a:lnTo>
                  <a:lnTo>
                    <a:pt x="76" y="52"/>
                  </a:lnTo>
                  <a:lnTo>
                    <a:pt x="83" y="50"/>
                  </a:lnTo>
                  <a:lnTo>
                    <a:pt x="83" y="50"/>
                  </a:lnTo>
                  <a:lnTo>
                    <a:pt x="90" y="52"/>
                  </a:lnTo>
                  <a:lnTo>
                    <a:pt x="95" y="53"/>
                  </a:lnTo>
                  <a:lnTo>
                    <a:pt x="100" y="56"/>
                  </a:lnTo>
                  <a:lnTo>
                    <a:pt x="106" y="60"/>
                  </a:lnTo>
                  <a:lnTo>
                    <a:pt x="109" y="65"/>
                  </a:lnTo>
                  <a:lnTo>
                    <a:pt x="113" y="70"/>
                  </a:lnTo>
                  <a:lnTo>
                    <a:pt x="114" y="76"/>
                  </a:lnTo>
                  <a:lnTo>
                    <a:pt x="115" y="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31" name="Freeform 45"/>
            <p:cNvSpPr/>
            <p:nvPr/>
          </p:nvSpPr>
          <p:spPr bwMode="auto">
            <a:xfrm>
              <a:off x="6475413" y="11113"/>
              <a:ext cx="87313" cy="87313"/>
            </a:xfrm>
            <a:custGeom>
              <a:avLst/>
              <a:gdLst>
                <a:gd name="T0" fmla="*/ 150 w 166"/>
                <a:gd name="T1" fmla="*/ 70 h 166"/>
                <a:gd name="T2" fmla="*/ 139 w 166"/>
                <a:gd name="T3" fmla="*/ 53 h 166"/>
                <a:gd name="T4" fmla="*/ 139 w 166"/>
                <a:gd name="T5" fmla="*/ 45 h 166"/>
                <a:gd name="T6" fmla="*/ 147 w 166"/>
                <a:gd name="T7" fmla="*/ 35 h 166"/>
                <a:gd name="T8" fmla="*/ 137 w 166"/>
                <a:gd name="T9" fmla="*/ 19 h 166"/>
                <a:gd name="T10" fmla="*/ 130 w 166"/>
                <a:gd name="T11" fmla="*/ 18 h 166"/>
                <a:gd name="T12" fmla="*/ 121 w 166"/>
                <a:gd name="T13" fmla="*/ 26 h 166"/>
                <a:gd name="T14" fmla="*/ 101 w 166"/>
                <a:gd name="T15" fmla="*/ 22 h 166"/>
                <a:gd name="T16" fmla="*/ 95 w 166"/>
                <a:gd name="T17" fmla="*/ 16 h 166"/>
                <a:gd name="T18" fmla="*/ 95 w 166"/>
                <a:gd name="T19" fmla="*/ 3 h 166"/>
                <a:gd name="T20" fmla="*/ 76 w 166"/>
                <a:gd name="T21" fmla="*/ 0 h 166"/>
                <a:gd name="T22" fmla="*/ 70 w 166"/>
                <a:gd name="T23" fmla="*/ 3 h 166"/>
                <a:gd name="T24" fmla="*/ 70 w 166"/>
                <a:gd name="T25" fmla="*/ 16 h 166"/>
                <a:gd name="T26" fmla="*/ 53 w 166"/>
                <a:gd name="T27" fmla="*/ 26 h 166"/>
                <a:gd name="T28" fmla="*/ 45 w 166"/>
                <a:gd name="T29" fmla="*/ 26 h 166"/>
                <a:gd name="T30" fmla="*/ 36 w 166"/>
                <a:gd name="T31" fmla="*/ 18 h 166"/>
                <a:gd name="T32" fmla="*/ 19 w 166"/>
                <a:gd name="T33" fmla="*/ 29 h 166"/>
                <a:gd name="T34" fmla="*/ 18 w 166"/>
                <a:gd name="T35" fmla="*/ 35 h 166"/>
                <a:gd name="T36" fmla="*/ 26 w 166"/>
                <a:gd name="T37" fmla="*/ 45 h 166"/>
                <a:gd name="T38" fmla="*/ 22 w 166"/>
                <a:gd name="T39" fmla="*/ 64 h 166"/>
                <a:gd name="T40" fmla="*/ 16 w 166"/>
                <a:gd name="T41" fmla="*/ 70 h 166"/>
                <a:gd name="T42" fmla="*/ 3 w 166"/>
                <a:gd name="T43" fmla="*/ 70 h 166"/>
                <a:gd name="T44" fmla="*/ 0 w 166"/>
                <a:gd name="T45" fmla="*/ 90 h 166"/>
                <a:gd name="T46" fmla="*/ 3 w 166"/>
                <a:gd name="T47" fmla="*/ 95 h 166"/>
                <a:gd name="T48" fmla="*/ 16 w 166"/>
                <a:gd name="T49" fmla="*/ 95 h 166"/>
                <a:gd name="T50" fmla="*/ 26 w 166"/>
                <a:gd name="T51" fmla="*/ 113 h 166"/>
                <a:gd name="T52" fmla="*/ 26 w 166"/>
                <a:gd name="T53" fmla="*/ 121 h 166"/>
                <a:gd name="T54" fmla="*/ 18 w 166"/>
                <a:gd name="T55" fmla="*/ 130 h 166"/>
                <a:gd name="T56" fmla="*/ 29 w 166"/>
                <a:gd name="T57" fmla="*/ 146 h 166"/>
                <a:gd name="T58" fmla="*/ 36 w 166"/>
                <a:gd name="T59" fmla="*/ 147 h 166"/>
                <a:gd name="T60" fmla="*/ 45 w 166"/>
                <a:gd name="T61" fmla="*/ 139 h 166"/>
                <a:gd name="T62" fmla="*/ 64 w 166"/>
                <a:gd name="T63" fmla="*/ 144 h 166"/>
                <a:gd name="T64" fmla="*/ 70 w 166"/>
                <a:gd name="T65" fmla="*/ 150 h 166"/>
                <a:gd name="T66" fmla="*/ 70 w 166"/>
                <a:gd name="T67" fmla="*/ 162 h 166"/>
                <a:gd name="T68" fmla="*/ 90 w 166"/>
                <a:gd name="T69" fmla="*/ 166 h 166"/>
                <a:gd name="T70" fmla="*/ 95 w 166"/>
                <a:gd name="T71" fmla="*/ 162 h 166"/>
                <a:gd name="T72" fmla="*/ 95 w 166"/>
                <a:gd name="T73" fmla="*/ 150 h 166"/>
                <a:gd name="T74" fmla="*/ 113 w 166"/>
                <a:gd name="T75" fmla="*/ 139 h 166"/>
                <a:gd name="T76" fmla="*/ 121 w 166"/>
                <a:gd name="T77" fmla="*/ 139 h 166"/>
                <a:gd name="T78" fmla="*/ 130 w 166"/>
                <a:gd name="T79" fmla="*/ 147 h 166"/>
                <a:gd name="T80" fmla="*/ 146 w 166"/>
                <a:gd name="T81" fmla="*/ 137 h 166"/>
                <a:gd name="T82" fmla="*/ 147 w 166"/>
                <a:gd name="T83" fmla="*/ 130 h 166"/>
                <a:gd name="T84" fmla="*/ 139 w 166"/>
                <a:gd name="T85" fmla="*/ 121 h 166"/>
                <a:gd name="T86" fmla="*/ 144 w 166"/>
                <a:gd name="T87" fmla="*/ 101 h 166"/>
                <a:gd name="T88" fmla="*/ 150 w 166"/>
                <a:gd name="T89" fmla="*/ 97 h 166"/>
                <a:gd name="T90" fmla="*/ 162 w 166"/>
                <a:gd name="T91" fmla="*/ 95 h 166"/>
                <a:gd name="T92" fmla="*/ 166 w 166"/>
                <a:gd name="T93" fmla="*/ 76 h 166"/>
                <a:gd name="T94" fmla="*/ 162 w 166"/>
                <a:gd name="T95" fmla="*/ 7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6" h="166">
                  <a:moveTo>
                    <a:pt x="159" y="70"/>
                  </a:moveTo>
                  <a:lnTo>
                    <a:pt x="152" y="70"/>
                  </a:lnTo>
                  <a:lnTo>
                    <a:pt x="152" y="70"/>
                  </a:lnTo>
                  <a:lnTo>
                    <a:pt x="150" y="70"/>
                  </a:lnTo>
                  <a:lnTo>
                    <a:pt x="146" y="68"/>
                  </a:lnTo>
                  <a:lnTo>
                    <a:pt x="145" y="67"/>
                  </a:lnTo>
                  <a:lnTo>
                    <a:pt x="144" y="6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9" y="45"/>
                  </a:lnTo>
                  <a:lnTo>
                    <a:pt x="140" y="44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35"/>
                  </a:lnTo>
                  <a:lnTo>
                    <a:pt x="147" y="33"/>
                  </a:lnTo>
                  <a:lnTo>
                    <a:pt x="147" y="31"/>
                  </a:lnTo>
                  <a:lnTo>
                    <a:pt x="146" y="2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5" y="18"/>
                  </a:lnTo>
                  <a:lnTo>
                    <a:pt x="132" y="18"/>
                  </a:lnTo>
                  <a:lnTo>
                    <a:pt x="130" y="18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1" y="26"/>
                  </a:lnTo>
                  <a:lnTo>
                    <a:pt x="117" y="27"/>
                  </a:lnTo>
                  <a:lnTo>
                    <a:pt x="115" y="27"/>
                  </a:lnTo>
                  <a:lnTo>
                    <a:pt x="113" y="26"/>
                  </a:lnTo>
                  <a:lnTo>
                    <a:pt x="101" y="22"/>
                  </a:lnTo>
                  <a:lnTo>
                    <a:pt x="101" y="22"/>
                  </a:lnTo>
                  <a:lnTo>
                    <a:pt x="99" y="20"/>
                  </a:lnTo>
                  <a:lnTo>
                    <a:pt x="98" y="19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95" y="3"/>
                  </a:lnTo>
                  <a:lnTo>
                    <a:pt x="93" y="2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3"/>
                  </a:lnTo>
                  <a:lnTo>
                    <a:pt x="70" y="7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68" y="19"/>
                  </a:lnTo>
                  <a:lnTo>
                    <a:pt x="67" y="20"/>
                  </a:lnTo>
                  <a:lnTo>
                    <a:pt x="64" y="22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1" y="27"/>
                  </a:lnTo>
                  <a:lnTo>
                    <a:pt x="48" y="27"/>
                  </a:lnTo>
                  <a:lnTo>
                    <a:pt x="45" y="26"/>
                  </a:lnTo>
                  <a:lnTo>
                    <a:pt x="44" y="25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1" y="18"/>
                  </a:lnTo>
                  <a:lnTo>
                    <a:pt x="29" y="1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9" y="3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6" y="45"/>
                  </a:lnTo>
                  <a:lnTo>
                    <a:pt x="28" y="48"/>
                  </a:lnTo>
                  <a:lnTo>
                    <a:pt x="28" y="50"/>
                  </a:lnTo>
                  <a:lnTo>
                    <a:pt x="26" y="53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1" y="67"/>
                  </a:lnTo>
                  <a:lnTo>
                    <a:pt x="19" y="68"/>
                  </a:lnTo>
                  <a:lnTo>
                    <a:pt x="16" y="70"/>
                  </a:lnTo>
                  <a:lnTo>
                    <a:pt x="14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3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3" y="95"/>
                  </a:lnTo>
                  <a:lnTo>
                    <a:pt x="7" y="95"/>
                  </a:lnTo>
                  <a:lnTo>
                    <a:pt x="14" y="95"/>
                  </a:lnTo>
                  <a:lnTo>
                    <a:pt x="14" y="95"/>
                  </a:lnTo>
                  <a:lnTo>
                    <a:pt x="16" y="95"/>
                  </a:lnTo>
                  <a:lnTo>
                    <a:pt x="19" y="98"/>
                  </a:lnTo>
                  <a:lnTo>
                    <a:pt x="21" y="99"/>
                  </a:lnTo>
                  <a:lnTo>
                    <a:pt x="22" y="101"/>
                  </a:lnTo>
                  <a:lnTo>
                    <a:pt x="26" y="113"/>
                  </a:lnTo>
                  <a:lnTo>
                    <a:pt x="26" y="113"/>
                  </a:lnTo>
                  <a:lnTo>
                    <a:pt x="28" y="115"/>
                  </a:lnTo>
                  <a:lnTo>
                    <a:pt x="28" y="117"/>
                  </a:lnTo>
                  <a:lnTo>
                    <a:pt x="26" y="121"/>
                  </a:lnTo>
                  <a:lnTo>
                    <a:pt x="25" y="122"/>
                  </a:lnTo>
                  <a:lnTo>
                    <a:pt x="19" y="128"/>
                  </a:lnTo>
                  <a:lnTo>
                    <a:pt x="19" y="128"/>
                  </a:lnTo>
                  <a:lnTo>
                    <a:pt x="18" y="130"/>
                  </a:lnTo>
                  <a:lnTo>
                    <a:pt x="18" y="132"/>
                  </a:lnTo>
                  <a:lnTo>
                    <a:pt x="18" y="135"/>
                  </a:lnTo>
                  <a:lnTo>
                    <a:pt x="19" y="137"/>
                  </a:lnTo>
                  <a:lnTo>
                    <a:pt x="29" y="146"/>
                  </a:lnTo>
                  <a:lnTo>
                    <a:pt x="29" y="146"/>
                  </a:lnTo>
                  <a:lnTo>
                    <a:pt x="31" y="147"/>
                  </a:lnTo>
                  <a:lnTo>
                    <a:pt x="33" y="147"/>
                  </a:lnTo>
                  <a:lnTo>
                    <a:pt x="36" y="147"/>
                  </a:lnTo>
                  <a:lnTo>
                    <a:pt x="38" y="146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39"/>
                  </a:lnTo>
                  <a:lnTo>
                    <a:pt x="48" y="138"/>
                  </a:lnTo>
                  <a:lnTo>
                    <a:pt x="51" y="138"/>
                  </a:lnTo>
                  <a:lnTo>
                    <a:pt x="53" y="139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7" y="145"/>
                  </a:lnTo>
                  <a:lnTo>
                    <a:pt x="68" y="146"/>
                  </a:lnTo>
                  <a:lnTo>
                    <a:pt x="70" y="150"/>
                  </a:lnTo>
                  <a:lnTo>
                    <a:pt x="70" y="152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0" y="162"/>
                  </a:lnTo>
                  <a:lnTo>
                    <a:pt x="72" y="163"/>
                  </a:lnTo>
                  <a:lnTo>
                    <a:pt x="74" y="166"/>
                  </a:lnTo>
                  <a:lnTo>
                    <a:pt x="76" y="166"/>
                  </a:lnTo>
                  <a:lnTo>
                    <a:pt x="90" y="166"/>
                  </a:lnTo>
                  <a:lnTo>
                    <a:pt x="90" y="166"/>
                  </a:lnTo>
                  <a:lnTo>
                    <a:pt x="92" y="166"/>
                  </a:lnTo>
                  <a:lnTo>
                    <a:pt x="93" y="163"/>
                  </a:lnTo>
                  <a:lnTo>
                    <a:pt x="95" y="162"/>
                  </a:lnTo>
                  <a:lnTo>
                    <a:pt x="95" y="159"/>
                  </a:lnTo>
                  <a:lnTo>
                    <a:pt x="95" y="152"/>
                  </a:lnTo>
                  <a:lnTo>
                    <a:pt x="95" y="152"/>
                  </a:lnTo>
                  <a:lnTo>
                    <a:pt x="95" y="150"/>
                  </a:lnTo>
                  <a:lnTo>
                    <a:pt x="98" y="146"/>
                  </a:lnTo>
                  <a:lnTo>
                    <a:pt x="99" y="145"/>
                  </a:lnTo>
                  <a:lnTo>
                    <a:pt x="101" y="144"/>
                  </a:lnTo>
                  <a:lnTo>
                    <a:pt x="113" y="139"/>
                  </a:lnTo>
                  <a:lnTo>
                    <a:pt x="113" y="139"/>
                  </a:lnTo>
                  <a:lnTo>
                    <a:pt x="115" y="138"/>
                  </a:lnTo>
                  <a:lnTo>
                    <a:pt x="117" y="138"/>
                  </a:lnTo>
                  <a:lnTo>
                    <a:pt x="121" y="139"/>
                  </a:lnTo>
                  <a:lnTo>
                    <a:pt x="122" y="140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30" y="147"/>
                  </a:lnTo>
                  <a:lnTo>
                    <a:pt x="132" y="147"/>
                  </a:lnTo>
                  <a:lnTo>
                    <a:pt x="135" y="147"/>
                  </a:lnTo>
                  <a:lnTo>
                    <a:pt x="137" y="146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7" y="135"/>
                  </a:lnTo>
                  <a:lnTo>
                    <a:pt x="147" y="132"/>
                  </a:lnTo>
                  <a:lnTo>
                    <a:pt x="147" y="130"/>
                  </a:lnTo>
                  <a:lnTo>
                    <a:pt x="146" y="128"/>
                  </a:lnTo>
                  <a:lnTo>
                    <a:pt x="140" y="122"/>
                  </a:lnTo>
                  <a:lnTo>
                    <a:pt x="140" y="122"/>
                  </a:lnTo>
                  <a:lnTo>
                    <a:pt x="139" y="121"/>
                  </a:lnTo>
                  <a:lnTo>
                    <a:pt x="138" y="117"/>
                  </a:lnTo>
                  <a:lnTo>
                    <a:pt x="138" y="115"/>
                  </a:lnTo>
                  <a:lnTo>
                    <a:pt x="139" y="113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45" y="99"/>
                  </a:lnTo>
                  <a:lnTo>
                    <a:pt x="146" y="98"/>
                  </a:lnTo>
                  <a:lnTo>
                    <a:pt x="150" y="97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59" y="95"/>
                  </a:lnTo>
                  <a:lnTo>
                    <a:pt x="162" y="95"/>
                  </a:lnTo>
                  <a:lnTo>
                    <a:pt x="163" y="93"/>
                  </a:lnTo>
                  <a:lnTo>
                    <a:pt x="166" y="92"/>
                  </a:lnTo>
                  <a:lnTo>
                    <a:pt x="166" y="90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4"/>
                  </a:lnTo>
                  <a:lnTo>
                    <a:pt x="163" y="72"/>
                  </a:lnTo>
                  <a:lnTo>
                    <a:pt x="162" y="70"/>
                  </a:lnTo>
                  <a:lnTo>
                    <a:pt x="159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32" name="Freeform 46"/>
            <p:cNvSpPr/>
            <p:nvPr/>
          </p:nvSpPr>
          <p:spPr bwMode="auto">
            <a:xfrm>
              <a:off x="6502401" y="38100"/>
              <a:ext cx="33338" cy="33338"/>
            </a:xfrm>
            <a:custGeom>
              <a:avLst/>
              <a:gdLst>
                <a:gd name="T0" fmla="*/ 64 w 64"/>
                <a:gd name="T1" fmla="*/ 33 h 65"/>
                <a:gd name="T2" fmla="*/ 64 w 64"/>
                <a:gd name="T3" fmla="*/ 33 h 65"/>
                <a:gd name="T4" fmla="*/ 63 w 64"/>
                <a:gd name="T5" fmla="*/ 40 h 65"/>
                <a:gd name="T6" fmla="*/ 62 w 64"/>
                <a:gd name="T7" fmla="*/ 45 h 65"/>
                <a:gd name="T8" fmla="*/ 58 w 64"/>
                <a:gd name="T9" fmla="*/ 50 h 65"/>
                <a:gd name="T10" fmla="*/ 55 w 64"/>
                <a:gd name="T11" fmla="*/ 56 h 65"/>
                <a:gd name="T12" fmla="*/ 49 w 64"/>
                <a:gd name="T13" fmla="*/ 59 h 65"/>
                <a:gd name="T14" fmla="*/ 44 w 64"/>
                <a:gd name="T15" fmla="*/ 63 h 65"/>
                <a:gd name="T16" fmla="*/ 39 w 64"/>
                <a:gd name="T17" fmla="*/ 64 h 65"/>
                <a:gd name="T18" fmla="*/ 32 w 64"/>
                <a:gd name="T19" fmla="*/ 65 h 65"/>
                <a:gd name="T20" fmla="*/ 32 w 64"/>
                <a:gd name="T21" fmla="*/ 65 h 65"/>
                <a:gd name="T22" fmla="*/ 25 w 64"/>
                <a:gd name="T23" fmla="*/ 64 h 65"/>
                <a:gd name="T24" fmla="*/ 19 w 64"/>
                <a:gd name="T25" fmla="*/ 63 h 65"/>
                <a:gd name="T26" fmla="*/ 15 w 64"/>
                <a:gd name="T27" fmla="*/ 59 h 65"/>
                <a:gd name="T28" fmla="*/ 9 w 64"/>
                <a:gd name="T29" fmla="*/ 56 h 65"/>
                <a:gd name="T30" fmla="*/ 5 w 64"/>
                <a:gd name="T31" fmla="*/ 50 h 65"/>
                <a:gd name="T32" fmla="*/ 2 w 64"/>
                <a:gd name="T33" fmla="*/ 45 h 65"/>
                <a:gd name="T34" fmla="*/ 1 w 64"/>
                <a:gd name="T35" fmla="*/ 40 h 65"/>
                <a:gd name="T36" fmla="*/ 0 w 64"/>
                <a:gd name="T37" fmla="*/ 33 h 65"/>
                <a:gd name="T38" fmla="*/ 0 w 64"/>
                <a:gd name="T39" fmla="*/ 33 h 65"/>
                <a:gd name="T40" fmla="*/ 1 w 64"/>
                <a:gd name="T41" fmla="*/ 26 h 65"/>
                <a:gd name="T42" fmla="*/ 2 w 64"/>
                <a:gd name="T43" fmla="*/ 20 h 65"/>
                <a:gd name="T44" fmla="*/ 5 w 64"/>
                <a:gd name="T45" fmla="*/ 15 h 65"/>
                <a:gd name="T46" fmla="*/ 9 w 64"/>
                <a:gd name="T47" fmla="*/ 10 h 65"/>
                <a:gd name="T48" fmla="*/ 15 w 64"/>
                <a:gd name="T49" fmla="*/ 6 h 65"/>
                <a:gd name="T50" fmla="*/ 19 w 64"/>
                <a:gd name="T51" fmla="*/ 3 h 65"/>
                <a:gd name="T52" fmla="*/ 25 w 64"/>
                <a:gd name="T53" fmla="*/ 2 h 65"/>
                <a:gd name="T54" fmla="*/ 32 w 64"/>
                <a:gd name="T55" fmla="*/ 0 h 65"/>
                <a:gd name="T56" fmla="*/ 32 w 64"/>
                <a:gd name="T57" fmla="*/ 0 h 65"/>
                <a:gd name="T58" fmla="*/ 39 w 64"/>
                <a:gd name="T59" fmla="*/ 2 h 65"/>
                <a:gd name="T60" fmla="*/ 44 w 64"/>
                <a:gd name="T61" fmla="*/ 3 h 65"/>
                <a:gd name="T62" fmla="*/ 49 w 64"/>
                <a:gd name="T63" fmla="*/ 6 h 65"/>
                <a:gd name="T64" fmla="*/ 55 w 64"/>
                <a:gd name="T65" fmla="*/ 10 h 65"/>
                <a:gd name="T66" fmla="*/ 58 w 64"/>
                <a:gd name="T67" fmla="*/ 15 h 65"/>
                <a:gd name="T68" fmla="*/ 62 w 64"/>
                <a:gd name="T69" fmla="*/ 20 h 65"/>
                <a:gd name="T70" fmla="*/ 63 w 64"/>
                <a:gd name="T71" fmla="*/ 26 h 65"/>
                <a:gd name="T72" fmla="*/ 64 w 64"/>
                <a:gd name="T73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5">
                  <a:moveTo>
                    <a:pt x="64" y="33"/>
                  </a:moveTo>
                  <a:lnTo>
                    <a:pt x="64" y="33"/>
                  </a:lnTo>
                  <a:lnTo>
                    <a:pt x="63" y="40"/>
                  </a:lnTo>
                  <a:lnTo>
                    <a:pt x="62" y="45"/>
                  </a:lnTo>
                  <a:lnTo>
                    <a:pt x="58" y="50"/>
                  </a:lnTo>
                  <a:lnTo>
                    <a:pt x="55" y="56"/>
                  </a:lnTo>
                  <a:lnTo>
                    <a:pt x="49" y="59"/>
                  </a:lnTo>
                  <a:lnTo>
                    <a:pt x="44" y="63"/>
                  </a:lnTo>
                  <a:lnTo>
                    <a:pt x="39" y="64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9" y="2"/>
                  </a:lnTo>
                  <a:lnTo>
                    <a:pt x="44" y="3"/>
                  </a:lnTo>
                  <a:lnTo>
                    <a:pt x="49" y="6"/>
                  </a:lnTo>
                  <a:lnTo>
                    <a:pt x="55" y="10"/>
                  </a:lnTo>
                  <a:lnTo>
                    <a:pt x="58" y="15"/>
                  </a:lnTo>
                  <a:lnTo>
                    <a:pt x="62" y="20"/>
                  </a:lnTo>
                  <a:lnTo>
                    <a:pt x="63" y="26"/>
                  </a:lnTo>
                  <a:lnTo>
                    <a:pt x="64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>
            <a:off x="9925128" y="3692498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103706" y="4279681"/>
            <a:ext cx="2226996" cy="1148195"/>
            <a:chOff x="944744" y="4520981"/>
            <a:chExt cx="2226996" cy="1148195"/>
          </a:xfrm>
        </p:grpSpPr>
        <p:sp>
          <p:nvSpPr>
            <p:cNvPr id="35" name="文本框 34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3815" y="4279681"/>
            <a:ext cx="2226996" cy="1148195"/>
            <a:chOff x="944744" y="4520981"/>
            <a:chExt cx="2226996" cy="1148195"/>
          </a:xfrm>
        </p:grpSpPr>
        <p:sp>
          <p:nvSpPr>
            <p:cNvPr id="38" name="文本框 37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43923" y="4279681"/>
            <a:ext cx="2226996" cy="1148195"/>
            <a:chOff x="944744" y="4520981"/>
            <a:chExt cx="2226996" cy="1148195"/>
          </a:xfrm>
        </p:grpSpPr>
        <p:sp>
          <p:nvSpPr>
            <p:cNvPr id="41" name="文本框 40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964030" y="4279681"/>
            <a:ext cx="2226996" cy="1148195"/>
            <a:chOff x="944744" y="4520981"/>
            <a:chExt cx="2226996" cy="1148195"/>
          </a:xfrm>
        </p:grpSpPr>
        <p:sp>
          <p:nvSpPr>
            <p:cNvPr id="44" name="文本框 43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图表 25"/>
          <p:cNvGraphicFramePr/>
          <p:nvPr/>
        </p:nvGraphicFramePr>
        <p:xfrm>
          <a:off x="900501" y="1803081"/>
          <a:ext cx="3296860" cy="2197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2"/>
          <p:cNvSpPr txBox="1"/>
          <p:nvPr/>
        </p:nvSpPr>
        <p:spPr>
          <a:xfrm>
            <a:off x="1937139" y="3024893"/>
            <a:ext cx="125158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75%</a:t>
            </a:r>
            <a:endParaRPr lang="zh-CN" altLang="en-US" sz="1865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2" name="Freeform 171"/>
          <p:cNvSpPr>
            <a:spLocks noEditPoints="1"/>
          </p:cNvSpPr>
          <p:nvPr/>
        </p:nvSpPr>
        <p:spPr bwMode="auto">
          <a:xfrm>
            <a:off x="2378781" y="2421947"/>
            <a:ext cx="334793" cy="437252"/>
          </a:xfrm>
          <a:custGeom>
            <a:avLst/>
            <a:gdLst>
              <a:gd name="T0" fmla="*/ 88 w 98"/>
              <a:gd name="T1" fmla="*/ 0 h 128"/>
              <a:gd name="T2" fmla="*/ 10 w 98"/>
              <a:gd name="T3" fmla="*/ 0 h 128"/>
              <a:gd name="T4" fmla="*/ 0 w 98"/>
              <a:gd name="T5" fmla="*/ 10 h 128"/>
              <a:gd name="T6" fmla="*/ 0 w 98"/>
              <a:gd name="T7" fmla="*/ 118 h 128"/>
              <a:gd name="T8" fmla="*/ 10 w 98"/>
              <a:gd name="T9" fmla="*/ 128 h 128"/>
              <a:gd name="T10" fmla="*/ 88 w 98"/>
              <a:gd name="T11" fmla="*/ 128 h 128"/>
              <a:gd name="T12" fmla="*/ 98 w 98"/>
              <a:gd name="T13" fmla="*/ 118 h 128"/>
              <a:gd name="T14" fmla="*/ 98 w 98"/>
              <a:gd name="T15" fmla="*/ 10 h 128"/>
              <a:gd name="T16" fmla="*/ 88 w 98"/>
              <a:gd name="T17" fmla="*/ 0 h 128"/>
              <a:gd name="T18" fmla="*/ 49 w 98"/>
              <a:gd name="T19" fmla="*/ 125 h 128"/>
              <a:gd name="T20" fmla="*/ 45 w 98"/>
              <a:gd name="T21" fmla="*/ 121 h 128"/>
              <a:gd name="T22" fmla="*/ 49 w 98"/>
              <a:gd name="T23" fmla="*/ 116 h 128"/>
              <a:gd name="T24" fmla="*/ 53 w 98"/>
              <a:gd name="T25" fmla="*/ 121 h 128"/>
              <a:gd name="T26" fmla="*/ 49 w 98"/>
              <a:gd name="T27" fmla="*/ 125 h 128"/>
              <a:gd name="T28" fmla="*/ 84 w 98"/>
              <a:gd name="T29" fmla="*/ 114 h 128"/>
              <a:gd name="T30" fmla="*/ 14 w 98"/>
              <a:gd name="T31" fmla="*/ 114 h 128"/>
              <a:gd name="T32" fmla="*/ 14 w 98"/>
              <a:gd name="T33" fmla="*/ 15 h 128"/>
              <a:gd name="T34" fmla="*/ 84 w 98"/>
              <a:gd name="T35" fmla="*/ 15 h 128"/>
              <a:gd name="T36" fmla="*/ 84 w 98"/>
              <a:gd name="T37" fmla="*/ 11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128">
                <a:moveTo>
                  <a:pt x="88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88" y="128"/>
                  <a:pt x="88" y="128"/>
                  <a:pt x="88" y="128"/>
                </a:cubicBezTo>
                <a:cubicBezTo>
                  <a:pt x="94" y="128"/>
                  <a:pt x="98" y="124"/>
                  <a:pt x="98" y="11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4"/>
                  <a:pt x="94" y="0"/>
                  <a:pt x="88" y="0"/>
                </a:cubicBezTo>
                <a:close/>
                <a:moveTo>
                  <a:pt x="49" y="125"/>
                </a:moveTo>
                <a:cubicBezTo>
                  <a:pt x="47" y="125"/>
                  <a:pt x="45" y="123"/>
                  <a:pt x="45" y="121"/>
                </a:cubicBezTo>
                <a:cubicBezTo>
                  <a:pt x="45" y="118"/>
                  <a:pt x="47" y="116"/>
                  <a:pt x="49" y="116"/>
                </a:cubicBezTo>
                <a:cubicBezTo>
                  <a:pt x="51" y="116"/>
                  <a:pt x="53" y="118"/>
                  <a:pt x="53" y="121"/>
                </a:cubicBezTo>
                <a:cubicBezTo>
                  <a:pt x="53" y="123"/>
                  <a:pt x="51" y="125"/>
                  <a:pt x="49" y="125"/>
                </a:cubicBezTo>
                <a:close/>
                <a:moveTo>
                  <a:pt x="84" y="114"/>
                </a:moveTo>
                <a:cubicBezTo>
                  <a:pt x="14" y="114"/>
                  <a:pt x="14" y="114"/>
                  <a:pt x="14" y="114"/>
                </a:cubicBezTo>
                <a:cubicBezTo>
                  <a:pt x="14" y="15"/>
                  <a:pt x="14" y="15"/>
                  <a:pt x="14" y="15"/>
                </a:cubicBezTo>
                <a:cubicBezTo>
                  <a:pt x="84" y="15"/>
                  <a:pt x="84" y="15"/>
                  <a:pt x="84" y="15"/>
                </a:cubicBezTo>
                <a:lnTo>
                  <a:pt x="84" y="11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仿宋" panose="02010609060101010101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021300" y="1634907"/>
            <a:ext cx="7533217" cy="4025663"/>
            <a:chOff x="4901605" y="1205677"/>
            <a:chExt cx="4936167" cy="2599393"/>
          </a:xfrm>
        </p:grpSpPr>
        <p:graphicFrame>
          <p:nvGraphicFramePr>
            <p:cNvPr id="38" name="图表 37"/>
            <p:cNvGraphicFramePr/>
            <p:nvPr/>
          </p:nvGraphicFramePr>
          <p:xfrm>
            <a:off x="5481708" y="1205677"/>
            <a:ext cx="4356064" cy="25993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9" name="TextBox 29"/>
            <p:cNvSpPr txBox="1"/>
            <p:nvPr/>
          </p:nvSpPr>
          <p:spPr>
            <a:xfrm>
              <a:off x="4901605" y="1433868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4901605" y="2014508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1" name="TextBox 31"/>
            <p:cNvSpPr txBox="1"/>
            <p:nvPr/>
          </p:nvSpPr>
          <p:spPr>
            <a:xfrm>
              <a:off x="4901605" y="2604953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2" name="TextBox 32"/>
            <p:cNvSpPr txBox="1"/>
            <p:nvPr/>
          </p:nvSpPr>
          <p:spPr>
            <a:xfrm>
              <a:off x="4901605" y="3189540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4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298634" y="4081011"/>
            <a:ext cx="2495086" cy="1160378"/>
            <a:chOff x="810699" y="4520981"/>
            <a:chExt cx="2495086" cy="1160378"/>
          </a:xfrm>
        </p:grpSpPr>
        <p:sp>
          <p:nvSpPr>
            <p:cNvPr id="44" name="文本框 43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810699" y="4911533"/>
              <a:ext cx="2495086" cy="76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54162" y="2414666"/>
            <a:ext cx="434715" cy="434715"/>
            <a:chOff x="3904937" y="2870616"/>
            <a:chExt cx="434715" cy="434715"/>
          </a:xfrm>
        </p:grpSpPr>
        <p:sp>
          <p:nvSpPr>
            <p:cNvPr id="3" name="椭圆 2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31683" y="2414666"/>
            <a:ext cx="434715" cy="434715"/>
            <a:chOff x="3904937" y="2870616"/>
            <a:chExt cx="434715" cy="434715"/>
          </a:xfrm>
        </p:grpSpPr>
        <p:sp>
          <p:nvSpPr>
            <p:cNvPr id="20" name="椭圆 19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80988" y="1552731"/>
            <a:ext cx="2158584" cy="2158584"/>
            <a:chOff x="4931763" y="1933731"/>
            <a:chExt cx="2158584" cy="2158584"/>
          </a:xfrm>
        </p:grpSpPr>
        <p:sp>
          <p:nvSpPr>
            <p:cNvPr id="23" name="椭圆 22"/>
            <p:cNvSpPr/>
            <p:nvPr/>
          </p:nvSpPr>
          <p:spPr>
            <a:xfrm>
              <a:off x="5006714" y="2008682"/>
              <a:ext cx="2008682" cy="20086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31763" y="1933731"/>
              <a:ext cx="2158584" cy="21585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25" name="Group 126"/>
            <p:cNvGrpSpPr/>
            <p:nvPr/>
          </p:nvGrpSpPr>
          <p:grpSpPr>
            <a:xfrm>
              <a:off x="5693260" y="2666143"/>
              <a:ext cx="635590" cy="693760"/>
              <a:chOff x="1985963" y="2894013"/>
              <a:chExt cx="468313" cy="511175"/>
            </a:xfrm>
            <a:solidFill>
              <a:schemeClr val="bg1"/>
            </a:solidFill>
          </p:grpSpPr>
          <p:sp>
            <p:nvSpPr>
              <p:cNvPr id="26" name="Freeform 91"/>
              <p:cNvSpPr>
                <a:spLocks noEditPoints="1"/>
              </p:cNvSpPr>
              <p:nvPr/>
            </p:nvSpPr>
            <p:spPr bwMode="auto">
              <a:xfrm>
                <a:off x="1985963" y="3041650"/>
                <a:ext cx="468313" cy="295275"/>
              </a:xfrm>
              <a:custGeom>
                <a:avLst/>
                <a:gdLst>
                  <a:gd name="T0" fmla="*/ 188 w 221"/>
                  <a:gd name="T1" fmla="*/ 11 h 139"/>
                  <a:gd name="T2" fmla="*/ 182 w 221"/>
                  <a:gd name="T3" fmla="*/ 11 h 139"/>
                  <a:gd name="T4" fmla="*/ 180 w 221"/>
                  <a:gd name="T5" fmla="*/ 10 h 139"/>
                  <a:gd name="T6" fmla="*/ 180 w 221"/>
                  <a:gd name="T7" fmla="*/ 5 h 139"/>
                  <a:gd name="T8" fmla="*/ 175 w 221"/>
                  <a:gd name="T9" fmla="*/ 0 h 139"/>
                  <a:gd name="T10" fmla="*/ 2 w 221"/>
                  <a:gd name="T11" fmla="*/ 0 h 139"/>
                  <a:gd name="T12" fmla="*/ 0 w 221"/>
                  <a:gd name="T13" fmla="*/ 3 h 139"/>
                  <a:gd name="T14" fmla="*/ 0 w 221"/>
                  <a:gd name="T15" fmla="*/ 64 h 139"/>
                  <a:gd name="T16" fmla="*/ 74 w 221"/>
                  <a:gd name="T17" fmla="*/ 139 h 139"/>
                  <a:gd name="T18" fmla="*/ 105 w 221"/>
                  <a:gd name="T19" fmla="*/ 139 h 139"/>
                  <a:gd name="T20" fmla="*/ 175 w 221"/>
                  <a:gd name="T21" fmla="*/ 91 h 139"/>
                  <a:gd name="T22" fmla="*/ 178 w 221"/>
                  <a:gd name="T23" fmla="*/ 90 h 139"/>
                  <a:gd name="T24" fmla="*/ 188 w 221"/>
                  <a:gd name="T25" fmla="*/ 91 h 139"/>
                  <a:gd name="T26" fmla="*/ 221 w 221"/>
                  <a:gd name="T27" fmla="*/ 58 h 139"/>
                  <a:gd name="T28" fmla="*/ 221 w 221"/>
                  <a:gd name="T29" fmla="*/ 44 h 139"/>
                  <a:gd name="T30" fmla="*/ 188 w 221"/>
                  <a:gd name="T31" fmla="*/ 11 h 139"/>
                  <a:gd name="T32" fmla="*/ 207 w 221"/>
                  <a:gd name="T33" fmla="*/ 58 h 139"/>
                  <a:gd name="T34" fmla="*/ 188 w 221"/>
                  <a:gd name="T35" fmla="*/ 77 h 139"/>
                  <a:gd name="T36" fmla="*/ 182 w 221"/>
                  <a:gd name="T37" fmla="*/ 76 h 139"/>
                  <a:gd name="T38" fmla="*/ 179 w 221"/>
                  <a:gd name="T39" fmla="*/ 73 h 139"/>
                  <a:gd name="T40" fmla="*/ 180 w 221"/>
                  <a:gd name="T41" fmla="*/ 64 h 139"/>
                  <a:gd name="T42" fmla="*/ 180 w 221"/>
                  <a:gd name="T43" fmla="*/ 28 h 139"/>
                  <a:gd name="T44" fmla="*/ 182 w 221"/>
                  <a:gd name="T45" fmla="*/ 26 h 139"/>
                  <a:gd name="T46" fmla="*/ 188 w 221"/>
                  <a:gd name="T47" fmla="*/ 25 h 139"/>
                  <a:gd name="T48" fmla="*/ 207 w 221"/>
                  <a:gd name="T49" fmla="*/ 44 h 139"/>
                  <a:gd name="T50" fmla="*/ 207 w 221"/>
                  <a:gd name="T51" fmla="*/ 5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1" h="139">
                    <a:moveTo>
                      <a:pt x="188" y="11"/>
                    </a:moveTo>
                    <a:cubicBezTo>
                      <a:pt x="186" y="11"/>
                      <a:pt x="184" y="11"/>
                      <a:pt x="182" y="11"/>
                    </a:cubicBezTo>
                    <a:cubicBezTo>
                      <a:pt x="182" y="11"/>
                      <a:pt x="180" y="12"/>
                      <a:pt x="180" y="1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80" y="5"/>
                      <a:pt x="180" y="0"/>
                      <a:pt x="175" y="0"/>
                    </a:cubicBezTo>
                    <a:cubicBezTo>
                      <a:pt x="132" y="0"/>
                      <a:pt x="47" y="0"/>
                      <a:pt x="2" y="0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05"/>
                      <a:pt x="33" y="139"/>
                      <a:pt x="74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38" y="139"/>
                      <a:pt x="165" y="120"/>
                      <a:pt x="175" y="91"/>
                    </a:cubicBezTo>
                    <a:cubicBezTo>
                      <a:pt x="176" y="89"/>
                      <a:pt x="178" y="90"/>
                      <a:pt x="178" y="90"/>
                    </a:cubicBezTo>
                    <a:cubicBezTo>
                      <a:pt x="181" y="91"/>
                      <a:pt x="185" y="91"/>
                      <a:pt x="188" y="91"/>
                    </a:cubicBezTo>
                    <a:cubicBezTo>
                      <a:pt x="206" y="91"/>
                      <a:pt x="221" y="76"/>
                      <a:pt x="221" y="58"/>
                    </a:cubicBezTo>
                    <a:cubicBezTo>
                      <a:pt x="221" y="44"/>
                      <a:pt x="221" y="44"/>
                      <a:pt x="221" y="44"/>
                    </a:cubicBezTo>
                    <a:cubicBezTo>
                      <a:pt x="221" y="26"/>
                      <a:pt x="206" y="11"/>
                      <a:pt x="188" y="11"/>
                    </a:cubicBezTo>
                    <a:close/>
                    <a:moveTo>
                      <a:pt x="207" y="58"/>
                    </a:moveTo>
                    <a:cubicBezTo>
                      <a:pt x="207" y="69"/>
                      <a:pt x="198" y="77"/>
                      <a:pt x="188" y="77"/>
                    </a:cubicBezTo>
                    <a:cubicBezTo>
                      <a:pt x="186" y="77"/>
                      <a:pt x="184" y="77"/>
                      <a:pt x="182" y="76"/>
                    </a:cubicBezTo>
                    <a:cubicBezTo>
                      <a:pt x="181" y="76"/>
                      <a:pt x="179" y="76"/>
                      <a:pt x="179" y="73"/>
                    </a:cubicBezTo>
                    <a:cubicBezTo>
                      <a:pt x="180" y="70"/>
                      <a:pt x="180" y="68"/>
                      <a:pt x="180" y="64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81" y="26"/>
                      <a:pt x="182" y="26"/>
                    </a:cubicBezTo>
                    <a:cubicBezTo>
                      <a:pt x="184" y="25"/>
                      <a:pt x="186" y="25"/>
                      <a:pt x="188" y="25"/>
                    </a:cubicBezTo>
                    <a:cubicBezTo>
                      <a:pt x="198" y="25"/>
                      <a:pt x="207" y="33"/>
                      <a:pt x="207" y="44"/>
                    </a:cubicBezTo>
                    <a:lnTo>
                      <a:pt x="207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7" name="Freeform 92"/>
              <p:cNvSpPr/>
              <p:nvPr/>
            </p:nvSpPr>
            <p:spPr bwMode="auto">
              <a:xfrm>
                <a:off x="2005013" y="3357563"/>
                <a:ext cx="354013" cy="47625"/>
              </a:xfrm>
              <a:custGeom>
                <a:avLst/>
                <a:gdLst>
                  <a:gd name="T0" fmla="*/ 167 w 167"/>
                  <a:gd name="T1" fmla="*/ 17 h 22"/>
                  <a:gd name="T2" fmla="*/ 162 w 167"/>
                  <a:gd name="T3" fmla="*/ 22 h 22"/>
                  <a:gd name="T4" fmla="*/ 5 w 167"/>
                  <a:gd name="T5" fmla="*/ 22 h 22"/>
                  <a:gd name="T6" fmla="*/ 0 w 167"/>
                  <a:gd name="T7" fmla="*/ 17 h 22"/>
                  <a:gd name="T8" fmla="*/ 0 w 167"/>
                  <a:gd name="T9" fmla="*/ 5 h 22"/>
                  <a:gd name="T10" fmla="*/ 5 w 167"/>
                  <a:gd name="T11" fmla="*/ 0 h 22"/>
                  <a:gd name="T12" fmla="*/ 162 w 167"/>
                  <a:gd name="T13" fmla="*/ 0 h 22"/>
                  <a:gd name="T14" fmla="*/ 167 w 167"/>
                  <a:gd name="T15" fmla="*/ 5 h 22"/>
                  <a:gd name="T16" fmla="*/ 167 w 167"/>
                  <a:gd name="T1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22">
                    <a:moveTo>
                      <a:pt x="167" y="17"/>
                    </a:moveTo>
                    <a:cubicBezTo>
                      <a:pt x="167" y="19"/>
                      <a:pt x="165" y="22"/>
                      <a:pt x="162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2" y="22"/>
                      <a:pt x="0" y="19"/>
                      <a:pt x="0" y="1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5" y="0"/>
                      <a:pt x="167" y="2"/>
                      <a:pt x="167" y="5"/>
                    </a:cubicBezTo>
                    <a:cubicBezTo>
                      <a:pt x="167" y="17"/>
                      <a:pt x="167" y="17"/>
                      <a:pt x="16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8" name="Freeform 93"/>
              <p:cNvSpPr/>
              <p:nvPr/>
            </p:nvSpPr>
            <p:spPr bwMode="auto">
              <a:xfrm>
                <a:off x="2103438" y="2906713"/>
                <a:ext cx="57150" cy="109538"/>
              </a:xfrm>
              <a:custGeom>
                <a:avLst/>
                <a:gdLst>
                  <a:gd name="T0" fmla="*/ 9 w 27"/>
                  <a:gd name="T1" fmla="*/ 52 h 52"/>
                  <a:gd name="T2" fmla="*/ 6 w 27"/>
                  <a:gd name="T3" fmla="*/ 52 h 52"/>
                  <a:gd name="T4" fmla="*/ 1 w 27"/>
                  <a:gd name="T5" fmla="*/ 44 h 52"/>
                  <a:gd name="T6" fmla="*/ 10 w 27"/>
                  <a:gd name="T7" fmla="*/ 34 h 52"/>
                  <a:gd name="T8" fmla="*/ 16 w 27"/>
                  <a:gd name="T9" fmla="*/ 29 h 52"/>
                  <a:gd name="T10" fmla="*/ 16 w 27"/>
                  <a:gd name="T11" fmla="*/ 29 h 52"/>
                  <a:gd name="T12" fmla="*/ 9 w 27"/>
                  <a:gd name="T13" fmla="*/ 20 h 52"/>
                  <a:gd name="T14" fmla="*/ 0 w 27"/>
                  <a:gd name="T15" fmla="*/ 9 h 52"/>
                  <a:gd name="T16" fmla="*/ 5 w 27"/>
                  <a:gd name="T17" fmla="*/ 1 h 52"/>
                  <a:gd name="T18" fmla="*/ 12 w 27"/>
                  <a:gd name="T19" fmla="*/ 2 h 52"/>
                  <a:gd name="T20" fmla="*/ 11 w 27"/>
                  <a:gd name="T21" fmla="*/ 7 h 52"/>
                  <a:gd name="T22" fmla="*/ 9 w 27"/>
                  <a:gd name="T23" fmla="*/ 9 h 52"/>
                  <a:gd name="T24" fmla="*/ 15 w 27"/>
                  <a:gd name="T25" fmla="*/ 15 h 52"/>
                  <a:gd name="T26" fmla="*/ 25 w 27"/>
                  <a:gd name="T27" fmla="*/ 31 h 52"/>
                  <a:gd name="T28" fmla="*/ 16 w 27"/>
                  <a:gd name="T29" fmla="*/ 40 h 52"/>
                  <a:gd name="T30" fmla="*/ 10 w 27"/>
                  <a:gd name="T31" fmla="*/ 44 h 52"/>
                  <a:gd name="T32" fmla="*/ 12 w 27"/>
                  <a:gd name="T33" fmla="*/ 46 h 52"/>
                  <a:gd name="T34" fmla="*/ 13 w 27"/>
                  <a:gd name="T35" fmla="*/ 51 h 52"/>
                  <a:gd name="T36" fmla="*/ 9 w 27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52">
                    <a:moveTo>
                      <a:pt x="9" y="52"/>
                    </a:moveTo>
                    <a:cubicBezTo>
                      <a:pt x="8" y="52"/>
                      <a:pt x="7" y="52"/>
                      <a:pt x="6" y="52"/>
                    </a:cubicBezTo>
                    <a:cubicBezTo>
                      <a:pt x="3" y="49"/>
                      <a:pt x="1" y="47"/>
                      <a:pt x="1" y="44"/>
                    </a:cubicBezTo>
                    <a:cubicBezTo>
                      <a:pt x="1" y="40"/>
                      <a:pt x="6" y="37"/>
                      <a:pt x="10" y="34"/>
                    </a:cubicBezTo>
                    <a:cubicBezTo>
                      <a:pt x="12" y="33"/>
                      <a:pt x="15" y="31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6"/>
                      <a:pt x="14" y="24"/>
                      <a:pt x="9" y="20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6"/>
                      <a:pt x="2" y="3"/>
                      <a:pt x="5" y="1"/>
                    </a:cubicBezTo>
                    <a:cubicBezTo>
                      <a:pt x="7" y="0"/>
                      <a:pt x="10" y="0"/>
                      <a:pt x="12" y="2"/>
                    </a:cubicBezTo>
                    <a:cubicBezTo>
                      <a:pt x="14" y="3"/>
                      <a:pt x="14" y="6"/>
                      <a:pt x="11" y="7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0"/>
                      <a:pt x="13" y="13"/>
                      <a:pt x="15" y="15"/>
                    </a:cubicBezTo>
                    <a:cubicBezTo>
                      <a:pt x="21" y="19"/>
                      <a:pt x="27" y="24"/>
                      <a:pt x="25" y="31"/>
                    </a:cubicBezTo>
                    <a:cubicBezTo>
                      <a:pt x="24" y="35"/>
                      <a:pt x="20" y="37"/>
                      <a:pt x="16" y="40"/>
                    </a:cubicBezTo>
                    <a:cubicBezTo>
                      <a:pt x="14" y="41"/>
                      <a:pt x="10" y="43"/>
                      <a:pt x="10" y="44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4" y="47"/>
                      <a:pt x="15" y="50"/>
                      <a:pt x="13" y="51"/>
                    </a:cubicBezTo>
                    <a:cubicBezTo>
                      <a:pt x="12" y="52"/>
                      <a:pt x="10" y="52"/>
                      <a:pt x="9" y="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9" name="Freeform 94"/>
              <p:cNvSpPr/>
              <p:nvPr/>
            </p:nvSpPr>
            <p:spPr bwMode="auto">
              <a:xfrm>
                <a:off x="2195513" y="2894013"/>
                <a:ext cx="60325" cy="112713"/>
              </a:xfrm>
              <a:custGeom>
                <a:avLst/>
                <a:gdLst>
                  <a:gd name="T0" fmla="*/ 10 w 28"/>
                  <a:gd name="T1" fmla="*/ 53 h 53"/>
                  <a:gd name="T2" fmla="*/ 6 w 28"/>
                  <a:gd name="T3" fmla="*/ 52 h 53"/>
                  <a:gd name="T4" fmla="*/ 1 w 28"/>
                  <a:gd name="T5" fmla="*/ 44 h 53"/>
                  <a:gd name="T6" fmla="*/ 10 w 28"/>
                  <a:gd name="T7" fmla="*/ 34 h 53"/>
                  <a:gd name="T8" fmla="*/ 16 w 28"/>
                  <a:gd name="T9" fmla="*/ 29 h 53"/>
                  <a:gd name="T10" fmla="*/ 16 w 28"/>
                  <a:gd name="T11" fmla="*/ 29 h 53"/>
                  <a:gd name="T12" fmla="*/ 9 w 28"/>
                  <a:gd name="T13" fmla="*/ 20 h 53"/>
                  <a:gd name="T14" fmla="*/ 0 w 28"/>
                  <a:gd name="T15" fmla="*/ 9 h 53"/>
                  <a:gd name="T16" fmla="*/ 6 w 28"/>
                  <a:gd name="T17" fmla="*/ 1 h 53"/>
                  <a:gd name="T18" fmla="*/ 13 w 28"/>
                  <a:gd name="T19" fmla="*/ 2 h 53"/>
                  <a:gd name="T20" fmla="*/ 12 w 28"/>
                  <a:gd name="T21" fmla="*/ 7 h 53"/>
                  <a:gd name="T22" fmla="*/ 10 w 28"/>
                  <a:gd name="T23" fmla="*/ 9 h 53"/>
                  <a:gd name="T24" fmla="*/ 16 w 28"/>
                  <a:gd name="T25" fmla="*/ 15 h 53"/>
                  <a:gd name="T26" fmla="*/ 26 w 28"/>
                  <a:gd name="T27" fmla="*/ 31 h 53"/>
                  <a:gd name="T28" fmla="*/ 16 w 28"/>
                  <a:gd name="T29" fmla="*/ 40 h 53"/>
                  <a:gd name="T30" fmla="*/ 11 w 28"/>
                  <a:gd name="T31" fmla="*/ 44 h 53"/>
                  <a:gd name="T32" fmla="*/ 13 w 28"/>
                  <a:gd name="T33" fmla="*/ 46 h 53"/>
                  <a:gd name="T34" fmla="*/ 13 w 28"/>
                  <a:gd name="T35" fmla="*/ 51 h 53"/>
                  <a:gd name="T36" fmla="*/ 10 w 28"/>
                  <a:gd name="T3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53">
                    <a:moveTo>
                      <a:pt x="10" y="53"/>
                    </a:moveTo>
                    <a:cubicBezTo>
                      <a:pt x="8" y="53"/>
                      <a:pt x="7" y="52"/>
                      <a:pt x="6" y="52"/>
                    </a:cubicBezTo>
                    <a:cubicBezTo>
                      <a:pt x="3" y="49"/>
                      <a:pt x="1" y="47"/>
                      <a:pt x="1" y="44"/>
                    </a:cubicBezTo>
                    <a:cubicBezTo>
                      <a:pt x="1" y="40"/>
                      <a:pt x="6" y="37"/>
                      <a:pt x="10" y="34"/>
                    </a:cubicBezTo>
                    <a:cubicBezTo>
                      <a:pt x="13" y="33"/>
                      <a:pt x="16" y="31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7"/>
                      <a:pt x="14" y="24"/>
                      <a:pt x="9" y="20"/>
                    </a:cubicBezTo>
                    <a:cubicBezTo>
                      <a:pt x="5" y="17"/>
                      <a:pt x="0" y="13"/>
                      <a:pt x="0" y="9"/>
                    </a:cubicBezTo>
                    <a:cubicBezTo>
                      <a:pt x="0" y="6"/>
                      <a:pt x="2" y="4"/>
                      <a:pt x="6" y="1"/>
                    </a:cubicBezTo>
                    <a:cubicBezTo>
                      <a:pt x="8" y="0"/>
                      <a:pt x="11" y="0"/>
                      <a:pt x="13" y="2"/>
                    </a:cubicBezTo>
                    <a:cubicBezTo>
                      <a:pt x="14" y="3"/>
                      <a:pt x="14" y="6"/>
                      <a:pt x="12" y="7"/>
                    </a:cubicBezTo>
                    <a:cubicBezTo>
                      <a:pt x="11" y="8"/>
                      <a:pt x="10" y="9"/>
                      <a:pt x="10" y="9"/>
                    </a:cubicBezTo>
                    <a:cubicBezTo>
                      <a:pt x="10" y="10"/>
                      <a:pt x="13" y="13"/>
                      <a:pt x="16" y="15"/>
                    </a:cubicBezTo>
                    <a:cubicBezTo>
                      <a:pt x="21" y="19"/>
                      <a:pt x="28" y="24"/>
                      <a:pt x="26" y="31"/>
                    </a:cubicBezTo>
                    <a:cubicBezTo>
                      <a:pt x="25" y="35"/>
                      <a:pt x="20" y="38"/>
                      <a:pt x="16" y="40"/>
                    </a:cubicBezTo>
                    <a:cubicBezTo>
                      <a:pt x="15" y="41"/>
                      <a:pt x="11" y="44"/>
                      <a:pt x="11" y="44"/>
                    </a:cubicBezTo>
                    <a:cubicBezTo>
                      <a:pt x="11" y="44"/>
                      <a:pt x="11" y="45"/>
                      <a:pt x="13" y="46"/>
                    </a:cubicBezTo>
                    <a:cubicBezTo>
                      <a:pt x="15" y="47"/>
                      <a:pt x="15" y="50"/>
                      <a:pt x="13" y="51"/>
                    </a:cubicBezTo>
                    <a:cubicBezTo>
                      <a:pt x="12" y="52"/>
                      <a:pt x="11" y="53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8858509" y="1552731"/>
            <a:ext cx="2158584" cy="2158584"/>
            <a:chOff x="8709284" y="1933731"/>
            <a:chExt cx="2158584" cy="2158584"/>
          </a:xfrm>
        </p:grpSpPr>
        <p:sp>
          <p:nvSpPr>
            <p:cNvPr id="31" name="椭圆 30"/>
            <p:cNvSpPr/>
            <p:nvPr/>
          </p:nvSpPr>
          <p:spPr>
            <a:xfrm>
              <a:off x="8784235" y="2008682"/>
              <a:ext cx="2008682" cy="20086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709284" y="1933731"/>
              <a:ext cx="2158584" cy="2158584"/>
            </a:xfrm>
            <a:prstGeom prst="ellipse">
              <a:avLst/>
            </a:prstGeom>
            <a:noFill/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33" name="Group 122"/>
            <p:cNvGrpSpPr/>
            <p:nvPr/>
          </p:nvGrpSpPr>
          <p:grpSpPr>
            <a:xfrm>
              <a:off x="9488772" y="2690082"/>
              <a:ext cx="599608" cy="606718"/>
              <a:chOff x="3500438" y="2252663"/>
              <a:chExt cx="401638" cy="406400"/>
            </a:xfrm>
            <a:solidFill>
              <a:schemeClr val="bg1"/>
            </a:solidFill>
          </p:grpSpPr>
          <p:sp>
            <p:nvSpPr>
              <p:cNvPr id="34" name="Freeform 85"/>
              <p:cNvSpPr>
                <a:spLocks noEditPoints="1"/>
              </p:cNvSpPr>
              <p:nvPr/>
            </p:nvSpPr>
            <p:spPr bwMode="auto">
              <a:xfrm>
                <a:off x="3500438" y="2562225"/>
                <a:ext cx="401638" cy="96838"/>
              </a:xfrm>
              <a:custGeom>
                <a:avLst/>
                <a:gdLst>
                  <a:gd name="T0" fmla="*/ 184 w 190"/>
                  <a:gd name="T1" fmla="*/ 0 h 45"/>
                  <a:gd name="T2" fmla="*/ 5 w 190"/>
                  <a:gd name="T3" fmla="*/ 0 h 45"/>
                  <a:gd name="T4" fmla="*/ 0 w 190"/>
                  <a:gd name="T5" fmla="*/ 5 h 45"/>
                  <a:gd name="T6" fmla="*/ 0 w 190"/>
                  <a:gd name="T7" fmla="*/ 40 h 45"/>
                  <a:gd name="T8" fmla="*/ 5 w 190"/>
                  <a:gd name="T9" fmla="*/ 45 h 45"/>
                  <a:gd name="T10" fmla="*/ 184 w 190"/>
                  <a:gd name="T11" fmla="*/ 45 h 45"/>
                  <a:gd name="T12" fmla="*/ 190 w 190"/>
                  <a:gd name="T13" fmla="*/ 40 h 45"/>
                  <a:gd name="T14" fmla="*/ 190 w 190"/>
                  <a:gd name="T15" fmla="*/ 5 h 45"/>
                  <a:gd name="T16" fmla="*/ 184 w 190"/>
                  <a:gd name="T17" fmla="*/ 0 h 45"/>
                  <a:gd name="T18" fmla="*/ 172 w 190"/>
                  <a:gd name="T19" fmla="*/ 20 h 45"/>
                  <a:gd name="T20" fmla="*/ 168 w 190"/>
                  <a:gd name="T21" fmla="*/ 24 h 45"/>
                  <a:gd name="T22" fmla="*/ 130 w 190"/>
                  <a:gd name="T23" fmla="*/ 24 h 45"/>
                  <a:gd name="T24" fmla="*/ 126 w 190"/>
                  <a:gd name="T25" fmla="*/ 20 h 45"/>
                  <a:gd name="T26" fmla="*/ 126 w 190"/>
                  <a:gd name="T27" fmla="*/ 15 h 45"/>
                  <a:gd name="T28" fmla="*/ 130 w 190"/>
                  <a:gd name="T29" fmla="*/ 11 h 45"/>
                  <a:gd name="T30" fmla="*/ 168 w 190"/>
                  <a:gd name="T31" fmla="*/ 11 h 45"/>
                  <a:gd name="T32" fmla="*/ 172 w 190"/>
                  <a:gd name="T33" fmla="*/ 15 h 45"/>
                  <a:gd name="T34" fmla="*/ 172 w 190"/>
                  <a:gd name="T35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0" h="45">
                    <a:moveTo>
                      <a:pt x="184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2" y="45"/>
                      <a:pt x="5" y="45"/>
                    </a:cubicBezTo>
                    <a:cubicBezTo>
                      <a:pt x="184" y="45"/>
                      <a:pt x="184" y="45"/>
                      <a:pt x="184" y="45"/>
                    </a:cubicBezTo>
                    <a:cubicBezTo>
                      <a:pt x="187" y="45"/>
                      <a:pt x="190" y="43"/>
                      <a:pt x="190" y="40"/>
                    </a:cubicBezTo>
                    <a:cubicBezTo>
                      <a:pt x="190" y="5"/>
                      <a:pt x="190" y="5"/>
                      <a:pt x="190" y="5"/>
                    </a:cubicBezTo>
                    <a:cubicBezTo>
                      <a:pt x="190" y="2"/>
                      <a:pt x="187" y="0"/>
                      <a:pt x="184" y="0"/>
                    </a:cubicBezTo>
                    <a:close/>
                    <a:moveTo>
                      <a:pt x="172" y="20"/>
                    </a:moveTo>
                    <a:cubicBezTo>
                      <a:pt x="172" y="22"/>
                      <a:pt x="171" y="24"/>
                      <a:pt x="168" y="24"/>
                    </a:cubicBezTo>
                    <a:cubicBezTo>
                      <a:pt x="130" y="24"/>
                      <a:pt x="130" y="24"/>
                      <a:pt x="130" y="24"/>
                    </a:cubicBezTo>
                    <a:cubicBezTo>
                      <a:pt x="128" y="24"/>
                      <a:pt x="126" y="22"/>
                      <a:pt x="126" y="20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3"/>
                      <a:pt x="128" y="11"/>
                      <a:pt x="130" y="11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71" y="11"/>
                      <a:pt x="172" y="13"/>
                      <a:pt x="172" y="15"/>
                    </a:cubicBezTo>
                    <a:lnTo>
                      <a:pt x="172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5" name="Freeform 86"/>
              <p:cNvSpPr>
                <a:spLocks noEditPoints="1"/>
              </p:cNvSpPr>
              <p:nvPr/>
            </p:nvSpPr>
            <p:spPr bwMode="auto">
              <a:xfrm>
                <a:off x="3521076" y="2252663"/>
                <a:ext cx="358775" cy="282575"/>
              </a:xfrm>
              <a:custGeom>
                <a:avLst/>
                <a:gdLst>
                  <a:gd name="T0" fmla="*/ 162 w 169"/>
                  <a:gd name="T1" fmla="*/ 0 h 133"/>
                  <a:gd name="T2" fmla="*/ 7 w 169"/>
                  <a:gd name="T3" fmla="*/ 0 h 133"/>
                  <a:gd name="T4" fmla="*/ 0 w 169"/>
                  <a:gd name="T5" fmla="*/ 7 h 133"/>
                  <a:gd name="T6" fmla="*/ 0 w 169"/>
                  <a:gd name="T7" fmla="*/ 56 h 133"/>
                  <a:gd name="T8" fmla="*/ 0 w 169"/>
                  <a:gd name="T9" fmla="*/ 80 h 133"/>
                  <a:gd name="T10" fmla="*/ 0 w 169"/>
                  <a:gd name="T11" fmla="*/ 126 h 133"/>
                  <a:gd name="T12" fmla="*/ 7 w 169"/>
                  <a:gd name="T13" fmla="*/ 133 h 133"/>
                  <a:gd name="T14" fmla="*/ 162 w 169"/>
                  <a:gd name="T15" fmla="*/ 133 h 133"/>
                  <a:gd name="T16" fmla="*/ 169 w 169"/>
                  <a:gd name="T17" fmla="*/ 126 h 133"/>
                  <a:gd name="T18" fmla="*/ 169 w 169"/>
                  <a:gd name="T19" fmla="*/ 7 h 133"/>
                  <a:gd name="T20" fmla="*/ 162 w 169"/>
                  <a:gd name="T21" fmla="*/ 0 h 133"/>
                  <a:gd name="T22" fmla="*/ 159 w 169"/>
                  <a:gd name="T23" fmla="*/ 99 h 133"/>
                  <a:gd name="T24" fmla="*/ 152 w 169"/>
                  <a:gd name="T25" fmla="*/ 106 h 133"/>
                  <a:gd name="T26" fmla="*/ 17 w 169"/>
                  <a:gd name="T27" fmla="*/ 106 h 133"/>
                  <a:gd name="T28" fmla="*/ 10 w 169"/>
                  <a:gd name="T29" fmla="*/ 99 h 133"/>
                  <a:gd name="T30" fmla="*/ 10 w 169"/>
                  <a:gd name="T31" fmla="*/ 18 h 133"/>
                  <a:gd name="T32" fmla="*/ 17 w 169"/>
                  <a:gd name="T33" fmla="*/ 11 h 133"/>
                  <a:gd name="T34" fmla="*/ 152 w 169"/>
                  <a:gd name="T35" fmla="*/ 11 h 133"/>
                  <a:gd name="T36" fmla="*/ 159 w 169"/>
                  <a:gd name="T37" fmla="*/ 18 h 133"/>
                  <a:gd name="T38" fmla="*/ 159 w 169"/>
                  <a:gd name="T39" fmla="*/ 9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9" h="133">
                    <a:moveTo>
                      <a:pt x="1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0"/>
                      <a:pt x="3" y="133"/>
                      <a:pt x="7" y="133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33"/>
                      <a:pt x="169" y="130"/>
                      <a:pt x="169" y="126"/>
                    </a:cubicBezTo>
                    <a:cubicBezTo>
                      <a:pt x="169" y="7"/>
                      <a:pt x="169" y="7"/>
                      <a:pt x="169" y="7"/>
                    </a:cubicBezTo>
                    <a:cubicBezTo>
                      <a:pt x="169" y="3"/>
                      <a:pt x="166" y="0"/>
                      <a:pt x="162" y="0"/>
                    </a:cubicBezTo>
                    <a:close/>
                    <a:moveTo>
                      <a:pt x="159" y="99"/>
                    </a:moveTo>
                    <a:cubicBezTo>
                      <a:pt x="159" y="103"/>
                      <a:pt x="156" y="106"/>
                      <a:pt x="152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3" y="106"/>
                      <a:pt x="10" y="103"/>
                      <a:pt x="10" y="9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4"/>
                      <a:pt x="13" y="11"/>
                      <a:pt x="17" y="11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56" y="11"/>
                      <a:pt x="159" y="14"/>
                      <a:pt x="159" y="18"/>
                    </a:cubicBezTo>
                    <a:cubicBezTo>
                      <a:pt x="159" y="99"/>
                      <a:pt x="159" y="99"/>
                      <a:pt x="159" y="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6" name="Freeform 87"/>
              <p:cNvSpPr/>
              <p:nvPr/>
            </p:nvSpPr>
            <p:spPr bwMode="auto">
              <a:xfrm>
                <a:off x="3565526" y="2301875"/>
                <a:ext cx="68263" cy="55563"/>
              </a:xfrm>
              <a:custGeom>
                <a:avLst/>
                <a:gdLst>
                  <a:gd name="T0" fmla="*/ 4 w 32"/>
                  <a:gd name="T1" fmla="*/ 26 h 26"/>
                  <a:gd name="T2" fmla="*/ 1 w 32"/>
                  <a:gd name="T3" fmla="*/ 24 h 26"/>
                  <a:gd name="T4" fmla="*/ 2 w 32"/>
                  <a:gd name="T5" fmla="*/ 18 h 26"/>
                  <a:gd name="T6" fmla="*/ 25 w 32"/>
                  <a:gd name="T7" fmla="*/ 1 h 26"/>
                  <a:gd name="T8" fmla="*/ 31 w 32"/>
                  <a:gd name="T9" fmla="*/ 2 h 26"/>
                  <a:gd name="T10" fmla="*/ 30 w 32"/>
                  <a:gd name="T11" fmla="*/ 8 h 26"/>
                  <a:gd name="T12" fmla="*/ 7 w 32"/>
                  <a:gd name="T13" fmla="*/ 25 h 26"/>
                  <a:gd name="T14" fmla="*/ 4 w 32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6">
                    <a:moveTo>
                      <a:pt x="4" y="26"/>
                    </a:moveTo>
                    <a:cubicBezTo>
                      <a:pt x="3" y="26"/>
                      <a:pt x="2" y="25"/>
                      <a:pt x="1" y="24"/>
                    </a:cubicBezTo>
                    <a:cubicBezTo>
                      <a:pt x="0" y="22"/>
                      <a:pt x="0" y="20"/>
                      <a:pt x="2" y="18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7" y="0"/>
                      <a:pt x="30" y="0"/>
                      <a:pt x="31" y="2"/>
                    </a:cubicBezTo>
                    <a:cubicBezTo>
                      <a:pt x="32" y="4"/>
                      <a:pt x="32" y="6"/>
                      <a:pt x="30" y="8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5"/>
                      <a:pt x="5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7" name="Freeform 88"/>
              <p:cNvSpPr/>
              <p:nvPr/>
            </p:nvSpPr>
            <p:spPr bwMode="auto">
              <a:xfrm>
                <a:off x="3570288" y="2311400"/>
                <a:ext cx="123825" cy="92075"/>
              </a:xfrm>
              <a:custGeom>
                <a:avLst/>
                <a:gdLst>
                  <a:gd name="T0" fmla="*/ 5 w 59"/>
                  <a:gd name="T1" fmla="*/ 44 h 44"/>
                  <a:gd name="T2" fmla="*/ 1 w 59"/>
                  <a:gd name="T3" fmla="*/ 42 h 44"/>
                  <a:gd name="T4" fmla="*/ 2 w 59"/>
                  <a:gd name="T5" fmla="*/ 36 h 44"/>
                  <a:gd name="T6" fmla="*/ 52 w 59"/>
                  <a:gd name="T7" fmla="*/ 1 h 44"/>
                  <a:gd name="T8" fmla="*/ 58 w 59"/>
                  <a:gd name="T9" fmla="*/ 2 h 44"/>
                  <a:gd name="T10" fmla="*/ 57 w 59"/>
                  <a:gd name="T11" fmla="*/ 8 h 44"/>
                  <a:gd name="T12" fmla="*/ 7 w 59"/>
                  <a:gd name="T13" fmla="*/ 43 h 44"/>
                  <a:gd name="T14" fmla="*/ 5 w 59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4">
                    <a:moveTo>
                      <a:pt x="5" y="44"/>
                    </a:moveTo>
                    <a:cubicBezTo>
                      <a:pt x="3" y="44"/>
                      <a:pt x="2" y="43"/>
                      <a:pt x="1" y="42"/>
                    </a:cubicBezTo>
                    <a:cubicBezTo>
                      <a:pt x="0" y="40"/>
                      <a:pt x="0" y="37"/>
                      <a:pt x="2" y="3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0"/>
                      <a:pt x="56" y="0"/>
                      <a:pt x="58" y="2"/>
                    </a:cubicBezTo>
                    <a:cubicBezTo>
                      <a:pt x="59" y="4"/>
                      <a:pt x="59" y="7"/>
                      <a:pt x="57" y="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6" y="43"/>
                      <a:pt x="6" y="44"/>
                      <a:pt x="5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1303467" y="1552731"/>
            <a:ext cx="2158584" cy="2158584"/>
            <a:chOff x="1154242" y="1933731"/>
            <a:chExt cx="2158584" cy="2158584"/>
          </a:xfrm>
        </p:grpSpPr>
        <p:sp>
          <p:nvSpPr>
            <p:cNvPr id="39" name="椭圆 38"/>
            <p:cNvSpPr/>
            <p:nvPr/>
          </p:nvSpPr>
          <p:spPr>
            <a:xfrm>
              <a:off x="1229193" y="2008682"/>
              <a:ext cx="2008682" cy="20086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154242" y="1933731"/>
              <a:ext cx="2158584" cy="2158584"/>
            </a:xfrm>
            <a:prstGeom prst="ellipse">
              <a:avLst/>
            </a:prstGeom>
            <a:noFill/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41" name="Group 1499"/>
            <p:cNvGrpSpPr/>
            <p:nvPr/>
          </p:nvGrpSpPr>
          <p:grpSpPr>
            <a:xfrm>
              <a:off x="1980376" y="2773870"/>
              <a:ext cx="506316" cy="478306"/>
              <a:chOff x="4922838" y="4403725"/>
              <a:chExt cx="373063" cy="352425"/>
            </a:xfrm>
            <a:solidFill>
              <a:schemeClr val="bg1"/>
            </a:solidFill>
          </p:grpSpPr>
          <p:sp>
            <p:nvSpPr>
              <p:cNvPr id="42" name="Freeform 96"/>
              <p:cNvSpPr/>
              <p:nvPr/>
            </p:nvSpPr>
            <p:spPr bwMode="auto">
              <a:xfrm>
                <a:off x="4976813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9 w 33"/>
                  <a:gd name="T3" fmla="*/ 26 h 26"/>
                  <a:gd name="T4" fmla="*/ 5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5 w 33"/>
                  <a:gd name="T11" fmla="*/ 0 h 26"/>
                  <a:gd name="T12" fmla="*/ 29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9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3" name="Freeform 97"/>
              <p:cNvSpPr/>
              <p:nvPr/>
            </p:nvSpPr>
            <p:spPr bwMode="auto">
              <a:xfrm>
                <a:off x="4976813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9 w 33"/>
                  <a:gd name="T3" fmla="*/ 26 h 26"/>
                  <a:gd name="T4" fmla="*/ 5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5 w 33"/>
                  <a:gd name="T11" fmla="*/ 0 h 26"/>
                  <a:gd name="T12" fmla="*/ 29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9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4" name="Freeform 98"/>
              <p:cNvSpPr/>
              <p:nvPr/>
            </p:nvSpPr>
            <p:spPr bwMode="auto">
              <a:xfrm>
                <a:off x="5075238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5" name="Freeform 99"/>
              <p:cNvSpPr/>
              <p:nvPr/>
            </p:nvSpPr>
            <p:spPr bwMode="auto">
              <a:xfrm>
                <a:off x="5075238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6" name="Freeform 100"/>
              <p:cNvSpPr/>
              <p:nvPr/>
            </p:nvSpPr>
            <p:spPr bwMode="auto">
              <a:xfrm>
                <a:off x="5170488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7" name="Freeform 101"/>
              <p:cNvSpPr/>
              <p:nvPr/>
            </p:nvSpPr>
            <p:spPr bwMode="auto">
              <a:xfrm>
                <a:off x="5170488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8" name="Freeform 102"/>
              <p:cNvSpPr/>
              <p:nvPr/>
            </p:nvSpPr>
            <p:spPr bwMode="auto">
              <a:xfrm>
                <a:off x="4992688" y="4403725"/>
                <a:ext cx="44450" cy="82550"/>
              </a:xfrm>
              <a:custGeom>
                <a:avLst/>
                <a:gdLst>
                  <a:gd name="T0" fmla="*/ 5 w 21"/>
                  <a:gd name="T1" fmla="*/ 39 h 39"/>
                  <a:gd name="T2" fmla="*/ 0 w 21"/>
                  <a:gd name="T3" fmla="*/ 33 h 39"/>
                  <a:gd name="T4" fmla="*/ 0 w 21"/>
                  <a:gd name="T5" fmla="*/ 5 h 39"/>
                  <a:gd name="T6" fmla="*/ 5 w 21"/>
                  <a:gd name="T7" fmla="*/ 0 h 39"/>
                  <a:gd name="T8" fmla="*/ 16 w 21"/>
                  <a:gd name="T9" fmla="*/ 0 h 39"/>
                  <a:gd name="T10" fmla="*/ 21 w 21"/>
                  <a:gd name="T11" fmla="*/ 5 h 39"/>
                  <a:gd name="T12" fmla="*/ 21 w 21"/>
                  <a:gd name="T13" fmla="*/ 33 h 39"/>
                  <a:gd name="T14" fmla="*/ 16 w 21"/>
                  <a:gd name="T15" fmla="*/ 39 h 39"/>
                  <a:gd name="T16" fmla="*/ 5 w 21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9">
                    <a:moveTo>
                      <a:pt x="5" y="39"/>
                    </a:moveTo>
                    <a:cubicBezTo>
                      <a:pt x="2" y="39"/>
                      <a:pt x="0" y="36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2"/>
                      <a:pt x="21" y="5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6"/>
                      <a:pt x="19" y="39"/>
                      <a:pt x="16" y="39"/>
                    </a:cubicBezTo>
                    <a:lnTo>
                      <a:pt x="5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9" name="Freeform 103"/>
              <p:cNvSpPr/>
              <p:nvPr/>
            </p:nvSpPr>
            <p:spPr bwMode="auto">
              <a:xfrm>
                <a:off x="5183188" y="4403725"/>
                <a:ext cx="44450" cy="82550"/>
              </a:xfrm>
              <a:custGeom>
                <a:avLst/>
                <a:gdLst>
                  <a:gd name="T0" fmla="*/ 5 w 21"/>
                  <a:gd name="T1" fmla="*/ 39 h 39"/>
                  <a:gd name="T2" fmla="*/ 0 w 21"/>
                  <a:gd name="T3" fmla="*/ 33 h 39"/>
                  <a:gd name="T4" fmla="*/ 0 w 21"/>
                  <a:gd name="T5" fmla="*/ 5 h 39"/>
                  <a:gd name="T6" fmla="*/ 5 w 21"/>
                  <a:gd name="T7" fmla="*/ 0 h 39"/>
                  <a:gd name="T8" fmla="*/ 16 w 21"/>
                  <a:gd name="T9" fmla="*/ 0 h 39"/>
                  <a:gd name="T10" fmla="*/ 21 w 21"/>
                  <a:gd name="T11" fmla="*/ 5 h 39"/>
                  <a:gd name="T12" fmla="*/ 21 w 21"/>
                  <a:gd name="T13" fmla="*/ 33 h 39"/>
                  <a:gd name="T14" fmla="*/ 16 w 21"/>
                  <a:gd name="T15" fmla="*/ 39 h 39"/>
                  <a:gd name="T16" fmla="*/ 5 w 21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9">
                    <a:moveTo>
                      <a:pt x="5" y="39"/>
                    </a:moveTo>
                    <a:cubicBezTo>
                      <a:pt x="2" y="39"/>
                      <a:pt x="0" y="36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2"/>
                      <a:pt x="21" y="5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6"/>
                      <a:pt x="19" y="39"/>
                      <a:pt x="16" y="39"/>
                    </a:cubicBezTo>
                    <a:lnTo>
                      <a:pt x="5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50" name="Freeform 104"/>
              <p:cNvSpPr>
                <a:spLocks noEditPoints="1"/>
              </p:cNvSpPr>
              <p:nvPr/>
            </p:nvSpPr>
            <p:spPr bwMode="auto">
              <a:xfrm>
                <a:off x="4922838" y="4448175"/>
                <a:ext cx="373063" cy="307975"/>
              </a:xfrm>
              <a:custGeom>
                <a:avLst/>
                <a:gdLst>
                  <a:gd name="T0" fmla="*/ 171 w 176"/>
                  <a:gd name="T1" fmla="*/ 0 h 145"/>
                  <a:gd name="T2" fmla="*/ 156 w 176"/>
                  <a:gd name="T3" fmla="*/ 0 h 145"/>
                  <a:gd name="T4" fmla="*/ 154 w 176"/>
                  <a:gd name="T5" fmla="*/ 2 h 145"/>
                  <a:gd name="T6" fmla="*/ 154 w 176"/>
                  <a:gd name="T7" fmla="*/ 11 h 145"/>
                  <a:gd name="T8" fmla="*/ 138 w 176"/>
                  <a:gd name="T9" fmla="*/ 27 h 145"/>
                  <a:gd name="T10" fmla="*/ 128 w 176"/>
                  <a:gd name="T11" fmla="*/ 27 h 145"/>
                  <a:gd name="T12" fmla="*/ 113 w 176"/>
                  <a:gd name="T13" fmla="*/ 11 h 145"/>
                  <a:gd name="T14" fmla="*/ 113 w 176"/>
                  <a:gd name="T15" fmla="*/ 3 h 145"/>
                  <a:gd name="T16" fmla="*/ 110 w 176"/>
                  <a:gd name="T17" fmla="*/ 0 h 145"/>
                  <a:gd name="T18" fmla="*/ 67 w 176"/>
                  <a:gd name="T19" fmla="*/ 0 h 145"/>
                  <a:gd name="T20" fmla="*/ 64 w 176"/>
                  <a:gd name="T21" fmla="*/ 3 h 145"/>
                  <a:gd name="T22" fmla="*/ 64 w 176"/>
                  <a:gd name="T23" fmla="*/ 11 h 145"/>
                  <a:gd name="T24" fmla="*/ 48 w 176"/>
                  <a:gd name="T25" fmla="*/ 27 h 145"/>
                  <a:gd name="T26" fmla="*/ 38 w 176"/>
                  <a:gd name="T27" fmla="*/ 27 h 145"/>
                  <a:gd name="T28" fmla="*/ 23 w 176"/>
                  <a:gd name="T29" fmla="*/ 11 h 145"/>
                  <a:gd name="T30" fmla="*/ 23 w 176"/>
                  <a:gd name="T31" fmla="*/ 3 h 145"/>
                  <a:gd name="T32" fmla="*/ 20 w 176"/>
                  <a:gd name="T33" fmla="*/ 0 h 145"/>
                  <a:gd name="T34" fmla="*/ 5 w 176"/>
                  <a:gd name="T35" fmla="*/ 0 h 145"/>
                  <a:gd name="T36" fmla="*/ 0 w 176"/>
                  <a:gd name="T37" fmla="*/ 9 h 145"/>
                  <a:gd name="T38" fmla="*/ 0 w 176"/>
                  <a:gd name="T39" fmla="*/ 143 h 145"/>
                  <a:gd name="T40" fmla="*/ 5 w 176"/>
                  <a:gd name="T41" fmla="*/ 145 h 145"/>
                  <a:gd name="T42" fmla="*/ 171 w 176"/>
                  <a:gd name="T43" fmla="*/ 145 h 145"/>
                  <a:gd name="T44" fmla="*/ 176 w 176"/>
                  <a:gd name="T45" fmla="*/ 143 h 145"/>
                  <a:gd name="T46" fmla="*/ 176 w 176"/>
                  <a:gd name="T47" fmla="*/ 9 h 145"/>
                  <a:gd name="T48" fmla="*/ 171 w 176"/>
                  <a:gd name="T49" fmla="*/ 0 h 145"/>
                  <a:gd name="T50" fmla="*/ 165 w 176"/>
                  <a:gd name="T51" fmla="*/ 128 h 145"/>
                  <a:gd name="T52" fmla="*/ 160 w 176"/>
                  <a:gd name="T53" fmla="*/ 133 h 145"/>
                  <a:gd name="T54" fmla="*/ 16 w 176"/>
                  <a:gd name="T55" fmla="*/ 133 h 145"/>
                  <a:gd name="T56" fmla="*/ 11 w 176"/>
                  <a:gd name="T57" fmla="*/ 128 h 145"/>
                  <a:gd name="T58" fmla="*/ 11 w 176"/>
                  <a:gd name="T59" fmla="*/ 45 h 145"/>
                  <a:gd name="T60" fmla="*/ 16 w 176"/>
                  <a:gd name="T61" fmla="*/ 40 h 145"/>
                  <a:gd name="T62" fmla="*/ 160 w 176"/>
                  <a:gd name="T63" fmla="*/ 40 h 145"/>
                  <a:gd name="T64" fmla="*/ 165 w 176"/>
                  <a:gd name="T65" fmla="*/ 45 h 145"/>
                  <a:gd name="T66" fmla="*/ 165 w 176"/>
                  <a:gd name="T67" fmla="*/ 12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45">
                    <a:moveTo>
                      <a:pt x="171" y="0"/>
                    </a:moveTo>
                    <a:cubicBezTo>
                      <a:pt x="171" y="0"/>
                      <a:pt x="163" y="0"/>
                      <a:pt x="156" y="0"/>
                    </a:cubicBezTo>
                    <a:cubicBezTo>
                      <a:pt x="155" y="0"/>
                      <a:pt x="154" y="0"/>
                      <a:pt x="154" y="2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54" y="20"/>
                      <a:pt x="149" y="27"/>
                      <a:pt x="138" y="27"/>
                    </a:cubicBezTo>
                    <a:cubicBezTo>
                      <a:pt x="128" y="27"/>
                      <a:pt x="128" y="27"/>
                      <a:pt x="128" y="27"/>
                    </a:cubicBezTo>
                    <a:cubicBezTo>
                      <a:pt x="118" y="27"/>
                      <a:pt x="113" y="20"/>
                      <a:pt x="113" y="11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1"/>
                      <a:pt x="112" y="0"/>
                      <a:pt x="110" y="0"/>
                    </a:cubicBezTo>
                    <a:cubicBezTo>
                      <a:pt x="98" y="0"/>
                      <a:pt x="80" y="0"/>
                      <a:pt x="67" y="0"/>
                    </a:cubicBezTo>
                    <a:cubicBezTo>
                      <a:pt x="66" y="0"/>
                      <a:pt x="64" y="0"/>
                      <a:pt x="64" y="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20"/>
                      <a:pt x="59" y="27"/>
                      <a:pt x="48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6" y="27"/>
                      <a:pt x="23" y="20"/>
                      <a:pt x="23" y="1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13" y="0"/>
                      <a:pt x="5" y="0"/>
                      <a:pt x="5" y="0"/>
                    </a:cubicBezTo>
                    <a:cubicBezTo>
                      <a:pt x="3" y="0"/>
                      <a:pt x="0" y="3"/>
                      <a:pt x="0" y="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2"/>
                      <a:pt x="3" y="145"/>
                      <a:pt x="5" y="145"/>
                    </a:cubicBezTo>
                    <a:cubicBezTo>
                      <a:pt x="171" y="145"/>
                      <a:pt x="171" y="145"/>
                      <a:pt x="171" y="145"/>
                    </a:cubicBezTo>
                    <a:cubicBezTo>
                      <a:pt x="174" y="145"/>
                      <a:pt x="176" y="142"/>
                      <a:pt x="176" y="143"/>
                    </a:cubicBezTo>
                    <a:cubicBezTo>
                      <a:pt x="176" y="9"/>
                      <a:pt x="176" y="9"/>
                      <a:pt x="176" y="9"/>
                    </a:cubicBezTo>
                    <a:cubicBezTo>
                      <a:pt x="176" y="3"/>
                      <a:pt x="174" y="0"/>
                      <a:pt x="171" y="0"/>
                    </a:cubicBezTo>
                    <a:close/>
                    <a:moveTo>
                      <a:pt x="165" y="128"/>
                    </a:moveTo>
                    <a:cubicBezTo>
                      <a:pt x="165" y="131"/>
                      <a:pt x="163" y="133"/>
                      <a:pt x="160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4" y="133"/>
                      <a:pt x="11" y="131"/>
                      <a:pt x="11" y="128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2"/>
                      <a:pt x="14" y="40"/>
                      <a:pt x="16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3" y="40"/>
                      <a:pt x="165" y="42"/>
                      <a:pt x="165" y="45"/>
                    </a:cubicBezTo>
                    <a:cubicBezTo>
                      <a:pt x="165" y="128"/>
                      <a:pt x="165" y="128"/>
                      <a:pt x="165" y="1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362276" y="4209831"/>
            <a:ext cx="2226996" cy="1148195"/>
            <a:chOff x="944744" y="4520981"/>
            <a:chExt cx="2226996" cy="1148195"/>
          </a:xfrm>
        </p:grpSpPr>
        <p:sp>
          <p:nvSpPr>
            <p:cNvPr id="10" name="文本框 9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82385" y="4209831"/>
            <a:ext cx="2226996" cy="1148195"/>
            <a:chOff x="944744" y="4520981"/>
            <a:chExt cx="2226996" cy="1148195"/>
          </a:xfrm>
        </p:grpSpPr>
        <p:sp>
          <p:nvSpPr>
            <p:cNvPr id="14" name="文本框 13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02493" y="4209831"/>
            <a:ext cx="2226996" cy="1148195"/>
            <a:chOff x="944744" y="4520981"/>
            <a:chExt cx="2226996" cy="1148195"/>
          </a:xfrm>
        </p:grpSpPr>
        <p:sp>
          <p:nvSpPr>
            <p:cNvPr id="17" name="文本框 16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355635" y="1719297"/>
            <a:ext cx="5261065" cy="3892646"/>
            <a:chOff x="967292" y="2583135"/>
            <a:chExt cx="3750263" cy="2774808"/>
          </a:xfrm>
        </p:grpSpPr>
        <p:sp>
          <p:nvSpPr>
            <p:cNvPr id="3" name="Rectangle 89"/>
            <p:cNvSpPr/>
            <p:nvPr/>
          </p:nvSpPr>
          <p:spPr>
            <a:xfrm>
              <a:off x="967292" y="4940441"/>
              <a:ext cx="3750263" cy="107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endParaRPr>
            </a:p>
          </p:txBody>
        </p:sp>
        <p:grpSp>
          <p:nvGrpSpPr>
            <p:cNvPr id="9" name="Group 137"/>
            <p:cNvGrpSpPr/>
            <p:nvPr/>
          </p:nvGrpSpPr>
          <p:grpSpPr>
            <a:xfrm>
              <a:off x="1304192" y="2583135"/>
              <a:ext cx="301358" cy="2317121"/>
              <a:chOff x="1074408" y="1485901"/>
              <a:chExt cx="214311" cy="1647821"/>
            </a:xfrm>
          </p:grpSpPr>
          <p:cxnSp>
            <p:nvCxnSpPr>
              <p:cNvPr id="31" name="Straight Connector 90"/>
              <p:cNvCxnSpPr/>
              <p:nvPr/>
            </p:nvCxnSpPr>
            <p:spPr>
              <a:xfrm rot="16200000" flipV="1">
                <a:off x="359569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94"/>
              <p:cNvSpPr/>
              <p:nvPr/>
            </p:nvSpPr>
            <p:spPr>
              <a:xfrm>
                <a:off x="1074408" y="2190750"/>
                <a:ext cx="214311" cy="94297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138"/>
            <p:cNvGrpSpPr/>
            <p:nvPr/>
          </p:nvGrpSpPr>
          <p:grpSpPr>
            <a:xfrm>
              <a:off x="1837803" y="2583135"/>
              <a:ext cx="301358" cy="2317121"/>
              <a:chOff x="1447800" y="1485901"/>
              <a:chExt cx="214311" cy="1647821"/>
            </a:xfrm>
          </p:grpSpPr>
          <p:cxnSp>
            <p:nvCxnSpPr>
              <p:cNvPr id="29" name="Straight Connector 97"/>
              <p:cNvCxnSpPr/>
              <p:nvPr/>
            </p:nvCxnSpPr>
            <p:spPr>
              <a:xfrm rot="16200000" flipV="1">
                <a:off x="732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ounded Rectangle 100"/>
              <p:cNvSpPr/>
              <p:nvPr/>
            </p:nvSpPr>
            <p:spPr>
              <a:xfrm>
                <a:off x="1447800" y="1962150"/>
                <a:ext cx="214311" cy="11715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39"/>
            <p:cNvGrpSpPr/>
            <p:nvPr/>
          </p:nvGrpSpPr>
          <p:grpSpPr>
            <a:xfrm>
              <a:off x="2371415" y="2583135"/>
              <a:ext cx="301358" cy="2317121"/>
              <a:chOff x="1828800" y="1485901"/>
              <a:chExt cx="214311" cy="1647821"/>
            </a:xfrm>
          </p:grpSpPr>
          <p:cxnSp>
            <p:nvCxnSpPr>
              <p:cNvPr id="27" name="Straight Connector 103"/>
              <p:cNvCxnSpPr/>
              <p:nvPr/>
            </p:nvCxnSpPr>
            <p:spPr>
              <a:xfrm rot="16200000" flipV="1">
                <a:off x="1113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ounded Rectangle 106"/>
              <p:cNvSpPr/>
              <p:nvPr/>
            </p:nvSpPr>
            <p:spPr>
              <a:xfrm>
                <a:off x="1828800" y="1809750"/>
                <a:ext cx="214311" cy="132397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Group 140"/>
            <p:cNvGrpSpPr/>
            <p:nvPr/>
          </p:nvGrpSpPr>
          <p:grpSpPr>
            <a:xfrm>
              <a:off x="2905027" y="2583135"/>
              <a:ext cx="301358" cy="2317121"/>
              <a:chOff x="2209800" y="1485901"/>
              <a:chExt cx="214311" cy="1647821"/>
            </a:xfrm>
          </p:grpSpPr>
          <p:cxnSp>
            <p:nvCxnSpPr>
              <p:cNvPr id="25" name="Straight Connector 107"/>
              <p:cNvCxnSpPr/>
              <p:nvPr/>
            </p:nvCxnSpPr>
            <p:spPr>
              <a:xfrm rot="16200000" flipV="1">
                <a:off x="1494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120"/>
              <p:cNvSpPr/>
              <p:nvPr/>
            </p:nvSpPr>
            <p:spPr>
              <a:xfrm>
                <a:off x="2209800" y="2419350"/>
                <a:ext cx="214311" cy="7143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41"/>
            <p:cNvGrpSpPr/>
            <p:nvPr/>
          </p:nvGrpSpPr>
          <p:grpSpPr>
            <a:xfrm>
              <a:off x="3438638" y="2583135"/>
              <a:ext cx="301358" cy="2317121"/>
              <a:chOff x="2667000" y="1485901"/>
              <a:chExt cx="214311" cy="1647821"/>
            </a:xfrm>
          </p:grpSpPr>
          <p:cxnSp>
            <p:nvCxnSpPr>
              <p:cNvPr id="23" name="Straight Connector 127"/>
              <p:cNvCxnSpPr/>
              <p:nvPr/>
            </p:nvCxnSpPr>
            <p:spPr>
              <a:xfrm rot="16200000" flipV="1">
                <a:off x="19521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128"/>
              <p:cNvSpPr/>
              <p:nvPr/>
            </p:nvSpPr>
            <p:spPr>
              <a:xfrm>
                <a:off x="2667000" y="1962150"/>
                <a:ext cx="214311" cy="117157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2"/>
            <p:cNvGrpSpPr/>
            <p:nvPr/>
          </p:nvGrpSpPr>
          <p:grpSpPr>
            <a:xfrm>
              <a:off x="3972253" y="2583135"/>
              <a:ext cx="301358" cy="2317121"/>
              <a:chOff x="2971800" y="1485901"/>
              <a:chExt cx="214311" cy="1647821"/>
            </a:xfrm>
          </p:grpSpPr>
          <p:cxnSp>
            <p:nvCxnSpPr>
              <p:cNvPr id="21" name="Straight Connector 135"/>
              <p:cNvCxnSpPr/>
              <p:nvPr/>
            </p:nvCxnSpPr>
            <p:spPr>
              <a:xfrm rot="16200000" flipV="1">
                <a:off x="2256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136"/>
              <p:cNvSpPr/>
              <p:nvPr/>
            </p:nvSpPr>
            <p:spPr>
              <a:xfrm>
                <a:off x="2971800" y="1809750"/>
                <a:ext cx="214311" cy="13239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Rectangle 143"/>
            <p:cNvSpPr/>
            <p:nvPr/>
          </p:nvSpPr>
          <p:spPr>
            <a:xfrm>
              <a:off x="1334795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55</a:t>
              </a:r>
            </a:p>
          </p:txBody>
        </p:sp>
        <p:sp>
          <p:nvSpPr>
            <p:cNvPr id="17" name="Rectangle 144"/>
            <p:cNvSpPr/>
            <p:nvPr/>
          </p:nvSpPr>
          <p:spPr>
            <a:xfrm>
              <a:off x="1873066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70</a:t>
              </a:r>
            </a:p>
          </p:txBody>
        </p:sp>
        <p:sp>
          <p:nvSpPr>
            <p:cNvPr id="18" name="Rectangle 145"/>
            <p:cNvSpPr/>
            <p:nvPr/>
          </p:nvSpPr>
          <p:spPr>
            <a:xfrm>
              <a:off x="2411337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85</a:t>
              </a:r>
            </a:p>
          </p:txBody>
        </p:sp>
        <p:sp>
          <p:nvSpPr>
            <p:cNvPr id="19" name="Rectangle 146"/>
            <p:cNvSpPr/>
            <p:nvPr/>
          </p:nvSpPr>
          <p:spPr>
            <a:xfrm>
              <a:off x="2949608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40</a:t>
              </a:r>
            </a:p>
          </p:txBody>
        </p:sp>
        <p:sp>
          <p:nvSpPr>
            <p:cNvPr id="20" name="Rectangle 147"/>
            <p:cNvSpPr/>
            <p:nvPr/>
          </p:nvSpPr>
          <p:spPr>
            <a:xfrm>
              <a:off x="3487879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60</a:t>
              </a:r>
            </a:p>
          </p:txBody>
        </p:sp>
        <p:sp>
          <p:nvSpPr>
            <p:cNvPr id="33" name="Rectangle 148"/>
            <p:cNvSpPr/>
            <p:nvPr/>
          </p:nvSpPr>
          <p:spPr>
            <a:xfrm>
              <a:off x="4026150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80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94136" y="1933499"/>
            <a:ext cx="3518107" cy="841302"/>
            <a:chOff x="1034375" y="4738725"/>
            <a:chExt cx="3518107" cy="841302"/>
          </a:xfrm>
        </p:grpSpPr>
        <p:sp>
          <p:nvSpPr>
            <p:cNvPr id="35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394137" y="3134381"/>
            <a:ext cx="3452852" cy="841302"/>
            <a:chOff x="1034376" y="4738725"/>
            <a:chExt cx="3452852" cy="841302"/>
          </a:xfrm>
        </p:grpSpPr>
        <p:sp>
          <p:nvSpPr>
            <p:cNvPr id="38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034376" y="5053216"/>
              <a:ext cx="3452852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94136" y="4335263"/>
            <a:ext cx="3616763" cy="841302"/>
            <a:chOff x="1034375" y="4738725"/>
            <a:chExt cx="3616763" cy="841302"/>
          </a:xfrm>
        </p:grpSpPr>
        <p:sp>
          <p:nvSpPr>
            <p:cNvPr id="41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034375" y="5053216"/>
              <a:ext cx="3616763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-49187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411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5000"/>
                  <a:lumOff val="95000"/>
                </a:schemeClr>
              </a:gs>
              <a:gs pos="32000">
                <a:srgbClr val="C2DAEF"/>
              </a:gs>
              <a:gs pos="23000">
                <a:schemeClr val="accent1">
                  <a:lumMod val="45000"/>
                  <a:lumOff val="55000"/>
                </a:schemeClr>
              </a:gs>
              <a:gs pos="17000">
                <a:schemeClr val="accent1">
                  <a:lumMod val="45000"/>
                  <a:lumOff val="55000"/>
                </a:schemeClr>
              </a:gs>
              <a:gs pos="3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325179" y="2726741"/>
            <a:ext cx="5383520" cy="564414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Introduction to </a:t>
            </a: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Opal Kelly FPGA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504" y="1251585"/>
            <a:ext cx="12242712" cy="278701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-10160" y="4764208"/>
            <a:ext cx="348342" cy="874591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8853" y="4694905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</a:p>
        </p:txBody>
      </p:sp>
      <p:sp>
        <p:nvSpPr>
          <p:cNvPr id="2" name="文本框 46"/>
          <p:cNvSpPr txBox="1"/>
          <p:nvPr/>
        </p:nvSpPr>
        <p:spPr>
          <a:xfrm>
            <a:off x="3908853" y="4962135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13" name="矩形 12"/>
          <p:cNvSpPr/>
          <p:nvPr/>
        </p:nvSpPr>
        <p:spPr>
          <a:xfrm>
            <a:off x="630282" y="4694905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</a:p>
        </p:txBody>
      </p:sp>
      <p:sp>
        <p:nvSpPr>
          <p:cNvPr id="14" name="文本框 48"/>
          <p:cNvSpPr txBox="1"/>
          <p:nvPr/>
        </p:nvSpPr>
        <p:spPr>
          <a:xfrm>
            <a:off x="630282" y="4962135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61" name="AutoShape 123"/>
          <p:cNvSpPr/>
          <p:nvPr/>
        </p:nvSpPr>
        <p:spPr bwMode="auto">
          <a:xfrm>
            <a:off x="8449310" y="4397375"/>
            <a:ext cx="1474470" cy="14503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180" y="12132"/>
                </a:moveTo>
                <a:cubicBezTo>
                  <a:pt x="17710" y="12226"/>
                  <a:pt x="17327" y="12561"/>
                  <a:pt x="17170" y="13012"/>
                </a:cubicBezTo>
                <a:cubicBezTo>
                  <a:pt x="17083" y="13261"/>
                  <a:pt x="16981" y="13503"/>
                  <a:pt x="16868" y="13738"/>
                </a:cubicBezTo>
                <a:cubicBezTo>
                  <a:pt x="16658" y="14169"/>
                  <a:pt x="16694" y="14677"/>
                  <a:pt x="16959" y="15075"/>
                </a:cubicBezTo>
                <a:lnTo>
                  <a:pt x="18131" y="16833"/>
                </a:lnTo>
                <a:lnTo>
                  <a:pt x="16832" y="18132"/>
                </a:lnTo>
                <a:lnTo>
                  <a:pt x="15075" y="16960"/>
                </a:lnTo>
                <a:cubicBezTo>
                  <a:pt x="14850" y="16810"/>
                  <a:pt x="14589" y="16733"/>
                  <a:pt x="14326" y="16733"/>
                </a:cubicBezTo>
                <a:cubicBezTo>
                  <a:pt x="14126" y="16733"/>
                  <a:pt x="13924" y="16778"/>
                  <a:pt x="13738" y="16868"/>
                </a:cubicBezTo>
                <a:cubicBezTo>
                  <a:pt x="13504" y="16981"/>
                  <a:pt x="13262" y="17083"/>
                  <a:pt x="13012" y="17170"/>
                </a:cubicBezTo>
                <a:cubicBezTo>
                  <a:pt x="12561" y="17327"/>
                  <a:pt x="12226" y="17712"/>
                  <a:pt x="12133" y="18180"/>
                </a:cubicBezTo>
                <a:lnTo>
                  <a:pt x="11717" y="20249"/>
                </a:lnTo>
                <a:lnTo>
                  <a:pt x="9881" y="20249"/>
                </a:lnTo>
                <a:lnTo>
                  <a:pt x="9467" y="18180"/>
                </a:lnTo>
                <a:cubicBezTo>
                  <a:pt x="9373" y="17712"/>
                  <a:pt x="9039" y="17327"/>
                  <a:pt x="8588" y="17170"/>
                </a:cubicBezTo>
                <a:cubicBezTo>
                  <a:pt x="8339" y="17083"/>
                  <a:pt x="8096" y="16983"/>
                  <a:pt x="7861" y="16869"/>
                </a:cubicBezTo>
                <a:cubicBezTo>
                  <a:pt x="7675" y="16778"/>
                  <a:pt x="7474" y="16733"/>
                  <a:pt x="7273" y="16733"/>
                </a:cubicBezTo>
                <a:cubicBezTo>
                  <a:pt x="7011" y="16733"/>
                  <a:pt x="6750" y="16810"/>
                  <a:pt x="6525" y="16960"/>
                </a:cubicBezTo>
                <a:lnTo>
                  <a:pt x="4767" y="18132"/>
                </a:lnTo>
                <a:lnTo>
                  <a:pt x="3468" y="16833"/>
                </a:lnTo>
                <a:lnTo>
                  <a:pt x="4639" y="15075"/>
                </a:lnTo>
                <a:cubicBezTo>
                  <a:pt x="4904" y="14677"/>
                  <a:pt x="4939" y="14169"/>
                  <a:pt x="4732" y="13738"/>
                </a:cubicBezTo>
                <a:cubicBezTo>
                  <a:pt x="4618" y="13504"/>
                  <a:pt x="4516" y="13263"/>
                  <a:pt x="4429" y="13013"/>
                </a:cubicBezTo>
                <a:cubicBezTo>
                  <a:pt x="4273" y="12561"/>
                  <a:pt x="3888" y="12227"/>
                  <a:pt x="3419" y="12133"/>
                </a:cubicBezTo>
                <a:lnTo>
                  <a:pt x="1350" y="11718"/>
                </a:lnTo>
                <a:lnTo>
                  <a:pt x="1349" y="9882"/>
                </a:lnTo>
                <a:lnTo>
                  <a:pt x="3419" y="9468"/>
                </a:lnTo>
                <a:cubicBezTo>
                  <a:pt x="3888" y="9374"/>
                  <a:pt x="4273" y="9039"/>
                  <a:pt x="4429" y="8588"/>
                </a:cubicBezTo>
                <a:cubicBezTo>
                  <a:pt x="4516" y="8338"/>
                  <a:pt x="4617" y="8096"/>
                  <a:pt x="4731" y="7862"/>
                </a:cubicBezTo>
                <a:cubicBezTo>
                  <a:pt x="4940" y="7431"/>
                  <a:pt x="4905" y="6923"/>
                  <a:pt x="4639" y="6524"/>
                </a:cubicBezTo>
                <a:lnTo>
                  <a:pt x="3468" y="4767"/>
                </a:lnTo>
                <a:lnTo>
                  <a:pt x="4767" y="3468"/>
                </a:lnTo>
                <a:lnTo>
                  <a:pt x="6525" y="4639"/>
                </a:lnTo>
                <a:cubicBezTo>
                  <a:pt x="6750" y="4790"/>
                  <a:pt x="7011" y="4866"/>
                  <a:pt x="7273" y="4866"/>
                </a:cubicBezTo>
                <a:cubicBezTo>
                  <a:pt x="7474" y="4866"/>
                  <a:pt x="7674" y="4822"/>
                  <a:pt x="7861" y="4732"/>
                </a:cubicBezTo>
                <a:cubicBezTo>
                  <a:pt x="8095" y="4619"/>
                  <a:pt x="8337" y="4517"/>
                  <a:pt x="8586" y="4430"/>
                </a:cubicBezTo>
                <a:cubicBezTo>
                  <a:pt x="9039" y="4272"/>
                  <a:pt x="9373" y="3888"/>
                  <a:pt x="9467" y="3420"/>
                </a:cubicBezTo>
                <a:lnTo>
                  <a:pt x="9881" y="1350"/>
                </a:lnTo>
                <a:lnTo>
                  <a:pt x="11717" y="1350"/>
                </a:lnTo>
                <a:lnTo>
                  <a:pt x="12131" y="3420"/>
                </a:lnTo>
                <a:cubicBezTo>
                  <a:pt x="12225" y="3888"/>
                  <a:pt x="12560" y="4272"/>
                  <a:pt x="13012" y="4430"/>
                </a:cubicBezTo>
                <a:cubicBezTo>
                  <a:pt x="13261" y="4517"/>
                  <a:pt x="13502" y="4617"/>
                  <a:pt x="13737" y="4731"/>
                </a:cubicBezTo>
                <a:cubicBezTo>
                  <a:pt x="13924" y="4822"/>
                  <a:pt x="14125" y="4866"/>
                  <a:pt x="14326" y="4866"/>
                </a:cubicBezTo>
                <a:cubicBezTo>
                  <a:pt x="14589" y="4866"/>
                  <a:pt x="14850" y="4790"/>
                  <a:pt x="15075" y="4639"/>
                </a:cubicBezTo>
                <a:lnTo>
                  <a:pt x="16832" y="3468"/>
                </a:lnTo>
                <a:lnTo>
                  <a:pt x="18131" y="4767"/>
                </a:lnTo>
                <a:lnTo>
                  <a:pt x="16959" y="6524"/>
                </a:lnTo>
                <a:cubicBezTo>
                  <a:pt x="16694" y="6923"/>
                  <a:pt x="16660" y="7431"/>
                  <a:pt x="16867" y="7861"/>
                </a:cubicBezTo>
                <a:cubicBezTo>
                  <a:pt x="16980" y="8096"/>
                  <a:pt x="17083" y="8337"/>
                  <a:pt x="17170" y="8587"/>
                </a:cubicBezTo>
                <a:cubicBezTo>
                  <a:pt x="17327" y="9039"/>
                  <a:pt x="17710" y="9373"/>
                  <a:pt x="18180" y="9467"/>
                </a:cubicBezTo>
                <a:lnTo>
                  <a:pt x="20248" y="9882"/>
                </a:lnTo>
                <a:lnTo>
                  <a:pt x="20250" y="11718"/>
                </a:lnTo>
                <a:cubicBezTo>
                  <a:pt x="20250" y="11718"/>
                  <a:pt x="18180" y="12132"/>
                  <a:pt x="18180" y="12132"/>
                </a:cubicBezTo>
                <a:close/>
                <a:moveTo>
                  <a:pt x="20513" y="8558"/>
                </a:moveTo>
                <a:lnTo>
                  <a:pt x="18445" y="8143"/>
                </a:lnTo>
                <a:cubicBezTo>
                  <a:pt x="18341" y="7844"/>
                  <a:pt x="18218" y="7554"/>
                  <a:pt x="18082" y="7273"/>
                </a:cubicBezTo>
                <a:lnTo>
                  <a:pt x="19254" y="5516"/>
                </a:lnTo>
                <a:cubicBezTo>
                  <a:pt x="19611" y="4980"/>
                  <a:pt x="19540" y="4268"/>
                  <a:pt x="19085" y="3813"/>
                </a:cubicBezTo>
                <a:lnTo>
                  <a:pt x="17787" y="2514"/>
                </a:lnTo>
                <a:cubicBezTo>
                  <a:pt x="17526" y="2253"/>
                  <a:pt x="17181" y="2118"/>
                  <a:pt x="16831" y="2118"/>
                </a:cubicBezTo>
                <a:cubicBezTo>
                  <a:pt x="16573" y="2118"/>
                  <a:pt x="16312" y="2193"/>
                  <a:pt x="16084" y="2345"/>
                </a:cubicBezTo>
                <a:lnTo>
                  <a:pt x="14326" y="3516"/>
                </a:lnTo>
                <a:cubicBezTo>
                  <a:pt x="14044" y="3380"/>
                  <a:pt x="13754" y="3258"/>
                  <a:pt x="13455" y="3155"/>
                </a:cubicBezTo>
                <a:lnTo>
                  <a:pt x="13041" y="1085"/>
                </a:lnTo>
                <a:cubicBezTo>
                  <a:pt x="12916" y="454"/>
                  <a:pt x="12361" y="0"/>
                  <a:pt x="11717" y="0"/>
                </a:cubicBezTo>
                <a:lnTo>
                  <a:pt x="9881" y="0"/>
                </a:lnTo>
                <a:cubicBezTo>
                  <a:pt x="9238" y="0"/>
                  <a:pt x="8684" y="454"/>
                  <a:pt x="8557" y="1085"/>
                </a:cubicBezTo>
                <a:lnTo>
                  <a:pt x="8143" y="3155"/>
                </a:lnTo>
                <a:cubicBezTo>
                  <a:pt x="7843" y="3258"/>
                  <a:pt x="7554" y="3381"/>
                  <a:pt x="7273" y="3516"/>
                </a:cubicBezTo>
                <a:lnTo>
                  <a:pt x="5516" y="2345"/>
                </a:lnTo>
                <a:cubicBezTo>
                  <a:pt x="5287" y="2193"/>
                  <a:pt x="5026" y="2118"/>
                  <a:pt x="4767" y="2118"/>
                </a:cubicBezTo>
                <a:cubicBezTo>
                  <a:pt x="4419" y="2118"/>
                  <a:pt x="4073" y="2253"/>
                  <a:pt x="3812" y="2514"/>
                </a:cubicBezTo>
                <a:lnTo>
                  <a:pt x="2514" y="3813"/>
                </a:lnTo>
                <a:cubicBezTo>
                  <a:pt x="2059" y="4268"/>
                  <a:pt x="1988" y="4980"/>
                  <a:pt x="2345" y="5516"/>
                </a:cubicBezTo>
                <a:lnTo>
                  <a:pt x="3516" y="7273"/>
                </a:lnTo>
                <a:cubicBezTo>
                  <a:pt x="3380" y="7555"/>
                  <a:pt x="3258" y="7844"/>
                  <a:pt x="3154" y="8144"/>
                </a:cubicBezTo>
                <a:lnTo>
                  <a:pt x="1085" y="8558"/>
                </a:lnTo>
                <a:cubicBezTo>
                  <a:pt x="454" y="8684"/>
                  <a:pt x="0" y="9238"/>
                  <a:pt x="0" y="9882"/>
                </a:cubicBezTo>
                <a:lnTo>
                  <a:pt x="0" y="11718"/>
                </a:lnTo>
                <a:cubicBezTo>
                  <a:pt x="0" y="12361"/>
                  <a:pt x="454" y="12916"/>
                  <a:pt x="1085" y="13042"/>
                </a:cubicBezTo>
                <a:lnTo>
                  <a:pt x="3154" y="13456"/>
                </a:lnTo>
                <a:cubicBezTo>
                  <a:pt x="3258" y="13755"/>
                  <a:pt x="3380" y="14046"/>
                  <a:pt x="3516" y="14326"/>
                </a:cubicBezTo>
                <a:lnTo>
                  <a:pt x="2345" y="16083"/>
                </a:lnTo>
                <a:cubicBezTo>
                  <a:pt x="1988" y="16619"/>
                  <a:pt x="2059" y="17332"/>
                  <a:pt x="2514" y="17787"/>
                </a:cubicBezTo>
                <a:lnTo>
                  <a:pt x="3812" y="19086"/>
                </a:lnTo>
                <a:cubicBezTo>
                  <a:pt x="4073" y="19346"/>
                  <a:pt x="4419" y="19482"/>
                  <a:pt x="4767" y="19482"/>
                </a:cubicBezTo>
                <a:cubicBezTo>
                  <a:pt x="5026" y="19482"/>
                  <a:pt x="5287" y="19406"/>
                  <a:pt x="5516" y="19254"/>
                </a:cubicBezTo>
                <a:lnTo>
                  <a:pt x="7273" y="18083"/>
                </a:lnTo>
                <a:cubicBezTo>
                  <a:pt x="7554" y="18220"/>
                  <a:pt x="7843" y="18341"/>
                  <a:pt x="8143" y="18445"/>
                </a:cubicBezTo>
                <a:lnTo>
                  <a:pt x="8557" y="20514"/>
                </a:lnTo>
                <a:cubicBezTo>
                  <a:pt x="8684" y="21146"/>
                  <a:pt x="9238" y="21599"/>
                  <a:pt x="9881" y="21599"/>
                </a:cubicBezTo>
                <a:lnTo>
                  <a:pt x="11717" y="21599"/>
                </a:lnTo>
                <a:cubicBezTo>
                  <a:pt x="12361" y="21599"/>
                  <a:pt x="12916" y="21146"/>
                  <a:pt x="13041" y="20514"/>
                </a:cubicBezTo>
                <a:lnTo>
                  <a:pt x="13456" y="18445"/>
                </a:lnTo>
                <a:cubicBezTo>
                  <a:pt x="13755" y="18341"/>
                  <a:pt x="14046" y="18219"/>
                  <a:pt x="14326" y="18083"/>
                </a:cubicBezTo>
                <a:lnTo>
                  <a:pt x="16084" y="19254"/>
                </a:lnTo>
                <a:cubicBezTo>
                  <a:pt x="16312" y="19406"/>
                  <a:pt x="16573" y="19482"/>
                  <a:pt x="16831" y="19482"/>
                </a:cubicBezTo>
                <a:cubicBezTo>
                  <a:pt x="17181" y="19482"/>
                  <a:pt x="17526" y="19346"/>
                  <a:pt x="17787" y="19086"/>
                </a:cubicBezTo>
                <a:lnTo>
                  <a:pt x="19085" y="17787"/>
                </a:lnTo>
                <a:cubicBezTo>
                  <a:pt x="19540" y="17332"/>
                  <a:pt x="19611" y="16619"/>
                  <a:pt x="19254" y="16083"/>
                </a:cubicBezTo>
                <a:lnTo>
                  <a:pt x="18082" y="14326"/>
                </a:lnTo>
                <a:cubicBezTo>
                  <a:pt x="18219" y="14045"/>
                  <a:pt x="18341" y="13755"/>
                  <a:pt x="18445" y="13456"/>
                </a:cubicBezTo>
                <a:lnTo>
                  <a:pt x="20513" y="13042"/>
                </a:lnTo>
                <a:cubicBezTo>
                  <a:pt x="21145" y="12916"/>
                  <a:pt x="21599" y="12361"/>
                  <a:pt x="21599" y="11718"/>
                </a:cubicBezTo>
                <a:lnTo>
                  <a:pt x="21599" y="9882"/>
                </a:lnTo>
                <a:cubicBezTo>
                  <a:pt x="21599" y="9238"/>
                  <a:pt x="21145" y="8684"/>
                  <a:pt x="20513" y="8558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仿宋" panose="02010609060101010101" charset="-122"/>
              <a:cs typeface="仿宋" panose="02010609060101010101" charset="-122"/>
              <a:sym typeface="Gill Sans" charset="0"/>
            </a:endParaRPr>
          </a:p>
        </p:txBody>
      </p:sp>
      <p:sp>
        <p:nvSpPr>
          <p:cNvPr id="63" name="AutoShape 125"/>
          <p:cNvSpPr/>
          <p:nvPr/>
        </p:nvSpPr>
        <p:spPr bwMode="auto">
          <a:xfrm>
            <a:off x="9001760" y="4973320"/>
            <a:ext cx="369570" cy="3638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900"/>
                </a:moveTo>
                <a:cubicBezTo>
                  <a:pt x="6328" y="18900"/>
                  <a:pt x="2699" y="15271"/>
                  <a:pt x="2699" y="10800"/>
                </a:cubicBezTo>
                <a:cubicBezTo>
                  <a:pt x="2699" y="6329"/>
                  <a:pt x="6328" y="2700"/>
                  <a:pt x="10800" y="2700"/>
                </a:cubicBezTo>
                <a:cubicBezTo>
                  <a:pt x="15271" y="2700"/>
                  <a:pt x="18899" y="6329"/>
                  <a:pt x="18899" y="10800"/>
                </a:cubicBezTo>
                <a:cubicBezTo>
                  <a:pt x="18899" y="15271"/>
                  <a:pt x="15271" y="18900"/>
                  <a:pt x="10800" y="18900"/>
                </a:cubicBezTo>
                <a:moveTo>
                  <a:pt x="10800" y="0"/>
                </a:moveTo>
                <a:cubicBezTo>
                  <a:pt x="4830" y="0"/>
                  <a:pt x="0" y="4833"/>
                  <a:pt x="0" y="10800"/>
                </a:cubicBezTo>
                <a:cubicBezTo>
                  <a:pt x="0" y="16766"/>
                  <a:pt x="4830" y="21599"/>
                  <a:pt x="10800" y="21599"/>
                </a:cubicBezTo>
                <a:cubicBezTo>
                  <a:pt x="16764" y="21599"/>
                  <a:pt x="21600" y="16766"/>
                  <a:pt x="21600" y="10800"/>
                </a:cubicBezTo>
                <a:cubicBezTo>
                  <a:pt x="21600" y="4833"/>
                  <a:pt x="16764" y="0"/>
                  <a:pt x="10800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仿宋" panose="02010609060101010101" charset="-122"/>
              <a:cs typeface="仿宋" panose="02010609060101010101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2" grpId="0"/>
      <p:bldP spid="13" grpId="0"/>
      <p:bldP spid="14" grpId="0"/>
      <p:bldP spid="61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16745" y="1461951"/>
            <a:ext cx="4358511" cy="4178482"/>
            <a:chOff x="2987824" y="1379254"/>
            <a:chExt cx="2824223" cy="2707568"/>
          </a:xfrm>
        </p:grpSpPr>
        <p:sp>
          <p:nvSpPr>
            <p:cNvPr id="3" name="圆角矩形 1"/>
            <p:cNvSpPr/>
            <p:nvPr/>
          </p:nvSpPr>
          <p:spPr>
            <a:xfrm>
              <a:off x="3347864" y="13792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仿宋" panose="02010609060101010101" charset="-122"/>
              </a:endParaRPr>
            </a:p>
          </p:txBody>
        </p:sp>
        <p:sp>
          <p:nvSpPr>
            <p:cNvPr id="9" name="圆角矩形 1"/>
            <p:cNvSpPr/>
            <p:nvPr/>
          </p:nvSpPr>
          <p:spPr>
            <a:xfrm flipV="1">
              <a:off x="4587911" y="17076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0" name="圆角矩形 1"/>
            <p:cNvSpPr/>
            <p:nvPr/>
          </p:nvSpPr>
          <p:spPr>
            <a:xfrm flipH="1" flipV="1">
              <a:off x="4211960" y="2907889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1" name="圆角矩形 1"/>
            <p:cNvSpPr/>
            <p:nvPr/>
          </p:nvSpPr>
          <p:spPr>
            <a:xfrm flipH="1">
              <a:off x="2987824" y="2558187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75554" y="2030449"/>
            <a:ext cx="9640893" cy="2991744"/>
            <a:chOff x="1447099" y="2179674"/>
            <a:chExt cx="9640893" cy="2991744"/>
          </a:xfrm>
        </p:grpSpPr>
        <p:grpSp>
          <p:nvGrpSpPr>
            <p:cNvPr id="18" name="组合 17"/>
            <p:cNvGrpSpPr/>
            <p:nvPr/>
          </p:nvGrpSpPr>
          <p:grpSpPr>
            <a:xfrm>
              <a:off x="8427102" y="2179674"/>
              <a:ext cx="2660890" cy="841302"/>
              <a:chOff x="1034376" y="4738725"/>
              <a:chExt cx="2660890" cy="841302"/>
            </a:xfrm>
          </p:grpSpPr>
          <p:sp>
            <p:nvSpPr>
              <p:cNvPr id="19" name="标题 9"/>
              <p:cNvSpPr txBox="1"/>
              <p:nvPr/>
            </p:nvSpPr>
            <p:spPr>
              <a:xfrm>
                <a:off x="1034376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l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427102" y="4330116"/>
              <a:ext cx="2660890" cy="841302"/>
              <a:chOff x="1034376" y="4738725"/>
              <a:chExt cx="2660890" cy="841302"/>
            </a:xfrm>
          </p:grpSpPr>
          <p:sp>
            <p:nvSpPr>
              <p:cNvPr id="22" name="标题 9"/>
              <p:cNvSpPr txBox="1"/>
              <p:nvPr/>
            </p:nvSpPr>
            <p:spPr>
              <a:xfrm>
                <a:off x="1034376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l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447099" y="2179674"/>
              <a:ext cx="2660890" cy="841302"/>
              <a:chOff x="1034376" y="4738725"/>
              <a:chExt cx="2660890" cy="841302"/>
            </a:xfrm>
          </p:grpSpPr>
          <p:sp>
            <p:nvSpPr>
              <p:cNvPr id="25" name="标题 9"/>
              <p:cNvSpPr txBox="1"/>
              <p:nvPr/>
            </p:nvSpPr>
            <p:spPr>
              <a:xfrm>
                <a:off x="2689863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447099" y="4330116"/>
              <a:ext cx="2660890" cy="841302"/>
              <a:chOff x="1034376" y="4738725"/>
              <a:chExt cx="2660890" cy="841302"/>
            </a:xfrm>
          </p:grpSpPr>
          <p:sp>
            <p:nvSpPr>
              <p:cNvPr id="28" name="标题 9"/>
              <p:cNvSpPr txBox="1"/>
              <p:nvPr/>
            </p:nvSpPr>
            <p:spPr>
              <a:xfrm>
                <a:off x="2689863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1596570"/>
            <a:ext cx="2815771" cy="5261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菱形 1"/>
          <p:cNvSpPr/>
          <p:nvPr/>
        </p:nvSpPr>
        <p:spPr>
          <a:xfrm rot="18909934">
            <a:off x="3438299" y="1122676"/>
            <a:ext cx="595589" cy="59558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625" y="1366415"/>
            <a:ext cx="3392138" cy="50912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93079" y="1515019"/>
            <a:ext cx="3367314" cy="459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3970" y="1515019"/>
            <a:ext cx="3367314" cy="459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96311" y="1960173"/>
            <a:ext cx="6278750" cy="7934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Donec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luctus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nibh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sit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sem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vulputate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venenatis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bibendum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orci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pulvinar. </a:t>
            </a:r>
          </a:p>
        </p:txBody>
      </p:sp>
      <p:sp>
        <p:nvSpPr>
          <p:cNvPr id="23" name="矩形 22"/>
          <p:cNvSpPr/>
          <p:nvPr/>
        </p:nvSpPr>
        <p:spPr>
          <a:xfrm>
            <a:off x="7799343" y="5720806"/>
            <a:ext cx="673596" cy="522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55354" y="3270204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</a:p>
        </p:txBody>
      </p:sp>
      <p:sp>
        <p:nvSpPr>
          <p:cNvPr id="24" name="文本框 46"/>
          <p:cNvSpPr txBox="1"/>
          <p:nvPr/>
        </p:nvSpPr>
        <p:spPr>
          <a:xfrm>
            <a:off x="8555354" y="3664434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25" name="矩形 24"/>
          <p:cNvSpPr/>
          <p:nvPr/>
        </p:nvSpPr>
        <p:spPr>
          <a:xfrm>
            <a:off x="4984931" y="3285330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</a:p>
        </p:txBody>
      </p:sp>
      <p:sp>
        <p:nvSpPr>
          <p:cNvPr id="26" name="文本框 48"/>
          <p:cNvSpPr txBox="1"/>
          <p:nvPr/>
        </p:nvSpPr>
        <p:spPr>
          <a:xfrm>
            <a:off x="4984931" y="3679560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13" name="AutoShape 2" descr="A book and a large paper clip on a computer desk with an iMac"/>
          <p:cNvSpPr>
            <a:spLocks noChangeAspect="1" noChangeArrowheads="1"/>
          </p:cNvSpPr>
          <p:nvPr/>
        </p:nvSpPr>
        <p:spPr bwMode="auto">
          <a:xfrm>
            <a:off x="5674360" y="31769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46"/>
          <p:cNvSpPr txBox="1"/>
          <p:nvPr/>
        </p:nvSpPr>
        <p:spPr>
          <a:xfrm>
            <a:off x="8555354" y="4585485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28" name="文本框 48"/>
          <p:cNvSpPr txBox="1"/>
          <p:nvPr/>
        </p:nvSpPr>
        <p:spPr>
          <a:xfrm>
            <a:off x="4984931" y="4600611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nzibh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orciz</a:t>
            </a:r>
            <a:r>
              <a:rPr lang="en-US" altLang="zh-CN" sz="1000" dirty="0">
                <a:cs typeface="+mn-ea"/>
                <a:sym typeface="+mn-lt"/>
              </a:rPr>
              <a:t> pulvinar.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  <p:bldP spid="10" grpId="0" animBg="1"/>
      <p:bldP spid="18" grpId="0" animBg="1"/>
      <p:bldP spid="23" grpId="0" animBg="1"/>
      <p:bldP spid="22" grpId="0"/>
      <p:bldP spid="24" grpId="0"/>
      <p:bldP spid="25" grpId="0"/>
      <p:bldP spid="26" grpId="0"/>
      <p:bldP spid="13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40" name="图片 39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 flipV="1">
            <a:off x="8060690" y="3113175"/>
            <a:ext cx="4171950" cy="3894038"/>
          </a:xfrm>
          <a:custGeom>
            <a:avLst/>
            <a:gdLst>
              <a:gd name="connsiteX0" fmla="*/ 1612080 w 4171950"/>
              <a:gd name="connsiteY0" fmla="*/ 3894038 h 3894038"/>
              <a:gd name="connsiteX1" fmla="*/ 0 w 4171950"/>
              <a:gd name="connsiteY1" fmla="*/ 3894038 h 3894038"/>
              <a:gd name="connsiteX2" fmla="*/ 0 w 4171950"/>
              <a:gd name="connsiteY2" fmla="*/ 0 h 3894038"/>
              <a:gd name="connsiteX3" fmla="*/ 4171950 w 4171950"/>
              <a:gd name="connsiteY3" fmla="*/ 0 h 3894038"/>
              <a:gd name="connsiteX4" fmla="*/ 4171950 w 4171950"/>
              <a:gd name="connsiteY4" fmla="*/ 1801895 h 3894038"/>
              <a:gd name="connsiteX5" fmla="*/ 2914876 w 4171950"/>
              <a:gd name="connsiteY5" fmla="*/ 1129304 h 3894038"/>
              <a:gd name="connsiteX6" fmla="*/ 2964280 w 4171950"/>
              <a:gd name="connsiteY6" fmla="*/ 2492217 h 3894038"/>
              <a:gd name="connsiteX7" fmla="*/ 1895588 w 4171950"/>
              <a:gd name="connsiteY7" fmla="*/ 3269757 h 3894038"/>
              <a:gd name="connsiteX8" fmla="*/ 1447800 w 4171950"/>
              <a:gd name="connsiteY8" fmla="*/ 2190750 h 3894038"/>
              <a:gd name="connsiteX9" fmla="*/ 1381125 w 4171950"/>
              <a:gd name="connsiteY9" fmla="*/ 2495550 h 3894038"/>
              <a:gd name="connsiteX10" fmla="*/ 800100 w 4171950"/>
              <a:gd name="connsiteY10" fmla="*/ 2428875 h 3894038"/>
              <a:gd name="connsiteX11" fmla="*/ 733425 w 4171950"/>
              <a:gd name="connsiteY11" fmla="*/ 2609850 h 3894038"/>
              <a:gd name="connsiteX12" fmla="*/ 2487264 w 4171950"/>
              <a:gd name="connsiteY12" fmla="*/ 3894038 h 3894038"/>
              <a:gd name="connsiteX13" fmla="*/ 2154664 w 4171950"/>
              <a:gd name="connsiteY13" fmla="*/ 3894038 h 3894038"/>
              <a:gd name="connsiteX14" fmla="*/ 1898380 w 4171950"/>
              <a:gd name="connsiteY14" fmla="*/ 3276484 h 3894038"/>
              <a:gd name="connsiteX15" fmla="*/ 2387892 w 4171950"/>
              <a:gd name="connsiteY15" fmla="*/ 3865947 h 38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1950" h="3894038">
                <a:moveTo>
                  <a:pt x="1612080" y="3894038"/>
                </a:moveTo>
                <a:lnTo>
                  <a:pt x="0" y="3894038"/>
                </a:lnTo>
                <a:lnTo>
                  <a:pt x="0" y="0"/>
                </a:lnTo>
                <a:lnTo>
                  <a:pt x="4171950" y="0"/>
                </a:lnTo>
                <a:lnTo>
                  <a:pt x="4171950" y="1801895"/>
                </a:lnTo>
                <a:lnTo>
                  <a:pt x="2914876" y="1129304"/>
                </a:lnTo>
                <a:lnTo>
                  <a:pt x="2964280" y="2492217"/>
                </a:lnTo>
                <a:lnTo>
                  <a:pt x="1895588" y="3269757"/>
                </a:lnTo>
                <a:lnTo>
                  <a:pt x="1447800" y="2190750"/>
                </a:lnTo>
                <a:lnTo>
                  <a:pt x="1381125" y="2495550"/>
                </a:lnTo>
                <a:lnTo>
                  <a:pt x="800100" y="2428875"/>
                </a:lnTo>
                <a:lnTo>
                  <a:pt x="733425" y="2609850"/>
                </a:lnTo>
                <a:close/>
                <a:moveTo>
                  <a:pt x="2487264" y="3894038"/>
                </a:moveTo>
                <a:lnTo>
                  <a:pt x="2154664" y="3894038"/>
                </a:lnTo>
                <a:lnTo>
                  <a:pt x="1898380" y="3276484"/>
                </a:lnTo>
                <a:lnTo>
                  <a:pt x="2387892" y="3865947"/>
                </a:lnTo>
                <a:close/>
              </a:path>
            </a:pathLst>
          </a:custGeom>
        </p:spPr>
      </p:pic>
      <p:sp>
        <p:nvSpPr>
          <p:cNvPr id="3" name="任意多边形 18"/>
          <p:cNvSpPr/>
          <p:nvPr/>
        </p:nvSpPr>
        <p:spPr>
          <a:xfrm>
            <a:off x="6576345" y="1324946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sp>
        <p:nvSpPr>
          <p:cNvPr id="4" name="任意多边形 21"/>
          <p:cNvSpPr/>
          <p:nvPr/>
        </p:nvSpPr>
        <p:spPr>
          <a:xfrm>
            <a:off x="6576345" y="234896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</a:p>
        </p:txBody>
      </p:sp>
      <p:sp>
        <p:nvSpPr>
          <p:cNvPr id="5" name="任意多边形 24"/>
          <p:cNvSpPr/>
          <p:nvPr/>
        </p:nvSpPr>
        <p:spPr>
          <a:xfrm>
            <a:off x="6576345" y="343788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</a:p>
        </p:txBody>
      </p:sp>
      <p:sp>
        <p:nvSpPr>
          <p:cNvPr id="2" name="任意多边形 27"/>
          <p:cNvSpPr/>
          <p:nvPr/>
        </p:nvSpPr>
        <p:spPr>
          <a:xfrm>
            <a:off x="6576345" y="44692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6" name="文本框 32"/>
          <p:cNvSpPr txBox="1"/>
          <p:nvPr/>
        </p:nvSpPr>
        <p:spPr>
          <a:xfrm>
            <a:off x="6751111" y="1751965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17" name="文本框 32"/>
          <p:cNvSpPr txBox="1"/>
          <p:nvPr/>
        </p:nvSpPr>
        <p:spPr>
          <a:xfrm>
            <a:off x="6751111" y="2801620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18" name="文本框 32"/>
          <p:cNvSpPr txBox="1"/>
          <p:nvPr/>
        </p:nvSpPr>
        <p:spPr>
          <a:xfrm>
            <a:off x="6819691" y="3867150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19" name="文本框 34"/>
          <p:cNvSpPr txBox="1"/>
          <p:nvPr/>
        </p:nvSpPr>
        <p:spPr>
          <a:xfrm>
            <a:off x="6819691" y="4890135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270619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50000"/>
                  </a:schemeClr>
                </a:solidFill>
                <a:latin typeface="Edwardian Script ITC" panose="030303020407070D0804" pitchFamily="66" charset="0"/>
                <a:ea typeface="蒙纳简漫画体" panose="00000600000000000000" pitchFamily="2" charset="-120"/>
                <a:cs typeface="仿宋" panose="02010609060101010101" charset="-122"/>
              </a:rPr>
              <a:t>thanks</a:t>
            </a:r>
            <a:endParaRPr lang="zh-CN" altLang="en-US" sz="11500" dirty="0">
              <a:solidFill>
                <a:schemeClr val="bg1">
                  <a:lumMod val="50000"/>
                </a:schemeClr>
              </a:solidFill>
              <a:latin typeface="Edwardian Script ITC" panose="030303020407070D0804" pitchFamily="66" charset="0"/>
              <a:ea typeface="蒙纳简漫画体" panose="00000600000000000000" pitchFamily="2" charset="-120"/>
              <a:cs typeface="仿宋" panose="020106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198427" y="220853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3517" y="340995"/>
            <a:ext cx="63190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485674" y="350173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Opal Kelly FPGA modules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054079" y="4084901"/>
            <a:ext cx="2495086" cy="653561"/>
            <a:chOff x="810699" y="4553759"/>
            <a:chExt cx="2495086" cy="653561"/>
          </a:xfrm>
        </p:grpSpPr>
        <p:sp>
          <p:nvSpPr>
            <p:cNvPr id="20" name="文本框 19"/>
            <p:cNvSpPr txBox="1"/>
            <p:nvPr/>
          </p:nvSpPr>
          <p:spPr>
            <a:xfrm>
              <a:off x="1339004" y="4553759"/>
              <a:ext cx="1518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吕建德字体" panose="02010600010101010101" pitchFamily="2" charset="-122"/>
                  <a:ea typeface="方正字迹-吕建德字体" panose="02010600010101010101" pitchFamily="2" charset="-122"/>
                  <a:cs typeface="仿宋" panose="02010609060101010101" charset="-122"/>
                </a:rPr>
                <a:t> Evaluation 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10699" y="4911533"/>
              <a:ext cx="2495086" cy="295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60896" y="4059172"/>
            <a:ext cx="2955634" cy="721034"/>
            <a:chOff x="810699" y="4486286"/>
            <a:chExt cx="2955634" cy="721034"/>
          </a:xfrm>
        </p:grpSpPr>
        <p:sp>
          <p:nvSpPr>
            <p:cNvPr id="23" name="文本框 22"/>
            <p:cNvSpPr txBox="1"/>
            <p:nvPr/>
          </p:nvSpPr>
          <p:spPr>
            <a:xfrm>
              <a:off x="1669392" y="4486286"/>
              <a:ext cx="209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Acceleration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10699" y="4911533"/>
              <a:ext cx="2495086" cy="295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2" y="1780891"/>
            <a:ext cx="2720235" cy="16860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76" y="1765739"/>
            <a:ext cx="1346293" cy="17113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10" y="1765739"/>
            <a:ext cx="1699085" cy="1733760"/>
          </a:xfrm>
          <a:prstGeom prst="rect">
            <a:avLst/>
          </a:prstGeom>
        </p:spPr>
      </p:pic>
      <p:pic>
        <p:nvPicPr>
          <p:cNvPr id="1026" name="Picture 2" descr="Integr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83" y="4084901"/>
            <a:ext cx="422558" cy="41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67" y="4084901"/>
            <a:ext cx="410209" cy="41020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260" y="4084901"/>
            <a:ext cx="410209" cy="41020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242237" y="4979421"/>
            <a:ext cx="10174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适合原型构建                      为所有评估板使用通用开发环境            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USB 3.0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FPGA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62356" y="4079611"/>
            <a:ext cx="151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Integration </a:t>
            </a:r>
          </a:p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仿宋" panose="02010609060101010101" charset="-122"/>
              </a:rPr>
              <a:t>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9748" y="-145905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0737" y="1860502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769323" y="2616167"/>
            <a:ext cx="4901840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Introduction to </a:t>
            </a:r>
            <a:r>
              <a:rPr lang="en-US" altLang="zh-CN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FrontPanel</a:t>
            </a: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 SDK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3481" y="340995"/>
            <a:ext cx="67197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523554" y="336216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FrontPanel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 SDK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32"/>
          <p:cNvSpPr txBox="1"/>
          <p:nvPr/>
        </p:nvSpPr>
        <p:spPr>
          <a:xfrm>
            <a:off x="1206032" y="1745281"/>
            <a:ext cx="4361223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+mn-ea"/>
                <a:sym typeface="+mn-lt"/>
              </a:rPr>
              <a:t>Software API and a robust driver to communicate with your device over USB or PCI Express.</a:t>
            </a:r>
          </a:p>
        </p:txBody>
      </p:sp>
      <p:sp>
        <p:nvSpPr>
          <p:cNvPr id="30" name="文本框 32"/>
          <p:cNvSpPr txBox="1"/>
          <p:nvPr/>
        </p:nvSpPr>
        <p:spPr>
          <a:xfrm>
            <a:off x="1206032" y="3256055"/>
            <a:ext cx="4340903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+mn-ea"/>
              </a:rPr>
              <a:t>Device firmware to manage FPGA configuration and communication.</a:t>
            </a:r>
            <a:endParaRPr lang="en-US" altLang="zh-CN" sz="1400" dirty="0">
              <a:latin typeface="方正苏新诗柳楷简体" panose="02000000000000000000" pitchFamily="2" charset="-122"/>
              <a:ea typeface="方正苏新诗柳楷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6033" y="4830760"/>
            <a:ext cx="4361222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+mn-ea"/>
              </a:rPr>
              <a:t>Small FPGA IP blocks that integrate with your HDL to make host communication simple and easy.</a:t>
            </a:r>
            <a:endParaRPr lang="en-US" altLang="zh-CN" sz="1400" dirty="0">
              <a:latin typeface="方正苏新诗柳楷简体" panose="02000000000000000000" pitchFamily="2" charset="-122"/>
              <a:ea typeface="方正苏新诗柳楷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55" y="1878785"/>
            <a:ext cx="6317872" cy="34489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" y="1644322"/>
            <a:ext cx="987783" cy="9877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1" y="3126939"/>
            <a:ext cx="987783" cy="9877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" y="4693573"/>
            <a:ext cx="987783" cy="987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3481" y="340995"/>
            <a:ext cx="67197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566755" y="382944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FrontPanel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 SDK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101465" y="1763395"/>
            <a:ext cx="3784600" cy="3030220"/>
            <a:chOff x="7033" y="2920"/>
            <a:chExt cx="4836" cy="3937"/>
          </a:xfrm>
        </p:grpSpPr>
        <p:sp>
          <p:nvSpPr>
            <p:cNvPr id="36" name="椭圆 35"/>
            <p:cNvSpPr/>
            <p:nvPr/>
          </p:nvSpPr>
          <p:spPr>
            <a:xfrm>
              <a:off x="7607" y="2920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9380" y="2920"/>
              <a:ext cx="2139" cy="213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607" y="4713"/>
              <a:ext cx="2139" cy="213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80" y="4719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40" name="任意多边形 53"/>
            <p:cNvSpPr/>
            <p:nvPr/>
          </p:nvSpPr>
          <p:spPr>
            <a:xfrm>
              <a:off x="10843" y="3360"/>
              <a:ext cx="1027" cy="243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1" name="任意多边形 54"/>
            <p:cNvSpPr/>
            <p:nvPr/>
          </p:nvSpPr>
          <p:spPr>
            <a:xfrm flipV="1">
              <a:off x="10843" y="6363"/>
              <a:ext cx="1027" cy="241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2" name="任意多边形 63"/>
            <p:cNvSpPr/>
            <p:nvPr/>
          </p:nvSpPr>
          <p:spPr>
            <a:xfrm flipH="1">
              <a:off x="7033" y="3360"/>
              <a:ext cx="1130" cy="243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3" name="任意多边形 64"/>
            <p:cNvSpPr/>
            <p:nvPr/>
          </p:nvSpPr>
          <p:spPr>
            <a:xfrm flipH="1" flipV="1">
              <a:off x="7033" y="6363"/>
              <a:ext cx="1130" cy="241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56" name="AutoShape 112"/>
            <p:cNvSpPr/>
            <p:nvPr/>
          </p:nvSpPr>
          <p:spPr bwMode="auto">
            <a:xfrm>
              <a:off x="8357" y="5470"/>
              <a:ext cx="639" cy="63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仿宋" panose="02010609060101010101" charset="-122"/>
                <a:cs typeface="仿宋" panose="02010609060101010101" charset="-122"/>
                <a:sym typeface="Gill Sans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0230" y="5469"/>
              <a:ext cx="438" cy="638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58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59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30" y="3671"/>
              <a:ext cx="637" cy="637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61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2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3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flipH="1">
              <a:off x="8332" y="3640"/>
              <a:ext cx="637" cy="63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6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72125" y="1563406"/>
            <a:ext cx="4669326" cy="1696283"/>
            <a:chOff x="848014" y="4046752"/>
            <a:chExt cx="2653346" cy="1696283"/>
          </a:xfrm>
        </p:grpSpPr>
        <p:sp>
          <p:nvSpPr>
            <p:cNvPr id="17" name="文本框 16"/>
            <p:cNvSpPr txBox="1"/>
            <p:nvPr/>
          </p:nvSpPr>
          <p:spPr>
            <a:xfrm>
              <a:off x="848014" y="4046752"/>
              <a:ext cx="2653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  <a:latin typeface="方正苏新诗柳楷简体" panose="02000000000000000000" pitchFamily="2" charset="-122"/>
                  <a:ea typeface="方正苏新诗柳楷简体" panose="02000000000000000000" pitchFamily="2" charset="-122"/>
                </a:rPr>
                <a:t>Multi-Platform </a:t>
              </a:r>
              <a:r>
                <a:rPr lang="en-US" altLang="zh-CN" sz="1600" b="1" dirty="0" err="1">
                  <a:solidFill>
                    <a:schemeClr val="bg2">
                      <a:lumMod val="50000"/>
                    </a:schemeClr>
                  </a:solidFill>
                  <a:latin typeface="方正苏新诗柳楷简体" panose="02000000000000000000" pitchFamily="2" charset="-122"/>
                  <a:ea typeface="方正苏新诗柳楷简体" panose="02000000000000000000" pitchFamily="2" charset="-122"/>
                </a:rPr>
                <a:t>FrontPanel</a:t>
              </a:r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  <a:latin typeface="方正苏新诗柳楷简体" panose="02000000000000000000" pitchFamily="2" charset="-122"/>
                  <a:ea typeface="方正苏新诗柳楷简体" panose="02000000000000000000" pitchFamily="2" charset="-122"/>
                </a:rPr>
                <a:t> API and USB Driver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85445" y="4496540"/>
              <a:ext cx="2495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consistent across the Windows, Linux and Mac OS development environments</a:t>
              </a:r>
            </a:p>
            <a:p>
              <a:pPr marL="285750" indent="-2857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吕建德字体" panose="02010600010101010101" pitchFamily="2" charset="-122"/>
                  <a:ea typeface="方正字迹-吕建德字体" panose="02010600010101010101" pitchFamily="2" charset="-122"/>
                  <a:cs typeface="仿宋" panose="02010609060101010101" charset="-122"/>
                </a:rPr>
                <a:t>provide pre-built wrappers to the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吕建德字体" panose="02010600010101010101" pitchFamily="2" charset="-122"/>
                  <a:ea typeface="方正字迹-吕建德字体" panose="02010600010101010101" pitchFamily="2" charset="-122"/>
                  <a:cs typeface="仿宋" panose="02010609060101010101" charset="-122"/>
                </a:rPr>
                <a:t>FrontPanel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吕建德字体" panose="02010600010101010101" pitchFamily="2" charset="-122"/>
                  <a:ea typeface="方正字迹-吕建德字体" panose="02010600010101010101" pitchFamily="2" charset="-122"/>
                  <a:cs typeface="仿宋" panose="02010609060101010101" charset="-122"/>
                </a:rPr>
                <a:t> API for C,C#, C++, Python, and Java</a:t>
              </a:r>
            </a:p>
            <a:p>
              <a:pPr marL="285750" indent="-2857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吕建德字体" panose="02010600010101010101" pitchFamily="2" charset="-122"/>
                  <a:ea typeface="方正字迹-吕建德字体" panose="02010600010101010101" pitchFamily="2" charset="-122"/>
                  <a:cs typeface="仿宋" panose="02010609060101010101" charset="-122"/>
                </a:rPr>
                <a:t>the DLL may be used from Matlab and LabVIEW.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仿宋" panose="0201060906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9077" y="3924836"/>
            <a:ext cx="4141079" cy="1407584"/>
            <a:chOff x="-19362" y="4519612"/>
            <a:chExt cx="3497939" cy="1407584"/>
          </a:xfrm>
        </p:grpSpPr>
        <p:sp>
          <p:nvSpPr>
            <p:cNvPr id="9" name="文本框 8"/>
            <p:cNvSpPr txBox="1"/>
            <p:nvPr/>
          </p:nvSpPr>
          <p:spPr>
            <a:xfrm>
              <a:off x="-19362" y="4519612"/>
              <a:ext cx="33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  <a:latin typeface="方正苏新诗柳楷简体" panose="02000000000000000000" pitchFamily="2" charset="-122"/>
                  <a:ea typeface="方正苏新诗柳楷简体" panose="02000000000000000000" pitchFamily="2" charset="-122"/>
                </a:rPr>
                <a:t>Simulation Models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-19362" y="4911533"/>
              <a:ext cx="349793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吕建德字体" panose="02010600010101010101" pitchFamily="2" charset="-122"/>
                  <a:ea typeface="方正字迹-吕建德字体" panose="02010600010101010101" pitchFamily="2" charset="-122"/>
                  <a:cs typeface="仿宋" panose="02010609060101010101" charset="-122"/>
                </a:rPr>
                <a:t>HDL simulation models describe the behavioral function of the PC to FPGA interaction and work under Xilinx's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吕建德字体" panose="02010600010101010101" pitchFamily="2" charset="-122"/>
                  <a:ea typeface="方正字迹-吕建德字体" panose="02010600010101010101" pitchFamily="2" charset="-122"/>
                  <a:cs typeface="仿宋" panose="02010609060101010101" charset="-122"/>
                </a:rPr>
                <a:t>iSim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吕建德字体" panose="02010600010101010101" pitchFamily="2" charset="-122"/>
                  <a:ea typeface="方正字迹-吕建德字体" panose="02010600010101010101" pitchFamily="2" charset="-122"/>
                  <a:cs typeface="仿宋" panose="02010609060101010101" charset="-122"/>
                </a:rPr>
                <a:t>,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吕建德字体" panose="02010600010101010101" pitchFamily="2" charset="-122"/>
                  <a:ea typeface="方正字迹-吕建德字体" panose="02010600010101010101" pitchFamily="2" charset="-122"/>
                  <a:cs typeface="仿宋" panose="02010609060101010101" charset="-122"/>
                </a:rPr>
                <a:t>Modelsim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吕建德字体" panose="02010600010101010101" pitchFamily="2" charset="-122"/>
                  <a:ea typeface="方正字迹-吕建德字体" panose="02010600010101010101" pitchFamily="2" charset="-122"/>
                  <a:cs typeface="仿宋" panose="02010609060101010101" charset="-122"/>
                </a:rPr>
                <a:t>, and other HDL simulators.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仿宋" panose="0201060906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33802" y="1671478"/>
            <a:ext cx="4258197" cy="1929925"/>
            <a:chOff x="810699" y="4458936"/>
            <a:chExt cx="3383092" cy="1929925"/>
          </a:xfrm>
        </p:grpSpPr>
        <p:sp>
          <p:nvSpPr>
            <p:cNvPr id="13" name="文本框 12"/>
            <p:cNvSpPr txBox="1"/>
            <p:nvPr/>
          </p:nvSpPr>
          <p:spPr>
            <a:xfrm>
              <a:off x="932716" y="4458936"/>
              <a:ext cx="2440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2">
                      <a:lumMod val="50000"/>
                    </a:schemeClr>
                  </a:solidFill>
                  <a:latin typeface="方正苏新诗柳楷简体" panose="02000000000000000000" pitchFamily="2" charset="-122"/>
                  <a:ea typeface="方正苏新诗柳楷简体" panose="02000000000000000000" pitchFamily="2" charset="-122"/>
                </a:rPr>
                <a:t>FrontPanel</a:t>
              </a:r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  <a:latin typeface="方正苏新诗柳楷简体" panose="02000000000000000000" pitchFamily="2" charset="-122"/>
                  <a:ea typeface="方正苏新诗柳楷简体" panose="02000000000000000000" pitchFamily="2" charset="-122"/>
                </a:rPr>
                <a:t> Application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10699" y="4911533"/>
              <a:ext cx="338309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stand-alone </a:t>
              </a:r>
              <a:r>
                <a:rPr lang="en-US" altLang="zh-CN" sz="1600" dirty="0" err="1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FrontPanel</a:t>
              </a:r>
              <a:r>
                <a:rPr lang="en-US" altLang="zh-CN" sz="1600" dirty="0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 Application for FPGA and PLL configuration, XML-based Virtual Control Components, firmware updates, general device setup, and more.</a:t>
              </a:r>
            </a:p>
            <a:p>
              <a:pPr marL="285750" indent="-2857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supports many basic user interface elements :LEDs</a:t>
              </a:r>
              <a:r>
                <a:rPr lang="zh-CN" altLang="en-US" sz="1600" dirty="0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、</a:t>
              </a:r>
              <a:r>
                <a:rPr lang="en-US" altLang="zh-CN" sz="1600" dirty="0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Numerical entry..</a:t>
              </a:r>
              <a:endParaRPr lang="zh-CN" altLang="en-US" sz="16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54383" y="3929368"/>
            <a:ext cx="3950927" cy="1406215"/>
            <a:chOff x="681074" y="4520981"/>
            <a:chExt cx="3950927" cy="1406215"/>
          </a:xfrm>
        </p:grpSpPr>
        <p:sp>
          <p:nvSpPr>
            <p:cNvPr id="19" name="文本框 18"/>
            <p:cNvSpPr txBox="1"/>
            <p:nvPr/>
          </p:nvSpPr>
          <p:spPr>
            <a:xfrm>
              <a:off x="681074" y="4520981"/>
              <a:ext cx="3766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  <a:latin typeface="方正苏新诗柳楷简体" panose="02000000000000000000" pitchFamily="2" charset="-122"/>
                  <a:ea typeface="方正苏新诗柳楷简体" panose="02000000000000000000" pitchFamily="2" charset="-122"/>
                </a:rPr>
                <a:t>Custom Interfaces and Test Hardware 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10698" y="4911533"/>
              <a:ext cx="382130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600" dirty="0" err="1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FrontPanel's</a:t>
              </a:r>
              <a:r>
                <a:rPr lang="en-US" altLang="zh-CN" sz="1600" dirty="0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 easy-to-use virtual interface components as well as the convenience and predictability of the </a:t>
              </a:r>
              <a:r>
                <a:rPr lang="en-US" altLang="zh-CN" sz="1600" dirty="0" err="1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FrontPanel</a:t>
              </a:r>
              <a:r>
                <a:rPr lang="en-US" altLang="zh-CN" sz="1600" dirty="0">
                  <a:latin typeface="方正字迹-吕建德字体" panose="02010600010101010101" pitchFamily="2" charset="-122"/>
                  <a:ea typeface="方正字迹-吕建德字体" panose="02010600010101010101" pitchFamily="2" charset="-122"/>
                </a:rPr>
                <a:t> programmer's interface.</a:t>
              </a:r>
              <a:endParaRPr lang="zh-CN" altLang="en-US" sz="16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165428" y="6035965"/>
            <a:ext cx="457200" cy="510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B5329F8-B25B-4540-B1F8-3980BF08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910" y="1001452"/>
            <a:ext cx="2438611" cy="2027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001F32A-86D0-48A6-B064-85F3F2DD9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6" y="1131274"/>
            <a:ext cx="3292125" cy="148602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342AD0DB-69CF-44B0-BF27-73B0BF500880}"/>
              </a:ext>
            </a:extLst>
          </p:cNvPr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99B566-53C9-4697-8A4E-1EEC2EA51FD4}"/>
                </a:ext>
              </a:extLst>
            </p:cNvPr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6BE4D19-79AF-49B0-A3CC-84AD3F867D73}"/>
                </a:ext>
              </a:extLst>
            </p:cNvPr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A1A45-1BC5-4EC7-9801-5B09C31DB585}"/>
              </a:ext>
            </a:extLst>
          </p:cNvPr>
          <p:cNvSpPr txBox="1"/>
          <p:nvPr/>
        </p:nvSpPr>
        <p:spPr>
          <a:xfrm>
            <a:off x="503481" y="340995"/>
            <a:ext cx="67197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23" name="任意多边形 18">
            <a:extLst>
              <a:ext uri="{FF2B5EF4-FFF2-40B4-BE49-F238E27FC236}">
                <a16:creationId xmlns:a16="http://schemas.microsoft.com/office/drawing/2014/main" id="{7E0C8910-E2AC-460A-A1D7-51F607412808}"/>
              </a:ext>
            </a:extLst>
          </p:cNvPr>
          <p:cNvSpPr/>
          <p:nvPr/>
        </p:nvSpPr>
        <p:spPr>
          <a:xfrm>
            <a:off x="1566755" y="382944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FrontPanel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 SDK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3BE5716-9046-4F37-A41D-39F004A69EB4}"/>
              </a:ext>
            </a:extLst>
          </p:cNvPr>
          <p:cNvSpPr/>
          <p:nvPr/>
        </p:nvSpPr>
        <p:spPr>
          <a:xfrm>
            <a:off x="900081" y="3028548"/>
            <a:ext cx="6096000" cy="26114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sym typeface="+mn-lt"/>
              </a:rPr>
              <a:t>1.xfp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sym typeface="+mn-lt"/>
              </a:rPr>
              <a:t>文件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sym typeface="+mn-lt"/>
              </a:rPr>
              <a:t>2.v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sym typeface="+mn-lt"/>
              </a:rPr>
              <a:t>文件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sym typeface="+mn-lt"/>
              </a:rPr>
              <a:t>3.ucf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sym typeface="+mn-lt"/>
              </a:rPr>
              <a:t>文件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sym typeface="+mn-lt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AF01624-336B-4236-B288-81DAD9B5F1FD}"/>
              </a:ext>
            </a:extLst>
          </p:cNvPr>
          <p:cNvSpPr/>
          <p:nvPr/>
        </p:nvSpPr>
        <p:spPr>
          <a:xfrm>
            <a:off x="5229613" y="17135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37620" y="436919"/>
            <a:ext cx="4716780" cy="4658995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545027" y="281049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XEM6010/6030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2211355">
            <a:off x="7505775" y="6128126"/>
            <a:ext cx="362707" cy="3627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5622" y="340995"/>
            <a:ext cx="9476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24" name="任意多边形 18"/>
          <p:cNvSpPr/>
          <p:nvPr/>
        </p:nvSpPr>
        <p:spPr>
          <a:xfrm>
            <a:off x="1523554" y="336216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字迹-吕建德字体" panose="02010600010101010101" pitchFamily="2" charset="-122"/>
                <a:ea typeface="方正字迹-吕建德字体" panose="02010600010101010101" pitchFamily="2" charset="-122"/>
                <a:cs typeface="+mn-ea"/>
                <a:sym typeface="+mn-lt"/>
              </a:rPr>
              <a:t>Introduction to XEM6010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67" y="109335"/>
            <a:ext cx="3992533" cy="268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365622" y="1351508"/>
            <a:ext cx="84038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The </a:t>
            </a:r>
            <a:r>
              <a:rPr lang="en-US" altLang="zh-CN" sz="2400" b="1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XEM6010</a:t>
            </a:r>
            <a:r>
              <a:rPr lang="en-US" altLang="zh-CN" sz="24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 is a USB 2.0 integration module based on the remarkably-capable Xilinx Spartan-6 FPGA.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  <a:p>
            <a:endParaRPr lang="en-US" altLang="zh-CN" sz="2400" dirty="0"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  <a:p>
            <a:endParaRPr lang="en-US" altLang="zh-CN" sz="2400" dirty="0"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integrated SDRAM, power supplies, and platform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  <a:p>
            <a:endParaRPr lang="en-US" altLang="zh-CN" sz="2400" dirty="0"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More Bandwidth</a:t>
            </a:r>
            <a:r>
              <a:rPr lang="zh-CN" altLang="en-US" sz="2400" b="1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：</a:t>
            </a:r>
            <a:r>
              <a:rPr lang="en-US" altLang="zh-CN" sz="2400" dirty="0">
                <a:latin typeface="方正字迹-吕建德字体" panose="02010600010101010101" pitchFamily="2" charset="-122"/>
                <a:ea typeface="方正字迹-吕建德字体" panose="02010600010101010101" pitchFamily="2" charset="-122"/>
              </a:rPr>
              <a:t>The XEM6310 is a footprint-compatible version of the XEM6010 that uses USB 3.0 offering nearly 900% bandwidth improvement over USB 2.0.</a:t>
            </a:r>
            <a:endParaRPr lang="zh-CN" altLang="en-US" sz="2400" dirty="0"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  <a:p>
            <a:endParaRPr lang="zh-CN" altLang="en-US" sz="2400" dirty="0">
              <a:latin typeface="方正字迹-吕建德字体" panose="02010600010101010101" pitchFamily="2" charset="-122"/>
              <a:ea typeface="方正字迹-吕建德字体" panose="02010600010101010101" pitchFamily="2" charset="-122"/>
            </a:endParaRPr>
          </a:p>
        </p:txBody>
      </p:sp>
      <p:sp>
        <p:nvSpPr>
          <p:cNvPr id="25" name="任意多边形 18"/>
          <p:cNvSpPr/>
          <p:nvPr/>
        </p:nvSpPr>
        <p:spPr>
          <a:xfrm>
            <a:off x="520567" y="1112405"/>
            <a:ext cx="7909342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方正字迹-吕建德字体" panose="02010600010101010101" pitchFamily="2" charset="-122"/>
              <a:ea typeface="方正字迹-吕建德字体" panose="0201060001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2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1610</Words>
  <Application>Microsoft Office PowerPoint</Application>
  <PresentationFormat>宽屏</PresentationFormat>
  <Paragraphs>219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Gill Sans</vt:lpstr>
      <vt:lpstr>等线</vt:lpstr>
      <vt:lpstr>方正苏新诗柳楷简体</vt:lpstr>
      <vt:lpstr>方正字迹-吕建德字体</vt:lpstr>
      <vt:lpstr>方正字迹-童体毛笔字体</vt:lpstr>
      <vt:lpstr>仿宋</vt:lpstr>
      <vt:lpstr>蒙纳简漫画体</vt:lpstr>
      <vt:lpstr>宋体</vt:lpstr>
      <vt:lpstr>微软雅黑 Light</vt:lpstr>
      <vt:lpstr>A Lolita Scorned</vt:lpstr>
      <vt:lpstr>Arial</vt:lpstr>
      <vt:lpstr>Book Antiqua</vt:lpstr>
      <vt:lpstr>BuffaloStance</vt:lpstr>
      <vt:lpstr>Calibri</vt:lpstr>
      <vt:lpstr>Calibri Light</vt:lpstr>
      <vt:lpstr>Edwardian Script ITC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kong ming</cp:lastModifiedBy>
  <cp:revision>100</cp:revision>
  <dcterms:created xsi:type="dcterms:W3CDTF">2018-07-10T18:03:00Z</dcterms:created>
  <dcterms:modified xsi:type="dcterms:W3CDTF">2019-06-11T14:51:35Z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