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5" r:id="rId2"/>
    <p:sldId id="257" r:id="rId3"/>
    <p:sldId id="258" r:id="rId4"/>
    <p:sldId id="266" r:id="rId5"/>
    <p:sldId id="276" r:id="rId6"/>
    <p:sldId id="273" r:id="rId7"/>
    <p:sldId id="280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55" autoAdjust="0"/>
  </p:normalViewPr>
  <p:slideViewPr>
    <p:cSldViewPr snapToGrid="0" showGuides="1">
      <p:cViewPr varScale="1">
        <p:scale>
          <a:sx n="72" d="100"/>
          <a:sy n="72" d="100"/>
        </p:scale>
        <p:origin x="10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fans.com/tags/asic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elecfans.com/tags/fpga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7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u="sng" dirty="0">
                <a:hlinkClick r:id="rId3"/>
              </a:rPr>
              <a:t>Asic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u="sng" dirty="0" err="1">
                <a:hlinkClick r:id="rId4"/>
              </a:rPr>
              <a:t>fpga</a:t>
            </a:r>
            <a:r>
              <a:rPr lang="zh-CN" altLang="en-US" dirty="0"/>
              <a:t>的设计之用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1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、赋值语句：</a:t>
            </a:r>
            <a:endParaRPr lang="zh-CN" altLang="en-US" dirty="0"/>
          </a:p>
          <a:p>
            <a:r>
              <a:rPr lang="zh-CN" altLang="en-US" dirty="0"/>
              <a:t>　　（</a:t>
            </a:r>
            <a:r>
              <a:rPr lang="en-US" altLang="zh-CN" dirty="0"/>
              <a:t>1</a:t>
            </a:r>
            <a:r>
              <a:rPr lang="zh-CN" altLang="en-US" dirty="0"/>
              <a:t>）非阻塞赋值方式， 如 </a:t>
            </a:r>
            <a:r>
              <a:rPr lang="en-US" altLang="zh-CN" dirty="0"/>
              <a:t>b《=a ;  </a:t>
            </a:r>
            <a:r>
              <a:rPr lang="zh-CN" altLang="en-US" dirty="0"/>
              <a:t>特点：块结束后才完成操作，</a:t>
            </a:r>
            <a:r>
              <a:rPr lang="en-US" altLang="zh-CN" dirty="0"/>
              <a:t>b</a:t>
            </a:r>
            <a:r>
              <a:rPr lang="zh-CN" altLang="en-US" dirty="0"/>
              <a:t>的值不是立刻改变的。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2</a:t>
            </a:r>
            <a:r>
              <a:rPr lang="zh-CN" altLang="en-US" dirty="0"/>
              <a:t>）阻塞赋值方式， 如 </a:t>
            </a:r>
            <a:r>
              <a:rPr lang="en-US" altLang="zh-CN" dirty="0"/>
              <a:t>b = a ;</a:t>
            </a:r>
            <a:r>
              <a:rPr lang="zh-CN" altLang="en-US" dirty="0"/>
              <a:t>　特点：赋值语句执行完后，块才结束，</a:t>
            </a:r>
            <a:r>
              <a:rPr lang="en-US" altLang="zh-CN" dirty="0"/>
              <a:t>b</a:t>
            </a:r>
            <a:r>
              <a:rPr lang="zh-CN" altLang="en-US" dirty="0"/>
              <a:t>的值是立刻改变的。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7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en-US" sz="12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 如：</a:t>
            </a:r>
            <a:r>
              <a:rPr lang="en-US" altLang="zh-CN" sz="12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forever</a:t>
            </a:r>
            <a:r>
              <a:rPr lang="zh-CN" altLang="en-US" sz="12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，</a:t>
            </a:r>
            <a:r>
              <a:rPr lang="en-US" altLang="zh-CN" sz="12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while</a:t>
            </a:r>
            <a:r>
              <a:rPr lang="zh-CN" altLang="en-US" sz="12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等；</a:t>
            </a:r>
            <a:endParaRPr lang="en-US" altLang="zh-CN" sz="12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33503-B4A9-4273-8D5C-F1CAFA6293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3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7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6D62477-6D2F-444E-BF81-EEC85ADD64E3}"/>
              </a:ext>
            </a:extLst>
          </p:cNvPr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2F89945-2ED6-489A-BCDD-A4CB0A42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599BBF8-E4F4-47BF-B48A-EB5718D25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35"/>
            <a:stretch/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9225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7BEC6-7C2B-4B03-B4DD-37A8D3CA46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6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>
            <a:extLst>
              <a:ext uri="{FF2B5EF4-FFF2-40B4-BE49-F238E27FC236}">
                <a16:creationId xmlns:a16="http://schemas.microsoft.com/office/drawing/2014/main" id="{8111BC32-E1FA-4628-98EE-068BC2616D24}"/>
              </a:ext>
            </a:extLst>
          </p:cNvPr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83" r:id="rId5"/>
    <p:sldLayoutId id="2147483665" r:id="rId6"/>
    <p:sldLayoutId id="2147483668" r:id="rId7"/>
    <p:sldLayoutId id="214748367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459E7E7F-E22F-4716-AC1A-0C1BEA02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B8DC4F59-8B5D-409F-96EE-165085880D79}"/>
              </a:ext>
            </a:extLst>
          </p:cNvPr>
          <p:cNvSpPr txBox="1"/>
          <p:nvPr/>
        </p:nvSpPr>
        <p:spPr>
          <a:xfrm>
            <a:off x="1148743" y="2689275"/>
            <a:ext cx="3855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Intan</a:t>
            </a:r>
            <a:r>
              <a:rPr lang="en-US" altLang="zh-CN" sz="6000" dirty="0">
                <a:solidFill>
                  <a:srgbClr val="3C767A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 RHD2000</a:t>
            </a:r>
            <a:endParaRPr lang="zh-CN" altLang="en-US" sz="6000" dirty="0">
              <a:solidFill>
                <a:srgbClr val="3C767A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_3">
            <a:extLst>
              <a:ext uri="{FF2B5EF4-FFF2-40B4-BE49-F238E27FC236}">
                <a16:creationId xmlns:a16="http://schemas.microsoft.com/office/drawing/2014/main" id="{E91F6F87-B4EF-4E6F-8649-9C6EDD967B72}"/>
              </a:ext>
            </a:extLst>
          </p:cNvPr>
          <p:cNvSpPr/>
          <p:nvPr/>
        </p:nvSpPr>
        <p:spPr>
          <a:xfrm>
            <a:off x="1143342" y="3704938"/>
            <a:ext cx="6523389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 LEARNING </a:t>
            </a:r>
            <a:endParaRPr lang="zh-CN" altLang="en-US" sz="40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3">
            <a:extLst>
              <a:ext uri="{FF2B5EF4-FFF2-40B4-BE49-F238E27FC236}">
                <a16:creationId xmlns:a16="http://schemas.microsoft.com/office/drawing/2014/main" id="{D1E15301-B310-4391-B904-3A6DF0EA8266}"/>
              </a:ext>
            </a:extLst>
          </p:cNvPr>
          <p:cNvSpPr/>
          <p:nvPr/>
        </p:nvSpPr>
        <p:spPr>
          <a:xfrm>
            <a:off x="4600603" y="5717044"/>
            <a:ext cx="1503938" cy="83099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Minghao</a:t>
            </a:r>
            <a:r>
              <a:rPr lang="zh-CN" altLang="en-US" sz="2400" dirty="0">
                <a:solidFill>
                  <a:schemeClr val="tx2"/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Kong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Agency FB" panose="020B0503020202020204" pitchFamily="34" charset="0"/>
                <a:ea typeface="造字工房力黑（非商用）常规体" pitchFamily="50" charset="-122"/>
              </a:rPr>
              <a:t>2019.5.22</a:t>
            </a: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883EE8F4-E350-41FF-876D-09D156046858}"/>
              </a:ext>
            </a:extLst>
          </p:cNvPr>
          <p:cNvSpPr txBox="1"/>
          <p:nvPr/>
        </p:nvSpPr>
        <p:spPr>
          <a:xfrm>
            <a:off x="1148743" y="4602071"/>
            <a:ext cx="4680557" cy="114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The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Intan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 Recording System is a modular family of components that allows users to record biopotential signals from up to 1024 low-noise amplifier channels using the RHD2000 series of digital electrophysiology chips from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Intan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 Technologies.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7AFB3EF-A7B4-4BDA-91C6-016718A22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52704" y="1595223"/>
            <a:ext cx="5061857" cy="724150"/>
            <a:chOff x="6096000" y="2061026"/>
            <a:chExt cx="5061857" cy="724150"/>
          </a:xfrm>
        </p:grpSpPr>
        <p:sp>
          <p:nvSpPr>
            <p:cNvPr id="5" name="文本框 4"/>
            <p:cNvSpPr txBox="1"/>
            <p:nvPr/>
          </p:nvSpPr>
          <p:spPr>
            <a:xfrm>
              <a:off x="6096000" y="206102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年度工作概述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The user can demonstrate on a projector or computer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52704" y="2630448"/>
            <a:ext cx="5061857" cy="724150"/>
            <a:chOff x="6096000" y="2061026"/>
            <a:chExt cx="5061857" cy="724150"/>
          </a:xfrm>
        </p:grpSpPr>
        <p:sp>
          <p:nvSpPr>
            <p:cNvPr id="8" name="文本框 7"/>
            <p:cNvSpPr txBox="1"/>
            <p:nvPr/>
          </p:nvSpPr>
          <p:spPr>
            <a:xfrm>
              <a:off x="6096000" y="206102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工作完成情况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The user can demonstrate on a projector or computer,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52704" y="3665673"/>
            <a:ext cx="5061857" cy="724150"/>
            <a:chOff x="6096000" y="2061026"/>
            <a:chExt cx="5061857" cy="724150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0" y="206102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工作存在不足</a:t>
              </a:r>
              <a:endParaRPr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The user can demonstrate on a projector or computer,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52704" y="4700899"/>
            <a:ext cx="5061857" cy="724150"/>
            <a:chOff x="6096000" y="2061026"/>
            <a:chExt cx="5061857" cy="724150"/>
          </a:xfrm>
        </p:grpSpPr>
        <p:sp>
          <p:nvSpPr>
            <p:cNvPr id="14" name="文本框 13"/>
            <p:cNvSpPr txBox="1"/>
            <p:nvPr/>
          </p:nvSpPr>
          <p:spPr>
            <a:xfrm>
              <a:off x="6096000" y="206102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dirty="0">
                  <a:solidFill>
                    <a:schemeClr val="accent2"/>
                  </a:solidFill>
                </a:rPr>
                <a:t>明年工作计划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96000" y="2508177"/>
              <a:ext cx="50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</a:rPr>
                <a:t>The user can demonstrate on a projector or computer,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487735" y="468523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369158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618150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>
                <a:latin typeface="2006" panose="02000500000000000000" pitchFamily="2" charset="0"/>
              </a:rPr>
              <a:t>Verilog Formal Syntax Specification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6626E2-178C-4D68-965A-3C6116D39E80}"/>
              </a:ext>
            </a:extLst>
          </p:cNvPr>
          <p:cNvSpPr txBox="1"/>
          <p:nvPr/>
        </p:nvSpPr>
        <p:spPr>
          <a:xfrm>
            <a:off x="874713" y="4079066"/>
            <a:ext cx="4733607" cy="11695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Verilog, standardized as IEEE 1364, is a hardware description language (HDL) used to model electronic systems. It is most commonly used in the design and verification of digital circuits at the register-transfer level of abstraction.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01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406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2"/>
            </p:custDataLst>
          </p:nvPr>
        </p:nvSpPr>
        <p:spPr>
          <a:xfrm>
            <a:off x="1345836" y="1537737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4"/>
          <p:cNvSpPr/>
          <p:nvPr>
            <p:custDataLst>
              <p:tags r:id="rId3"/>
            </p:custDataLst>
          </p:nvPr>
        </p:nvSpPr>
        <p:spPr>
          <a:xfrm rot="10800000">
            <a:off x="11127876" y="6043993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40503" y="1690137"/>
            <a:ext cx="9385360" cy="5905848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Verilog HDL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是目前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应用最为广泛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的硬件描述语言</a:t>
            </a:r>
            <a:endParaRPr lang="en-US" altLang="zh-CN" sz="24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Verilog HDL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可以用来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进行各种层次的逻辑设计，也可以进行</a:t>
            </a:r>
            <a:r>
              <a:rPr lang="zh-CN" altLang="en-US" sz="2400" dirty="0">
                <a:solidFill>
                  <a:srgbClr val="92D050"/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数字系统的逻辑综合，仿真验证和时序分析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等</a:t>
            </a:r>
            <a:endParaRPr lang="en-US" altLang="zh-CN" sz="24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Verilog HDL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适合</a:t>
            </a:r>
            <a:r>
              <a:rPr lang="zh-CN" altLang="en-US" sz="2400" dirty="0">
                <a:solidFill>
                  <a:srgbClr val="92D050"/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算法级，寄存器级，逻辑级，门级和版图级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等各个层次的设计和描述</a:t>
            </a:r>
            <a:endParaRPr lang="en-US" altLang="zh-CN" sz="24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Verilog HDL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进行设计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最大的优点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是其</a:t>
            </a:r>
            <a:r>
              <a:rPr lang="zh-CN" altLang="en-US" sz="2400" dirty="0">
                <a:solidFill>
                  <a:srgbClr val="92D050"/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工艺无关性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．这使得工程师在功能设计，逻辑验证阶段可以</a:t>
            </a:r>
            <a:r>
              <a:rPr lang="zh-CN" altLang="en-US" sz="2400" dirty="0">
                <a:solidFill>
                  <a:srgbClr val="92D050"/>
                </a:solidFill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不必过多考虑门级及工艺实现的具体细节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，只需根据系统设计的要求施加不同的约束条件，即可设计出实际电路。</a:t>
            </a:r>
          </a:p>
          <a:p>
            <a:pPr algn="just">
              <a:lnSpc>
                <a:spcPct val="120000"/>
              </a:lnSpc>
            </a:pPr>
            <a:endParaRPr lang="en-US" altLang="zh-CN" sz="24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40503" y="450599"/>
            <a:ext cx="7079406" cy="688517"/>
            <a:chOff x="6096000" y="2061026"/>
            <a:chExt cx="7079406" cy="688517"/>
          </a:xfrm>
        </p:grpSpPr>
        <p:sp>
          <p:nvSpPr>
            <p:cNvPr id="13" name="文本框 12"/>
            <p:cNvSpPr txBox="1"/>
            <p:nvPr/>
          </p:nvSpPr>
          <p:spPr>
            <a:xfrm>
              <a:off x="6096000" y="2061026"/>
              <a:ext cx="48461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latin typeface="2006" panose="02000500000000000000" pitchFamily="2" charset="0"/>
                </a:rPr>
                <a:t>Verilog Formal Syntax Specification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0" y="2472544"/>
              <a:ext cx="7079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a hardware description language used to design and document electronic systems.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185043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0a8f099-e09d-4f3f-b5c4-15a4593f429b">
            <a:extLst>
              <a:ext uri="{FF2B5EF4-FFF2-40B4-BE49-F238E27FC236}">
                <a16:creationId xmlns:a16="http://schemas.microsoft.com/office/drawing/2014/main" id="{FF70B902-FE05-4525-B0AA-27687B05DD4C}"/>
              </a:ext>
            </a:extLst>
          </p:cNvPr>
          <p:cNvGrpSpPr>
            <a:grpSpLocks noChangeAspect="1"/>
          </p:cNvGrpSpPr>
          <p:nvPr/>
        </p:nvGrpSpPr>
        <p:grpSpPr>
          <a:xfrm>
            <a:off x="4660899" y="2314799"/>
            <a:ext cx="2870202" cy="2949128"/>
            <a:chOff x="4833170" y="2051499"/>
            <a:chExt cx="2637450" cy="2709979"/>
          </a:xfrm>
        </p:grpSpPr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6013CE67-DAEA-482B-8F89-1414A2199DAE}"/>
                </a:ext>
              </a:extLst>
            </p:cNvPr>
            <p:cNvGrpSpPr/>
            <p:nvPr/>
          </p:nvGrpSpPr>
          <p:grpSpPr>
            <a:xfrm rot="2700000">
              <a:off x="4822854" y="2089284"/>
              <a:ext cx="2616623" cy="2595992"/>
              <a:chOff x="4567237" y="1765300"/>
              <a:chExt cx="3422651" cy="3395663"/>
            </a:xfrm>
          </p:grpSpPr>
          <p:sp>
            <p:nvSpPr>
              <p:cNvPr id="21" name="Freeform: Shape 10">
                <a:extLst>
                  <a:ext uri="{FF2B5EF4-FFF2-40B4-BE49-F238E27FC236}">
                    <a16:creationId xmlns:a16="http://schemas.microsoft.com/office/drawing/2014/main" id="{76CD7CEB-CB6F-4EEA-A667-D200C470086D}"/>
                  </a:ext>
                </a:extLst>
              </p:cNvPr>
              <p:cNvSpPr/>
              <p:nvPr/>
            </p:nvSpPr>
            <p:spPr>
              <a:xfrm flipV="1">
                <a:off x="4567237" y="1765300"/>
                <a:ext cx="1711326" cy="2068513"/>
              </a:xfrm>
              <a:custGeom>
                <a:avLst/>
                <a:gdLst>
                  <a:gd name="connsiteX0" fmla="*/ 0 w 1711326"/>
                  <a:gd name="connsiteY0" fmla="*/ 2068513 h 2068513"/>
                  <a:gd name="connsiteX1" fmla="*/ 1354138 w 1711326"/>
                  <a:gd name="connsiteY1" fmla="*/ 2068513 h 2068513"/>
                  <a:gd name="connsiteX2" fmla="*/ 1711326 w 1711326"/>
                  <a:gd name="connsiteY2" fmla="*/ 1711326 h 2068513"/>
                  <a:gd name="connsiteX3" fmla="*/ 0 w 1711326"/>
                  <a:gd name="connsiteY3" fmla="*/ 0 h 2068513"/>
                  <a:gd name="connsiteX4" fmla="*/ 0 w 1711326"/>
                  <a:gd name="connsiteY4" fmla="*/ 2068513 h 206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326" h="2068513">
                    <a:moveTo>
                      <a:pt x="0" y="2068513"/>
                    </a:moveTo>
                    <a:lnTo>
                      <a:pt x="1354138" y="2068513"/>
                    </a:lnTo>
                    <a:lnTo>
                      <a:pt x="1711326" y="1711326"/>
                    </a:lnTo>
                    <a:lnTo>
                      <a:pt x="0" y="0"/>
                    </a:lnTo>
                    <a:lnTo>
                      <a:pt x="0" y="2068513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23">
                <a:extLst>
                  <a:ext uri="{FF2B5EF4-FFF2-40B4-BE49-F238E27FC236}">
                    <a16:creationId xmlns:a16="http://schemas.microsoft.com/office/drawing/2014/main" id="{89C25E98-50E7-4AC8-A598-0C4882B1C1DF}"/>
                  </a:ext>
                </a:extLst>
              </p:cNvPr>
              <p:cNvSpPr/>
              <p:nvPr/>
            </p:nvSpPr>
            <p:spPr>
              <a:xfrm>
                <a:off x="4567237" y="3463131"/>
                <a:ext cx="2068513" cy="1697832"/>
              </a:xfrm>
              <a:custGeom>
                <a:avLst/>
                <a:gdLst>
                  <a:gd name="connsiteX0" fmla="*/ 370681 w 2068513"/>
                  <a:gd name="connsiteY0" fmla="*/ 0 h 1697832"/>
                  <a:gd name="connsiteX1" fmla="*/ 2068513 w 2068513"/>
                  <a:gd name="connsiteY1" fmla="*/ 1697832 h 1697832"/>
                  <a:gd name="connsiteX2" fmla="*/ 0 w 2068513"/>
                  <a:gd name="connsiteY2" fmla="*/ 1697832 h 1697832"/>
                  <a:gd name="connsiteX3" fmla="*/ 0 w 2068513"/>
                  <a:gd name="connsiteY3" fmla="*/ 370681 h 1697832"/>
                  <a:gd name="connsiteX4" fmla="*/ 370681 w 2068513"/>
                  <a:gd name="connsiteY4" fmla="*/ 0 h 1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513" h="1697832">
                    <a:moveTo>
                      <a:pt x="370681" y="0"/>
                    </a:moveTo>
                    <a:lnTo>
                      <a:pt x="2068513" y="1697832"/>
                    </a:lnTo>
                    <a:lnTo>
                      <a:pt x="0" y="1697832"/>
                    </a:lnTo>
                    <a:lnTo>
                      <a:pt x="0" y="370681"/>
                    </a:lnTo>
                    <a:lnTo>
                      <a:pt x="37068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Freeform: Shape 20">
                <a:extLst>
                  <a:ext uri="{FF2B5EF4-FFF2-40B4-BE49-F238E27FC236}">
                    <a16:creationId xmlns:a16="http://schemas.microsoft.com/office/drawing/2014/main" id="{CB3DA480-9550-4510-90D4-08A1D71090E2}"/>
                  </a:ext>
                </a:extLst>
              </p:cNvPr>
              <p:cNvSpPr/>
              <p:nvPr/>
            </p:nvSpPr>
            <p:spPr>
              <a:xfrm flipH="1">
                <a:off x="6278562" y="3092450"/>
                <a:ext cx="1711326" cy="2068513"/>
              </a:xfrm>
              <a:custGeom>
                <a:avLst/>
                <a:gdLst>
                  <a:gd name="connsiteX0" fmla="*/ 0 w 1711326"/>
                  <a:gd name="connsiteY0" fmla="*/ 0 h 2068513"/>
                  <a:gd name="connsiteX1" fmla="*/ 0 w 1711326"/>
                  <a:gd name="connsiteY1" fmla="*/ 2068513 h 2068513"/>
                  <a:gd name="connsiteX2" fmla="*/ 1354138 w 1711326"/>
                  <a:gd name="connsiteY2" fmla="*/ 2068513 h 2068513"/>
                  <a:gd name="connsiteX3" fmla="*/ 1711326 w 1711326"/>
                  <a:gd name="connsiteY3" fmla="*/ 1711326 h 2068513"/>
                  <a:gd name="connsiteX4" fmla="*/ 0 w 1711326"/>
                  <a:gd name="connsiteY4" fmla="*/ 0 h 206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326" h="2068513">
                    <a:moveTo>
                      <a:pt x="0" y="0"/>
                    </a:moveTo>
                    <a:lnTo>
                      <a:pt x="0" y="2068513"/>
                    </a:lnTo>
                    <a:lnTo>
                      <a:pt x="1354138" y="2068513"/>
                    </a:lnTo>
                    <a:lnTo>
                      <a:pt x="1711326" y="17113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3">
                <a:extLst>
                  <a:ext uri="{FF2B5EF4-FFF2-40B4-BE49-F238E27FC236}">
                    <a16:creationId xmlns:a16="http://schemas.microsoft.com/office/drawing/2014/main" id="{354F6A13-1B69-469E-A0AF-44462F3E13F4}"/>
                  </a:ext>
                </a:extLst>
              </p:cNvPr>
              <p:cNvSpPr/>
              <p:nvPr/>
            </p:nvSpPr>
            <p:spPr>
              <a:xfrm flipH="1" flipV="1">
                <a:off x="5921374" y="1765300"/>
                <a:ext cx="2068513" cy="2068513"/>
              </a:xfrm>
              <a:custGeom>
                <a:avLst/>
                <a:gdLst>
                  <a:gd name="connsiteX0" fmla="*/ 2068513 w 2068513"/>
                  <a:gd name="connsiteY0" fmla="*/ 2068513 h 2068513"/>
                  <a:gd name="connsiteX1" fmla="*/ 0 w 2068513"/>
                  <a:gd name="connsiteY1" fmla="*/ 2068513 h 2068513"/>
                  <a:gd name="connsiteX2" fmla="*/ 0 w 2068513"/>
                  <a:gd name="connsiteY2" fmla="*/ 0 h 2068513"/>
                  <a:gd name="connsiteX3" fmla="*/ 1 w 2068513"/>
                  <a:gd name="connsiteY3" fmla="*/ 1 h 2068513"/>
                  <a:gd name="connsiteX4" fmla="*/ 1 w 2068513"/>
                  <a:gd name="connsiteY4" fmla="*/ 741363 h 2068513"/>
                  <a:gd name="connsiteX5" fmla="*/ 370682 w 2068513"/>
                  <a:gd name="connsiteY5" fmla="*/ 370682 h 2068513"/>
                  <a:gd name="connsiteX6" fmla="*/ 2068513 w 2068513"/>
                  <a:gd name="connsiteY6" fmla="*/ 2068513 h 206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8513" h="2068513">
                    <a:moveTo>
                      <a:pt x="2068513" y="2068513"/>
                    </a:moveTo>
                    <a:lnTo>
                      <a:pt x="0" y="2068513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741363"/>
                    </a:lnTo>
                    <a:lnTo>
                      <a:pt x="370682" y="370682"/>
                    </a:lnTo>
                    <a:lnTo>
                      <a:pt x="2068513" y="2068513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Freeform: Shape 21">
              <a:extLst>
                <a:ext uri="{FF2B5EF4-FFF2-40B4-BE49-F238E27FC236}">
                  <a16:creationId xmlns:a16="http://schemas.microsoft.com/office/drawing/2014/main" id="{D95F1711-7F4D-4E5B-8287-90FF99115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521" y="3186897"/>
              <a:ext cx="199613" cy="359303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6">
              <a:extLst>
                <a:ext uri="{FF2B5EF4-FFF2-40B4-BE49-F238E27FC236}">
                  <a16:creationId xmlns:a16="http://schemas.microsoft.com/office/drawing/2014/main" id="{03A11AD6-33D6-436B-8382-67284DDBB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020" y="2051499"/>
              <a:ext cx="364295" cy="299419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9">
              <a:extLst>
                <a:ext uri="{FF2B5EF4-FFF2-40B4-BE49-F238E27FC236}">
                  <a16:creationId xmlns:a16="http://schemas.microsoft.com/office/drawing/2014/main" id="{8FE9603A-26F6-4022-849B-CE002092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166" y="4387227"/>
              <a:ext cx="388375" cy="374251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32">
              <a:extLst>
                <a:ext uri="{FF2B5EF4-FFF2-40B4-BE49-F238E27FC236}">
                  <a16:creationId xmlns:a16="http://schemas.microsoft.com/office/drawing/2014/main" id="{4D429E68-58CB-4029-8D43-96697376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001" y="3159921"/>
              <a:ext cx="327619" cy="327010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B6571A6-8559-419A-BF2D-1677209E053C}"/>
              </a:ext>
            </a:extLst>
          </p:cNvPr>
          <p:cNvGrpSpPr/>
          <p:nvPr/>
        </p:nvGrpSpPr>
        <p:grpSpPr>
          <a:xfrm>
            <a:off x="7868884" y="1798408"/>
            <a:ext cx="3327636" cy="939708"/>
            <a:chOff x="6462713" y="2410788"/>
            <a:chExt cx="3327636" cy="93970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BFBB188-5F63-47B9-A93E-2CAECD8076EB}"/>
                </a:ext>
              </a:extLst>
            </p:cNvPr>
            <p:cNvSpPr/>
            <p:nvPr/>
          </p:nvSpPr>
          <p:spPr>
            <a:xfrm>
              <a:off x="6462713" y="2763412"/>
              <a:ext cx="3327636" cy="5870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）顺序块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）并行块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20AA723-05BB-43C0-B1CA-57EEC8C8ACB9}"/>
                </a:ext>
              </a:extLst>
            </p:cNvPr>
            <p:cNvSpPr/>
            <p:nvPr/>
          </p:nvSpPr>
          <p:spPr>
            <a:xfrm>
              <a:off x="6462713" y="241078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块语句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196A930-4BE9-4E0D-85FF-7206BAAD2182}"/>
              </a:ext>
            </a:extLst>
          </p:cNvPr>
          <p:cNvGrpSpPr/>
          <p:nvPr/>
        </p:nvGrpSpPr>
        <p:grpSpPr>
          <a:xfrm>
            <a:off x="7852501" y="4530222"/>
            <a:ext cx="4853587" cy="1196766"/>
            <a:chOff x="6462712" y="2410788"/>
            <a:chExt cx="4853587" cy="119676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C5EE00B-2742-4BCC-B296-7C0479ED2D29}"/>
                </a:ext>
              </a:extLst>
            </p:cNvPr>
            <p:cNvSpPr/>
            <p:nvPr/>
          </p:nvSpPr>
          <p:spPr>
            <a:xfrm>
              <a:off x="6462712" y="2763412"/>
              <a:ext cx="4853587" cy="8441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 和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语句，这与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语言语法一样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forever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repeat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B7451CF-01C1-4267-9691-10CF0FE07D20}"/>
                </a:ext>
              </a:extLst>
            </p:cNvPr>
            <p:cNvSpPr/>
            <p:nvPr/>
          </p:nvSpPr>
          <p:spPr>
            <a:xfrm>
              <a:off x="6462713" y="2410788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循环语句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22DAB5B-81FD-4555-A799-8989D5B29358}"/>
              </a:ext>
            </a:extLst>
          </p:cNvPr>
          <p:cNvGrpSpPr/>
          <p:nvPr/>
        </p:nvGrpSpPr>
        <p:grpSpPr>
          <a:xfrm>
            <a:off x="1703408" y="1872128"/>
            <a:ext cx="4056823" cy="919354"/>
            <a:chOff x="6231104" y="2367278"/>
            <a:chExt cx="4056823" cy="91935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A54F77B-0602-4F41-9E43-F06A8F282755}"/>
                </a:ext>
              </a:extLst>
            </p:cNvPr>
            <p:cNvSpPr/>
            <p:nvPr/>
          </p:nvSpPr>
          <p:spPr>
            <a:xfrm>
              <a:off x="6960291" y="2763412"/>
              <a:ext cx="3327636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）非阻塞赋值方式， 如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b《=a ;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　　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）阻塞赋值方式， 如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 = a ;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4DC8407-64B8-4959-B257-F59249D574A2}"/>
                </a:ext>
              </a:extLst>
            </p:cNvPr>
            <p:cNvSpPr/>
            <p:nvPr/>
          </p:nvSpPr>
          <p:spPr>
            <a:xfrm>
              <a:off x="6231104" y="236727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赋值语句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9722F5C-4AD9-4157-91BD-DE8B366A6358}"/>
              </a:ext>
            </a:extLst>
          </p:cNvPr>
          <p:cNvGrpSpPr/>
          <p:nvPr/>
        </p:nvGrpSpPr>
        <p:grpSpPr>
          <a:xfrm>
            <a:off x="1740503" y="4468142"/>
            <a:ext cx="4152963" cy="953439"/>
            <a:chOff x="5637386" y="2333193"/>
            <a:chExt cx="4152963" cy="953439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4D1D6F0-CAD7-44CB-9A26-721832CFC3BC}"/>
                </a:ext>
              </a:extLst>
            </p:cNvPr>
            <p:cNvSpPr/>
            <p:nvPr/>
          </p:nvSpPr>
          <p:spPr>
            <a:xfrm>
              <a:off x="6462713" y="2763412"/>
              <a:ext cx="3327636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 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case 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9837D5C-F350-45AF-9F4D-A85C4F70315E}"/>
                </a:ext>
              </a:extLst>
            </p:cNvPr>
            <p:cNvSpPr/>
            <p:nvPr/>
          </p:nvSpPr>
          <p:spPr>
            <a:xfrm>
              <a:off x="5637386" y="2333193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条件语句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40503" y="450599"/>
            <a:ext cx="7334917" cy="954107"/>
            <a:chOff x="6096000" y="2061026"/>
            <a:chExt cx="7334917" cy="954107"/>
          </a:xfrm>
        </p:grpSpPr>
        <p:sp>
          <p:nvSpPr>
            <p:cNvPr id="26" name="文本框 25"/>
            <p:cNvSpPr txBox="1"/>
            <p:nvPr/>
          </p:nvSpPr>
          <p:spPr>
            <a:xfrm>
              <a:off x="6096000" y="2061026"/>
              <a:ext cx="39084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latin typeface="2006" panose="02000500000000000000" pitchFamily="2" charset="0"/>
                </a:rPr>
                <a:t>Basic Statements of Verilog</a:t>
              </a:r>
              <a:endParaRPr lang="zh-CN" altLang="en-US" sz="2800" b="1" dirty="0">
                <a:solidFill>
                  <a:schemeClr val="accent2"/>
                </a:solidFill>
                <a:latin typeface="2006" panose="02000500000000000000" pitchFamily="2" charset="0"/>
              </a:endParaRPr>
            </a:p>
            <a:p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96000" y="2482777"/>
              <a:ext cx="7334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a hardware description language used to design and document electronic systems.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0933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059150" y="1875757"/>
            <a:ext cx="1570529" cy="1642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1"/>
          <p:cNvSpPr txBox="1"/>
          <p:nvPr/>
        </p:nvSpPr>
        <p:spPr>
          <a:xfrm>
            <a:off x="5422006" y="1428452"/>
            <a:ext cx="6193890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　</a:t>
            </a:r>
            <a:endParaRPr lang="en-US" altLang="zh-CN" sz="20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1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、不使用初始化语句；</a:t>
            </a: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2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、不使用延时语句；</a:t>
            </a: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3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、不使用循环次数不确定的语句</a:t>
            </a:r>
            <a:endParaRPr lang="en-US" altLang="zh-CN" sz="2400" dirty="0">
              <a:latin typeface="华康唐风隶W5(P)" panose="03000500000000000000" pitchFamily="66" charset="-122"/>
              <a:ea typeface="华康唐风隶W5(P)" panose="03000500000000000000" pitchFamily="66" charset="-122"/>
            </a:endParaRP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4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、尽量采用同步方式设计电路；</a:t>
            </a: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5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、尽量采用行为语句完成设计；</a:t>
            </a: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6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</a:t>
            </a:r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always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过程块描述组合逻辑，应在敏感信号表中列出所有的输入信号；</a:t>
            </a: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7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、所有的内部寄存器都应该可以被复位；</a:t>
            </a:r>
          </a:p>
          <a:p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8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、用户自定义原件（</a:t>
            </a:r>
            <a:r>
              <a:rPr lang="en-US" altLang="zh-CN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UDP</a:t>
            </a:r>
            <a:r>
              <a:rPr lang="zh-CN" altLang="en-US" sz="2400" dirty="0">
                <a:latin typeface="华康唐风隶W5(P)" panose="03000500000000000000" pitchFamily="66" charset="-122"/>
                <a:ea typeface="华康唐风隶W5(P)" panose="03000500000000000000" pitchFamily="66" charset="-122"/>
              </a:rPr>
              <a:t>元件）是不能被综合的。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740503" y="450599"/>
            <a:ext cx="8977116" cy="954107"/>
            <a:chOff x="6096000" y="2061026"/>
            <a:chExt cx="8977116" cy="954107"/>
          </a:xfrm>
        </p:grpSpPr>
        <p:sp>
          <p:nvSpPr>
            <p:cNvPr id="29" name="文本框 28"/>
            <p:cNvSpPr txBox="1"/>
            <p:nvPr/>
          </p:nvSpPr>
          <p:spPr>
            <a:xfrm>
              <a:off x="6096000" y="2061026"/>
              <a:ext cx="28632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latin typeface="2006" panose="02000500000000000000" pitchFamily="2" charset="0"/>
                </a:rPr>
                <a:t>attentions of Verilog</a:t>
              </a:r>
              <a:endParaRPr lang="zh-CN" altLang="en-US" sz="2800" b="1" dirty="0">
                <a:solidFill>
                  <a:schemeClr val="accent2"/>
                </a:solidFill>
                <a:latin typeface="2006" panose="02000500000000000000" pitchFamily="2" charset="0"/>
              </a:endParaRPr>
            </a:p>
            <a:p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96000" y="2482777"/>
              <a:ext cx="8977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a hardware description language used to design and document electronic systems. 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7842D6BA-CA4D-43C4-894C-17DFCA56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76" y="1988430"/>
            <a:ext cx="3735162" cy="2598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2014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228536-E06C-4246-9921-5981D42A0643}"/>
              </a:ext>
            </a:extLst>
          </p:cNvPr>
          <p:cNvSpPr txBox="1"/>
          <p:nvPr/>
        </p:nvSpPr>
        <p:spPr>
          <a:xfrm>
            <a:off x="874713" y="3398461"/>
            <a:ext cx="567681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006" panose="02000500000000000000" pitchFamily="2" charset="0"/>
              </a:rPr>
              <a:t>Flow Chart to </a:t>
            </a:r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006" panose="02000500000000000000" pitchFamily="2" charset="0"/>
              </a:rPr>
              <a:t>main.v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2006" panose="020005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6626E2-178C-4D68-965A-3C6116D39E80}"/>
              </a:ext>
            </a:extLst>
          </p:cNvPr>
          <p:cNvSpPr txBox="1"/>
          <p:nvPr/>
        </p:nvSpPr>
        <p:spPr>
          <a:xfrm>
            <a:off x="874713" y="4079066"/>
            <a:ext cx="4535487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a typeface="时尚中黑简体" panose="01010104010101010101" pitchFamily="2" charset="-122"/>
              </a:rPr>
              <a:t>This part detailed introduction system each hardware performance and function, as well as software design mentality and main software module flow chart.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1B40FC-AF12-4F69-9B18-F1E03889576A}"/>
              </a:ext>
            </a:extLst>
          </p:cNvPr>
          <p:cNvSpPr txBox="1"/>
          <p:nvPr/>
        </p:nvSpPr>
        <p:spPr>
          <a:xfrm>
            <a:off x="874713" y="2482009"/>
            <a:ext cx="225452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ea typeface="时尚中黑简体" panose="01010104010101010101" pitchFamily="2" charset="-122"/>
              </a:rPr>
              <a:t>PART 02</a:t>
            </a:r>
            <a:endParaRPr lang="zh-CN" altLang="en-US" sz="4000" b="1" dirty="0">
              <a:solidFill>
                <a:schemeClr val="accent1"/>
              </a:solidFill>
              <a:ea typeface="时尚中黑简体" panose="0101010401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2E9323-792A-4A30-8917-B3C88FBE79C9}"/>
              </a:ext>
            </a:extLst>
          </p:cNvPr>
          <p:cNvCxnSpPr>
            <a:cxnSpLocks/>
          </p:cNvCxnSpPr>
          <p:nvPr/>
        </p:nvCxnSpPr>
        <p:spPr>
          <a:xfrm>
            <a:off x="1014413" y="32941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4426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3700</TotalTime>
  <Words>440</Words>
  <Application>Microsoft Office PowerPoint</Application>
  <PresentationFormat>宽屏</PresentationFormat>
  <Paragraphs>72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2006</vt:lpstr>
      <vt:lpstr>等线</vt:lpstr>
      <vt:lpstr>华康唐风隶W5(P)</vt:lpstr>
      <vt:lpstr>微软雅黑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kong ming</cp:lastModifiedBy>
  <cp:revision>73</cp:revision>
  <dcterms:created xsi:type="dcterms:W3CDTF">2017-09-22T08:16:39Z</dcterms:created>
  <dcterms:modified xsi:type="dcterms:W3CDTF">2019-08-22T10:41:36Z</dcterms:modified>
</cp:coreProperties>
</file>