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625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6256000" cy="9144000"/>
          </a:xfrm>
          <a:prstGeom prst="rect">
            <a:avLst/>
          </a:prstGeom>
          <a:blipFill>
            <a:blip r:embed="rId1" cstate="print">
              <a:alphaModFix amt="70000"/>
            </a:blip>
            <a:srcRect/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0" y="0"/>
            <a:ext cx="16256000" cy="9144000"/>
          </a:xfrm>
          <a:prstGeom prst="rect">
            <a:avLst/>
          </a:prstGeom>
          <a:blipFill>
            <a:blip r:embed="rId1" cstate="print">
              <a:alphaModFix amt="70000"/>
            </a:blip>
            <a:srcRect/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1104900" y="5918200"/>
            <a:ext cx="38100" cy="596900"/>
          </a:xfrm>
          <a:prstGeom prst="rect">
            <a:avLst/>
          </a:prstGeom>
          <a:blipFill>
            <a:blip r:embed="rId2" cstate="print">
              <a:alphaModFix amt="0"/>
            </a:blip>
            <a:srcRect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104900" y="3644900"/>
            <a:ext cx="9118600" cy="546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94000"/>
              </a:lnSpc>
            </a:pPr>
            <a:r>
              <a:rPr lang="en-US" sz="3400" b="1" spc="221">
                <a:solidFill>
                  <a:srgbClr val="323232"/>
                </a:solidFill>
                <a:latin typeface="黑体" panose="02010609060101010101" charset="-122"/>
              </a:rPr>
              <a:t>Fully low power integrated analog front end for ECG applications</a:t>
            </a:r>
            <a:endParaRPr lang="en-US" sz="3400" b="1" spc="221">
              <a:solidFill>
                <a:srgbClr val="323232"/>
              </a:solidFill>
              <a:latin typeface="黑体" panose="02010609060101010101" charset="-122"/>
            </a:endParaRPr>
          </a:p>
          <a:p>
            <a:pPr algn="l">
              <a:lnSpc>
                <a:spcPct val="94000"/>
              </a:lnSpc>
            </a:pPr>
            <a:endParaRPr lang="en-US" sz="3400" b="1" spc="221">
              <a:solidFill>
                <a:srgbClr val="323232"/>
              </a:solidFill>
              <a:latin typeface="黑体" panose="02010609060101010101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30300" y="2387600"/>
            <a:ext cx="4279900" cy="1143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94000"/>
              </a:lnSpc>
            </a:pPr>
            <a:r>
              <a:rPr lang="en-US" sz="7200" b="1" spc="-122">
                <a:solidFill>
                  <a:srgbClr val="323232"/>
                </a:solidFill>
                <a:latin typeface="黑体" panose="02010609060101010101" charset="-122"/>
              </a:rPr>
              <a:t>ADS1299</a:t>
            </a:r>
            <a:endParaRPr lang="en-US" sz="7200" b="1" spc="-122">
              <a:solidFill>
                <a:srgbClr val="323232"/>
              </a:solidFill>
              <a:latin typeface="黑体" panose="02010609060101010101" charset="-122"/>
            </a:endParaRPr>
          </a:p>
          <a:p>
            <a:pPr algn="l">
              <a:lnSpc>
                <a:spcPct val="94000"/>
              </a:lnSpc>
            </a:pPr>
            <a:endParaRPr lang="en-US" sz="7200" b="1" spc="-122">
              <a:solidFill>
                <a:srgbClr val="323232"/>
              </a:solidFill>
              <a:latin typeface="黑体" panose="02010609060101010101" charset="-122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469900" y="7327900"/>
            <a:ext cx="2654300" cy="596900"/>
          </a:xfrm>
          <a:prstGeom prst="rect">
            <a:avLst/>
          </a:prstGeom>
          <a:blipFill>
            <a:blip r:embed="rId3" cstate="print">
              <a:alphaModFix amt="0"/>
            </a:blip>
            <a:srcRect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3462000" y="7835900"/>
            <a:ext cx="2654300" cy="711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105000"/>
              </a:lnSpc>
            </a:pPr>
            <a:r>
              <a:rPr lang="en-US" sz="4000" b="1">
                <a:solidFill>
                  <a:srgbClr val="000000"/>
                </a:solidFill>
                <a:latin typeface="黑体" panose="02010609060101010101" charset="-122"/>
              </a:rPr>
              <a:t>2019.4.24</a:t>
            </a:r>
            <a:endParaRPr lang="en-US" sz="40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119100" y="7010400"/>
            <a:ext cx="3429000" cy="711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4000" b="1">
                <a:solidFill>
                  <a:srgbClr val="000000"/>
                </a:solidFill>
                <a:latin typeface="黑体" panose="02010609060101010101" charset="-122"/>
              </a:rPr>
              <a:t>Chen Jian </a:t>
            </a:r>
            <a:endParaRPr lang="en-US" sz="40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473700" y="3594100"/>
            <a:ext cx="4775200" cy="1981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13000"/>
              </a:lnSpc>
            </a:pPr>
            <a:r>
              <a:rPr lang="en-US" sz="10400" b="1">
                <a:solidFill>
                  <a:srgbClr val="323232"/>
                </a:solidFill>
                <a:latin typeface="黑体" panose="02010609060101010101" charset="-122"/>
              </a:rPr>
              <a:t>Thanks</a:t>
            </a:r>
            <a:endParaRPr lang="en-US" sz="10400" b="1">
              <a:solidFill>
                <a:srgbClr val="323232"/>
              </a:solidFill>
              <a:latin typeface="黑体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6256000" cy="9144000"/>
          </a:xfrm>
          <a:prstGeom prst="rect">
            <a:avLst/>
          </a:prstGeom>
          <a:blipFill>
            <a:blip r:embed="rId1" cstate="print">
              <a:alphaModFix amt="70000"/>
            </a:blip>
            <a:srcRect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12900" y="3543300"/>
            <a:ext cx="2730500" cy="546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13000"/>
              </a:lnSpc>
            </a:pPr>
            <a:r>
              <a:rPr lang="en-US" sz="2800" b="1">
                <a:solidFill>
                  <a:srgbClr val="323232"/>
                </a:solidFill>
                <a:latin typeface="黑体" panose="02010609060101010101" charset="-122"/>
              </a:rPr>
              <a:t>Functional Block Diagram</a:t>
            </a:r>
            <a:endParaRPr lang="en-US" sz="2800" b="1">
              <a:solidFill>
                <a:srgbClr val="323232"/>
              </a:solidFill>
              <a:latin typeface="黑体" panose="02010609060101010101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2400" y="228600"/>
            <a:ext cx="4102100" cy="660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13000"/>
              </a:lnSpc>
            </a:pPr>
            <a:r>
              <a:rPr lang="en-US" sz="3500" b="1">
                <a:solidFill>
                  <a:srgbClr val="000000"/>
                </a:solidFill>
                <a:latin typeface="黑体" panose="02010609060101010101" charset="-122"/>
              </a:rPr>
              <a:t>The main content</a:t>
            </a:r>
            <a:endParaRPr lang="en-US" sz="3500" b="1">
              <a:solidFill>
                <a:srgbClr val="000000"/>
              </a:solidFill>
              <a:latin typeface="黑体" panose="02010609060101010101" charset="-122"/>
            </a:endParaRPr>
          </a:p>
          <a:p>
            <a:pPr algn="ctr">
              <a:lnSpc>
                <a:spcPct val="113000"/>
              </a:lnSpc>
            </a:pPr>
            <a:endParaRPr lang="en-US" sz="35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552700" y="2552700"/>
            <a:ext cx="647700" cy="850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13000"/>
              </a:lnSpc>
            </a:pPr>
            <a:r>
              <a:rPr lang="en-US" sz="4500" b="1">
                <a:solidFill>
                  <a:srgbClr val="323232"/>
                </a:solidFill>
                <a:latin typeface="黑体" panose="02010609060101010101" charset="-122"/>
              </a:rPr>
              <a:t>01</a:t>
            </a:r>
            <a:endParaRPr lang="en-US" sz="4500" b="1">
              <a:solidFill>
                <a:srgbClr val="323232"/>
              </a:solidFill>
              <a:latin typeface="黑体" panose="02010609060101010101" charset="-122"/>
            </a:endParaRPr>
          </a:p>
          <a:p>
            <a:pPr algn="ctr">
              <a:lnSpc>
                <a:spcPct val="113000"/>
              </a:lnSpc>
            </a:pPr>
            <a:endParaRPr lang="en-US" sz="4500" b="1">
              <a:solidFill>
                <a:srgbClr val="323232"/>
              </a:solidFill>
              <a:latin typeface="黑体" panose="02010609060101010101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054600" y="3632200"/>
            <a:ext cx="3670300" cy="1079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13000"/>
              </a:lnSpc>
            </a:pPr>
            <a:r>
              <a:rPr lang="en-US" sz="2800" b="1">
                <a:solidFill>
                  <a:srgbClr val="323232"/>
                </a:solidFill>
                <a:latin typeface="黑体" panose="02010609060101010101" charset="-122"/>
              </a:rPr>
              <a:t>Feature Description</a:t>
            </a:r>
            <a:endParaRPr lang="en-US" sz="2800" b="1">
              <a:solidFill>
                <a:srgbClr val="323232"/>
              </a:solidFill>
              <a:latin typeface="黑体" panose="02010609060101010101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565900" y="2552700"/>
            <a:ext cx="647700" cy="850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13000"/>
              </a:lnSpc>
            </a:pPr>
            <a:r>
              <a:rPr lang="en-US" sz="4500" b="1">
                <a:solidFill>
                  <a:srgbClr val="323232"/>
                </a:solidFill>
                <a:latin typeface="黑体" panose="02010609060101010101" charset="-122"/>
              </a:rPr>
              <a:t>02</a:t>
            </a:r>
            <a:endParaRPr lang="en-US" sz="4500" b="1">
              <a:solidFill>
                <a:srgbClr val="323232"/>
              </a:solidFill>
              <a:latin typeface="黑体" panose="02010609060101010101" charset="-122"/>
            </a:endParaRPr>
          </a:p>
          <a:p>
            <a:pPr algn="ctr">
              <a:lnSpc>
                <a:spcPct val="113000"/>
              </a:lnSpc>
            </a:pPr>
            <a:endParaRPr lang="en-US" sz="4500" b="1">
              <a:solidFill>
                <a:srgbClr val="323232"/>
              </a:solidFill>
              <a:latin typeface="黑体" panose="02010609060101010101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90600" y="6197600"/>
            <a:ext cx="3784600" cy="546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13000"/>
              </a:lnSpc>
            </a:pPr>
            <a:r>
              <a:rPr lang="en-US" sz="2800" b="1">
                <a:solidFill>
                  <a:srgbClr val="323232"/>
                </a:solidFill>
                <a:latin typeface="黑体" panose="02010609060101010101" charset="-122"/>
              </a:rPr>
              <a:t>Device Functional Modes</a:t>
            </a:r>
            <a:endParaRPr lang="en-US" sz="2800" b="1">
              <a:solidFill>
                <a:srgbClr val="323232"/>
              </a:solidFill>
              <a:latin typeface="黑体" panose="02010609060101010101" charset="-122"/>
            </a:endParaRPr>
          </a:p>
          <a:p>
            <a:pPr algn="ctr">
              <a:lnSpc>
                <a:spcPct val="113000"/>
              </a:lnSpc>
            </a:pPr>
            <a:endParaRPr lang="en-US" sz="2800" b="1">
              <a:solidFill>
                <a:srgbClr val="323232"/>
              </a:solidFill>
              <a:latin typeface="黑体" panose="02010609060101010101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476500" y="5194300"/>
            <a:ext cx="647700" cy="850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13000"/>
              </a:lnSpc>
            </a:pPr>
            <a:r>
              <a:rPr lang="en-US" sz="4500" b="1">
                <a:solidFill>
                  <a:srgbClr val="323232"/>
                </a:solidFill>
                <a:latin typeface="黑体" panose="02010609060101010101" charset="-122"/>
              </a:rPr>
              <a:t>03</a:t>
            </a:r>
            <a:endParaRPr lang="en-US" sz="4500" b="1">
              <a:solidFill>
                <a:srgbClr val="323232"/>
              </a:solidFill>
              <a:latin typeface="黑体" panose="02010609060101010101" charset="-122"/>
            </a:endParaRPr>
          </a:p>
          <a:p>
            <a:pPr algn="ctr">
              <a:lnSpc>
                <a:spcPct val="113000"/>
              </a:lnSpc>
            </a:pPr>
            <a:endParaRPr lang="en-US" sz="4500" b="1">
              <a:solidFill>
                <a:srgbClr val="323232"/>
              </a:solidFill>
              <a:latin typeface="黑体" panose="02010609060101010101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194300" y="6286500"/>
            <a:ext cx="3340100" cy="1079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13000"/>
              </a:lnSpc>
            </a:pPr>
            <a:r>
              <a:rPr lang="en-US" sz="2800" b="1">
                <a:solidFill>
                  <a:srgbClr val="323232"/>
                </a:solidFill>
                <a:latin typeface="黑体" panose="02010609060101010101" charset="-122"/>
              </a:rPr>
              <a:t>Register</a:t>
            </a:r>
            <a:endParaRPr lang="en-US" sz="2800" b="1">
              <a:solidFill>
                <a:srgbClr val="323232"/>
              </a:solidFill>
              <a:latin typeface="黑体" panose="02010609060101010101" charset="-122"/>
            </a:endParaRPr>
          </a:p>
          <a:p>
            <a:pPr algn="ctr">
              <a:lnSpc>
                <a:spcPct val="113000"/>
              </a:lnSpc>
            </a:pPr>
            <a:endParaRPr lang="en-US" sz="2800" b="1">
              <a:solidFill>
                <a:srgbClr val="323232"/>
              </a:solidFill>
              <a:latin typeface="黑体" panose="02010609060101010101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435600" y="6362700"/>
            <a:ext cx="2641600" cy="419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/>
          </a:p>
          <a:p>
            <a:pPr algn="ctr">
              <a:lnSpc>
                <a:spcPct val="113000"/>
              </a:lnSpc>
            </a:pPr>
            <a:endParaRPr lang="en-US" sz="2200">
              <a:solidFill>
                <a:srgbClr val="323232"/>
              </a:solidFill>
              <a:latin typeface="黑体" panose="02010609060101010101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667500" y="5334000"/>
            <a:ext cx="647700" cy="850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13000"/>
              </a:lnSpc>
            </a:pPr>
            <a:r>
              <a:rPr lang="en-US" sz="4500" b="1">
                <a:solidFill>
                  <a:srgbClr val="323232"/>
                </a:solidFill>
                <a:latin typeface="黑体" panose="02010609060101010101" charset="-122"/>
              </a:rPr>
              <a:t>04</a:t>
            </a:r>
            <a:endParaRPr lang="en-US" sz="4500" b="1">
              <a:solidFill>
                <a:srgbClr val="323232"/>
              </a:solidFill>
              <a:latin typeface="黑体" panose="02010609060101010101" charset="-122"/>
            </a:endParaRPr>
          </a:p>
          <a:p>
            <a:pPr algn="ctr">
              <a:lnSpc>
                <a:spcPct val="113000"/>
              </a:lnSpc>
            </a:pPr>
            <a:endParaRPr lang="en-US" sz="4500" b="1">
              <a:solidFill>
                <a:srgbClr val="323232"/>
              </a:solidFill>
              <a:latin typeface="黑体" panose="02010609060101010101" charset="-122"/>
            </a:endParaRP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0" y="1066800"/>
            <a:ext cx="7315200" cy="74676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5100"/>
            <a:ext cx="152400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20700" y="381000"/>
            <a:ext cx="3429000" cy="698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113000"/>
              </a:lnSpc>
            </a:pPr>
            <a:r>
              <a:rPr lang="en-US" sz="3600" b="1">
                <a:solidFill>
                  <a:srgbClr val="323232"/>
                </a:solidFill>
                <a:latin typeface="黑体" panose="02010609060101010101" charset="-122"/>
              </a:rPr>
              <a:t>Functional Block Diagram</a:t>
            </a:r>
            <a:endParaRPr lang="en-US" sz="3600" b="1">
              <a:solidFill>
                <a:srgbClr val="323232"/>
              </a:solidFill>
              <a:latin typeface="黑体" panose="02010609060101010101" charset="-122"/>
            </a:endParaRPr>
          </a:p>
          <a:p>
            <a:pPr algn="l">
              <a:lnSpc>
                <a:spcPct val="113000"/>
              </a:lnSpc>
            </a:pPr>
            <a:endParaRPr lang="en-US" sz="3600" b="1">
              <a:solidFill>
                <a:srgbClr val="323232"/>
              </a:solidFill>
              <a:latin typeface="黑体" panose="02010609060101010101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50900" y="1816100"/>
            <a:ext cx="7467600" cy="431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/>
          </a:p>
          <a:p>
            <a:pPr algn="l">
              <a:lnSpc>
                <a:spcPct val="113000"/>
              </a:lnSpc>
            </a:pPr>
            <a:endParaRPr lang="en-US" sz="2300" b="1">
              <a:solidFill>
                <a:srgbClr val="323232"/>
              </a:solidFill>
              <a:latin typeface="黑体" panose="02010609060101010101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25500" y="2781300"/>
            <a:ext cx="6705600" cy="419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/>
          </a:p>
          <a:p>
            <a:pPr algn="l">
              <a:lnSpc>
                <a:spcPct val="113000"/>
              </a:lnSpc>
            </a:pPr>
            <a:endParaRPr lang="en-US" sz="2200" b="1">
              <a:solidFill>
                <a:srgbClr val="323232"/>
              </a:solidFill>
              <a:latin typeface="黑体" panose="02010609060101010101" charset="-122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54000" y="647700"/>
            <a:ext cx="673100" cy="165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0"/>
            <a:ext cx="123063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635" y="0"/>
            <a:ext cx="16256000" cy="9144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4686300" y="1651000"/>
            <a:ext cx="25400" cy="2006600"/>
          </a:xfrm>
          <a:prstGeom prst="rect">
            <a:avLst/>
          </a:prstGeom>
          <a:blipFill>
            <a:blip r:embed="rId2" cstate="print">
              <a:alphaModFix amt="0"/>
            </a:blip>
            <a:srcRect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20700" y="381000"/>
            <a:ext cx="4394200" cy="685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113000"/>
              </a:lnSpc>
            </a:pPr>
            <a:r>
              <a:rPr lang="en-US" sz="3600" b="1">
                <a:solidFill>
                  <a:srgbClr val="323232"/>
                </a:solidFill>
                <a:latin typeface="黑体" panose="02010609060101010101" charset="-122"/>
              </a:rPr>
              <a:t>Feature Description</a:t>
            </a:r>
            <a:endParaRPr lang="en-US" sz="3600" b="1">
              <a:solidFill>
                <a:srgbClr val="323232"/>
              </a:solidFill>
              <a:latin typeface="黑体" panose="02010609060101010101" charset="-122"/>
            </a:endParaRPr>
          </a:p>
          <a:p>
            <a:pPr algn="l">
              <a:lnSpc>
                <a:spcPct val="113000"/>
              </a:lnSpc>
            </a:pPr>
            <a:endParaRPr lang="en-US" sz="3600" b="1">
              <a:solidFill>
                <a:srgbClr val="323232"/>
              </a:solidFill>
              <a:latin typeface="黑体" panose="02010609060101010101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79500" y="1352550"/>
            <a:ext cx="4203700" cy="609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113000"/>
              </a:lnSpc>
            </a:pPr>
            <a:r>
              <a:rPr lang="en-US" sz="3200" b="1">
                <a:solidFill>
                  <a:srgbClr val="000000"/>
                </a:solidFill>
                <a:latin typeface="黑体" panose="02010609060101010101" charset="-122"/>
              </a:rPr>
              <a:t>Analog Functionality</a:t>
            </a:r>
            <a:endParaRPr lang="en-US" sz="3200" b="1">
              <a:solidFill>
                <a:srgbClr val="000000"/>
              </a:solidFill>
              <a:latin typeface="黑体" panose="02010609060101010101" charset="-122"/>
            </a:endParaRPr>
          </a:p>
          <a:p>
            <a:pPr algn="l">
              <a:lnSpc>
                <a:spcPct val="113000"/>
              </a:lnSpc>
            </a:pPr>
            <a:endParaRPr lang="en-US" sz="32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017500" y="1727200"/>
            <a:ext cx="2159000" cy="419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/>
          </a:p>
          <a:p>
            <a:pPr algn="l">
              <a:lnSpc>
                <a:spcPct val="113000"/>
              </a:lnSpc>
            </a:pPr>
            <a:endParaRPr lang="en-US" sz="2200">
              <a:solidFill>
                <a:srgbClr val="FFFFFF"/>
              </a:solidFill>
              <a:latin typeface="黑体" panose="02010609060101010101" charset="-122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254000" y="660400"/>
            <a:ext cx="673100" cy="1651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0" y="1193800"/>
            <a:ext cx="1028700" cy="939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13000"/>
              </a:lnSpc>
            </a:pPr>
            <a:r>
              <a:rPr lang="en-US" sz="5000" b="1">
                <a:solidFill>
                  <a:srgbClr val="323232"/>
                </a:solidFill>
                <a:latin typeface="黑体" panose="02010609060101010101" charset="-122"/>
              </a:rPr>
              <a:t>01</a:t>
            </a:r>
            <a:endParaRPr lang="en-US" sz="5000" b="1">
              <a:solidFill>
                <a:srgbClr val="323232"/>
              </a:solidFill>
              <a:latin typeface="黑体" panose="02010609060101010101" charset="-122"/>
            </a:endParaRPr>
          </a:p>
          <a:p>
            <a:pPr algn="ctr">
              <a:lnSpc>
                <a:spcPct val="113000"/>
              </a:lnSpc>
            </a:pPr>
            <a:endParaRPr lang="en-US" sz="5000" b="1">
              <a:solidFill>
                <a:srgbClr val="323232"/>
              </a:solidFill>
              <a:latin typeface="黑体" panose="02010609060101010101" charset="-122"/>
            </a:endParaRPr>
          </a:p>
        </p:txBody>
      </p:sp>
      <p:sp>
        <p:nvSpPr>
          <p:cNvPr id="9" name="AutoShape 9"/>
          <p:cNvSpPr/>
          <p:nvPr/>
        </p:nvSpPr>
        <p:spPr>
          <a:xfrm flipH="1">
            <a:off x="6184900" y="3860800"/>
            <a:ext cx="25400" cy="355600"/>
          </a:xfrm>
          <a:prstGeom prst="rect">
            <a:avLst/>
          </a:prstGeom>
          <a:blipFill>
            <a:blip r:embed="rId2" cstate="print">
              <a:alphaModFix amt="0"/>
            </a:blip>
            <a:srcRect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79500" y="3848100"/>
            <a:ext cx="4501515" cy="609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113000"/>
              </a:lnSpc>
            </a:pPr>
            <a:r>
              <a:rPr lang="en-US" sz="3200" b="1">
                <a:solidFill>
                  <a:srgbClr val="000000"/>
                </a:solidFill>
                <a:latin typeface="黑体" panose="02010609060101010101" charset="-122"/>
              </a:rPr>
              <a:t>Digital Functionality</a:t>
            </a:r>
            <a:endParaRPr lang="en-US" sz="3200" b="1">
              <a:solidFill>
                <a:srgbClr val="000000"/>
              </a:solidFill>
              <a:latin typeface="黑体" panose="02010609060101010101" charset="-122"/>
            </a:endParaRPr>
          </a:p>
          <a:p>
            <a:pPr algn="l">
              <a:lnSpc>
                <a:spcPct val="113000"/>
              </a:lnSpc>
            </a:pPr>
            <a:endParaRPr lang="en-US" sz="32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505700" y="6572250"/>
            <a:ext cx="31496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r">
              <a:lnSpc>
                <a:spcPct val="113000"/>
              </a:lnSpc>
            </a:pPr>
            <a:r>
              <a:rPr lang="en-US" sz="2500" b="1">
                <a:solidFill>
                  <a:srgbClr val="000000"/>
                </a:solidFill>
                <a:latin typeface="黑体" panose="02010609060101010101" charset="-122"/>
              </a:rPr>
              <a:t>Input Multiplexer  </a:t>
            </a:r>
            <a:endParaRPr lang="en-US" sz="2500" b="1">
              <a:solidFill>
                <a:srgbClr val="000000"/>
              </a:solidFill>
              <a:latin typeface="黑体" panose="02010609060101010101" charset="-122"/>
            </a:endParaRPr>
          </a:p>
          <a:p>
            <a:pPr algn="r">
              <a:lnSpc>
                <a:spcPct val="113000"/>
              </a:lnSpc>
            </a:pPr>
            <a:endParaRPr lang="en-US" sz="25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0" y="3683000"/>
            <a:ext cx="1028700" cy="939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13000"/>
              </a:lnSpc>
            </a:pPr>
            <a:r>
              <a:rPr lang="en-US" sz="5000" b="1">
                <a:solidFill>
                  <a:srgbClr val="323232"/>
                </a:solidFill>
                <a:latin typeface="黑体" panose="02010609060101010101" charset="-122"/>
              </a:rPr>
              <a:t>02</a:t>
            </a:r>
            <a:endParaRPr lang="en-US" sz="5000" b="1">
              <a:solidFill>
                <a:srgbClr val="323232"/>
              </a:solidFill>
              <a:latin typeface="黑体" panose="02010609060101010101" charset="-122"/>
            </a:endParaRPr>
          </a:p>
          <a:p>
            <a:pPr algn="ctr">
              <a:lnSpc>
                <a:spcPct val="113000"/>
              </a:lnSpc>
            </a:pPr>
            <a:endParaRPr lang="en-US" sz="5000" b="1">
              <a:solidFill>
                <a:srgbClr val="323232"/>
              </a:solidFill>
              <a:latin typeface="黑体" panose="02010609060101010101" charset="-122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4686300" y="6096000"/>
            <a:ext cx="292100" cy="2006600"/>
          </a:xfrm>
          <a:prstGeom prst="rect">
            <a:avLst/>
          </a:prstGeom>
          <a:blipFill>
            <a:blip r:embed="rId2" cstate="print">
              <a:alphaModFix amt="0"/>
            </a:blip>
            <a:srcRect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231900" y="6527800"/>
            <a:ext cx="5689600" cy="571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113000"/>
              </a:lnSpc>
            </a:pPr>
            <a:r>
              <a:rPr lang="en-US" sz="3000" b="1">
                <a:solidFill>
                  <a:srgbClr val="000000"/>
                </a:solidFill>
                <a:latin typeface="黑体" panose="02010609060101010101" charset="-122"/>
              </a:rPr>
              <a:t>ECG and EEG Specific Features</a:t>
            </a:r>
            <a:endParaRPr lang="en-US" sz="3000" b="1">
              <a:solidFill>
                <a:srgbClr val="000000"/>
              </a:solidFill>
              <a:latin typeface="黑体" panose="02010609060101010101" charset="-122"/>
            </a:endParaRPr>
          </a:p>
          <a:p>
            <a:pPr algn="l">
              <a:lnSpc>
                <a:spcPct val="113000"/>
              </a:lnSpc>
            </a:pPr>
            <a:endParaRPr lang="en-US" sz="30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001000" y="7505700"/>
            <a:ext cx="2159000" cy="419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/>
          </a:p>
          <a:p>
            <a:pPr algn="l">
              <a:lnSpc>
                <a:spcPct val="113000"/>
              </a:lnSpc>
            </a:pPr>
            <a:endParaRPr lang="en-US" sz="2200">
              <a:solidFill>
                <a:srgbClr val="FFFFFF"/>
              </a:solidFill>
              <a:latin typeface="黑体" panose="02010609060101010101" charset="-122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0" y="6337300"/>
            <a:ext cx="1028700" cy="939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13000"/>
              </a:lnSpc>
            </a:pPr>
            <a:r>
              <a:rPr lang="en-US" sz="5000" b="1">
                <a:solidFill>
                  <a:srgbClr val="323232"/>
                </a:solidFill>
                <a:latin typeface="黑体" panose="02010609060101010101" charset="-122"/>
              </a:rPr>
              <a:t>03</a:t>
            </a:r>
            <a:endParaRPr lang="en-US" sz="5000" b="1">
              <a:solidFill>
                <a:srgbClr val="323232"/>
              </a:solidFill>
              <a:latin typeface="黑体" panose="02010609060101010101" charset="-122"/>
            </a:endParaRPr>
          </a:p>
          <a:p>
            <a:pPr algn="ctr">
              <a:lnSpc>
                <a:spcPct val="113000"/>
              </a:lnSpc>
            </a:pPr>
            <a:endParaRPr lang="en-US" sz="5000" b="1">
              <a:solidFill>
                <a:srgbClr val="323232"/>
              </a:solidFill>
              <a:latin typeface="黑体" panose="02010609060101010101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740400" y="1435100"/>
            <a:ext cx="34290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 b="1">
                <a:solidFill>
                  <a:srgbClr val="000000"/>
                </a:solidFill>
                <a:latin typeface="黑体" panose="02010609060101010101" charset="-122"/>
              </a:rPr>
              <a:t>Input Multiplex</a:t>
            </a:r>
            <a:endParaRPr lang="en-US" sz="25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359400" y="2070100"/>
            <a:ext cx="39370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 b="1">
                <a:solidFill>
                  <a:srgbClr val="000000"/>
                </a:solidFill>
                <a:latin typeface="黑体" panose="02010609060101010101" charset="-122"/>
              </a:rPr>
              <a:t>Analog Input</a:t>
            </a:r>
            <a:endParaRPr lang="en-US" sz="25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978400" y="2717800"/>
            <a:ext cx="47752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 b="1">
                <a:solidFill>
                  <a:srgbClr val="000000"/>
                </a:solidFill>
                <a:latin typeface="黑体" panose="02010609060101010101" charset="-122"/>
              </a:rPr>
              <a:t>PGA Settings</a:t>
            </a:r>
            <a:endParaRPr lang="en-US" sz="25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6210300" y="4013200"/>
            <a:ext cx="414274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 b="1">
                <a:solidFill>
                  <a:srgbClr val="000000"/>
                </a:solidFill>
                <a:latin typeface="黑体" panose="02010609060101010101" charset="-122"/>
              </a:rPr>
              <a:t>Digital Decimation Filter</a:t>
            </a:r>
            <a:endParaRPr lang="en-US" sz="25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4978400" y="4622800"/>
            <a:ext cx="35179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 b="1">
                <a:solidFill>
                  <a:srgbClr val="000000"/>
                </a:solidFill>
                <a:latin typeface="黑体" panose="02010609060101010101" charset="-122"/>
              </a:rPr>
              <a:t>Clock</a:t>
            </a:r>
            <a:endParaRPr lang="en-US" sz="25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4914900" y="5149850"/>
            <a:ext cx="35052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 b="1">
                <a:solidFill>
                  <a:srgbClr val="000000"/>
                </a:solidFill>
                <a:latin typeface="黑体" panose="02010609060101010101" charset="-122"/>
              </a:rPr>
              <a:t>GPIO</a:t>
            </a:r>
            <a:endParaRPr lang="en-US" sz="25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7505700" y="7226300"/>
            <a:ext cx="34290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 b="1">
                <a:solidFill>
                  <a:srgbClr val="000000"/>
                </a:solidFill>
                <a:latin typeface="黑体" panose="02010609060101010101" charset="-122"/>
              </a:rPr>
              <a:t>Lead-Off Detection</a:t>
            </a:r>
            <a:endParaRPr lang="en-US" sz="25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7124700" y="7823200"/>
            <a:ext cx="34290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 b="1">
                <a:solidFill>
                  <a:srgbClr val="000000"/>
                </a:solidFill>
                <a:latin typeface="黑体" panose="02010609060101010101" charset="-122"/>
              </a:rPr>
              <a:t>Bias Lead-Off</a:t>
            </a:r>
            <a:endParaRPr lang="en-US" sz="25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7782560" y="8460740"/>
            <a:ext cx="42672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 b="1">
                <a:solidFill>
                  <a:srgbClr val="000000"/>
                </a:solidFill>
                <a:latin typeface="黑体" panose="02010609060101010101" charset="-122"/>
              </a:rPr>
              <a:t>Bias Drive(DC Bias Circuit)</a:t>
            </a:r>
            <a:endParaRPr lang="en-US" sz="25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0840" y="0"/>
            <a:ext cx="16256000" cy="91440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20700" y="419100"/>
            <a:ext cx="6883400" cy="863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113000"/>
              </a:lnSpc>
            </a:pPr>
            <a:r>
              <a:rPr lang="en-US" sz="4500" b="1">
                <a:solidFill>
                  <a:srgbClr val="323232"/>
                </a:solidFill>
                <a:latin typeface="黑体" panose="02010609060101010101" charset="-122"/>
              </a:rPr>
              <a:t>Device Functional Modes</a:t>
            </a:r>
            <a:endParaRPr lang="en-US" sz="4500" b="1">
              <a:solidFill>
                <a:srgbClr val="323232"/>
              </a:solidFill>
              <a:latin typeface="黑体" panose="02010609060101010101" charset="-122"/>
            </a:endParaRPr>
          </a:p>
          <a:p>
            <a:pPr algn="l">
              <a:lnSpc>
                <a:spcPct val="113000"/>
              </a:lnSpc>
            </a:pPr>
            <a:endParaRPr lang="en-US" sz="4500" b="1">
              <a:solidFill>
                <a:srgbClr val="323232"/>
              </a:solidFill>
              <a:latin typeface="黑体" panose="02010609060101010101" charset="-122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54000" y="660400"/>
            <a:ext cx="673100" cy="1651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815340" y="1892300"/>
            <a:ext cx="2247900" cy="762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r"/>
            <a:r>
              <a:rPr lang="en-US" sz="4000" b="1">
                <a:solidFill>
                  <a:srgbClr val="323232"/>
                </a:solidFill>
              </a:rPr>
              <a:t>Start</a:t>
            </a:r>
            <a:endParaRPr lang="en-US" sz="4000" b="1">
              <a:solidFill>
                <a:srgbClr val="323232"/>
              </a:solidFill>
            </a:endParaRPr>
          </a:p>
          <a:p>
            <a:pPr algn="r">
              <a:lnSpc>
                <a:spcPct val="113000"/>
              </a:lnSpc>
            </a:pPr>
            <a:endParaRPr lang="en-US" sz="4000">
              <a:solidFill>
                <a:srgbClr val="323232"/>
              </a:solidFill>
              <a:latin typeface="黑体" panose="02010609060101010101" charset="-122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49400"/>
            <a:ext cx="1104900" cy="14351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-787400" y="1739900"/>
            <a:ext cx="3429000" cy="838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4800" b="1">
                <a:solidFill>
                  <a:srgbClr val="000000"/>
                </a:solidFill>
                <a:latin typeface="黑体" panose="02010609060101010101" charset="-122"/>
              </a:rPr>
              <a:t>1</a:t>
            </a:r>
            <a:endParaRPr lang="en-US" sz="48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-787400" y="3987800"/>
            <a:ext cx="3429000" cy="838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4800" b="1">
                <a:solidFill>
                  <a:srgbClr val="000000"/>
                </a:solidFill>
                <a:latin typeface="黑体" panose="02010609060101010101" charset="-122"/>
              </a:rPr>
              <a:t>2</a:t>
            </a:r>
            <a:endParaRPr lang="en-US" sz="48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0" y="3898900"/>
            <a:ext cx="1054100" cy="1371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300" y="4051300"/>
            <a:ext cx="1054100" cy="13716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1612900"/>
            <a:ext cx="1054100" cy="13716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0" y="6184900"/>
            <a:ext cx="1054100" cy="13716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300" y="6108700"/>
            <a:ext cx="1054100" cy="13716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-863600" y="6362700"/>
            <a:ext cx="3581400" cy="850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4800" b="1">
                <a:solidFill>
                  <a:srgbClr val="000000"/>
                </a:solidFill>
                <a:latin typeface="黑体" panose="02010609060101010101" charset="-122"/>
              </a:rPr>
              <a:t>3</a:t>
            </a:r>
            <a:endParaRPr lang="en-US" sz="48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397500" y="6273800"/>
            <a:ext cx="3429000" cy="838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4800" b="1">
                <a:solidFill>
                  <a:srgbClr val="000000"/>
                </a:solidFill>
                <a:latin typeface="黑体" panose="02010609060101010101" charset="-122"/>
              </a:rPr>
              <a:t>6</a:t>
            </a:r>
            <a:endParaRPr lang="en-US" sz="48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397500" y="4165600"/>
            <a:ext cx="3429000" cy="838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4800" b="1">
                <a:solidFill>
                  <a:srgbClr val="000000"/>
                </a:solidFill>
                <a:latin typeface="黑体" panose="02010609060101010101" charset="-122"/>
              </a:rPr>
              <a:t>5</a:t>
            </a:r>
            <a:endParaRPr lang="en-US" sz="48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410200" y="1701800"/>
            <a:ext cx="3429000" cy="838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4800" b="1">
                <a:solidFill>
                  <a:srgbClr val="000000"/>
                </a:solidFill>
                <a:latin typeface="黑体" panose="02010609060101010101" charset="-122"/>
              </a:rPr>
              <a:t>4</a:t>
            </a:r>
            <a:endParaRPr lang="en-US" sz="48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06400" y="4102100"/>
            <a:ext cx="3454400" cy="762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r">
              <a:lnSpc>
                <a:spcPct val="113000"/>
              </a:lnSpc>
            </a:pPr>
            <a:r>
              <a:rPr lang="en-US" sz="4000" b="1">
                <a:solidFill>
                  <a:srgbClr val="323232"/>
                </a:solidFill>
                <a:latin typeface="黑体" panose="02010609060101010101" charset="-122"/>
              </a:rPr>
              <a:t>Reset   </a:t>
            </a:r>
            <a:endParaRPr lang="en-US" sz="4000" b="1">
              <a:solidFill>
                <a:srgbClr val="323232"/>
              </a:solidFill>
              <a:latin typeface="黑体" panose="02010609060101010101" charset="-122"/>
            </a:endParaRPr>
          </a:p>
          <a:p>
            <a:pPr algn="r">
              <a:lnSpc>
                <a:spcPct val="113000"/>
              </a:lnSpc>
            </a:pPr>
            <a:endParaRPr lang="en-US" sz="4000" b="1">
              <a:solidFill>
                <a:srgbClr val="323232"/>
              </a:solidFill>
              <a:latin typeface="黑体" panose="02010609060101010101" charset="-122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683500" y="6451600"/>
            <a:ext cx="4813300" cy="762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r">
              <a:lnSpc>
                <a:spcPct val="113000"/>
              </a:lnSpc>
            </a:pPr>
            <a:r>
              <a:rPr lang="en-US" sz="4000" b="1">
                <a:solidFill>
                  <a:srgbClr val="323232"/>
                </a:solidFill>
                <a:latin typeface="黑体" panose="02010609060101010101" charset="-122"/>
              </a:rPr>
              <a:t>Single-Shot Mode</a:t>
            </a:r>
            <a:endParaRPr lang="en-US" sz="4000" b="1">
              <a:solidFill>
                <a:srgbClr val="323232"/>
              </a:solidFill>
              <a:latin typeface="黑体" panose="02010609060101010101" charset="-122"/>
            </a:endParaRPr>
          </a:p>
          <a:p>
            <a:pPr algn="r">
              <a:lnSpc>
                <a:spcPct val="113000"/>
              </a:lnSpc>
            </a:pPr>
            <a:endParaRPr lang="en-US" sz="4000" b="1">
              <a:solidFill>
                <a:srgbClr val="323232"/>
              </a:solidFill>
              <a:latin typeface="黑体" panose="02010609060101010101" charset="-122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7645400" y="4356100"/>
            <a:ext cx="7315200" cy="762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r">
              <a:lnSpc>
                <a:spcPct val="113000"/>
              </a:lnSpc>
            </a:pPr>
            <a:r>
              <a:rPr lang="en-US" sz="4000" b="1">
                <a:solidFill>
                  <a:srgbClr val="323232"/>
                </a:solidFill>
                <a:latin typeface="黑体" panose="02010609060101010101" charset="-122"/>
              </a:rPr>
              <a:t>Continuous Conversion Mode</a:t>
            </a:r>
            <a:endParaRPr lang="en-US" sz="4000" b="1">
              <a:solidFill>
                <a:srgbClr val="323232"/>
              </a:solidFill>
              <a:latin typeface="黑体" panose="02010609060101010101" charset="-122"/>
            </a:endParaRPr>
          </a:p>
          <a:p>
            <a:pPr algn="r">
              <a:lnSpc>
                <a:spcPct val="113000"/>
              </a:lnSpc>
            </a:pPr>
            <a:endParaRPr lang="en-US" sz="4000" b="1">
              <a:solidFill>
                <a:srgbClr val="323232"/>
              </a:solidFill>
              <a:latin typeface="黑体" panose="02010609060101010101" charset="-122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8343900" y="1892300"/>
            <a:ext cx="4372610" cy="762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113000"/>
              </a:lnSpc>
            </a:pPr>
            <a:r>
              <a:rPr lang="en-US" sz="4000" b="1">
                <a:solidFill>
                  <a:srgbClr val="323232"/>
                </a:solidFill>
                <a:latin typeface="黑体" panose="02010609060101010101" charset="-122"/>
              </a:rPr>
              <a:t>Data Retrieval</a:t>
            </a:r>
            <a:endParaRPr lang="en-US" sz="4000" b="1">
              <a:solidFill>
                <a:srgbClr val="323232"/>
              </a:solidFill>
              <a:latin typeface="黑体" panose="02010609060101010101" charset="-122"/>
            </a:endParaRPr>
          </a:p>
          <a:p>
            <a:pPr algn="r">
              <a:lnSpc>
                <a:spcPct val="113000"/>
              </a:lnSpc>
            </a:pPr>
            <a:endParaRPr lang="en-US" sz="4000" b="1">
              <a:solidFill>
                <a:srgbClr val="323232"/>
              </a:solidFill>
              <a:latin typeface="黑体" panose="02010609060101010101" charset="-122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035685" y="6451600"/>
            <a:ext cx="3581400" cy="762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r">
              <a:lnSpc>
                <a:spcPct val="113000"/>
              </a:lnSpc>
            </a:pPr>
            <a:r>
              <a:rPr lang="en-US" sz="4000" b="1">
                <a:solidFill>
                  <a:srgbClr val="323232"/>
                </a:solidFill>
                <a:latin typeface="黑体" panose="02010609060101010101" charset="-122"/>
              </a:rPr>
              <a:t>Power-Down</a:t>
            </a:r>
            <a:endParaRPr lang="en-US" sz="4000" b="1">
              <a:solidFill>
                <a:srgbClr val="323232"/>
              </a:solidFill>
              <a:latin typeface="黑体" panose="02010609060101010101" charset="-122"/>
            </a:endParaRPr>
          </a:p>
          <a:p>
            <a:pPr algn="r">
              <a:lnSpc>
                <a:spcPct val="113000"/>
              </a:lnSpc>
            </a:pPr>
            <a:endParaRPr lang="en-US" sz="4000" b="1">
              <a:solidFill>
                <a:srgbClr val="323232"/>
              </a:solidFill>
              <a:latin typeface="黑体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3085" y="0"/>
            <a:ext cx="16256000" cy="9144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20700" y="381000"/>
            <a:ext cx="3429000" cy="685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/>
          </a:p>
          <a:p>
            <a:pPr algn="l">
              <a:lnSpc>
                <a:spcPct val="113000"/>
              </a:lnSpc>
            </a:pPr>
            <a:endParaRPr lang="en-US" sz="3600" b="1">
              <a:solidFill>
                <a:srgbClr val="323232"/>
              </a:solidFill>
              <a:latin typeface="黑体" panose="02010609060101010101" charset="-122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43865" y="647700"/>
            <a:ext cx="673100" cy="165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723900"/>
            <a:ext cx="9626600" cy="40132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-553085" y="2172335"/>
            <a:ext cx="3467100" cy="571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r">
              <a:lnSpc>
                <a:spcPct val="113000"/>
              </a:lnSpc>
            </a:pPr>
            <a:r>
              <a:rPr lang="en-US" sz="3000" b="1">
                <a:solidFill>
                  <a:srgbClr val="323232"/>
                </a:solidFill>
                <a:latin typeface="黑体" panose="02010609060101010101" charset="-122"/>
              </a:rPr>
              <a:t>Data Ready</a:t>
            </a:r>
            <a:endParaRPr lang="en-US" sz="3000" b="1">
              <a:solidFill>
                <a:srgbClr val="323232"/>
              </a:solidFill>
              <a:latin typeface="黑体" panose="02010609060101010101" charset="-122"/>
            </a:endParaRPr>
          </a:p>
          <a:p>
            <a:pPr algn="r">
              <a:lnSpc>
                <a:spcPct val="113000"/>
              </a:lnSpc>
            </a:pPr>
            <a:endParaRPr lang="en-US" sz="3000" b="1">
              <a:solidFill>
                <a:srgbClr val="323232"/>
              </a:solidFill>
              <a:latin typeface="黑体" panose="02010609060101010101" charset="-122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900" y="5080000"/>
            <a:ext cx="9601200" cy="37592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952500" y="6057900"/>
            <a:ext cx="2997200" cy="1701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113000"/>
              </a:lnSpc>
            </a:pPr>
            <a:r>
              <a:rPr lang="en-US" sz="3000" b="1">
                <a:solidFill>
                  <a:srgbClr val="323232"/>
                </a:solidFill>
                <a:latin typeface="黑体" panose="02010609060101010101" charset="-122"/>
              </a:rPr>
              <a:t>Continuous Conversion Mode</a:t>
            </a:r>
            <a:endParaRPr lang="en-US" sz="3000" b="1">
              <a:solidFill>
                <a:srgbClr val="323232"/>
              </a:solidFill>
              <a:latin typeface="黑体" panose="02010609060101010101" charset="-122"/>
            </a:endParaRPr>
          </a:p>
          <a:p>
            <a:pPr algn="l">
              <a:lnSpc>
                <a:spcPct val="113000"/>
              </a:lnSpc>
            </a:pPr>
            <a:endParaRPr lang="en-US" sz="3000" b="1">
              <a:solidFill>
                <a:srgbClr val="323232"/>
              </a:solidFill>
              <a:latin typeface="黑体" panose="02010609060101010101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6515" y="444500"/>
            <a:ext cx="41529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4000" b="1">
                <a:solidFill>
                  <a:srgbClr val="000000"/>
                </a:solidFill>
                <a:latin typeface="黑体" panose="02010609060101010101" charset="-122"/>
              </a:rPr>
              <a:t>Sequence diagram</a:t>
            </a:r>
            <a:endParaRPr lang="en-US" sz="40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20700" y="381000"/>
            <a:ext cx="3429000" cy="939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113000"/>
              </a:lnSpc>
            </a:pPr>
            <a:r>
              <a:rPr lang="en-US" sz="5000" b="1">
                <a:solidFill>
                  <a:srgbClr val="323232"/>
                </a:solidFill>
                <a:latin typeface="黑体" panose="02010609060101010101" charset="-122"/>
              </a:rPr>
              <a:t>Register</a:t>
            </a:r>
            <a:endParaRPr lang="en-US" sz="5000" b="1">
              <a:solidFill>
                <a:srgbClr val="323232"/>
              </a:solidFill>
              <a:latin typeface="黑体" panose="02010609060101010101" charset="-122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54000" y="660400"/>
            <a:ext cx="673100" cy="1651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8900" y="1803400"/>
            <a:ext cx="3429000" cy="1066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105000"/>
              </a:lnSpc>
            </a:pPr>
            <a:r>
              <a:rPr lang="en-US" sz="3000" b="1">
                <a:solidFill>
                  <a:srgbClr val="000000"/>
                </a:solidFill>
                <a:latin typeface="黑体" panose="02010609060101010101" charset="-122"/>
              </a:rPr>
              <a:t>Read Only ID Registers</a:t>
            </a:r>
            <a:endParaRPr lang="en-US" sz="30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00" y="1866900"/>
            <a:ext cx="11785600" cy="18923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800" y="4521200"/>
            <a:ext cx="11950700" cy="30734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6413500" y="4381500"/>
            <a:ext cx="3429000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200">
                <a:solidFill>
                  <a:srgbClr val="000000"/>
                </a:solidFill>
                <a:latin typeface="黑体" panose="02010609060101010101" charset="-122"/>
              </a:rPr>
              <a:t>添加文本</a:t>
            </a:r>
            <a:endParaRPr lang="en-US" sz="2200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413500" y="4381500"/>
            <a:ext cx="3429000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200">
                <a:solidFill>
                  <a:srgbClr val="000000"/>
                </a:solidFill>
                <a:latin typeface="黑体" panose="02010609060101010101" charset="-122"/>
              </a:rPr>
              <a:t>添加文本</a:t>
            </a:r>
            <a:endParaRPr lang="en-US" sz="2200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700" y="4991100"/>
            <a:ext cx="3429000" cy="1066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105000"/>
              </a:lnSpc>
            </a:pPr>
            <a:r>
              <a:rPr lang="en-US" sz="3000" b="1">
                <a:solidFill>
                  <a:srgbClr val="000000"/>
                </a:solidFill>
                <a:latin typeface="黑体" panose="02010609060101010101" charset="-122"/>
              </a:rPr>
              <a:t>Global Settings Across Channels</a:t>
            </a:r>
            <a:endParaRPr lang="en-US" sz="30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20700" y="381000"/>
            <a:ext cx="3429000" cy="952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113000"/>
              </a:lnSpc>
            </a:pPr>
            <a:r>
              <a:rPr lang="en-US" sz="5000" b="1">
                <a:solidFill>
                  <a:srgbClr val="323232"/>
                </a:solidFill>
                <a:latin typeface="黑体" panose="02010609060101010101" charset="-122"/>
              </a:rPr>
              <a:t>Register</a:t>
            </a:r>
            <a:endParaRPr lang="en-US" sz="5000" b="1">
              <a:solidFill>
                <a:srgbClr val="323232"/>
              </a:solidFill>
              <a:latin typeface="黑体" panose="02010609060101010101" charset="-122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54000" y="660400"/>
            <a:ext cx="673100" cy="1651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81000" y="2222500"/>
            <a:ext cx="3429000" cy="1066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105000"/>
              </a:lnSpc>
            </a:pPr>
            <a:r>
              <a:rPr lang="en-US" sz="3000" b="1">
                <a:solidFill>
                  <a:srgbClr val="000000"/>
                </a:solidFill>
                <a:latin typeface="黑体" panose="02010609060101010101" charset="-122"/>
              </a:rPr>
              <a:t>Channel-Specific Settings</a:t>
            </a:r>
            <a:endParaRPr lang="en-US" sz="30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0" y="2222500"/>
            <a:ext cx="12382500" cy="6540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100" y="-419735"/>
            <a:ext cx="16256000" cy="9144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20700" y="381000"/>
            <a:ext cx="3429000" cy="952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113000"/>
              </a:lnSpc>
            </a:pPr>
            <a:r>
              <a:rPr lang="en-US" sz="5000" b="1">
                <a:solidFill>
                  <a:srgbClr val="323232"/>
                </a:solidFill>
                <a:latin typeface="黑体" panose="02010609060101010101" charset="-122"/>
              </a:rPr>
              <a:t>Register</a:t>
            </a:r>
            <a:endParaRPr lang="en-US" sz="5000" b="1">
              <a:solidFill>
                <a:srgbClr val="323232"/>
              </a:solidFill>
              <a:latin typeface="黑体" panose="02010609060101010101" charset="-122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54000" y="660400"/>
            <a:ext cx="673100" cy="1651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93700" y="1943100"/>
            <a:ext cx="3225800" cy="160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105000"/>
              </a:lnSpc>
            </a:pPr>
            <a:r>
              <a:rPr lang="en-US" sz="3000" b="1">
                <a:solidFill>
                  <a:srgbClr val="000000"/>
                </a:solidFill>
                <a:latin typeface="黑体" panose="02010609060101010101" charset="-122"/>
              </a:rPr>
              <a:t>Lead-Off Status Registers (Read-Only Registers)</a:t>
            </a:r>
            <a:endParaRPr lang="en-US" sz="30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92100" y="5143500"/>
            <a:ext cx="3429000" cy="1066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105000"/>
              </a:lnSpc>
            </a:pPr>
            <a:r>
              <a:rPr lang="en-US" sz="3000" b="1">
                <a:solidFill>
                  <a:srgbClr val="000000"/>
                </a:solidFill>
                <a:latin typeface="黑体" panose="02010609060101010101" charset="-122"/>
              </a:rPr>
              <a:t>GPIO and OTHER Registers</a:t>
            </a:r>
            <a:endParaRPr lang="en-US" sz="30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00" y="4978400"/>
            <a:ext cx="12039600" cy="3251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5600" y="2006600"/>
            <a:ext cx="12052300" cy="1854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810</Words>
  <Application>WPS 演示</Application>
  <PresentationFormat>On-screen Show (4:3)</PresentationFormat>
  <Paragraphs>155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6</cp:revision>
  <dcterms:created xsi:type="dcterms:W3CDTF">2019-04-24T09:23:00Z</dcterms:created>
  <dcterms:modified xsi:type="dcterms:W3CDTF">2019-08-30T04:05:52Z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2052-11.1.0.8952</vt:lpwstr>
  </property>
</Properties>
</file>