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99" r:id="rId2"/>
    <p:sldId id="421" r:id="rId3"/>
    <p:sldId id="428" r:id="rId4"/>
    <p:sldId id="383" r:id="rId5"/>
    <p:sldId id="400" r:id="rId6"/>
    <p:sldId id="414" r:id="rId7"/>
    <p:sldId id="401" r:id="rId8"/>
    <p:sldId id="402" r:id="rId9"/>
    <p:sldId id="415" r:id="rId10"/>
    <p:sldId id="433" r:id="rId11"/>
    <p:sldId id="434" r:id="rId12"/>
    <p:sldId id="435" r:id="rId13"/>
    <p:sldId id="436" r:id="rId14"/>
    <p:sldId id="431" r:id="rId15"/>
    <p:sldId id="432" r:id="rId16"/>
    <p:sldId id="379" r:id="rId17"/>
    <p:sldId id="403" r:id="rId18"/>
    <p:sldId id="385" r:id="rId19"/>
    <p:sldId id="422" r:id="rId20"/>
    <p:sldId id="423" r:id="rId21"/>
    <p:sldId id="424" r:id="rId22"/>
    <p:sldId id="429" r:id="rId23"/>
    <p:sldId id="425" r:id="rId24"/>
    <p:sldId id="426" r:id="rId25"/>
    <p:sldId id="427" r:id="rId26"/>
    <p:sldId id="437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5F12"/>
    <a:srgbClr val="FFFFD5"/>
    <a:srgbClr val="FFFFCC"/>
    <a:srgbClr val="FFFFFF"/>
    <a:srgbClr val="00508A"/>
    <a:srgbClr val="EB6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59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951BA43-FC92-407B-8434-4896757AF104}" type="datetimeFigureOut">
              <a:rPr lang="zh-CN" altLang="en-US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fld id="{2B2E5D3C-B778-4F5A-9C13-A9D0E55B5B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24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CB8B5807-17D2-46B1-87F5-CE18FC529DF5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899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264B3A4E-65B7-46FF-A16F-0B8E872100E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033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5FEC9183-15C4-4AE8-9D36-B9E8A852C036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57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B3A57850-529F-45C5-A2D3-C5EC26DD00A3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B0B53E66-2CCA-4667-B42B-75687C183E2D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46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B6F1BBEC-3A10-4F7B-ACE6-150CF1C3DA9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81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C69EEE50-FB36-431B-AA21-AADED8821D46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46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BDA31D61-05BE-4A97-B644-03797E2612E8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805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1829C6D4-FD25-460A-ABED-18F78B8ED544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35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17298A38-3EA5-4BF5-8366-7C9A4FD08DF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020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5399386F-9A2B-4724-B853-D4468B16F6D9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19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86F7C-AA7E-48CB-AA57-D2E8CAD890D0}" type="datetimeFigureOut">
              <a:rPr lang="zh-CN" altLang="en-US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A8158-67CF-489B-AEC5-D19F495137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0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10EA6-1403-4078-BA36-7ED791250862}" type="datetimeFigureOut">
              <a:rPr lang="zh-CN" altLang="en-US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F08E2-0910-41AE-9EFE-2EC110B08D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9E68B-9E3F-4FF0-A4C3-320154148CF5}" type="datetimeFigureOut">
              <a:rPr lang="zh-CN" altLang="en-US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0DCF1-B32F-477E-9794-D13255E048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6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56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23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88" y="-20638"/>
            <a:ext cx="17049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8"/>
          <p:cNvSpPr>
            <a:spLocks noChangeArrowheads="1"/>
          </p:cNvSpPr>
          <p:nvPr userDrawn="1"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</a:rPr>
              <a:t>参考文献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564563" y="258763"/>
            <a:ext cx="184150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72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752386-1701-49C2-8810-094709A2DCDB}" type="datetimeFigureOut">
              <a:rPr lang="zh-CN" altLang="en-US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CBEC0B7F-EF34-4F1C-87CA-51F8506DCC0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0012" y="1038478"/>
            <a:ext cx="3963988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7627" y="79947"/>
            <a:ext cx="25683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CRS Series Resonant Scanners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5193" y="3871210"/>
            <a:ext cx="150233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CRS Driver board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1597527" y="3271407"/>
            <a:ext cx="280777" cy="149199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84483" y="3153028"/>
            <a:ext cx="753777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GND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Velocity		</a:t>
            </a:r>
            <a:r>
              <a:rPr lang="en-US" altLang="zh-CN" dirty="0" smtClean="0"/>
              <a:t>             for </a:t>
            </a:r>
            <a:r>
              <a:rPr lang="en-US" altLang="zh-CN" dirty="0"/>
              <a:t>safety verification only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Sync		</a:t>
            </a:r>
            <a:r>
              <a:rPr lang="en-US" altLang="zh-CN" dirty="0" smtClean="0"/>
              <a:t>              At </a:t>
            </a:r>
            <a:r>
              <a:rPr lang="en-US" altLang="zh-CN" dirty="0"/>
              <a:t>each change in direction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Fault		</a:t>
            </a:r>
            <a:r>
              <a:rPr lang="en-US" altLang="zh-CN" dirty="0" smtClean="0"/>
              <a:t>              Not </a:t>
            </a:r>
            <a:r>
              <a:rPr lang="en-US" altLang="zh-CN" dirty="0"/>
              <a:t>in regulation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Disable		</a:t>
            </a:r>
            <a:r>
              <a:rPr lang="en-US" altLang="zh-CN" dirty="0" smtClean="0"/>
              <a:t>              Pull </a:t>
            </a:r>
            <a:r>
              <a:rPr lang="en-US" altLang="zh-CN" dirty="0"/>
              <a:t>down to disable servo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Power		              12V/DC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Ext. Amplitude </a:t>
            </a:r>
            <a:r>
              <a:rPr lang="en-US" altLang="zh-CN" dirty="0" smtClean="0"/>
              <a:t>Control  </a:t>
            </a:r>
            <a:r>
              <a:rPr lang="en-US" altLang="zh-CN" dirty="0"/>
              <a:t>	</a:t>
            </a:r>
            <a:r>
              <a:rPr lang="en-US" altLang="zh-CN" dirty="0" smtClean="0"/>
              <a:t>0-5V </a:t>
            </a:r>
            <a:r>
              <a:rPr lang="en-US" altLang="zh-CN" dirty="0"/>
              <a:t>DC for zero to full scan </a:t>
            </a:r>
            <a:r>
              <a:rPr lang="en-US" altLang="zh-CN" dirty="0" smtClean="0"/>
              <a:t>angle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Driver Dimensions	</a:t>
            </a:r>
            <a:r>
              <a:rPr lang="en-US" altLang="zh-CN" dirty="0" smtClean="0"/>
              <a:t>               30.5 </a:t>
            </a:r>
            <a:r>
              <a:rPr lang="en-US" altLang="zh-CN" dirty="0"/>
              <a:t>mm x 43 </a:t>
            </a:r>
            <a:r>
              <a:rPr lang="en-US" altLang="zh-CN" dirty="0" smtClean="0"/>
              <a:t>mm</a:t>
            </a:r>
            <a:r>
              <a:rPr lang="zh-CN" altLang="en-US" dirty="0" smtClean="0"/>
              <a:t>，</a:t>
            </a:r>
            <a:r>
              <a:rPr lang="en-US" altLang="zh-CN" dirty="0"/>
              <a:t>30.5 mm x 43 mm</a:t>
            </a:r>
            <a:r>
              <a:rPr lang="zh-CN" altLang="en-US" dirty="0" smtClean="0"/>
              <a:t>，</a:t>
            </a:r>
            <a:r>
              <a:rPr lang="en-US" altLang="zh-CN" dirty="0"/>
              <a:t>30.5 mm x 43 </a:t>
            </a:r>
            <a:r>
              <a:rPr lang="en-US" altLang="zh-CN" dirty="0" smtClean="0"/>
              <a:t>mm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00099"/>
              </p:ext>
            </p:extLst>
          </p:nvPr>
        </p:nvGraphicFramePr>
        <p:xfrm>
          <a:off x="210410" y="486168"/>
          <a:ext cx="4931098" cy="2526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063"/>
                <a:gridCol w="755991"/>
                <a:gridCol w="1037968"/>
                <a:gridCol w="1007076"/>
              </a:tblGrid>
              <a:tr h="256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Product Specifications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4KHz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8KHz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12KHz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56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Mirror Size (mm)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Ø 12.7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7.8 x 5.5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7.8 x 5.5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56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Clear Aperture (mm)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12 x 9.25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7.2 x 5.0 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7.2 x 5.0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56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Resonant Frequency (Hz, at 25°C)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3.938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7.910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12.000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56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Frequency Tolerance (Hz, at 25°C)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± 50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± 15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± 50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56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Maximum Scan Angle (degrees, peak-to-peak)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26° 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26° 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10° 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56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Trace to Retrace Wobble Repeatable (µrad, typical at maximum scan angle)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&lt; 250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&lt; 250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&lt; 175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56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Typical Power Consumption (W)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1.0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1.0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C00000"/>
                          </a:solidFill>
                        </a:rPr>
                        <a:t>1.5</a:t>
                      </a:r>
                      <a:endParaRPr lang="zh-CN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7773"/>
            <a:ext cx="185178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Roboto Condensed"/>
              </a:rPr>
              <a:t>模拟输出的编程流程图</a:t>
            </a:r>
            <a:endParaRPr lang="zh-CN" altLang="en-US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70161"/>
            <a:ext cx="218521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Roboto Condensed"/>
              </a:rPr>
              <a:t>有限模拟输出的编程流程图</a:t>
            </a:r>
            <a:endParaRPr lang="zh-CN" altLang="en-US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549"/>
            <a:ext cx="2897230" cy="44809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97230" y="370161"/>
            <a:ext cx="218521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Roboto Condensed"/>
              </a:rPr>
              <a:t>连续模拟输出的编程流程图</a:t>
            </a:r>
            <a:endParaRPr lang="zh-CN" altLang="en-US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230" y="662549"/>
            <a:ext cx="2910446" cy="44809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07676" y="370161"/>
            <a:ext cx="23519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Roboto Condensed"/>
              </a:rPr>
              <a:t>单采样模拟输出的编程流程图</a:t>
            </a:r>
            <a:endParaRPr lang="zh-CN" altLang="en-US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6" y="664649"/>
            <a:ext cx="2607275" cy="44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9237"/>
            <a:ext cx="23519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Roboto Condensed"/>
              </a:rPr>
              <a:t>单采样数字输入的编程流程图</a:t>
            </a:r>
            <a:endParaRPr lang="zh-CN" altLang="en-US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61"/>
            <a:ext cx="1895475" cy="47456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10" y="397861"/>
            <a:ext cx="3057525" cy="47456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51926" y="59237"/>
            <a:ext cx="218521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333333"/>
                </a:solidFill>
                <a:latin typeface="Roboto Condensed"/>
              </a:rPr>
              <a:t>有限数字输入的编程流程图</a:t>
            </a:r>
            <a:endParaRPr lang="zh-CN" altLang="en-US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6220" y="59237"/>
            <a:ext cx="218521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Roboto Condensed"/>
              </a:rPr>
              <a:t>连续数字输入的编程流程图</a:t>
            </a:r>
            <a:endParaRPr lang="zh-CN" altLang="en-US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51" y="397860"/>
            <a:ext cx="3362325" cy="47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8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0160"/>
            <a:ext cx="2230395" cy="47733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51498" y="77772"/>
            <a:ext cx="23519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Roboto Condensed"/>
              </a:rPr>
              <a:t>单采样数字输出的编程流程图</a:t>
            </a:r>
            <a:endParaRPr lang="zh-CN" altLang="en-US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94" y="370160"/>
            <a:ext cx="3306536" cy="47733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30393" y="77772"/>
            <a:ext cx="561614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有限数字输出的编程流程图</a:t>
            </a:r>
          </a:p>
          <a:p>
            <a:r>
              <a:rPr lang="zh-CN" altLang="en-US" dirty="0"/>
              <a:t>﻿</a:t>
            </a:r>
          </a:p>
        </p:txBody>
      </p:sp>
      <p:sp>
        <p:nvSpPr>
          <p:cNvPr id="6" name="矩形 5"/>
          <p:cNvSpPr/>
          <p:nvPr/>
        </p:nvSpPr>
        <p:spPr>
          <a:xfrm>
            <a:off x="5481188" y="77772"/>
            <a:ext cx="218521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Roboto Condensed"/>
              </a:rPr>
              <a:t>连续数字输出的编程流程图</a:t>
            </a:r>
            <a:endParaRPr lang="zh-CN" altLang="en-US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30" y="370160"/>
            <a:ext cx="3133725" cy="477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1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712"/>
            <a:ext cx="3169508" cy="461278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91658" y="-51429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333333"/>
                </a:solidFill>
                <a:latin typeface="Roboto Condensed"/>
              </a:rPr>
              <a:t>有限计数器输入的编程流程图</a:t>
            </a:r>
            <a:endParaRPr lang="zh-CN" altLang="en-US" sz="1100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1658" y="110752"/>
            <a:ext cx="3261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/>
              <a:t>时间</a:t>
            </a:r>
            <a:r>
              <a:rPr lang="zh-CN" altLang="en-US" sz="800" dirty="0"/>
              <a:t>测量包括周期、半周期、脉冲宽度、两边沿间隔和数字频率</a:t>
            </a:r>
            <a:r>
              <a:rPr lang="zh-CN" altLang="en-US" sz="800" dirty="0" smtClean="0"/>
              <a:t>。</a:t>
            </a:r>
            <a:endParaRPr lang="zh-CN" altLang="en-US" sz="800" dirty="0"/>
          </a:p>
          <a:p>
            <a:r>
              <a:rPr lang="zh-CN" altLang="en-US" sz="800" dirty="0" smtClean="0"/>
              <a:t>基于</a:t>
            </a:r>
            <a:r>
              <a:rPr lang="zh-CN" altLang="en-US" sz="800" dirty="0"/>
              <a:t>边沿计数的测量包括边沿计数、基于编码器的位置测量、</a:t>
            </a:r>
            <a:r>
              <a:rPr lang="en-US" altLang="zh-CN" sz="800" dirty="0"/>
              <a:t>GPS</a:t>
            </a:r>
            <a:r>
              <a:rPr lang="zh-CN" altLang="en-US" sz="800" dirty="0"/>
              <a:t>时间标识测量。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96" y="530711"/>
            <a:ext cx="4207604" cy="46127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31005" y="238322"/>
            <a:ext cx="23519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Roboto Condensed"/>
              </a:rPr>
              <a:t>连续计数器输入的编程流程图</a:t>
            </a:r>
            <a:endParaRPr lang="zh-CN" altLang="en-US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09" y="530711"/>
            <a:ext cx="1766888" cy="46127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18010" y="238324"/>
            <a:ext cx="23519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Roboto Condensed"/>
              </a:rPr>
              <a:t>单点计数器输入的编程流程图</a:t>
            </a:r>
            <a:endParaRPr lang="zh-CN" altLang="en-US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747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4" y="611660"/>
            <a:ext cx="2878351" cy="44652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002" y="319272"/>
            <a:ext cx="185178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Roboto Condensed"/>
              </a:rPr>
              <a:t>生成脉冲的编程流程图</a:t>
            </a:r>
            <a:endParaRPr lang="zh-CN" altLang="en-US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27405" y="319272"/>
            <a:ext cx="251863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Roboto Condensed"/>
              </a:rPr>
              <a:t>生成连续脉冲序列的编程流程图</a:t>
            </a:r>
            <a:endParaRPr lang="zh-CN" altLang="en-US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05" y="611660"/>
            <a:ext cx="2605767" cy="44652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27281" y="319272"/>
            <a:ext cx="251863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Roboto Condensed"/>
              </a:rPr>
              <a:t>生成有限脉冲序列的编程流程图</a:t>
            </a:r>
            <a:endParaRPr lang="zh-CN" altLang="en-US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72" y="611660"/>
            <a:ext cx="3147984" cy="44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9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8566" y="0"/>
            <a:ext cx="185178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Roboto Condensed"/>
              </a:rPr>
              <a:t>边沿计数的编程流程图</a:t>
            </a:r>
            <a:endParaRPr lang="zh-CN" altLang="en-US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2388"/>
            <a:ext cx="2940908" cy="48511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16" y="292388"/>
            <a:ext cx="4239612" cy="48511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10180" y="0"/>
            <a:ext cx="185178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Roboto Condensed"/>
              </a:rPr>
              <a:t>触发采集的编程流程图</a:t>
            </a:r>
            <a:endParaRPr lang="zh-CN" altLang="en-US" b="1" i="0" dirty="0">
              <a:solidFill>
                <a:srgbClr val="333333"/>
              </a:solidFill>
              <a:effectLst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39625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2487" y="358346"/>
            <a:ext cx="86043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缓冲区：</a:t>
            </a:r>
            <a:r>
              <a:rPr lang="zh-CN" altLang="en-US" dirty="0"/>
              <a:t>使用“定时”函数</a:t>
            </a:r>
            <a:r>
              <a:rPr lang="en-US" altLang="zh-CN" dirty="0"/>
              <a:t>/VI</a:t>
            </a:r>
            <a:r>
              <a:rPr lang="zh-CN" altLang="en-US" dirty="0"/>
              <a:t>将</a:t>
            </a:r>
            <a:r>
              <a:rPr lang="zh-CN" altLang="en-US" b="1" dirty="0"/>
              <a:t>采样模式</a:t>
            </a:r>
            <a:r>
              <a:rPr lang="zh-CN" altLang="en-US" dirty="0"/>
              <a:t>设置为有限或连续，</a:t>
            </a:r>
            <a:r>
              <a:rPr lang="en-US" altLang="zh-CN" dirty="0"/>
              <a:t>NI-</a:t>
            </a:r>
            <a:r>
              <a:rPr lang="en-US" altLang="zh-CN" dirty="0" err="1"/>
              <a:t>DAQmx</a:t>
            </a:r>
            <a:r>
              <a:rPr lang="zh-CN" altLang="en-US" dirty="0"/>
              <a:t>将创建一个缓冲区</a:t>
            </a:r>
            <a:r>
              <a:rPr lang="zh-CN" altLang="en-US" dirty="0" smtClean="0"/>
              <a:t>。</a:t>
            </a:r>
            <a:r>
              <a:rPr lang="zh-CN" altLang="en-US" b="1" dirty="0" smtClean="0"/>
              <a:t>采样</a:t>
            </a:r>
            <a:r>
              <a:rPr lang="zh-CN" altLang="en-US" b="1" dirty="0"/>
              <a:t>模式</a:t>
            </a:r>
            <a:r>
              <a:rPr lang="zh-CN" altLang="en-US" dirty="0"/>
              <a:t>设置为硬件定时单点采集，</a:t>
            </a:r>
            <a:r>
              <a:rPr lang="en-US" altLang="zh-CN" dirty="0"/>
              <a:t>NI-</a:t>
            </a:r>
            <a:r>
              <a:rPr lang="en-US" altLang="zh-CN" dirty="0" err="1"/>
              <a:t>DAQmx</a:t>
            </a:r>
            <a:r>
              <a:rPr lang="zh-CN" altLang="en-US" dirty="0"/>
              <a:t>将不会创建</a:t>
            </a:r>
            <a:r>
              <a:rPr lang="zh-CN" altLang="en-US" dirty="0" smtClean="0"/>
              <a:t>缓冲区。</a:t>
            </a:r>
            <a:r>
              <a:rPr lang="zh-CN" altLang="en-US" dirty="0"/>
              <a:t>数据传输机制设置为编程</a:t>
            </a:r>
            <a:r>
              <a:rPr lang="en-US" altLang="zh-CN" dirty="0"/>
              <a:t>I/O</a:t>
            </a:r>
            <a:r>
              <a:rPr lang="zh-CN" altLang="en-US" dirty="0"/>
              <a:t>，或使用输入或输出缓冲配置函数</a:t>
            </a:r>
            <a:r>
              <a:rPr lang="en-US" altLang="zh-CN" dirty="0"/>
              <a:t>/VI</a:t>
            </a:r>
            <a:r>
              <a:rPr lang="zh-CN" altLang="en-US" dirty="0"/>
              <a:t>将缓冲区大小设置为</a:t>
            </a:r>
            <a:r>
              <a:rPr lang="en-US" altLang="zh-CN" dirty="0"/>
              <a:t>0</a:t>
            </a:r>
            <a:r>
              <a:rPr lang="zh-CN" altLang="en-US" dirty="0"/>
              <a:t>，即使使用了定时函数</a:t>
            </a:r>
            <a:r>
              <a:rPr lang="en-US" altLang="zh-CN" dirty="0"/>
              <a:t>/VI</a:t>
            </a:r>
            <a:r>
              <a:rPr lang="zh-CN" altLang="en-US" dirty="0"/>
              <a:t>，</a:t>
            </a:r>
            <a:r>
              <a:rPr lang="en-US" altLang="zh-CN" dirty="0"/>
              <a:t>NI-</a:t>
            </a:r>
            <a:r>
              <a:rPr lang="en-US" altLang="zh-CN" dirty="0" err="1"/>
              <a:t>DAQmx</a:t>
            </a:r>
            <a:r>
              <a:rPr lang="zh-CN" altLang="en-US" dirty="0"/>
              <a:t>将不会创建缓冲区。编程</a:t>
            </a:r>
            <a:r>
              <a:rPr lang="en-US" altLang="zh-CN" dirty="0"/>
              <a:t>I/O</a:t>
            </a:r>
            <a:r>
              <a:rPr lang="zh-CN" altLang="en-US" dirty="0"/>
              <a:t>数据传输机制意味着没有</a:t>
            </a:r>
            <a:r>
              <a:rPr lang="zh-CN" altLang="en-US" dirty="0" smtClean="0"/>
              <a:t>缓冲区。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2488" y="1250898"/>
            <a:ext cx="860430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读取和写入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VI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有两个主要选择标准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： 数据格式：</a:t>
            </a:r>
            <a:r>
              <a:rPr lang="zh-CN" altLang="en-US" dirty="0"/>
              <a:t>决定返回数据的</a:t>
            </a:r>
            <a:r>
              <a:rPr lang="zh-CN" altLang="en-US" dirty="0" smtClean="0"/>
              <a:t>类型（</a:t>
            </a:r>
            <a:r>
              <a:rPr lang="en-US" altLang="zh-CN" dirty="0" smtClean="0"/>
              <a:t>1</a:t>
            </a:r>
            <a:r>
              <a:rPr lang="zh-CN" altLang="en-US" b="1" dirty="0" smtClean="0"/>
              <a:t>模拟</a:t>
            </a:r>
            <a:r>
              <a:rPr lang="zh-CN" altLang="en-US" b="1" dirty="0"/>
              <a:t>通道</a:t>
            </a:r>
            <a:r>
              <a:rPr lang="zh-CN" altLang="en-US" b="1" dirty="0" smtClean="0"/>
              <a:t>数据格式</a:t>
            </a:r>
            <a:r>
              <a:rPr lang="en-US" altLang="zh-CN" b="1" dirty="0" smtClean="0"/>
              <a:t>----</a:t>
            </a:r>
            <a:r>
              <a:rPr lang="zh-CN" altLang="en-US" b="1" dirty="0" smtClean="0"/>
              <a:t>波形</a:t>
            </a:r>
            <a:r>
              <a:rPr lang="en-US" altLang="zh-CN" b="1" dirty="0" smtClean="0"/>
              <a:t>,</a:t>
            </a:r>
            <a:r>
              <a:rPr lang="zh-CN" altLang="en-US" b="1" dirty="0"/>
              <a:t> </a:t>
            </a:r>
            <a:r>
              <a:rPr lang="en-US" altLang="zh-CN" b="1" dirty="0"/>
              <a:t>64</a:t>
            </a:r>
            <a:r>
              <a:rPr lang="zh-CN" altLang="en-US" b="1" dirty="0"/>
              <a:t>位</a:t>
            </a:r>
            <a:r>
              <a:rPr lang="zh-CN" altLang="en-US" b="1" dirty="0" smtClean="0"/>
              <a:t>浮点数</a:t>
            </a:r>
            <a:r>
              <a:rPr lang="en-US" altLang="zh-CN" b="1" dirty="0" smtClean="0"/>
              <a:t>,</a:t>
            </a:r>
            <a:r>
              <a:rPr lang="zh-CN" altLang="en-US" b="1" dirty="0"/>
              <a:t>不带符号和带符号</a:t>
            </a:r>
            <a:r>
              <a:rPr lang="zh-CN" altLang="en-US" b="1" dirty="0" smtClean="0"/>
              <a:t>整数</a:t>
            </a:r>
            <a:r>
              <a:rPr lang="en-US" altLang="zh-CN" b="1" dirty="0" smtClean="0"/>
              <a:t>.</a:t>
            </a:r>
            <a:r>
              <a:rPr lang="en-US" altLang="zh-CN" b="1" dirty="0"/>
              <a:t>2</a:t>
            </a:r>
            <a:r>
              <a:rPr lang="zh-CN" altLang="en-US" b="1" dirty="0" smtClean="0"/>
              <a:t>数字</a:t>
            </a:r>
            <a:r>
              <a:rPr lang="zh-CN" altLang="en-US" b="1" dirty="0"/>
              <a:t>通道</a:t>
            </a:r>
            <a:r>
              <a:rPr lang="zh-CN" altLang="en-US" b="1" dirty="0" smtClean="0"/>
              <a:t>数据格式</a:t>
            </a:r>
            <a:r>
              <a:rPr lang="en-US" altLang="zh-CN" b="1" dirty="0" smtClean="0"/>
              <a:t>----</a:t>
            </a:r>
            <a:r>
              <a:rPr lang="zh-CN" altLang="en-US" b="1" dirty="0" smtClean="0"/>
              <a:t>波形</a:t>
            </a:r>
            <a:r>
              <a:rPr lang="en-US" altLang="zh-CN" b="1" dirty="0" smtClean="0"/>
              <a:t>,</a:t>
            </a:r>
            <a:r>
              <a:rPr lang="zh-CN" altLang="en-US" b="1" dirty="0"/>
              <a:t>线格式（布尔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端口</a:t>
            </a:r>
            <a:r>
              <a:rPr lang="zh-CN" altLang="en-US" b="1" dirty="0"/>
              <a:t>格式（整型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计数器</a:t>
            </a:r>
            <a:r>
              <a:rPr lang="zh-CN" altLang="en-US" b="1" dirty="0"/>
              <a:t>通道</a:t>
            </a:r>
            <a:r>
              <a:rPr lang="zh-CN" altLang="en-US" b="1" dirty="0" smtClean="0"/>
              <a:t>数据格式</a:t>
            </a:r>
            <a:r>
              <a:rPr lang="en-US" altLang="zh-CN" b="1" dirty="0" smtClean="0"/>
              <a:t>	</a:t>
            </a:r>
            <a:r>
              <a:rPr lang="en-US" altLang="zh-CN" dirty="0" smtClean="0"/>
              <a:t>---</a:t>
            </a:r>
            <a:r>
              <a:rPr lang="en-US" altLang="zh-CN" b="1" dirty="0"/>
              <a:t>64</a:t>
            </a:r>
            <a:r>
              <a:rPr lang="zh-CN" altLang="en-US" b="1" dirty="0"/>
              <a:t>位</a:t>
            </a:r>
            <a:r>
              <a:rPr lang="zh-CN" altLang="en-US" b="1" dirty="0" smtClean="0"/>
              <a:t>浮点数</a:t>
            </a:r>
            <a:r>
              <a:rPr lang="en-US" altLang="zh-CN" b="1" dirty="0" smtClean="0"/>
              <a:t>,</a:t>
            </a:r>
            <a:r>
              <a:rPr lang="zh-CN" altLang="en-US" b="1" dirty="0"/>
              <a:t>不带符号</a:t>
            </a:r>
            <a:r>
              <a:rPr lang="zh-CN" altLang="en-US" b="1" dirty="0" smtClean="0"/>
              <a:t>整数</a:t>
            </a:r>
            <a:r>
              <a:rPr lang="en-US" altLang="zh-CN" b="1" dirty="0" smtClean="0"/>
              <a:t>	</a:t>
            </a:r>
            <a:r>
              <a:rPr lang="zh-CN" altLang="en-US" b="1" dirty="0"/>
              <a:t>原始数据</a:t>
            </a:r>
            <a:r>
              <a:rPr lang="zh-CN" altLang="en-US" b="1" dirty="0" smtClean="0"/>
              <a:t>格式</a:t>
            </a:r>
            <a:r>
              <a:rPr lang="zh-CN" altLang="en-US" dirty="0" smtClean="0"/>
              <a:t>）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	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			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数据组织：</a:t>
            </a:r>
            <a:r>
              <a:rPr lang="zh-CN" altLang="en-US" dirty="0"/>
              <a:t>决定数据返回的</a:t>
            </a:r>
            <a:r>
              <a:rPr lang="zh-CN" altLang="en-US" dirty="0" smtClean="0"/>
              <a:t>格式（</a:t>
            </a:r>
            <a:r>
              <a:rPr lang="zh-CN" altLang="en-US" b="1" dirty="0"/>
              <a:t>波形数据组织</a:t>
            </a:r>
            <a:r>
              <a:rPr lang="zh-CN" altLang="en-US" b="1" dirty="0" smtClean="0"/>
              <a:t>方式，</a:t>
            </a:r>
            <a:r>
              <a:rPr lang="zh-CN" altLang="en-US" b="1" dirty="0"/>
              <a:t>一维波形</a:t>
            </a:r>
            <a:r>
              <a:rPr lang="zh-CN" altLang="en-US" b="1" dirty="0" smtClean="0"/>
              <a:t>数组，</a:t>
            </a:r>
            <a:r>
              <a:rPr lang="zh-CN" altLang="en-US" b="1" dirty="0"/>
              <a:t>标量数据组织</a:t>
            </a:r>
            <a:r>
              <a:rPr lang="zh-CN" altLang="en-US" b="1" dirty="0" smtClean="0"/>
              <a:t>方式，</a:t>
            </a:r>
            <a:r>
              <a:rPr lang="zh-CN" altLang="en-US" b="1" dirty="0"/>
              <a:t>数组数据组织</a:t>
            </a:r>
            <a:r>
              <a:rPr lang="zh-CN" altLang="en-US" b="1" dirty="0" smtClean="0"/>
              <a:t>方式，</a:t>
            </a:r>
            <a:r>
              <a:rPr lang="zh-CN" altLang="en-US" b="1" dirty="0"/>
              <a:t>原始数据组织方式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2486" y="2391144"/>
            <a:ext cx="871151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隐式定时</a:t>
            </a:r>
          </a:p>
          <a:p>
            <a:r>
              <a:rPr lang="zh-CN" altLang="en-US" dirty="0"/>
              <a:t>采集开始后，</a:t>
            </a:r>
            <a:r>
              <a:rPr lang="en-US" altLang="zh-CN" dirty="0"/>
              <a:t>NI-</a:t>
            </a:r>
            <a:r>
              <a:rPr lang="en-US" altLang="zh-CN" dirty="0" err="1"/>
              <a:t>DAQmx</a:t>
            </a:r>
            <a:r>
              <a:rPr lang="zh-CN" altLang="en-US" dirty="0"/>
              <a:t>连续测量输入信号，并将测量值放在输入缓冲区中。在这种连续测量模式下，输入信号的频率隐式决定了采样的频率</a:t>
            </a:r>
          </a:p>
        </p:txBody>
      </p:sp>
      <p:sp>
        <p:nvSpPr>
          <p:cNvPr id="3" name="矩形 2"/>
          <p:cNvSpPr/>
          <p:nvPr/>
        </p:nvSpPr>
        <p:spPr>
          <a:xfrm>
            <a:off x="432485" y="3009294"/>
            <a:ext cx="860430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采样时钟定时</a:t>
            </a:r>
          </a:p>
          <a:p>
            <a:r>
              <a:rPr lang="zh-CN" altLang="en-US" dirty="0"/>
              <a:t>部分设备支持在带缓冲区的时间测量中使用采样时钟定时。采集开始后，设备连续测量输入信号的样本。但是，直到采样时钟活动边沿发生时才将数据放置在输入缓冲区中。在这种定时模式下，采样率由采样时钟的频率决定，而不是输入信号决定。使用采样时钟定时，所有测量值均为输入信号一个有效的完整周期。使用该方法，最大程度地减少了从设备传输至</a:t>
            </a:r>
            <a:r>
              <a:rPr lang="en-US" altLang="zh-CN" dirty="0"/>
              <a:t>NI-</a:t>
            </a:r>
            <a:r>
              <a:rPr lang="en-US" altLang="zh-CN" dirty="0" err="1"/>
              <a:t>DAQmx</a:t>
            </a:r>
            <a:r>
              <a:rPr lang="zh-CN" altLang="en-US" dirty="0"/>
              <a:t>的数据的量，可测量远快于采样率的信号。</a:t>
            </a:r>
          </a:p>
        </p:txBody>
      </p:sp>
      <p:sp>
        <p:nvSpPr>
          <p:cNvPr id="6" name="矩形 5"/>
          <p:cNvSpPr/>
          <p:nvPr/>
        </p:nvSpPr>
        <p:spPr>
          <a:xfrm>
            <a:off x="432485" y="4155502"/>
            <a:ext cx="335220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计数器的输出频率必须能被时基的频率整除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461" y="2390030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时钟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672552" y="55605"/>
            <a:ext cx="87390" cy="49612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72553" y="23711"/>
            <a:ext cx="83894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AI</a:t>
            </a:r>
            <a:r>
              <a:rPr lang="zh-CN" altLang="en-US" b="1" dirty="0" smtClean="0"/>
              <a:t>转换时钟</a:t>
            </a:r>
            <a:r>
              <a:rPr lang="en-US" altLang="zh-CN" dirty="0" smtClean="0"/>
              <a:t>:</a:t>
            </a:r>
            <a:r>
              <a:rPr lang="zh-CN" altLang="en-US" dirty="0"/>
              <a:t>多路复用设备上直接引发</a:t>
            </a:r>
            <a:r>
              <a:rPr lang="en-US" altLang="zh-CN" dirty="0"/>
              <a:t>ADC</a:t>
            </a:r>
            <a:r>
              <a:rPr lang="zh-CN" altLang="en-US" dirty="0"/>
              <a:t>转换的时钟。与设备最快的</a:t>
            </a:r>
            <a:r>
              <a:rPr lang="en-US" altLang="zh-CN" dirty="0"/>
              <a:t>AI</a:t>
            </a:r>
            <a:r>
              <a:rPr lang="zh-CN" altLang="en-US" dirty="0"/>
              <a:t>转换时钟速率相比，默认</a:t>
            </a:r>
            <a:r>
              <a:rPr lang="en-US" altLang="zh-CN" dirty="0"/>
              <a:t>AI</a:t>
            </a:r>
            <a:r>
              <a:rPr lang="zh-CN" altLang="en-US" dirty="0"/>
              <a:t>转换时钟另需要通道间</a:t>
            </a:r>
            <a:r>
              <a:rPr lang="en-US" altLang="zh-CN" dirty="0"/>
              <a:t>10µs</a:t>
            </a:r>
            <a:r>
              <a:rPr lang="zh-CN" altLang="en-US" dirty="0"/>
              <a:t>的稳定时间。当采样时钟频率过高而导致无法使用</a:t>
            </a:r>
            <a:r>
              <a:rPr lang="en-US" altLang="zh-CN" dirty="0"/>
              <a:t>10 µs</a:t>
            </a:r>
            <a:r>
              <a:rPr lang="zh-CN" altLang="en-US" dirty="0"/>
              <a:t>额外稳定时间时，默认</a:t>
            </a:r>
            <a:r>
              <a:rPr lang="en-US" altLang="zh-CN" dirty="0"/>
              <a:t>AI</a:t>
            </a:r>
            <a:r>
              <a:rPr lang="zh-CN" altLang="en-US" dirty="0"/>
              <a:t>转换时钟频率将使用采样时钟频率所允许的最高稳定时间。如一个任务中有多台设备，即使这些设备最大允许的</a:t>
            </a:r>
            <a:r>
              <a:rPr lang="en-US" altLang="zh-CN" dirty="0"/>
              <a:t>AI</a:t>
            </a:r>
            <a:r>
              <a:rPr lang="zh-CN" altLang="en-US" dirty="0"/>
              <a:t>转换时钟速率可能不同，任务中的所有设备均使用相同的额外稳定时间。</a:t>
            </a:r>
          </a:p>
        </p:txBody>
      </p:sp>
      <p:sp>
        <p:nvSpPr>
          <p:cNvPr id="5" name="矩形 4"/>
          <p:cNvSpPr/>
          <p:nvPr/>
        </p:nvSpPr>
        <p:spPr>
          <a:xfrm>
            <a:off x="656778" y="4403079"/>
            <a:ext cx="799129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AI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转换时钟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时基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:</a:t>
            </a:r>
            <a:r>
              <a:rPr lang="zh-CN" altLang="en-US" dirty="0"/>
              <a:t>作为</a:t>
            </a:r>
            <a:r>
              <a:rPr lang="en-US" altLang="zh-CN" dirty="0"/>
              <a:t>AO</a:t>
            </a:r>
            <a:r>
              <a:rPr lang="zh-CN" altLang="en-US" dirty="0"/>
              <a:t>采样时钟源的板载时钟。</a:t>
            </a:r>
            <a:r>
              <a:rPr lang="en-US" altLang="zh-CN" dirty="0"/>
              <a:t>AO</a:t>
            </a:r>
            <a:r>
              <a:rPr lang="zh-CN" altLang="en-US" dirty="0"/>
              <a:t>采样时钟时基被划分为更细的精度，生成</a:t>
            </a:r>
            <a:r>
              <a:rPr lang="en-US" altLang="zh-CN" dirty="0"/>
              <a:t>AO</a:t>
            </a:r>
            <a:r>
              <a:rPr lang="zh-CN" altLang="en-US" dirty="0"/>
              <a:t>采样时钟</a:t>
            </a:r>
          </a:p>
        </p:txBody>
      </p:sp>
      <p:sp>
        <p:nvSpPr>
          <p:cNvPr id="6" name="矩形 5"/>
          <p:cNvSpPr/>
          <p:nvPr/>
        </p:nvSpPr>
        <p:spPr>
          <a:xfrm>
            <a:off x="672550" y="4110691"/>
            <a:ext cx="827021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AI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采样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时钟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:</a:t>
            </a:r>
            <a:r>
              <a:rPr lang="zh-CN" altLang="en-US" dirty="0"/>
              <a:t>控制采样时间间隔的时钟。采样时钟每滴答一次（生成一次脉冲），即在每条通道上采集一个样本</a:t>
            </a:r>
          </a:p>
        </p:txBody>
      </p:sp>
      <p:sp>
        <p:nvSpPr>
          <p:cNvPr id="8" name="矩形 7"/>
          <p:cNvSpPr/>
          <p:nvPr/>
        </p:nvSpPr>
        <p:spPr>
          <a:xfrm>
            <a:off x="678796" y="924444"/>
            <a:ext cx="460254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AI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采样时钟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时基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:</a:t>
            </a:r>
            <a:r>
              <a:rPr lang="zh-CN" altLang="en-US" dirty="0"/>
              <a:t>被分成更精确的时间精度，用作</a:t>
            </a:r>
            <a:r>
              <a:rPr lang="en-US" altLang="zh-CN" dirty="0"/>
              <a:t>AI</a:t>
            </a:r>
            <a:r>
              <a:rPr lang="zh-CN" altLang="en-US" dirty="0"/>
              <a:t>转换时钟</a:t>
            </a:r>
          </a:p>
        </p:txBody>
      </p:sp>
      <p:sp>
        <p:nvSpPr>
          <p:cNvPr id="11" name="矩形 10"/>
          <p:cNvSpPr/>
          <p:nvPr/>
        </p:nvSpPr>
        <p:spPr>
          <a:xfrm>
            <a:off x="672550" y="1265997"/>
            <a:ext cx="326884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计数器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时基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:</a:t>
            </a:r>
            <a:r>
              <a:rPr lang="zh-CN" altLang="en-US" dirty="0"/>
              <a:t>连接至计数器源接线端的时钟</a:t>
            </a:r>
          </a:p>
        </p:txBody>
      </p:sp>
      <p:sp>
        <p:nvSpPr>
          <p:cNvPr id="12" name="矩形 11"/>
          <p:cNvSpPr/>
          <p:nvPr/>
        </p:nvSpPr>
        <p:spPr>
          <a:xfrm>
            <a:off x="672551" y="1857250"/>
            <a:ext cx="827021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采样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时钟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:</a:t>
            </a:r>
            <a:r>
              <a:rPr lang="zh-CN" altLang="en-US" dirty="0"/>
              <a:t>控制采样时间间隔的时钟。采样时钟每滴答一次（生成一次脉冲），即在每条通道上采集一个样本</a:t>
            </a:r>
          </a:p>
        </p:txBody>
      </p:sp>
      <p:sp>
        <p:nvSpPr>
          <p:cNvPr id="13" name="矩形 12"/>
          <p:cNvSpPr/>
          <p:nvPr/>
        </p:nvSpPr>
        <p:spPr>
          <a:xfrm>
            <a:off x="672550" y="1542228"/>
            <a:ext cx="827021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DO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采样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时钟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:</a:t>
            </a:r>
            <a:r>
              <a:rPr lang="zh-CN" altLang="en-US" dirty="0"/>
              <a:t>控制采样时间间隔的时钟。采样时钟每滴答一次（生成一次脉冲），即在每条通道上采集一个样本</a:t>
            </a:r>
          </a:p>
        </p:txBody>
      </p:sp>
      <p:sp>
        <p:nvSpPr>
          <p:cNvPr id="14" name="矩形 13"/>
          <p:cNvSpPr/>
          <p:nvPr/>
        </p:nvSpPr>
        <p:spPr>
          <a:xfrm>
            <a:off x="672550" y="2140947"/>
            <a:ext cx="802014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DO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采样时钟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时基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:</a:t>
            </a:r>
            <a:r>
              <a:rPr lang="zh-CN" altLang="en-US" dirty="0"/>
              <a:t>作为</a:t>
            </a:r>
            <a:r>
              <a:rPr lang="en-US" altLang="zh-CN" dirty="0"/>
              <a:t>DO</a:t>
            </a:r>
            <a:r>
              <a:rPr lang="zh-CN" altLang="en-US" dirty="0"/>
              <a:t>采样时钟源的板载时钟。</a:t>
            </a:r>
            <a:r>
              <a:rPr lang="en-US" altLang="zh-CN" dirty="0"/>
              <a:t>DO</a:t>
            </a:r>
            <a:r>
              <a:rPr lang="zh-CN" altLang="en-US" dirty="0"/>
              <a:t>采样时钟时基被划分为更细的精度，生成</a:t>
            </a:r>
            <a:r>
              <a:rPr lang="en-US" altLang="zh-CN" dirty="0"/>
              <a:t>DO</a:t>
            </a:r>
            <a:r>
              <a:rPr lang="zh-CN" altLang="en-US" dirty="0"/>
              <a:t>采样时钟</a:t>
            </a:r>
          </a:p>
        </p:txBody>
      </p:sp>
      <p:sp>
        <p:nvSpPr>
          <p:cNvPr id="15" name="矩形 14"/>
          <p:cNvSpPr/>
          <p:nvPr/>
        </p:nvSpPr>
        <p:spPr>
          <a:xfrm>
            <a:off x="672550" y="2376403"/>
            <a:ext cx="83990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主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时基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:</a:t>
            </a:r>
            <a:r>
              <a:rPr lang="zh-CN" altLang="en-US" dirty="0"/>
              <a:t>设备上其他计数器时钟的板载</a:t>
            </a:r>
            <a:r>
              <a:rPr lang="zh-CN" altLang="en-US" dirty="0" smtClean="0"/>
              <a:t>时钟。</a:t>
            </a:r>
            <a:r>
              <a:rPr lang="zh-CN" altLang="en-US" dirty="0"/>
              <a:t>该时基是板载时钟作为</a:t>
            </a:r>
            <a:r>
              <a:rPr lang="en-US" altLang="zh-CN" dirty="0"/>
              <a:t>AI</a:t>
            </a:r>
            <a:r>
              <a:rPr lang="zh-CN" altLang="en-US" dirty="0"/>
              <a:t>采样时钟时基、</a:t>
            </a:r>
            <a:r>
              <a:rPr lang="en-US" altLang="zh-CN" dirty="0"/>
              <a:t>AO</a:t>
            </a:r>
            <a:r>
              <a:rPr lang="zh-CN" altLang="en-US" dirty="0"/>
              <a:t>采样时钟时基和计数器时基的源</a:t>
            </a:r>
          </a:p>
        </p:txBody>
      </p:sp>
      <p:sp>
        <p:nvSpPr>
          <p:cNvPr id="16" name="矩形 15"/>
          <p:cNvSpPr/>
          <p:nvPr/>
        </p:nvSpPr>
        <p:spPr>
          <a:xfrm>
            <a:off x="662932" y="2842555"/>
            <a:ext cx="426911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20 MHz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时基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:</a:t>
            </a:r>
            <a:r>
              <a:rPr lang="zh-CN" altLang="en-US" dirty="0"/>
              <a:t>主时基的板载时钟源，由此派生出其他时基</a:t>
            </a:r>
          </a:p>
        </p:txBody>
      </p:sp>
      <p:sp>
        <p:nvSpPr>
          <p:cNvPr id="21" name="矩形 20"/>
          <p:cNvSpPr/>
          <p:nvPr/>
        </p:nvSpPr>
        <p:spPr>
          <a:xfrm>
            <a:off x="656778" y="3134943"/>
            <a:ext cx="435247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80 MHz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时基：</a:t>
            </a:r>
            <a:r>
              <a:rPr lang="zh-CN" altLang="en-US" dirty="0"/>
              <a:t>主时基的板载时钟源，由此派生出其他时基</a:t>
            </a:r>
          </a:p>
        </p:txBody>
      </p:sp>
      <p:sp>
        <p:nvSpPr>
          <p:cNvPr id="22" name="矩形 21"/>
          <p:cNvSpPr/>
          <p:nvPr/>
        </p:nvSpPr>
        <p:spPr>
          <a:xfrm>
            <a:off x="656778" y="3449965"/>
            <a:ext cx="443583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100 kHz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时基：</a:t>
            </a:r>
            <a:r>
              <a:rPr lang="zh-CN" altLang="en-US" dirty="0"/>
              <a:t>主时基的板载时钟源，由此派生出其他时基</a:t>
            </a:r>
          </a:p>
        </p:txBody>
      </p:sp>
      <p:sp>
        <p:nvSpPr>
          <p:cNvPr id="23" name="矩形 22"/>
          <p:cNvSpPr/>
          <p:nvPr/>
        </p:nvSpPr>
        <p:spPr>
          <a:xfrm>
            <a:off x="672550" y="3780328"/>
            <a:ext cx="378982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100 MHz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时基；</a:t>
            </a:r>
            <a:r>
              <a:rPr lang="zh-CN" altLang="en-US" dirty="0"/>
              <a:t>通过将</a:t>
            </a:r>
            <a:r>
              <a:rPr lang="en-US" altLang="zh-CN" dirty="0"/>
              <a:t>20 MHz</a:t>
            </a:r>
            <a:r>
              <a:rPr lang="zh-CN" altLang="en-US" dirty="0"/>
              <a:t>除以</a:t>
            </a:r>
            <a:r>
              <a:rPr lang="en-US" altLang="zh-CN" dirty="0"/>
              <a:t>200</a:t>
            </a:r>
            <a:r>
              <a:rPr lang="zh-CN" altLang="en-US" dirty="0"/>
              <a:t>形成的时钟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9049" y="451022"/>
            <a:ext cx="268535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通道数</a:t>
            </a:r>
            <a:endParaRPr lang="en-US" altLang="zh-CN" dirty="0" smtClean="0"/>
          </a:p>
          <a:p>
            <a:r>
              <a:rPr lang="zh-CN" altLang="en-US" dirty="0" smtClean="0"/>
              <a:t>带宽：带宽满足数据传输速度要求</a:t>
            </a:r>
            <a:endParaRPr lang="en-US" altLang="zh-CN" dirty="0" smtClean="0"/>
          </a:p>
          <a:p>
            <a:r>
              <a:rPr lang="zh-CN" altLang="en-US" dirty="0" smtClean="0"/>
              <a:t>采样率：</a:t>
            </a:r>
            <a:endParaRPr lang="en-US" altLang="zh-CN" dirty="0" smtClean="0"/>
          </a:p>
          <a:p>
            <a:r>
              <a:rPr lang="zh-CN" altLang="en-US" dirty="0" smtClean="0"/>
              <a:t>分辨率</a:t>
            </a:r>
            <a:endParaRPr lang="en-US" altLang="zh-CN" dirty="0" smtClean="0"/>
          </a:p>
          <a:p>
            <a:r>
              <a:rPr lang="zh-CN" altLang="en-US" dirty="0"/>
              <a:t>输入</a:t>
            </a:r>
            <a:r>
              <a:rPr lang="zh-CN" altLang="en-US" dirty="0" smtClean="0"/>
              <a:t>范围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29049" y="1543629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硬件定时采样（存在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 smtClean="0"/>
              <a:t>采样率，采样时钟，</a:t>
            </a:r>
            <a:r>
              <a:rPr lang="en-US" altLang="zh-CN" dirty="0" smtClean="0"/>
              <a:t>AI</a:t>
            </a:r>
            <a:r>
              <a:rPr lang="zh-CN" altLang="en-US" dirty="0" smtClean="0"/>
              <a:t>转换时钟</a:t>
            </a:r>
            <a:endParaRPr lang="en-US" altLang="zh-CN" dirty="0" smtClean="0"/>
          </a:p>
          <a:p>
            <a:r>
              <a:rPr lang="zh-CN" altLang="en-US" dirty="0" smtClean="0"/>
              <a:t>有限点数据采集需要指定每通道采样点数即缓存区大小，读取函数无须在循环中。连续数据采集无需指定缓存区大小，需要设置读取函数中读取的采样数。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9049" y="2539313"/>
            <a:ext cx="80813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生成波形频率取决于：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更新率（每秒多少个更新点），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缓冲区的数据点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缓冲区的周期数</a:t>
            </a:r>
            <a:endParaRPr lang="en-US" altLang="zh-CN" dirty="0" smtClean="0"/>
          </a:p>
          <a:p>
            <a:r>
              <a:rPr lang="zh-CN" altLang="en-US" dirty="0" smtClean="0"/>
              <a:t>连续波形的生成：采样率</a:t>
            </a:r>
            <a:r>
              <a:rPr lang="en-US" altLang="zh-CN" dirty="0" smtClean="0"/>
              <a:t>=</a:t>
            </a:r>
            <a:r>
              <a:rPr lang="zh-CN" altLang="en-US" dirty="0" smtClean="0"/>
              <a:t>更新率，每通道采样数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缓冲区数据点数，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9" y="469558"/>
            <a:ext cx="6252519" cy="46214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3632" y="197708"/>
            <a:ext cx="12137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series clock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94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535" y="278254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USB6356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67233"/>
              </p:ext>
            </p:extLst>
          </p:nvPr>
        </p:nvGraphicFramePr>
        <p:xfrm>
          <a:off x="399535" y="570642"/>
          <a:ext cx="8231660" cy="368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074"/>
                <a:gridCol w="68105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Signal Name 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0655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554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P1/PFI</a:t>
                      </a:r>
                      <a:endParaRPr lang="zh-CN" altLang="en-US" dirty="0"/>
                    </a:p>
                    <a:p>
                      <a:pPr algn="ctr"/>
                      <a:r>
                        <a:rPr lang="en-US" altLang="zh-CN" dirty="0" smtClean="0"/>
                        <a:t>P2/PFI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As an input, each PFI terminal can be used to supply an external source for AI, AO, DI, and DO timing signals or counter/timer inputs.</a:t>
                      </a:r>
                    </a:p>
                    <a:p>
                      <a:pPr algn="l"/>
                      <a:r>
                        <a:rPr lang="en-US" altLang="zh-CN" dirty="0" smtClean="0"/>
                        <a:t> As a PFI output, you can route many different internal AI, AO, DI, or DO timing signals to each PFI terminal. You can also route the counter/timer outputs to each PFI terminal. </a:t>
                      </a:r>
                    </a:p>
                    <a:p>
                      <a:pPr algn="l"/>
                      <a:r>
                        <a:rPr lang="en-US" altLang="zh-CN" dirty="0" smtClean="0"/>
                        <a:t>As a Port 1 or Port 2 digital I/O signal, you can individually configure each signal as an input or output.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USER&lt;1-2&gt;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USER BNC connectors allow you to use a BNC connector for a digital or timing I/O signal of your choice. The USER BNC connectors are internally routed to the USER screw terminals</a:t>
                      </a:r>
                      <a:endParaRPr lang="zh-CN" alt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APFI0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AO external reference inputs for AO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 </a:t>
                      </a:r>
                      <a:r>
                        <a:rPr lang="en-US" altLang="zh-CN" dirty="0" smtClean="0"/>
                        <a:t>analog trigger input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zone.ni.com/images/reference/en-XX/help/370466AD-01/guid-a2a297b3-9a0b-4a74-bd6c-4e4f2ec529ef-5.5x8.5_-_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8" y="1435366"/>
            <a:ext cx="2590949" cy="11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66787" y="108664"/>
            <a:ext cx="87907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A 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GATE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input terminal controls when counting occurs. A GATE input is similar to a trigger because it starts or stops a count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786" y="601107"/>
            <a:ext cx="879071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A SOURCE (CLK) input terminal is the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timebase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for a measurement or the signal to count.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6784" y="847328"/>
            <a:ext cx="773421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An OUT signal terminal can output a pulse or a pulse train, which is a series of pulses.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81818"/>
              </p:ext>
            </p:extLst>
          </p:nvPr>
        </p:nvGraphicFramePr>
        <p:xfrm>
          <a:off x="3767165" y="1663964"/>
          <a:ext cx="4233834" cy="2834640"/>
        </p:xfrm>
        <a:graphic>
          <a:graphicData uri="http://schemas.openxmlformats.org/drawingml/2006/table">
            <a:tbl>
              <a:tblPr/>
              <a:tblGrid>
                <a:gridCol w="2116917"/>
                <a:gridCol w="211691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Application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70F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F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F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F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Purpose of Gate Terminal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F0F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F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F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FA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Pulse Generation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30F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FA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F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F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Pause or Start Trigger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50FA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FA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FA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F8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One Counter Time Measurements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10F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F8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F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F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Input Signal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50F8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F8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F8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F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Two Counter Time Measurements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50F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F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F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F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Unused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10F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F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F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F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Nonbuffered Edge Counting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50F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F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F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F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Pause Trigger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30F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F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F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F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Buffered Edge Counting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70F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F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F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F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Sample Clock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10F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F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F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FA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Two-Edge Separation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B0F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FA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F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F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Second Input Terminal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F0FA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FA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FA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F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Position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70F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F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F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F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Z Input Terminal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10F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F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F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F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672084" y="1371576"/>
            <a:ext cx="62594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597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25235"/>
              </p:ext>
            </p:extLst>
          </p:nvPr>
        </p:nvGraphicFramePr>
        <p:xfrm>
          <a:off x="49326" y="506625"/>
          <a:ext cx="4528852" cy="4497490"/>
        </p:xfrm>
        <a:graphic>
          <a:graphicData uri="http://schemas.openxmlformats.org/drawingml/2006/table">
            <a:tbl>
              <a:tblPr/>
              <a:tblGrid>
                <a:gridCol w="2264426"/>
                <a:gridCol w="2264426"/>
              </a:tblGrid>
              <a:tr h="58267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Application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8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A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A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Purpose of Source Terminal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A0A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A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A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989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Pulse Generation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A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A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A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Counter Timebase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2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67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One Counter Time Measurements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80A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A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Counter Timebase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A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67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Two Counter Time Measurements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8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A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A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Input Terminal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80A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A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A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989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Nonbuffered Edge Counting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A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A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B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Input Terminal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2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989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Buffered Edge Counting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20B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B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B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Input Terminal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A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989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Two-Edge Separation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20B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B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Counter Timebase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A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989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Position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E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Input Terminal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E0B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54855"/>
              </p:ext>
            </p:extLst>
          </p:nvPr>
        </p:nvGraphicFramePr>
        <p:xfrm>
          <a:off x="4639962" y="506623"/>
          <a:ext cx="4479324" cy="4497489"/>
        </p:xfrm>
        <a:graphic>
          <a:graphicData uri="http://schemas.openxmlformats.org/drawingml/2006/table">
            <a:tbl>
              <a:tblPr/>
              <a:tblGrid>
                <a:gridCol w="2239662"/>
                <a:gridCol w="2239662"/>
              </a:tblGrid>
              <a:tr h="676314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Application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007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7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7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Purpose of Source Terminal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7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97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Pulse Generation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007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7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7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Counter Timebase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7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7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7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7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631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One Counter Time Measurements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E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7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Counter Timebase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E07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7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7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7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631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Two Counter Time Measurements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8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7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7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Input Terminal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E07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7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7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7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631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Nonbuffered Edge Counting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E07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7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7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7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Input Terminal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807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7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7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7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631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Buffered Edge Counting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007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7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7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7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Input Terminal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607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7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7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97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Two-Edge Separation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407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7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Counter Timebase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A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7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97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Position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E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7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7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Input Terminal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807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7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7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7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214235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SOURCE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27504" y="214235"/>
            <a:ext cx="43473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8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57785"/>
              </p:ext>
            </p:extLst>
          </p:nvPr>
        </p:nvGraphicFramePr>
        <p:xfrm>
          <a:off x="226757" y="636716"/>
          <a:ext cx="5761935" cy="3382020"/>
        </p:xfrm>
        <a:graphic>
          <a:graphicData uri="http://schemas.openxmlformats.org/drawingml/2006/table">
            <a:tbl>
              <a:tblPr/>
              <a:tblGrid>
                <a:gridCol w="1152387"/>
                <a:gridCol w="1152387"/>
                <a:gridCol w="1152387"/>
                <a:gridCol w="1152387"/>
                <a:gridCol w="1152387"/>
              </a:tblGrid>
              <a:tr h="1837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1" dirty="0">
                          <a:effectLst/>
                        </a:rPr>
                        <a:t>测量</a:t>
                      </a:r>
                    </a:p>
                  </a:txBody>
                  <a:tcPr marL="16701" marR="16701" marT="16701" marB="16701" anchor="ctr">
                    <a:lnL w="7620" cap="flat" cmpd="sng" algn="ctr">
                      <a:solidFill>
                        <a:srgbClr val="50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E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E4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Ctr0</a:t>
                      </a:r>
                    </a:p>
                  </a:txBody>
                  <a:tcPr marL="16701" marR="16701" marT="16701" marB="16701" anchor="ctr">
                    <a:lnL w="7620" cap="flat" cmpd="sng" algn="ctr">
                      <a:solidFill>
                        <a:srgbClr val="10E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E9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E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E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Ctr1</a:t>
                      </a:r>
                    </a:p>
                  </a:txBody>
                  <a:tcPr marL="16701" marR="16701" marT="16701" marB="16701" anchor="ctr">
                    <a:lnL w="7620" cap="flat" cmpd="sng" algn="ctr">
                      <a:solidFill>
                        <a:srgbClr val="B0E9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E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E9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E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Ctr2</a:t>
                      </a:r>
                    </a:p>
                  </a:txBody>
                  <a:tcPr marL="16701" marR="16701" marT="16701" marB="16701" anchor="ctr">
                    <a:lnL w="7620" cap="flat" cmpd="sng" algn="ctr">
                      <a:solidFill>
                        <a:srgbClr val="10E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E4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E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E9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Ctr3</a:t>
                      </a:r>
                    </a:p>
                  </a:txBody>
                  <a:tcPr marL="16701" marR="16701" marT="16701" marB="16701" anchor="ctr">
                    <a:lnL w="7620" cap="flat" cmpd="sng" algn="ctr">
                      <a:solidFill>
                        <a:srgbClr val="50E4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E4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E4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E9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007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边沿计数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10E4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E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E4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E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边沿：</a:t>
                      </a:r>
                      <a:r>
                        <a:rPr lang="en-US" altLang="zh-CN" sz="100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PFI 8</a:t>
                      </a:r>
                    </a:p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计数方向：</a:t>
                      </a:r>
                      <a:r>
                        <a:rPr lang="en-US" altLang="zh-CN" sz="100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PFI 10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90E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E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E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E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边沿：</a:t>
                      </a:r>
                      <a:r>
                        <a:rPr lang="en-US" altLang="zh-CN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PFI 3</a:t>
                      </a:r>
                    </a:p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计数方向：</a:t>
                      </a:r>
                      <a:r>
                        <a:rPr lang="en-US" altLang="zh-CN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PFI 11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B0E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E9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E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F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边沿：</a:t>
                      </a:r>
                      <a:r>
                        <a:rPr lang="en-US" altLang="zh-CN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PFI 0</a:t>
                      </a:r>
                    </a:p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计数方向：</a:t>
                      </a:r>
                      <a:r>
                        <a:rPr lang="en-US" altLang="zh-CN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PFI 2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D0E9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E9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E9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0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边沿：</a:t>
                      </a:r>
                      <a:r>
                        <a:rPr lang="en-US" altLang="zh-CN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PFI 5</a:t>
                      </a:r>
                    </a:p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计数方向：</a:t>
                      </a:r>
                      <a:r>
                        <a:rPr lang="en-US" altLang="zh-CN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PFI 7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D0E9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E9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E9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1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714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脉冲宽度测量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F0E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E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E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E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9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F0E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F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E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F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4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F0F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0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F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0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1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B00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1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0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1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6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D01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1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1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2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025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周期</a:t>
                      </a:r>
                      <a:r>
                        <a:rPr lang="en-US" altLang="zh-CN" sz="1000">
                          <a:effectLst/>
                        </a:rPr>
                        <a:t>/</a:t>
                      </a:r>
                      <a:r>
                        <a:rPr lang="zh-CN" altLang="en-US" sz="1000">
                          <a:effectLst/>
                        </a:rPr>
                        <a:t>频率测量（单个计数器的低频）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B0E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F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E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E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9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B0F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0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F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F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4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900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1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0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F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1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D01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2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1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6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F02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2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2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025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周期</a:t>
                      </a:r>
                      <a:r>
                        <a:rPr lang="en-US" altLang="zh-CN" sz="1000">
                          <a:effectLst/>
                        </a:rPr>
                        <a:t>/</a:t>
                      </a:r>
                      <a:r>
                        <a:rPr lang="zh-CN" altLang="en-US" sz="1000">
                          <a:effectLst/>
                        </a:rPr>
                        <a:t>频率测量（两个计数器的高频）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10E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F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E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E9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8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B0F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F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F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FF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3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F0F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1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F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2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0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B01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1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5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3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3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025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周期</a:t>
                      </a:r>
                      <a:r>
                        <a:rPr lang="en-US" altLang="zh-CN" sz="1000">
                          <a:effectLst/>
                        </a:rPr>
                        <a:t>/</a:t>
                      </a:r>
                      <a:r>
                        <a:rPr lang="zh-CN" altLang="en-US" sz="1000">
                          <a:effectLst/>
                        </a:rPr>
                        <a:t>频率测量（两个计数器的大范围）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10E9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FF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E9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E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8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10FF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2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FF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1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3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F02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2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2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0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5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3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2C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5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303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3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3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3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714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脉冲测量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30E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1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E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F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9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D01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2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1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4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302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2C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2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2C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1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F02C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3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2C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3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6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303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3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3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714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半周期测量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F0F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F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9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1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2C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4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502C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3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2C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3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1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903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3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PFI 6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B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3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69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两边沿间隔测量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5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开始：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PFI 10</a:t>
                      </a:r>
                    </a:p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停止：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PFI 9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5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3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3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开始：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PFI 11</a:t>
                      </a:r>
                    </a:p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停止：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PFI 4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103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3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开始：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PFI 2</a:t>
                      </a:r>
                    </a:p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停止：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PFI 1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B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3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32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2C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开始：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PFI 7</a:t>
                      </a:r>
                    </a:p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停止：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PFI 6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B03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3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3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2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567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位置测量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9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3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l-PL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A:PFI 8</a:t>
                      </a:r>
                    </a:p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l-PL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B:PFI 10</a:t>
                      </a:r>
                    </a:p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l-PL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Z:PFI 9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B03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3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3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l-PL" sz="100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A:PFI 3</a:t>
                      </a:r>
                    </a:p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l-PL" sz="100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B:PFI 11</a:t>
                      </a:r>
                    </a:p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l-PL" sz="100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Z:PFI 4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F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2C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l-PL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A:PFI 0</a:t>
                      </a:r>
                    </a:p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l-PL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B:PFI 2</a:t>
                      </a:r>
                    </a:p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l-PL" sz="100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Z:PFI 1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D02C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2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2C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2C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l-PL" sz="100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A:PFI 5</a:t>
                      </a:r>
                    </a:p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l-PL" sz="100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B:PFI 7</a:t>
                      </a:r>
                    </a:p>
                    <a:p>
                      <a:pPr marL="279400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l-PL" sz="100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Z:PFI 6</a:t>
                      </a:r>
                    </a:p>
                  </a:txBody>
                  <a:tcPr marL="16701" marR="16701" marT="16701" marB="16701">
                    <a:lnL w="7620" cap="flat" cmpd="sng" algn="ctr">
                      <a:solidFill>
                        <a:srgbClr val="902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2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2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2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86235"/>
              </p:ext>
            </p:extLst>
          </p:nvPr>
        </p:nvGraphicFramePr>
        <p:xfrm>
          <a:off x="226755" y="4269590"/>
          <a:ext cx="5761936" cy="502920"/>
        </p:xfrm>
        <a:graphic>
          <a:graphicData uri="http://schemas.openxmlformats.org/drawingml/2006/table">
            <a:tbl>
              <a:tblPr/>
              <a:tblGrid>
                <a:gridCol w="1440484"/>
                <a:gridCol w="1440484"/>
                <a:gridCol w="1440484"/>
                <a:gridCol w="144048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Ctr0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90F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F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F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F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Ctr1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50F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0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F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0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Ctr2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F00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F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0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F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Ctr3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70F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F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FA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F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PFI 12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10F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0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F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F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PFI 13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700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F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0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0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PFI 14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10F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F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F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F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PFI 15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70F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F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F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F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25162" y="0"/>
            <a:ext cx="13997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series devices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282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7732" y="724957"/>
            <a:ext cx="1612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数据采集同步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1569308" y="413951"/>
            <a:ext cx="155448" cy="914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9553" y="370702"/>
            <a:ext cx="61038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时钟同步：系统中的</a:t>
            </a:r>
            <a:r>
              <a:rPr lang="en-US" altLang="zh-CN" dirty="0"/>
              <a:t>A/D</a:t>
            </a:r>
            <a:r>
              <a:rPr lang="zh-CN" altLang="en-US" dirty="0"/>
              <a:t>采集、数字</a:t>
            </a:r>
            <a:r>
              <a:rPr lang="en-US" altLang="zh-CN" dirty="0"/>
              <a:t>I/O</a:t>
            </a:r>
            <a:r>
              <a:rPr lang="zh-CN" altLang="en-US" dirty="0"/>
              <a:t>等时钟控制均使用统一</a:t>
            </a:r>
            <a:r>
              <a:rPr lang="zh-CN" altLang="en-US" dirty="0" smtClean="0"/>
              <a:t>的时钟</a:t>
            </a:r>
            <a:r>
              <a:rPr lang="zh-CN" altLang="en-US" dirty="0"/>
              <a:t>源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9553" y="879157"/>
            <a:ext cx="57088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操作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;</a:t>
            </a:r>
            <a:r>
              <a:rPr lang="zh-CN" altLang="en-US" dirty="0"/>
              <a:t>测试过程中的各种</a:t>
            </a:r>
            <a:r>
              <a:rPr lang="zh-CN" altLang="en-US" dirty="0" smtClean="0"/>
              <a:t>操作</a:t>
            </a:r>
            <a:r>
              <a:rPr lang="zh-CN" altLang="en-US" dirty="0"/>
              <a:t>需要先后顺序和时间的配合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3189" y="1791730"/>
            <a:ext cx="74975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循环和</a:t>
            </a:r>
            <a:r>
              <a:rPr lang="en-US" altLang="zh-CN" dirty="0" err="1" smtClean="0"/>
              <a:t>DAQmx</a:t>
            </a:r>
            <a:r>
              <a:rPr lang="en-US" altLang="zh-CN" dirty="0" smtClean="0"/>
              <a:t> create channel</a:t>
            </a:r>
            <a:r>
              <a:rPr lang="zh-CN" altLang="en-US" dirty="0" smtClean="0"/>
              <a:t>可将多个同种类型采集卡的多个通道绑定到一个采集任务中。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35227" y="2366319"/>
            <a:ext cx="57791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模拟采集与数字采集同步：将数字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模拟采样时钟设置为模拟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数字采样时钟。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602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676" y="142214"/>
            <a:ext cx="905132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XI总线增加了专门的系统参考</a:t>
            </a:r>
            <a:r>
              <a:rPr lang="zh-CN" altLang="en-US" dirty="0" smtClean="0"/>
              <a:t>时钟</a:t>
            </a:r>
            <a:r>
              <a:rPr lang="en-US" altLang="zh-CN" dirty="0"/>
              <a:t>,</a:t>
            </a:r>
            <a:r>
              <a:rPr lang="zh-CN" altLang="en-US" dirty="0" smtClean="0"/>
              <a:t>触发</a:t>
            </a:r>
            <a:r>
              <a:rPr lang="zh-CN" altLang="en-US" dirty="0"/>
              <a:t>总线、星形触发线与局部总线,以此满足高精度的定时、</a:t>
            </a:r>
            <a:r>
              <a:rPr lang="zh-CN" altLang="en-US" dirty="0" smtClean="0"/>
              <a:t>同步</a:t>
            </a:r>
            <a:r>
              <a:rPr lang="zh-CN" altLang="en-US" dirty="0"/>
              <a:t>与数据通信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r>
              <a:rPr lang="zh-CN" altLang="en-US" dirty="0"/>
              <a:t>外部时钟：由外部的电路提供一个参考时钟</a:t>
            </a:r>
            <a:r>
              <a:rPr lang="zh-CN" altLang="en-US" dirty="0" smtClean="0"/>
              <a:t>进行采集</a:t>
            </a:r>
            <a:r>
              <a:rPr lang="zh-CN" altLang="en-US" dirty="0"/>
              <a:t>，有特殊需求的采样率或者高采样率时使用。</a:t>
            </a:r>
            <a:r>
              <a:rPr lang="zh-CN" altLang="en-US" dirty="0" smtClean="0"/>
              <a:t>不同</a:t>
            </a:r>
            <a:r>
              <a:rPr lang="zh-CN" altLang="en-US" dirty="0"/>
              <a:t>采样速率是通过时钟分频近似得到，因此实际</a:t>
            </a:r>
            <a:r>
              <a:rPr lang="zh-CN" altLang="en-US" dirty="0" smtClean="0"/>
              <a:t>采样率</a:t>
            </a:r>
            <a:r>
              <a:rPr lang="zh-CN" altLang="en-US" dirty="0"/>
              <a:t>和期望采样率并不总是一致，这种情况需要指定</a:t>
            </a:r>
            <a:r>
              <a:rPr lang="zh-CN" altLang="en-US" dirty="0" smtClean="0"/>
              <a:t>外部</a:t>
            </a:r>
            <a:r>
              <a:rPr lang="zh-CN" altLang="en-US" dirty="0"/>
              <a:t>时钟源，这种方法使用较少，多用于同一系统中需</a:t>
            </a:r>
            <a:r>
              <a:rPr lang="zh-CN" altLang="en-US" dirty="0" smtClean="0"/>
              <a:t>使用</a:t>
            </a:r>
            <a:r>
              <a:rPr lang="zh-CN" altLang="en-US" dirty="0"/>
              <a:t>多种类型的</a:t>
            </a:r>
            <a:r>
              <a:rPr lang="zh-CN" altLang="en-US" dirty="0" smtClean="0"/>
              <a:t>信号。</a:t>
            </a:r>
            <a:endParaRPr lang="en-US" altLang="zh-CN" dirty="0" smtClean="0"/>
          </a:p>
          <a:p>
            <a:r>
              <a:rPr lang="zh-CN" altLang="en-US" dirty="0"/>
              <a:t>内部时钟：使用主机自带的时钟进行同步，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Labv</a:t>
            </a:r>
            <a:r>
              <a:rPr lang="en-US" altLang="zh-CN" dirty="0" smtClean="0"/>
              <a:t> </a:t>
            </a:r>
            <a:r>
              <a:rPr lang="en-US" altLang="zh-CN" dirty="0" err="1"/>
              <a:t>iew</a:t>
            </a:r>
            <a:r>
              <a:rPr lang="en-US" altLang="zh-CN" dirty="0"/>
              <a:t> </a:t>
            </a:r>
            <a:r>
              <a:rPr lang="zh-CN" altLang="en-US" dirty="0"/>
              <a:t>自动 隐 式 控 制， 操 作 简 单， 只需 要 把 </a:t>
            </a:r>
            <a:r>
              <a:rPr lang="zh-CN" altLang="en-US" dirty="0" smtClean="0"/>
              <a:t>类似 </a:t>
            </a:r>
            <a:r>
              <a:rPr lang="zh-CN" altLang="en-US" dirty="0"/>
              <a:t>的 </a:t>
            </a:r>
            <a:r>
              <a:rPr lang="en-US" altLang="zh-CN" dirty="0" err="1"/>
              <a:t>DAQmx</a:t>
            </a:r>
            <a:r>
              <a:rPr lang="en-US" altLang="zh-CN" dirty="0"/>
              <a:t> </a:t>
            </a:r>
            <a:r>
              <a:rPr lang="zh-CN" altLang="en-US" dirty="0"/>
              <a:t>任 务 连 接 起 来， 在 时 钟 源 里 选 </a:t>
            </a:r>
            <a:r>
              <a:rPr lang="zh-CN" altLang="en-US" dirty="0" smtClean="0"/>
              <a:t>择</a:t>
            </a:r>
            <a:r>
              <a:rPr lang="en-US" altLang="zh-CN" dirty="0" err="1" smtClean="0"/>
              <a:t>Onboa</a:t>
            </a:r>
            <a:r>
              <a:rPr lang="en-US" altLang="zh-CN" dirty="0" smtClean="0"/>
              <a:t> </a:t>
            </a:r>
            <a:r>
              <a:rPr lang="en-US" altLang="zh-CN" dirty="0" err="1"/>
              <a:t>rdClock</a:t>
            </a:r>
            <a:r>
              <a:rPr lang="en-US" altLang="zh-CN" dirty="0"/>
              <a:t> </a:t>
            </a:r>
            <a:r>
              <a:rPr lang="zh-CN" altLang="en-US" dirty="0"/>
              <a:t>即可</a:t>
            </a:r>
            <a:r>
              <a:rPr lang="zh-CN" altLang="en-US" dirty="0" smtClean="0"/>
              <a:t>实现，不</a:t>
            </a:r>
            <a:r>
              <a:rPr lang="zh-CN" altLang="en-US" dirty="0"/>
              <a:t>需要另外设置</a:t>
            </a:r>
            <a:r>
              <a:rPr lang="zh-CN" altLang="en-US" dirty="0" smtClean="0"/>
              <a:t>，此</a:t>
            </a:r>
            <a:r>
              <a:rPr lang="zh-CN" altLang="en-US" dirty="0"/>
              <a:t>方法受信号类型限制，缺点是只支持同一类型的信号。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885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4205" y="222422"/>
            <a:ext cx="9733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PXIe-1073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6562" y="729049"/>
            <a:ext cx="2383986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最大系统带宽：</a:t>
            </a:r>
            <a:r>
              <a:rPr lang="en-US" altLang="zh-CN" dirty="0" smtClean="0"/>
              <a:t>250MB/S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机</a:t>
            </a:r>
            <a:r>
              <a:rPr lang="zh-CN" altLang="en-US" dirty="0" smtClean="0"/>
              <a:t>箱电源：交流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槽冷却能力：</a:t>
            </a:r>
            <a:r>
              <a:rPr lang="en-US" altLang="zh-CN" dirty="0" smtClean="0"/>
              <a:t>38W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板</a:t>
            </a:r>
            <a:r>
              <a:rPr lang="zh-CN" altLang="en-US" dirty="0" smtClean="0"/>
              <a:t>载时钟类型：</a:t>
            </a:r>
            <a:r>
              <a:rPr lang="en-US" altLang="zh-CN" dirty="0" smtClean="0"/>
              <a:t>VCXO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外部</a:t>
            </a:r>
            <a:r>
              <a:rPr lang="zh-CN" altLang="en-US" dirty="0" smtClean="0"/>
              <a:t>时钟：否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外部</a:t>
            </a:r>
            <a:r>
              <a:rPr lang="zh-CN" altLang="en-US" dirty="0" smtClean="0"/>
              <a:t>触发接入：否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系统定时插槽：否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50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86000" y="-475238"/>
            <a:ext cx="4572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Counter/Timer Signal Default Terminal Name</a:t>
            </a:r>
          </a:p>
          <a:p>
            <a:r>
              <a:rPr lang="en-US" altLang="zh-CN" dirty="0"/>
              <a:t>CTR 0 SRC PFI 8</a:t>
            </a:r>
          </a:p>
          <a:p>
            <a:r>
              <a:rPr lang="en-US" altLang="zh-CN" dirty="0"/>
              <a:t>CTR 0 GATE PFI 9</a:t>
            </a:r>
          </a:p>
          <a:p>
            <a:r>
              <a:rPr lang="en-US" altLang="zh-CN" dirty="0"/>
              <a:t>CTR 0 AUX PFI 10</a:t>
            </a:r>
          </a:p>
          <a:p>
            <a:r>
              <a:rPr lang="en-US" altLang="zh-CN" dirty="0"/>
              <a:t>CTR 0 OUT PFI 12</a:t>
            </a:r>
          </a:p>
          <a:p>
            <a:r>
              <a:rPr lang="en-US" altLang="zh-CN" dirty="0"/>
              <a:t>CTR 0 A PFI 8</a:t>
            </a:r>
          </a:p>
          <a:p>
            <a:r>
              <a:rPr lang="en-US" altLang="zh-CN" dirty="0"/>
              <a:t>CTR 0 Z PFI 9</a:t>
            </a:r>
          </a:p>
          <a:p>
            <a:r>
              <a:rPr lang="en-US" altLang="zh-CN" dirty="0"/>
              <a:t>CTR 0 B PFI 10</a:t>
            </a:r>
          </a:p>
          <a:p>
            <a:r>
              <a:rPr lang="en-US" altLang="zh-CN" dirty="0"/>
              <a:t>CTR 1 SRC PFI 3</a:t>
            </a:r>
          </a:p>
          <a:p>
            <a:r>
              <a:rPr lang="en-US" altLang="zh-CN" dirty="0"/>
              <a:t>CTR 1 GATE PFI 4</a:t>
            </a:r>
          </a:p>
          <a:p>
            <a:r>
              <a:rPr lang="en-US" altLang="zh-CN" dirty="0"/>
              <a:t>CTR 1 AUX PFI 11</a:t>
            </a:r>
          </a:p>
          <a:p>
            <a:r>
              <a:rPr lang="en-US" altLang="zh-CN" dirty="0"/>
              <a:t>CTR 1 OUT PFI 13</a:t>
            </a:r>
          </a:p>
          <a:p>
            <a:r>
              <a:rPr lang="en-US" altLang="zh-CN" dirty="0"/>
              <a:t>CTR 1 A PFI 3</a:t>
            </a:r>
          </a:p>
          <a:p>
            <a:r>
              <a:rPr lang="en-US" altLang="zh-CN" dirty="0"/>
              <a:t>CTR 1 Z PFI 4</a:t>
            </a:r>
          </a:p>
          <a:p>
            <a:r>
              <a:rPr lang="en-US" altLang="zh-CN" dirty="0"/>
              <a:t>CTR 1 B PFI 11</a:t>
            </a:r>
          </a:p>
          <a:p>
            <a:r>
              <a:rPr lang="en-US" altLang="zh-CN" dirty="0"/>
              <a:t>CTR 2 SRC PFI 0</a:t>
            </a:r>
          </a:p>
          <a:p>
            <a:r>
              <a:rPr lang="en-US" altLang="zh-CN" dirty="0"/>
              <a:t>CTR 2 GATE PFI 1</a:t>
            </a:r>
          </a:p>
          <a:p>
            <a:r>
              <a:rPr lang="en-US" altLang="zh-CN" dirty="0"/>
              <a:t>CTR 2 AUX PFI 2</a:t>
            </a:r>
          </a:p>
          <a:p>
            <a:r>
              <a:rPr lang="en-US" altLang="zh-CN" dirty="0"/>
              <a:t>CTR 2 OUT PFI 14</a:t>
            </a:r>
          </a:p>
          <a:p>
            <a:r>
              <a:rPr lang="en-US" altLang="zh-CN" dirty="0"/>
              <a:t>CTR 2 A PFI 0</a:t>
            </a:r>
          </a:p>
          <a:p>
            <a:r>
              <a:rPr lang="en-US" altLang="zh-CN" dirty="0"/>
              <a:t>CTR 2 Z PFI 1</a:t>
            </a:r>
          </a:p>
          <a:p>
            <a:r>
              <a:rPr lang="en-US" altLang="zh-CN" dirty="0"/>
              <a:t>CTR 2 B PFI 2</a:t>
            </a:r>
          </a:p>
          <a:p>
            <a:r>
              <a:rPr lang="en-US" altLang="zh-CN" dirty="0"/>
              <a:t>CTR 3 SRC PFI 5</a:t>
            </a:r>
          </a:p>
          <a:p>
            <a:r>
              <a:rPr lang="en-US" altLang="zh-CN" dirty="0"/>
              <a:t>CTR 3 GATE PFI 6</a:t>
            </a:r>
          </a:p>
          <a:p>
            <a:r>
              <a:rPr lang="en-US" altLang="zh-CN" dirty="0"/>
              <a:t>CTR 3 AUX PFI 7</a:t>
            </a:r>
          </a:p>
          <a:p>
            <a:r>
              <a:rPr lang="en-US" altLang="zh-CN" dirty="0"/>
              <a:t>CTR 3 OUT PFI 15</a:t>
            </a:r>
          </a:p>
          <a:p>
            <a:r>
              <a:rPr lang="en-US" altLang="zh-CN" dirty="0"/>
              <a:t>CTR 3 A PFI 5</a:t>
            </a:r>
          </a:p>
          <a:p>
            <a:r>
              <a:rPr lang="en-US" altLang="zh-CN" dirty="0"/>
              <a:t>CTR 3 Z PFI 6</a:t>
            </a:r>
          </a:p>
          <a:p>
            <a:r>
              <a:rPr lang="en-US" altLang="zh-CN" dirty="0"/>
              <a:t>CTR 3 B PFI 7</a:t>
            </a:r>
          </a:p>
          <a:p>
            <a:r>
              <a:rPr lang="en-US" altLang="zh-CN" dirty="0"/>
              <a:t>FREQ OUT PFI 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55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64524" y="315097"/>
                <a:ext cx="6397905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USB6356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设备范围：</a:t>
                </a:r>
                <a:r>
                  <a:rPr lang="en-US" altLang="zh-CN" dirty="0"/>
                  <a:t>±1 V, ±2 V, ±5 V, ±10 </a:t>
                </a:r>
                <a:r>
                  <a:rPr lang="en-US" altLang="zh-CN" dirty="0" smtClean="0"/>
                  <a:t>V</a:t>
                </a:r>
              </a:p>
              <a:p>
                <a:r>
                  <a:rPr lang="zh-CN" altLang="en-US" dirty="0"/>
                  <a:t>编码宽度 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设备量程</a:t>
                </a:r>
                <a:r>
                  <a:rPr lang="en-US" altLang="zh-CN" dirty="0"/>
                  <a:t>/2</a:t>
                </a:r>
                <a:r>
                  <a:rPr lang="zh-CN" altLang="en-US" baseline="30000" dirty="0" smtClean="0"/>
                  <a:t>分辨率</a:t>
                </a:r>
                <a:r>
                  <a:rPr lang="en-US" altLang="zh-CN" baseline="30000" dirty="0"/>
                  <a:t> 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=20/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0.3mv(</a:t>
                </a:r>
                <a:r>
                  <a:rPr lang="zh-CN" altLang="en-US" dirty="0"/>
                  <a:t>测量设备可检测的输入信号的最小变化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24" y="315097"/>
                <a:ext cx="6397905" cy="692497"/>
              </a:xfrm>
              <a:prstGeom prst="rect">
                <a:avLst/>
              </a:prstGeom>
              <a:blipFill rotWithShape="0">
                <a:blip r:embed="rId2"/>
                <a:stretch>
                  <a:fillRect l="-191" t="-885" b="-7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98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1341" y="352168"/>
            <a:ext cx="13724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Digital routing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0627" y="352168"/>
            <a:ext cx="73092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</a:t>
            </a:r>
            <a:r>
              <a:rPr lang="en-US" altLang="zh-CN" dirty="0" smtClean="0"/>
              <a:t>sing FIFO to movement data in subsystems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 source </a:t>
            </a:r>
            <a:r>
              <a:rPr lang="en-US" altLang="zh-CN" dirty="0" smtClean="0"/>
              <a:t>of routes </a:t>
            </a:r>
            <a:r>
              <a:rPr lang="en-US" altLang="zh-CN" dirty="0"/>
              <a:t>timing and control </a:t>
            </a:r>
            <a:r>
              <a:rPr lang="en-US" altLang="zh-CN" dirty="0" smtClean="0"/>
              <a:t>signals</a:t>
            </a:r>
            <a:r>
              <a:rPr lang="zh-CN" altLang="en-US" dirty="0" smtClean="0"/>
              <a:t>：</a:t>
            </a:r>
            <a:r>
              <a:rPr lang="en-US" altLang="zh-CN" dirty="0"/>
              <a:t>X Series 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，</a:t>
            </a:r>
            <a:r>
              <a:rPr lang="en-US" altLang="zh-CN" dirty="0"/>
              <a:t>Other devices in your system through </a:t>
            </a:r>
            <a:r>
              <a:rPr lang="en-US" altLang="zh-CN" dirty="0" smtClean="0"/>
              <a:t>RTSI</a:t>
            </a:r>
            <a:r>
              <a:rPr lang="zh-CN" altLang="en-US" dirty="0" smtClean="0"/>
              <a:t>，</a:t>
            </a:r>
            <a:r>
              <a:rPr lang="en-US" altLang="zh-CN" dirty="0"/>
              <a:t>User input through the PFI </a:t>
            </a:r>
            <a:r>
              <a:rPr lang="en-US" altLang="zh-CN" dirty="0" smtClean="0"/>
              <a:t>terminals</a:t>
            </a:r>
            <a:r>
              <a:rPr lang="zh-CN" altLang="en-US" dirty="0" smtClean="0"/>
              <a:t>，</a:t>
            </a:r>
            <a:r>
              <a:rPr lang="en-US" altLang="zh-CN" dirty="0"/>
              <a:t>User input through the PXI_STAR terminal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93" y="1244720"/>
            <a:ext cx="6614160" cy="2628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58546" y="4108622"/>
            <a:ext cx="5196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2478240" y="3970610"/>
            <a:ext cx="74141" cy="56841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98315" y="3948435"/>
            <a:ext cx="15408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Onboard oscillator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98315" y="4266128"/>
            <a:ext cx="41601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External signal (by using the external reference clock)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58546" y="4582777"/>
            <a:ext cx="659233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100 MHz </a:t>
            </a:r>
            <a:r>
              <a:rPr lang="en-US" altLang="zh-CN" dirty="0" err="1"/>
              <a:t>Timebase</a:t>
            </a:r>
            <a:r>
              <a:rPr lang="en-US" altLang="zh-CN" dirty="0"/>
              <a:t> can be used as the </a:t>
            </a:r>
            <a:r>
              <a:rPr lang="en-US" altLang="zh-CN" dirty="0" err="1"/>
              <a:t>timebase</a:t>
            </a:r>
            <a:r>
              <a:rPr lang="en-US" altLang="zh-CN" dirty="0"/>
              <a:t> for all internal subsystems.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1882993" y="4016584"/>
            <a:ext cx="155448" cy="914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661" y="4327590"/>
            <a:ext cx="164384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100MHZ </a:t>
            </a:r>
            <a:r>
              <a:rPr lang="en-US" altLang="zh-CN" dirty="0" err="1"/>
              <a:t>Timebase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267" y="266900"/>
            <a:ext cx="153163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20 MHz </a:t>
            </a:r>
            <a:r>
              <a:rPr lang="en-US" altLang="zh-CN" dirty="0" err="1"/>
              <a:t>Timebase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1742046" y="250369"/>
            <a:ext cx="45719" cy="61783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42046" y="120706"/>
            <a:ext cx="362079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generate many of the AI and AO timing signals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2046" y="640650"/>
            <a:ext cx="46089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Source </a:t>
            </a:r>
            <a:r>
              <a:rPr lang="en-US" altLang="zh-CN" dirty="0"/>
              <a:t>input to the 32-bit general-purpose counter/timers.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3267" y="552168"/>
            <a:ext cx="1568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100 kHz </a:t>
            </a:r>
            <a:r>
              <a:rPr lang="en-US" altLang="zh-CN" dirty="0" err="1"/>
              <a:t>Timebase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3267" y="1190535"/>
            <a:ext cx="207781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External Reference Clock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2311080" y="933038"/>
            <a:ext cx="45719" cy="83503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311080" y="911972"/>
            <a:ext cx="30187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 a source for the internal </a:t>
            </a:r>
            <a:r>
              <a:rPr lang="en-US" altLang="zh-CN" dirty="0" err="1"/>
              <a:t>timebases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11080" y="1225426"/>
            <a:ext cx="312938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synchronize the internal </a:t>
            </a:r>
            <a:r>
              <a:rPr lang="en-US" altLang="zh-CN" dirty="0" err="1" smtClean="0"/>
              <a:t>timebases</a:t>
            </a:r>
            <a:r>
              <a:rPr lang="en-US" altLang="zh-CN" dirty="0" smtClean="0"/>
              <a:t> to a 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229499" y="1225426"/>
            <a:ext cx="120577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external clock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344878" y="1538880"/>
            <a:ext cx="627716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drive </a:t>
            </a:r>
            <a:r>
              <a:rPr lang="en-US" altLang="zh-CN" dirty="0" smtClean="0"/>
              <a:t>of </a:t>
            </a:r>
            <a:r>
              <a:rPr lang="en-US" altLang="zh-CN" dirty="0"/>
              <a:t>external reference </a:t>
            </a:r>
            <a:r>
              <a:rPr lang="en-US" altLang="zh-CN" dirty="0" smtClean="0"/>
              <a:t>clock:RTSI,PFI,PXIe_CLK100,PXI_STAR,PXIe_DSTAR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33267" y="2111918"/>
            <a:ext cx="20409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10 MHz Reference Clock</a:t>
            </a:r>
            <a:endParaRPr lang="zh-CN" altLang="en-US" dirty="0"/>
          </a:p>
        </p:txBody>
      </p:sp>
      <p:sp>
        <p:nvSpPr>
          <p:cNvPr id="44" name="左大括号 43"/>
          <p:cNvSpPr/>
          <p:nvPr/>
        </p:nvSpPr>
        <p:spPr>
          <a:xfrm>
            <a:off x="2256215" y="1898307"/>
            <a:ext cx="171888" cy="71961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11080" y="1828902"/>
            <a:ext cx="397256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synchronize other devices to your X Series device. 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344878" y="2063119"/>
            <a:ext cx="28105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routing </a:t>
            </a:r>
            <a:r>
              <a:rPr lang="en-US" altLang="zh-CN" dirty="0"/>
              <a:t>to the RTSI or PFI terminals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286000" y="2325529"/>
            <a:ext cx="627723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Other devices connected to the RTSI bus can use this signal as a clock input.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6090" y="2740913"/>
            <a:ext cx="352397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(X-series user manual 9-1)</a:t>
            </a:r>
          </a:p>
          <a:p>
            <a:r>
              <a:rPr lang="zh-CN" altLang="en-US" dirty="0" smtClean="0"/>
              <a:t>实际采样率：</a:t>
            </a:r>
            <a:r>
              <a:rPr lang="en-US" altLang="zh-CN" dirty="0"/>
              <a:t>X=</a:t>
            </a:r>
            <a:r>
              <a:rPr lang="zh-CN" altLang="en-US" dirty="0"/>
              <a:t>采样时钟时基</a:t>
            </a:r>
            <a:r>
              <a:rPr lang="en-US" altLang="zh-CN" dirty="0"/>
              <a:t>/</a:t>
            </a:r>
            <a:r>
              <a:rPr lang="zh-CN" altLang="en-US" dirty="0"/>
              <a:t>指定采样率</a:t>
            </a:r>
          </a:p>
          <a:p>
            <a:r>
              <a:rPr lang="zh-CN" altLang="en-US" dirty="0" smtClean="0"/>
              <a:t>                     圆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zh-CN" altLang="en-US" i="1" dirty="0"/>
              <a:t>最近</a:t>
            </a:r>
            <a:r>
              <a:rPr lang="zh-CN" altLang="en-US" dirty="0"/>
              <a:t>整数值</a:t>
            </a:r>
            <a:r>
              <a:rPr lang="en-US" altLang="zh-CN" dirty="0"/>
              <a:t>(</a:t>
            </a:r>
            <a:r>
              <a:rPr lang="zh-CN" altLang="en-US" dirty="0"/>
              <a:t>向上或向下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en-US" altLang="zh-CN" dirty="0" smtClean="0"/>
              <a:t>	      </a:t>
            </a:r>
            <a:r>
              <a:rPr lang="zh-CN" altLang="en-US" dirty="0" smtClean="0"/>
              <a:t>实际</a:t>
            </a:r>
            <a:r>
              <a:rPr lang="zh-CN" altLang="en-US" dirty="0"/>
              <a:t>样本时钟</a:t>
            </a:r>
            <a:r>
              <a:rPr lang="en-US" altLang="zh-CN" dirty="0"/>
              <a:t>=</a:t>
            </a:r>
            <a:r>
              <a:rPr lang="zh-CN" altLang="en-US" dirty="0"/>
              <a:t>采样时钟时基</a:t>
            </a:r>
            <a:r>
              <a:rPr lang="en-US" altLang="zh-CN" dirty="0"/>
              <a:t>/</a:t>
            </a:r>
            <a:r>
              <a:rPr lang="en-US" altLang="zh-CN" dirty="0" smtClean="0"/>
              <a:t>X</a:t>
            </a:r>
          </a:p>
          <a:p>
            <a:r>
              <a:rPr lang="zh-CN" altLang="en-US" dirty="0"/>
              <a:t>可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属性节点强行设置采样时钟基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2870" y="253314"/>
            <a:ext cx="8421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传输过程：</a:t>
            </a:r>
            <a:r>
              <a:rPr lang="en-US" altLang="zh-CN" dirty="0" smtClean="0"/>
              <a:t>USB6356	     FIFO	  	         PC(RAM)		            software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347784" y="395416"/>
            <a:ext cx="7352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516082" y="407773"/>
            <a:ext cx="1117702" cy="6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418438" y="411000"/>
            <a:ext cx="1390135" cy="3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22870" y="687804"/>
            <a:ext cx="80133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DAQmx</a:t>
            </a:r>
            <a:r>
              <a:rPr lang="zh-CN" altLang="en-US" dirty="0" smtClean="0"/>
              <a:t>定时函数的</a:t>
            </a:r>
            <a:r>
              <a:rPr lang="zh-CN" altLang="en-US" dirty="0"/>
              <a:t>采样率</a:t>
            </a:r>
            <a:r>
              <a:rPr lang="zh-CN" altLang="en-US" dirty="0" smtClean="0"/>
              <a:t>输入端决定了数据被采集并放置到硬件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的速度。指定采样率的值取决于</a:t>
            </a:r>
            <a:r>
              <a:rPr lang="en-US" altLang="zh-CN" dirty="0" err="1" smtClean="0"/>
              <a:t>DAQmx</a:t>
            </a:r>
            <a:r>
              <a:rPr lang="zh-CN" altLang="en-US" dirty="0" smtClean="0"/>
              <a:t>定时函数的源输入端中指定的时基。指定的采样率必须是源的一个除数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2870" y="1276377"/>
            <a:ext cx="31021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DAQmx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读取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函数用于数据从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PC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到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software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2870" y="1727399"/>
            <a:ext cx="826667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采样数据从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DAQ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卡上的硬件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FIFO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传输到编程​​环境的速度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取决于</a:t>
            </a:r>
            <a:r>
              <a:rPr lang="zh-CN" altLang="en-US" dirty="0"/>
              <a:t>数据传输机制（</a:t>
            </a:r>
            <a:r>
              <a:rPr lang="en-US" altLang="zh-CN" dirty="0"/>
              <a:t>DMA</a:t>
            </a:r>
            <a:r>
              <a:rPr lang="zh-CN" altLang="en-US" dirty="0"/>
              <a:t>，中断请求，编程</a:t>
            </a:r>
            <a:r>
              <a:rPr lang="en-US" altLang="zh-CN" dirty="0"/>
              <a:t>I/O</a:t>
            </a:r>
            <a:r>
              <a:rPr lang="zh-CN" altLang="en-US" dirty="0"/>
              <a:t>或</a:t>
            </a:r>
            <a:r>
              <a:rPr lang="en-US" altLang="zh-CN" dirty="0"/>
              <a:t>USB Bulk</a:t>
            </a:r>
            <a:r>
              <a:rPr lang="zh-CN" altLang="en-US" dirty="0" smtClean="0"/>
              <a:t>），</a:t>
            </a:r>
            <a:r>
              <a:rPr lang="zh-CN" altLang="en-US" dirty="0"/>
              <a:t>使用其他硬件定时传输机制时，建议采样数量是</a:t>
            </a:r>
            <a:r>
              <a:rPr lang="en-US" altLang="zh-CN" dirty="0" err="1"/>
              <a:t>DAQmx</a:t>
            </a:r>
            <a:r>
              <a:rPr lang="zh-CN" altLang="en-US" dirty="0"/>
              <a:t>定时函数指定速率的</a:t>
            </a:r>
            <a:r>
              <a:rPr lang="en-US" altLang="zh-CN" dirty="0" smtClean="0"/>
              <a:t>1/10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22870" y="2332881"/>
            <a:ext cx="733726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编程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：</a:t>
            </a:r>
            <a:r>
              <a:rPr lang="zh-CN" altLang="en-US" dirty="0"/>
              <a:t> </a:t>
            </a:r>
            <a:r>
              <a:rPr lang="en-US" altLang="zh-CN" dirty="0" err="1"/>
              <a:t>DAQmx</a:t>
            </a:r>
            <a:r>
              <a:rPr lang="zh-CN" altLang="en-US" dirty="0"/>
              <a:t>读取函数直接从硬件</a:t>
            </a:r>
            <a:r>
              <a:rPr lang="en-US" altLang="zh-CN" dirty="0"/>
              <a:t>FIFO</a:t>
            </a:r>
            <a:r>
              <a:rPr lang="zh-CN" altLang="en-US" dirty="0"/>
              <a:t>获取</a:t>
            </a:r>
            <a:r>
              <a:rPr lang="zh-CN" altLang="en-US" dirty="0" smtClean="0"/>
              <a:t>样本，速率取决于</a:t>
            </a:r>
            <a:r>
              <a:rPr lang="en-US" altLang="zh-CN" dirty="0" err="1"/>
              <a:t>DAQmx</a:t>
            </a:r>
            <a:r>
              <a:rPr lang="zh-CN" altLang="en-US" dirty="0"/>
              <a:t>读取函数被调用的频率</a:t>
            </a:r>
          </a:p>
        </p:txBody>
      </p:sp>
      <p:sp>
        <p:nvSpPr>
          <p:cNvPr id="3" name="矩形 2"/>
          <p:cNvSpPr/>
          <p:nvPr/>
        </p:nvSpPr>
        <p:spPr>
          <a:xfrm>
            <a:off x="2273935" y="121840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采样率</a:t>
            </a:r>
          </a:p>
        </p:txBody>
      </p:sp>
      <p:sp>
        <p:nvSpPr>
          <p:cNvPr id="15" name="矩形 14"/>
          <p:cNvSpPr/>
          <p:nvPr/>
        </p:nvSpPr>
        <p:spPr>
          <a:xfrm>
            <a:off x="5479357" y="127743"/>
            <a:ext cx="126829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DAQmx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读取函数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82463" y="111212"/>
            <a:ext cx="118494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数据传输机制</a:t>
            </a:r>
          </a:p>
        </p:txBody>
      </p:sp>
      <p:sp>
        <p:nvSpPr>
          <p:cNvPr id="5" name="矩形 4"/>
          <p:cNvSpPr/>
          <p:nvPr/>
        </p:nvSpPr>
        <p:spPr>
          <a:xfrm>
            <a:off x="722869" y="2625269"/>
            <a:ext cx="826667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Helvetica Neue"/>
              </a:rPr>
              <a:t>IRQ</a:t>
            </a:r>
            <a:r>
              <a:rPr lang="zh-CN" altLang="en-US" dirty="0">
                <a:latin typeface="Helvetica Neue"/>
              </a:rPr>
              <a:t>传输依赖</a:t>
            </a:r>
            <a:r>
              <a:rPr lang="en-US" altLang="zh-CN" dirty="0">
                <a:latin typeface="Helvetica Neue"/>
              </a:rPr>
              <a:t>CPU</a:t>
            </a:r>
            <a:r>
              <a:rPr lang="zh-CN" altLang="en-US" dirty="0">
                <a:latin typeface="Helvetica Neue"/>
              </a:rPr>
              <a:t>来服务数据传输请求。当</a:t>
            </a:r>
            <a:r>
              <a:rPr lang="en-US" altLang="zh-CN" dirty="0">
                <a:latin typeface="Helvetica Neue"/>
              </a:rPr>
              <a:t>CPU</a:t>
            </a:r>
            <a:r>
              <a:rPr lang="zh-CN" altLang="en-US" dirty="0">
                <a:latin typeface="Helvetica Neue"/>
              </a:rPr>
              <a:t>准备好传输数据时，设备会通知</a:t>
            </a:r>
            <a:r>
              <a:rPr lang="en-US" altLang="zh-CN" dirty="0">
                <a:latin typeface="Helvetica Neue"/>
              </a:rPr>
              <a:t>CPU</a:t>
            </a:r>
            <a:r>
              <a:rPr lang="zh-CN" altLang="en-US" dirty="0">
                <a:latin typeface="Helvetica Neue"/>
              </a:rPr>
              <a:t>。数据传输速度与</a:t>
            </a:r>
            <a:r>
              <a:rPr lang="en-US" altLang="zh-CN" dirty="0">
                <a:latin typeface="Helvetica Neue"/>
              </a:rPr>
              <a:t>CPU</a:t>
            </a:r>
            <a:r>
              <a:rPr lang="zh-CN" altLang="en-US" dirty="0">
                <a:latin typeface="Helvetica Neue"/>
              </a:rPr>
              <a:t>处理中断请求的速率紧密耦合。如果您使用中断以比</a:t>
            </a:r>
            <a:r>
              <a:rPr lang="en-US" altLang="zh-CN" dirty="0">
                <a:latin typeface="Helvetica Neue"/>
              </a:rPr>
              <a:t>CPU</a:t>
            </a:r>
            <a:r>
              <a:rPr lang="zh-CN" altLang="en-US" dirty="0">
                <a:latin typeface="Helvetica Neue"/>
              </a:rPr>
              <a:t>处理中断的速度更快的速度获取数据，您的系统可能会开始冻结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2868" y="3113338"/>
            <a:ext cx="81678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Helvetica Neue"/>
              </a:rPr>
              <a:t>USB Bulk is a buffered, message-based streaming mechanism for data transfer. This high-speed method is the default transfer mechanism for USB devices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.</a:t>
            </a:r>
            <a:endParaRPr lang="zh-CN" altLang="en-US" b="1" dirty="0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8157" y="278027"/>
            <a:ext cx="48141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接地信号源：</a:t>
            </a:r>
            <a:r>
              <a:rPr lang="zh-CN" altLang="en-US" dirty="0"/>
              <a:t>差分或</a:t>
            </a:r>
            <a:r>
              <a:rPr lang="en-US" altLang="zh-CN" dirty="0"/>
              <a:t>NRSE</a:t>
            </a:r>
            <a:r>
              <a:rPr lang="zh-CN" altLang="en-US" dirty="0"/>
              <a:t>测量系统是测量接地信号的最佳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 smtClean="0"/>
              <a:t>浮地信号源：</a:t>
            </a:r>
            <a:r>
              <a:rPr lang="zh-CN" altLang="en-US" dirty="0"/>
              <a:t>差分和单端测量系统测量浮接信号源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文本框 263"/>
          <p:cNvSpPr txBox="1"/>
          <p:nvPr/>
        </p:nvSpPr>
        <p:spPr>
          <a:xfrm>
            <a:off x="61784" y="463378"/>
            <a:ext cx="43990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测量模拟频率：</a:t>
            </a:r>
            <a:r>
              <a:rPr lang="zh-CN" altLang="en-US" dirty="0"/>
              <a:t>采样速率必须大于采样信号最高频率</a:t>
            </a:r>
            <a:r>
              <a:rPr lang="en-US" altLang="zh-CN" dirty="0"/>
              <a:t>2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r>
              <a:rPr lang="zh-CN" altLang="en-US" dirty="0"/>
              <a:t>采样</a:t>
            </a:r>
            <a:r>
              <a:rPr lang="zh-CN" altLang="en-US" dirty="0" smtClean="0"/>
              <a:t>数：至少</a:t>
            </a:r>
            <a:r>
              <a:rPr lang="zh-CN" altLang="en-US" dirty="0"/>
              <a:t>必须采集</a:t>
            </a:r>
            <a:r>
              <a:rPr lang="en-US" altLang="zh-CN" dirty="0"/>
              <a:t>3</a:t>
            </a:r>
            <a:r>
              <a:rPr lang="zh-CN" altLang="en-US" dirty="0"/>
              <a:t>个周期的信号</a:t>
            </a:r>
          </a:p>
        </p:txBody>
      </p:sp>
      <p:pic>
        <p:nvPicPr>
          <p:cNvPr id="270" name="图片 2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" y="955821"/>
            <a:ext cx="3171825" cy="4092018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778" y="216243"/>
            <a:ext cx="18517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模拟输入的四种方式：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68611" y="358346"/>
            <a:ext cx="49118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单采样模拟输入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有限模拟输入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连续模拟输入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触发采集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1" y="1297460"/>
            <a:ext cx="1847850" cy="3731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11" y="1297460"/>
            <a:ext cx="2066925" cy="37535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95" y="1276384"/>
            <a:ext cx="2271951" cy="37746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81" y="1275338"/>
            <a:ext cx="2236303" cy="3753862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RESOURCE_PATHS_HASH_PRESENTER" val="5de18227fbc706539f5ee4ce3229cd6310b0c9"/>
</p:tagLst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6123</TotalTime>
  <Words>2538</Words>
  <Application>Microsoft Office PowerPoint</Application>
  <PresentationFormat>全屏显示(16:9)</PresentationFormat>
  <Paragraphs>343</Paragraphs>
  <Slides>26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Helvetica Neue</vt:lpstr>
      <vt:lpstr>Roboto Condensed</vt:lpstr>
      <vt:lpstr>宋体</vt:lpstr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PPTfans网分享</dc:title>
  <dc:subject/>
  <dc:creator>zhang</dc:creator>
  <cp:keywords/>
  <dc:description/>
  <cp:lastModifiedBy>张兴强</cp:lastModifiedBy>
  <cp:revision>235</cp:revision>
  <dcterms:created xsi:type="dcterms:W3CDTF">2015-04-27T05:53:22Z</dcterms:created>
  <dcterms:modified xsi:type="dcterms:W3CDTF">2019-05-20T14:05:27Z</dcterms:modified>
  <cp:category/>
  <cp:contentStatus>www.pptfans.cn下载更多免费模板</cp:contentStatus>
</cp:coreProperties>
</file>