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jpe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616200" y="3670300"/>
            <a:ext cx="10185400" cy="1828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/>
            <a:r>
              <a:rPr lang="en-US" sz="6000" b="1" spc="77">
                <a:solidFill>
                  <a:srgbClr val="FFFFFF"/>
                </a:solidFill>
              </a:rPr>
              <a:t>蓝牙无线表面肌电采集系统</a:t>
            </a:r>
            <a:endParaRPr lang="en-US" sz="6000" b="1" spc="77">
              <a:solidFill>
                <a:srgbClr val="FFFFFF"/>
              </a:solidFill>
            </a:endParaRPr>
          </a:p>
          <a:p>
            <a:pPr algn="r">
              <a:lnSpc>
                <a:spcPct val="94000"/>
              </a:lnSpc>
            </a:pPr>
            <a:r>
              <a:rPr lang="en-US" sz="3500" b="1" spc="77">
                <a:solidFill>
                  <a:srgbClr val="FFFFFF"/>
                </a:solidFill>
              </a:rPr>
              <a:t>——基于nRF52832蓝牙芯片</a:t>
            </a:r>
            <a:endParaRPr lang="en-US" sz="3500" b="1" spc="77">
              <a:solidFill>
                <a:srgbClr val="FFFFFF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995400" y="8115300"/>
            <a:ext cx="2209800" cy="1041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F"/>
                </a:solidFill>
                <a:latin typeface="黑体" panose="02010609060101010101" charset="-122"/>
              </a:rPr>
              <a:t>陈健</a:t>
            </a:r>
            <a:endParaRPr lang="en-US" sz="3000">
              <a:solidFill>
                <a:srgbClr val="FFFFFF"/>
              </a:solidFill>
              <a:latin typeface="黑体" panose="02010609060101010101" charset="-122"/>
            </a:endParaRPr>
          </a:p>
          <a:p>
            <a:pPr algn="ctr">
              <a:lnSpc>
                <a:spcPct val="105000"/>
              </a:lnSpc>
            </a:pPr>
            <a:r>
              <a:rPr lang="en-US" sz="3000">
                <a:solidFill>
                  <a:srgbClr val="FFFFFF"/>
                </a:solidFill>
                <a:latin typeface="黑体" panose="02010609060101010101" charset="-122"/>
              </a:rPr>
              <a:t>2019.7.19</a:t>
            </a:r>
            <a:endParaRPr lang="en-US" sz="3000">
              <a:solidFill>
                <a:srgbClr val="FFFFFF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73700" y="393700"/>
            <a:ext cx="5334000" cy="673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3500" b="1">
                <a:solidFill>
                  <a:srgbClr val="FFFFFF"/>
                </a:solidFill>
                <a:latin typeface="黑体" panose="02010609060101010101" charset="-122"/>
              </a:rPr>
              <a:t>系统结构</a:t>
            </a:r>
            <a:endParaRPr lang="en-US" sz="3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3900"/>
            <a:ext cx="5207000" cy="50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200" y="723900"/>
            <a:ext cx="5207000" cy="50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0" y="2959100"/>
            <a:ext cx="2057400" cy="3238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607800" y="4508500"/>
            <a:ext cx="1562100" cy="406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4178300"/>
            <a:ext cx="2654300" cy="10795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890000" y="4292600"/>
            <a:ext cx="2768600" cy="876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FFFFF"/>
                </a:solidFill>
                <a:latin typeface="黑体" panose="02010609060101010101" charset="-122"/>
              </a:rPr>
              <a:t>Myoware muscle sensor</a:t>
            </a:r>
            <a:endParaRPr lang="en-US" sz="2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391400" y="4483100"/>
            <a:ext cx="1435100" cy="419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100" y="4203700"/>
            <a:ext cx="2794000" cy="1054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610100" y="4521200"/>
            <a:ext cx="27559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FFFFF"/>
                </a:solidFill>
                <a:latin typeface="黑体" panose="02010609060101010101" charset="-122"/>
              </a:rPr>
              <a:t>nRF52832蓝牙芯片</a:t>
            </a:r>
            <a:endParaRPr lang="en-US" sz="2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800" y="3517900"/>
            <a:ext cx="1130300" cy="2120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5200" y="4559300"/>
            <a:ext cx="10541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451100" y="4572000"/>
            <a:ext cx="10541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61000" y="393700"/>
            <a:ext cx="5334000" cy="68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3500" b="1">
                <a:solidFill>
                  <a:srgbClr val="FFFFFF"/>
                </a:solidFill>
                <a:latin typeface="黑体" panose="02010609060101010101" charset="-122"/>
              </a:rPr>
              <a:t>Myoware muscle sensor</a:t>
            </a:r>
            <a:endParaRPr lang="en-US" sz="35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3900"/>
            <a:ext cx="5207000" cy="63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200" y="723900"/>
            <a:ext cx="5207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0" y="1701800"/>
            <a:ext cx="8343900" cy="52959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33500" y="1955800"/>
            <a:ext cx="16129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39800"/>
                </a:solidFill>
                <a:latin typeface="黑体" panose="02010609060101010101" charset="-122"/>
              </a:rPr>
              <a:t>便携设计</a:t>
            </a:r>
            <a:endParaRPr lang="en-US" sz="3000" b="1">
              <a:solidFill>
                <a:srgbClr val="F39800"/>
              </a:solidFill>
              <a:latin typeface="黑体" panose="02010609060101010101" charset="-12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30400"/>
            <a:ext cx="596900" cy="609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09600" y="1955800"/>
            <a:ext cx="4318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FFFFF"/>
                </a:solidFill>
                <a:latin typeface="黑体" panose="02010609060101010101" charset="-122"/>
              </a:rPr>
              <a:t>1</a:t>
            </a:r>
            <a:endParaRPr lang="en-US" sz="3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95600"/>
            <a:ext cx="596900" cy="609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609600" y="2895600"/>
            <a:ext cx="4318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FFFFF"/>
                </a:solidFill>
                <a:latin typeface="黑体" panose="02010609060101010101" charset="-122"/>
              </a:rPr>
              <a:t>2</a:t>
            </a:r>
            <a:endParaRPr lang="en-US" sz="3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848100"/>
            <a:ext cx="609600" cy="635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96900" y="3860800"/>
            <a:ext cx="457200" cy="558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185" b="1">
                <a:solidFill>
                  <a:srgbClr val="FFFFFF"/>
                </a:solidFill>
                <a:latin typeface="黑体" panose="02010609060101010101" charset="-122"/>
              </a:rPr>
              <a:t>3</a:t>
            </a:r>
            <a:endParaRPr lang="en-US" sz="3185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800600"/>
            <a:ext cx="622300" cy="6350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609600" y="4851400"/>
            <a:ext cx="4318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FFFFF"/>
                </a:solidFill>
                <a:latin typeface="黑体" panose="02010609060101010101" charset="-122"/>
              </a:rPr>
              <a:t>4</a:t>
            </a:r>
            <a:endParaRPr lang="en-US" sz="3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778500"/>
            <a:ext cx="596900" cy="6096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609600" y="5778500"/>
            <a:ext cx="4318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FFFFF"/>
                </a:solidFill>
                <a:latin typeface="黑体" panose="02010609060101010101" charset="-122"/>
              </a:rPr>
              <a:t>5</a:t>
            </a:r>
            <a:endParaRPr lang="en-US" sz="3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44600" y="2971800"/>
            <a:ext cx="52070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39800"/>
                </a:solidFill>
                <a:latin typeface="黑体" panose="02010609060101010101" charset="-122"/>
              </a:rPr>
              <a:t>单电源供电：+3.1V to +5.9V</a:t>
            </a:r>
            <a:endParaRPr lang="en-US" sz="3000" b="1">
              <a:solidFill>
                <a:srgbClr val="F39800"/>
              </a:solidFill>
              <a:latin typeface="黑体" panose="02010609060101010101" charset="-122"/>
            </a:endParaRPr>
          </a:p>
          <a:p>
            <a:pPr algn="ctr">
              <a:lnSpc>
                <a:spcPct val="105000"/>
              </a:lnSpc>
            </a:pPr>
            <a:endParaRPr lang="en-US" sz="3000" b="1">
              <a:solidFill>
                <a:srgbClr val="F39800"/>
              </a:solidFill>
              <a:latin typeface="黑体" panose="0201060906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82700" y="3924300"/>
            <a:ext cx="63246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39800"/>
                </a:solidFill>
                <a:latin typeface="黑体" panose="02010609060101010101" charset="-122"/>
              </a:rPr>
              <a:t>两种输出模式：原始信号和包络信号</a:t>
            </a:r>
            <a:endParaRPr lang="en-US" sz="3000" b="1">
              <a:solidFill>
                <a:srgbClr val="F39800"/>
              </a:solidFill>
              <a:latin typeface="黑体" panose="0201060906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82700" y="4851400"/>
            <a:ext cx="21717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39800"/>
                </a:solidFill>
                <a:latin typeface="黑体" panose="02010609060101010101" charset="-122"/>
              </a:rPr>
              <a:t>LED指示灯</a:t>
            </a:r>
            <a:endParaRPr lang="en-US" sz="3000" b="1">
              <a:solidFill>
                <a:srgbClr val="F39800"/>
              </a:solidFill>
              <a:latin typeface="黑体" panose="0201060906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33500" y="5778500"/>
            <a:ext cx="16510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39800"/>
                </a:solidFill>
                <a:latin typeface="黑体" panose="02010609060101010101" charset="-122"/>
              </a:rPr>
              <a:t>可调增益</a:t>
            </a:r>
            <a:endParaRPr lang="en-US" sz="3000" b="1">
              <a:solidFill>
                <a:srgbClr val="F398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73700" y="393700"/>
            <a:ext cx="53340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nRF52832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200" y="723900"/>
            <a:ext cx="5207000" cy="63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3900"/>
            <a:ext cx="5207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1968500"/>
            <a:ext cx="4889500" cy="4889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638300"/>
            <a:ext cx="647700" cy="673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08100" y="1625600"/>
            <a:ext cx="5080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1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2590800"/>
            <a:ext cx="647700" cy="6731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308100" y="2590800"/>
            <a:ext cx="5080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2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505200"/>
            <a:ext cx="647700" cy="673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308100" y="3505200"/>
            <a:ext cx="5080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3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4432300"/>
            <a:ext cx="647700" cy="6731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308100" y="4406900"/>
            <a:ext cx="5080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4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5600700"/>
            <a:ext cx="647700" cy="6731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308100" y="5575300"/>
            <a:ext cx="5080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5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6565900"/>
            <a:ext cx="647700" cy="6731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308100" y="6565900"/>
            <a:ext cx="5080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6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892300" y="1714500"/>
            <a:ext cx="26289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DD000"/>
                </a:solidFill>
                <a:latin typeface="黑体" panose="02010609060101010101" charset="-122"/>
              </a:rPr>
              <a:t>支持蓝牙5.0</a:t>
            </a:r>
            <a:endParaRPr lang="en-US" sz="30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955800" y="3575050"/>
            <a:ext cx="6413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DD000"/>
                </a:solidFill>
                <a:latin typeface="黑体" panose="02010609060101010101" charset="-122"/>
              </a:rPr>
              <a:t>512/256 KB Flash + 64/32 KB RAM</a:t>
            </a:r>
            <a:endParaRPr lang="en-US" sz="30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171700" y="4432300"/>
            <a:ext cx="5025390" cy="105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DD000"/>
                </a:solidFill>
                <a:latin typeface="黑体" panose="02010609060101010101" charset="-122"/>
              </a:rPr>
              <a:t>Supports 1 Mbps and 2 Mbps Bluetooth LE modes</a:t>
            </a:r>
            <a:endParaRPr lang="en-US" sz="30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082800" y="5740400"/>
            <a:ext cx="6402705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DD000"/>
                </a:solidFill>
                <a:latin typeface="黑体" panose="02010609060101010101" charset="-122"/>
              </a:rPr>
              <a:t>Automatic smart power management</a:t>
            </a:r>
            <a:endParaRPr lang="en-US" sz="30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955800" y="2590800"/>
            <a:ext cx="476885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DD000"/>
                </a:solidFill>
                <a:latin typeface="黑体" panose="02010609060101010101" charset="-122"/>
              </a:rPr>
              <a:t>64 MHz ARM® Cortex-M4F</a:t>
            </a:r>
            <a:endParaRPr lang="en-US" sz="30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082800" y="6667500"/>
            <a:ext cx="37973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DD000"/>
                </a:solidFill>
                <a:latin typeface="黑体" panose="02010609060101010101" charset="-122"/>
              </a:rPr>
              <a:t>8/9/10位分辨率 ADC</a:t>
            </a:r>
            <a:endParaRPr lang="en-US" sz="30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61000" y="381000"/>
            <a:ext cx="5334000" cy="774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Programing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200" y="723900"/>
            <a:ext cx="5207000" cy="50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3900"/>
            <a:ext cx="5207000" cy="50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155700"/>
            <a:ext cx="2692400" cy="863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09600" y="1333500"/>
            <a:ext cx="21844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DD000"/>
                </a:solidFill>
                <a:latin typeface="黑体" panose="02010609060101010101" charset="-122"/>
              </a:rPr>
              <a:t>main函数：</a:t>
            </a:r>
            <a:endParaRPr lang="en-US" sz="30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43000" y="2425700"/>
            <a:ext cx="1651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初始化：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94000" y="2908300"/>
            <a:ext cx="4559300" cy="487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log_init();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timers_init();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leds_init();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power_management_init();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ble_stack_init();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gap_params_init();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gatt_init();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advertising_init();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services_init();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conn_params_init();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saadc_init;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699500" y="2794000"/>
            <a:ext cx="6451600" cy="876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启动广播：     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              application_timers_start();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           advertising_start();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699500" y="5295900"/>
            <a:ext cx="6451600" cy="2222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主循环：             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            while（true)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            {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                  idle_state_handle();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             }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61000" y="406400"/>
            <a:ext cx="53340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Programing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200" y="723900"/>
            <a:ext cx="5207000" cy="50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3900"/>
            <a:ext cx="5207000" cy="50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98500" y="1841500"/>
            <a:ext cx="24765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定时器初始化：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5000" y="4445000"/>
            <a:ext cx="47625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心率测量定时器事件回调函数：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62300" y="2311400"/>
            <a:ext cx="3378200" cy="876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app_timer_init();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app_timer_create()；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124200" y="5194300"/>
            <a:ext cx="6756400" cy="876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   nrfx_saadc_sample_convert();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  <a:p>
            <a:pPr algn="l">
              <a:lnSpc>
                <a:spcPct val="105000"/>
              </a:lnSpc>
            </a:pPr>
            <a:r>
              <a:rPr lang="en-US" sz="2500" b="1">
                <a:solidFill>
                  <a:srgbClr val="FDD000"/>
                </a:solidFill>
                <a:latin typeface="黑体" panose="02010609060101010101" charset="-122"/>
              </a:rPr>
              <a:t>   ble_hrs_heart_rate_measurement_send();</a:t>
            </a:r>
            <a:endParaRPr lang="en-US" sz="25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92700" y="368300"/>
            <a:ext cx="60960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nRF connect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9200" y="723900"/>
            <a:ext cx="4953000" cy="50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3900"/>
            <a:ext cx="4953000" cy="50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1828800"/>
            <a:ext cx="4140200" cy="6210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828800"/>
            <a:ext cx="3733800" cy="6184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0" y="1828800"/>
            <a:ext cx="4305300" cy="622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92700" y="368300"/>
            <a:ext cx="60960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13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Development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9200" y="723900"/>
            <a:ext cx="4953000" cy="63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23900"/>
            <a:ext cx="4953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501900"/>
            <a:ext cx="647700" cy="660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19200" y="2489200"/>
            <a:ext cx="5080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1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30400" y="2578100"/>
            <a:ext cx="34036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DD000"/>
                </a:solidFill>
                <a:latin typeface="黑体" panose="02010609060101010101" charset="-122"/>
              </a:rPr>
              <a:t>加入心率信号采集</a:t>
            </a:r>
            <a:endParaRPr lang="en-US" sz="30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3683000"/>
            <a:ext cx="647700" cy="660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19200" y="3670300"/>
            <a:ext cx="5080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2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82800" y="4889500"/>
            <a:ext cx="57912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DD000"/>
                </a:solidFill>
                <a:latin typeface="黑体" panose="02010609060101010101" charset="-122"/>
              </a:rPr>
              <a:t>将手机接收的生理信号转化为波形</a:t>
            </a:r>
            <a:endParaRPr lang="en-US" sz="30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4826000"/>
            <a:ext cx="647700" cy="660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219200" y="4813300"/>
            <a:ext cx="5080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3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30400" y="3746500"/>
            <a:ext cx="391795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zh-CN" altLang="en-US" sz="3000" b="1">
                <a:solidFill>
                  <a:srgbClr val="FDD000"/>
                </a:solidFill>
                <a:latin typeface="黑体" panose="02010609060101010101" charset="-122"/>
              </a:rPr>
              <a:t>学习使用</a:t>
            </a:r>
            <a:r>
              <a:rPr lang="en-US" altLang="zh-CN" sz="3000" b="1">
                <a:solidFill>
                  <a:srgbClr val="FDD000"/>
                </a:solidFill>
                <a:latin typeface="黑体" panose="02010609060101010101" charset="-122"/>
              </a:rPr>
              <a:t>nRF Connect</a:t>
            </a:r>
            <a:endParaRPr lang="en-US" sz="30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5981700"/>
            <a:ext cx="647700" cy="6604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219200" y="5969000"/>
            <a:ext cx="5080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4000" b="1">
                <a:solidFill>
                  <a:srgbClr val="FFFFFF"/>
                </a:solidFill>
                <a:latin typeface="黑体" panose="02010609060101010101" charset="-122"/>
              </a:rPr>
              <a:t>4</a:t>
            </a:r>
            <a:endParaRPr lang="en-US" sz="4000" b="1">
              <a:solidFill>
                <a:srgbClr val="FFFFFF"/>
              </a:solidFill>
              <a:latin typeface="黑体" panose="02010609060101010101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803400" y="6045200"/>
            <a:ext cx="67183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105000"/>
              </a:lnSpc>
            </a:pPr>
            <a:r>
              <a:rPr lang="en-US" sz="3000" b="1">
                <a:solidFill>
                  <a:srgbClr val="FDD000"/>
                </a:solidFill>
                <a:latin typeface="黑体" panose="02010609060101010101" charset="-122"/>
              </a:rPr>
              <a:t>对采集的信号进行简单的处理和分析</a:t>
            </a:r>
            <a:endParaRPr lang="en-US" sz="3000" b="1">
              <a:solidFill>
                <a:srgbClr val="FDD000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689600" y="546100"/>
            <a:ext cx="9753600" cy="330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4000"/>
              </a:lnSpc>
            </a:pPr>
            <a:r>
              <a:rPr lang="en-US" sz="10400" b="1" spc="145">
                <a:solidFill>
                  <a:srgbClr val="FFFFFF"/>
                </a:solidFill>
                <a:latin typeface="黑体" panose="02010609060101010101" charset="-122"/>
              </a:rPr>
              <a:t>THANK</a:t>
            </a:r>
            <a:endParaRPr lang="en-US" sz="10400" b="1" spc="145">
              <a:solidFill>
                <a:srgbClr val="FFFFFF"/>
              </a:solidFill>
              <a:latin typeface="黑体" panose="02010609060101010101" charset="-122"/>
            </a:endParaRPr>
          </a:p>
          <a:p>
            <a:pPr algn="r">
              <a:lnSpc>
                <a:spcPct val="94000"/>
              </a:lnSpc>
            </a:pPr>
            <a:r>
              <a:rPr lang="en-US" sz="10400" b="1" spc="145">
                <a:solidFill>
                  <a:srgbClr val="FFFFFF"/>
                </a:solidFill>
                <a:latin typeface="黑体" panose="02010609060101010101" charset="-122"/>
              </a:rPr>
              <a:t>YOU</a:t>
            </a:r>
            <a:endParaRPr lang="en-US" sz="10400" b="1" spc="145">
              <a:solidFill>
                <a:srgbClr val="FFFFFF"/>
              </a:solidFill>
              <a:latin typeface="黑体" panose="02010609060101010101" charset="-122"/>
            </a:endParaRPr>
          </a:p>
          <a:p>
            <a:pPr algn="r">
              <a:lnSpc>
                <a:spcPct val="94000"/>
              </a:lnSpc>
            </a:pPr>
            <a:endParaRPr lang="en-US" sz="10400" b="1" spc="145">
              <a:solidFill>
                <a:srgbClr val="FFFFFF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WPS 演示</Application>
  <PresentationFormat>On-screen Show (4:3)</PresentationFormat>
  <Paragraphs>125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2019-07-19T01:54:00Z</dcterms:created>
  <dcterms:modified xsi:type="dcterms:W3CDTF">2019-07-19T02:37:34Z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