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70000"/>
            </a:blip>
            <a:srcRect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70000"/>
            </a:blip>
            <a:srcRect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104900" y="5918200"/>
            <a:ext cx="38100" cy="596900"/>
          </a:xfrm>
          <a:prstGeom prst="rect">
            <a:avLst/>
          </a:prstGeom>
          <a:blipFill>
            <a:blip r:embed="rId2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2514600"/>
            <a:ext cx="8318500" cy="952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94000"/>
              </a:lnSpc>
            </a:pPr>
            <a:r>
              <a:rPr lang="en-US" sz="6000" b="1" spc="-102">
                <a:solidFill>
                  <a:srgbClr val="323232"/>
                </a:solidFill>
                <a:latin typeface="黑体" panose="02010609060101010101" charset="-122"/>
              </a:rPr>
              <a:t>AD8232单导联心率测量</a:t>
            </a:r>
            <a:endParaRPr lang="en-US" sz="6000" b="1" spc="-102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94000"/>
              </a:lnSpc>
            </a:pPr>
            <a:endParaRPr lang="en-US" sz="6000" b="1" spc="-102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469900" y="7327900"/>
            <a:ext cx="2654300" cy="596900"/>
          </a:xfrm>
          <a:prstGeom prst="rect">
            <a:avLst/>
          </a:prstGeom>
          <a:blipFill>
            <a:blip r:embed="rId3" cstate="print">
              <a:alphaModFix amt="0"/>
            </a:blip>
            <a:srcRect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601700" y="7924800"/>
            <a:ext cx="26543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4000" b="1">
                <a:solidFill>
                  <a:srgbClr val="000000"/>
                </a:solidFill>
                <a:latin typeface="黑体" panose="02010609060101010101" charset="-122"/>
              </a:rPr>
              <a:t>2019.4.23</a:t>
            </a:r>
            <a:endParaRPr lang="en-US" sz="4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79400" y="7048500"/>
            <a:ext cx="34290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000000"/>
                </a:solidFill>
                <a:latin typeface="黑体" panose="02010609060101010101" charset="-122"/>
              </a:rPr>
              <a:t>陈   健</a:t>
            </a:r>
            <a:endParaRPr lang="en-US" sz="4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70000"/>
            </a:blip>
            <a:srcRect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228600"/>
            <a:ext cx="41021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000000"/>
                </a:solidFill>
                <a:latin typeface="黑体" panose="02010609060101010101" charset="-122"/>
              </a:rPr>
              <a:t>The main content</a:t>
            </a:r>
            <a:endParaRPr lang="en-US" sz="35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3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6637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01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39900" y="3251200"/>
            <a:ext cx="24384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000" b="1">
                <a:solidFill>
                  <a:srgbClr val="323232"/>
                </a:solidFill>
                <a:latin typeface="黑体" panose="02010609060101010101" charset="-122"/>
              </a:rPr>
              <a:t>Arduino控制</a:t>
            </a: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31115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02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49400" y="4660900"/>
            <a:ext cx="26289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000" b="1">
                <a:solidFill>
                  <a:srgbClr val="323232"/>
                </a:solidFill>
                <a:latin typeface="黑体" panose="02010609060101010101" charset="-122"/>
              </a:rPr>
              <a:t>labview显示</a:t>
            </a: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45212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03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49400" y="5969000"/>
            <a:ext cx="20066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000" b="1">
                <a:solidFill>
                  <a:srgbClr val="323232"/>
                </a:solidFill>
                <a:latin typeface="黑体" panose="02010609060101010101" charset="-122"/>
              </a:rPr>
              <a:t>噪声分析</a:t>
            </a: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3100" y="5829300"/>
            <a:ext cx="64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04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ctr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152400" cy="723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0" y="0"/>
            <a:ext cx="9334500" cy="834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39900" y="1892300"/>
            <a:ext cx="26924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AD8232特性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3100" y="7150100"/>
            <a:ext cx="6477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05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9100" y="7302500"/>
            <a:ext cx="14605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000" b="1">
                <a:solidFill>
                  <a:srgbClr val="323232"/>
                </a:solidFill>
                <a:latin typeface="黑体" panose="02010609060101010101" charset="-122"/>
              </a:rPr>
              <a:t>待改进</a:t>
            </a:r>
            <a:endParaRPr lang="en-US" sz="3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60000"/>
            </a:blip>
            <a:srcRect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2600" y="406400"/>
            <a:ext cx="33147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AD8232特性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" y="2209800"/>
            <a:ext cx="3365500" cy="469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2500" b="1">
                <a:solidFill>
                  <a:srgbClr val="323232"/>
                </a:solidFill>
                <a:latin typeface="黑体" panose="02010609060101010101" charset="-122"/>
              </a:rPr>
              <a:t>仪表放大器(IA)</a:t>
            </a:r>
            <a:endParaRPr lang="en-US" sz="2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2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47700"/>
            <a:ext cx="673100" cy="165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028700"/>
            <a:ext cx="12014200" cy="7099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8900" y="3022600"/>
            <a:ext cx="2781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运算放大器(A1)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" y="3822700"/>
            <a:ext cx="342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右腿驱动放大器(A2)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" y="4660900"/>
            <a:ext cx="342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基准电压缓冲器(A3)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76200" y="5524500"/>
            <a:ext cx="342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导联脱落检测电路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-76200" y="6311900"/>
            <a:ext cx="3429000" cy="444500"/>
          </a:xfrm>
          <a:prstGeom prst="rect">
            <a:avLst/>
          </a:prstGeom>
        </p:spPr>
        <p:txBody>
          <a:bodyPr lIns="0" tIns="0" rIns="0" bIns="0" rtlCol="0" anchor="t"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自动快速恢复电路</a:t>
            </a:r>
            <a:endParaRPr lang="en-US" sz="2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3700" y="7035800"/>
            <a:ext cx="1320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待机操作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1" cstate="print">
              <a:alphaModFix amt="59000"/>
            </a:blip>
            <a:srcRect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0700" y="381000"/>
            <a:ext cx="36830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000" b="1">
                <a:solidFill>
                  <a:srgbClr val="323232"/>
                </a:solidFill>
                <a:latin typeface="黑体" panose="02010609060101010101" charset="-122"/>
              </a:rPr>
              <a:t>Arduino控制</a:t>
            </a: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4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324100"/>
            <a:ext cx="14478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初始化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17500" y="1727200"/>
            <a:ext cx="21590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2200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0" y="1485900"/>
            <a:ext cx="10287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</a:p>
          <a:p>
            <a:pPr algn="ctr">
              <a:lnSpc>
                <a:spcPct val="113000"/>
              </a:lnSpc>
            </a:pP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00" y="5257800"/>
            <a:ext cx="1701800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200" b="1">
                <a:solidFill>
                  <a:srgbClr val="000000"/>
                </a:solidFill>
                <a:latin typeface="黑体" panose="02010609060101010101" charset="-122"/>
              </a:rPr>
              <a:t>信号采集</a:t>
            </a:r>
            <a:endParaRPr lang="en-US" sz="3200" b="1">
              <a:solidFill>
                <a:srgbClr val="000000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32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0" y="3657600"/>
            <a:ext cx="10287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</a:p>
          <a:p>
            <a:pPr algn="ctr">
              <a:lnSpc>
                <a:spcPct val="113000"/>
              </a:lnSpc>
            </a:pP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6337300"/>
            <a:ext cx="10287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</a:p>
          <a:p>
            <a:pPr algn="ctr">
              <a:lnSpc>
                <a:spcPct val="113000"/>
              </a:lnSpc>
            </a:pPr>
            <a:endParaRPr lang="en-US" sz="50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381000"/>
            <a:ext cx="8851900" cy="7708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00000">
            <a:off x="2895600" y="2057400"/>
            <a:ext cx="1270000" cy="419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0000">
            <a:off x="2832100" y="2895600"/>
            <a:ext cx="1270000" cy="406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254500" y="1879600"/>
            <a:ext cx="25527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800" b="1">
                <a:solidFill>
                  <a:srgbClr val="000000"/>
                </a:solidFill>
                <a:latin typeface="黑体" panose="02010609060101010101" charset="-122"/>
              </a:rPr>
              <a:t>端口初始化</a:t>
            </a:r>
            <a:endParaRPr lang="en-US" sz="2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470400" y="3098800"/>
            <a:ext cx="21336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800" b="1">
                <a:solidFill>
                  <a:srgbClr val="000000"/>
                </a:solidFill>
                <a:latin typeface="黑体" panose="02010609060101010101" charset="-122"/>
              </a:rPr>
              <a:t>通信初始化</a:t>
            </a:r>
            <a:endParaRPr lang="en-US" sz="2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00000">
            <a:off x="2895600" y="4787900"/>
            <a:ext cx="1270000" cy="419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0000">
            <a:off x="2895600" y="5905500"/>
            <a:ext cx="1270000" cy="406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343400" y="4572000"/>
            <a:ext cx="2387600" cy="50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800" b="1">
                <a:solidFill>
                  <a:srgbClr val="000000"/>
                </a:solidFill>
                <a:latin typeface="黑体" panose="02010609060101010101" charset="-122"/>
              </a:rPr>
              <a:t>判断导联脱离</a:t>
            </a:r>
            <a:endParaRPr lang="en-US" sz="2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5346700"/>
            <a:ext cx="1270000" cy="419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4330700" y="5334000"/>
            <a:ext cx="16891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800" b="1">
                <a:solidFill>
                  <a:srgbClr val="000000"/>
                </a:solidFill>
                <a:latin typeface="黑体" panose="02010609060101010101" charset="-122"/>
              </a:rPr>
              <a:t>读传感器</a:t>
            </a:r>
            <a:endParaRPr lang="en-US" sz="2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470400" y="6096000"/>
            <a:ext cx="1549400" cy="50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800" b="1">
                <a:solidFill>
                  <a:srgbClr val="000000"/>
                </a:solidFill>
                <a:latin typeface="黑体" panose="02010609060101010101" charset="-122"/>
              </a:rPr>
              <a:t>串口传输</a:t>
            </a:r>
            <a:endParaRPr lang="en-US" sz="28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0700" y="419100"/>
            <a:ext cx="68834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labview显示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  <a:p>
            <a:pPr algn="l">
              <a:lnSpc>
                <a:spcPct val="113000"/>
              </a:lnSpc>
            </a:pP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60500"/>
            <a:ext cx="13677900" cy="389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549900"/>
            <a:ext cx="102616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34290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</a:p>
          <a:p>
            <a:pPr algn="l">
              <a:lnSpc>
                <a:spcPct val="113000"/>
              </a:lnSpc>
            </a:pPr>
            <a:endParaRPr lang="en-US" sz="36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6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9400" y="419100"/>
            <a:ext cx="26035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000000"/>
                </a:solidFill>
                <a:latin typeface="黑体" panose="02010609060101010101" charset="-122"/>
              </a:rPr>
              <a:t>噪声分析</a:t>
            </a:r>
            <a:endParaRPr lang="en-US" sz="4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854200"/>
            <a:ext cx="850900" cy="889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70000" y="2070100"/>
            <a:ext cx="5461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970" b="1">
                <a:solidFill>
                  <a:srgbClr val="000000"/>
                </a:solidFill>
                <a:latin typeface="黑体" panose="02010609060101010101" charset="-122"/>
              </a:rPr>
              <a:t>1</a:t>
            </a:r>
            <a:endParaRPr lang="en-US" sz="297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321300"/>
            <a:ext cx="863600" cy="889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56000"/>
            <a:ext cx="863600" cy="914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7175500"/>
            <a:ext cx="863600" cy="914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1700" y="3695700"/>
            <a:ext cx="1270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450" b="1">
                <a:solidFill>
                  <a:srgbClr val="000000"/>
                </a:solidFill>
                <a:latin typeface="黑体" panose="02010609060101010101" charset="-122"/>
              </a:rPr>
              <a:t>2</a:t>
            </a:r>
            <a:endParaRPr lang="en-US" sz="345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5473700"/>
            <a:ext cx="1016000" cy="596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345" b="1">
                <a:solidFill>
                  <a:srgbClr val="000000"/>
                </a:solidFill>
                <a:latin typeface="黑体" panose="02010609060101010101" charset="-122"/>
              </a:rPr>
              <a:t>3</a:t>
            </a:r>
            <a:endParaRPr lang="en-US" sz="3345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70200" y="2108200"/>
            <a:ext cx="40767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电极片和皮肤没贴合好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933700" y="3784600"/>
            <a:ext cx="3429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电极片多次使用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4900" y="7340600"/>
            <a:ext cx="8890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300" b="1">
                <a:solidFill>
                  <a:srgbClr val="000000"/>
                </a:solidFill>
                <a:latin typeface="黑体" panose="02010609060101010101" charset="-122"/>
              </a:rPr>
              <a:t>4</a:t>
            </a:r>
            <a:endParaRPr lang="en-US" sz="33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933700" y="5245100"/>
            <a:ext cx="62865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耳机线较长，测试的时候来回震荡，致使输入信号干扰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33700" y="7340600"/>
            <a:ext cx="32512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市电电源波纹较大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0700" y="381000"/>
            <a:ext cx="18288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323232"/>
                </a:solidFill>
                <a:latin typeface="黑体" panose="02010609060101010101" charset="-122"/>
              </a:rPr>
              <a:t>待改进</a:t>
            </a:r>
            <a:endParaRPr lang="en-US" sz="45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4000" y="660400"/>
            <a:ext cx="673100" cy="177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854200"/>
            <a:ext cx="850900" cy="889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70000" y="2070100"/>
            <a:ext cx="5461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970" b="1">
                <a:solidFill>
                  <a:srgbClr val="000000"/>
                </a:solidFill>
                <a:latin typeface="黑体" panose="02010609060101010101" charset="-122"/>
              </a:rPr>
              <a:t>1</a:t>
            </a:r>
            <a:endParaRPr lang="en-US" sz="297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321300"/>
            <a:ext cx="863600" cy="90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556000"/>
            <a:ext cx="863600" cy="901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01700" y="3695700"/>
            <a:ext cx="1270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450" b="1">
                <a:solidFill>
                  <a:srgbClr val="000000"/>
                </a:solidFill>
                <a:latin typeface="黑体" panose="02010609060101010101" charset="-122"/>
              </a:rPr>
              <a:t>2</a:t>
            </a:r>
            <a:endParaRPr lang="en-US" sz="345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5473700"/>
            <a:ext cx="1016000" cy="596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345" b="1">
                <a:solidFill>
                  <a:srgbClr val="000000"/>
                </a:solidFill>
                <a:latin typeface="黑体" panose="02010609060101010101" charset="-122"/>
              </a:rPr>
              <a:t>3</a:t>
            </a:r>
            <a:endParaRPr lang="en-US" sz="3345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82900" y="1943100"/>
            <a:ext cx="43053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使用滤波器处理信号，减少噪声影响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33700" y="3784600"/>
            <a:ext cx="18923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计算BPM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33700" y="5245100"/>
            <a:ext cx="51562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优化整合到一个pcb板上，提高便携性和稳定性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73700" y="3594100"/>
            <a:ext cx="4775200" cy="198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10400" b="1">
                <a:solidFill>
                  <a:srgbClr val="323232"/>
                </a:solidFill>
                <a:latin typeface="黑体" panose="02010609060101010101" charset="-122"/>
              </a:rPr>
              <a:t>Thanks</a:t>
            </a:r>
            <a:endParaRPr lang="en-US" sz="10400" b="1">
              <a:solidFill>
                <a:srgbClr val="323232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On-screen Show (4:3)</PresentationFormat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2019-06-04T07:23:00Z</dcterms:created>
  <dcterms:modified xsi:type="dcterms:W3CDTF">2019-06-11T09:24:25Z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