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195786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35782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25415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9168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32608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3049D4-6D4E-4508-8015-E1577E6C7C8F}"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67903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3049D4-6D4E-4508-8015-E1577E6C7C8F}"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9208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3049D4-6D4E-4508-8015-E1577E6C7C8F}"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176723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049D4-6D4E-4508-8015-E1577E6C7C8F}"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86845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049D4-6D4E-4508-8015-E1577E6C7C8F}"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4531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049D4-6D4E-4508-8015-E1577E6C7C8F}"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75914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049D4-6D4E-4508-8015-E1577E6C7C8F}"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71780-E6DB-4138-9EA1-FF6AA96629ED}" type="slidenum">
              <a:rPr lang="en-US" smtClean="0"/>
              <a:t>‹#›</a:t>
            </a:fld>
            <a:endParaRPr lang="en-US"/>
          </a:p>
        </p:txBody>
      </p:sp>
    </p:spTree>
    <p:extLst>
      <p:ext uri="{BB962C8B-B14F-4D97-AF65-F5344CB8AC3E}">
        <p14:creationId xmlns:p14="http://schemas.microsoft.com/office/powerpoint/2010/main" val="42693800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iki.apach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549" y="2483729"/>
            <a:ext cx="9144000" cy="1346558"/>
          </a:xfrm>
        </p:spPr>
        <p:txBody>
          <a:bodyPr>
            <a:noAutofit/>
          </a:bodyPr>
          <a:lstStyle/>
          <a:p>
            <a:pPr algn="ctr" rtl="1"/>
            <a:r>
              <a:rPr lang="fa-IR" sz="3200" b="1" dirty="0" smtClean="0">
                <a:cs typeface="B Nazanin" panose="00000400000000000000" pitchFamily="2" charset="-78"/>
              </a:rPr>
              <a:t>پروژه </a:t>
            </a:r>
            <a:r>
              <a:rPr lang="fa-IR" sz="3200" b="1" dirty="0">
                <a:cs typeface="B Nazanin" panose="00000400000000000000" pitchFamily="2" charset="-78"/>
              </a:rPr>
              <a:t>پایانی کارشناسی کامپیوتر گرايش </a:t>
            </a:r>
            <a:r>
              <a:rPr lang="fa-IR" sz="3200" b="1" dirty="0" smtClean="0">
                <a:cs typeface="B Nazanin" panose="00000400000000000000" pitchFamily="2" charset="-78"/>
              </a:rPr>
              <a:t>نرم‌افزار</a:t>
            </a:r>
            <a:r>
              <a:rPr lang="fa-IR" sz="4000" dirty="0" smtClean="0">
                <a:cs typeface="B Nazanin" panose="00000400000000000000" pitchFamily="2" charset="-78"/>
              </a:rPr>
              <a:t/>
            </a:r>
            <a:br>
              <a:rPr lang="fa-IR" sz="4000" dirty="0" smtClean="0">
                <a:cs typeface="B Nazanin" panose="00000400000000000000" pitchFamily="2" charset="-78"/>
              </a:rPr>
            </a:br>
            <a:r>
              <a:rPr lang="en-US" sz="1800" dirty="0">
                <a:cs typeface="B Nazanin" panose="00000400000000000000" pitchFamily="2" charset="-78"/>
              </a:rPr>
              <a:t/>
            </a:r>
            <a:br>
              <a:rPr lang="en-US" sz="1800" dirty="0">
                <a:cs typeface="B Nazanin" panose="00000400000000000000" pitchFamily="2" charset="-78"/>
              </a:rPr>
            </a:br>
            <a:r>
              <a:rPr lang="fa-IR" sz="2400" dirty="0">
                <a:cs typeface="B Nazanin" panose="00000400000000000000" pitchFamily="2" charset="-78"/>
              </a:rPr>
              <a:t>دسکتاپ اپلیکیشن جست و جو با ابزار لوسین</a:t>
            </a:r>
            <a:endParaRPr lang="en-US" sz="2400" dirty="0">
              <a:cs typeface="B Nazanin" panose="00000400000000000000" pitchFamily="2" charset="-78"/>
            </a:endParaRPr>
          </a:p>
        </p:txBody>
      </p:sp>
      <p:sp>
        <p:nvSpPr>
          <p:cNvPr id="3" name="Subtitle 2"/>
          <p:cNvSpPr>
            <a:spLocks noGrp="1"/>
          </p:cNvSpPr>
          <p:nvPr>
            <p:ph type="subTitle" idx="1"/>
          </p:nvPr>
        </p:nvSpPr>
        <p:spPr>
          <a:xfrm>
            <a:off x="1352549" y="3925316"/>
            <a:ext cx="9144000" cy="2131447"/>
          </a:xfrm>
        </p:spPr>
        <p:txBody>
          <a:bodyPr>
            <a:noAutofit/>
          </a:bodyPr>
          <a:lstStyle/>
          <a:p>
            <a:pPr algn="ctr" rtl="1"/>
            <a:r>
              <a:rPr lang="fa-IR" sz="2400" b="1" dirty="0">
                <a:cs typeface="B Nazanin" panose="00000400000000000000" pitchFamily="2" charset="-78"/>
              </a:rPr>
              <a:t>سیاوش </a:t>
            </a:r>
            <a:r>
              <a:rPr lang="fa-IR" sz="2400" b="1" dirty="0" smtClean="0">
                <a:cs typeface="B Nazanin" panose="00000400000000000000" pitchFamily="2" charset="-78"/>
              </a:rPr>
              <a:t>حسن‌پور آده</a:t>
            </a:r>
            <a:endParaRPr lang="en-US" sz="2400" b="1" dirty="0" smtClean="0">
              <a:cs typeface="B Nazanin" panose="00000400000000000000" pitchFamily="2" charset="-78"/>
            </a:endParaRPr>
          </a:p>
          <a:p>
            <a:pPr algn="ctr" rtl="1"/>
            <a:endParaRPr lang="en-US" sz="400" dirty="0" smtClean="0">
              <a:cs typeface="B Nazanin" panose="00000400000000000000" pitchFamily="2" charset="-78"/>
            </a:endParaRPr>
          </a:p>
          <a:p>
            <a:pPr algn="ctr" rtl="1"/>
            <a:r>
              <a:rPr lang="fa-IR" sz="2400" b="1" dirty="0" smtClean="0">
                <a:cs typeface="B Nazanin" panose="00000400000000000000" pitchFamily="2" charset="-78"/>
              </a:rPr>
              <a:t>استاد </a:t>
            </a:r>
            <a:r>
              <a:rPr lang="fa-IR" sz="2400" b="1" dirty="0">
                <a:cs typeface="B Nazanin" panose="00000400000000000000" pitchFamily="2" charset="-78"/>
              </a:rPr>
              <a:t>راهنما</a:t>
            </a:r>
            <a:endParaRPr lang="en-US" sz="2400" dirty="0">
              <a:cs typeface="B Nazanin" panose="00000400000000000000" pitchFamily="2" charset="-78"/>
            </a:endParaRPr>
          </a:p>
          <a:p>
            <a:pPr algn="ctr" rtl="1"/>
            <a:r>
              <a:rPr lang="fa-IR" sz="2400" b="1" dirty="0">
                <a:cs typeface="B Nazanin" panose="00000400000000000000" pitchFamily="2" charset="-78"/>
              </a:rPr>
              <a:t>دکتر </a:t>
            </a:r>
            <a:r>
              <a:rPr lang="fa-IR" sz="2400" b="1" dirty="0" smtClean="0">
                <a:cs typeface="B Nazanin" panose="00000400000000000000" pitchFamily="2" charset="-78"/>
              </a:rPr>
              <a:t>اصغریان</a:t>
            </a:r>
            <a:endParaRPr lang="fa-IR" sz="2400" b="1" dirty="0">
              <a:cs typeface="B Nazanin" panose="00000400000000000000" pitchFamily="2" charset="-78"/>
            </a:endParaRPr>
          </a:p>
          <a:p>
            <a:pPr algn="ctr" rtl="1"/>
            <a:endParaRPr lang="en-US" sz="600" dirty="0">
              <a:cs typeface="B Nazanin" panose="00000400000000000000" pitchFamily="2" charset="-78"/>
            </a:endParaRPr>
          </a:p>
          <a:p>
            <a:pPr algn="ctr" rtl="1"/>
            <a:r>
              <a:rPr lang="fa-IR" sz="1600" b="1" dirty="0"/>
              <a:t>بهمن  ماه سال </a:t>
            </a:r>
            <a:r>
              <a:rPr lang="fa-IR" sz="1600" b="1" dirty="0" smtClean="0"/>
              <a:t>1396</a:t>
            </a:r>
            <a:endParaRPr lang="en-US" sz="1600" dirty="0"/>
          </a:p>
        </p:txBody>
      </p:sp>
      <p:pic>
        <p:nvPicPr>
          <p:cNvPr id="1026" name="Picture 7" descr="urmia university 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49" y="53424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914497" y="1342254"/>
            <a:ext cx="2020105" cy="1200329"/>
          </a:xfrm>
          <a:prstGeom prst="rect">
            <a:avLst/>
          </a:prstGeom>
          <a:noFill/>
        </p:spPr>
        <p:txBody>
          <a:bodyPr wrap="none" rtlCol="0">
            <a:spAutoFit/>
          </a:bodyPr>
          <a:lstStyle/>
          <a:p>
            <a:pPr algn="ctr" rtl="1"/>
            <a:r>
              <a:rPr lang="fa-IR" b="1" dirty="0"/>
              <a:t>دانشگاه اروميه</a:t>
            </a:r>
            <a:endParaRPr lang="en-US" dirty="0"/>
          </a:p>
          <a:p>
            <a:pPr algn="ctr" rtl="1"/>
            <a:r>
              <a:rPr lang="fa-IR" b="1" dirty="0"/>
              <a:t>دانشکده فنی و مهندسی</a:t>
            </a:r>
            <a:endParaRPr lang="en-US" dirty="0"/>
          </a:p>
          <a:p>
            <a:pPr algn="ctr" rtl="1"/>
            <a:r>
              <a:rPr lang="fa-IR" b="1" dirty="0"/>
              <a:t>گروه مهندسی کامپيوتر</a:t>
            </a:r>
            <a:endParaRPr lang="en-US" dirty="0"/>
          </a:p>
          <a:p>
            <a:pPr algn="ctr" rtl="1"/>
            <a:endParaRPr lang="en-US" dirty="0"/>
          </a:p>
        </p:txBody>
      </p:sp>
    </p:spTree>
    <p:extLst>
      <p:ext uri="{BB962C8B-B14F-4D97-AF65-F5344CB8AC3E}">
        <p14:creationId xmlns:p14="http://schemas.microsoft.com/office/powerpoint/2010/main" val="2228794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فهرست</a:t>
            </a:r>
            <a:endParaRPr lang="en-US" dirty="0"/>
          </a:p>
        </p:txBody>
      </p:sp>
      <p:sp>
        <p:nvSpPr>
          <p:cNvPr id="3" name="Content Placeholder 2"/>
          <p:cNvSpPr>
            <a:spLocks noGrp="1"/>
          </p:cNvSpPr>
          <p:nvPr>
            <p:ph idx="1"/>
          </p:nvPr>
        </p:nvSpPr>
        <p:spPr/>
        <p:txBody>
          <a:bodyPr>
            <a:normAutofit fontScale="92500" lnSpcReduction="20000"/>
          </a:bodyPr>
          <a:lstStyle/>
          <a:p>
            <a:pPr algn="r" rtl="1"/>
            <a:r>
              <a:rPr lang="fa-IR" dirty="0" smtClean="0"/>
              <a:t>چکیده</a:t>
            </a:r>
          </a:p>
          <a:p>
            <a:pPr algn="r" rtl="1"/>
            <a:r>
              <a:rPr lang="fa-IR" dirty="0" smtClean="0"/>
              <a:t>هدف از طراحی این نرم افزار و کاربرد آن</a:t>
            </a:r>
          </a:p>
          <a:p>
            <a:pPr algn="r" rtl="1"/>
            <a:r>
              <a:rPr lang="fa-IR" dirty="0" smtClean="0"/>
              <a:t>نرم افزار های مشابه </a:t>
            </a:r>
          </a:p>
          <a:p>
            <a:pPr algn="r" rtl="1"/>
            <a:r>
              <a:rPr lang="fa-IR" dirty="0" smtClean="0"/>
              <a:t>معرفی </a:t>
            </a:r>
            <a:r>
              <a:rPr lang="en-US" dirty="0" smtClean="0"/>
              <a:t>apache </a:t>
            </a:r>
            <a:r>
              <a:rPr lang="en-US" dirty="0" err="1" smtClean="0"/>
              <a:t>lucene</a:t>
            </a:r>
            <a:endParaRPr lang="fa-IR" dirty="0" smtClean="0"/>
          </a:p>
          <a:p>
            <a:pPr lvl="1" algn="r" rtl="1"/>
            <a:r>
              <a:rPr lang="en-US" dirty="0" err="1" smtClean="0"/>
              <a:t>Lucene</a:t>
            </a:r>
            <a:r>
              <a:rPr lang="fa-IR" dirty="0" smtClean="0"/>
              <a:t> چگونه ایندکس می‌کند ؟</a:t>
            </a:r>
            <a:endParaRPr lang="en-US" dirty="0" smtClean="0"/>
          </a:p>
          <a:p>
            <a:pPr lvl="1" algn="r" rtl="1"/>
            <a:r>
              <a:rPr lang="en-US" dirty="0" err="1" smtClean="0"/>
              <a:t>Lucene</a:t>
            </a:r>
            <a:r>
              <a:rPr lang="fa-IR" dirty="0"/>
              <a:t> </a:t>
            </a:r>
            <a:r>
              <a:rPr lang="fa-IR" dirty="0" smtClean="0"/>
              <a:t>چه نو جست و جو هایی را پشتیبانی می‌کند ؟</a:t>
            </a:r>
          </a:p>
          <a:p>
            <a:pPr lvl="1" algn="r" rtl="1"/>
            <a:r>
              <a:rPr lang="fa-IR" dirty="0" smtClean="0"/>
              <a:t>مراحل استفاده از کتابخانه </a:t>
            </a:r>
            <a:r>
              <a:rPr lang="en-US" dirty="0" err="1" smtClean="0"/>
              <a:t>lucene</a:t>
            </a:r>
            <a:endParaRPr lang="en-US" dirty="0" smtClean="0"/>
          </a:p>
          <a:p>
            <a:pPr lvl="2" algn="r" rtl="1"/>
            <a:r>
              <a:rPr lang="fa-IR" dirty="0" smtClean="0"/>
              <a:t>مرحله </a:t>
            </a:r>
            <a:r>
              <a:rPr lang="en-US" dirty="0" smtClean="0"/>
              <a:t>index</a:t>
            </a:r>
            <a:endParaRPr lang="fa-IR" dirty="0" smtClean="0"/>
          </a:p>
          <a:p>
            <a:pPr lvl="2" algn="r" rtl="1"/>
            <a:r>
              <a:rPr lang="fa-IR" dirty="0" smtClean="0"/>
              <a:t>مرحله </a:t>
            </a:r>
            <a:r>
              <a:rPr lang="en-US" dirty="0" smtClean="0"/>
              <a:t>search</a:t>
            </a:r>
          </a:p>
          <a:p>
            <a:pPr algn="r" rtl="1"/>
            <a:r>
              <a:rPr lang="fa-IR" dirty="0" smtClean="0"/>
              <a:t>روال های اصلی پروژه</a:t>
            </a:r>
          </a:p>
          <a:p>
            <a:pPr algn="r" rtl="1"/>
            <a:r>
              <a:rPr lang="fa-IR" dirty="0" smtClean="0"/>
              <a:t>نتیجه گیری </a:t>
            </a:r>
          </a:p>
          <a:p>
            <a:pPr algn="r" rtl="1"/>
            <a:r>
              <a:rPr lang="fa-IR" dirty="0" smtClean="0"/>
              <a:t>منابع</a:t>
            </a:r>
            <a:endParaRPr lang="en-US" dirty="0" smtClean="0"/>
          </a:p>
        </p:txBody>
      </p:sp>
      <p:cxnSp>
        <p:nvCxnSpPr>
          <p:cNvPr id="10" name="Straight Connector 9"/>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9307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5400" dirty="0" smtClean="0"/>
              <a:t>چکیده</a:t>
            </a:r>
            <a:endParaRPr lang="en-US" sz="5400" dirty="0"/>
          </a:p>
        </p:txBody>
      </p:sp>
      <p:sp>
        <p:nvSpPr>
          <p:cNvPr id="3" name="Content Placeholder 2"/>
          <p:cNvSpPr>
            <a:spLocks noGrp="1"/>
          </p:cNvSpPr>
          <p:nvPr>
            <p:ph idx="1"/>
          </p:nvPr>
        </p:nvSpPr>
        <p:spPr/>
        <p:txBody>
          <a:bodyPr>
            <a:normAutofit/>
          </a:bodyPr>
          <a:lstStyle/>
          <a:p>
            <a:pPr algn="r" rtl="1"/>
            <a:endParaRPr lang="fa-IR" sz="2400" dirty="0" smtClean="0"/>
          </a:p>
          <a:p>
            <a:pPr algn="just" rtl="1">
              <a:lnSpc>
                <a:spcPct val="120000"/>
              </a:lnSpc>
            </a:pPr>
            <a:r>
              <a:rPr lang="fa-IR" sz="2400" dirty="0" smtClean="0"/>
              <a:t>این پروژه یک سیستم </a:t>
            </a:r>
            <a:r>
              <a:rPr lang="fa-IR" sz="2400" dirty="0"/>
              <a:t>ایندکسینگ و جست و </a:t>
            </a:r>
            <a:r>
              <a:rPr lang="fa-IR" sz="2400" dirty="0" smtClean="0"/>
              <a:t>جو است که با استفاده از کتابخانه </a:t>
            </a:r>
            <a:r>
              <a:rPr lang="en-US" sz="2400" dirty="0" err="1" smtClean="0"/>
              <a:t>lucene</a:t>
            </a:r>
            <a:r>
              <a:rPr lang="fa-IR" sz="2400" dirty="0" smtClean="0"/>
              <a:t> طراحی شده است.</a:t>
            </a:r>
          </a:p>
          <a:p>
            <a:pPr algn="just" rtl="1">
              <a:lnSpc>
                <a:spcPct val="120000"/>
              </a:lnSpc>
            </a:pPr>
            <a:r>
              <a:rPr lang="fa-IR" sz="2400" dirty="0" smtClean="0"/>
              <a:t>در این سیستم ادرس </a:t>
            </a:r>
            <a:r>
              <a:rPr lang="fa-IR" sz="2400" dirty="0"/>
              <a:t>بخشی از </a:t>
            </a:r>
            <a:r>
              <a:rPr lang="fa-IR" sz="2400" dirty="0" smtClean="0"/>
              <a:t>حافظه اصلی کامپیوتر خود را به اختیار به </a:t>
            </a:r>
            <a:r>
              <a:rPr lang="fa-IR" sz="2400" dirty="0" smtClean="0"/>
              <a:t>نرم افزار میدهیم که </a:t>
            </a:r>
            <a:r>
              <a:rPr lang="fa-IR" sz="2400" dirty="0" smtClean="0"/>
              <a:t>ایندکس کرده تا بتوانیم </a:t>
            </a:r>
            <a:r>
              <a:rPr lang="fa-IR" sz="2400" dirty="0"/>
              <a:t>جست و جو کنیم . در این سیستم علاوه بر جست و جو می‌توان فایل‌های پیدا شده را از همان محیط جست و جو باز </a:t>
            </a:r>
            <a:r>
              <a:rPr lang="fa-IR" sz="2400" dirty="0" smtClean="0"/>
              <a:t>کرده و </a:t>
            </a:r>
            <a:r>
              <a:rPr lang="fa-IR" sz="2400" dirty="0"/>
              <a:t>مشاهده </a:t>
            </a:r>
            <a:r>
              <a:rPr lang="fa-IR" sz="2400" dirty="0" smtClean="0"/>
              <a:t>کرد.</a:t>
            </a:r>
          </a:p>
          <a:p>
            <a:pPr algn="just" rtl="1">
              <a:lnSpc>
                <a:spcPct val="120000"/>
              </a:lnSpc>
            </a:pPr>
            <a:endParaRPr lang="en-US" sz="2400"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13089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هدف از طراحی این نرم افزار و کاربرد آن</a:t>
            </a:r>
            <a:endParaRPr lang="fa-IR" dirty="0" smtClean="0"/>
          </a:p>
        </p:txBody>
      </p:sp>
      <p:sp>
        <p:nvSpPr>
          <p:cNvPr id="3" name="Content Placeholder 2"/>
          <p:cNvSpPr>
            <a:spLocks noGrp="1"/>
          </p:cNvSpPr>
          <p:nvPr>
            <p:ph idx="1"/>
          </p:nvPr>
        </p:nvSpPr>
        <p:spPr/>
        <p:txBody>
          <a:bodyPr/>
          <a:lstStyle/>
          <a:p>
            <a:pPr algn="just" rtl="1"/>
            <a:r>
              <a:rPr lang="fa-IR" dirty="0"/>
              <a:t>سیستم جست و جو ویندوز </a:t>
            </a:r>
            <a:r>
              <a:rPr lang="fa-IR" dirty="0" smtClean="0"/>
              <a:t>سیستم </a:t>
            </a:r>
            <a:r>
              <a:rPr lang="fa-IR" dirty="0"/>
              <a:t>نسبتا ضعیفی هست و فقط قادر است نام فایل ها و پوشه هایی که </a:t>
            </a:r>
            <a:r>
              <a:rPr lang="fa-IR" dirty="0" smtClean="0"/>
              <a:t>با عبارت جست و جو هم خوانی دارد را جست و جو کند و </a:t>
            </a:r>
            <a:r>
              <a:rPr lang="fa-IR" dirty="0"/>
              <a:t>اگر </a:t>
            </a:r>
            <a:r>
              <a:rPr lang="fa-IR" dirty="0" smtClean="0"/>
              <a:t>سرویس </a:t>
            </a:r>
            <a:r>
              <a:rPr lang="en-US" dirty="0" smtClean="0"/>
              <a:t>Index</a:t>
            </a:r>
            <a:r>
              <a:rPr lang="fa-IR" dirty="0" smtClean="0"/>
              <a:t> </a:t>
            </a:r>
            <a:r>
              <a:rPr lang="fa-IR" dirty="0"/>
              <a:t>ویندوز </a:t>
            </a:r>
            <a:r>
              <a:rPr lang="fa-IR" dirty="0" smtClean="0"/>
              <a:t>فعال کنیم سرعت کامپیوتر بسیار </a:t>
            </a:r>
            <a:r>
              <a:rPr lang="fa-IR" dirty="0"/>
              <a:t>پایین می آید</a:t>
            </a:r>
            <a:r>
              <a:rPr lang="fa-IR" dirty="0" smtClean="0"/>
              <a:t>.</a:t>
            </a:r>
          </a:p>
          <a:p>
            <a:pPr algn="just" rtl="1"/>
            <a:r>
              <a:rPr lang="fa-IR" dirty="0" smtClean="0"/>
              <a:t>این </a:t>
            </a:r>
            <a:r>
              <a:rPr lang="fa-IR" dirty="0"/>
              <a:t>ایده برای سرعت بخشیدن به این جست و </a:t>
            </a:r>
            <a:r>
              <a:rPr lang="fa-IR" dirty="0" smtClean="0"/>
              <a:t>جو طراحی شده است. همچنین علاوه بر نام فایل ها درمحتویات فایل های </a:t>
            </a:r>
            <a:r>
              <a:rPr lang="en-US" dirty="0" smtClean="0"/>
              <a:t>document base</a:t>
            </a:r>
            <a:r>
              <a:rPr lang="fa-IR" dirty="0" smtClean="0"/>
              <a:t> مانند فایل ها با فرمت </a:t>
            </a:r>
            <a:r>
              <a:rPr lang="en-US" dirty="0" smtClean="0"/>
              <a:t>txt</a:t>
            </a:r>
            <a:r>
              <a:rPr lang="fa-IR" dirty="0" smtClean="0"/>
              <a:t>، </a:t>
            </a:r>
            <a:r>
              <a:rPr lang="en-US" dirty="0" smtClean="0"/>
              <a:t>pdf</a:t>
            </a:r>
            <a:r>
              <a:rPr lang="fa-IR" dirty="0" smtClean="0"/>
              <a:t>،</a:t>
            </a:r>
            <a:r>
              <a:rPr lang="en-US" dirty="0" smtClean="0"/>
              <a:t> doc </a:t>
            </a:r>
            <a:r>
              <a:rPr lang="fa-IR" dirty="0" smtClean="0"/>
              <a:t>، </a:t>
            </a:r>
            <a:r>
              <a:rPr lang="en-US" dirty="0" err="1" smtClean="0"/>
              <a:t>docx</a:t>
            </a:r>
            <a:r>
              <a:rPr lang="fa-IR" dirty="0" smtClean="0"/>
              <a:t>، سورد کد ها و هر فایلی متنی نیز جست و جو می‌کنند.</a:t>
            </a:r>
          </a:p>
          <a:p>
            <a:pPr algn="just"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4635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نرم افزار های مشابه </a:t>
            </a:r>
            <a:endParaRPr lang="en-US" dirty="0"/>
          </a:p>
        </p:txBody>
      </p:sp>
      <p:sp>
        <p:nvSpPr>
          <p:cNvPr id="3" name="Content Placeholder 2"/>
          <p:cNvSpPr>
            <a:spLocks noGrp="1"/>
          </p:cNvSpPr>
          <p:nvPr>
            <p:ph idx="1"/>
          </p:nvPr>
        </p:nvSpPr>
        <p:spPr/>
        <p:txBody>
          <a:bodyPr/>
          <a:lstStyle/>
          <a:p>
            <a:pPr algn="r" rtl="1"/>
            <a:r>
              <a:rPr lang="fa-IR" dirty="0"/>
              <a:t>از وجود اپلیکیشن هایی </a:t>
            </a:r>
            <a:r>
              <a:rPr lang="fa-IR" dirty="0" smtClean="0"/>
              <a:t>مشابه اطلاعی </a:t>
            </a:r>
            <a:r>
              <a:rPr lang="fa-IR" dirty="0"/>
              <a:t>نداریم ولی </a:t>
            </a:r>
            <a:r>
              <a:rPr lang="fa-IR" dirty="0" smtClean="0"/>
              <a:t>اپلیکیشن‌ها </a:t>
            </a:r>
            <a:r>
              <a:rPr lang="fa-IR" dirty="0"/>
              <a:t>و وب سایت هایی هستند که </a:t>
            </a:r>
            <a:r>
              <a:rPr lang="fa-IR" dirty="0" smtClean="0"/>
              <a:t>از </a:t>
            </a:r>
            <a:r>
              <a:rPr lang="en-US" dirty="0" err="1"/>
              <a:t>lucene</a:t>
            </a:r>
            <a:r>
              <a:rPr lang="fa-IR" dirty="0"/>
              <a:t> </a:t>
            </a:r>
            <a:r>
              <a:rPr lang="fa-IR" dirty="0" smtClean="0"/>
              <a:t>در بخشی از سیستم خود استفاده کرده اند.</a:t>
            </a:r>
            <a:endParaRPr lang="en-US" dirty="0"/>
          </a:p>
          <a:p>
            <a:pPr algn="r" rtl="1"/>
            <a:r>
              <a:rPr lang="fa-IR" dirty="0"/>
              <a:t>برای مثال سایت هایی </a:t>
            </a:r>
            <a:r>
              <a:rPr lang="fa-IR" dirty="0" smtClean="0"/>
              <a:t>مانند </a:t>
            </a:r>
            <a:r>
              <a:rPr lang="en-US" dirty="0" smtClean="0"/>
              <a:t>twitter</a:t>
            </a:r>
            <a:r>
              <a:rPr lang="fa-IR" dirty="0" smtClean="0"/>
              <a:t> ، </a:t>
            </a:r>
            <a:r>
              <a:rPr lang="en-US" dirty="0" err="1" smtClean="0"/>
              <a:t>facebook</a:t>
            </a:r>
            <a:r>
              <a:rPr lang="fa-IR" dirty="0"/>
              <a:t> </a:t>
            </a:r>
            <a:r>
              <a:rPr lang="fa-IR" dirty="0" smtClean="0"/>
              <a:t>و </a:t>
            </a:r>
            <a:r>
              <a:rPr lang="ar-SA" dirty="0" smtClean="0"/>
              <a:t>کمپانی های</a:t>
            </a:r>
            <a:r>
              <a:rPr lang="fa-IR" dirty="0" smtClean="0"/>
              <a:t> بزرگی</a:t>
            </a:r>
            <a:r>
              <a:rPr lang="ar-SA" dirty="0" smtClean="0"/>
              <a:t> </a:t>
            </a:r>
            <a:r>
              <a:rPr lang="ar-SA" dirty="0"/>
              <a:t>مانند </a:t>
            </a:r>
            <a:r>
              <a:rPr lang="en-US" dirty="0"/>
              <a:t>apple</a:t>
            </a:r>
            <a:r>
              <a:rPr lang="fa-IR" dirty="0"/>
              <a:t> و </a:t>
            </a:r>
            <a:r>
              <a:rPr lang="en-US" dirty="0" err="1"/>
              <a:t>ibm</a:t>
            </a:r>
            <a:r>
              <a:rPr lang="fa-IR" dirty="0"/>
              <a:t> از این ابزار </a:t>
            </a:r>
            <a:r>
              <a:rPr lang="fa-IR" dirty="0" smtClean="0"/>
              <a:t>در سیستم های خود استفاده </a:t>
            </a:r>
            <a:r>
              <a:rPr lang="fa-IR" dirty="0"/>
              <a:t>می‌کنند</a:t>
            </a:r>
            <a:r>
              <a:rPr lang="fa-IR" dirty="0" smtClean="0"/>
              <a:t>.</a:t>
            </a:r>
          </a:p>
          <a:p>
            <a:pPr algn="r" rtl="1"/>
            <a:r>
              <a:rPr lang="fa-IR" dirty="0" smtClean="0"/>
              <a:t> </a:t>
            </a:r>
            <a:r>
              <a:rPr lang="fa-IR" dirty="0"/>
              <a:t>به طور کلی اپلیکیشن ها و وب اپلیکیشن هایی را که از </a:t>
            </a:r>
            <a:r>
              <a:rPr lang="en-US" dirty="0" err="1"/>
              <a:t>lucene</a:t>
            </a:r>
            <a:r>
              <a:rPr lang="fa-IR" dirty="0"/>
              <a:t> استفاده میکنند را میتوان در </a:t>
            </a:r>
            <a:r>
              <a:rPr lang="fa-IR" dirty="0" smtClean="0"/>
              <a:t>سایت</a:t>
            </a:r>
            <a:r>
              <a:rPr lang="en-US" u="sng" dirty="0" smtClean="0">
                <a:hlinkClick r:id="rId2"/>
              </a:rPr>
              <a:t>https</a:t>
            </a:r>
            <a:r>
              <a:rPr lang="en-US" u="sng" dirty="0">
                <a:hlinkClick r:id="rId2"/>
              </a:rPr>
              <a:t>://wiki.apache.org</a:t>
            </a:r>
            <a:r>
              <a:rPr lang="en-US" dirty="0"/>
              <a:t> </a:t>
            </a:r>
            <a:r>
              <a:rPr lang="fa-IR" dirty="0" smtClean="0"/>
              <a:t> مشاهده </a:t>
            </a:r>
            <a:r>
              <a:rPr lang="fa-IR" dirty="0"/>
              <a:t>کرد.</a:t>
            </a:r>
            <a:endParaRPr lang="en-US" dirty="0"/>
          </a:p>
          <a:p>
            <a:pPr algn="r"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60895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معرفی </a:t>
            </a:r>
            <a:r>
              <a:rPr lang="en-US" dirty="0" smtClean="0"/>
              <a:t>apache </a:t>
            </a:r>
            <a:r>
              <a:rPr lang="en-US" dirty="0" err="1" smtClean="0"/>
              <a:t>lucene</a:t>
            </a:r>
            <a:endParaRPr lang="en-US" dirty="0"/>
          </a:p>
        </p:txBody>
      </p:sp>
      <p:sp>
        <p:nvSpPr>
          <p:cNvPr id="3" name="Content Placeholder 2"/>
          <p:cNvSpPr>
            <a:spLocks noGrp="1"/>
          </p:cNvSpPr>
          <p:nvPr>
            <p:ph idx="1"/>
          </p:nvPr>
        </p:nvSpPr>
        <p:spPr/>
        <p:txBody>
          <a:bodyPr/>
          <a:lstStyle/>
          <a:p>
            <a:pPr algn="just" rtl="1"/>
            <a:r>
              <a:rPr lang="en-US" dirty="0"/>
              <a:t>Apache </a:t>
            </a:r>
            <a:r>
              <a:rPr lang="en-US" dirty="0" err="1"/>
              <a:t>Lucene</a:t>
            </a:r>
            <a:r>
              <a:rPr lang="en-US" dirty="0"/>
              <a:t> </a:t>
            </a:r>
            <a:r>
              <a:rPr lang="fa-IR" dirty="0" smtClean="0"/>
              <a:t> </a:t>
            </a:r>
            <a:r>
              <a:rPr lang="ar-SA" dirty="0" smtClean="0"/>
              <a:t>یک </a:t>
            </a:r>
            <a:r>
              <a:rPr lang="ar-SA" dirty="0"/>
              <a:t>پروژه </a:t>
            </a:r>
            <a:r>
              <a:rPr lang="ar-SA" dirty="0" smtClean="0"/>
              <a:t>متن</a:t>
            </a:r>
            <a:r>
              <a:rPr lang="fa-IR" dirty="0" smtClean="0"/>
              <a:t> </a:t>
            </a:r>
            <a:r>
              <a:rPr lang="ar-SA" dirty="0" smtClean="0"/>
              <a:t>‌باز </a:t>
            </a:r>
            <a:r>
              <a:rPr lang="ar-SA" dirty="0"/>
              <a:t>به زبان جاوا است که امکان افزودن قابلیت جستجو به برنامه های کاربردی را با مکانیزمی کارا و آسان فراهم </a:t>
            </a:r>
            <a:r>
              <a:rPr lang="ar-SA" dirty="0" smtClean="0"/>
              <a:t>می‌آورد. </a:t>
            </a:r>
            <a:r>
              <a:rPr lang="fa-IR" dirty="0" smtClean="0"/>
              <a:t>یعنی</a:t>
            </a:r>
            <a:r>
              <a:rPr lang="ar-SA" dirty="0" smtClean="0"/>
              <a:t> </a:t>
            </a:r>
            <a:r>
              <a:rPr lang="en-US" dirty="0" err="1"/>
              <a:t>Lucene</a:t>
            </a:r>
            <a:r>
              <a:rPr lang="ar-SA" dirty="0"/>
              <a:t> مجموعه‌ای از کتابخانه‌های کاربردی و مفید است که می‌توان از آن‌ در توسعه هر نوع برنامه‌ای که می‌خواهید قابلیت جستجو داشته باشد، استفاده کرد. این کتابخانه به زبان جاوا (</a:t>
            </a:r>
            <a:r>
              <a:rPr lang="en-US" dirty="0"/>
              <a:t>Java</a:t>
            </a:r>
            <a:r>
              <a:rPr lang="ar-SA" dirty="0"/>
              <a:t>) نوشته شده و سپس به زبان های </a:t>
            </a:r>
            <a:r>
              <a:rPr lang="en-US" dirty="0"/>
              <a:t>Delphi, Perl, C#, C++, Python, Ruby</a:t>
            </a:r>
            <a:r>
              <a:rPr lang="ar-SA" dirty="0"/>
              <a:t>, و </a:t>
            </a:r>
            <a:r>
              <a:rPr lang="en-US" dirty="0"/>
              <a:t>PHP</a:t>
            </a:r>
            <a:r>
              <a:rPr lang="ar-SA" dirty="0"/>
              <a:t> پیاده سازی </a:t>
            </a:r>
            <a:r>
              <a:rPr lang="ar-SA" dirty="0" smtClean="0"/>
              <a:t>شده </a:t>
            </a:r>
            <a:r>
              <a:rPr lang="ar-SA" dirty="0"/>
              <a:t>است.</a:t>
            </a:r>
            <a:endParaRPr lang="en-US" dirty="0"/>
          </a:p>
          <a:p>
            <a:pPr algn="just"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6174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err="1" smtClean="0"/>
              <a:t>Lucene</a:t>
            </a:r>
            <a:r>
              <a:rPr lang="fa-IR" dirty="0" smtClean="0"/>
              <a:t> چگونه ایندکس می‌کند</a:t>
            </a:r>
            <a:endParaRPr lang="en-US" dirty="0"/>
          </a:p>
        </p:txBody>
      </p:sp>
      <p:sp>
        <p:nvSpPr>
          <p:cNvPr id="3" name="Content Placeholder 2"/>
          <p:cNvSpPr>
            <a:spLocks noGrp="1"/>
          </p:cNvSpPr>
          <p:nvPr>
            <p:ph idx="1"/>
          </p:nvPr>
        </p:nvSpPr>
        <p:spPr/>
        <p:txBody>
          <a:bodyPr/>
          <a:lstStyle/>
          <a:p>
            <a:pPr algn="r" rtl="1"/>
            <a:r>
              <a:rPr lang="en-US" dirty="0" err="1"/>
              <a:t>Lucene</a:t>
            </a:r>
            <a:r>
              <a:rPr lang="ar-SA" dirty="0"/>
              <a:t> جستجوی سریع خود را با استفاده از ایندکس‌ها به نتیجه می‌رساند و به جای استفاده از ایندکس‌های کلاسیک که در آن هر سند شامل لیست کاملی از واژه‌هایی است که در آن وجود دارند از ایندکس‌های وارونه استفاده می‌کند. بدین گونه که برای هر واژه لیستی از سندها را فراهم می‌آورد که آن واژه در آن‌ها وجود دارد. همچنین مکان یا مکان‌هایی که هر واژه در سند تکرار شده است را نیز در لیست اعمال </a:t>
            </a:r>
            <a:r>
              <a:rPr lang="ar-SA" dirty="0" smtClean="0"/>
              <a:t>می‌کند</a:t>
            </a:r>
            <a:r>
              <a:rPr lang="en-US" dirty="0" smtClean="0"/>
              <a:t>.</a:t>
            </a:r>
          </a:p>
          <a:p>
            <a:pPr algn="r"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Rectangle 2"/>
          <p:cNvSpPr>
            <a:spLocks noChangeArrowheads="1"/>
          </p:cNvSpPr>
          <p:nvPr/>
        </p:nvSpPr>
        <p:spPr bwMode="auto">
          <a:xfrm>
            <a:off x="838200" y="4001294"/>
            <a:ext cx="10515600" cy="2277450"/>
          </a:xfrm>
          <a:prstGeom prst="rect">
            <a:avLst/>
          </a:prstGeom>
          <a:solidFill>
            <a:srgbClr val="FAFA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660066"/>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Lucene</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going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b="0" i="0" u="none" strike="noStrike" cap="none" normalizeH="0" baseline="0" dirty="0" smtClean="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search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-&gt;</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11</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2</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10</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54853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42981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TotalTime>
  <Words>515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 Nazanin</vt:lpstr>
      <vt:lpstr>Calibri</vt:lpstr>
      <vt:lpstr>Calibri Light</vt:lpstr>
      <vt:lpstr>Times New Roman</vt:lpstr>
      <vt:lpstr>Office Theme</vt:lpstr>
      <vt:lpstr>پروژه پایانی کارشناسی کامپیوتر گرايش نرم‌افزار  دسکتاپ اپلیکیشن جست و جو با ابزار لوسین</vt:lpstr>
      <vt:lpstr>فهرست</vt:lpstr>
      <vt:lpstr>چکیده</vt:lpstr>
      <vt:lpstr>هدف از طراحی این نرم افزار و کاربرد آن</vt:lpstr>
      <vt:lpstr>نرم افزار های مشابه </vt:lpstr>
      <vt:lpstr>معرفی apache lucene</vt:lpstr>
      <vt:lpstr>Lucene چگونه ایندکس می‌کند</vt:lpstr>
      <vt:lpstr>PowerPoint Presentation</vt:lpstr>
    </vt:vector>
  </TitlesOfParts>
  <Company>MRT www.Win2Farsi.com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پروژه پایانی کارشناسی کامپیوتر گرايش نرم‌افزار   دسکتاپ اپلیکیشن جست و جو با ابزار لوسین</dc:title>
  <dc:creator>MRT</dc:creator>
  <cp:lastModifiedBy>MRT</cp:lastModifiedBy>
  <cp:revision>25</cp:revision>
  <dcterms:created xsi:type="dcterms:W3CDTF">2018-02-02T15:28:54Z</dcterms:created>
  <dcterms:modified xsi:type="dcterms:W3CDTF">2018-02-02T17:38:10Z</dcterms:modified>
</cp:coreProperties>
</file>