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8" r:id="rId3"/>
    <p:sldId id="281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0" r:id="rId13"/>
    <p:sldId id="287" r:id="rId14"/>
    <p:sldId id="282" r:id="rId15"/>
    <p:sldId id="283" r:id="rId16"/>
    <p:sldId id="285" r:id="rId17"/>
    <p:sldId id="286" r:id="rId18"/>
    <p:sldId id="28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3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936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49D4-6D4E-4508-8015-E1577E6C7C8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371780-E6DB-4138-9EA1-FF6AA966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arzideh.blog.ir/1395/09/10/All-About-Start-Apache-Lucene" TargetMode="External"/><Relationship Id="rId2" Type="http://schemas.openxmlformats.org/officeDocument/2006/relationships/hyperlink" Target="https://lucene.apach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549" y="2492782"/>
            <a:ext cx="9144000" cy="1346558"/>
          </a:xfrm>
        </p:spPr>
        <p:txBody>
          <a:bodyPr>
            <a:noAutofit/>
          </a:bodyPr>
          <a:lstStyle/>
          <a:p>
            <a:pPr algn="ctr" rtl="1"/>
            <a:r>
              <a:rPr lang="fa-IR" sz="3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پروژه </a:t>
            </a:r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پایانی کارشناسی کامپیوتر گرايش </a:t>
            </a:r>
            <a:r>
              <a:rPr lang="fa-IR" sz="3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نرم‌افزار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1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دسکتاپ اپلیکیشن جست و جو با ابزار لوسین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549" y="3925316"/>
            <a:ext cx="9144000" cy="2131447"/>
          </a:xfrm>
        </p:spPr>
        <p:txBody>
          <a:bodyPr>
            <a:noAutofit/>
          </a:bodyPr>
          <a:lstStyle/>
          <a:p>
            <a:pPr algn="ctr" rtl="1"/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سیاوش </a:t>
            </a:r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حسن‌پور آده</a:t>
            </a:r>
            <a:endParaRPr lang="en-US" sz="24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 راهنما</a:t>
            </a:r>
            <a:endParaRPr lang="fa-IR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دکتر اصغریان</a:t>
            </a:r>
            <a:endParaRPr lang="fa-IR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6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بهمن  ماه سال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1396</a:t>
            </a:r>
            <a:endParaRPr lang="en-US" sz="1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7" descr="urmia university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49" y="534247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497" y="1342254"/>
            <a:ext cx="202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/>
              <a:t>دانشگاه اروميه</a:t>
            </a:r>
            <a:endParaRPr lang="en-US" dirty="0"/>
          </a:p>
          <a:p>
            <a:pPr algn="ctr" rtl="1"/>
            <a:r>
              <a:rPr lang="fa-IR" b="1" dirty="0"/>
              <a:t>دانشکده فنی و مهندسی</a:t>
            </a:r>
            <a:endParaRPr lang="en-US" dirty="0"/>
          </a:p>
          <a:p>
            <a:pPr algn="ctr" rtl="1"/>
            <a:r>
              <a:rPr lang="fa-IR" b="1" dirty="0"/>
              <a:t>گروه مهندسی کامپيوتر</a:t>
            </a:r>
            <a:endParaRPr lang="en-US" dirty="0"/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rtl="1"/>
            <a:r>
              <a:rPr lang="fa-IR" sz="4400" dirty="0" smtClean="0">
                <a:solidFill>
                  <a:schemeClr val="accent1"/>
                </a:solidFill>
                <a:cs typeface="B Nazanin" panose="00000400000000000000" pitchFamily="2" charset="-78"/>
              </a:rPr>
              <a:t>مراحل اصلی لوسین </a:t>
            </a:r>
            <a:endParaRPr lang="en-US" sz="4400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algn="r" rtl="1"/>
            <a:r>
              <a:rPr lang="en-US" sz="3400" dirty="0" smtClean="0"/>
              <a:t>index</a:t>
            </a:r>
            <a:endParaRPr lang="fa-IR" sz="3400" dirty="0" smtClean="0"/>
          </a:p>
          <a:p>
            <a:pPr lvl="2" algn="r" rtl="1"/>
            <a:r>
              <a:rPr lang="en-US" sz="2600" dirty="0" smtClean="0"/>
              <a:t>Directories</a:t>
            </a:r>
            <a:endParaRPr lang="fa-IR" sz="2600" dirty="0" smtClean="0"/>
          </a:p>
          <a:p>
            <a:pPr lvl="2" algn="r" rtl="1"/>
            <a:r>
              <a:rPr lang="en-US" sz="2600" dirty="0" smtClean="0"/>
              <a:t>Documents</a:t>
            </a:r>
            <a:endParaRPr lang="en-US" sz="2600" dirty="0"/>
          </a:p>
          <a:p>
            <a:pPr lvl="2" algn="r" rtl="1"/>
            <a:r>
              <a:rPr lang="en-US" sz="2600" dirty="0" smtClean="0"/>
              <a:t>Fields</a:t>
            </a:r>
          </a:p>
          <a:p>
            <a:pPr lvl="2" algn="r" rtl="1"/>
            <a:r>
              <a:rPr lang="en-US" sz="2600" dirty="0" smtClean="0"/>
              <a:t>Analyzer</a:t>
            </a:r>
            <a:endParaRPr lang="en-US" sz="2600" dirty="0"/>
          </a:p>
          <a:p>
            <a:pPr lvl="1" algn="r" rtl="1"/>
            <a:r>
              <a:rPr lang="en-US" sz="3400" dirty="0" smtClean="0"/>
              <a:t>search</a:t>
            </a:r>
            <a:endParaRPr lang="fa-IR" sz="3400" dirty="0" smtClean="0"/>
          </a:p>
          <a:p>
            <a:pPr lvl="2" algn="r" rtl="1"/>
            <a:r>
              <a:rPr lang="en-US" sz="2600" dirty="0" err="1" smtClean="0"/>
              <a:t>QueryBuilder</a:t>
            </a:r>
            <a:r>
              <a:rPr lang="ar-SA" sz="2600" dirty="0" smtClean="0"/>
              <a:t> و </a:t>
            </a:r>
            <a:r>
              <a:rPr lang="en-US" sz="2600" dirty="0" smtClean="0"/>
              <a:t>Query</a:t>
            </a:r>
          </a:p>
          <a:p>
            <a:pPr lvl="2" algn="r" rtl="1"/>
            <a:r>
              <a:rPr lang="en-US" sz="2600" dirty="0" err="1" smtClean="0"/>
              <a:t>IndexReader</a:t>
            </a:r>
            <a:endParaRPr lang="fa-IR" sz="2600" dirty="0" smtClean="0"/>
          </a:p>
          <a:p>
            <a:pPr lvl="2" algn="r" rtl="1"/>
            <a:r>
              <a:rPr lang="en-US" sz="2600" dirty="0" err="1" smtClean="0"/>
              <a:t>IndexSearcher</a:t>
            </a:r>
            <a:endParaRPr lang="en-US" sz="2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dex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0" y="250791"/>
            <a:ext cx="8754701" cy="620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0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cene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6" t="3036" r="1289" b="3977"/>
          <a:stretch/>
        </p:blipFill>
        <p:spPr bwMode="auto">
          <a:xfrm>
            <a:off x="1594262" y="162967"/>
            <a:ext cx="6816408" cy="63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5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زبان و </a:t>
            </a:r>
            <a:r>
              <a:rPr lang="fa-IR" dirty="0">
                <a:cs typeface="B Nazanin" panose="00000400000000000000" pitchFamily="2" charset="-78"/>
              </a:rPr>
              <a:t>محیط </a:t>
            </a:r>
            <a:r>
              <a:rPr lang="fa-IR" dirty="0" smtClean="0">
                <a:cs typeface="B Nazanin" panose="00000400000000000000" pitchFamily="2" charset="-78"/>
              </a:rPr>
              <a:t>برنامه نویسی و  ابزار ها مورد استفاده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با زبان </a:t>
            </a:r>
            <a:r>
              <a:rPr lang="en-US" dirty="0" smtClean="0">
                <a:latin typeface="Arial" panose="020B0604020202020204" pitchFamily="34" charset="0"/>
                <a:cs typeface="B Nazanin" panose="00000400000000000000" pitchFamily="2" charset="-78"/>
              </a:rPr>
              <a:t> C#</a:t>
            </a:r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و با زیرسیستم گرافیکی </a:t>
            </a:r>
            <a:r>
              <a:rPr lang="en-US" dirty="0" smtClean="0">
                <a:latin typeface="Arial" panose="020B0604020202020204" pitchFamily="34" charset="0"/>
                <a:cs typeface="B Nazanin" panose="00000400000000000000" pitchFamily="2" charset="-78"/>
              </a:rPr>
              <a:t>WPF</a:t>
            </a:r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 طراحی شده است.</a:t>
            </a:r>
          </a:p>
          <a:p>
            <a:pPr algn="r" rtl="1"/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در محیط برنامه نویسی </a:t>
            </a:r>
            <a:r>
              <a:rPr lang="en-US" dirty="0" smtClean="0">
                <a:latin typeface="Arial" panose="020B0604020202020204" pitchFamily="34" charset="0"/>
                <a:cs typeface="B Nazanin" panose="00000400000000000000" pitchFamily="2" charset="-78"/>
              </a:rPr>
              <a:t>Visual Studio</a:t>
            </a:r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 نوشته شده است.</a:t>
            </a:r>
          </a:p>
          <a:p>
            <a:pPr algn="r" rtl="1"/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و نیز از ابزار </a:t>
            </a:r>
            <a:r>
              <a:rPr lang="en-US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git</a:t>
            </a:r>
            <a:r>
              <a:rPr lang="fa-IR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کنترل نسخه استفاده شده است.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6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بخش‌های </a:t>
            </a:r>
            <a:r>
              <a:rPr lang="fa-IR" dirty="0" smtClean="0">
                <a:cs typeface="B Nazanin" panose="00000400000000000000" pitchFamily="2" charset="-78"/>
              </a:rPr>
              <a:t>اصلی پروژه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استخراج فایل</a:t>
            </a:r>
          </a:p>
          <a:p>
            <a:pPr algn="r" rtl="1"/>
            <a:r>
              <a:rPr lang="fa-IR" sz="3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استخراج متن</a:t>
            </a:r>
          </a:p>
          <a:p>
            <a:pPr algn="r" rtl="1"/>
            <a:r>
              <a:rPr lang="fa-IR" sz="3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3200" dirty="0" smtClean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</a:p>
          <a:p>
            <a:pPr algn="r" rtl="1"/>
            <a:r>
              <a:rPr lang="fa-IR" sz="3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32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endParaRPr lang="en-US" sz="32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استخراج فایل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در این فاز از صف استفاده شده است.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به این صورت که هر پوشه که باز شد پوشه های موجود در آن را به صف اضافه </a:t>
            </a:r>
            <a:r>
              <a:rPr lang="fa-IR" sz="2400" dirty="0" smtClean="0">
                <a:cs typeface="B Nazanin" panose="00000400000000000000" pitchFamily="2" charset="-78"/>
              </a:rPr>
              <a:t>کرده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fa-IR" sz="2400" dirty="0" smtClean="0">
                <a:cs typeface="B Nazanin" panose="00000400000000000000" pitchFamily="2" charset="-78"/>
              </a:rPr>
              <a:t>فایل ها را نیز به فاز بعدی یعنی فاز استخراج متن می‌فرستیم.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891" t="43334" r="31803" b="44512"/>
          <a:stretch/>
        </p:blipFill>
        <p:spPr>
          <a:xfrm>
            <a:off x="1093693" y="3191344"/>
            <a:ext cx="7371183" cy="1250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666" t="67334" r="32037" b="26839"/>
          <a:stretch/>
        </p:blipFill>
        <p:spPr>
          <a:xfrm>
            <a:off x="1093693" y="5279362"/>
            <a:ext cx="7369587" cy="5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استخراج متن فایل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در این فاز از کتابخانه ‌های آماده برای استخراج متن استفاده شده است که به شرح زیر است:</a:t>
            </a:r>
          </a:p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فرمت </a:t>
            </a:r>
            <a:r>
              <a:rPr lang="en-US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pdf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از کتابخانه </a:t>
            </a:r>
            <a:r>
              <a:rPr lang="en-US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iTextSharp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برای 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فرمت های </a:t>
            </a:r>
            <a:r>
              <a:rPr lang="en-US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doc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 و </a:t>
            </a:r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docx</a:t>
            </a:r>
            <a:r>
              <a:rPr lang="fa-IR" sz="22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از کتاب خانه ی </a:t>
            </a:r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wordReader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و برای بقیه فرمت ها از</a:t>
            </a:r>
            <a:r>
              <a:rPr lang="en-US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System.IO.StreamReader</a:t>
            </a:r>
            <a:r>
              <a:rPr lang="en-US" sz="22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استفاده شده است.</a:t>
            </a:r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005" t="17133" r="39578" b="77130"/>
          <a:stretch/>
        </p:blipFill>
        <p:spPr>
          <a:xfrm>
            <a:off x="434340" y="4564288"/>
            <a:ext cx="7391400" cy="59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837" t="63179" r="39663" b="30747"/>
          <a:stretch/>
        </p:blipFill>
        <p:spPr>
          <a:xfrm>
            <a:off x="434340" y="3228527"/>
            <a:ext cx="7406640" cy="624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583" t="49259" r="40167" b="44519"/>
          <a:stretch/>
        </p:blipFill>
        <p:spPr>
          <a:xfrm>
            <a:off x="434340" y="5951511"/>
            <a:ext cx="736092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dirty="0" smtClean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  <a:endParaRPr lang="en-US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همان طور که قبلا اشاره شد ایندکس کردن خود ۴ فاز دارد که به شرح زیر است:</a:t>
            </a:r>
            <a:endParaRPr lang="en-US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Analyzer</a:t>
            </a:r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Directory</a:t>
            </a:r>
            <a:endParaRPr lang="fa-IR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IndexWriter</a:t>
            </a:r>
            <a:endParaRPr lang="en-US" sz="24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Document</a:t>
            </a:r>
            <a:endParaRPr 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417" t="43778" r="53958" b="51778"/>
          <a:stretch/>
        </p:blipFill>
        <p:spPr>
          <a:xfrm>
            <a:off x="1093693" y="3155258"/>
            <a:ext cx="578358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00" t="47778" r="53479" b="44922"/>
          <a:stretch/>
        </p:blipFill>
        <p:spPr>
          <a:xfrm>
            <a:off x="1093693" y="3955694"/>
            <a:ext cx="5764307" cy="750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4501" t="47630" r="54063" b="44933"/>
          <a:stretch/>
        </p:blipFill>
        <p:spPr>
          <a:xfrm>
            <a:off x="1093693" y="5030814"/>
            <a:ext cx="5749067" cy="765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7083" t="45703" r="46668" b="47481"/>
          <a:stretch/>
        </p:blipFill>
        <p:spPr>
          <a:xfrm>
            <a:off x="1093693" y="6041940"/>
            <a:ext cx="578358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فاز </a:t>
            </a:r>
            <a:r>
              <a:rPr lang="en-US" dirty="0" smtClean="0">
                <a:cs typeface="B Nazanin" panose="00000400000000000000" pitchFamily="2" charset="-78"/>
              </a:rPr>
              <a:t>search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 شامل ۳ مرحله</a:t>
            </a:r>
            <a:r>
              <a:rPr lang="fa-IR" sz="22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latin typeface="Arial" panose="020B0604020202020204" pitchFamily="34" charset="0"/>
                <a:cs typeface="B Nazanin" panose="00000400000000000000" pitchFamily="2" charset="-78"/>
              </a:rPr>
              <a:t>زیر میشه :</a:t>
            </a:r>
          </a:p>
          <a:p>
            <a:pPr algn="r" rtl="1"/>
            <a:endParaRPr lang="fa-IR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IndexReader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IndexSearcher</a:t>
            </a:r>
            <a:endParaRPr lang="en-US" sz="2200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en-US" sz="2200" dirty="0" err="1" smtClean="0">
                <a:latin typeface="Arial" panose="020B0604020202020204" pitchFamily="34" charset="0"/>
                <a:cs typeface="B Nazanin" panose="00000400000000000000" pitchFamily="2" charset="-78"/>
              </a:rPr>
              <a:t>queryParser</a:t>
            </a:r>
            <a:endParaRPr lang="en-US" sz="22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084" t="46873" r="57833" b="48667"/>
          <a:stretch/>
        </p:blipFill>
        <p:spPr>
          <a:xfrm>
            <a:off x="1093693" y="3091341"/>
            <a:ext cx="4953000" cy="458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084" t="51629" r="57833" b="44402"/>
          <a:stretch/>
        </p:blipFill>
        <p:spPr>
          <a:xfrm>
            <a:off x="1093693" y="4121626"/>
            <a:ext cx="4953000" cy="408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833" t="45555" r="43917" b="47630"/>
          <a:stretch/>
        </p:blipFill>
        <p:spPr>
          <a:xfrm>
            <a:off x="1093693" y="5509551"/>
            <a:ext cx="71780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رابطه کاربری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این پروژه رابطه کاربری ساده‌ای دارد که به شرح زیر است:</a:t>
            </a:r>
          </a:p>
          <a:p>
            <a:pPr lvl="1" algn="r" rt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12967"/>
              </p:ext>
            </p:extLst>
          </p:nvPr>
        </p:nvGraphicFramePr>
        <p:xfrm>
          <a:off x="1249681" y="2753360"/>
          <a:ext cx="7658930" cy="3484478"/>
        </p:xfrm>
        <a:graphic>
          <a:graphicData uri="http://schemas.openxmlformats.org/drawingml/2006/table">
            <a:tbl>
              <a:tblPr rtl="1" firstRow="1" firstCol="1" bandRow="1">
                <a:tableStyleId>{9D7B26C5-4107-4FEC-AEDC-1716B250A1EF}</a:tableStyleId>
              </a:tblPr>
              <a:tblGrid>
                <a:gridCol w="5060888"/>
                <a:gridCol w="2598042"/>
              </a:tblGrid>
              <a:tr h="86749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cs typeface="B Nazanin" panose="00000400000000000000" pitchFamily="2" charset="-78"/>
                        </a:rPr>
                        <a:t>عملکرد </a:t>
                      </a:r>
                      <a:r>
                        <a:rPr lang="en-US" sz="2400" dirty="0">
                          <a:effectLst/>
                          <a:cs typeface="B Nazanin" panose="00000400000000000000" pitchFamily="2" charset="-78"/>
                        </a:rPr>
                        <a:t>view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cs typeface="B Nazanin" panose="00000400000000000000" pitchFamily="2" charset="-78"/>
                        </a:rPr>
                        <a:t>نام </a:t>
                      </a:r>
                      <a:r>
                        <a:rPr lang="en-US" sz="2400" dirty="0">
                          <a:effectLst/>
                          <a:cs typeface="B Nazanin" panose="00000400000000000000" pitchFamily="2" charset="-78"/>
                        </a:rPr>
                        <a:t>view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7385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cs typeface="B Nazanin" panose="00000400000000000000" pitchFamily="2" charset="-78"/>
                        </a:rPr>
                        <a:t>برای نمایش انتخاب گزینه های ‌‌</a:t>
                      </a:r>
                      <a:r>
                        <a:rPr lang="en-US" sz="2400" dirty="0">
                          <a:effectLst/>
                          <a:cs typeface="B Nazanin" panose="00000400000000000000" pitchFamily="2" charset="-78"/>
                        </a:rPr>
                        <a:t>index</a:t>
                      </a:r>
                      <a:r>
                        <a:rPr lang="fa-IR" sz="2400" dirty="0">
                          <a:effectLst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2400" dirty="0">
                          <a:effectLst/>
                          <a:cs typeface="B Nazanin" panose="00000400000000000000" pitchFamily="2" charset="-78"/>
                        </a:rPr>
                        <a:t>search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L.I.S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5809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cs typeface="B Nazanin" panose="00000400000000000000" pitchFamily="2" charset="-78"/>
                        </a:rPr>
                        <a:t>برای وارد کردن مسیر برای </a:t>
                      </a:r>
                      <a:r>
                        <a:rPr lang="en-US" sz="2400" dirty="0">
                          <a:effectLst/>
                          <a:cs typeface="B Nazanin" panose="00000400000000000000" pitchFamily="2" charset="-78"/>
                        </a:rPr>
                        <a:t>index</a:t>
                      </a:r>
                      <a:r>
                        <a:rPr lang="fa-IR" sz="2400" dirty="0">
                          <a:effectLst/>
                          <a:cs typeface="B Nazanin" panose="00000400000000000000" pitchFamily="2" charset="-78"/>
                        </a:rPr>
                        <a:t> شدن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cs typeface="B Nazanin" panose="00000400000000000000" pitchFamily="2" charset="-78"/>
                        </a:rPr>
                        <a:t>Index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  <a:tr h="8850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  <a:cs typeface="B Nazanin" panose="00000400000000000000" pitchFamily="2" charset="-78"/>
                        </a:rPr>
                        <a:t>برای وارد کردن ‌</a:t>
                      </a:r>
                      <a:r>
                        <a:rPr lang="en-US" sz="2400" dirty="0">
                          <a:effectLst/>
                          <a:cs typeface="B Nazanin" panose="00000400000000000000" pitchFamily="2" charset="-78"/>
                        </a:rPr>
                        <a:t>query</a:t>
                      </a:r>
                      <a:r>
                        <a:rPr lang="fa-IR" sz="2400" dirty="0">
                          <a:effectLst/>
                          <a:cs typeface="B Nazanin" panose="00000400000000000000" pitchFamily="2" charset="-78"/>
                        </a:rPr>
                        <a:t> و نمایش حاصل جست و جو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cs typeface="B Nazanin" panose="00000400000000000000" pitchFamily="2" charset="-78"/>
                        </a:rPr>
                        <a:t>Search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93693" y="159676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14" y="610409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فهرست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چکیده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هدف از طراحی این نرم افزار و کاربرد آن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نرم افزار های مشابه </a:t>
            </a:r>
          </a:p>
          <a:p>
            <a:pPr lvl="4" algn="r" rtl="1"/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معرفی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apache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endParaRPr lang="fa-IR" sz="2400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fa-IR" sz="2400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چگونه ایندکس می‌کند ؟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چه نوع جست و جوهایی را پشتیبانی می‌کند </a:t>
            </a:r>
            <a:r>
              <a:rPr lang="fa-I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؟</a:t>
            </a:r>
          </a:p>
          <a:p>
            <a:pPr lvl="4" algn="r" rtl="1"/>
            <a:r>
              <a:rPr lang="fa-IR" sz="240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مراحل اصلی لوسین </a:t>
            </a:r>
            <a:endParaRPr lang="fa-IR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fa-IR" sz="240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زبان و محیط برنامه نویسی و  ابزار ها مورد استفاده</a:t>
            </a:r>
          </a:p>
          <a:p>
            <a:pPr marL="1828800" lvl="4" indent="0" algn="r" rtl="1">
              <a:buNone/>
            </a:pPr>
            <a:endParaRPr lang="fa-IR" sz="2400" b="1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endParaRPr lang="fa-IR" sz="2400" b="1" dirty="0" smtClean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6" t="15526" r="31404" b="23937"/>
          <a:stretch/>
        </p:blipFill>
        <p:spPr bwMode="auto">
          <a:xfrm>
            <a:off x="1394460" y="86499"/>
            <a:ext cx="9403080" cy="668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92" t="8667" r="45208" b="30222"/>
          <a:stretch/>
        </p:blipFill>
        <p:spPr>
          <a:xfrm>
            <a:off x="1291735" y="46258"/>
            <a:ext cx="9727943" cy="67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67" t="17852" r="36333" b="16222"/>
          <a:stretch/>
        </p:blipFill>
        <p:spPr>
          <a:xfrm>
            <a:off x="1615440" y="60960"/>
            <a:ext cx="8869680" cy="67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667" t="5778" r="26208" b="15111"/>
          <a:stretch/>
        </p:blipFill>
        <p:spPr>
          <a:xfrm>
            <a:off x="1777585" y="58586"/>
            <a:ext cx="8929000" cy="67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67" t="6666" r="32708" b="24001"/>
          <a:stretch/>
        </p:blipFill>
        <p:spPr>
          <a:xfrm>
            <a:off x="1362919" y="115747"/>
            <a:ext cx="9362517" cy="66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نتیجه گیری 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در این پروژه سعی شده است یک نرم افزار متور جست و جو برای کامپیوترهای شخصی و حتی سرورها طراحی شود .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جای پیشرفت این برنامه وجود دارد به عنوان مثال می‌توان به عنوان سرویس برای ویندوز طراحی شود .</a:t>
            </a:r>
          </a:p>
          <a:p>
            <a:pPr algn="r" rtl="1"/>
            <a:endParaRPr lang="en-US" sz="3200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منابع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hlinkClick r:id="rId2"/>
              </a:rPr>
              <a:t>lucene.apache.org</a:t>
            </a:r>
            <a:endParaRPr lang="en-US" dirty="0" smtClean="0"/>
          </a:p>
          <a:p>
            <a:pPr algn="r" rtl="1"/>
            <a:r>
              <a:rPr lang="en-US" dirty="0" smtClean="0">
                <a:hlinkClick r:id="rId3"/>
              </a:rPr>
              <a:t>barzideh.blog.ir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تقدیر و تشکر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 smtClean="0">
                <a:cs typeface="B Nazanin" panose="00000400000000000000" pitchFamily="2" charset="-78"/>
              </a:rPr>
              <a:t>از اساتید گروه مخصوصا آقای دکتر اصغریان که </a:t>
            </a:r>
            <a:r>
              <a:rPr lang="fa-IR" sz="3200" smtClean="0">
                <a:cs typeface="B Nazanin" panose="00000400000000000000" pitchFamily="2" charset="-78"/>
              </a:rPr>
              <a:t>در این راه </a:t>
            </a:r>
            <a:r>
              <a:rPr lang="fa-IR" sz="3200" dirty="0" smtClean="0">
                <a:cs typeface="B Nazanin" panose="00000400000000000000" pitchFamily="2" charset="-78"/>
              </a:rPr>
              <a:t>من را یاری نموده‌اند نهایت تقدیر و تشکر را دارم.</a:t>
            </a:r>
            <a:endParaRPr lang="en-US" sz="3200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1708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377441"/>
            <a:ext cx="10515600" cy="18135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a-IR" sz="11500" dirty="0" smtClean="0">
                <a:cs typeface="B Nazanin" panose="00000400000000000000" pitchFamily="2" charset="-78"/>
              </a:rPr>
              <a:t>پایان</a:t>
            </a:r>
            <a:endParaRPr lang="en-US" sz="13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08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3888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فهرست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بخش‌های </a:t>
            </a:r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اصلی </a:t>
            </a:r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پروژه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استخراج فایل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استخراج متن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index</a:t>
            </a:r>
          </a:p>
          <a:p>
            <a:pPr lvl="5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فاز 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search</a:t>
            </a:r>
            <a:endParaRPr lang="fa-IR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رابطه کاربری</a:t>
            </a:r>
          </a:p>
          <a:p>
            <a:pPr lvl="4" algn="r" rtl="1"/>
            <a:r>
              <a:rPr lang="fa-IR" sz="24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نتیجه </a:t>
            </a:r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گیری </a:t>
            </a:r>
          </a:p>
          <a:p>
            <a:pPr lvl="4" algn="r" rtl="1"/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منابع</a:t>
            </a:r>
            <a:endParaRPr lang="en-US" sz="2400" b="1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4" algn="r" rtl="1"/>
            <a:endParaRPr lang="en-US" sz="2400" b="1" dirty="0" smtClean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dirty="0" smtClean="0">
                <a:cs typeface="B Nazanin" panose="00000400000000000000" pitchFamily="2" charset="-78"/>
              </a:rPr>
              <a:t>چکیده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8629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3200" dirty="0" smtClean="0">
                <a:cs typeface="B Nazanin" panose="00000400000000000000" pitchFamily="2" charset="-78"/>
              </a:rPr>
              <a:t>این پروژه یک نرم افزار </a:t>
            </a:r>
            <a:r>
              <a:rPr lang="fa-IR" sz="3200" dirty="0">
                <a:cs typeface="B Nazanin" panose="00000400000000000000" pitchFamily="2" charset="-78"/>
              </a:rPr>
              <a:t>ایندکسینگ و جست و </a:t>
            </a:r>
            <a:r>
              <a:rPr lang="fa-IR" sz="3200" dirty="0" smtClean="0">
                <a:cs typeface="B Nazanin" panose="00000400000000000000" pitchFamily="2" charset="-78"/>
              </a:rPr>
              <a:t>جو فایل های متن گرا است که با استفاده از کتابخانه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lucene</a:t>
            </a:r>
            <a:r>
              <a:rPr lang="fa-IR" sz="3200" dirty="0" smtClean="0">
                <a:cs typeface="B Nazanin" panose="00000400000000000000" pitchFamily="2" charset="-78"/>
              </a:rPr>
              <a:t> طراحی شده است.</a:t>
            </a:r>
          </a:p>
          <a:p>
            <a:pPr algn="just" rtl="1">
              <a:lnSpc>
                <a:spcPct val="120000"/>
              </a:lnSpc>
            </a:pPr>
            <a:r>
              <a:rPr lang="fa-IR" sz="3200" dirty="0" smtClean="0">
                <a:cs typeface="B Nazanin" panose="00000400000000000000" pitchFamily="2" charset="-78"/>
              </a:rPr>
              <a:t>در این سیستم حافظه کامپیوتر خود را ایندکس کرده و بعد از مس‌توان جست </a:t>
            </a:r>
            <a:r>
              <a:rPr lang="fa-IR" sz="3200" dirty="0">
                <a:cs typeface="B Nazanin" panose="00000400000000000000" pitchFamily="2" charset="-78"/>
              </a:rPr>
              <a:t>و جو </a:t>
            </a:r>
            <a:r>
              <a:rPr lang="fa-IR" sz="3200" dirty="0" smtClean="0">
                <a:cs typeface="B Nazanin" panose="00000400000000000000" pitchFamily="2" charset="-78"/>
              </a:rPr>
              <a:t>کرد.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4400" dirty="0" smtClean="0">
                <a:cs typeface="B Nazanin" panose="00000400000000000000" pitchFamily="2" charset="-78"/>
              </a:rPr>
              <a:t>هدف از طراحی این نرم افزار و کاربرد آن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0671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3200" dirty="0">
                <a:cs typeface="B Nazanin" panose="00000400000000000000" pitchFamily="2" charset="-78"/>
              </a:rPr>
              <a:t>سیستم جست و جو ویندوز </a:t>
            </a:r>
            <a:r>
              <a:rPr lang="fa-IR" sz="3200" dirty="0" smtClean="0">
                <a:cs typeface="B Nazanin" panose="00000400000000000000" pitchFamily="2" charset="-78"/>
              </a:rPr>
              <a:t>سیستم </a:t>
            </a:r>
            <a:r>
              <a:rPr lang="fa-IR" sz="3200" dirty="0">
                <a:cs typeface="B Nazanin" panose="00000400000000000000" pitchFamily="2" charset="-78"/>
              </a:rPr>
              <a:t>نسبتا </a:t>
            </a:r>
            <a:r>
              <a:rPr lang="fa-IR" sz="3200" dirty="0" smtClean="0">
                <a:cs typeface="B Nazanin" panose="00000400000000000000" pitchFamily="2" charset="-78"/>
              </a:rPr>
              <a:t>ضعیف و کندی هست.</a:t>
            </a:r>
          </a:p>
          <a:p>
            <a:pPr algn="just" rtl="1">
              <a:lnSpc>
                <a:spcPct val="120000"/>
              </a:lnSpc>
            </a:pPr>
            <a:r>
              <a:rPr lang="fa-IR" sz="3200" dirty="0" smtClean="0">
                <a:cs typeface="B Nazanin" panose="00000400000000000000" pitchFamily="2" charset="-78"/>
              </a:rPr>
              <a:t> </a:t>
            </a:r>
            <a:r>
              <a:rPr lang="fa-IR" sz="3200" dirty="0">
                <a:cs typeface="B Nazanin" panose="00000400000000000000" pitchFamily="2" charset="-78"/>
              </a:rPr>
              <a:t>فقط قادر </a:t>
            </a:r>
            <a:r>
              <a:rPr lang="fa-IR" sz="3200" dirty="0" smtClean="0">
                <a:cs typeface="B Nazanin" panose="00000400000000000000" pitchFamily="2" charset="-78"/>
              </a:rPr>
              <a:t>است در </a:t>
            </a:r>
            <a:r>
              <a:rPr lang="fa-IR" sz="3200" dirty="0">
                <a:cs typeface="B Nazanin" panose="00000400000000000000" pitchFamily="2" charset="-78"/>
              </a:rPr>
              <a:t>نام فایل ها و پوشه </a:t>
            </a:r>
            <a:r>
              <a:rPr lang="fa-IR" sz="3200" dirty="0" smtClean="0">
                <a:cs typeface="B Nazanin" panose="00000400000000000000" pitchFamily="2" charset="-78"/>
              </a:rPr>
              <a:t>ها جست و جو کند.</a:t>
            </a:r>
          </a:p>
          <a:p>
            <a:pPr algn="just" rtl="1">
              <a:lnSpc>
                <a:spcPct val="120000"/>
              </a:lnSpc>
            </a:pPr>
            <a:r>
              <a:rPr lang="fa-IR" sz="3200" dirty="0" smtClean="0">
                <a:cs typeface="B Nazanin" panose="00000400000000000000" pitchFamily="2" charset="-78"/>
              </a:rPr>
              <a:t>این </a:t>
            </a:r>
            <a:r>
              <a:rPr lang="fa-IR" sz="3200" dirty="0">
                <a:cs typeface="B Nazanin" panose="00000400000000000000" pitchFamily="2" charset="-78"/>
              </a:rPr>
              <a:t>ایده برای سرعت بخشیدن به این جست و </a:t>
            </a:r>
            <a:r>
              <a:rPr lang="fa-IR" sz="3200" dirty="0" smtClean="0">
                <a:cs typeface="B Nazanin" panose="00000400000000000000" pitchFamily="2" charset="-78"/>
              </a:rPr>
              <a:t>جو طراحی شده است</a:t>
            </a:r>
            <a:r>
              <a:rPr lang="fa-IR" sz="3200" dirty="0" smtClean="0">
                <a:cs typeface="B Nazanin" panose="00000400000000000000" pitchFamily="2" charset="-78"/>
              </a:rPr>
              <a:t>.</a:t>
            </a:r>
            <a:endParaRPr lang="fa-IR" sz="3200" dirty="0" smtClean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نرم افزار های مشابه 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اپلیکیشن‌ها </a:t>
            </a:r>
            <a:r>
              <a:rPr lang="fa-IR" sz="2800" dirty="0">
                <a:cs typeface="B Nazanin" panose="00000400000000000000" pitchFamily="2" charset="-78"/>
              </a:rPr>
              <a:t>و وب سایت هایی هستند که </a:t>
            </a:r>
            <a:r>
              <a:rPr lang="fa-IR" sz="2800" dirty="0" smtClean="0">
                <a:cs typeface="B Nazanin" panose="00000400000000000000" pitchFamily="2" charset="-78"/>
              </a:rPr>
              <a:t>از لوسین در بخشی از سیستم خود استفاده کرده اند.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</a:pPr>
            <a:r>
              <a:rPr lang="fa-IR" sz="2800" dirty="0">
                <a:cs typeface="B Nazanin" panose="00000400000000000000" pitchFamily="2" charset="-78"/>
              </a:rPr>
              <a:t>برای مثال سایت هایی </a:t>
            </a:r>
            <a:r>
              <a:rPr lang="fa-IR" sz="2800" dirty="0" smtClean="0">
                <a:cs typeface="B Nazanin" panose="00000400000000000000" pitchFamily="2" charset="-78"/>
              </a:rPr>
              <a:t>مانند تویتر، فیس بوک و </a:t>
            </a:r>
            <a:r>
              <a:rPr lang="ar-SA" sz="2800" dirty="0" smtClean="0">
                <a:cs typeface="B Nazanin" panose="00000400000000000000" pitchFamily="2" charset="-78"/>
              </a:rPr>
              <a:t>کمپانی های</a:t>
            </a:r>
            <a:r>
              <a:rPr lang="fa-IR" sz="2800" dirty="0" smtClean="0">
                <a:cs typeface="B Nazanin" panose="00000400000000000000" pitchFamily="2" charset="-78"/>
              </a:rPr>
              <a:t> بزرگی</a:t>
            </a:r>
            <a:r>
              <a:rPr lang="ar-SA" sz="2800" dirty="0" smtClean="0">
                <a:cs typeface="B Nazanin" panose="00000400000000000000" pitchFamily="2" charset="-78"/>
              </a:rPr>
              <a:t> </a:t>
            </a:r>
            <a:r>
              <a:rPr lang="ar-SA" sz="2800" dirty="0">
                <a:cs typeface="B Nazanin" panose="00000400000000000000" pitchFamily="2" charset="-78"/>
              </a:rPr>
              <a:t>مانند </a:t>
            </a:r>
            <a:r>
              <a:rPr lang="fa-IR" sz="2800" dirty="0" smtClean="0">
                <a:cs typeface="B Nazanin" panose="00000400000000000000" pitchFamily="2" charset="-78"/>
              </a:rPr>
              <a:t>اپل و ای بی ام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>
                <a:cs typeface="B Nazanin" panose="00000400000000000000" pitchFamily="2" charset="-78"/>
              </a:rPr>
              <a:t>معرفی </a:t>
            </a:r>
            <a:r>
              <a:rPr lang="en-US" sz="4800" dirty="0" smtClean="0">
                <a:cs typeface="B Nazanin" panose="00000400000000000000" pitchFamily="2" charset="-78"/>
              </a:rPr>
              <a:t>apache </a:t>
            </a:r>
            <a:r>
              <a:rPr lang="en-US" sz="4800" dirty="0" err="1" smtClean="0">
                <a:cs typeface="B Nazanin" panose="00000400000000000000" pitchFamily="2" charset="-78"/>
              </a:rPr>
              <a:t>lucene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لوسین </a:t>
            </a:r>
            <a:r>
              <a:rPr lang="ar-SA" sz="2800" dirty="0" smtClean="0">
                <a:cs typeface="B Nazanin" panose="00000400000000000000" pitchFamily="2" charset="-78"/>
              </a:rPr>
              <a:t>یک </a:t>
            </a:r>
            <a:r>
              <a:rPr lang="ar-SA" sz="2800" dirty="0">
                <a:cs typeface="B Nazanin" panose="00000400000000000000" pitchFamily="2" charset="-78"/>
              </a:rPr>
              <a:t>پروژه </a:t>
            </a:r>
            <a:r>
              <a:rPr lang="ar-SA" sz="2800" dirty="0" smtClean="0">
                <a:cs typeface="B Nazanin" panose="00000400000000000000" pitchFamily="2" charset="-78"/>
              </a:rPr>
              <a:t>متن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ar-SA" sz="2800" dirty="0" smtClean="0">
                <a:cs typeface="B Nazanin" panose="00000400000000000000" pitchFamily="2" charset="-78"/>
              </a:rPr>
              <a:t>‌باز </a:t>
            </a:r>
            <a:r>
              <a:rPr lang="ar-SA" sz="2800" dirty="0">
                <a:cs typeface="B Nazanin" panose="00000400000000000000" pitchFamily="2" charset="-78"/>
              </a:rPr>
              <a:t>به زبان جاوا </a:t>
            </a:r>
            <a:r>
              <a:rPr lang="ar-SA" sz="2800" dirty="0" smtClean="0">
                <a:cs typeface="B Nazanin" panose="00000400000000000000" pitchFamily="2" charset="-78"/>
              </a:rPr>
              <a:t>است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just" rtl="1">
              <a:lnSpc>
                <a:spcPct val="120000"/>
              </a:lnSpc>
            </a:pPr>
            <a:r>
              <a:rPr lang="ar-SA" sz="2800" dirty="0" smtClean="0">
                <a:cs typeface="B Nazanin" panose="00000400000000000000" pitchFamily="2" charset="-78"/>
              </a:rPr>
              <a:t> که امکان افزودن قابلیت جستجو به برنامه های کاربردی را</a:t>
            </a:r>
            <a:r>
              <a:rPr lang="fa-IR" sz="2800" dirty="0" smtClean="0">
                <a:cs typeface="B Nazanin" panose="00000400000000000000" pitchFamily="2" charset="-78"/>
              </a:rPr>
              <a:t> میدهد.</a:t>
            </a:r>
          </a:p>
          <a:p>
            <a:pPr algn="just" rtl="1">
              <a:lnSpc>
                <a:spcPct val="120000"/>
              </a:lnSpc>
            </a:pPr>
            <a:r>
              <a:rPr lang="ar-SA" sz="2800" dirty="0" smtClean="0">
                <a:cs typeface="B Nazanin" panose="00000400000000000000" pitchFamily="2" charset="-78"/>
              </a:rPr>
              <a:t> این </a:t>
            </a:r>
            <a:r>
              <a:rPr lang="ar-SA" sz="2800" dirty="0">
                <a:cs typeface="B Nazanin" panose="00000400000000000000" pitchFamily="2" charset="-78"/>
              </a:rPr>
              <a:t>کتابخانه </a:t>
            </a:r>
            <a:r>
              <a:rPr lang="ar-SA" sz="2800" dirty="0" smtClean="0">
                <a:cs typeface="B Nazanin" panose="00000400000000000000" pitchFamily="2" charset="-78"/>
              </a:rPr>
              <a:t>به </a:t>
            </a:r>
            <a:r>
              <a:rPr lang="ar-SA" sz="2800" dirty="0">
                <a:cs typeface="B Nazanin" panose="00000400000000000000" pitchFamily="2" charset="-78"/>
              </a:rPr>
              <a:t>زبان های </a:t>
            </a:r>
            <a:r>
              <a:rPr lang="en-US" sz="2800" dirty="0">
                <a:cs typeface="B Nazanin" panose="00000400000000000000" pitchFamily="2" charset="-78"/>
              </a:rPr>
              <a:t>Delphi, Perl, C#, C++, Python, Ruby</a:t>
            </a:r>
            <a:r>
              <a:rPr lang="ar-SA" sz="2800" dirty="0">
                <a:cs typeface="B Nazanin" panose="00000400000000000000" pitchFamily="2" charset="-78"/>
              </a:rPr>
              <a:t>, و </a:t>
            </a:r>
            <a:r>
              <a:rPr lang="en-US" sz="2800" dirty="0">
                <a:cs typeface="B Nazanin" panose="00000400000000000000" pitchFamily="2" charset="-78"/>
              </a:rPr>
              <a:t>PHP</a:t>
            </a:r>
            <a:r>
              <a:rPr lang="ar-SA" sz="2800" dirty="0">
                <a:cs typeface="B Nazanin" panose="00000400000000000000" pitchFamily="2" charset="-78"/>
              </a:rPr>
              <a:t> پیاده سازی </a:t>
            </a:r>
            <a:r>
              <a:rPr lang="ar-SA" sz="2800" dirty="0" smtClean="0">
                <a:cs typeface="B Nazanin" panose="00000400000000000000" pitchFamily="2" charset="-78"/>
              </a:rPr>
              <a:t>شده </a:t>
            </a:r>
            <a:r>
              <a:rPr lang="ar-SA" sz="2800" dirty="0">
                <a:cs typeface="B Nazanin" panose="00000400000000000000" pitchFamily="2" charset="-78"/>
              </a:rPr>
              <a:t>است</a:t>
            </a:r>
            <a:r>
              <a:rPr lang="ar-SA" sz="2800" dirty="0" smtClean="0">
                <a:cs typeface="B Nazanin" panose="00000400000000000000" pitchFamily="2" charset="-78"/>
              </a:rPr>
              <a:t>.</a:t>
            </a:r>
            <a:endParaRPr lang="en-US" sz="2800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4400" dirty="0" err="1" smtClean="0">
                <a:cs typeface="B Nazanin" panose="00000400000000000000" pitchFamily="2" charset="-78"/>
              </a:rPr>
              <a:t>Lucene</a:t>
            </a:r>
            <a:r>
              <a:rPr lang="fa-IR" sz="4400" dirty="0" smtClean="0"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cs typeface="B Nazanin" panose="00000400000000000000" pitchFamily="2" charset="-78"/>
              </a:rPr>
              <a:t>چگونه ایندکس می‌کند؟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en-US" sz="3200" dirty="0" err="1">
                <a:latin typeface="Arial" panose="020B0604020202020204" pitchFamily="34" charset="0"/>
                <a:cs typeface="B Nazanin" panose="00000400000000000000" pitchFamily="2" charset="-78"/>
              </a:rPr>
              <a:t>Lucene</a:t>
            </a:r>
            <a:r>
              <a:rPr lang="ar-SA" sz="3200" dirty="0">
                <a:cs typeface="B Nazanin" panose="00000400000000000000" pitchFamily="2" charset="-78"/>
              </a:rPr>
              <a:t> جستجوی سریع خود را با استفاده از ایندکس‌ها به نتیجه </a:t>
            </a:r>
            <a:r>
              <a:rPr lang="ar-SA" sz="3200" dirty="0" smtClean="0">
                <a:cs typeface="B Nazanin" panose="00000400000000000000" pitchFamily="2" charset="-78"/>
              </a:rPr>
              <a:t>می‌رساند</a:t>
            </a:r>
            <a:r>
              <a:rPr lang="fa-IR" sz="3200" dirty="0" smtClean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5772" y="3671580"/>
            <a:ext cx="8061356" cy="2462116"/>
          </a:xfrm>
          <a:prstGeom prst="rect">
            <a:avLst/>
          </a:prstGeom>
          <a:solidFill>
            <a:srgbClr val="FAFA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Lucene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going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search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93693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rtl="1"/>
            <a:r>
              <a:rPr lang="en-US" sz="3600" dirty="0" err="1" smtClean="0">
                <a:solidFill>
                  <a:schemeClr val="accent1"/>
                </a:solidFill>
                <a:cs typeface="B Nazanin" panose="00000400000000000000" pitchFamily="2" charset="-78"/>
              </a:rPr>
              <a:t>Lucene</a:t>
            </a:r>
            <a:r>
              <a:rPr lang="fa-IR" sz="3600" dirty="0" smtClean="0">
                <a:solidFill>
                  <a:schemeClr val="accent1"/>
                </a:solidFill>
                <a:cs typeface="B Nazanin" panose="00000400000000000000" pitchFamily="2" charset="-78"/>
              </a:rPr>
              <a:t> چه نوع جست و جوهایی را پشتیبانی می‌کند ؟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31969" y="1606928"/>
            <a:ext cx="852183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24905"/>
              </p:ext>
            </p:extLst>
          </p:nvPr>
        </p:nvGraphicFramePr>
        <p:xfrm>
          <a:off x="677334" y="2118511"/>
          <a:ext cx="8786893" cy="3485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67072"/>
                <a:gridCol w="7219821"/>
              </a:tblGrid>
              <a:tr h="684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Terms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"test" or "hello”          or         "hello dolly"</a:t>
                      </a:r>
                      <a:endParaRPr lang="en-US" sz="2000" b="0" dirty="0"/>
                    </a:p>
                  </a:txBody>
                  <a:tcPr/>
                </a:tc>
              </a:tr>
              <a:tr h="6312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Title  :  "The Right Way"    AND    text : go</a:t>
                      </a:r>
                    </a:p>
                  </a:txBody>
                  <a:tcPr/>
                </a:tc>
              </a:tr>
              <a:tr h="6312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Wildcard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te?t</a:t>
                      </a:r>
                      <a:r>
                        <a:rPr lang="en-US" sz="2000" dirty="0" smtClean="0"/>
                        <a:t>         or        test*      or       </a:t>
                      </a:r>
                      <a:r>
                        <a:rPr lang="en-US" sz="2000" dirty="0" err="1" smtClean="0"/>
                        <a:t>te</a:t>
                      </a:r>
                      <a:r>
                        <a:rPr lang="en-US" sz="2000" dirty="0" smtClean="0"/>
                        <a:t>*t</a:t>
                      </a:r>
                    </a:p>
                  </a:txBody>
                  <a:tcPr/>
                </a:tc>
              </a:tr>
              <a:tr h="651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Fuzzy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roam~    or   roam~0.8       </a:t>
                      </a:r>
                      <a:r>
                        <a:rPr lang="en-US" sz="1800" dirty="0" smtClean="0"/>
                        <a:t>foam and roams</a:t>
                      </a:r>
                    </a:p>
                  </a:txBody>
                  <a:tcPr/>
                </a:tc>
              </a:tr>
              <a:tr h="88696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Boolean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"</a:t>
                      </a:r>
                      <a:r>
                        <a:rPr lang="en-US" sz="2000" dirty="0" err="1" smtClean="0"/>
                        <a:t>jakarta</a:t>
                      </a:r>
                      <a:r>
                        <a:rPr lang="en-US" sz="2000" dirty="0" smtClean="0"/>
                        <a:t> apache" OR Jakarta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9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675</Words>
  <Application>Microsoft Office PowerPoint</Application>
  <PresentationFormat>Widescreen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 Nazanin</vt:lpstr>
      <vt:lpstr>Tahoma</vt:lpstr>
      <vt:lpstr>Times New Roman</vt:lpstr>
      <vt:lpstr>Trebuchet MS</vt:lpstr>
      <vt:lpstr>Wingdings 3</vt:lpstr>
      <vt:lpstr>Facet</vt:lpstr>
      <vt:lpstr>پروژه پایانی کارشناسی کامپیوتر گرايش نرم‌افزار  دسکتاپ اپلیکیشن جست و جو با ابزار لوسین</vt:lpstr>
      <vt:lpstr>فهرست</vt:lpstr>
      <vt:lpstr>فهرست</vt:lpstr>
      <vt:lpstr>چکیده</vt:lpstr>
      <vt:lpstr>هدف از طراحی این نرم افزار و کاربرد آن</vt:lpstr>
      <vt:lpstr>نرم افزار های مشابه </vt:lpstr>
      <vt:lpstr>معرفی apache lucene</vt:lpstr>
      <vt:lpstr>Lucene چگونه ایندکس می‌کند؟</vt:lpstr>
      <vt:lpstr>Lucene چه نوع جست و جوهایی را پشتیبانی می‌کند ؟</vt:lpstr>
      <vt:lpstr>مراحل اصلی لوسین </vt:lpstr>
      <vt:lpstr>PowerPoint Presentation</vt:lpstr>
      <vt:lpstr>PowerPoint Presentation</vt:lpstr>
      <vt:lpstr>زبان و محیط برنامه نویسی و  ابزار ها مورد استفاده</vt:lpstr>
      <vt:lpstr>بخش‌های اصلی پروژه</vt:lpstr>
      <vt:lpstr>استخراج فایل</vt:lpstr>
      <vt:lpstr>استخراج متن فایل</vt:lpstr>
      <vt:lpstr>فاز index</vt:lpstr>
      <vt:lpstr>فاز search</vt:lpstr>
      <vt:lpstr>رابطه کاربری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نتیجه گیری </vt:lpstr>
      <vt:lpstr>منابع</vt:lpstr>
      <vt:lpstr>تقدیر و تشکر</vt:lpstr>
      <vt:lpstr>PowerPoint Presentation</vt:lpstr>
    </vt:vector>
  </TitlesOfParts>
  <Company>MRT www.Win2Farsi.com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پایانی کارشناسی کامپیوتر گرايش نرم‌افزار   دسکتاپ اپلیکیشن جست و جو با ابزار لوسین</dc:title>
  <dc:creator>MRT</dc:creator>
  <cp:lastModifiedBy>MRT</cp:lastModifiedBy>
  <cp:revision>87</cp:revision>
  <dcterms:created xsi:type="dcterms:W3CDTF">2018-02-02T15:28:54Z</dcterms:created>
  <dcterms:modified xsi:type="dcterms:W3CDTF">2018-02-04T23:10:06Z</dcterms:modified>
</cp:coreProperties>
</file>