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195786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35782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254152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3049D4-6D4E-4508-8015-E1577E6C7C8F}"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9168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049D4-6D4E-4508-8015-E1577E6C7C8F}" type="datetimeFigureOut">
              <a:rPr lang="en-US" smtClean="0"/>
              <a:t>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32608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3049D4-6D4E-4508-8015-E1577E6C7C8F}"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67903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3049D4-6D4E-4508-8015-E1577E6C7C8F}" type="datetimeFigureOut">
              <a:rPr lang="en-US" smtClean="0"/>
              <a:t>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39208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3049D4-6D4E-4508-8015-E1577E6C7C8F}" type="datetimeFigureOut">
              <a:rPr lang="en-US" smtClean="0"/>
              <a:t>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1767236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049D4-6D4E-4508-8015-E1577E6C7C8F}" type="datetimeFigureOut">
              <a:rPr lang="en-US" smtClean="0"/>
              <a:t>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86845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049D4-6D4E-4508-8015-E1577E6C7C8F}"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24531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049D4-6D4E-4508-8015-E1577E6C7C8F}" type="datetimeFigureOut">
              <a:rPr lang="en-US" smtClean="0"/>
              <a:t>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71780-E6DB-4138-9EA1-FF6AA96629ED}" type="slidenum">
              <a:rPr lang="en-US" smtClean="0"/>
              <a:t>‹#›</a:t>
            </a:fld>
            <a:endParaRPr lang="en-US"/>
          </a:p>
        </p:txBody>
      </p:sp>
    </p:spTree>
    <p:extLst>
      <p:ext uri="{BB962C8B-B14F-4D97-AF65-F5344CB8AC3E}">
        <p14:creationId xmlns:p14="http://schemas.microsoft.com/office/powerpoint/2010/main" val="75914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049D4-6D4E-4508-8015-E1577E6C7C8F}" type="datetimeFigureOut">
              <a:rPr lang="en-US" smtClean="0"/>
              <a:t>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71780-E6DB-4138-9EA1-FF6AA96629ED}" type="slidenum">
              <a:rPr lang="en-US" smtClean="0"/>
              <a:t>‹#›</a:t>
            </a:fld>
            <a:endParaRPr lang="en-US"/>
          </a:p>
        </p:txBody>
      </p:sp>
    </p:spTree>
    <p:extLst>
      <p:ext uri="{BB962C8B-B14F-4D97-AF65-F5344CB8AC3E}">
        <p14:creationId xmlns:p14="http://schemas.microsoft.com/office/powerpoint/2010/main" val="42693800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arzideh.blog.ir/1395/09/10/All-About-Start-Apache-Lucene" TargetMode="External"/><Relationship Id="rId2" Type="http://schemas.openxmlformats.org/officeDocument/2006/relationships/hyperlink" Target="https://lucene.apache.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iki.apache.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2549" y="2483729"/>
            <a:ext cx="9144000" cy="1346558"/>
          </a:xfrm>
        </p:spPr>
        <p:txBody>
          <a:bodyPr>
            <a:noAutofit/>
          </a:bodyPr>
          <a:lstStyle/>
          <a:p>
            <a:pPr algn="ctr" rtl="1"/>
            <a:r>
              <a:rPr lang="fa-IR" sz="3200" b="1" dirty="0" smtClean="0">
                <a:cs typeface="B Nazanin" panose="00000400000000000000" pitchFamily="2" charset="-78"/>
              </a:rPr>
              <a:t>پروژه </a:t>
            </a:r>
            <a:r>
              <a:rPr lang="fa-IR" sz="3200" b="1" dirty="0">
                <a:cs typeface="B Nazanin" panose="00000400000000000000" pitchFamily="2" charset="-78"/>
              </a:rPr>
              <a:t>پایانی کارشناسی کامپیوتر گرايش </a:t>
            </a:r>
            <a:r>
              <a:rPr lang="fa-IR" sz="3200" b="1" dirty="0" smtClean="0">
                <a:cs typeface="B Nazanin" panose="00000400000000000000" pitchFamily="2" charset="-78"/>
              </a:rPr>
              <a:t>نرم‌افزار</a:t>
            </a:r>
            <a:r>
              <a:rPr lang="fa-IR" sz="4000" dirty="0" smtClean="0">
                <a:cs typeface="B Nazanin" panose="00000400000000000000" pitchFamily="2" charset="-78"/>
              </a:rPr>
              <a:t/>
            </a:r>
            <a:br>
              <a:rPr lang="fa-IR" sz="4000" dirty="0" smtClean="0">
                <a:cs typeface="B Nazanin" panose="00000400000000000000" pitchFamily="2" charset="-78"/>
              </a:rPr>
            </a:br>
            <a:r>
              <a:rPr lang="en-US" sz="1800" dirty="0">
                <a:cs typeface="B Nazanin" panose="00000400000000000000" pitchFamily="2" charset="-78"/>
              </a:rPr>
              <a:t/>
            </a:r>
            <a:br>
              <a:rPr lang="en-US" sz="1800" dirty="0">
                <a:cs typeface="B Nazanin" panose="00000400000000000000" pitchFamily="2" charset="-78"/>
              </a:rPr>
            </a:br>
            <a:r>
              <a:rPr lang="fa-IR" sz="2400" dirty="0">
                <a:cs typeface="B Nazanin" panose="00000400000000000000" pitchFamily="2" charset="-78"/>
              </a:rPr>
              <a:t>دسکتاپ اپلیکیشن جست و جو با ابزار لوسین</a:t>
            </a:r>
            <a:endParaRPr lang="en-US" sz="2400" dirty="0">
              <a:cs typeface="B Nazanin" panose="00000400000000000000" pitchFamily="2" charset="-78"/>
            </a:endParaRPr>
          </a:p>
        </p:txBody>
      </p:sp>
      <p:sp>
        <p:nvSpPr>
          <p:cNvPr id="3" name="Subtitle 2"/>
          <p:cNvSpPr>
            <a:spLocks noGrp="1"/>
          </p:cNvSpPr>
          <p:nvPr>
            <p:ph type="subTitle" idx="1"/>
          </p:nvPr>
        </p:nvSpPr>
        <p:spPr>
          <a:xfrm>
            <a:off x="1352549" y="3925316"/>
            <a:ext cx="9144000" cy="2131447"/>
          </a:xfrm>
        </p:spPr>
        <p:txBody>
          <a:bodyPr>
            <a:noAutofit/>
          </a:bodyPr>
          <a:lstStyle/>
          <a:p>
            <a:pPr algn="ctr" rtl="1"/>
            <a:r>
              <a:rPr lang="fa-IR" sz="2400" b="1" dirty="0">
                <a:cs typeface="B Nazanin" panose="00000400000000000000" pitchFamily="2" charset="-78"/>
              </a:rPr>
              <a:t>سیاوش </a:t>
            </a:r>
            <a:r>
              <a:rPr lang="fa-IR" sz="2400" b="1" dirty="0" smtClean="0">
                <a:cs typeface="B Nazanin" panose="00000400000000000000" pitchFamily="2" charset="-78"/>
              </a:rPr>
              <a:t>حسن‌پور آده</a:t>
            </a:r>
            <a:endParaRPr lang="en-US" sz="2400" b="1" dirty="0" smtClean="0">
              <a:cs typeface="B Nazanin" panose="00000400000000000000" pitchFamily="2" charset="-78"/>
            </a:endParaRPr>
          </a:p>
          <a:p>
            <a:pPr algn="ctr" rtl="1"/>
            <a:endParaRPr lang="en-US" sz="400" dirty="0" smtClean="0">
              <a:cs typeface="B Nazanin" panose="00000400000000000000" pitchFamily="2" charset="-78"/>
            </a:endParaRPr>
          </a:p>
          <a:p>
            <a:pPr algn="ctr" rtl="1"/>
            <a:r>
              <a:rPr lang="fa-IR" sz="2400" b="1" dirty="0" smtClean="0">
                <a:cs typeface="B Nazanin" panose="00000400000000000000" pitchFamily="2" charset="-78"/>
              </a:rPr>
              <a:t>استاد راهنما</a:t>
            </a:r>
            <a:endParaRPr lang="fa-IR" dirty="0" smtClean="0">
              <a:cs typeface="B Nazanin" panose="00000400000000000000" pitchFamily="2" charset="-78"/>
            </a:endParaRPr>
          </a:p>
          <a:p>
            <a:pPr algn="ctr" rtl="1"/>
            <a:r>
              <a:rPr lang="fa-IR" sz="2400" b="1" dirty="0" smtClean="0">
                <a:cs typeface="B Nazanin" panose="00000400000000000000" pitchFamily="2" charset="-78"/>
              </a:rPr>
              <a:t>دکتر اصغریان</a:t>
            </a:r>
            <a:endParaRPr lang="fa-IR" sz="2400" b="1" dirty="0">
              <a:cs typeface="B Nazanin" panose="00000400000000000000" pitchFamily="2" charset="-78"/>
            </a:endParaRPr>
          </a:p>
          <a:p>
            <a:pPr algn="ctr" rtl="1"/>
            <a:endParaRPr lang="en-US" sz="600" dirty="0">
              <a:cs typeface="B Nazanin" panose="00000400000000000000" pitchFamily="2" charset="-78"/>
            </a:endParaRPr>
          </a:p>
          <a:p>
            <a:pPr algn="ctr" rtl="1"/>
            <a:r>
              <a:rPr lang="fa-IR" sz="1600" b="1" dirty="0"/>
              <a:t>بهمن  ماه سال </a:t>
            </a:r>
            <a:r>
              <a:rPr lang="fa-IR" sz="1600" b="1" dirty="0" smtClean="0"/>
              <a:t>1396</a:t>
            </a:r>
            <a:endParaRPr lang="en-US" sz="1600" dirty="0"/>
          </a:p>
        </p:txBody>
      </p:sp>
      <p:pic>
        <p:nvPicPr>
          <p:cNvPr id="1026" name="Picture 7" descr="urmia university 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49" y="53424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914497" y="1342254"/>
            <a:ext cx="2020105" cy="1200329"/>
          </a:xfrm>
          <a:prstGeom prst="rect">
            <a:avLst/>
          </a:prstGeom>
          <a:noFill/>
        </p:spPr>
        <p:txBody>
          <a:bodyPr wrap="none" rtlCol="0">
            <a:spAutoFit/>
          </a:bodyPr>
          <a:lstStyle/>
          <a:p>
            <a:pPr algn="ctr" rtl="1"/>
            <a:r>
              <a:rPr lang="fa-IR" b="1" dirty="0"/>
              <a:t>دانشگاه اروميه</a:t>
            </a:r>
            <a:endParaRPr lang="en-US" dirty="0"/>
          </a:p>
          <a:p>
            <a:pPr algn="ctr" rtl="1"/>
            <a:r>
              <a:rPr lang="fa-IR" b="1" dirty="0"/>
              <a:t>دانشکده فنی و مهندسی</a:t>
            </a:r>
            <a:endParaRPr lang="en-US" dirty="0"/>
          </a:p>
          <a:p>
            <a:pPr algn="ctr" rtl="1"/>
            <a:r>
              <a:rPr lang="fa-IR" b="1" dirty="0"/>
              <a:t>گروه مهندسی کامپيوتر</a:t>
            </a:r>
            <a:endParaRPr lang="en-US" dirty="0"/>
          </a:p>
          <a:p>
            <a:pPr algn="ctr" rtl="1"/>
            <a:endParaRPr lang="en-US" dirty="0"/>
          </a:p>
        </p:txBody>
      </p:sp>
    </p:spTree>
    <p:extLst>
      <p:ext uri="{BB962C8B-B14F-4D97-AF65-F5344CB8AC3E}">
        <p14:creationId xmlns:p14="http://schemas.microsoft.com/office/powerpoint/2010/main" val="2228794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sz="4800" dirty="0" smtClean="0"/>
              <a:t>index</a:t>
            </a:r>
            <a:endParaRPr lang="en-US" dirty="0"/>
          </a:p>
        </p:txBody>
      </p:sp>
      <p:sp>
        <p:nvSpPr>
          <p:cNvPr id="3" name="Content Placeholder 2"/>
          <p:cNvSpPr>
            <a:spLocks noGrp="1"/>
          </p:cNvSpPr>
          <p:nvPr>
            <p:ph idx="1"/>
          </p:nvPr>
        </p:nvSpPr>
        <p:spPr/>
        <p:txBody>
          <a:bodyPr>
            <a:noAutofit/>
          </a:bodyPr>
          <a:lstStyle/>
          <a:p>
            <a:pPr algn="just" rtl="1"/>
            <a:r>
              <a:rPr lang="en-US" sz="3200" b="1" dirty="0" smtClean="0">
                <a:cs typeface="B Nazanin" panose="00000400000000000000" pitchFamily="2" charset="-78"/>
              </a:rPr>
              <a:t>Directories</a:t>
            </a:r>
          </a:p>
          <a:p>
            <a:pPr marL="0" indent="0" algn="just" rtl="1">
              <a:buNone/>
            </a:pPr>
            <a:r>
              <a:rPr lang="ar-SA" sz="3200" dirty="0">
                <a:cs typeface="B Nazanin" panose="00000400000000000000" pitchFamily="2" charset="-78"/>
              </a:rPr>
              <a:t>ایندکس‌های تولید شده توسط </a:t>
            </a:r>
            <a:r>
              <a:rPr lang="en-US" sz="3200" dirty="0" err="1">
                <a:cs typeface="B Nazanin" panose="00000400000000000000" pitchFamily="2" charset="-78"/>
              </a:rPr>
              <a:t>Lucene</a:t>
            </a:r>
            <a:r>
              <a:rPr lang="ar-SA" sz="3200" dirty="0">
                <a:cs typeface="B Nazanin" panose="00000400000000000000" pitchFamily="2" charset="-78"/>
              </a:rPr>
              <a:t> می‌توانند در مکانی </a:t>
            </a:r>
            <a:r>
              <a:rPr lang="ar-SA" sz="3200" dirty="0" smtClean="0">
                <a:cs typeface="B Nazanin" panose="00000400000000000000" pitchFamily="2" charset="-78"/>
              </a:rPr>
              <a:t>در </a:t>
            </a:r>
            <a:r>
              <a:rPr lang="ar-SA" sz="3200" dirty="0">
                <a:cs typeface="B Nazanin" panose="00000400000000000000" pitchFamily="2" charset="-78"/>
              </a:rPr>
              <a:t>حافظه اصلی یا روی یک پایگاه داده ذخیره شوند. برای پیاده‌سازی هر کدام از این گزینه‌ها کلاس‌هایی وجود دارد که همه آن‌ها از </a:t>
            </a:r>
            <a:r>
              <a:rPr lang="ar-SA" sz="3200" dirty="0" smtClean="0">
                <a:cs typeface="B Nazanin" panose="00000400000000000000" pitchFamily="2" charset="-78"/>
              </a:rPr>
              <a:t>کلاس </a:t>
            </a:r>
            <a:r>
              <a:rPr lang="en-US" sz="3200" dirty="0" smtClean="0">
                <a:cs typeface="B Nazanin" panose="00000400000000000000" pitchFamily="2" charset="-78"/>
              </a:rPr>
              <a:t>Directory</a:t>
            </a:r>
            <a:r>
              <a:rPr lang="ar-SA" sz="3200" dirty="0" smtClean="0">
                <a:cs typeface="B Nazanin" panose="00000400000000000000" pitchFamily="2" charset="-78"/>
              </a:rPr>
              <a:t> </a:t>
            </a:r>
            <a:r>
              <a:rPr lang="ar-SA" sz="3200" dirty="0">
                <a:cs typeface="B Nazanin" panose="00000400000000000000" pitchFamily="2" charset="-78"/>
              </a:rPr>
              <a:t>ارث‌بری می‌کنند</a:t>
            </a:r>
            <a:r>
              <a:rPr lang="ar-SA" sz="3200" dirty="0" smtClean="0">
                <a:cs typeface="B Nazanin" panose="00000400000000000000" pitchFamily="2" charset="-78"/>
              </a:rPr>
              <a:t>.</a:t>
            </a:r>
            <a:endParaRPr lang="fa-IR" sz="3200" dirty="0" smtClean="0">
              <a:cs typeface="B Nazanin" panose="00000400000000000000" pitchFamily="2" charset="-78"/>
            </a:endParaRPr>
          </a:p>
          <a:p>
            <a:pPr marL="0" indent="0" algn="just" rtl="1">
              <a:buNone/>
            </a:pPr>
            <a:endParaRPr lang="fa-IR" sz="3200" dirty="0">
              <a:cs typeface="B Nazanin" panose="00000400000000000000" pitchFamily="2" charset="-78"/>
            </a:endParaRPr>
          </a:p>
          <a:p>
            <a:pPr algn="just" rtl="1"/>
            <a:r>
              <a:rPr lang="en-US" sz="3200" b="1" dirty="0" smtClean="0">
                <a:cs typeface="B Nazanin" panose="00000400000000000000" pitchFamily="2" charset="-78"/>
              </a:rPr>
              <a:t>Documents</a:t>
            </a:r>
          </a:p>
          <a:p>
            <a:pPr marL="0" indent="0" algn="just" rtl="1">
              <a:buNone/>
            </a:pPr>
            <a:r>
              <a:rPr lang="ar-SA" sz="3200" dirty="0">
                <a:cs typeface="B Nazanin" panose="00000400000000000000" pitchFamily="2" charset="-78"/>
              </a:rPr>
              <a:t>اسنادی که </a:t>
            </a:r>
            <a:r>
              <a:rPr lang="ar-SA" sz="3200" dirty="0" smtClean="0">
                <a:cs typeface="B Nazanin" panose="00000400000000000000" pitchFamily="2" charset="-78"/>
              </a:rPr>
              <a:t>می‌خواهی</a:t>
            </a:r>
            <a:r>
              <a:rPr lang="fa-IR" sz="3200" dirty="0">
                <a:cs typeface="B Nazanin" panose="00000400000000000000" pitchFamily="2" charset="-78"/>
              </a:rPr>
              <a:t>م</a:t>
            </a:r>
            <a:r>
              <a:rPr lang="ar-SA" sz="3200" dirty="0" smtClean="0">
                <a:cs typeface="B Nazanin" panose="00000400000000000000" pitchFamily="2" charset="-78"/>
              </a:rPr>
              <a:t> </a:t>
            </a:r>
            <a:r>
              <a:rPr lang="ar-SA" sz="3200" dirty="0">
                <a:cs typeface="B Nazanin" panose="00000400000000000000" pitchFamily="2" charset="-78"/>
              </a:rPr>
              <a:t>آن‌ها را قابل </a:t>
            </a:r>
            <a:r>
              <a:rPr lang="ar-SA" sz="3200" dirty="0" smtClean="0">
                <a:cs typeface="B Nazanin" panose="00000400000000000000" pitchFamily="2" charset="-78"/>
              </a:rPr>
              <a:t>جست</a:t>
            </a:r>
            <a:r>
              <a:rPr lang="fa-IR" sz="3200" dirty="0" smtClean="0">
                <a:cs typeface="B Nazanin" panose="00000400000000000000" pitchFamily="2" charset="-78"/>
              </a:rPr>
              <a:t> و </a:t>
            </a:r>
            <a:r>
              <a:rPr lang="ar-SA" sz="3200" dirty="0" smtClean="0">
                <a:cs typeface="B Nazanin" panose="00000400000000000000" pitchFamily="2" charset="-78"/>
              </a:rPr>
              <a:t>جو کنی</a:t>
            </a:r>
            <a:r>
              <a:rPr lang="fa-IR" sz="3200" dirty="0" smtClean="0">
                <a:cs typeface="B Nazanin" panose="00000400000000000000" pitchFamily="2" charset="-78"/>
              </a:rPr>
              <a:t>م</a:t>
            </a:r>
            <a:r>
              <a:rPr lang="ar-SA" sz="3200" dirty="0" smtClean="0">
                <a:cs typeface="B Nazanin" panose="00000400000000000000" pitchFamily="2" charset="-78"/>
              </a:rPr>
              <a:t> </a:t>
            </a:r>
            <a:r>
              <a:rPr lang="ar-SA" sz="3200" dirty="0">
                <a:cs typeface="B Nazanin" panose="00000400000000000000" pitchFamily="2" charset="-78"/>
              </a:rPr>
              <a:t>می‌توانند هر نوع فایل متنی مانند </a:t>
            </a:r>
            <a:r>
              <a:rPr lang="en-US" sz="3200" dirty="0" smtClean="0">
                <a:cs typeface="B Nazanin" panose="00000400000000000000" pitchFamily="2" charset="-78"/>
              </a:rPr>
              <a:t>Word</a:t>
            </a:r>
            <a:r>
              <a:rPr lang="ar-SA" sz="3200" dirty="0">
                <a:cs typeface="B Nazanin" panose="00000400000000000000" pitchFamily="2" charset="-78"/>
              </a:rPr>
              <a:t>، </a:t>
            </a:r>
            <a:r>
              <a:rPr lang="en-US" sz="3200" dirty="0" smtClean="0">
                <a:cs typeface="B Nazanin" panose="00000400000000000000" pitchFamily="2" charset="-78"/>
              </a:rPr>
              <a:t>PDF</a:t>
            </a:r>
            <a:r>
              <a:rPr lang="fa-IR" sz="3200" dirty="0" smtClean="0">
                <a:cs typeface="B Nazanin" panose="00000400000000000000" pitchFamily="2" charset="-78"/>
              </a:rPr>
              <a:t> </a:t>
            </a:r>
            <a:r>
              <a:rPr lang="ar-SA" sz="3200" dirty="0" smtClean="0">
                <a:cs typeface="B Nazanin" panose="00000400000000000000" pitchFamily="2" charset="-78"/>
              </a:rPr>
              <a:t>یا </a:t>
            </a:r>
            <a:r>
              <a:rPr lang="ar-SA" sz="3200" dirty="0">
                <a:cs typeface="B Nazanin" panose="00000400000000000000" pitchFamily="2" charset="-78"/>
              </a:rPr>
              <a:t>هر نوع سند متنی دیگر باشند. برای هر سندی که می‌خواهید آن را ایندکس کنید باید یک شی از کلاس </a:t>
            </a:r>
            <a:r>
              <a:rPr lang="en-US" sz="3200" dirty="0">
                <a:cs typeface="B Nazanin" panose="00000400000000000000" pitchFamily="2" charset="-78"/>
              </a:rPr>
              <a:t>Document</a:t>
            </a:r>
            <a:r>
              <a:rPr lang="ar-SA" sz="3200" dirty="0">
                <a:cs typeface="B Nazanin" panose="00000400000000000000" pitchFamily="2" charset="-78"/>
              </a:rPr>
              <a:t> ایجاد کنید.</a:t>
            </a:r>
            <a:endParaRPr lang="en-US" sz="3200" dirty="0">
              <a:cs typeface="B Nazanin" panose="00000400000000000000" pitchFamily="2" charset="-78"/>
            </a:endParaRPr>
          </a:p>
        </p:txBody>
      </p:sp>
      <p:cxnSp>
        <p:nvCxnSpPr>
          <p:cNvPr id="5" name="Straight Connector 4"/>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16244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800" dirty="0" smtClean="0">
                <a:cs typeface="B Nazanin" panose="00000400000000000000" pitchFamily="2" charset="-78"/>
              </a:rPr>
              <a:t>index</a:t>
            </a:r>
            <a:r>
              <a:rPr lang="fa-IR" sz="4800" dirty="0" smtClean="0">
                <a:cs typeface="B Nazanin" panose="00000400000000000000" pitchFamily="2" charset="-78"/>
              </a:rPr>
              <a:t> (ادامه)</a:t>
            </a:r>
            <a:endParaRPr lang="en-US" sz="48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Low" rtl="1"/>
            <a:r>
              <a:rPr lang="en-US" sz="3200" b="1" dirty="0" smtClean="0"/>
              <a:t>Fields</a:t>
            </a:r>
            <a:endParaRPr lang="fa-IR" sz="3200" b="1" dirty="0" smtClean="0"/>
          </a:p>
          <a:p>
            <a:pPr marL="0" indent="0" algn="justLow" rtl="1">
              <a:buNone/>
            </a:pPr>
            <a:r>
              <a:rPr lang="fa-IR" sz="3200" dirty="0" smtClean="0"/>
              <a:t>به </a:t>
            </a:r>
            <a:r>
              <a:rPr lang="fa-IR" sz="3200" dirty="0"/>
              <a:t>هر سند </a:t>
            </a:r>
            <a:r>
              <a:rPr lang="fa-IR" sz="3200" dirty="0" smtClean="0"/>
              <a:t>مجموعه‌ای </a:t>
            </a:r>
            <a:r>
              <a:rPr lang="fa-IR" sz="3200" dirty="0"/>
              <a:t>از فیلدها اضافه </a:t>
            </a:r>
            <a:r>
              <a:rPr lang="fa-IR" sz="3200" dirty="0" smtClean="0"/>
              <a:t>می‌کنیم که </a:t>
            </a:r>
            <a:r>
              <a:rPr lang="fa-IR" sz="3200" dirty="0"/>
              <a:t>هر کدام می‌توانند اطلاعاتی را درباره سند ارائه دهند. برای مثال یک فیلد می‌تواند عنوان، شناسه سند، توصیفی درباره‌ی سند یا محتوای آن </a:t>
            </a:r>
            <a:r>
              <a:rPr lang="fa-IR" sz="3200" dirty="0" smtClean="0"/>
              <a:t>باشد.</a:t>
            </a:r>
          </a:p>
          <a:p>
            <a:pPr marL="0" indent="0" algn="justLow" rtl="1">
              <a:buNone/>
            </a:pPr>
            <a:endParaRPr lang="fa-IR" sz="3200" dirty="0"/>
          </a:p>
          <a:p>
            <a:pPr algn="justLow" rtl="1"/>
            <a:r>
              <a:rPr lang="en-US" sz="3200" b="1" dirty="0" smtClean="0"/>
              <a:t>Analyzer</a:t>
            </a:r>
            <a:endParaRPr lang="fa-IR" sz="3200" b="1" dirty="0" smtClean="0"/>
          </a:p>
          <a:p>
            <a:pPr marL="0" indent="0" algn="justLow" rtl="1">
              <a:buNone/>
            </a:pPr>
            <a:r>
              <a:rPr lang="fa-IR" sz="3200" dirty="0"/>
              <a:t>آنالیزور یکی از مهمترین اجزای فرایند ایندکس‌گذاری و جستجو است. آنالیزور مسئول گرفتن متن‌ خام ورودی و تبدیل آن به واژه‌های قابل جستجو است.</a:t>
            </a:r>
            <a:endParaRPr lang="en-US" sz="3200" dirty="0"/>
          </a:p>
          <a:p>
            <a:pPr algn="justLow" rtl="1"/>
            <a:endParaRPr lang="en-US" sz="3200"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41412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dexin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094" y="178366"/>
            <a:ext cx="9739941" cy="658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074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800" dirty="0" smtClean="0"/>
              <a:t>Search</a:t>
            </a:r>
            <a:endParaRPr lang="en-US" sz="4800" dirty="0"/>
          </a:p>
        </p:txBody>
      </p:sp>
      <p:sp>
        <p:nvSpPr>
          <p:cNvPr id="3" name="Content Placeholder 2"/>
          <p:cNvSpPr>
            <a:spLocks noGrp="1"/>
          </p:cNvSpPr>
          <p:nvPr>
            <p:ph idx="1"/>
          </p:nvPr>
        </p:nvSpPr>
        <p:spPr>
          <a:xfrm>
            <a:off x="838200" y="1825624"/>
            <a:ext cx="10515600" cy="4439373"/>
          </a:xfrm>
        </p:spPr>
        <p:txBody>
          <a:bodyPr>
            <a:normAutofit fontScale="92500" lnSpcReduction="20000"/>
          </a:bodyPr>
          <a:lstStyle/>
          <a:p>
            <a:pPr lvl="0" algn="r" rtl="1">
              <a:lnSpc>
                <a:spcPct val="120000"/>
              </a:lnSpc>
            </a:pPr>
            <a:r>
              <a:rPr lang="en-US" sz="3200" b="1" dirty="0" err="1">
                <a:cs typeface="B Nazanin" panose="00000400000000000000" pitchFamily="2" charset="-78"/>
              </a:rPr>
              <a:t>QueryBuilder</a:t>
            </a:r>
            <a:r>
              <a:rPr lang="ar-SA" sz="3200" b="1" dirty="0">
                <a:cs typeface="B Nazanin" panose="00000400000000000000" pitchFamily="2" charset="-78"/>
              </a:rPr>
              <a:t> و </a:t>
            </a:r>
            <a:r>
              <a:rPr lang="en-US" sz="3200" b="1" dirty="0" smtClean="0">
                <a:cs typeface="B Nazanin" panose="00000400000000000000" pitchFamily="2" charset="-78"/>
              </a:rPr>
              <a:t>Query</a:t>
            </a:r>
          </a:p>
          <a:p>
            <a:pPr marL="0" lvl="0" indent="0" algn="r" rtl="1">
              <a:lnSpc>
                <a:spcPct val="120000"/>
              </a:lnSpc>
              <a:buNone/>
            </a:pPr>
            <a:r>
              <a:rPr lang="fa-IR" sz="3200" dirty="0" smtClean="0">
                <a:cs typeface="B Nazanin" panose="00000400000000000000" pitchFamily="2" charset="-78"/>
              </a:rPr>
              <a:t>کلاس‌های </a:t>
            </a:r>
            <a:r>
              <a:rPr lang="en-US" sz="3200" dirty="0" err="1" smtClean="0">
                <a:cs typeface="B Nazanin" panose="00000400000000000000" pitchFamily="2" charset="-78"/>
              </a:rPr>
              <a:t>QueryBuilder</a:t>
            </a:r>
            <a:r>
              <a:rPr lang="fa-IR" sz="3200" dirty="0" smtClean="0">
                <a:cs typeface="B Nazanin" panose="00000400000000000000" pitchFamily="2" charset="-78"/>
              </a:rPr>
              <a:t> و </a:t>
            </a:r>
            <a:r>
              <a:rPr lang="en-US" sz="3200" dirty="0" smtClean="0">
                <a:cs typeface="B Nazanin" panose="00000400000000000000" pitchFamily="2" charset="-78"/>
              </a:rPr>
              <a:t>Query</a:t>
            </a:r>
            <a:r>
              <a:rPr lang="fa-IR" sz="3200" dirty="0" smtClean="0">
                <a:cs typeface="B Nazanin" panose="00000400000000000000" pitchFamily="2" charset="-78"/>
              </a:rPr>
              <a:t> متنی که میخواهیم جست و جو کنیم را آماده می‌سازد. </a:t>
            </a:r>
            <a:r>
              <a:rPr lang="ar-SA" sz="3200" dirty="0" smtClean="0">
                <a:cs typeface="B Nazanin" panose="00000400000000000000" pitchFamily="2" charset="-78"/>
              </a:rPr>
              <a:t>از </a:t>
            </a:r>
            <a:r>
              <a:rPr lang="ar-SA" sz="3200" dirty="0">
                <a:cs typeface="B Nazanin" panose="00000400000000000000" pitchFamily="2" charset="-78"/>
              </a:rPr>
              <a:t>زیرکلاس‌های</a:t>
            </a:r>
            <a:r>
              <a:rPr lang="en-US" sz="3200" dirty="0">
                <a:cs typeface="B Nazanin" panose="00000400000000000000" pitchFamily="2" charset="-78"/>
              </a:rPr>
              <a:t>Query</a:t>
            </a:r>
            <a:r>
              <a:rPr lang="ar-SA" sz="3200" dirty="0">
                <a:cs typeface="B Nazanin" panose="00000400000000000000" pitchFamily="2" charset="-78"/>
              </a:rPr>
              <a:t>، </a:t>
            </a:r>
            <a:r>
              <a:rPr lang="ar-SA" sz="3200" dirty="0" smtClean="0">
                <a:cs typeface="B Nazanin" panose="00000400000000000000" pitchFamily="2" charset="-78"/>
              </a:rPr>
              <a:t>کلاس</a:t>
            </a:r>
            <a:r>
              <a:rPr lang="fa-IR" sz="3200" dirty="0" smtClean="0">
                <a:cs typeface="B Nazanin" panose="00000400000000000000" pitchFamily="2" charset="-78"/>
              </a:rPr>
              <a:t>‌های</a:t>
            </a:r>
            <a:r>
              <a:rPr lang="ar-SA" sz="3200" dirty="0" smtClean="0">
                <a:cs typeface="B Nazanin" panose="00000400000000000000" pitchFamily="2" charset="-78"/>
              </a:rPr>
              <a:t> </a:t>
            </a:r>
            <a:r>
              <a:rPr lang="en-US" sz="3200" dirty="0" err="1">
                <a:cs typeface="B Nazanin" panose="00000400000000000000" pitchFamily="2" charset="-78"/>
              </a:rPr>
              <a:t>BooleanQuery</a:t>
            </a:r>
            <a:r>
              <a:rPr lang="ar-SA" sz="3200" dirty="0">
                <a:cs typeface="B Nazanin" panose="00000400000000000000" pitchFamily="2" charset="-78"/>
              </a:rPr>
              <a:t> </a:t>
            </a:r>
            <a:r>
              <a:rPr lang="fa-IR" sz="3200" dirty="0" smtClean="0">
                <a:cs typeface="B Nazanin" panose="00000400000000000000" pitchFamily="2" charset="-78"/>
              </a:rPr>
              <a:t>و </a:t>
            </a:r>
            <a:r>
              <a:rPr lang="en-US" sz="3200" dirty="0" err="1" smtClean="0">
                <a:cs typeface="B Nazanin" panose="00000400000000000000" pitchFamily="2" charset="-78"/>
              </a:rPr>
              <a:t>WildcardQuery</a:t>
            </a:r>
            <a:r>
              <a:rPr lang="ar-SA" sz="3200" dirty="0" smtClean="0">
                <a:cs typeface="B Nazanin" panose="00000400000000000000" pitchFamily="2" charset="-78"/>
              </a:rPr>
              <a:t> </a:t>
            </a:r>
            <a:r>
              <a:rPr lang="ar-SA" sz="3200" dirty="0">
                <a:cs typeface="B Nazanin" panose="00000400000000000000" pitchFamily="2" charset="-78"/>
              </a:rPr>
              <a:t>و </a:t>
            </a:r>
            <a:r>
              <a:rPr lang="en-US" sz="3200" dirty="0" err="1">
                <a:cs typeface="B Nazanin" panose="00000400000000000000" pitchFamily="2" charset="-78"/>
              </a:rPr>
              <a:t>PhraseQuery</a:t>
            </a:r>
            <a:r>
              <a:rPr lang="en-US" sz="3200" dirty="0">
                <a:cs typeface="B Nazanin" panose="00000400000000000000" pitchFamily="2" charset="-78"/>
              </a:rPr>
              <a:t> </a:t>
            </a:r>
            <a:r>
              <a:rPr lang="fa-IR" sz="3200" dirty="0" smtClean="0">
                <a:cs typeface="B Nazanin" panose="00000400000000000000" pitchFamily="2" charset="-78"/>
              </a:rPr>
              <a:t> و ....</a:t>
            </a:r>
          </a:p>
          <a:p>
            <a:pPr marL="0" lvl="0" indent="0" algn="r" rtl="1">
              <a:lnSpc>
                <a:spcPct val="120000"/>
              </a:lnSpc>
              <a:buNone/>
            </a:pPr>
            <a:endParaRPr lang="fa-IR" sz="3200" dirty="0" smtClean="0">
              <a:cs typeface="B Nazanin" panose="00000400000000000000" pitchFamily="2" charset="-78"/>
            </a:endParaRPr>
          </a:p>
          <a:p>
            <a:pPr algn="r" rtl="1">
              <a:lnSpc>
                <a:spcPct val="120000"/>
              </a:lnSpc>
            </a:pPr>
            <a:r>
              <a:rPr lang="en-US" sz="3200" b="1" dirty="0" err="1" smtClean="0">
                <a:cs typeface="B Nazanin" panose="00000400000000000000" pitchFamily="2" charset="-78"/>
              </a:rPr>
              <a:t>IndexReader</a:t>
            </a:r>
            <a:endParaRPr lang="fa-IR" sz="3200" b="1" dirty="0" smtClean="0">
              <a:cs typeface="B Nazanin" panose="00000400000000000000" pitchFamily="2" charset="-78"/>
            </a:endParaRPr>
          </a:p>
          <a:p>
            <a:pPr marL="0" indent="0" algn="r" rtl="1">
              <a:lnSpc>
                <a:spcPct val="120000"/>
              </a:lnSpc>
              <a:buNone/>
            </a:pPr>
            <a:r>
              <a:rPr lang="ar-SA" sz="3200" dirty="0">
                <a:cs typeface="B Nazanin" panose="00000400000000000000" pitchFamily="2" charset="-78"/>
              </a:rPr>
              <a:t>برای اینکه بخواهیم جستجویی روی ایندکس‌ها انجام دهیم ابتدا باید بتوانیم به آن‌ها دسترسی داشته باشیم. کلاس </a:t>
            </a:r>
            <a:r>
              <a:rPr lang="en-US" sz="3200" dirty="0" err="1" smtClean="0">
                <a:cs typeface="B Nazanin" panose="00000400000000000000" pitchFamily="2" charset="-78"/>
              </a:rPr>
              <a:t>IndexReader</a:t>
            </a:r>
            <a:r>
              <a:rPr lang="ar-SA" sz="3200" dirty="0" smtClean="0">
                <a:cs typeface="B Nazanin" panose="00000400000000000000" pitchFamily="2" charset="-78"/>
              </a:rPr>
              <a:t> </a:t>
            </a:r>
            <a:r>
              <a:rPr lang="ar-SA" sz="3200" dirty="0">
                <a:cs typeface="B Nazanin" panose="00000400000000000000" pitchFamily="2" charset="-78"/>
              </a:rPr>
              <a:t>این کار را انجام می‌دهد</a:t>
            </a:r>
            <a:r>
              <a:rPr lang="ar-SA" sz="3200" dirty="0" smtClean="0">
                <a:cs typeface="B Nazanin" panose="00000400000000000000" pitchFamily="2" charset="-78"/>
              </a:rPr>
              <a:t>.</a:t>
            </a:r>
            <a:endParaRPr lang="fa-IR" sz="3200" dirty="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68474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800" dirty="0" smtClean="0">
                <a:cs typeface="B Nazanin" panose="00000400000000000000" pitchFamily="2" charset="-78"/>
              </a:rPr>
              <a:t>Search</a:t>
            </a:r>
            <a:r>
              <a:rPr lang="fa-IR" sz="4800" dirty="0" smtClean="0">
                <a:cs typeface="B Nazanin" panose="00000400000000000000" pitchFamily="2" charset="-78"/>
              </a:rPr>
              <a:t> (ادامه)</a:t>
            </a:r>
            <a:endParaRPr lang="en-US" sz="48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r>
              <a:rPr lang="en-US" sz="3200" b="1" dirty="0" err="1">
                <a:cs typeface="B Nazanin" panose="00000400000000000000" pitchFamily="2" charset="-78"/>
              </a:rPr>
              <a:t>IndexSearcher</a:t>
            </a:r>
            <a:r>
              <a:rPr lang="en-US" sz="3200" b="1" dirty="0">
                <a:cs typeface="B Nazanin" panose="00000400000000000000" pitchFamily="2" charset="-78"/>
              </a:rPr>
              <a:t> </a:t>
            </a:r>
            <a:endParaRPr lang="fa-IR" sz="3200" b="1" dirty="0" smtClean="0">
              <a:cs typeface="B Nazanin" panose="00000400000000000000" pitchFamily="2" charset="-78"/>
            </a:endParaRPr>
          </a:p>
          <a:p>
            <a:pPr marL="0" indent="0" algn="just" rtl="1">
              <a:buNone/>
            </a:pPr>
            <a:r>
              <a:rPr lang="ar-SA" sz="3200" dirty="0" smtClean="0">
                <a:cs typeface="B Nazanin" panose="00000400000000000000" pitchFamily="2" charset="-78"/>
              </a:rPr>
              <a:t>با </a:t>
            </a:r>
            <a:r>
              <a:rPr lang="ar-SA" sz="3200" dirty="0">
                <a:cs typeface="B Nazanin" panose="00000400000000000000" pitchFamily="2" charset="-78"/>
              </a:rPr>
              <a:t>استفاده از کلاس</a:t>
            </a:r>
            <a:r>
              <a:rPr lang="en-US" sz="3200" dirty="0" err="1">
                <a:cs typeface="B Nazanin" panose="00000400000000000000" pitchFamily="2" charset="-78"/>
              </a:rPr>
              <a:t>IndexSearcher</a:t>
            </a:r>
            <a:r>
              <a:rPr lang="ar-SA" sz="3200" dirty="0">
                <a:cs typeface="B Nazanin" panose="00000400000000000000" pitchFamily="2" charset="-78"/>
              </a:rPr>
              <a:t> که نمونه‌ای از کلاس </a:t>
            </a:r>
            <a:r>
              <a:rPr lang="en-US" sz="3200" dirty="0" err="1">
                <a:cs typeface="B Nazanin" panose="00000400000000000000" pitchFamily="2" charset="-78"/>
              </a:rPr>
              <a:t>IndexReader</a:t>
            </a:r>
            <a:r>
              <a:rPr lang="ar-SA" sz="3200" dirty="0">
                <a:cs typeface="B Nazanin" panose="00000400000000000000" pitchFamily="2" charset="-78"/>
              </a:rPr>
              <a:t> را به‌عنوان ورودی سازنده‌اش می‌پذیرد می‌توان جستجو را با استفاده از </a:t>
            </a:r>
            <a:r>
              <a:rPr lang="en-US" sz="3200" dirty="0" smtClean="0">
                <a:cs typeface="B Nazanin" panose="00000400000000000000" pitchFamily="2" charset="-78"/>
              </a:rPr>
              <a:t>Query</a:t>
            </a:r>
            <a:r>
              <a:rPr lang="fa-IR" sz="3200" dirty="0" smtClean="0">
                <a:cs typeface="B Nazanin" panose="00000400000000000000" pitchFamily="2" charset="-78"/>
              </a:rPr>
              <a:t> </a:t>
            </a:r>
            <a:r>
              <a:rPr lang="ar-SA" sz="3200" dirty="0" smtClean="0">
                <a:cs typeface="B Nazanin" panose="00000400000000000000" pitchFamily="2" charset="-78"/>
              </a:rPr>
              <a:t>که </a:t>
            </a:r>
            <a:r>
              <a:rPr lang="ar-SA" sz="3200" dirty="0">
                <a:cs typeface="B Nazanin" panose="00000400000000000000" pitchFamily="2" charset="-78"/>
              </a:rPr>
              <a:t>قبلاً ساختیم انجام داد.</a:t>
            </a:r>
            <a:endParaRPr lang="en-US" sz="3200" dirty="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27474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ucene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l="-766" t="3036" r="1289" b="3977"/>
          <a:stretch/>
        </p:blipFill>
        <p:spPr bwMode="auto">
          <a:xfrm>
            <a:off x="2357120" y="82595"/>
            <a:ext cx="7244882" cy="677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6585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800" dirty="0" smtClean="0">
                <a:cs typeface="B Nazanin" panose="00000400000000000000" pitchFamily="2" charset="-78"/>
              </a:rPr>
              <a:t>بخش‌های اصلی پروژه</a:t>
            </a:r>
            <a:endParaRPr lang="en-US" sz="4800"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این پروژه رابطه کاربری ساده‌ای دارد که به شرح زیر است:</a:t>
            </a:r>
          </a:p>
          <a:p>
            <a:pPr lvl="1" algn="r"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33713845"/>
              </p:ext>
            </p:extLst>
          </p:nvPr>
        </p:nvGraphicFramePr>
        <p:xfrm>
          <a:off x="1249680" y="2753360"/>
          <a:ext cx="9601200" cy="3342639"/>
        </p:xfrm>
        <a:graphic>
          <a:graphicData uri="http://schemas.openxmlformats.org/drawingml/2006/table">
            <a:tbl>
              <a:tblPr rtl="1" firstRow="1" firstCol="1" bandRow="1">
                <a:tableStyleId>{9D7B26C5-4107-4FEC-AEDC-1716B250A1EF}</a:tableStyleId>
              </a:tblPr>
              <a:tblGrid>
                <a:gridCol w="5020448"/>
                <a:gridCol w="4580752"/>
              </a:tblGrid>
              <a:tr h="842502">
                <a:tc>
                  <a:txBody>
                    <a:bodyPr/>
                    <a:lstStyle/>
                    <a:p>
                      <a:pPr marL="0" marR="0" algn="ctr" rtl="1">
                        <a:lnSpc>
                          <a:spcPct val="120000"/>
                        </a:lnSpc>
                        <a:spcBef>
                          <a:spcPts val="600"/>
                        </a:spcBef>
                        <a:spcAft>
                          <a:spcPts val="0"/>
                        </a:spcAft>
                      </a:pPr>
                      <a:r>
                        <a:rPr lang="fa-IR" sz="2400" dirty="0">
                          <a:effectLst/>
                          <a:cs typeface="B Nazanin" panose="00000400000000000000" pitchFamily="2" charset="-78"/>
                        </a:rPr>
                        <a:t>عملکرد </a:t>
                      </a:r>
                      <a:r>
                        <a:rPr lang="en-US" sz="2400" dirty="0">
                          <a:effectLst/>
                          <a:cs typeface="B Nazanin" panose="00000400000000000000" pitchFamily="2" charset="-78"/>
                        </a:rPr>
                        <a:t>view</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c>
                  <a:txBody>
                    <a:bodyPr/>
                    <a:lstStyle/>
                    <a:p>
                      <a:pPr marL="0" marR="0" algn="ctr" rtl="1">
                        <a:lnSpc>
                          <a:spcPct val="120000"/>
                        </a:lnSpc>
                        <a:spcBef>
                          <a:spcPts val="600"/>
                        </a:spcBef>
                        <a:spcAft>
                          <a:spcPts val="0"/>
                        </a:spcAft>
                      </a:pPr>
                      <a:r>
                        <a:rPr lang="fa-IR" sz="2400">
                          <a:effectLst/>
                          <a:cs typeface="B Nazanin" panose="00000400000000000000" pitchFamily="2" charset="-78"/>
                        </a:rPr>
                        <a:t>نام </a:t>
                      </a:r>
                      <a:r>
                        <a:rPr lang="en-US" sz="2400">
                          <a:effectLst/>
                          <a:cs typeface="B Nazanin" panose="00000400000000000000" pitchFamily="2" charset="-78"/>
                        </a:rPr>
                        <a:t>view</a:t>
                      </a:r>
                      <a:endParaRPr lang="en-US" sz="2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r>
              <a:tr h="833379">
                <a:tc>
                  <a:txBody>
                    <a:bodyPr/>
                    <a:lstStyle/>
                    <a:p>
                      <a:pPr marL="0" marR="0" algn="just" rtl="1">
                        <a:lnSpc>
                          <a:spcPct val="120000"/>
                        </a:lnSpc>
                        <a:spcBef>
                          <a:spcPts val="600"/>
                        </a:spcBef>
                        <a:spcAft>
                          <a:spcPts val="0"/>
                        </a:spcAft>
                      </a:pPr>
                      <a:r>
                        <a:rPr lang="fa-IR" sz="2400">
                          <a:effectLst/>
                          <a:cs typeface="B Nazanin" panose="00000400000000000000" pitchFamily="2" charset="-78"/>
                        </a:rPr>
                        <a:t>برای نمایش انتخاب گزینه های ‌‌</a:t>
                      </a:r>
                      <a:r>
                        <a:rPr lang="en-US" sz="2400">
                          <a:effectLst/>
                          <a:cs typeface="B Nazanin" panose="00000400000000000000" pitchFamily="2" charset="-78"/>
                        </a:rPr>
                        <a:t>index</a:t>
                      </a:r>
                      <a:r>
                        <a:rPr lang="fa-IR" sz="2400">
                          <a:effectLst/>
                          <a:cs typeface="B Nazanin" panose="00000400000000000000" pitchFamily="2" charset="-78"/>
                        </a:rPr>
                        <a:t> و </a:t>
                      </a:r>
                      <a:r>
                        <a:rPr lang="en-US" sz="2400">
                          <a:effectLst/>
                          <a:cs typeface="B Nazanin" panose="00000400000000000000" pitchFamily="2" charset="-78"/>
                        </a:rPr>
                        <a:t>search</a:t>
                      </a:r>
                      <a:endParaRPr lang="en-US" sz="2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0">
                        <a:lnSpc>
                          <a:spcPct val="120000"/>
                        </a:lnSpc>
                        <a:spcBef>
                          <a:spcPts val="600"/>
                        </a:spcBef>
                        <a:spcAft>
                          <a:spcPts val="0"/>
                        </a:spcAft>
                      </a:pPr>
                      <a:r>
                        <a:rPr lang="en-US" sz="2400" dirty="0" smtClean="0">
                          <a:effectLst/>
                          <a:latin typeface="+mn-lt"/>
                          <a:ea typeface="+mn-ea"/>
                          <a:cs typeface="B Nazanin" panose="00000400000000000000" pitchFamily="2" charset="-78"/>
                        </a:rPr>
                        <a:t>L.I.S</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r>
              <a:tr h="833379">
                <a:tc>
                  <a:txBody>
                    <a:bodyPr/>
                    <a:lstStyle/>
                    <a:p>
                      <a:pPr marL="0" marR="0" algn="just" rtl="1">
                        <a:lnSpc>
                          <a:spcPct val="120000"/>
                        </a:lnSpc>
                        <a:spcBef>
                          <a:spcPts val="600"/>
                        </a:spcBef>
                        <a:spcAft>
                          <a:spcPts val="0"/>
                        </a:spcAft>
                      </a:pPr>
                      <a:r>
                        <a:rPr lang="fa-IR" sz="2400" dirty="0">
                          <a:effectLst/>
                          <a:cs typeface="B Nazanin" panose="00000400000000000000" pitchFamily="2" charset="-78"/>
                        </a:rPr>
                        <a:t>برای وارد کردن مسیر برای </a:t>
                      </a:r>
                      <a:r>
                        <a:rPr lang="en-US" sz="2400" dirty="0">
                          <a:effectLst/>
                          <a:cs typeface="B Nazanin" panose="00000400000000000000" pitchFamily="2" charset="-78"/>
                        </a:rPr>
                        <a:t>index</a:t>
                      </a:r>
                      <a:r>
                        <a:rPr lang="fa-IR" sz="2400" dirty="0">
                          <a:effectLst/>
                          <a:cs typeface="B Nazanin" panose="00000400000000000000" pitchFamily="2" charset="-78"/>
                        </a:rPr>
                        <a:t> شدن</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0">
                        <a:lnSpc>
                          <a:spcPct val="120000"/>
                        </a:lnSpc>
                        <a:spcBef>
                          <a:spcPts val="600"/>
                        </a:spcBef>
                        <a:spcAft>
                          <a:spcPts val="0"/>
                        </a:spcAft>
                      </a:pPr>
                      <a:r>
                        <a:rPr lang="en-US" sz="2400">
                          <a:effectLst/>
                          <a:cs typeface="B Nazanin" panose="00000400000000000000" pitchFamily="2" charset="-78"/>
                        </a:rPr>
                        <a:t>index</a:t>
                      </a:r>
                      <a:endParaRPr lang="en-US" sz="240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r>
              <a:tr h="833379">
                <a:tc>
                  <a:txBody>
                    <a:bodyPr/>
                    <a:lstStyle/>
                    <a:p>
                      <a:pPr marL="0" marR="0" algn="just" rtl="1">
                        <a:lnSpc>
                          <a:spcPct val="120000"/>
                        </a:lnSpc>
                        <a:spcBef>
                          <a:spcPts val="600"/>
                        </a:spcBef>
                        <a:spcAft>
                          <a:spcPts val="0"/>
                        </a:spcAft>
                      </a:pPr>
                      <a:r>
                        <a:rPr lang="fa-IR" sz="2400" dirty="0">
                          <a:effectLst/>
                          <a:cs typeface="B Nazanin" panose="00000400000000000000" pitchFamily="2" charset="-78"/>
                        </a:rPr>
                        <a:t>برای وارد کردن ‌</a:t>
                      </a:r>
                      <a:r>
                        <a:rPr lang="en-US" sz="2400" dirty="0">
                          <a:effectLst/>
                          <a:cs typeface="B Nazanin" panose="00000400000000000000" pitchFamily="2" charset="-78"/>
                        </a:rPr>
                        <a:t>query</a:t>
                      </a:r>
                      <a:r>
                        <a:rPr lang="fa-IR" sz="2400" dirty="0">
                          <a:effectLst/>
                          <a:cs typeface="B Nazanin" panose="00000400000000000000" pitchFamily="2" charset="-78"/>
                        </a:rPr>
                        <a:t> و نمایش حاصل جست و جو</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c>
                  <a:txBody>
                    <a:bodyPr/>
                    <a:lstStyle/>
                    <a:p>
                      <a:pPr marL="0" marR="0" algn="l" rtl="1">
                        <a:lnSpc>
                          <a:spcPct val="120000"/>
                        </a:lnSpc>
                        <a:spcBef>
                          <a:spcPts val="600"/>
                        </a:spcBef>
                        <a:spcAft>
                          <a:spcPts val="0"/>
                        </a:spcAft>
                      </a:pPr>
                      <a:r>
                        <a:rPr lang="en-US" sz="2400" dirty="0">
                          <a:effectLst/>
                          <a:cs typeface="B Nazanin" panose="00000400000000000000" pitchFamily="2" charset="-78"/>
                        </a:rPr>
                        <a:t>Search</a:t>
                      </a:r>
                      <a:endParaRPr lang="en-US" sz="2400" dirty="0">
                        <a:effectLst/>
                        <a:latin typeface="Times New Roman" panose="02020603050405020304" pitchFamily="18" charset="0"/>
                        <a:ea typeface="Times New Roman" panose="02020603050405020304" pitchFamily="18" charset="0"/>
                        <a:cs typeface="B Nazanin" panose="00000400000000000000" pitchFamily="2" charset="-78"/>
                      </a:endParaRPr>
                    </a:p>
                  </a:txBody>
                  <a:tcPr marL="68580" marR="68580" marT="0" marB="0"/>
                </a:tc>
              </a:tr>
            </a:tbl>
          </a:graphicData>
        </a:graphic>
      </p:graphicFrame>
    </p:spTree>
    <p:extLst>
      <p:ext uri="{BB962C8B-B14F-4D97-AF65-F5344CB8AC3E}">
        <p14:creationId xmlns:p14="http://schemas.microsoft.com/office/powerpoint/2010/main" val="3107431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20376" t="15526" r="31404" b="23937"/>
          <a:stretch/>
        </p:blipFill>
        <p:spPr bwMode="auto">
          <a:xfrm>
            <a:off x="1394460" y="86499"/>
            <a:ext cx="9403080" cy="668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034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292" t="8667" r="45208" b="30222"/>
          <a:stretch/>
        </p:blipFill>
        <p:spPr>
          <a:xfrm>
            <a:off x="1291735" y="46258"/>
            <a:ext cx="9727943" cy="6755516"/>
          </a:xfrm>
          <a:prstGeom prst="rect">
            <a:avLst/>
          </a:prstGeom>
        </p:spPr>
      </p:pic>
    </p:spTree>
    <p:extLst>
      <p:ext uri="{BB962C8B-B14F-4D97-AF65-F5344CB8AC3E}">
        <p14:creationId xmlns:p14="http://schemas.microsoft.com/office/powerpoint/2010/main" val="990548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667" t="17852" r="36333" b="16222"/>
          <a:stretch/>
        </p:blipFill>
        <p:spPr>
          <a:xfrm>
            <a:off x="1615440" y="60960"/>
            <a:ext cx="8869680" cy="6712598"/>
          </a:xfrm>
          <a:prstGeom prst="rect">
            <a:avLst/>
          </a:prstGeom>
        </p:spPr>
      </p:pic>
    </p:spTree>
    <p:extLst>
      <p:ext uri="{BB962C8B-B14F-4D97-AF65-F5344CB8AC3E}">
        <p14:creationId xmlns:p14="http://schemas.microsoft.com/office/powerpoint/2010/main" val="961086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6600" dirty="0" smtClean="0">
                <a:cs typeface="B Nazanin" panose="00000400000000000000" pitchFamily="2" charset="-78"/>
              </a:rPr>
              <a:t>فهرست</a:t>
            </a:r>
            <a:endParaRPr lang="en-US" sz="6000" dirty="0">
              <a:cs typeface="B Nazanin" panose="00000400000000000000" pitchFamily="2" charset="-78"/>
            </a:endParaRPr>
          </a:p>
        </p:txBody>
      </p:sp>
      <p:sp>
        <p:nvSpPr>
          <p:cNvPr id="3" name="Content Placeholder 2"/>
          <p:cNvSpPr>
            <a:spLocks noGrp="1"/>
          </p:cNvSpPr>
          <p:nvPr>
            <p:ph idx="1"/>
          </p:nvPr>
        </p:nvSpPr>
        <p:spPr>
          <a:xfrm>
            <a:off x="838200" y="1690688"/>
            <a:ext cx="10515600" cy="4351338"/>
          </a:xfrm>
        </p:spPr>
        <p:txBody>
          <a:bodyPr>
            <a:noAutofit/>
          </a:bodyPr>
          <a:lstStyle/>
          <a:p>
            <a:pPr algn="r" rtl="1"/>
            <a:r>
              <a:rPr lang="fa-IR" sz="2400" dirty="0" smtClean="0">
                <a:cs typeface="B Nazanin" panose="00000400000000000000" pitchFamily="2" charset="-78"/>
              </a:rPr>
              <a:t>چکیده</a:t>
            </a:r>
          </a:p>
          <a:p>
            <a:pPr algn="r" rtl="1"/>
            <a:r>
              <a:rPr lang="fa-IR" sz="2400" dirty="0" smtClean="0">
                <a:cs typeface="B Nazanin" panose="00000400000000000000" pitchFamily="2" charset="-78"/>
              </a:rPr>
              <a:t>هدف از طراحی این نرم افزار و کاربرد آن</a:t>
            </a:r>
          </a:p>
          <a:p>
            <a:pPr algn="r" rtl="1"/>
            <a:r>
              <a:rPr lang="fa-IR" sz="2400" dirty="0" smtClean="0">
                <a:cs typeface="B Nazanin" panose="00000400000000000000" pitchFamily="2" charset="-78"/>
              </a:rPr>
              <a:t>نرم افزار های مشابه </a:t>
            </a:r>
          </a:p>
          <a:p>
            <a:pPr algn="r" rtl="1"/>
            <a:r>
              <a:rPr lang="fa-IR" sz="2400" dirty="0" smtClean="0">
                <a:cs typeface="B Nazanin" panose="00000400000000000000" pitchFamily="2" charset="-78"/>
              </a:rPr>
              <a:t>معرفی </a:t>
            </a:r>
            <a:r>
              <a:rPr lang="en-US" sz="2400" dirty="0" smtClean="0">
                <a:cs typeface="B Nazanin" panose="00000400000000000000" pitchFamily="2" charset="-78"/>
              </a:rPr>
              <a:t>apache </a:t>
            </a:r>
            <a:r>
              <a:rPr lang="en-US" sz="2400" dirty="0" err="1" smtClean="0">
                <a:cs typeface="B Nazanin" panose="00000400000000000000" pitchFamily="2" charset="-78"/>
              </a:rPr>
              <a:t>lucene</a:t>
            </a:r>
            <a:endParaRPr lang="fa-IR" sz="2400" dirty="0" smtClean="0">
              <a:cs typeface="B Nazanin" panose="00000400000000000000" pitchFamily="2" charset="-78"/>
            </a:endParaRPr>
          </a:p>
          <a:p>
            <a:pPr lvl="1" algn="r" rtl="1"/>
            <a:r>
              <a:rPr lang="en-US" dirty="0" err="1" smtClean="0">
                <a:cs typeface="B Nazanin" panose="00000400000000000000" pitchFamily="2" charset="-78"/>
              </a:rPr>
              <a:t>Lucene</a:t>
            </a:r>
            <a:r>
              <a:rPr lang="fa-IR" dirty="0" smtClean="0">
                <a:cs typeface="B Nazanin" panose="00000400000000000000" pitchFamily="2" charset="-78"/>
              </a:rPr>
              <a:t> چگونه ایندکس می‌کند ؟</a:t>
            </a:r>
            <a:endParaRPr lang="en-US" dirty="0" smtClean="0">
              <a:cs typeface="B Nazanin" panose="00000400000000000000" pitchFamily="2" charset="-78"/>
            </a:endParaRPr>
          </a:p>
          <a:p>
            <a:pPr lvl="1" algn="r" rtl="1"/>
            <a:r>
              <a:rPr lang="en-US" dirty="0" err="1" smtClean="0">
                <a:cs typeface="B Nazanin" panose="00000400000000000000" pitchFamily="2" charset="-78"/>
              </a:rPr>
              <a:t>Lucene</a:t>
            </a:r>
            <a:r>
              <a:rPr lang="fa-IR" dirty="0">
                <a:cs typeface="B Nazanin" panose="00000400000000000000" pitchFamily="2" charset="-78"/>
              </a:rPr>
              <a:t> </a:t>
            </a:r>
            <a:r>
              <a:rPr lang="fa-IR" dirty="0" smtClean="0">
                <a:cs typeface="B Nazanin" panose="00000400000000000000" pitchFamily="2" charset="-78"/>
              </a:rPr>
              <a:t>چه نوع جست و جوهایی را پشتیبانی می‌کند ؟</a:t>
            </a:r>
          </a:p>
          <a:p>
            <a:pPr lvl="1" algn="r" rtl="1"/>
            <a:r>
              <a:rPr lang="fa-IR" dirty="0" smtClean="0">
                <a:cs typeface="B Nazanin" panose="00000400000000000000" pitchFamily="2" charset="-78"/>
              </a:rPr>
              <a:t>مراحل استفاده از کتابخانه </a:t>
            </a:r>
            <a:r>
              <a:rPr lang="en-US" dirty="0" err="1" smtClean="0">
                <a:cs typeface="B Nazanin" panose="00000400000000000000" pitchFamily="2" charset="-78"/>
              </a:rPr>
              <a:t>lucene</a:t>
            </a:r>
            <a:endParaRPr lang="en-US" dirty="0" smtClean="0">
              <a:cs typeface="B Nazanin" panose="00000400000000000000" pitchFamily="2" charset="-78"/>
            </a:endParaRPr>
          </a:p>
          <a:p>
            <a:pPr lvl="2" algn="r" rtl="1"/>
            <a:r>
              <a:rPr lang="fa-IR" sz="2400" dirty="0" smtClean="0">
                <a:cs typeface="B Nazanin" panose="00000400000000000000" pitchFamily="2" charset="-78"/>
              </a:rPr>
              <a:t>مرحله </a:t>
            </a:r>
            <a:r>
              <a:rPr lang="en-US" sz="2400" dirty="0" smtClean="0">
                <a:cs typeface="B Nazanin" panose="00000400000000000000" pitchFamily="2" charset="-78"/>
              </a:rPr>
              <a:t>index</a:t>
            </a:r>
            <a:endParaRPr lang="fa-IR" sz="2400" dirty="0" smtClean="0">
              <a:cs typeface="B Nazanin" panose="00000400000000000000" pitchFamily="2" charset="-78"/>
            </a:endParaRPr>
          </a:p>
          <a:p>
            <a:pPr lvl="2" algn="r" rtl="1"/>
            <a:r>
              <a:rPr lang="fa-IR" sz="2400" dirty="0" smtClean="0">
                <a:cs typeface="B Nazanin" panose="00000400000000000000" pitchFamily="2" charset="-78"/>
              </a:rPr>
              <a:t>مرحله </a:t>
            </a:r>
            <a:r>
              <a:rPr lang="en-US" sz="2400" dirty="0" smtClean="0">
                <a:cs typeface="B Nazanin" panose="00000400000000000000" pitchFamily="2" charset="-78"/>
              </a:rPr>
              <a:t>search</a:t>
            </a:r>
          </a:p>
          <a:p>
            <a:pPr algn="r" rtl="1"/>
            <a:r>
              <a:rPr lang="fa-IR" sz="2400" dirty="0" smtClean="0">
                <a:cs typeface="B Nazanin" panose="00000400000000000000" pitchFamily="2" charset="-78"/>
              </a:rPr>
              <a:t>بخش‌های اصلی پروژه</a:t>
            </a:r>
          </a:p>
          <a:p>
            <a:pPr algn="r" rtl="1"/>
            <a:r>
              <a:rPr lang="fa-IR" sz="2400" dirty="0" smtClean="0">
                <a:cs typeface="B Nazanin" panose="00000400000000000000" pitchFamily="2" charset="-78"/>
              </a:rPr>
              <a:t>نتیجه گیری </a:t>
            </a:r>
          </a:p>
          <a:p>
            <a:pPr algn="r" rtl="1"/>
            <a:r>
              <a:rPr lang="fa-IR" sz="2400" dirty="0" smtClean="0">
                <a:cs typeface="B Nazanin" panose="00000400000000000000" pitchFamily="2" charset="-78"/>
              </a:rPr>
              <a:t>منابع</a:t>
            </a:r>
            <a:endParaRPr lang="en-US" sz="2400" dirty="0" smtClean="0">
              <a:cs typeface="B Nazanin" panose="00000400000000000000" pitchFamily="2" charset="-78"/>
            </a:endParaRPr>
          </a:p>
        </p:txBody>
      </p:sp>
      <p:cxnSp>
        <p:nvCxnSpPr>
          <p:cNvPr id="10" name="Straight Connector 9"/>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9307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4667" t="5778" r="26208" b="15111"/>
          <a:stretch/>
        </p:blipFill>
        <p:spPr>
          <a:xfrm>
            <a:off x="1777585" y="58586"/>
            <a:ext cx="8929000" cy="6720346"/>
          </a:xfrm>
          <a:prstGeom prst="rect">
            <a:avLst/>
          </a:prstGeom>
        </p:spPr>
      </p:pic>
    </p:spTree>
    <p:extLst>
      <p:ext uri="{BB962C8B-B14F-4D97-AF65-F5344CB8AC3E}">
        <p14:creationId xmlns:p14="http://schemas.microsoft.com/office/powerpoint/2010/main" val="38382792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2167" t="6666" r="32708" b="24001"/>
          <a:stretch/>
        </p:blipFill>
        <p:spPr>
          <a:xfrm>
            <a:off x="1362919" y="115747"/>
            <a:ext cx="9362517" cy="6623821"/>
          </a:xfrm>
          <a:prstGeom prst="rect">
            <a:avLst/>
          </a:prstGeom>
        </p:spPr>
      </p:pic>
    </p:spTree>
    <p:extLst>
      <p:ext uri="{BB962C8B-B14F-4D97-AF65-F5344CB8AC3E}">
        <p14:creationId xmlns:p14="http://schemas.microsoft.com/office/powerpoint/2010/main" val="2480149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800" dirty="0" smtClean="0">
                <a:cs typeface="B Nazanin" panose="00000400000000000000" pitchFamily="2" charset="-78"/>
              </a:rPr>
              <a:t>نتیجه گیری </a:t>
            </a:r>
            <a:endParaRPr lang="en-US" sz="48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sz="3200" dirty="0" smtClean="0">
                <a:cs typeface="B Nazanin" panose="00000400000000000000" pitchFamily="2" charset="-78"/>
              </a:rPr>
              <a:t>در این پروژه سعی شده است یک نرم افزار متور جست و جو برای کامپیوترهای شخصی و حتی سرورها طراحی شود .</a:t>
            </a:r>
          </a:p>
          <a:p>
            <a:pPr algn="r" rtl="1"/>
            <a:r>
              <a:rPr lang="fa-IR" sz="3200" dirty="0" smtClean="0">
                <a:cs typeface="B Nazanin" panose="00000400000000000000" pitchFamily="2" charset="-78"/>
              </a:rPr>
              <a:t>جای پیشرفت این برنامه وجود دارد به عنوان مثال می‌توان به عنوان سرویس برای ویندوز طراحی شود .</a:t>
            </a:r>
          </a:p>
          <a:p>
            <a:pPr algn="r" rtl="1"/>
            <a:endParaRPr lang="en-US" sz="3200" dirty="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78983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pPr algn="r" rtl="1"/>
            <a:r>
              <a:rPr lang="fa-IR" dirty="0" smtClean="0">
                <a:cs typeface="B Nazanin" panose="00000400000000000000" pitchFamily="2" charset="-78"/>
              </a:rPr>
              <a:t>منابع</a:t>
            </a:r>
            <a:endParaRPr lang="en-US" dirty="0">
              <a:cs typeface="B Nazanin" panose="00000400000000000000" pitchFamily="2" charset="-78"/>
            </a:endParaRPr>
          </a:p>
        </p:txBody>
      </p:sp>
      <p:sp>
        <p:nvSpPr>
          <p:cNvPr id="5" name="Content Placeholder 2"/>
          <p:cNvSpPr>
            <a:spLocks noGrp="1"/>
          </p:cNvSpPr>
          <p:nvPr>
            <p:ph idx="1"/>
          </p:nvPr>
        </p:nvSpPr>
        <p:spPr>
          <a:xfrm>
            <a:off x="838200" y="1825625"/>
            <a:ext cx="10515600" cy="4351338"/>
          </a:xfrm>
        </p:spPr>
        <p:txBody>
          <a:bodyPr/>
          <a:lstStyle/>
          <a:p>
            <a:pPr algn="r" rtl="1"/>
            <a:r>
              <a:rPr lang="en-US" dirty="0" smtClean="0">
                <a:hlinkClick r:id="rId2"/>
              </a:rPr>
              <a:t>lucene.apache.org</a:t>
            </a:r>
            <a:endParaRPr lang="en-US" dirty="0" smtClean="0"/>
          </a:p>
          <a:p>
            <a:pPr algn="r" rtl="1"/>
            <a:r>
              <a:rPr lang="en-US" dirty="0" smtClean="0">
                <a:hlinkClick r:id="rId3"/>
              </a:rPr>
              <a:t>barzideh.blog.ir</a:t>
            </a:r>
            <a:endParaRPr lang="en-US" dirty="0"/>
          </a:p>
        </p:txBody>
      </p:sp>
      <p:cxnSp>
        <p:nvCxnSpPr>
          <p:cNvPr id="6" name="Straight Connector 5"/>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2691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r" rtl="1">
              <a:buNone/>
            </a:pPr>
            <a:r>
              <a:rPr lang="fa-IR" sz="3200" dirty="0" smtClean="0">
                <a:cs typeface="B Nazanin" panose="00000400000000000000" pitchFamily="2" charset="-78"/>
              </a:rPr>
              <a:t>از اساتید گروه مخصوصا آقای دکتر اصغریان که </a:t>
            </a:r>
            <a:r>
              <a:rPr lang="fa-IR" sz="3200" smtClean="0">
                <a:cs typeface="B Nazanin" panose="00000400000000000000" pitchFamily="2" charset="-78"/>
              </a:rPr>
              <a:t>در </a:t>
            </a:r>
            <a:r>
              <a:rPr lang="fa-IR" sz="3200" smtClean="0">
                <a:cs typeface="B Nazanin" panose="00000400000000000000" pitchFamily="2" charset="-78"/>
              </a:rPr>
              <a:t>این راه </a:t>
            </a:r>
            <a:r>
              <a:rPr lang="fa-IR" sz="3200" dirty="0" smtClean="0">
                <a:cs typeface="B Nazanin" panose="00000400000000000000" pitchFamily="2" charset="-78"/>
              </a:rPr>
              <a:t>من را یاری نموده‌اند نهایت تقدیر و تشکر را دارم.</a:t>
            </a:r>
            <a:endParaRPr lang="en-US" sz="3200" dirty="0">
              <a:cs typeface="B Nazanin" panose="00000400000000000000" pitchFamily="2" charset="-78"/>
            </a:endParaRPr>
          </a:p>
        </p:txBody>
      </p:sp>
      <p:sp>
        <p:nvSpPr>
          <p:cNvPr id="4" name="Title 3"/>
          <p:cNvSpPr>
            <a:spLocks noGrp="1"/>
          </p:cNvSpPr>
          <p:nvPr>
            <p:ph type="title"/>
          </p:nvPr>
        </p:nvSpPr>
        <p:spPr/>
        <p:txBody>
          <a:bodyPr>
            <a:normAutofit/>
          </a:bodyPr>
          <a:lstStyle/>
          <a:p>
            <a:pPr algn="r" rtl="1"/>
            <a:r>
              <a:rPr lang="fa-IR" sz="4800" dirty="0" smtClean="0">
                <a:cs typeface="B Nazanin" panose="00000400000000000000" pitchFamily="2" charset="-78"/>
              </a:rPr>
              <a:t>تقدیر و تشکر</a:t>
            </a:r>
            <a:endParaRPr lang="en-US" sz="4800" dirty="0">
              <a:cs typeface="B Nazanin" panose="00000400000000000000" pitchFamily="2" charset="-78"/>
            </a:endParaRPr>
          </a:p>
        </p:txBody>
      </p:sp>
    </p:spTree>
    <p:extLst>
      <p:ext uri="{BB962C8B-B14F-4D97-AF65-F5344CB8AC3E}">
        <p14:creationId xmlns:p14="http://schemas.microsoft.com/office/powerpoint/2010/main" val="1681099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2377441"/>
            <a:ext cx="10515600" cy="1813560"/>
          </a:xfrm>
        </p:spPr>
        <p:txBody>
          <a:bodyPr>
            <a:normAutofit/>
          </a:bodyPr>
          <a:lstStyle/>
          <a:p>
            <a:pPr marL="0" indent="0" algn="ctr">
              <a:buNone/>
            </a:pPr>
            <a:r>
              <a:rPr lang="fa-IR" sz="11500" dirty="0" smtClean="0">
                <a:cs typeface="B Nazanin" panose="00000400000000000000" pitchFamily="2" charset="-78"/>
              </a:rPr>
              <a:t>پایان</a:t>
            </a:r>
            <a:endParaRPr lang="en-US" sz="13800" dirty="0">
              <a:cs typeface="B Nazanin" panose="00000400000000000000" pitchFamily="2" charset="-78"/>
            </a:endParaRPr>
          </a:p>
        </p:txBody>
      </p:sp>
    </p:spTree>
    <p:extLst>
      <p:ext uri="{BB962C8B-B14F-4D97-AF65-F5344CB8AC3E}">
        <p14:creationId xmlns:p14="http://schemas.microsoft.com/office/powerpoint/2010/main" val="2750874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5400" dirty="0" smtClean="0">
                <a:cs typeface="B Nazanin" panose="00000400000000000000" pitchFamily="2" charset="-78"/>
              </a:rPr>
              <a:t>چکیده</a:t>
            </a:r>
            <a:endParaRPr lang="en-US" sz="48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just" rtl="1">
              <a:lnSpc>
                <a:spcPct val="120000"/>
              </a:lnSpc>
            </a:pPr>
            <a:r>
              <a:rPr lang="fa-IR" sz="3200" dirty="0" smtClean="0">
                <a:cs typeface="B Nazanin" panose="00000400000000000000" pitchFamily="2" charset="-78"/>
              </a:rPr>
              <a:t>این پروژه یک سیستم </a:t>
            </a:r>
            <a:r>
              <a:rPr lang="fa-IR" sz="3200" dirty="0">
                <a:cs typeface="B Nazanin" panose="00000400000000000000" pitchFamily="2" charset="-78"/>
              </a:rPr>
              <a:t>ایندکسینگ و جست و </a:t>
            </a:r>
            <a:r>
              <a:rPr lang="fa-IR" sz="3200" dirty="0" smtClean="0">
                <a:cs typeface="B Nazanin" panose="00000400000000000000" pitchFamily="2" charset="-78"/>
              </a:rPr>
              <a:t>جو است که با استفاده از کتابخانه </a:t>
            </a:r>
            <a:r>
              <a:rPr lang="en-US" sz="3200" dirty="0" err="1" smtClean="0">
                <a:cs typeface="B Nazanin" panose="00000400000000000000" pitchFamily="2" charset="-78"/>
              </a:rPr>
              <a:t>lucene</a:t>
            </a:r>
            <a:r>
              <a:rPr lang="fa-IR" sz="3200" dirty="0" smtClean="0">
                <a:cs typeface="B Nazanin" panose="00000400000000000000" pitchFamily="2" charset="-78"/>
              </a:rPr>
              <a:t> طراحی شده است.</a:t>
            </a:r>
          </a:p>
          <a:p>
            <a:pPr algn="just" rtl="1">
              <a:lnSpc>
                <a:spcPct val="120000"/>
              </a:lnSpc>
            </a:pPr>
            <a:r>
              <a:rPr lang="fa-IR" sz="3200" dirty="0" smtClean="0">
                <a:cs typeface="B Nazanin" panose="00000400000000000000" pitchFamily="2" charset="-78"/>
              </a:rPr>
              <a:t>در این سیستم ادرس </a:t>
            </a:r>
            <a:r>
              <a:rPr lang="fa-IR" sz="3200" dirty="0">
                <a:cs typeface="B Nazanin" panose="00000400000000000000" pitchFamily="2" charset="-78"/>
              </a:rPr>
              <a:t>بخشی از </a:t>
            </a:r>
            <a:r>
              <a:rPr lang="fa-IR" sz="3200" dirty="0" smtClean="0">
                <a:cs typeface="B Nazanin" panose="00000400000000000000" pitchFamily="2" charset="-78"/>
              </a:rPr>
              <a:t>حافظه اصلی کامپیوتر خود را به اختیار به نرم افزار میدهیم که ایندکس کرده تا بتوانیم </a:t>
            </a:r>
            <a:r>
              <a:rPr lang="fa-IR" sz="3200" dirty="0">
                <a:cs typeface="B Nazanin" panose="00000400000000000000" pitchFamily="2" charset="-78"/>
              </a:rPr>
              <a:t>جست و جو کنیم . در این سیستم علاوه بر جست و جو می‌توان فایل‌های پیدا شده را از همان محیط جست و جو باز </a:t>
            </a:r>
            <a:r>
              <a:rPr lang="fa-IR" sz="3200" dirty="0" smtClean="0">
                <a:cs typeface="B Nazanin" panose="00000400000000000000" pitchFamily="2" charset="-78"/>
              </a:rPr>
              <a:t>کرده و </a:t>
            </a:r>
            <a:r>
              <a:rPr lang="fa-IR" sz="3200" dirty="0">
                <a:cs typeface="B Nazanin" panose="00000400000000000000" pitchFamily="2" charset="-78"/>
              </a:rPr>
              <a:t>مشاهده </a:t>
            </a:r>
            <a:r>
              <a:rPr lang="fa-IR" sz="3200" dirty="0" smtClean="0">
                <a:cs typeface="B Nazanin" panose="00000400000000000000" pitchFamily="2" charset="-78"/>
              </a:rPr>
              <a:t>کرد.</a:t>
            </a: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13089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r" rtl="1"/>
            <a:r>
              <a:rPr lang="fa-IR" sz="4800" dirty="0" smtClean="0">
                <a:cs typeface="B Nazanin" panose="00000400000000000000" pitchFamily="2" charset="-78"/>
              </a:rPr>
              <a:t>هدف از طراحی این نرم افزار و کاربرد آن</a:t>
            </a:r>
          </a:p>
        </p:txBody>
      </p:sp>
      <p:sp>
        <p:nvSpPr>
          <p:cNvPr id="3" name="Content Placeholder 2"/>
          <p:cNvSpPr>
            <a:spLocks noGrp="1"/>
          </p:cNvSpPr>
          <p:nvPr>
            <p:ph idx="1"/>
          </p:nvPr>
        </p:nvSpPr>
        <p:spPr/>
        <p:txBody>
          <a:bodyPr>
            <a:normAutofit fontScale="92500" lnSpcReduction="20000"/>
          </a:bodyPr>
          <a:lstStyle/>
          <a:p>
            <a:pPr algn="just" rtl="1">
              <a:lnSpc>
                <a:spcPct val="120000"/>
              </a:lnSpc>
            </a:pPr>
            <a:r>
              <a:rPr lang="fa-IR" sz="3600" dirty="0">
                <a:cs typeface="B Nazanin" panose="00000400000000000000" pitchFamily="2" charset="-78"/>
              </a:rPr>
              <a:t>سیستم جست و جو ویندوز </a:t>
            </a:r>
            <a:r>
              <a:rPr lang="fa-IR" sz="3600" dirty="0" smtClean="0">
                <a:cs typeface="B Nazanin" panose="00000400000000000000" pitchFamily="2" charset="-78"/>
              </a:rPr>
              <a:t>سیستم </a:t>
            </a:r>
            <a:r>
              <a:rPr lang="fa-IR" sz="3600" dirty="0">
                <a:cs typeface="B Nazanin" panose="00000400000000000000" pitchFamily="2" charset="-78"/>
              </a:rPr>
              <a:t>نسبتا ضعیفی هست و فقط قادر است نام فایل ها و پوشه هایی که </a:t>
            </a:r>
            <a:r>
              <a:rPr lang="fa-IR" sz="3600" dirty="0" smtClean="0">
                <a:cs typeface="B Nazanin" panose="00000400000000000000" pitchFamily="2" charset="-78"/>
              </a:rPr>
              <a:t>با عبارت جست و جو هم خوانی دارد را جست و جو کند و </a:t>
            </a:r>
            <a:r>
              <a:rPr lang="fa-IR" sz="3600" dirty="0">
                <a:cs typeface="B Nazanin" panose="00000400000000000000" pitchFamily="2" charset="-78"/>
              </a:rPr>
              <a:t>اگر </a:t>
            </a:r>
            <a:r>
              <a:rPr lang="fa-IR" sz="3600" dirty="0" smtClean="0">
                <a:cs typeface="B Nazanin" panose="00000400000000000000" pitchFamily="2" charset="-78"/>
              </a:rPr>
              <a:t>سرویس </a:t>
            </a:r>
            <a:r>
              <a:rPr lang="en-US" sz="3600" dirty="0" smtClean="0">
                <a:cs typeface="B Nazanin" panose="00000400000000000000" pitchFamily="2" charset="-78"/>
              </a:rPr>
              <a:t>Index</a:t>
            </a:r>
            <a:r>
              <a:rPr lang="fa-IR" sz="3600" dirty="0" smtClean="0">
                <a:cs typeface="B Nazanin" panose="00000400000000000000" pitchFamily="2" charset="-78"/>
              </a:rPr>
              <a:t> </a:t>
            </a:r>
            <a:r>
              <a:rPr lang="fa-IR" sz="3600" dirty="0">
                <a:cs typeface="B Nazanin" panose="00000400000000000000" pitchFamily="2" charset="-78"/>
              </a:rPr>
              <a:t>ویندوز </a:t>
            </a:r>
            <a:r>
              <a:rPr lang="fa-IR" sz="3600" dirty="0" smtClean="0">
                <a:cs typeface="B Nazanin" panose="00000400000000000000" pitchFamily="2" charset="-78"/>
              </a:rPr>
              <a:t>فعال کنیم سرعت کامپیوتر بسیار </a:t>
            </a:r>
            <a:r>
              <a:rPr lang="fa-IR" sz="3600" dirty="0">
                <a:cs typeface="B Nazanin" panose="00000400000000000000" pitchFamily="2" charset="-78"/>
              </a:rPr>
              <a:t>پایین می آید</a:t>
            </a:r>
            <a:r>
              <a:rPr lang="fa-IR" sz="3600" dirty="0" smtClean="0">
                <a:cs typeface="B Nazanin" panose="00000400000000000000" pitchFamily="2" charset="-78"/>
              </a:rPr>
              <a:t>.</a:t>
            </a:r>
          </a:p>
          <a:p>
            <a:pPr algn="just" rtl="1">
              <a:lnSpc>
                <a:spcPct val="120000"/>
              </a:lnSpc>
            </a:pPr>
            <a:r>
              <a:rPr lang="fa-IR" sz="3600" dirty="0" smtClean="0">
                <a:cs typeface="B Nazanin" panose="00000400000000000000" pitchFamily="2" charset="-78"/>
              </a:rPr>
              <a:t>این </a:t>
            </a:r>
            <a:r>
              <a:rPr lang="fa-IR" sz="3600" dirty="0">
                <a:cs typeface="B Nazanin" panose="00000400000000000000" pitchFamily="2" charset="-78"/>
              </a:rPr>
              <a:t>ایده برای سرعت بخشیدن به این جست و </a:t>
            </a:r>
            <a:r>
              <a:rPr lang="fa-IR" sz="3600" dirty="0" smtClean="0">
                <a:cs typeface="B Nazanin" panose="00000400000000000000" pitchFamily="2" charset="-78"/>
              </a:rPr>
              <a:t>جو طراحی شده است. همچنین علاوه بر نام فایل ها درمحتویات فایل های </a:t>
            </a:r>
            <a:r>
              <a:rPr lang="en-US" sz="3600" dirty="0" smtClean="0">
                <a:cs typeface="B Nazanin" panose="00000400000000000000" pitchFamily="2" charset="-78"/>
              </a:rPr>
              <a:t>document base</a:t>
            </a:r>
            <a:r>
              <a:rPr lang="fa-IR" sz="3600" dirty="0" smtClean="0">
                <a:cs typeface="B Nazanin" panose="00000400000000000000" pitchFamily="2" charset="-78"/>
              </a:rPr>
              <a:t> مانند فایل ها با فرمت </a:t>
            </a:r>
            <a:r>
              <a:rPr lang="en-US" sz="3600" dirty="0" smtClean="0">
                <a:cs typeface="B Nazanin" panose="00000400000000000000" pitchFamily="2" charset="-78"/>
              </a:rPr>
              <a:t>txt</a:t>
            </a:r>
            <a:r>
              <a:rPr lang="fa-IR" sz="3600" dirty="0" smtClean="0">
                <a:cs typeface="B Nazanin" panose="00000400000000000000" pitchFamily="2" charset="-78"/>
              </a:rPr>
              <a:t>، </a:t>
            </a:r>
            <a:r>
              <a:rPr lang="en-US" sz="3600" dirty="0" smtClean="0">
                <a:cs typeface="B Nazanin" panose="00000400000000000000" pitchFamily="2" charset="-78"/>
              </a:rPr>
              <a:t>pdf</a:t>
            </a:r>
            <a:r>
              <a:rPr lang="fa-IR" sz="3600" dirty="0" smtClean="0">
                <a:cs typeface="B Nazanin" panose="00000400000000000000" pitchFamily="2" charset="-78"/>
              </a:rPr>
              <a:t>،</a:t>
            </a:r>
            <a:r>
              <a:rPr lang="en-US" sz="3600" dirty="0" smtClean="0">
                <a:cs typeface="B Nazanin" panose="00000400000000000000" pitchFamily="2" charset="-78"/>
              </a:rPr>
              <a:t> doc </a:t>
            </a:r>
            <a:r>
              <a:rPr lang="fa-IR" sz="3600" dirty="0" smtClean="0">
                <a:cs typeface="B Nazanin" panose="00000400000000000000" pitchFamily="2" charset="-78"/>
              </a:rPr>
              <a:t>، </a:t>
            </a:r>
            <a:r>
              <a:rPr lang="en-US" sz="3600" dirty="0" err="1" smtClean="0">
                <a:cs typeface="B Nazanin" panose="00000400000000000000" pitchFamily="2" charset="-78"/>
              </a:rPr>
              <a:t>docx</a:t>
            </a:r>
            <a:r>
              <a:rPr lang="fa-IR" sz="3600" dirty="0" smtClean="0">
                <a:cs typeface="B Nazanin" panose="00000400000000000000" pitchFamily="2" charset="-78"/>
              </a:rPr>
              <a:t>، سورد کد ها و هر فایلی متنی نیز جست و جو می‌کنند.</a:t>
            </a:r>
          </a:p>
          <a:p>
            <a:pPr marL="0" indent="0" algn="just" rtl="1">
              <a:lnSpc>
                <a:spcPct val="120000"/>
              </a:lnSpc>
              <a:buNone/>
            </a:pPr>
            <a:endParaRPr lang="en-US" sz="3600" dirty="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74635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800" dirty="0" smtClean="0">
                <a:cs typeface="B Nazanin" panose="00000400000000000000" pitchFamily="2" charset="-78"/>
              </a:rPr>
              <a:t>نرم افزار های مشابه </a:t>
            </a:r>
            <a:endParaRPr lang="en-US" sz="48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lnSpc>
                <a:spcPct val="100000"/>
              </a:lnSpc>
            </a:pPr>
            <a:r>
              <a:rPr lang="fa-IR" sz="3200" dirty="0">
                <a:cs typeface="B Nazanin" panose="00000400000000000000" pitchFamily="2" charset="-78"/>
              </a:rPr>
              <a:t>از وجود اپلیکیشن هایی </a:t>
            </a:r>
            <a:r>
              <a:rPr lang="fa-IR" sz="3200" dirty="0" smtClean="0">
                <a:cs typeface="B Nazanin" panose="00000400000000000000" pitchFamily="2" charset="-78"/>
              </a:rPr>
              <a:t>مشابه اطلاعی </a:t>
            </a:r>
            <a:r>
              <a:rPr lang="fa-IR" sz="3200" dirty="0">
                <a:cs typeface="B Nazanin" panose="00000400000000000000" pitchFamily="2" charset="-78"/>
              </a:rPr>
              <a:t>نداریم ولی </a:t>
            </a:r>
            <a:r>
              <a:rPr lang="fa-IR" sz="3200" dirty="0" smtClean="0">
                <a:cs typeface="B Nazanin" panose="00000400000000000000" pitchFamily="2" charset="-78"/>
              </a:rPr>
              <a:t>اپلیکیشن‌ها </a:t>
            </a:r>
            <a:r>
              <a:rPr lang="fa-IR" sz="3200" dirty="0">
                <a:cs typeface="B Nazanin" panose="00000400000000000000" pitchFamily="2" charset="-78"/>
              </a:rPr>
              <a:t>و وب سایت هایی هستند که </a:t>
            </a:r>
            <a:r>
              <a:rPr lang="fa-IR" sz="3200" dirty="0" smtClean="0">
                <a:cs typeface="B Nazanin" panose="00000400000000000000" pitchFamily="2" charset="-78"/>
              </a:rPr>
              <a:t>از </a:t>
            </a:r>
            <a:r>
              <a:rPr lang="en-US" sz="3200" dirty="0" err="1">
                <a:cs typeface="B Nazanin" panose="00000400000000000000" pitchFamily="2" charset="-78"/>
              </a:rPr>
              <a:t>lucene</a:t>
            </a:r>
            <a:r>
              <a:rPr lang="fa-IR" sz="3200" dirty="0">
                <a:cs typeface="B Nazanin" panose="00000400000000000000" pitchFamily="2" charset="-78"/>
              </a:rPr>
              <a:t> </a:t>
            </a:r>
            <a:r>
              <a:rPr lang="fa-IR" sz="3200" dirty="0" smtClean="0">
                <a:cs typeface="B Nazanin" panose="00000400000000000000" pitchFamily="2" charset="-78"/>
              </a:rPr>
              <a:t>در بخشی از سیستم خود استفاده کرده اند.</a:t>
            </a:r>
            <a:endParaRPr lang="en-US" sz="3200" dirty="0">
              <a:cs typeface="B Nazanin" panose="00000400000000000000" pitchFamily="2" charset="-78"/>
            </a:endParaRPr>
          </a:p>
          <a:p>
            <a:pPr algn="r" rtl="1">
              <a:lnSpc>
                <a:spcPct val="100000"/>
              </a:lnSpc>
            </a:pPr>
            <a:r>
              <a:rPr lang="fa-IR" sz="3200" dirty="0">
                <a:cs typeface="B Nazanin" panose="00000400000000000000" pitchFamily="2" charset="-78"/>
              </a:rPr>
              <a:t>برای مثال سایت هایی </a:t>
            </a:r>
            <a:r>
              <a:rPr lang="fa-IR" sz="3200" dirty="0" smtClean="0">
                <a:cs typeface="B Nazanin" panose="00000400000000000000" pitchFamily="2" charset="-78"/>
              </a:rPr>
              <a:t>مانند </a:t>
            </a:r>
            <a:r>
              <a:rPr lang="en-US" sz="3200" dirty="0" smtClean="0">
                <a:cs typeface="B Nazanin" panose="00000400000000000000" pitchFamily="2" charset="-78"/>
              </a:rPr>
              <a:t>twitter</a:t>
            </a:r>
            <a:r>
              <a:rPr lang="fa-IR" sz="3200" dirty="0" smtClean="0">
                <a:cs typeface="B Nazanin" panose="00000400000000000000" pitchFamily="2" charset="-78"/>
              </a:rPr>
              <a:t> ، </a:t>
            </a:r>
            <a:r>
              <a:rPr lang="en-US" sz="3200" dirty="0" err="1" smtClean="0">
                <a:cs typeface="B Nazanin" panose="00000400000000000000" pitchFamily="2" charset="-78"/>
              </a:rPr>
              <a:t>facebook</a:t>
            </a:r>
            <a:r>
              <a:rPr lang="fa-IR" sz="3200" dirty="0">
                <a:cs typeface="B Nazanin" panose="00000400000000000000" pitchFamily="2" charset="-78"/>
              </a:rPr>
              <a:t> </a:t>
            </a:r>
            <a:r>
              <a:rPr lang="fa-IR" sz="3200" dirty="0" smtClean="0">
                <a:cs typeface="B Nazanin" panose="00000400000000000000" pitchFamily="2" charset="-78"/>
              </a:rPr>
              <a:t>و </a:t>
            </a:r>
            <a:r>
              <a:rPr lang="ar-SA" sz="3200" dirty="0" smtClean="0">
                <a:cs typeface="B Nazanin" panose="00000400000000000000" pitchFamily="2" charset="-78"/>
              </a:rPr>
              <a:t>کمپانی های</a:t>
            </a:r>
            <a:r>
              <a:rPr lang="fa-IR" sz="3200" dirty="0" smtClean="0">
                <a:cs typeface="B Nazanin" panose="00000400000000000000" pitchFamily="2" charset="-78"/>
              </a:rPr>
              <a:t> بزرگی</a:t>
            </a:r>
            <a:r>
              <a:rPr lang="ar-SA" sz="3200" dirty="0" smtClean="0">
                <a:cs typeface="B Nazanin" panose="00000400000000000000" pitchFamily="2" charset="-78"/>
              </a:rPr>
              <a:t> </a:t>
            </a:r>
            <a:r>
              <a:rPr lang="ar-SA" sz="3200" dirty="0">
                <a:cs typeface="B Nazanin" panose="00000400000000000000" pitchFamily="2" charset="-78"/>
              </a:rPr>
              <a:t>مانند </a:t>
            </a:r>
            <a:r>
              <a:rPr lang="en-US" sz="3200" dirty="0">
                <a:cs typeface="B Nazanin" panose="00000400000000000000" pitchFamily="2" charset="-78"/>
              </a:rPr>
              <a:t>apple</a:t>
            </a:r>
            <a:r>
              <a:rPr lang="fa-IR" sz="3200" dirty="0">
                <a:cs typeface="B Nazanin" panose="00000400000000000000" pitchFamily="2" charset="-78"/>
              </a:rPr>
              <a:t> و </a:t>
            </a:r>
            <a:r>
              <a:rPr lang="en-US" sz="3200" dirty="0" err="1">
                <a:cs typeface="B Nazanin" panose="00000400000000000000" pitchFamily="2" charset="-78"/>
              </a:rPr>
              <a:t>ibm</a:t>
            </a:r>
            <a:r>
              <a:rPr lang="fa-IR" sz="3200" dirty="0">
                <a:cs typeface="B Nazanin" panose="00000400000000000000" pitchFamily="2" charset="-78"/>
              </a:rPr>
              <a:t> از این ابزار </a:t>
            </a:r>
            <a:r>
              <a:rPr lang="fa-IR" sz="3200" dirty="0" smtClean="0">
                <a:cs typeface="B Nazanin" panose="00000400000000000000" pitchFamily="2" charset="-78"/>
              </a:rPr>
              <a:t>در سیستم های خود استفاده </a:t>
            </a:r>
            <a:r>
              <a:rPr lang="fa-IR" sz="3200" dirty="0">
                <a:cs typeface="B Nazanin" panose="00000400000000000000" pitchFamily="2" charset="-78"/>
              </a:rPr>
              <a:t>می‌کنند</a:t>
            </a:r>
            <a:r>
              <a:rPr lang="fa-IR" sz="3200" dirty="0" smtClean="0">
                <a:cs typeface="B Nazanin" panose="00000400000000000000" pitchFamily="2" charset="-78"/>
              </a:rPr>
              <a:t>.</a:t>
            </a:r>
          </a:p>
          <a:p>
            <a:pPr algn="r" rtl="1">
              <a:lnSpc>
                <a:spcPct val="100000"/>
              </a:lnSpc>
            </a:pPr>
            <a:r>
              <a:rPr lang="fa-IR" sz="3200" dirty="0" smtClean="0">
                <a:cs typeface="B Nazanin" panose="00000400000000000000" pitchFamily="2" charset="-78"/>
              </a:rPr>
              <a:t> </a:t>
            </a:r>
            <a:r>
              <a:rPr lang="fa-IR" sz="3200" dirty="0">
                <a:cs typeface="B Nazanin" panose="00000400000000000000" pitchFamily="2" charset="-78"/>
              </a:rPr>
              <a:t>به طور کلی اپلیکیشن ها و وب اپلیکیشن هایی را که از </a:t>
            </a:r>
            <a:r>
              <a:rPr lang="en-US" sz="3200" dirty="0" err="1">
                <a:cs typeface="B Nazanin" panose="00000400000000000000" pitchFamily="2" charset="-78"/>
              </a:rPr>
              <a:t>lucene</a:t>
            </a:r>
            <a:r>
              <a:rPr lang="fa-IR" sz="3200" dirty="0">
                <a:cs typeface="B Nazanin" panose="00000400000000000000" pitchFamily="2" charset="-78"/>
              </a:rPr>
              <a:t> استفاده میکنند را میتوان در </a:t>
            </a:r>
            <a:r>
              <a:rPr lang="fa-IR" sz="3200" dirty="0" smtClean="0">
                <a:cs typeface="B Nazanin" panose="00000400000000000000" pitchFamily="2" charset="-78"/>
              </a:rPr>
              <a:t>سایت</a:t>
            </a:r>
            <a:r>
              <a:rPr lang="en-US" sz="3200" u="sng" dirty="0" smtClean="0">
                <a:cs typeface="B Nazanin" panose="00000400000000000000" pitchFamily="2" charset="-78"/>
                <a:hlinkClick r:id="rId2"/>
              </a:rPr>
              <a:t>https</a:t>
            </a:r>
            <a:r>
              <a:rPr lang="en-US" sz="3200" u="sng" dirty="0">
                <a:cs typeface="B Nazanin" panose="00000400000000000000" pitchFamily="2" charset="-78"/>
                <a:hlinkClick r:id="rId2"/>
              </a:rPr>
              <a:t>://wiki.apache.org</a:t>
            </a:r>
            <a:r>
              <a:rPr lang="en-US" sz="3200" dirty="0">
                <a:cs typeface="B Nazanin" panose="00000400000000000000" pitchFamily="2" charset="-78"/>
              </a:rPr>
              <a:t> </a:t>
            </a:r>
            <a:r>
              <a:rPr lang="fa-IR" sz="3200" dirty="0" smtClean="0">
                <a:cs typeface="B Nazanin" panose="00000400000000000000" pitchFamily="2" charset="-78"/>
              </a:rPr>
              <a:t> مشاهده </a:t>
            </a:r>
            <a:r>
              <a:rPr lang="fa-IR" sz="3200" dirty="0">
                <a:cs typeface="B Nazanin" panose="00000400000000000000" pitchFamily="2" charset="-78"/>
              </a:rPr>
              <a:t>کرد.</a:t>
            </a:r>
            <a:endParaRPr lang="en-US" sz="3200" dirty="0">
              <a:cs typeface="B Nazanin" panose="00000400000000000000" pitchFamily="2" charset="-78"/>
            </a:endParaRPr>
          </a:p>
          <a:p>
            <a:pPr algn="r" rtl="1"/>
            <a:endParaRPr lang="en-US" sz="3200" dirty="0">
              <a:cs typeface="B Nazanin" panose="00000400000000000000" pitchFamily="2" charset="-78"/>
            </a:endParaRP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60895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4800" dirty="0" smtClean="0">
                <a:cs typeface="B Nazanin" panose="00000400000000000000" pitchFamily="2" charset="-78"/>
              </a:rPr>
              <a:t>معرفی </a:t>
            </a:r>
            <a:r>
              <a:rPr lang="en-US" sz="4800" dirty="0" smtClean="0">
                <a:cs typeface="B Nazanin" panose="00000400000000000000" pitchFamily="2" charset="-78"/>
              </a:rPr>
              <a:t>apache </a:t>
            </a:r>
            <a:r>
              <a:rPr lang="en-US" sz="4800" dirty="0" err="1" smtClean="0">
                <a:cs typeface="B Nazanin" panose="00000400000000000000" pitchFamily="2" charset="-78"/>
              </a:rPr>
              <a:t>lucene</a:t>
            </a:r>
            <a:endParaRPr lang="en-US" sz="4800" dirty="0">
              <a:cs typeface="B Nazanin" panose="00000400000000000000" pitchFamily="2" charset="-78"/>
            </a:endParaRPr>
          </a:p>
        </p:txBody>
      </p:sp>
      <p:sp>
        <p:nvSpPr>
          <p:cNvPr id="3" name="Content Placeholder 2"/>
          <p:cNvSpPr>
            <a:spLocks noGrp="1"/>
          </p:cNvSpPr>
          <p:nvPr>
            <p:ph idx="1"/>
          </p:nvPr>
        </p:nvSpPr>
        <p:spPr/>
        <p:txBody>
          <a:bodyPr/>
          <a:lstStyle/>
          <a:p>
            <a:pPr algn="just" rtl="1">
              <a:lnSpc>
                <a:spcPct val="120000"/>
              </a:lnSpc>
            </a:pPr>
            <a:r>
              <a:rPr lang="en-US" sz="3200" dirty="0">
                <a:cs typeface="B Nazanin" panose="00000400000000000000" pitchFamily="2" charset="-78"/>
              </a:rPr>
              <a:t>Apache </a:t>
            </a:r>
            <a:r>
              <a:rPr lang="en-US" sz="3200" dirty="0" err="1">
                <a:cs typeface="B Nazanin" panose="00000400000000000000" pitchFamily="2" charset="-78"/>
              </a:rPr>
              <a:t>Lucene</a:t>
            </a:r>
            <a:r>
              <a:rPr lang="en-US" sz="3200" dirty="0">
                <a:cs typeface="B Nazanin" panose="00000400000000000000" pitchFamily="2" charset="-78"/>
              </a:rPr>
              <a:t> </a:t>
            </a:r>
            <a:r>
              <a:rPr lang="fa-IR" sz="3200" dirty="0" smtClean="0">
                <a:cs typeface="B Nazanin" panose="00000400000000000000" pitchFamily="2" charset="-78"/>
              </a:rPr>
              <a:t> </a:t>
            </a:r>
            <a:r>
              <a:rPr lang="ar-SA" sz="3200" dirty="0" smtClean="0">
                <a:cs typeface="B Nazanin" panose="00000400000000000000" pitchFamily="2" charset="-78"/>
              </a:rPr>
              <a:t>یک </a:t>
            </a:r>
            <a:r>
              <a:rPr lang="ar-SA" sz="3200" dirty="0">
                <a:cs typeface="B Nazanin" panose="00000400000000000000" pitchFamily="2" charset="-78"/>
              </a:rPr>
              <a:t>پروژه </a:t>
            </a:r>
            <a:r>
              <a:rPr lang="ar-SA" sz="3200" dirty="0" smtClean="0">
                <a:cs typeface="B Nazanin" panose="00000400000000000000" pitchFamily="2" charset="-78"/>
              </a:rPr>
              <a:t>متن</a:t>
            </a:r>
            <a:r>
              <a:rPr lang="fa-IR" sz="3200" dirty="0" smtClean="0">
                <a:cs typeface="B Nazanin" panose="00000400000000000000" pitchFamily="2" charset="-78"/>
              </a:rPr>
              <a:t> </a:t>
            </a:r>
            <a:r>
              <a:rPr lang="ar-SA" sz="3200" dirty="0" smtClean="0">
                <a:cs typeface="B Nazanin" panose="00000400000000000000" pitchFamily="2" charset="-78"/>
              </a:rPr>
              <a:t>‌باز </a:t>
            </a:r>
            <a:r>
              <a:rPr lang="ar-SA" sz="3200" dirty="0">
                <a:cs typeface="B Nazanin" panose="00000400000000000000" pitchFamily="2" charset="-78"/>
              </a:rPr>
              <a:t>به زبان جاوا است که امکان افزودن قابلیت جستجو به برنامه های کاربردی را با مکانیزمی کارا و آسان فراهم </a:t>
            </a:r>
            <a:r>
              <a:rPr lang="ar-SA" sz="3200" dirty="0" smtClean="0">
                <a:cs typeface="B Nazanin" panose="00000400000000000000" pitchFamily="2" charset="-78"/>
              </a:rPr>
              <a:t>می‌آورد. </a:t>
            </a:r>
            <a:r>
              <a:rPr lang="fa-IR" sz="3200" dirty="0" smtClean="0">
                <a:cs typeface="B Nazanin" panose="00000400000000000000" pitchFamily="2" charset="-78"/>
              </a:rPr>
              <a:t>یعنی</a:t>
            </a:r>
            <a:r>
              <a:rPr lang="ar-SA" sz="3200" dirty="0" smtClean="0">
                <a:cs typeface="B Nazanin" panose="00000400000000000000" pitchFamily="2" charset="-78"/>
              </a:rPr>
              <a:t> </a:t>
            </a:r>
            <a:r>
              <a:rPr lang="en-US" sz="3200" dirty="0" err="1">
                <a:cs typeface="B Nazanin" panose="00000400000000000000" pitchFamily="2" charset="-78"/>
              </a:rPr>
              <a:t>Lucene</a:t>
            </a:r>
            <a:r>
              <a:rPr lang="ar-SA" sz="3200" dirty="0">
                <a:cs typeface="B Nazanin" panose="00000400000000000000" pitchFamily="2" charset="-78"/>
              </a:rPr>
              <a:t> مجموعه‌ای از کتابخانه‌های کاربردی و مفید است که می‌توان از آن‌ در توسعه هر نوع برنامه‌ای که می‌خواهید قابلیت جستجو داشته باشد، استفاده کرد. این کتابخانه به زبان جاوا (</a:t>
            </a:r>
            <a:r>
              <a:rPr lang="en-US" sz="3200" dirty="0">
                <a:cs typeface="B Nazanin" panose="00000400000000000000" pitchFamily="2" charset="-78"/>
              </a:rPr>
              <a:t>Java</a:t>
            </a:r>
            <a:r>
              <a:rPr lang="ar-SA" sz="3200" dirty="0">
                <a:cs typeface="B Nazanin" panose="00000400000000000000" pitchFamily="2" charset="-78"/>
              </a:rPr>
              <a:t>) نوشته شده و سپس به زبان های </a:t>
            </a:r>
            <a:r>
              <a:rPr lang="en-US" sz="3200" dirty="0">
                <a:cs typeface="B Nazanin" panose="00000400000000000000" pitchFamily="2" charset="-78"/>
              </a:rPr>
              <a:t>Delphi, Perl, C#, C++, Python, Ruby</a:t>
            </a:r>
            <a:r>
              <a:rPr lang="ar-SA" sz="3200" dirty="0">
                <a:cs typeface="B Nazanin" panose="00000400000000000000" pitchFamily="2" charset="-78"/>
              </a:rPr>
              <a:t>, و </a:t>
            </a:r>
            <a:r>
              <a:rPr lang="en-US" sz="3200" dirty="0">
                <a:cs typeface="B Nazanin" panose="00000400000000000000" pitchFamily="2" charset="-78"/>
              </a:rPr>
              <a:t>PHP</a:t>
            </a:r>
            <a:r>
              <a:rPr lang="ar-SA" sz="3200" dirty="0">
                <a:cs typeface="B Nazanin" panose="00000400000000000000" pitchFamily="2" charset="-78"/>
              </a:rPr>
              <a:t> پیاده سازی </a:t>
            </a:r>
            <a:r>
              <a:rPr lang="ar-SA" sz="3200" dirty="0" smtClean="0">
                <a:cs typeface="B Nazanin" panose="00000400000000000000" pitchFamily="2" charset="-78"/>
              </a:rPr>
              <a:t>شده </a:t>
            </a:r>
            <a:r>
              <a:rPr lang="ar-SA" sz="3200" dirty="0">
                <a:cs typeface="B Nazanin" panose="00000400000000000000" pitchFamily="2" charset="-78"/>
              </a:rPr>
              <a:t>است.</a:t>
            </a:r>
            <a:endParaRPr lang="en-US" sz="3200" dirty="0">
              <a:cs typeface="B Nazanin" panose="00000400000000000000" pitchFamily="2" charset="-78"/>
            </a:endParaRPr>
          </a:p>
          <a:p>
            <a:pPr algn="just"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61748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en-US" sz="4800" dirty="0" err="1" smtClean="0">
                <a:cs typeface="B Nazanin" panose="00000400000000000000" pitchFamily="2" charset="-78"/>
              </a:rPr>
              <a:t>Lucene</a:t>
            </a:r>
            <a:r>
              <a:rPr lang="fa-IR" sz="4800" dirty="0" smtClean="0">
                <a:cs typeface="B Nazanin" panose="00000400000000000000" pitchFamily="2" charset="-78"/>
              </a:rPr>
              <a:t> چگونه ایندکس می‌کند</a:t>
            </a:r>
            <a:endParaRPr lang="en-US" sz="4800" dirty="0">
              <a:cs typeface="B Nazanin" panose="00000400000000000000" pitchFamily="2" charset="-78"/>
            </a:endParaRPr>
          </a:p>
        </p:txBody>
      </p:sp>
      <p:sp>
        <p:nvSpPr>
          <p:cNvPr id="3" name="Content Placeholder 2"/>
          <p:cNvSpPr>
            <a:spLocks noGrp="1"/>
          </p:cNvSpPr>
          <p:nvPr>
            <p:ph idx="1"/>
          </p:nvPr>
        </p:nvSpPr>
        <p:spPr/>
        <p:txBody>
          <a:bodyPr/>
          <a:lstStyle/>
          <a:p>
            <a:pPr algn="just" rtl="1"/>
            <a:r>
              <a:rPr lang="en-US" sz="3200" dirty="0" err="1">
                <a:cs typeface="B Nazanin" panose="00000400000000000000" pitchFamily="2" charset="-78"/>
              </a:rPr>
              <a:t>Lucene</a:t>
            </a:r>
            <a:r>
              <a:rPr lang="ar-SA" sz="3200" dirty="0">
                <a:cs typeface="B Nazanin" panose="00000400000000000000" pitchFamily="2" charset="-78"/>
              </a:rPr>
              <a:t> جستجوی سریع خود را با استفاده از ایندکس‌ها به نتیجه می‌رساند و به جای استفاده از ایندکس‌های کلاسیک که در آن هر سند شامل لیست کاملی از واژه‌هایی است که در آن وجود دارند از ایندکس‌های وارونه استفاده می‌کند. بدین گونه که برای هر واژه لیستی از سندها را فراهم می‌آورد که آن واژه در آن‌ها وجود دارد. همچنین مکان یا مکان‌هایی که هر واژه در سند تکرار شده است را نیز در لیست اعمال </a:t>
            </a:r>
            <a:r>
              <a:rPr lang="ar-SA" sz="3200" dirty="0" smtClean="0">
                <a:cs typeface="B Nazanin" panose="00000400000000000000" pitchFamily="2" charset="-78"/>
              </a:rPr>
              <a:t>می‌کند</a:t>
            </a:r>
            <a:r>
              <a:rPr lang="en-US" sz="3200" dirty="0" smtClean="0">
                <a:cs typeface="B Nazanin" panose="00000400000000000000" pitchFamily="2" charset="-78"/>
              </a:rPr>
              <a:t>.</a:t>
            </a:r>
          </a:p>
          <a:p>
            <a:pPr algn="just" rtl="1"/>
            <a:endParaRPr lang="en-US"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Rectangle 2"/>
          <p:cNvSpPr>
            <a:spLocks noChangeArrowheads="1"/>
          </p:cNvSpPr>
          <p:nvPr/>
        </p:nvSpPr>
        <p:spPr bwMode="auto">
          <a:xfrm>
            <a:off x="838200" y="4508288"/>
            <a:ext cx="10515600" cy="2277450"/>
          </a:xfrm>
          <a:prstGeom prst="rect">
            <a:avLst/>
          </a:prstGeom>
          <a:solidFill>
            <a:srgbClr val="FAFA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660066"/>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err="1" smtClean="0">
                <a:ln>
                  <a:noFill/>
                </a:ln>
                <a:solidFill>
                  <a:srgbClr val="660066"/>
                </a:solidFill>
                <a:effectLst/>
                <a:latin typeface="Times New Roman" panose="02020603050405020304" pitchFamily="18" charset="0"/>
                <a:ea typeface="Times New Roman" panose="02020603050405020304" pitchFamily="18" charset="0"/>
                <a:cs typeface="Times New Roman" panose="02020603050405020304" pitchFamily="18" charset="0"/>
              </a:rPr>
              <a:t>Lucene</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full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going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index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-&gt; </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6666"/>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6666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b="0" i="0" u="none" strike="noStrike" cap="none" normalizeH="0" baseline="0" dirty="0" smtClean="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search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-&gt;</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11</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 </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2</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rgbClr val="006666"/>
                </a:solidFill>
                <a:effectLst/>
                <a:latin typeface="Arial" panose="020B0604020202020204" pitchFamily="34" charset="0"/>
                <a:ea typeface="Times New Roman" panose="02020603050405020304" pitchFamily="18" charset="0"/>
              </a:rPr>
              <a:t>10</a:t>
            </a:r>
            <a:r>
              <a:rPr kumimoji="0" lang="en-US" b="0" i="0" u="none" strike="noStrike" cap="none" normalizeH="0" baseline="0" dirty="0" smtClean="0">
                <a:ln>
                  <a:noFill/>
                </a:ln>
                <a:solidFill>
                  <a:srgbClr val="666600"/>
                </a:solidFill>
                <a:effectLst/>
                <a:latin typeface="Arial" panose="020B0604020202020204" pitchFamily="34" charset="0"/>
                <a:ea typeface="Times New Roman" panose="02020603050405020304" pitchFamily="18" charset="0"/>
              </a:rPr>
              <a:t>)}</a:t>
            </a:r>
            <a:r>
              <a:rPr kumimoji="0" lang="en-US"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54853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en-US" sz="4000" dirty="0" err="1" smtClean="0">
                <a:cs typeface="B Nazanin" panose="00000400000000000000" pitchFamily="2" charset="-78"/>
              </a:rPr>
              <a:t>Lucene</a:t>
            </a:r>
            <a:r>
              <a:rPr lang="fa-IR" sz="4000" dirty="0" smtClean="0">
                <a:cs typeface="B Nazanin" panose="00000400000000000000" pitchFamily="2" charset="-78"/>
              </a:rPr>
              <a:t> چه نوع جست و جوهایی را پشتیبانی می‌کند ؟</a:t>
            </a:r>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4190221525"/>
              </p:ext>
            </p:extLst>
          </p:nvPr>
        </p:nvGraphicFramePr>
        <p:xfrm>
          <a:off x="1896196" y="2489703"/>
          <a:ext cx="8759732" cy="2635162"/>
        </p:xfrm>
        <a:graphic>
          <a:graphicData uri="http://schemas.openxmlformats.org/drawingml/2006/table">
            <a:tbl>
              <a:tblPr firstRow="1" bandRow="1">
                <a:tableStyleId>{BC89EF96-8CEA-46FF-86C4-4CE0E7609802}</a:tableStyleId>
              </a:tblPr>
              <a:tblGrid>
                <a:gridCol w="1562228"/>
                <a:gridCol w="7197504"/>
              </a:tblGrid>
              <a:tr h="517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Terms</a:t>
                      </a:r>
                      <a:endParaRPr lang="en-US" sz="1600" dirty="0" smtClean="0"/>
                    </a:p>
                  </a:txBody>
                  <a:tcPr/>
                </a:tc>
                <a:tc>
                  <a:txBody>
                    <a:bodyPr/>
                    <a:lstStyle/>
                    <a:p>
                      <a:pPr algn="l"/>
                      <a:r>
                        <a:rPr lang="en-US" sz="2000" b="0" dirty="0" smtClean="0"/>
                        <a:t>"test" or "hello”          or         "hello dolly"</a:t>
                      </a:r>
                      <a:endParaRPr lang="en-US" sz="2000" b="0" dirty="0"/>
                    </a:p>
                  </a:txBody>
                  <a:tcPr/>
                </a:tc>
              </a:tr>
              <a:tr h="477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Fields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Title  :  "The Right Way"    AND    text : go</a:t>
                      </a:r>
                    </a:p>
                  </a:txBody>
                  <a:tcPr/>
                </a:tc>
              </a:tr>
              <a:tr h="477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Wildcard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err="1" smtClean="0"/>
                        <a:t>te?t</a:t>
                      </a:r>
                      <a:r>
                        <a:rPr lang="en-US" sz="2000" dirty="0" smtClean="0"/>
                        <a:t>         or        test*      or       </a:t>
                      </a:r>
                      <a:r>
                        <a:rPr lang="en-US" sz="2000" dirty="0" err="1" smtClean="0"/>
                        <a:t>te</a:t>
                      </a:r>
                      <a:r>
                        <a:rPr lang="en-US" sz="2000" dirty="0" smtClean="0"/>
                        <a:t>*t</a:t>
                      </a:r>
                    </a:p>
                  </a:txBody>
                  <a:tcPr/>
                </a:tc>
              </a:tr>
              <a:tr h="49279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Fuzzy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roam~    or   roam~0.8       </a:t>
                      </a:r>
                      <a:r>
                        <a:rPr lang="en-US" sz="1800" dirty="0" smtClean="0"/>
                        <a:t>foam and roams</a:t>
                      </a:r>
                    </a:p>
                  </a:txBody>
                  <a:tcPr/>
                </a:tc>
              </a:tr>
              <a:tr h="570971">
                <a:tc>
                  <a:txBody>
                    <a:bodyPr/>
                    <a:lstStyle/>
                    <a:p>
                      <a:pPr algn="l"/>
                      <a:r>
                        <a:rPr lang="en-US" sz="1800" dirty="0" smtClean="0"/>
                        <a:t>Boolean</a:t>
                      </a:r>
                      <a:endParaRPr lang="en-US" sz="1800" b="1" dirty="0" smtClean="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US" sz="2000" dirty="0" err="1" smtClean="0"/>
                        <a:t>jakarta</a:t>
                      </a:r>
                      <a:r>
                        <a:rPr lang="en-US" sz="2000" dirty="0" smtClean="0"/>
                        <a:t> apache" OR Jakarta </a:t>
                      </a:r>
                    </a:p>
                    <a:p>
                      <a:pPr algn="l"/>
                      <a:endParaRPr lang="en-US" dirty="0"/>
                    </a:p>
                  </a:txBody>
                  <a:tcPr/>
                </a:tc>
              </a:tr>
            </a:tbl>
          </a:graphicData>
        </a:graphic>
      </p:graphicFrame>
    </p:spTree>
    <p:extLst>
      <p:ext uri="{BB962C8B-B14F-4D97-AF65-F5344CB8AC3E}">
        <p14:creationId xmlns:p14="http://schemas.microsoft.com/office/powerpoint/2010/main" val="2242981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rtl="1"/>
            <a:r>
              <a:rPr lang="fa-IR" sz="4400" dirty="0" smtClean="0">
                <a:cs typeface="B Nazanin" panose="00000400000000000000" pitchFamily="2" charset="-78"/>
              </a:rPr>
              <a:t>مراحل استفاده از کتابخانه </a:t>
            </a:r>
            <a:r>
              <a:rPr lang="en-US" sz="4400" dirty="0" err="1" smtClean="0">
                <a:cs typeface="B Nazanin" panose="00000400000000000000" pitchFamily="2" charset="-78"/>
              </a:rPr>
              <a:t>lucene</a:t>
            </a:r>
            <a:endParaRPr lang="en-US" sz="4400"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lvl="2" algn="r" rtl="1"/>
            <a:r>
              <a:rPr lang="en-US" sz="3200" dirty="0" smtClean="0"/>
              <a:t>index</a:t>
            </a:r>
            <a:endParaRPr lang="fa-IR" sz="3200" dirty="0" smtClean="0"/>
          </a:p>
          <a:p>
            <a:pPr lvl="3" algn="r" rtl="1"/>
            <a:r>
              <a:rPr lang="en-US" sz="2400" dirty="0" smtClean="0"/>
              <a:t>Directories</a:t>
            </a:r>
            <a:endParaRPr lang="fa-IR" sz="2400" dirty="0" smtClean="0"/>
          </a:p>
          <a:p>
            <a:pPr lvl="3" algn="r" rtl="1"/>
            <a:r>
              <a:rPr lang="en-US" sz="2400" dirty="0" smtClean="0"/>
              <a:t>Documents</a:t>
            </a:r>
            <a:endParaRPr lang="en-US" sz="2400" dirty="0"/>
          </a:p>
          <a:p>
            <a:pPr lvl="3" algn="r" rtl="1"/>
            <a:r>
              <a:rPr lang="en-US" sz="2400" dirty="0" smtClean="0"/>
              <a:t>Fields</a:t>
            </a:r>
          </a:p>
          <a:p>
            <a:pPr lvl="3" algn="r" rtl="1"/>
            <a:r>
              <a:rPr lang="en-US" sz="2400" dirty="0" smtClean="0"/>
              <a:t>Analyzer</a:t>
            </a:r>
            <a:endParaRPr lang="en-US" sz="2400" dirty="0"/>
          </a:p>
          <a:p>
            <a:pPr lvl="2" algn="r" rtl="1"/>
            <a:r>
              <a:rPr lang="en-US" sz="3200" dirty="0" smtClean="0"/>
              <a:t>search</a:t>
            </a:r>
            <a:endParaRPr lang="fa-IR" sz="3200" dirty="0" smtClean="0"/>
          </a:p>
          <a:p>
            <a:pPr lvl="3" algn="r" rtl="1"/>
            <a:r>
              <a:rPr lang="en-US" sz="2400" dirty="0" err="1" smtClean="0"/>
              <a:t>QueryBuilder</a:t>
            </a:r>
            <a:r>
              <a:rPr lang="ar-SA" sz="2400" dirty="0" smtClean="0"/>
              <a:t> و </a:t>
            </a:r>
            <a:r>
              <a:rPr lang="en-US" sz="2400" dirty="0" smtClean="0"/>
              <a:t>Query</a:t>
            </a:r>
          </a:p>
          <a:p>
            <a:pPr lvl="3" algn="r" rtl="1"/>
            <a:r>
              <a:rPr lang="en-US" sz="2400" dirty="0" err="1" smtClean="0"/>
              <a:t>IndexReader</a:t>
            </a:r>
            <a:endParaRPr lang="fa-IR" sz="2400" dirty="0" smtClean="0"/>
          </a:p>
          <a:p>
            <a:pPr lvl="3" algn="r" rtl="1"/>
            <a:r>
              <a:rPr lang="en-US" sz="2400" dirty="0" err="1" smtClean="0"/>
              <a:t>IndexSearcher</a:t>
            </a:r>
            <a:endParaRPr lang="en-US" sz="2400" dirty="0"/>
          </a:p>
        </p:txBody>
      </p:sp>
      <p:cxnSp>
        <p:nvCxnSpPr>
          <p:cNvPr id="4" name="Straight Connector 3"/>
          <p:cNvCxnSpPr/>
          <p:nvPr/>
        </p:nvCxnSpPr>
        <p:spPr>
          <a:xfrm>
            <a:off x="2831969" y="1606928"/>
            <a:ext cx="8521831"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321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954</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 Nazanin</vt:lpstr>
      <vt:lpstr>Calibri</vt:lpstr>
      <vt:lpstr>Calibri Light</vt:lpstr>
      <vt:lpstr>Times New Roman</vt:lpstr>
      <vt:lpstr>Office Theme</vt:lpstr>
      <vt:lpstr>پروژه پایانی کارشناسی کامپیوتر گرايش نرم‌افزار  دسکتاپ اپلیکیشن جست و جو با ابزار لوسین</vt:lpstr>
      <vt:lpstr>فهرست</vt:lpstr>
      <vt:lpstr>چکیده</vt:lpstr>
      <vt:lpstr>هدف از طراحی این نرم افزار و کاربرد آن</vt:lpstr>
      <vt:lpstr>نرم افزار های مشابه </vt:lpstr>
      <vt:lpstr>معرفی apache lucene</vt:lpstr>
      <vt:lpstr>Lucene چگونه ایندکس می‌کند</vt:lpstr>
      <vt:lpstr>Lucene چه نوع جست و جوهایی را پشتیبانی می‌کند ؟</vt:lpstr>
      <vt:lpstr>مراحل استفاده از کتابخانه lucene</vt:lpstr>
      <vt:lpstr>index</vt:lpstr>
      <vt:lpstr>index (ادامه)</vt:lpstr>
      <vt:lpstr>PowerPoint Presentation</vt:lpstr>
      <vt:lpstr>Search</vt:lpstr>
      <vt:lpstr>Search (ادامه)</vt:lpstr>
      <vt:lpstr>PowerPoint Presentation</vt:lpstr>
      <vt:lpstr>بخش‌های اصلی پروژه</vt:lpstr>
      <vt:lpstr>PowerPoint Presentation</vt:lpstr>
      <vt:lpstr>PowerPoint Presentation</vt:lpstr>
      <vt:lpstr>PowerPoint Presentation</vt:lpstr>
      <vt:lpstr>PowerPoint Presentation</vt:lpstr>
      <vt:lpstr>PowerPoint Presentation</vt:lpstr>
      <vt:lpstr>نتیجه گیری </vt:lpstr>
      <vt:lpstr>منابع</vt:lpstr>
      <vt:lpstr>تقدیر و تشکر</vt:lpstr>
      <vt:lpstr>PowerPoint Presentation</vt:lpstr>
    </vt:vector>
  </TitlesOfParts>
  <Company>MRT www.Win2Farsi.com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پروژه پایانی کارشناسی کامپیوتر گرايش نرم‌افزار   دسکتاپ اپلیکیشن جست و جو با ابزار لوسین</dc:title>
  <dc:creator>MRT</dc:creator>
  <cp:lastModifiedBy>MRT</cp:lastModifiedBy>
  <cp:revision>62</cp:revision>
  <dcterms:created xsi:type="dcterms:W3CDTF">2018-02-02T15:28:54Z</dcterms:created>
  <dcterms:modified xsi:type="dcterms:W3CDTF">2018-02-03T16:43:26Z</dcterms:modified>
</cp:coreProperties>
</file>