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9A413F-C4D8-46D6-B5F9-017487AEAC2F}"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A750C5D-2B46-40BF-B71C-E06CCAD0A88F}" type="slidenum">
              <a:rPr lang="en-US" smtClean="0"/>
              <a:t>‹#›</a:t>
            </a:fld>
            <a:endParaRPr lang="en-US"/>
          </a:p>
        </p:txBody>
      </p:sp>
    </p:spTree>
    <p:extLst>
      <p:ext uri="{BB962C8B-B14F-4D97-AF65-F5344CB8AC3E}">
        <p14:creationId xmlns:p14="http://schemas.microsoft.com/office/powerpoint/2010/main" val="142195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A413F-C4D8-46D6-B5F9-017487AEAC2F}"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27733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A413F-C4D8-46D6-B5F9-017487AEAC2F}"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3188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A413F-C4D8-46D6-B5F9-017487AEAC2F}"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351548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89A413F-C4D8-46D6-B5F9-017487AEAC2F}" type="datetimeFigureOut">
              <a:rPr lang="en-US" smtClean="0"/>
              <a:t>5/9/2016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A750C5D-2B46-40BF-B71C-E06CCAD0A88F}" type="slidenum">
              <a:rPr lang="en-US" smtClean="0"/>
              <a:t>‹#›</a:t>
            </a:fld>
            <a:endParaRPr lang="en-US"/>
          </a:p>
        </p:txBody>
      </p:sp>
    </p:spTree>
    <p:extLst>
      <p:ext uri="{BB962C8B-B14F-4D97-AF65-F5344CB8AC3E}">
        <p14:creationId xmlns:p14="http://schemas.microsoft.com/office/powerpoint/2010/main" val="231234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9A413F-C4D8-46D6-B5F9-017487AEAC2F}"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182344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9A413F-C4D8-46D6-B5F9-017487AEAC2F}" type="datetimeFigureOut">
              <a:rPr lang="en-US" smtClean="0"/>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7836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9A413F-C4D8-46D6-B5F9-017487AEAC2F}"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403645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A413F-C4D8-46D6-B5F9-017487AEAC2F}"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269966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9A413F-C4D8-46D6-B5F9-017487AEAC2F}"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8332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9A413F-C4D8-46D6-B5F9-017487AEAC2F}" type="datetimeFigureOut">
              <a:rPr lang="en-US" smtClean="0"/>
              <a:t>5/9/2016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25160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89A413F-C4D8-46D6-B5F9-017487AEAC2F}" type="datetimeFigureOut">
              <a:rPr lang="en-US" smtClean="0"/>
              <a:t>5/9/2016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A750C5D-2B46-40BF-B71C-E06CCAD0A88F}" type="slidenum">
              <a:rPr lang="en-US" smtClean="0"/>
              <a:t>‹#›</a:t>
            </a:fld>
            <a:endParaRPr lang="en-US"/>
          </a:p>
        </p:txBody>
      </p:sp>
    </p:spTree>
    <p:extLst>
      <p:ext uri="{BB962C8B-B14F-4D97-AF65-F5344CB8AC3E}">
        <p14:creationId xmlns:p14="http://schemas.microsoft.com/office/powerpoint/2010/main" val="3199102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sz="6600" b="1" dirty="0">
                <a:latin typeface="Adobe Arabic" panose="02040503050201020203" pitchFamily="18" charset="-78"/>
                <a:cs typeface="Adobe Arabic" panose="02040503050201020203" pitchFamily="18" charset="-78"/>
              </a:rPr>
              <a:t>آمادگی جها ارائه گفتاری : هنگام ارائه</a:t>
            </a:r>
            <a:r>
              <a:rPr lang="fa-IR" sz="6600" dirty="0">
                <a:latin typeface="Adobe Arabic" panose="02040503050201020203" pitchFamily="18" charset="-78"/>
                <a:cs typeface="Adobe Arabic" panose="02040503050201020203" pitchFamily="18" charset="-78"/>
              </a:rPr>
              <a:t/>
            </a:r>
            <a:br>
              <a:rPr lang="fa-IR" sz="6600" dirty="0">
                <a:latin typeface="Adobe Arabic" panose="02040503050201020203" pitchFamily="18" charset="-78"/>
                <a:cs typeface="Adobe Arabic" panose="02040503050201020203" pitchFamily="18" charset="-78"/>
              </a:rPr>
            </a:br>
            <a:r>
              <a:rPr lang="fa-IR" sz="6600" b="1" dirty="0">
                <a:latin typeface="Adobe Arabic" panose="02040503050201020203" pitchFamily="18" charset="-78"/>
                <a:cs typeface="Adobe Arabic" panose="02040503050201020203" pitchFamily="18" charset="-78"/>
              </a:rPr>
              <a:t>ویژگی های انواع ارائه های </a:t>
            </a:r>
            <a:r>
              <a:rPr lang="fa-IR" sz="6600" b="1" dirty="0" smtClean="0">
                <a:latin typeface="Adobe Arabic" panose="02040503050201020203" pitchFamily="18" charset="-78"/>
                <a:cs typeface="Adobe Arabic" panose="02040503050201020203" pitchFamily="18" charset="-78"/>
              </a:rPr>
              <a:t>گفتاری</a:t>
            </a:r>
            <a:endParaRPr lang="en-US" sz="6600" dirty="0">
              <a:latin typeface="Adobe Arabic" panose="02040503050201020203" pitchFamily="18" charset="-78"/>
              <a:cs typeface="Adobe Arabic" panose="02040503050201020203" pitchFamily="18" charset="-78"/>
            </a:endParaRPr>
          </a:p>
        </p:txBody>
      </p:sp>
      <p:sp>
        <p:nvSpPr>
          <p:cNvPr id="3" name="Subtitle 2"/>
          <p:cNvSpPr>
            <a:spLocks noGrp="1"/>
          </p:cNvSpPr>
          <p:nvPr>
            <p:ph type="subTitle" idx="1"/>
          </p:nvPr>
        </p:nvSpPr>
        <p:spPr>
          <a:xfrm>
            <a:off x="1069848" y="4389119"/>
            <a:ext cx="7891272" cy="1485207"/>
          </a:xfrm>
        </p:spPr>
        <p:txBody>
          <a:bodyPr>
            <a:noAutofit/>
          </a:bodyPr>
          <a:lstStyle/>
          <a:p>
            <a:pPr algn="r"/>
            <a:r>
              <a:rPr lang="fa-IR" sz="4400" b="1" dirty="0" smtClean="0">
                <a:latin typeface="Adobe Arabic" panose="02040503050201020203" pitchFamily="18" charset="-78"/>
                <a:cs typeface="Adobe Arabic" panose="02040503050201020203" pitchFamily="18" charset="-78"/>
              </a:rPr>
              <a:t>سیاوش کاوسی </a:t>
            </a:r>
          </a:p>
          <a:p>
            <a:pPr algn="r"/>
            <a:r>
              <a:rPr lang="fa-IR" sz="4400" b="1" dirty="0" smtClean="0">
                <a:latin typeface="Adobe Arabic" panose="02040503050201020203" pitchFamily="18" charset="-78"/>
                <a:cs typeface="Adobe Arabic" panose="02040503050201020203" pitchFamily="18" charset="-78"/>
              </a:rPr>
              <a:t>21 </a:t>
            </a:r>
            <a:r>
              <a:rPr lang="fa-IR" sz="4400" b="1" dirty="0" smtClean="0">
                <a:latin typeface="Adobe Arabic" panose="02040503050201020203" pitchFamily="18" charset="-78"/>
                <a:cs typeface="Adobe Arabic" panose="02040503050201020203" pitchFamily="18" charset="-78"/>
              </a:rPr>
              <a:t>اردیبهشت</a:t>
            </a:r>
            <a:endParaRPr lang="fa-IR" sz="4400" b="1"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29254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آشنائی شخصی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خوب است مخاطبین با ارائه گر به صورت شخصی آشنا شوند</a:t>
            </a:r>
          </a:p>
          <a:p>
            <a:pPr marL="0" indent="0" algn="r" rtl="1">
              <a:buNone/>
            </a:pPr>
            <a:r>
              <a:rPr lang="fa-IR" sz="3600" dirty="0" smtClean="0">
                <a:latin typeface="Adobe Arabic" panose="02040503050201020203" pitchFamily="18" charset="-78"/>
                <a:cs typeface="Adobe Arabic" panose="02040503050201020203" pitchFamily="18" charset="-78"/>
              </a:rPr>
              <a:t>جنبه های انسانی ارائه بر افراد اثر می گذارد</a:t>
            </a:r>
          </a:p>
          <a:p>
            <a:pPr marL="0" indent="0" algn="r" rtl="1">
              <a:buNone/>
            </a:pPr>
            <a:r>
              <a:rPr lang="fa-IR" sz="3600" dirty="0" smtClean="0">
                <a:latin typeface="Adobe Arabic" panose="02040503050201020203" pitchFamily="18" charset="-78"/>
                <a:cs typeface="Adobe Arabic" panose="02040503050201020203" pitchFamily="18" charset="-78"/>
              </a:rPr>
              <a:t>خوب است مخاطبین علاقه و لذت بردن ارائه دهنده از کارش را ببینند</a:t>
            </a:r>
            <a:endParaRPr lang="en-US"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051728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صدا</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صدای ارائه دهنده باید رسا باشد</a:t>
            </a:r>
          </a:p>
          <a:p>
            <a:pPr marL="0" indent="0" algn="r" rtl="1">
              <a:buNone/>
            </a:pPr>
            <a:r>
              <a:rPr lang="fa-IR" sz="3600" dirty="0" smtClean="0">
                <a:latin typeface="Adobe Arabic" panose="02040503050201020203" pitchFamily="18" charset="-78"/>
                <a:cs typeface="Adobe Arabic" panose="02040503050201020203" pitchFamily="18" charset="-78"/>
              </a:rPr>
              <a:t>در ارائه ها باید با تاکیدی بیش از حالت عادی صحبت نمود</a:t>
            </a:r>
          </a:p>
          <a:p>
            <a:pPr marL="0" indent="0" algn="r" rtl="1">
              <a:buNone/>
            </a:pPr>
            <a:r>
              <a:rPr lang="fa-IR" sz="3600" dirty="0" smtClean="0">
                <a:latin typeface="Adobe Arabic" panose="02040503050201020203" pitchFamily="18" charset="-78"/>
                <a:cs typeface="Adobe Arabic" panose="02040503050201020203" pitchFamily="18" charset="-78"/>
              </a:rPr>
              <a:t>آهنگ صحبت کردن نباید یکنواخت باشد یعنی با تاکیدات موجود در مطلب و نظرات یا احساسات صدای ارائه دهنده بالا و پائین برود</a:t>
            </a:r>
          </a:p>
        </p:txBody>
      </p:sp>
    </p:spTree>
    <p:extLst>
      <p:ext uri="{BB962C8B-B14F-4D97-AF65-F5344CB8AC3E}">
        <p14:creationId xmlns:p14="http://schemas.microsoft.com/office/powerpoint/2010/main" val="1509239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روانی و سادگی گفتار</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lnSpcReduction="10000"/>
          </a:bodyPr>
          <a:lstStyle/>
          <a:p>
            <a:pPr marL="0" indent="0" algn="r" rtl="1">
              <a:buNone/>
            </a:pPr>
            <a:r>
              <a:rPr lang="fa-IR" sz="3600" dirty="0" smtClean="0">
                <a:latin typeface="Adobe Arabic" panose="02040503050201020203" pitchFamily="18" charset="-78"/>
                <a:cs typeface="Adobe Arabic" panose="02040503050201020203" pitchFamily="18" charset="-78"/>
              </a:rPr>
              <a:t>ارائه دهنده باید سعی کند بیانی روان و گفتاری ساده داشته باشد</a:t>
            </a:r>
          </a:p>
          <a:p>
            <a:pPr marL="0" indent="0" algn="r" rtl="1">
              <a:buNone/>
            </a:pPr>
            <a:r>
              <a:rPr lang="fa-IR" sz="3600" dirty="0" smtClean="0">
                <a:latin typeface="Adobe Arabic" panose="02040503050201020203" pitchFamily="18" charset="-78"/>
                <a:cs typeface="Adobe Arabic" panose="02040503050201020203" pitchFamily="18" charset="-78"/>
              </a:rPr>
              <a:t>روانی زیاد با تسلط بر مطالب و تمرین زیاد ارائه حاصل می شود</a:t>
            </a:r>
          </a:p>
          <a:p>
            <a:pPr marL="0" indent="0" algn="r" rtl="1">
              <a:buNone/>
            </a:pPr>
            <a:r>
              <a:rPr lang="fa-IR" sz="3600" dirty="0" smtClean="0">
                <a:latin typeface="Adobe Arabic" panose="02040503050201020203" pitchFamily="18" charset="-78"/>
                <a:cs typeface="Adobe Arabic" panose="02040503050201020203" pitchFamily="18" charset="-78"/>
              </a:rPr>
              <a:t>سرعت صحبت کردن باید در حد درک راحت برای مستمعین باشد</a:t>
            </a:r>
          </a:p>
          <a:p>
            <a:pPr marL="0" indent="0" algn="r" rtl="1">
              <a:buNone/>
            </a:pPr>
            <a:r>
              <a:rPr lang="fa-IR" sz="3600" dirty="0" smtClean="0">
                <a:latin typeface="Adobe Arabic" panose="02040503050201020203" pitchFamily="18" charset="-78"/>
                <a:cs typeface="Adobe Arabic" panose="02040503050201020203" pitchFamily="18" charset="-78"/>
              </a:rPr>
              <a:t>سرعت زیاد در صحبت برای ایجاد احساسات شادی، ترس، عصبانیت، و تعجب و هم چنین مواردی که </a:t>
            </a:r>
            <a:r>
              <a:rPr lang="fa-IR" sz="3600" b="1" dirty="0" smtClean="0">
                <a:latin typeface="Adobe Arabic" panose="02040503050201020203" pitchFamily="18" charset="-78"/>
                <a:cs typeface="Adobe Arabic" panose="02040503050201020203" pitchFamily="18" charset="-78"/>
              </a:rPr>
              <a:t>اطلاعات شنونگان در زمینه موضوع</a:t>
            </a:r>
            <a:r>
              <a:rPr lang="fa-IR" sz="3600" dirty="0" smtClean="0">
                <a:latin typeface="Adobe Arabic" panose="02040503050201020203" pitchFamily="18" charset="-78"/>
                <a:cs typeface="Adobe Arabic" panose="02040503050201020203" pitchFamily="18" charset="-78"/>
              </a:rPr>
              <a:t> بالا است بکار گرفته می شود</a:t>
            </a:r>
          </a:p>
          <a:p>
            <a:pPr marL="0" indent="0" algn="r" rtl="1">
              <a:buNone/>
            </a:pPr>
            <a:r>
              <a:rPr lang="fa-IR" sz="3600" dirty="0" smtClean="0">
                <a:latin typeface="Adobe Arabic" panose="02040503050201020203" pitchFamily="18" charset="-78"/>
                <a:cs typeface="Adobe Arabic" panose="02040503050201020203" pitchFamily="18" charset="-78"/>
              </a:rPr>
              <a:t>سرعت کم برای ایجاد آرامش و ابراز تاسف و زمانی که </a:t>
            </a:r>
            <a:r>
              <a:rPr lang="fa-IR" sz="3600" b="1" dirty="0" smtClean="0">
                <a:latin typeface="Adobe Arabic" panose="02040503050201020203" pitchFamily="18" charset="-78"/>
                <a:cs typeface="Adobe Arabic" panose="02040503050201020203" pitchFamily="18" charset="-78"/>
              </a:rPr>
              <a:t>موضوع پیچیده ای </a:t>
            </a:r>
            <a:r>
              <a:rPr lang="fa-IR" sz="3600" dirty="0" smtClean="0">
                <a:latin typeface="Adobe Arabic" panose="02040503050201020203" pitchFamily="18" charset="-78"/>
                <a:cs typeface="Adobe Arabic" panose="02040503050201020203" pitchFamily="18" charset="-78"/>
              </a:rPr>
              <a:t>قرار است بحث شود به کار گرفته می شود</a:t>
            </a:r>
          </a:p>
        </p:txBody>
      </p:sp>
    </p:spTree>
    <p:extLst>
      <p:ext uri="{BB962C8B-B14F-4D97-AF65-F5344CB8AC3E}">
        <p14:creationId xmlns:p14="http://schemas.microsoft.com/office/powerpoint/2010/main" val="3580308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سبک صحبت</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در ارائه های گفتاری توصیه شده است که از سبک رسمی بکار رفته در نگارش پرهیز شود</a:t>
            </a:r>
          </a:p>
          <a:p>
            <a:pPr marL="0" indent="0" algn="r" rtl="1">
              <a:buNone/>
            </a:pPr>
            <a:r>
              <a:rPr lang="fa-IR" sz="3600" dirty="0" smtClean="0">
                <a:latin typeface="Adobe Arabic" panose="02040503050201020203" pitchFamily="18" charset="-78"/>
                <a:cs typeface="Adobe Arabic" panose="02040503050201020203" pitchFamily="18" charset="-78"/>
              </a:rPr>
              <a:t>ارائه گفتاری بهتر است مانند تعریف کردن یک داستان انجام شود</a:t>
            </a:r>
          </a:p>
          <a:p>
            <a:pPr marL="0" indent="0" algn="r" rtl="1">
              <a:buNone/>
            </a:pPr>
            <a:r>
              <a:rPr lang="fa-IR" sz="3600" dirty="0" smtClean="0">
                <a:latin typeface="Adobe Arabic" panose="02040503050201020203" pitchFamily="18" charset="-78"/>
                <a:cs typeface="Adobe Arabic" panose="02040503050201020203" pitchFamily="18" charset="-78"/>
              </a:rPr>
              <a:t>استفاده از گویشی که شنوندگان با آن آشنا نیستند مشکل آفرین است</a:t>
            </a:r>
          </a:p>
          <a:p>
            <a:pPr marL="0" indent="0" algn="r" rtl="1">
              <a:buNone/>
            </a:pPr>
            <a:r>
              <a:rPr lang="fa-IR" sz="3600" dirty="0" smtClean="0">
                <a:latin typeface="Adobe Arabic" panose="02040503050201020203" pitchFamily="18" charset="-78"/>
                <a:cs typeface="Adobe Arabic" panose="02040503050201020203" pitchFamily="18" charset="-78"/>
              </a:rPr>
              <a:t>تلفظ غلط کلمات می تواند تاثیر منفی زیادی بر روی مخاطبین بگذارد و سطح سواد ارائه گر را زیر سوال ببرد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4246095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تاکید و مکث</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همه مطالب نباید با یک درجه اهمیت به مخطبین عرضه شوند</a:t>
            </a:r>
          </a:p>
          <a:p>
            <a:pPr marL="0" indent="0" algn="r" rtl="1">
              <a:buNone/>
            </a:pPr>
            <a:r>
              <a:rPr lang="fa-IR" sz="3600" dirty="0" smtClean="0">
                <a:latin typeface="Adobe Arabic" panose="02040503050201020203" pitchFamily="18" charset="-78"/>
                <a:cs typeface="Adobe Arabic" panose="02040503050201020203" pitchFamily="18" charset="-78"/>
              </a:rPr>
              <a:t>ارائه دهنده باید روی نکات مهم تاکید داشته باشد و آنها را متمایز و برجسته کند</a:t>
            </a:r>
          </a:p>
          <a:p>
            <a:pPr marL="0" indent="0" algn="r" rtl="1">
              <a:buNone/>
            </a:pPr>
            <a:r>
              <a:rPr lang="fa-IR" sz="3600" dirty="0" smtClean="0">
                <a:latin typeface="Adobe Arabic" panose="02040503050201020203" pitchFamily="18" charset="-78"/>
                <a:cs typeface="Adobe Arabic" panose="02040503050201020203" pitchFamily="18" charset="-78"/>
              </a:rPr>
              <a:t>این به چند صورت قابل انجام است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به طور صریح اظهار کند که این مطلب مهم است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جمله را عینا تکرار کند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مطلب را به شکل های مختلف یا با بیانی دیگر هم ارائه نماید</a:t>
            </a:r>
          </a:p>
        </p:txBody>
      </p:sp>
    </p:spTree>
    <p:extLst>
      <p:ext uri="{BB962C8B-B14F-4D97-AF65-F5344CB8AC3E}">
        <p14:creationId xmlns:p14="http://schemas.microsoft.com/office/powerpoint/2010/main" val="560739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تاکید و مکث</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اغلب اوقات نیز مکث مختصر در زمان هائی بین ارائه بسیار مفید است</a:t>
            </a:r>
          </a:p>
          <a:p>
            <a:pPr marL="0" indent="0" algn="r" rtl="1">
              <a:buNone/>
            </a:pPr>
            <a:r>
              <a:rPr lang="fa-IR" sz="3600" dirty="0" smtClean="0">
                <a:latin typeface="Adobe Arabic" panose="02040503050201020203" pitchFamily="18" charset="-78"/>
                <a:cs typeface="Adobe Arabic" panose="02040503050201020203" pitchFamily="18" charset="-78"/>
              </a:rPr>
              <a:t>مکث باید در پایان جملات باشد نه در وسط آنها</a:t>
            </a:r>
          </a:p>
          <a:p>
            <a:pPr marL="0" indent="0" algn="r" rtl="1">
              <a:buNone/>
            </a:pPr>
            <a:r>
              <a:rPr lang="fa-IR" sz="3600" dirty="0" smtClean="0">
                <a:latin typeface="Adobe Arabic" panose="02040503050201020203" pitchFamily="18" charset="-78"/>
                <a:cs typeface="Adobe Arabic" panose="02040503050201020203" pitchFamily="18" charset="-78"/>
              </a:rPr>
              <a:t>سکوت نباید با صداهایی مانند </a:t>
            </a:r>
            <a:r>
              <a:rPr lang="fa-IR" sz="3600" b="1" dirty="0" smtClean="0">
                <a:latin typeface="Adobe Arabic" panose="02040503050201020203" pitchFamily="18" charset="-78"/>
                <a:cs typeface="Adobe Arabic" panose="02040503050201020203" pitchFamily="18" charset="-78"/>
              </a:rPr>
              <a:t>اوه، ا، اوم </a:t>
            </a:r>
            <a:r>
              <a:rPr lang="fa-IR" sz="3600" dirty="0" smtClean="0">
                <a:latin typeface="Adobe Arabic" panose="02040503050201020203" pitchFamily="18" charset="-78"/>
                <a:cs typeface="Adobe Arabic" panose="02040503050201020203" pitchFamily="18" charset="-78"/>
              </a:rPr>
              <a:t>پر شود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423836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ژست و حرکات</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ارائه دهنده باید مواظب حرکات نامناسب باشد، باید در خود نسبت به حرکاتش حساسیت ایجاد نکند</a:t>
            </a:r>
          </a:p>
          <a:p>
            <a:pPr marL="0" indent="0" algn="r" rtl="1">
              <a:buNone/>
            </a:pPr>
            <a:r>
              <a:rPr lang="fa-IR" sz="3600" dirty="0" smtClean="0">
                <a:latin typeface="Adobe Arabic" panose="02040503050201020203" pitchFamily="18" charset="-78"/>
                <a:cs typeface="Adobe Arabic" panose="02040503050201020203" pitchFamily="18" charset="-78"/>
              </a:rPr>
              <a:t>بهنگام ارائه باید طوری بایستد که پاها با هم کمی فاصله داشته باشند و پاشنه های پا روی زمین باشند</a:t>
            </a:r>
          </a:p>
          <a:p>
            <a:pPr marL="0" indent="0" algn="r" rtl="1">
              <a:buNone/>
            </a:pPr>
            <a:r>
              <a:rPr lang="fa-IR" sz="3600" dirty="0" smtClean="0">
                <a:latin typeface="Adobe Arabic" panose="02040503050201020203" pitchFamily="18" charset="-78"/>
                <a:cs typeface="Adobe Arabic" panose="02040503050201020203" pitchFamily="18" charset="-78"/>
              </a:rPr>
              <a:t>نباید در یک محل به صورت خشک بایستد</a:t>
            </a:r>
          </a:p>
          <a:p>
            <a:pPr marL="0" indent="0" algn="r" rtl="1">
              <a:buNone/>
            </a:pPr>
            <a:r>
              <a:rPr lang="fa-IR" sz="3600" dirty="0" smtClean="0">
                <a:latin typeface="Adobe Arabic" panose="02040503050201020203" pitchFamily="18" charset="-78"/>
                <a:cs typeface="Adobe Arabic" panose="02040503050201020203" pitchFamily="18" charset="-78"/>
              </a:rPr>
              <a:t>دست ها و بدن باید حرکت داشته و این حرکات و جابجائی باید راحت باشد، اما در عین حال نباید زیاده روی نمود</a:t>
            </a:r>
          </a:p>
        </p:txBody>
      </p:sp>
    </p:spTree>
    <p:extLst>
      <p:ext uri="{BB962C8B-B14F-4D97-AF65-F5344CB8AC3E}">
        <p14:creationId xmlns:p14="http://schemas.microsoft.com/office/powerpoint/2010/main" val="131137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ژست و حرکات</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ارائه گر نباید بی قراری نشان دهد و یا با چیزهائی مثل قلم، چوب اشاره گر، گچ و امثال آن بازی کند</a:t>
            </a:r>
          </a:p>
          <a:p>
            <a:pPr marL="0" indent="0" algn="r" rtl="1">
              <a:buNone/>
            </a:pPr>
            <a:r>
              <a:rPr lang="fa-IR" sz="3600" dirty="0" smtClean="0">
                <a:latin typeface="Adobe Arabic" panose="02040503050201020203" pitchFamily="18" charset="-78"/>
                <a:cs typeface="Adobe Arabic" panose="02040503050201020203" pitchFamily="18" charset="-78"/>
              </a:rPr>
              <a:t>باید لباس خود را قبل از رفتن در مقابل جمع به فرم مرتب در آورد</a:t>
            </a:r>
          </a:p>
          <a:p>
            <a:pPr marL="0" indent="0" algn="r" rtl="1">
              <a:buNone/>
            </a:pPr>
            <a:r>
              <a:rPr lang="fa-IR" sz="3600" dirty="0" smtClean="0">
                <a:latin typeface="Adobe Arabic" panose="02040503050201020203" pitchFamily="18" charset="-78"/>
                <a:cs typeface="Adobe Arabic" panose="02040503050201020203" pitchFamily="18" charset="-78"/>
              </a:rPr>
              <a:t>خوب است تبسمی بر چهره داشته و با نشاط، پرشور، خوشحال، و دوستانه جلوه کند</a:t>
            </a:r>
          </a:p>
        </p:txBody>
      </p:sp>
    </p:spTree>
    <p:extLst>
      <p:ext uri="{BB962C8B-B14F-4D97-AF65-F5344CB8AC3E}">
        <p14:creationId xmlns:p14="http://schemas.microsoft.com/office/powerpoint/2010/main" val="4291917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تفاخر و تظاهر</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ارائه دهنده نباید در گفتار خود فخرفروشی و خودنمائی کند</a:t>
            </a:r>
          </a:p>
          <a:p>
            <a:pPr marL="0" indent="0" algn="r" rtl="1">
              <a:buNone/>
            </a:pPr>
            <a:r>
              <a:rPr lang="fa-IR" sz="3600" dirty="0" smtClean="0">
                <a:latin typeface="Adobe Arabic" panose="02040503050201020203" pitchFamily="18" charset="-78"/>
                <a:cs typeface="Adobe Arabic" panose="02040503050201020203" pitchFamily="18" charset="-78"/>
              </a:rPr>
              <a:t>تفاخر و تظاهر ارائه دهنده بخصوص اگر زیاد باشد، باعث دافعه شدید در مخاطبین می شود و مخاطبین علاقه خود را به ارائه از دست می دهند</a:t>
            </a:r>
          </a:p>
        </p:txBody>
      </p:sp>
    </p:spTree>
    <p:extLst>
      <p:ext uri="{BB962C8B-B14F-4D97-AF65-F5344CB8AC3E}">
        <p14:creationId xmlns:p14="http://schemas.microsoft.com/office/powerpoint/2010/main" val="922757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عادات گفتاری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ارائه دهنده نبایستی عادات گفتاری از خود نشان دهد</a:t>
            </a:r>
          </a:p>
          <a:p>
            <a:pPr marL="0" indent="0" algn="r" rtl="1">
              <a:buNone/>
            </a:pPr>
            <a:r>
              <a:rPr lang="fa-IR" sz="3600" dirty="0" smtClean="0">
                <a:latin typeface="Adobe Arabic" panose="02040503050201020203" pitchFamily="18" charset="-78"/>
                <a:cs typeface="Adobe Arabic" panose="02040503050201020203" pitchFamily="18" charset="-78"/>
              </a:rPr>
              <a:t>تکیه کلام های مختلف و صداهای خاص بی معنی مانند </a:t>
            </a:r>
            <a:r>
              <a:rPr lang="fa-IR" sz="3600" b="1" dirty="0" smtClean="0">
                <a:latin typeface="Adobe Arabic" panose="02040503050201020203" pitchFamily="18" charset="-78"/>
                <a:cs typeface="Adobe Arabic" panose="02040503050201020203" pitchFamily="18" charset="-78"/>
              </a:rPr>
              <a:t>اوم، ا</a:t>
            </a:r>
            <a:r>
              <a:rPr lang="fa-IR" sz="3600" dirty="0" smtClean="0">
                <a:latin typeface="Adobe Arabic" panose="02040503050201020203" pitchFamily="18" charset="-78"/>
                <a:cs typeface="Adobe Arabic" panose="02040503050201020203" pitchFamily="18" charset="-78"/>
              </a:rPr>
              <a:t> و امثال آن با تکرار زیاد بسیار آزار دهنده می شوند</a:t>
            </a:r>
          </a:p>
          <a:p>
            <a:pPr marL="0" indent="0" algn="r" rtl="1">
              <a:buNone/>
            </a:pPr>
            <a:r>
              <a:rPr lang="fa-IR" sz="3600" dirty="0" smtClean="0">
                <a:latin typeface="Adobe Arabic" panose="02040503050201020203" pitchFamily="18" charset="-78"/>
                <a:cs typeface="Adobe Arabic" panose="02040503050201020203" pitchFamily="18" charset="-78"/>
              </a:rPr>
              <a:t>اگر فردی در صحبت عادت به تکرار صداهای مذکور دارد، باید سعی کند این مشکل را با قرار دادن زمان هائی در ارائه برای مکث حل کند</a:t>
            </a:r>
          </a:p>
        </p:txBody>
      </p:sp>
    </p:spTree>
    <p:extLst>
      <p:ext uri="{BB962C8B-B14F-4D97-AF65-F5344CB8AC3E}">
        <p14:creationId xmlns:p14="http://schemas.microsoft.com/office/powerpoint/2010/main" val="433468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lnSpcReduction="10000"/>
          </a:bodyPr>
          <a:lstStyle/>
          <a:p>
            <a:pPr marL="0" indent="0" algn="r" rtl="1">
              <a:buNone/>
            </a:pPr>
            <a:r>
              <a:rPr lang="fa-IR" sz="3600" dirty="0" smtClean="0">
                <a:latin typeface="Adobe Arabic" panose="02040503050201020203" pitchFamily="18" charset="-78"/>
                <a:cs typeface="Adobe Arabic" panose="02040503050201020203" pitchFamily="18" charset="-78"/>
              </a:rPr>
              <a:t>تا این مرحله ارائه دهنده کارهای زیادی انجام داده و زحمات بسیاری کشیده و اینک باید نتایج همه آن تلاش ها و زحمت ها را در یک ارائه نسبتا کوتاه به نمایش گذارد</a:t>
            </a:r>
          </a:p>
          <a:p>
            <a:pPr marL="0" indent="0" algn="r" rtl="1">
              <a:buNone/>
            </a:pPr>
            <a:r>
              <a:rPr lang="fa-IR" sz="3600" b="1" dirty="0" smtClean="0">
                <a:latin typeface="Adobe Arabic" panose="02040503050201020203" pitchFamily="18" charset="-78"/>
                <a:cs typeface="Adobe Arabic" panose="02040503050201020203" pitchFamily="18" charset="-78"/>
              </a:rPr>
              <a:t>نکات مربوط به قبل از زمان ارائه:</a:t>
            </a:r>
          </a:p>
          <a:p>
            <a:pPr algn="r" rtl="1"/>
            <a:r>
              <a:rPr lang="fa-IR" sz="3600" dirty="0" smtClean="0">
                <a:latin typeface="Adobe Arabic" panose="02040503050201020203" pitchFamily="18" charset="-78"/>
                <a:cs typeface="Adobe Arabic" panose="02040503050201020203" pitchFamily="18" charset="-78"/>
              </a:rPr>
              <a:t>همه ارائه های گفتاری مهم هستند</a:t>
            </a:r>
          </a:p>
          <a:p>
            <a:pPr algn="r" rtl="1"/>
            <a:r>
              <a:rPr lang="fa-IR" sz="3600" dirty="0" smtClean="0">
                <a:latin typeface="Adobe Arabic" panose="02040503050201020203" pitchFamily="18" charset="-78"/>
                <a:cs typeface="Adobe Arabic" panose="02040503050201020203" pitchFamily="18" charset="-78"/>
              </a:rPr>
              <a:t>اگر موضوع برای ارائه دهنده و مخاطبین مناسب نیست ارائه انجام نشود</a:t>
            </a:r>
          </a:p>
          <a:p>
            <a:pPr algn="r" rtl="1"/>
            <a:r>
              <a:rPr lang="fa-IR" sz="3600" dirty="0" smtClean="0">
                <a:latin typeface="Adobe Arabic" panose="02040503050201020203" pitchFamily="18" charset="-78"/>
                <a:cs typeface="Adobe Arabic" panose="02040503050201020203" pitchFamily="18" charset="-78"/>
              </a:rPr>
              <a:t>شناخت برنامه ای که ارائه در آن انجام می شود مهم اس. اگر ماهیت برنامه مناسب نیست، ارائه انجام نشود</a:t>
            </a:r>
          </a:p>
        </p:txBody>
      </p:sp>
    </p:spTree>
    <p:extLst>
      <p:ext uri="{BB962C8B-B14F-4D97-AF65-F5344CB8AC3E}">
        <p14:creationId xmlns:p14="http://schemas.microsoft.com/office/powerpoint/2010/main" val="4064124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fa-IR" sz="6000" b="1" dirty="0" smtClean="0">
                <a:latin typeface="Adobe Arabic" panose="02040503050201020203" pitchFamily="18" charset="-78"/>
                <a:cs typeface="Adobe Arabic" panose="02040503050201020203" pitchFamily="18" charset="-78"/>
              </a:rPr>
              <a:t>هنگام ارائه – وابستگی به یادداشت ها یا اسلایدها</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اگر ارائه دهنده خیلی روی یادداشت ها یا اسلایدهای خود نگاه کند، از نظر مخاطبین آمادگی لازم برای ارائه را کسب نکرده است</a:t>
            </a:r>
          </a:p>
          <a:p>
            <a:pPr marL="0" indent="0" algn="r" rtl="1">
              <a:buNone/>
            </a:pPr>
            <a:r>
              <a:rPr lang="fa-IR" sz="3600" dirty="0" smtClean="0">
                <a:latin typeface="Adobe Arabic" panose="02040503050201020203" pitchFamily="18" charset="-78"/>
                <a:cs typeface="Adobe Arabic" panose="02040503050201020203" pitchFamily="18" charset="-78"/>
              </a:rPr>
              <a:t>با نگاه زیاد روی یادداشت ها یا اسلاید ها، ارائه دهنده قادر به برقراری ارتباط چشمی با مخاطبین نخواهد بود</a:t>
            </a:r>
          </a:p>
          <a:p>
            <a:pPr marL="0" indent="0" algn="r" rtl="1">
              <a:buNone/>
            </a:pPr>
            <a:r>
              <a:rPr lang="fa-IR" sz="3600" dirty="0" smtClean="0">
                <a:latin typeface="Adobe Arabic" panose="02040503050201020203" pitchFamily="18" charset="-78"/>
                <a:cs typeface="Adobe Arabic" panose="02040503050201020203" pitchFamily="18" charset="-78"/>
              </a:rPr>
              <a:t>توصیه شده که ارائه گر اسلاید ها را به صورت چاپ شده نیز همراه خود داشته باشد</a:t>
            </a:r>
          </a:p>
        </p:txBody>
      </p:sp>
    </p:spTree>
    <p:extLst>
      <p:ext uri="{BB962C8B-B14F-4D97-AF65-F5344CB8AC3E}">
        <p14:creationId xmlns:p14="http://schemas.microsoft.com/office/powerpoint/2010/main" val="1901257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بکارگیری طرح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ارائه دهنده بایستی طرح و زمان بندی تهیه شده را در ارائه بکارگیرد و سعی کند مطابق آن عمل کند</a:t>
            </a:r>
          </a:p>
          <a:p>
            <a:pPr marL="0" indent="0" algn="r" rtl="1">
              <a:buNone/>
            </a:pPr>
            <a:r>
              <a:rPr lang="fa-IR" sz="3600" dirty="0" smtClean="0">
                <a:latin typeface="Adobe Arabic" panose="02040503050201020203" pitchFamily="18" charset="-78"/>
                <a:cs typeface="Adobe Arabic" panose="02040503050201020203" pitchFamily="18" charset="-78"/>
              </a:rPr>
              <a:t>این کار باعث می شود تا مطالب پیش بینی شده در زمان معین مطرح شوند، مطلبی فراموش نشوند، و زمان برای ارائه کم نیاید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643760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شرکت دادن مخاطبین</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در رفع خستگی مخاطبین و زنده و پویا کردن جلسه بسیار موثر است</a:t>
            </a:r>
          </a:p>
          <a:p>
            <a:pPr marL="0" indent="0" algn="r" rtl="1">
              <a:buNone/>
            </a:pPr>
            <a:r>
              <a:rPr lang="fa-IR" sz="3600" dirty="0" smtClean="0">
                <a:latin typeface="Adobe Arabic" panose="02040503050201020203" pitchFamily="18" charset="-78"/>
                <a:cs typeface="Adobe Arabic" panose="02040503050201020203" pitchFamily="18" charset="-78"/>
              </a:rPr>
              <a:t>این اثر حتی اگر ارائه دهنده برای دریافت پاسخ موردنظر زیاد نیز صبر نکند و خود پاسخ را بگوید و ادامه دهد، باز هم بوجود می آید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9155151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تطبیق با اسلایدها</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اسلاید در حال نمایش نباید مطلبی را نشان بدهد و ارائه گر در حال صحبت درباره مطلب دیگری باشد چون موجب عدم تمرکز حواس مخاطبین می شود</a:t>
            </a:r>
          </a:p>
          <a:p>
            <a:pPr marL="0" indent="0" algn="r" rtl="1">
              <a:buNone/>
            </a:pPr>
            <a:r>
              <a:rPr lang="fa-IR" sz="3600" dirty="0" smtClean="0">
                <a:latin typeface="Adobe Arabic" panose="02040503050201020203" pitchFamily="18" charset="-78"/>
                <a:cs typeface="Adobe Arabic" panose="02040503050201020203" pitchFamily="18" charset="-78"/>
              </a:rPr>
              <a:t>نکته دیگر آنکه اگر اسلاید شکل یا نموداری را نشان می دهد، جزئیات آن بیان شود</a:t>
            </a:r>
          </a:p>
        </p:txBody>
      </p:sp>
    </p:spTree>
    <p:extLst>
      <p:ext uri="{BB962C8B-B14F-4D97-AF65-F5344CB8AC3E}">
        <p14:creationId xmlns:p14="http://schemas.microsoft.com/office/powerpoint/2010/main" val="1008255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مطالب تکمیلی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در بعضی ارائه ها، ارائه دهنده مطالبی را برای در اختیار مخاطبین قرار دادن آماده می کند، مانند نسخه کامل یک مقاله از ارائه یا مطالب مهم دیگر.</a:t>
            </a:r>
          </a:p>
          <a:p>
            <a:pPr marL="0" indent="0" algn="r" rtl="1">
              <a:buNone/>
            </a:pPr>
            <a:r>
              <a:rPr lang="fa-IR" sz="3600" dirty="0" smtClean="0">
                <a:latin typeface="Adobe Arabic" panose="02040503050201020203" pitchFamily="18" charset="-78"/>
                <a:cs typeface="Adobe Arabic" panose="02040503050201020203" pitchFamily="18" charset="-78"/>
              </a:rPr>
              <a:t>توصیه می شود که ارائه دهنده در ابتدا یا وسط ارائه مطالب را به مخاطبین ندهد</a:t>
            </a:r>
          </a:p>
          <a:p>
            <a:pPr marL="0" indent="0" algn="r" rtl="1">
              <a:buNone/>
            </a:pPr>
            <a:r>
              <a:rPr lang="fa-IR" sz="3600" dirty="0" smtClean="0">
                <a:latin typeface="Adobe Arabic" panose="02040503050201020203" pitchFamily="18" charset="-78"/>
                <a:cs typeface="Adobe Arabic" panose="02040503050201020203" pitchFamily="18" charset="-78"/>
              </a:rPr>
              <a:t>چنانچه برنامه اجازه می دهد، می توان به فاصله مناسب قبل از شروع جلسه ارائه مطالب را به مخاطبین داد تا فرصت مطالعه آنرا داشته باشند</a:t>
            </a:r>
          </a:p>
        </p:txBody>
      </p:sp>
    </p:spTree>
    <p:extLst>
      <p:ext uri="{BB962C8B-B14F-4D97-AF65-F5344CB8AC3E}">
        <p14:creationId xmlns:p14="http://schemas.microsoft.com/office/powerpoint/2010/main" val="292824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کنترل فضای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در بسیاری از جلسات، ارائه دهنده باید خود در حین ارائه به نحو مناسب جلسه را اداره کند</a:t>
            </a:r>
          </a:p>
          <a:p>
            <a:pPr marL="0" indent="0" algn="r" rtl="1">
              <a:buNone/>
            </a:pPr>
            <a:r>
              <a:rPr lang="fa-IR" sz="3600" dirty="0" smtClean="0">
                <a:latin typeface="Adobe Arabic" panose="02040503050201020203" pitchFamily="18" charset="-78"/>
                <a:cs typeface="Adobe Arabic" panose="02040503050201020203" pitchFamily="18" charset="-78"/>
              </a:rPr>
              <a:t>اگر فرد یا افرادی در حین ارائه یا بخش پرسش و پاسخ فضای جلسه را مشوش نمایند، ارائه دهنده باید با آرامش و اطمینان رفتارکند و کار خود را ادامه دهد</a:t>
            </a:r>
          </a:p>
          <a:p>
            <a:pPr marL="0" indent="0" algn="r" rtl="1">
              <a:buNone/>
            </a:pPr>
            <a:r>
              <a:rPr lang="fa-IR" sz="3600" dirty="0" smtClean="0">
                <a:latin typeface="Adobe Arabic" panose="02040503050201020203" pitchFamily="18" charset="-78"/>
                <a:cs typeface="Adobe Arabic" panose="02040503050201020203" pitchFamily="18" charset="-78"/>
              </a:rPr>
              <a:t>ارائه دهنده در هر حال نباید عصبانی شود و یا برخورد تندی از خود نشان دهد</a:t>
            </a:r>
          </a:p>
        </p:txBody>
      </p:sp>
    </p:spTree>
    <p:extLst>
      <p:ext uri="{BB962C8B-B14F-4D97-AF65-F5344CB8AC3E}">
        <p14:creationId xmlns:p14="http://schemas.microsoft.com/office/powerpoint/2010/main" val="305214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تطبیق با شرایط</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سخنرانان با تجربه می توانند با توجه به عکس العمل های مخاطبین تاثیر کلام خود را بفهمند و احساس آنها نسبت به بخش های مختلف ارائه را درک کنند</a:t>
            </a:r>
          </a:p>
          <a:p>
            <a:pPr marL="0" indent="0" algn="r" rtl="1">
              <a:buNone/>
            </a:pPr>
            <a:r>
              <a:rPr lang="fa-IR" sz="3600" dirty="0" smtClean="0">
                <a:latin typeface="Adobe Arabic" panose="02040503050201020203" pitchFamily="18" charset="-78"/>
                <a:cs typeface="Adobe Arabic" panose="02040503050201020203" pitchFamily="18" charset="-78"/>
              </a:rPr>
              <a:t>از این جهت می توانند احساس جلسه را در کار خود تاثیر دهند</a:t>
            </a:r>
          </a:p>
          <a:p>
            <a:pPr marL="0" indent="0" algn="r" rtl="1">
              <a:buNone/>
            </a:pPr>
            <a:r>
              <a:rPr lang="fa-IR" sz="3600" dirty="0" smtClean="0">
                <a:latin typeface="Adobe Arabic" panose="02040503050201020203" pitchFamily="18" charset="-78"/>
                <a:cs typeface="Adobe Arabic" panose="02040503050201020203" pitchFamily="18" charset="-78"/>
              </a:rPr>
              <a:t>نشانه های غیرزبانی از طریق چهره، برخوردها، حرکات چشم ها، و علائم ظاهری مشاده شده در مخاطبین می تواند برای ارائه کننده راهنماهای خوبی باشد که مخاطبین چه احساسی نسبت به ارائه دارند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325123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پاسخگوئی به سوالات</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اگر در حین ارائه فردی از ارائه کننده سوالی بپرسد، بهتر است ارائه دهنده به منظور حفظ زمان بندی ارائه وقت را صرف پاسخگوئی ننماید، بلکه با خوشروئی و ادب بگوید که در انتهای ارائه این سوال را جواب خواهد داد</a:t>
            </a:r>
          </a:p>
          <a:p>
            <a:pPr marL="0" indent="0" algn="r" rtl="1">
              <a:buNone/>
            </a:pPr>
            <a:r>
              <a:rPr lang="fa-IR" sz="3600" dirty="0" smtClean="0">
                <a:latin typeface="Adobe Arabic" panose="02040503050201020203" pitchFamily="18" charset="-78"/>
                <a:cs typeface="Adobe Arabic" panose="02040503050201020203" pitchFamily="18" charset="-78"/>
              </a:rPr>
              <a:t>پس از خاتمه صحبت می توان از مخاطبین خواست با افراد بغل دستی خود در مورد اینکه مهم ترین سوال درباره این موضوع چیست تبادل نظر کنند، سپس مشغول جمع کردن کاغذهای خود شد</a:t>
            </a:r>
          </a:p>
          <a:p>
            <a:pPr marL="0" indent="0" algn="r" rtl="1">
              <a:buNone/>
            </a:pPr>
            <a:r>
              <a:rPr lang="fa-IR" sz="3600" dirty="0" smtClean="0">
                <a:latin typeface="Adobe Arabic" panose="02040503050201020203" pitchFamily="18" charset="-78"/>
                <a:cs typeface="Adobe Arabic" panose="02040503050201020203" pitchFamily="18" charset="-78"/>
              </a:rPr>
              <a:t>ارائه کننده نباید از این که سوالات سختی پرسیده شود بترسد</a:t>
            </a:r>
          </a:p>
        </p:txBody>
      </p:sp>
    </p:spTree>
    <p:extLst>
      <p:ext uri="{BB962C8B-B14F-4D97-AF65-F5344CB8AC3E}">
        <p14:creationId xmlns:p14="http://schemas.microsoft.com/office/powerpoint/2010/main" val="2824696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پاسخگوئی به سوالات</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lnSpcReduction="10000"/>
          </a:bodyPr>
          <a:lstStyle/>
          <a:p>
            <a:pPr marL="0" indent="0" algn="r" rtl="1">
              <a:buNone/>
            </a:pPr>
            <a:r>
              <a:rPr lang="fa-IR" sz="3600" dirty="0" smtClean="0">
                <a:latin typeface="Adobe Arabic" panose="02040503050201020203" pitchFamily="18" charset="-78"/>
                <a:cs typeface="Adobe Arabic" panose="02040503050201020203" pitchFamily="18" charset="-78"/>
              </a:rPr>
              <a:t>اگر سوالی پرسیده شد که ارائه گر جواب آن را نمی داند، می توان دو رویکرد را در پیش گرفت</a:t>
            </a:r>
          </a:p>
          <a:p>
            <a:pPr algn="r" rtl="1"/>
            <a:r>
              <a:rPr lang="fa-IR" sz="3600" b="1" dirty="0" smtClean="0">
                <a:latin typeface="Adobe Arabic" panose="02040503050201020203" pitchFamily="18" charset="-78"/>
                <a:cs typeface="Adobe Arabic" panose="02040503050201020203" pitchFamily="18" charset="-78"/>
              </a:rPr>
              <a:t>رویکرد پذیرش عدم امکان پاسخگویی</a:t>
            </a:r>
          </a:p>
          <a:p>
            <a:pPr marL="274320" lvl="1" indent="0" algn="r" rtl="1">
              <a:buNone/>
            </a:pPr>
            <a:r>
              <a:rPr lang="fa-IR" sz="3400" dirty="0" smtClean="0">
                <a:latin typeface="Adobe Arabic" panose="02040503050201020203" pitchFamily="18" charset="-78"/>
                <a:cs typeface="Adobe Arabic" panose="02040503050201020203" pitchFamily="18" charset="-78"/>
              </a:rPr>
              <a:t>در این مورد بجای اعلام صریح </a:t>
            </a:r>
            <a:r>
              <a:rPr lang="fa-IR" sz="3400" b="1" dirty="0" smtClean="0">
                <a:latin typeface="Adobe Arabic" panose="02040503050201020203" pitchFamily="18" charset="-78"/>
                <a:cs typeface="Adobe Arabic" panose="02040503050201020203" pitchFamily="18" charset="-78"/>
              </a:rPr>
              <a:t>نمیدانم</a:t>
            </a:r>
            <a:r>
              <a:rPr lang="fa-IR" sz="3400" dirty="0" smtClean="0">
                <a:latin typeface="Adobe Arabic" panose="02040503050201020203" pitchFamily="18" charset="-78"/>
                <a:cs typeface="Adobe Arabic" panose="02040503050201020203" pitchFamily="18" charset="-78"/>
              </a:rPr>
              <a:t> جملات بهتری درکتاب توصیه شده است </a:t>
            </a:r>
          </a:p>
          <a:p>
            <a:pPr algn="r" rtl="1"/>
            <a:r>
              <a:rPr lang="fa-IR" sz="3600" b="1" dirty="0" smtClean="0">
                <a:latin typeface="Adobe Arabic" panose="02040503050201020203" pitchFamily="18" charset="-78"/>
                <a:cs typeface="Adobe Arabic" panose="02040503050201020203" pitchFamily="18" charset="-78"/>
              </a:rPr>
              <a:t>رویکرد انکار عدم امکان پاسخ گویی</a:t>
            </a:r>
          </a:p>
          <a:p>
            <a:pPr algn="r" rtl="1"/>
            <a:endParaRPr lang="fa-IR" sz="3600" b="1" dirty="0">
              <a:latin typeface="Adobe Arabic" panose="02040503050201020203" pitchFamily="18" charset="-78"/>
              <a:cs typeface="Adobe Arabic" panose="02040503050201020203" pitchFamily="18" charset="-78"/>
            </a:endParaRPr>
          </a:p>
          <a:p>
            <a:pPr marL="0" indent="0" algn="r" rtl="1">
              <a:buNone/>
            </a:pPr>
            <a:r>
              <a:rPr lang="fa-IR" sz="3600" b="1" dirty="0" smtClean="0">
                <a:latin typeface="Adobe Arabic" panose="02040503050201020203" pitchFamily="18" charset="-78"/>
                <a:cs typeface="Adobe Arabic" panose="02040503050201020203" pitchFamily="18" charset="-78"/>
              </a:rPr>
              <a:t>نکته </a:t>
            </a:r>
            <a:r>
              <a:rPr lang="fa-IR" sz="3600" dirty="0" smtClean="0">
                <a:latin typeface="Adobe Arabic" panose="02040503050201020203" pitchFamily="18" charset="-78"/>
                <a:cs typeface="Adobe Arabic" panose="02040503050201020203" pitchFamily="18" charset="-78"/>
              </a:rPr>
              <a:t>دیگر اینکه ارائه دهنده باید سعی کند جواب سوالات را به صورت خلاصه بدهد</a:t>
            </a:r>
            <a:endParaRPr lang="fa-IR" sz="3600" b="1"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881266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توصیه های ویژه در انواع ارائه گفتاری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گرچه بسیاری از نکات در انواع ارائه گفتاری بطور مشترک مطرح هستند، اما در حقیقت هر نوع ارائه گفتاری دارای جنبه های خاصی که آن را از سایر ارائه ها متمایز کند</a:t>
            </a:r>
            <a:r>
              <a:rPr lang="fa-IR" sz="3600" b="1" dirty="0">
                <a:latin typeface="Adobe Arabic" panose="02040503050201020203" pitchFamily="18" charset="-78"/>
                <a:cs typeface="Adobe Arabic" panose="02040503050201020203" pitchFamily="18" charset="-78"/>
              </a:rPr>
              <a:t> </a:t>
            </a:r>
            <a:r>
              <a:rPr lang="fa-IR" sz="3600" b="1" dirty="0" smtClean="0">
                <a:latin typeface="Adobe Arabic" panose="02040503050201020203" pitchFamily="18" charset="-78"/>
                <a:cs typeface="Adobe Arabic" panose="02040503050201020203" pitchFamily="18" charset="-78"/>
              </a:rPr>
              <a:t>توجه </a:t>
            </a:r>
            <a:r>
              <a:rPr lang="fa-IR" sz="3600" dirty="0" smtClean="0">
                <a:latin typeface="Adobe Arabic" panose="02040503050201020203" pitchFamily="18" charset="-78"/>
                <a:cs typeface="Adobe Arabic" panose="02040503050201020203" pitchFamily="18" charset="-78"/>
              </a:rPr>
              <a:t>به این جنبه ها در موفقیت ارائه نقش اساسی دارد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77317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lnSpcReduction="10000"/>
          </a:bodyPr>
          <a:lstStyle/>
          <a:p>
            <a:pPr algn="r" rtl="1"/>
            <a:r>
              <a:rPr lang="fa-IR" sz="3600" dirty="0" smtClean="0">
                <a:latin typeface="Adobe Arabic" panose="02040503050201020203" pitchFamily="18" charset="-78"/>
                <a:cs typeface="Adobe Arabic" panose="02040503050201020203" pitchFamily="18" charset="-78"/>
              </a:rPr>
              <a:t>ارائه در زمان مناسبی از روز برگزار شود</a:t>
            </a:r>
          </a:p>
          <a:p>
            <a:pPr algn="r" rtl="1"/>
            <a:r>
              <a:rPr lang="fa-IR" sz="3600" dirty="0" smtClean="0">
                <a:latin typeface="Adobe Arabic" panose="02040503050201020203" pitchFamily="18" charset="-78"/>
                <a:cs typeface="Adobe Arabic" panose="02040503050201020203" pitchFamily="18" charset="-78"/>
              </a:rPr>
              <a:t>ارائه طولانی نباشد</a:t>
            </a:r>
          </a:p>
          <a:p>
            <a:pPr algn="r" rtl="1"/>
            <a:r>
              <a:rPr lang="fa-IR" sz="3600" dirty="0" smtClean="0">
                <a:latin typeface="Adobe Arabic" panose="02040503050201020203" pitchFamily="18" charset="-78"/>
                <a:cs typeface="Adobe Arabic" panose="02040503050201020203" pitchFamily="18" charset="-78"/>
              </a:rPr>
              <a:t>شرائط مکان ارائه کنترل شود. اگر مشکلی وجود داشته باشد، ارائه صدمه خواهد خورد</a:t>
            </a:r>
          </a:p>
          <a:p>
            <a:pPr algn="r" rtl="1"/>
            <a:r>
              <a:rPr lang="fa-IR" sz="3600" dirty="0" smtClean="0">
                <a:latin typeface="Adobe Arabic" panose="02040503050201020203" pitchFamily="18" charset="-78"/>
                <a:cs typeface="Adobe Arabic" panose="02040503050201020203" pitchFamily="18" charset="-78"/>
              </a:rPr>
              <a:t>ارائه حاوی جزئیات زیاد و پیچیده نباشد. مطالب شبیه به یک داستان معنادار و جذاب بیان شوند</a:t>
            </a:r>
          </a:p>
          <a:p>
            <a:pPr algn="r" rtl="1"/>
            <a:r>
              <a:rPr lang="fa-IR" sz="3600" dirty="0" smtClean="0">
                <a:latin typeface="Adobe Arabic" panose="02040503050201020203" pitchFamily="18" charset="-78"/>
                <a:cs typeface="Adobe Arabic" panose="02040503050201020203" pitchFamily="18" charset="-78"/>
              </a:rPr>
              <a:t>برای تصویری تر کردن ارائه از ویدیو پروژکتور استفاده شود</a:t>
            </a:r>
          </a:p>
        </p:txBody>
      </p:sp>
    </p:spTree>
    <p:extLst>
      <p:ext uri="{BB962C8B-B14F-4D97-AF65-F5344CB8AC3E}">
        <p14:creationId xmlns:p14="http://schemas.microsoft.com/office/powerpoint/2010/main" val="12432720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سمینار دانشجوئی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دانشجو در این درس موضوعی را انتخاب می نماید و در مورد آن به تحقیق کتابخانه ای می پردازد</a:t>
            </a:r>
          </a:p>
          <a:p>
            <a:pPr marL="0" indent="0" algn="r" rtl="1">
              <a:buNone/>
            </a:pPr>
            <a:r>
              <a:rPr lang="fa-IR" sz="3600" dirty="0" smtClean="0">
                <a:latin typeface="Adobe Arabic" panose="02040503050201020203" pitchFamily="18" charset="-78"/>
                <a:cs typeface="Adobe Arabic" panose="02040503050201020203" pitchFamily="18" charset="-78"/>
              </a:rPr>
              <a:t>سمینار دانشجویی شامل مطالب زیر است: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مقدمه، شامل طرح موضوع سمینار با جزئیات، اهمیت موضوع و ضرورت بررسی آن</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دیدگاه های بکاررفته در حل مساله، دسته بندی پژوهش های انجام شده برای حل مساله</a:t>
            </a:r>
          </a:p>
        </p:txBody>
      </p:sp>
    </p:spTree>
    <p:extLst>
      <p:ext uri="{BB962C8B-B14F-4D97-AF65-F5344CB8AC3E}">
        <p14:creationId xmlns:p14="http://schemas.microsoft.com/office/powerpoint/2010/main" val="3216302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سمینار دانشجوئی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a:bodyPr>
          <a:lstStyle/>
          <a:p>
            <a:pPr marL="742950" indent="-742950" algn="r" rtl="1">
              <a:buFont typeface="+mj-lt"/>
              <a:buAutoNum type="arabicPeriod" startAt="3"/>
            </a:pPr>
            <a:r>
              <a:rPr lang="fa-IR" sz="3600" dirty="0" smtClean="0">
                <a:latin typeface="Adobe Arabic" panose="02040503050201020203" pitchFamily="18" charset="-78"/>
                <a:cs typeface="Adobe Arabic" panose="02040503050201020203" pitchFamily="18" charset="-78"/>
              </a:rPr>
              <a:t>بررسی پژوهش های انجام شده در هر یک از دسته ها، شامل فرضیات در نظر گرفته شده، روش پژوهش بکاررفته، شیوه ارزیابی، و نتایج و دستاوردها برای هر مورد مهم مطالعه شده</a:t>
            </a:r>
          </a:p>
          <a:p>
            <a:pPr marL="742950" indent="-742950" algn="r" rtl="1">
              <a:buFont typeface="+mj-lt"/>
              <a:buAutoNum type="arabicPeriod" startAt="3"/>
            </a:pPr>
            <a:r>
              <a:rPr lang="fa-IR" sz="3600" dirty="0" smtClean="0">
                <a:latin typeface="Adobe Arabic" panose="02040503050201020203" pitchFamily="18" charset="-78"/>
                <a:cs typeface="Adobe Arabic" panose="02040503050201020203" pitchFamily="18" charset="-78"/>
              </a:rPr>
              <a:t>طرح نقاط ضعف و قوت کارهای موجود و جنبه هائی که نیازمند کار بیشتر هستند</a:t>
            </a:r>
          </a:p>
          <a:p>
            <a:pPr marL="742950" indent="-742950" algn="r" rtl="1">
              <a:buFont typeface="+mj-lt"/>
              <a:buAutoNum type="arabicPeriod" startAt="3"/>
            </a:pPr>
            <a:r>
              <a:rPr lang="fa-IR" sz="3600" dirty="0" smtClean="0">
                <a:latin typeface="Adobe Arabic" panose="02040503050201020203" pitchFamily="18" charset="-78"/>
                <a:cs typeface="Adobe Arabic" panose="02040503050201020203" pitchFamily="18" charset="-78"/>
              </a:rPr>
              <a:t>مسائل باز مربوط به مساله و روندهای آتی و چشم انداز موضوع</a:t>
            </a:r>
          </a:p>
          <a:p>
            <a:pPr marL="742950" indent="-742950" algn="r" rtl="1">
              <a:buFont typeface="+mj-lt"/>
              <a:buAutoNum type="arabicPeriod" startAt="3"/>
            </a:pPr>
            <a:r>
              <a:rPr lang="fa-IR" sz="3600" dirty="0" smtClean="0">
                <a:latin typeface="Adobe Arabic" panose="02040503050201020203" pitchFamily="18" charset="-78"/>
                <a:cs typeface="Adobe Arabic" panose="02040503050201020203" pitchFamily="18" charset="-78"/>
              </a:rPr>
              <a:t>جمع بندی</a:t>
            </a:r>
          </a:p>
          <a:p>
            <a:pPr marL="742950" indent="-742950" algn="r" rtl="1">
              <a:buFont typeface="+mj-lt"/>
              <a:buAutoNum type="arabicPeriod" startAt="3"/>
            </a:pPr>
            <a:r>
              <a:rPr lang="fa-IR" sz="3600" dirty="0" smtClean="0">
                <a:latin typeface="Adobe Arabic" panose="02040503050201020203" pitchFamily="18" charset="-78"/>
                <a:cs typeface="Adobe Arabic" panose="02040503050201020203" pitchFamily="18" charset="-78"/>
              </a:rPr>
              <a:t>معرفی مراجع</a:t>
            </a:r>
          </a:p>
        </p:txBody>
      </p:sp>
    </p:spTree>
    <p:extLst>
      <p:ext uri="{BB962C8B-B14F-4D97-AF65-F5344CB8AC3E}">
        <p14:creationId xmlns:p14="http://schemas.microsoft.com/office/powerpoint/2010/main" val="511585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دفاع از پایان نامه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جلسه دفاع از پایان نامه های مهندسی به منظور ارزیابی پژوهش انجام شده و پژوهشگر مجری پایان نامه تشکیل می شود</a:t>
            </a:r>
          </a:p>
          <a:p>
            <a:pPr marL="0" indent="0" algn="r" rtl="1">
              <a:buNone/>
            </a:pPr>
            <a:r>
              <a:rPr lang="fa-IR" sz="3600" dirty="0" smtClean="0">
                <a:latin typeface="Adobe Arabic" panose="02040503050201020203" pitchFamily="18" charset="-78"/>
                <a:cs typeface="Adobe Arabic" panose="02040503050201020203" pitchFamily="18" charset="-78"/>
              </a:rPr>
              <a:t>این جلسه از آن جهت که یک جلسه امتحان است، با سایر ارائه ها تفاوت دارد</a:t>
            </a:r>
          </a:p>
        </p:txBody>
      </p:sp>
    </p:spTree>
    <p:extLst>
      <p:ext uri="{BB962C8B-B14F-4D97-AF65-F5344CB8AC3E}">
        <p14:creationId xmlns:p14="http://schemas.microsoft.com/office/powerpoint/2010/main" val="3046163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ارائه مقاله در همایش ها</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10000"/>
          </a:bodyPr>
          <a:lstStyle/>
          <a:p>
            <a:pPr marL="0" indent="0" algn="r" rtl="1">
              <a:buNone/>
            </a:pPr>
            <a:r>
              <a:rPr lang="fa-IR" sz="3600" dirty="0" smtClean="0">
                <a:latin typeface="Adobe Arabic" panose="02040503050201020203" pitchFamily="18" charset="-78"/>
                <a:cs typeface="Adobe Arabic" panose="02040503050201020203" pitchFamily="18" charset="-78"/>
              </a:rPr>
              <a:t>هدف ارائه مقاله در همایش ها عرضه ایده ها به حاضرین و شنیدن نظرات آنان است، نه بحث بر روی جزئیات کار</a:t>
            </a:r>
          </a:p>
          <a:p>
            <a:pPr marL="0" indent="0" algn="r" rtl="1">
              <a:buNone/>
            </a:pPr>
            <a:r>
              <a:rPr lang="fa-IR" sz="3600" dirty="0" smtClean="0">
                <a:latin typeface="Adobe Arabic" panose="02040503050201020203" pitchFamily="18" charset="-78"/>
                <a:cs typeface="Adobe Arabic" panose="02040503050201020203" pitchFamily="18" charset="-78"/>
              </a:rPr>
              <a:t>ارائه دهنده باید آمادگی خود را برای شنیدن نظرات حاضرین و ارتباط و تبادل اطلاعات به حاضرین نشان دهد</a:t>
            </a:r>
          </a:p>
          <a:p>
            <a:pPr marL="0" indent="0" algn="r" rtl="1">
              <a:buNone/>
            </a:pPr>
            <a:r>
              <a:rPr lang="fa-IR" sz="3600" dirty="0" smtClean="0">
                <a:latin typeface="Adobe Arabic" panose="02040503050201020203" pitchFamily="18" charset="-78"/>
                <a:cs typeface="Adobe Arabic" panose="02040503050201020203" pitchFamily="18" charset="-78"/>
              </a:rPr>
              <a:t>معمولا مخاطبین دارای سطح علمی بسیار متنوع و ناهمگنی هستند</a:t>
            </a:r>
          </a:p>
          <a:p>
            <a:pPr marL="0" indent="0" algn="r" rtl="1">
              <a:buNone/>
            </a:pPr>
            <a:r>
              <a:rPr lang="fa-IR" sz="3600" dirty="0" smtClean="0">
                <a:latin typeface="Adobe Arabic" panose="02040503050201020203" pitchFamily="18" charset="-78"/>
                <a:cs typeface="Adobe Arabic" panose="02040503050201020203" pitchFamily="18" charset="-78"/>
              </a:rPr>
              <a:t>به دلیل کوتاه بودن وقت ارائه باید ذکر جزئیات و مطالب غیراصلی پرهیز شود</a:t>
            </a:r>
          </a:p>
          <a:p>
            <a:pPr marL="0" indent="0" algn="r" rtl="1">
              <a:buNone/>
            </a:pPr>
            <a:r>
              <a:rPr lang="fa-IR" sz="3600" dirty="0" smtClean="0">
                <a:latin typeface="Adobe Arabic" panose="02040503050201020203" pitchFamily="18" charset="-78"/>
                <a:cs typeface="Adobe Arabic" panose="02040503050201020203" pitchFamily="18" charset="-78"/>
              </a:rPr>
              <a:t>نباید نسبت به کار خود اغراق کند و بهتر است در صحبت های خود بیان کند که علاقمند است نظرات کمکی دیگران را در مورد حل مشکلات موجود بشنود و با آنان تبادل نظر کند</a:t>
            </a:r>
          </a:p>
        </p:txBody>
      </p:sp>
    </p:spTree>
    <p:extLst>
      <p:ext uri="{BB962C8B-B14F-4D97-AF65-F5344CB8AC3E}">
        <p14:creationId xmlns:p14="http://schemas.microsoft.com/office/powerpoint/2010/main" val="3595293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مصاحبه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در موارد مختلفی انتخاب افراد برای یک کار، یک سمت، یا یک موقعیت نیازمند گفتگوی رو در رو با آنان برای شناخت بهتر و واقعی تر آنها است</a:t>
            </a:r>
          </a:p>
          <a:p>
            <a:pPr marL="0" indent="0" algn="r" rtl="1">
              <a:buNone/>
            </a:pPr>
            <a:r>
              <a:rPr lang="fa-IR" sz="3600" dirty="0" smtClean="0">
                <a:latin typeface="Adobe Arabic" panose="02040503050201020203" pitchFamily="18" charset="-78"/>
                <a:cs typeface="Adobe Arabic" panose="02040503050201020203" pitchFamily="18" charset="-78"/>
              </a:rPr>
              <a:t>یکی از مهم ترین عوامل برای موفقیت در مصاحبه قوت قلب است</a:t>
            </a:r>
          </a:p>
          <a:p>
            <a:pPr marL="0" indent="0" algn="r" rtl="1">
              <a:buNone/>
            </a:pPr>
            <a:r>
              <a:rPr lang="fa-IR" sz="3600" dirty="0" smtClean="0">
                <a:latin typeface="Adobe Arabic" panose="02040503050201020203" pitchFamily="18" charset="-78"/>
                <a:cs typeface="Adobe Arabic" panose="02040503050201020203" pitchFamily="18" charset="-78"/>
              </a:rPr>
              <a:t>مصاحبه شونده خوب است فکر کند که با دوستان خود نشسته و مشغول صحبت در مورد او، کارهای او، و موفقیت های او هستند</a:t>
            </a:r>
          </a:p>
        </p:txBody>
      </p:sp>
    </p:spTree>
    <p:extLst>
      <p:ext uri="{BB962C8B-B14F-4D97-AF65-F5344CB8AC3E}">
        <p14:creationId xmlns:p14="http://schemas.microsoft.com/office/powerpoint/2010/main" val="2700032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مصاحبه – نکات اثرگذار</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10000"/>
          </a:bodyPr>
          <a:lstStyle/>
          <a:p>
            <a:pPr marL="0" indent="0" algn="r" rtl="1">
              <a:buNone/>
            </a:pPr>
            <a:r>
              <a:rPr lang="fa-IR" sz="3600" b="1" dirty="0" smtClean="0">
                <a:latin typeface="Adobe Arabic" panose="02040503050201020203" pitchFamily="18" charset="-78"/>
                <a:cs typeface="Adobe Arabic" panose="02040503050201020203" pitchFamily="18" charset="-78"/>
              </a:rPr>
              <a:t>نکات تاثیر گذار در موفقیت مصاحبه</a:t>
            </a:r>
          </a:p>
          <a:p>
            <a:pPr algn="r" rtl="1"/>
            <a:r>
              <a:rPr lang="fa-IR" sz="3600" dirty="0" smtClean="0">
                <a:latin typeface="Adobe Arabic" panose="02040503050201020203" pitchFamily="18" charset="-78"/>
                <a:cs typeface="Adobe Arabic" panose="02040503050201020203" pitchFamily="18" charset="-78"/>
              </a:rPr>
              <a:t>مصاحبه شونده باید در مورد سازمان استخدام کننده تحقیق کند</a:t>
            </a:r>
          </a:p>
          <a:p>
            <a:pPr algn="r" rtl="1"/>
            <a:r>
              <a:rPr lang="fa-IR" sz="3600" dirty="0" smtClean="0">
                <a:latin typeface="Adobe Arabic" panose="02040503050201020203" pitchFamily="18" charset="-78"/>
                <a:cs typeface="Adobe Arabic" panose="02040503050201020203" pitchFamily="18" charset="-78"/>
              </a:rPr>
              <a:t>فرد باید با مصاحبه های تقلیدی تمرین کند تا بهتر آماده باشد</a:t>
            </a:r>
          </a:p>
          <a:p>
            <a:pPr algn="r" rtl="1"/>
            <a:r>
              <a:rPr lang="fa-IR" sz="3600" dirty="0" smtClean="0">
                <a:latin typeface="Adobe Arabic" panose="02040503050201020203" pitchFamily="18" charset="-78"/>
                <a:cs typeface="Adobe Arabic" panose="02040503050201020203" pitchFamily="18" charset="-78"/>
              </a:rPr>
              <a:t>پوشش و ظاهر فرد باید اثر اولیه مثبت بگذارد</a:t>
            </a:r>
          </a:p>
          <a:p>
            <a:pPr algn="r" rtl="1"/>
            <a:r>
              <a:rPr lang="fa-IR" sz="3600" dirty="0" smtClean="0">
                <a:latin typeface="Adobe Arabic" panose="02040503050201020203" pitchFamily="18" charset="-78"/>
                <a:cs typeface="Adobe Arabic" panose="02040503050201020203" pitchFamily="18" charset="-78"/>
              </a:rPr>
              <a:t>آداب مصاحبه باید رعایت شود (مهم است که فرد سر وقت در محل حاضر باشد)</a:t>
            </a:r>
          </a:p>
          <a:p>
            <a:pPr algn="r" rtl="1"/>
            <a:r>
              <a:rPr lang="fa-IR" sz="3600" dirty="0" smtClean="0">
                <a:latin typeface="Adobe Arabic" panose="02040503050201020203" pitchFamily="18" charset="-78"/>
                <a:cs typeface="Adobe Arabic" panose="02040503050201020203" pitchFamily="18" charset="-78"/>
              </a:rPr>
              <a:t>مصاحبه شونده باید مدارک و مستندات لازم را همراه داشته باشد</a:t>
            </a:r>
          </a:p>
          <a:p>
            <a:pPr algn="r" rtl="1"/>
            <a:r>
              <a:rPr lang="fa-IR" sz="3600" dirty="0" smtClean="0">
                <a:latin typeface="Adobe Arabic" panose="02040503050201020203" pitchFamily="18" charset="-78"/>
                <a:cs typeface="Adobe Arabic" panose="02040503050201020203" pitchFamily="18" charset="-78"/>
              </a:rPr>
              <a:t>پس از مصاحبه حتما یک یادداشت تشکر برای استخدام کننده بفرستد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862665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مصاحبه – نکات اثرگذار</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20000"/>
          </a:bodyPr>
          <a:lstStyle/>
          <a:p>
            <a:pPr marL="0" indent="0" algn="r" rtl="1">
              <a:buNone/>
            </a:pPr>
            <a:r>
              <a:rPr lang="fa-IR" sz="3600" b="1" dirty="0">
                <a:latin typeface="Adobe Arabic" panose="02040503050201020203" pitchFamily="18" charset="-78"/>
                <a:cs typeface="Adobe Arabic" panose="02040503050201020203" pitchFamily="18" charset="-78"/>
              </a:rPr>
              <a:t>مصاحبه شونده باید مدارک و مستندات </a:t>
            </a:r>
            <a:r>
              <a:rPr lang="fa-IR" sz="3600" b="1" dirty="0" smtClean="0">
                <a:latin typeface="Adobe Arabic" panose="02040503050201020203" pitchFamily="18" charset="-78"/>
                <a:cs typeface="Adobe Arabic" panose="02040503050201020203" pitchFamily="18" charset="-78"/>
              </a:rPr>
              <a:t>لازم</a:t>
            </a:r>
            <a:endParaRPr lang="fa-IR" sz="3600" b="1" dirty="0">
              <a:latin typeface="Adobe Arabic" panose="02040503050201020203" pitchFamily="18" charset="-78"/>
              <a:cs typeface="Adobe Arabic" panose="02040503050201020203" pitchFamily="18" charset="-78"/>
            </a:endParaRP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یک نسخه از فرم های تقاضای استخدام خود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اسلایدهائی برای ارائه در صورت ضرورت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کپی انتشارات و گزارشات مهم خود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مستندات در مورد تجارب کاری خود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اطلاعات در مورد فعالیت ها خود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هر گونه چیزی که استخدام کننده درخواست آوردن آن را کرده است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پس از مصاحبه حتما یک یادداشت تشکر برای استخدام کننده بفرستد</a:t>
            </a:r>
          </a:p>
        </p:txBody>
      </p:sp>
    </p:spTree>
    <p:extLst>
      <p:ext uri="{BB962C8B-B14F-4D97-AF65-F5344CB8AC3E}">
        <p14:creationId xmlns:p14="http://schemas.microsoft.com/office/powerpoint/2010/main" val="2794884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مصاحبه – سوالات مصاحبه کننده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10000"/>
          </a:bodyPr>
          <a:lstStyle/>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در مورد خودتان برای من صحبت کنید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در مورد سازمان ما چه می دانید؟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چرا شما متقاضی کار برای ما هستید؟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شما چه کاری می توانید برای ما بکنید که دیگران نمی توانند؟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بنظر شما جالب ترین و نامطلوب ترین نکات در مورد این کار چیست؟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چرا ما باید شما را استخدام کنیم؟</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شما در یک کار دنبال چه هستید؟</a:t>
            </a:r>
          </a:p>
        </p:txBody>
      </p:sp>
    </p:spTree>
    <p:extLst>
      <p:ext uri="{BB962C8B-B14F-4D97-AF65-F5344CB8AC3E}">
        <p14:creationId xmlns:p14="http://schemas.microsoft.com/office/powerpoint/2010/main" val="2967534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مصاحبه – سوالات مصاحبه کننده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lnSpcReduction="10000"/>
          </a:bodyPr>
          <a:lstStyle/>
          <a:p>
            <a:pPr marL="742950" indent="-742950" algn="r" rtl="1">
              <a:buFont typeface="+mj-lt"/>
              <a:buAutoNum type="arabicPeriod" startAt="8"/>
            </a:pPr>
            <a:r>
              <a:rPr lang="fa-IR" sz="3600" dirty="0" smtClean="0">
                <a:latin typeface="Adobe Arabic" panose="02040503050201020203" pitchFamily="18" charset="-78"/>
                <a:cs typeface="Adobe Arabic" panose="02040503050201020203" pitchFamily="18" charset="-78"/>
              </a:rPr>
              <a:t>کاری که برای آن متقاضی استخدام هستید را برای من تعریف کنید</a:t>
            </a:r>
          </a:p>
          <a:p>
            <a:pPr marL="742950" indent="-742950" algn="r" rtl="1">
              <a:buFont typeface="+mj-lt"/>
              <a:buAutoNum type="arabicPeriod" startAt="8"/>
            </a:pPr>
            <a:r>
              <a:rPr lang="fa-IR" sz="3600" dirty="0" smtClean="0">
                <a:latin typeface="Adobe Arabic" panose="02040503050201020203" pitchFamily="18" charset="-78"/>
                <a:cs typeface="Adobe Arabic" panose="02040503050201020203" pitchFamily="18" charset="-78"/>
              </a:rPr>
              <a:t>چه مدت طول می کشد که شما برای سازمان خروجی داشته باشید؟</a:t>
            </a:r>
          </a:p>
          <a:p>
            <a:pPr marL="742950" indent="-742950" algn="r" rtl="1">
              <a:buFont typeface="+mj-lt"/>
              <a:buAutoNum type="arabicPeriod" startAt="8"/>
            </a:pPr>
            <a:r>
              <a:rPr lang="fa-IR" sz="3600" dirty="0" smtClean="0">
                <a:latin typeface="Adobe Arabic" panose="02040503050201020203" pitchFamily="18" charset="-78"/>
                <a:cs typeface="Adobe Arabic" panose="02040503050201020203" pitchFamily="18" charset="-78"/>
              </a:rPr>
              <a:t>شما چه مدتی در این سازمان خواهید ماند؟</a:t>
            </a:r>
          </a:p>
          <a:p>
            <a:pPr marL="742950" indent="-742950" algn="r" rtl="1">
              <a:buFont typeface="+mj-lt"/>
              <a:buAutoNum type="arabicPeriod" startAt="8"/>
            </a:pPr>
            <a:r>
              <a:rPr lang="fa-IR" sz="3600" dirty="0" smtClean="0">
                <a:latin typeface="Adobe Arabic" panose="02040503050201020203" pitchFamily="18" charset="-78"/>
                <a:cs typeface="Adobe Arabic" panose="02040503050201020203" pitchFamily="18" charset="-78"/>
              </a:rPr>
              <a:t>از حرفه نامه شما بنظر می رسد که شما شرایط و توانائی های فراتر از نیاز این کار دارید نظر شما در این مورد چیست؟</a:t>
            </a:r>
          </a:p>
          <a:p>
            <a:pPr marL="742950" indent="-742950" algn="r" rtl="1">
              <a:buFont typeface="+mj-lt"/>
              <a:buAutoNum type="arabicPeriod" startAt="8"/>
            </a:pPr>
            <a:r>
              <a:rPr lang="fa-IR" sz="3600" dirty="0" smtClean="0">
                <a:latin typeface="Adobe Arabic" panose="02040503050201020203" pitchFamily="18" charset="-78"/>
                <a:cs typeface="Adobe Arabic" panose="02040503050201020203" pitchFamily="18" charset="-78"/>
              </a:rPr>
              <a:t>شما چه روند مهمی را در صنعت ما می بینید؟</a:t>
            </a:r>
          </a:p>
          <a:p>
            <a:pPr marL="742950" indent="-742950" algn="r" rtl="1">
              <a:buFont typeface="+mj-lt"/>
              <a:buAutoNum type="arabicPeriod" startAt="8"/>
            </a:pPr>
            <a:r>
              <a:rPr lang="fa-IR" sz="3600" dirty="0" smtClean="0">
                <a:latin typeface="Adobe Arabic" panose="02040503050201020203" pitchFamily="18" charset="-78"/>
                <a:cs typeface="Adobe Arabic" panose="02040503050201020203" pitchFamily="18" charset="-78"/>
              </a:rPr>
              <a:t>چرا شما کار فعلی خود را ترک می کنید؟</a:t>
            </a:r>
          </a:p>
          <a:p>
            <a:pPr marL="742950" indent="-742950" algn="r" rtl="1">
              <a:buFont typeface="+mj-lt"/>
              <a:buAutoNum type="arabicPeriod" startAt="8"/>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7916754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مصاحبه – سوالات مصاحبه کننده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20000"/>
          </a:bodyPr>
          <a:lstStyle/>
          <a:p>
            <a:pPr marL="742950" indent="-742950" algn="r" rtl="1">
              <a:buFont typeface="+mj-lt"/>
              <a:buAutoNum type="arabicPeriod" startAt="14"/>
            </a:pPr>
            <a:r>
              <a:rPr lang="fa-IR" sz="3600" dirty="0" smtClean="0">
                <a:latin typeface="Adobe Arabic" panose="02040503050201020203" pitchFamily="18" charset="-78"/>
                <a:cs typeface="Adobe Arabic" panose="02040503050201020203" pitchFamily="18" charset="-78"/>
              </a:rPr>
              <a:t>در کار فعلی خود چه ویژگی هائی را بیشتر از همه و چه ویژگی هائی را کمتر از همه دوست دارید؟</a:t>
            </a:r>
          </a:p>
          <a:p>
            <a:pPr marL="742950" indent="-742950" algn="r" rtl="1">
              <a:buFont typeface="+mj-lt"/>
              <a:buAutoNum type="arabicPeriod" startAt="14"/>
            </a:pPr>
            <a:r>
              <a:rPr lang="fa-IR" sz="3600" dirty="0" smtClean="0">
                <a:latin typeface="Adobe Arabic" panose="02040503050201020203" pitchFamily="18" charset="-78"/>
                <a:cs typeface="Adobe Arabic" panose="02040503050201020203" pitchFamily="18" charset="-78"/>
              </a:rPr>
              <a:t>اهداف درازمدت شما چیست؟</a:t>
            </a:r>
          </a:p>
          <a:p>
            <a:pPr marL="742950" indent="-742950" algn="r" rtl="1">
              <a:buFont typeface="+mj-lt"/>
              <a:buAutoNum type="arabicPeriod" startAt="14"/>
            </a:pPr>
            <a:r>
              <a:rPr lang="fa-IR" sz="3600" dirty="0" smtClean="0">
                <a:latin typeface="Adobe Arabic" panose="02040503050201020203" pitchFamily="18" charset="-78"/>
                <a:cs typeface="Adobe Arabic" panose="02040503050201020203" pitchFamily="18" charset="-78"/>
              </a:rPr>
              <a:t>بزرگترین موفقیت شما در حین تحصیل چه بوده است؟</a:t>
            </a:r>
          </a:p>
          <a:p>
            <a:pPr marL="742950" indent="-742950" algn="r" rtl="1">
              <a:buFont typeface="+mj-lt"/>
              <a:buAutoNum type="arabicPeriod" startAt="14"/>
            </a:pPr>
            <a:r>
              <a:rPr lang="fa-IR" sz="3600" dirty="0" smtClean="0">
                <a:latin typeface="Adobe Arabic" panose="02040503050201020203" pitchFamily="18" charset="-78"/>
                <a:cs typeface="Adobe Arabic" panose="02040503050201020203" pitchFamily="18" charset="-78"/>
              </a:rPr>
              <a:t>نقاط قوت و ضعف شما چیست؟</a:t>
            </a:r>
          </a:p>
          <a:p>
            <a:pPr marL="742950" indent="-742950" algn="r" rtl="1">
              <a:buFont typeface="+mj-lt"/>
              <a:buAutoNum type="arabicPeriod" startAt="14"/>
            </a:pPr>
            <a:r>
              <a:rPr lang="fa-IR" sz="3600" dirty="0" smtClean="0">
                <a:latin typeface="Adobe Arabic" panose="02040503050201020203" pitchFamily="18" charset="-78"/>
                <a:cs typeface="Adobe Arabic" panose="02040503050201020203" pitchFamily="18" charset="-78"/>
              </a:rPr>
              <a:t>شما در چه ژورنال هائی میخواهید مقاله چاپ کنید؟</a:t>
            </a:r>
          </a:p>
          <a:p>
            <a:pPr marL="742950" indent="-742950" algn="r" rtl="1">
              <a:buFont typeface="+mj-lt"/>
              <a:buAutoNum type="arabicPeriod" startAt="14"/>
            </a:pPr>
            <a:r>
              <a:rPr lang="fa-IR" sz="3600" dirty="0" smtClean="0">
                <a:latin typeface="Adobe Arabic" panose="02040503050201020203" pitchFamily="18" charset="-78"/>
                <a:cs typeface="Adobe Arabic" panose="02040503050201020203" pitchFamily="18" charset="-78"/>
              </a:rPr>
              <a:t>شما از چه منابع برای حمایت از پروژه های تحقیقاتی در نظر دارید استفاده کنید؟</a:t>
            </a:r>
          </a:p>
          <a:p>
            <a:pPr marL="742950" indent="-742950" algn="r" rtl="1">
              <a:buFont typeface="+mj-lt"/>
              <a:buAutoNum type="arabicPeriod" startAt="14"/>
            </a:pPr>
            <a:r>
              <a:rPr lang="fa-IR" sz="3600" dirty="0" smtClean="0">
                <a:latin typeface="Adobe Arabic" panose="02040503050201020203" pitchFamily="18" charset="-78"/>
                <a:cs typeface="Adobe Arabic" panose="02040503050201020203" pitchFamily="18" charset="-78"/>
              </a:rPr>
              <a:t>در نظر دارید که عضو چه سازمان های حرفه ای شود؟</a:t>
            </a:r>
          </a:p>
          <a:p>
            <a:pPr marL="742950" indent="-742950" algn="r" rtl="1">
              <a:buFont typeface="+mj-lt"/>
              <a:buAutoNum type="arabicPeriod" startAt="14"/>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952931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lnSpcReduction="10000"/>
          </a:bodyPr>
          <a:lstStyle/>
          <a:p>
            <a:pPr algn="r" rtl="1"/>
            <a:r>
              <a:rPr lang="fa-IR" sz="3600" dirty="0" smtClean="0">
                <a:latin typeface="Adobe Arabic" panose="02040503050201020203" pitchFamily="18" charset="-78"/>
                <a:cs typeface="Adobe Arabic" panose="02040503050201020203" pitchFamily="18" charset="-78"/>
              </a:rPr>
              <a:t>یک طرح آماده سازی ارائه و یک طرح ارائه تهیه و سعی شود اجرا گردد</a:t>
            </a:r>
          </a:p>
          <a:p>
            <a:pPr algn="r" rtl="1"/>
            <a:r>
              <a:rPr lang="fa-IR" sz="3600" dirty="0" smtClean="0">
                <a:latin typeface="Adobe Arabic" panose="02040503050201020203" pitchFamily="18" charset="-78"/>
                <a:cs typeface="Adobe Arabic" panose="02040503050201020203" pitchFamily="18" charset="-78"/>
              </a:rPr>
              <a:t>اسلایدها مطابق توصیه ها و با توجه به طرح ارائه آماده شوند</a:t>
            </a:r>
          </a:p>
          <a:p>
            <a:pPr algn="r" rtl="1"/>
            <a:r>
              <a:rPr lang="fa-IR" sz="3600" dirty="0" smtClean="0">
                <a:latin typeface="Adobe Arabic" panose="02040503050201020203" pitchFamily="18" charset="-78"/>
                <a:cs typeface="Adobe Arabic" panose="02040503050201020203" pitchFamily="18" charset="-78"/>
              </a:rPr>
              <a:t>روز ارائه و روز قبل از آن ارائه دهنده استراحت کافی نماید و آرامش کسب کند</a:t>
            </a:r>
          </a:p>
          <a:p>
            <a:pPr algn="r" rtl="1"/>
            <a:r>
              <a:rPr lang="fa-IR" sz="3600" dirty="0" smtClean="0">
                <a:latin typeface="Adobe Arabic" panose="02040503050201020203" pitchFamily="18" charset="-78"/>
                <a:cs typeface="Adobe Arabic" panose="02040503050201020203" pitchFamily="18" charset="-78"/>
              </a:rPr>
              <a:t>ارائه دهنده با ظاهری تمیز، منظم، و محافظه کارانه در جلسه حاضر شود</a:t>
            </a:r>
          </a:p>
          <a:p>
            <a:pPr algn="r" rtl="1"/>
            <a:r>
              <a:rPr lang="fa-IR" sz="3600" dirty="0" smtClean="0">
                <a:latin typeface="Adobe Arabic" panose="02040503050201020203" pitchFamily="18" charset="-78"/>
                <a:cs typeface="Adobe Arabic" panose="02040503050201020203" pitchFamily="18" charset="-78"/>
              </a:rPr>
              <a:t>ارائه حداقل سه بار با کنترل زمان و طرح ارائه تمرین شود و اسلایدها در صورت نیاز اصلاح گردند</a:t>
            </a:r>
          </a:p>
          <a:p>
            <a:pPr algn="r" rtl="1"/>
            <a:r>
              <a:rPr lang="fa-IR" sz="3600" dirty="0" smtClean="0">
                <a:latin typeface="Adobe Arabic" panose="02040503050201020203" pitchFamily="18" charset="-78"/>
                <a:cs typeface="Adobe Arabic" panose="02040503050201020203" pitchFamily="18" charset="-78"/>
              </a:rPr>
              <a:t>اگر ارائه دهنده برای ارائه سفر کند، کلیه جزئیات از قبل مشخص شود</a:t>
            </a:r>
          </a:p>
        </p:txBody>
      </p:sp>
    </p:spTree>
    <p:extLst>
      <p:ext uri="{BB962C8B-B14F-4D97-AF65-F5344CB8AC3E}">
        <p14:creationId xmlns:p14="http://schemas.microsoft.com/office/powerpoint/2010/main" val="3164301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مصاحبه – سوالات مصاحبه شونده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77500" lnSpcReduction="20000"/>
          </a:bodyPr>
          <a:lstStyle/>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اهداف اصلی استخدام کننده چیست؟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توضیح در مورد پست موردنظر و ضروریات آن</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سازمان چه انتظاراتی از استخدام شونده دارد؟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ضروریات ارتقا در سازمان چیست؟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سیاست های سازمان در مورد مرخصی ها چیست؟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چه برنامه های گروهی برای خانواده ها موجود است؟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برای پست موردنظر، چه خدمات و حمایت هائی موجود است؟</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سازمان چه برنامه ای برای بیمه کارکنان دارد؟</a:t>
            </a:r>
          </a:p>
          <a:p>
            <a:pPr marL="742950" indent="-742950" algn="r" rtl="1">
              <a:buFont typeface="+mj-lt"/>
              <a:buAutoNum type="arabicPeriod"/>
            </a:pPr>
            <a:r>
              <a:rPr lang="fa-IR" sz="3600" dirty="0" smtClean="0">
                <a:latin typeface="Adobe Arabic" panose="02040503050201020203" pitchFamily="18" charset="-78"/>
                <a:cs typeface="Adobe Arabic" panose="02040503050201020203" pitchFamily="18" charset="-78"/>
              </a:rPr>
              <a:t>سیاست های بازنشستگی سازمان چیست؟</a:t>
            </a:r>
          </a:p>
        </p:txBody>
      </p:sp>
    </p:spTree>
    <p:extLst>
      <p:ext uri="{BB962C8B-B14F-4D97-AF65-F5344CB8AC3E}">
        <p14:creationId xmlns:p14="http://schemas.microsoft.com/office/powerpoint/2010/main" val="3098698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algn="r" rtl="1"/>
            <a:r>
              <a:rPr lang="fa-IR" sz="3600" dirty="0" smtClean="0">
                <a:latin typeface="Adobe Arabic" panose="02040503050201020203" pitchFamily="18" charset="-78"/>
                <a:cs typeface="Adobe Arabic" panose="02040503050201020203" pitchFamily="18" charset="-78"/>
              </a:rPr>
              <a:t>به دلیل فشار عصبی زیادی که چنین جلسات دارند بهتر است ارائه دهنده روی جلسه ارائه به اندازه کافی فکر و تامل کند</a:t>
            </a:r>
          </a:p>
          <a:p>
            <a:pPr algn="r" rtl="1"/>
            <a:r>
              <a:rPr lang="fa-IR" sz="3600" dirty="0" smtClean="0">
                <a:latin typeface="Adobe Arabic" panose="02040503050201020203" pitchFamily="18" charset="-78"/>
                <a:cs typeface="Adobe Arabic" panose="02040503050201020203" pitchFamily="18" charset="-78"/>
              </a:rPr>
              <a:t>ارائه دهنده باید جزئیات مربوط به جلسه ارائه را به اندازه کافی تمرین و تکرار کند تا به حالت طبیعی و عادت درآیند</a:t>
            </a:r>
          </a:p>
        </p:txBody>
      </p:sp>
    </p:spTree>
    <p:extLst>
      <p:ext uri="{BB962C8B-B14F-4D97-AF65-F5344CB8AC3E}">
        <p14:creationId xmlns:p14="http://schemas.microsoft.com/office/powerpoint/2010/main" val="3243130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شروع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algn="r" rtl="1"/>
            <a:r>
              <a:rPr lang="fa-IR" sz="3600" dirty="0" smtClean="0">
                <a:latin typeface="Adobe Arabic" panose="02040503050201020203" pitchFamily="18" charset="-78"/>
                <a:cs typeface="Adobe Arabic" panose="02040503050201020203" pitchFamily="18" charset="-78"/>
              </a:rPr>
              <a:t>باید بدون اتلاف وقت ارائه را شروع کرد</a:t>
            </a:r>
          </a:p>
          <a:p>
            <a:pPr algn="r" rtl="1"/>
            <a:r>
              <a:rPr lang="fa-IR" sz="3600" dirty="0" smtClean="0">
                <a:latin typeface="Adobe Arabic" panose="02040503050201020203" pitchFamily="18" charset="-78"/>
                <a:cs typeface="Adobe Arabic" panose="02040503050201020203" pitchFamily="18" charset="-78"/>
              </a:rPr>
              <a:t>مخاطبین از همان لحظات اول آماده شنیدن ارائه هستند</a:t>
            </a:r>
          </a:p>
          <a:p>
            <a:pPr algn="r" rtl="1"/>
            <a:r>
              <a:rPr lang="fa-IR" sz="3600" dirty="0" smtClean="0">
                <a:latin typeface="Adobe Arabic" panose="02040503050201020203" pitchFamily="18" charset="-78"/>
                <a:cs typeface="Adobe Arabic" panose="02040503050201020203" pitchFamily="18" charset="-78"/>
              </a:rPr>
              <a:t>ارائه گر باید به آنچه که می خواهد بگوید فکر کند، نه به وضع خود</a:t>
            </a:r>
          </a:p>
          <a:p>
            <a:pPr algn="r" rtl="1"/>
            <a:r>
              <a:rPr lang="fa-IR" sz="3600" dirty="0" smtClean="0">
                <a:latin typeface="Adobe Arabic" panose="02040503050201020203" pitchFamily="18" charset="-78"/>
                <a:cs typeface="Adobe Arabic" panose="02040503050201020203" pitchFamily="18" charset="-78"/>
              </a:rPr>
              <a:t>مخاطبان به شخص ارائه دهنده توجه خاصی ندارند؛ توجه آنها به ارائه و مطالب او است</a:t>
            </a:r>
          </a:p>
          <a:p>
            <a:pPr algn="r" rtl="1"/>
            <a:r>
              <a:rPr lang="fa-IR" sz="3600" dirty="0" smtClean="0">
                <a:latin typeface="Adobe Arabic" panose="02040503050201020203" pitchFamily="18" charset="-78"/>
                <a:cs typeface="Adobe Arabic" panose="02040503050201020203" pitchFamily="18" charset="-78"/>
              </a:rPr>
              <a:t>تشکر باید در آخر ارائه و به صورت ساده برگزارشود</a:t>
            </a:r>
          </a:p>
        </p:txBody>
      </p:sp>
    </p:spTree>
    <p:extLst>
      <p:ext uri="{BB962C8B-B14F-4D97-AF65-F5344CB8AC3E}">
        <p14:creationId xmlns:p14="http://schemas.microsoft.com/office/powerpoint/2010/main" val="2320251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شروع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a:bodyPr>
          <a:lstStyle/>
          <a:p>
            <a:pPr algn="r" rtl="1"/>
            <a:r>
              <a:rPr lang="fa-IR" sz="3600" dirty="0" smtClean="0">
                <a:latin typeface="Adobe Arabic" panose="02040503050201020203" pitchFamily="18" charset="-78"/>
                <a:cs typeface="Adobe Arabic" panose="02040503050201020203" pitchFamily="18" charset="-78"/>
              </a:rPr>
              <a:t>در ابتدای ارائه باید یک اسلاید جهت معرفی عنوان ارائه و ارائه دهنده به نمایش در آید</a:t>
            </a:r>
          </a:p>
          <a:p>
            <a:pPr algn="r" rtl="1"/>
            <a:r>
              <a:rPr lang="fa-IR" sz="3600" dirty="0" smtClean="0">
                <a:latin typeface="Adobe Arabic" panose="02040503050201020203" pitchFamily="18" charset="-78"/>
                <a:cs typeface="Adobe Arabic" panose="02040503050201020203" pitchFamily="18" charset="-78"/>
              </a:rPr>
              <a:t>پس از آن با تعریف موضوع و بیان هدف ارائه، خلاصه ای از بخش های ارائه موردبحث قرار گیرد</a:t>
            </a:r>
          </a:p>
          <a:p>
            <a:pPr algn="r" rtl="1"/>
            <a:r>
              <a:rPr lang="fa-IR" sz="3600" dirty="0" smtClean="0">
                <a:latin typeface="Adobe Arabic" panose="02040503050201020203" pitchFamily="18" charset="-78"/>
                <a:cs typeface="Adobe Arabic" panose="02040503050201020203" pitchFamily="18" charset="-78"/>
              </a:rPr>
              <a:t>باید طرحی از ارائه به نمایش گذاشته شود که ارائه از کجا شروع می شود، چه مسیری را طی کند، و به چه هدفی می رسد</a:t>
            </a:r>
          </a:p>
          <a:p>
            <a:pPr algn="r" rtl="1"/>
            <a:r>
              <a:rPr lang="fa-IR" sz="3600" dirty="0" smtClean="0">
                <a:latin typeface="Adobe Arabic" panose="02040503050201020203" pitchFamily="18" charset="-78"/>
                <a:cs typeface="Adobe Arabic" panose="02040503050201020203" pitchFamily="18" charset="-78"/>
              </a:rPr>
              <a:t>در طی ارائه با پیشرفت بحث، باید روی طرح مشخص شود که بحث به کجا رسیده است</a:t>
            </a:r>
          </a:p>
        </p:txBody>
      </p:sp>
    </p:spTree>
    <p:extLst>
      <p:ext uri="{BB962C8B-B14F-4D97-AF65-F5344CB8AC3E}">
        <p14:creationId xmlns:p14="http://schemas.microsoft.com/office/powerpoint/2010/main" val="1210994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ارتباط با نگاه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چشم ها، پلک ها، و ابروها با حالت هایشان پیام های غیرکلامی انتقال می دهند</a:t>
            </a:r>
          </a:p>
          <a:p>
            <a:pPr marL="0" indent="0" algn="r" rtl="1">
              <a:buNone/>
            </a:pPr>
            <a:r>
              <a:rPr lang="fa-IR" sz="3600" dirty="0" smtClean="0">
                <a:latin typeface="Adobe Arabic" panose="02040503050201020203" pitchFamily="18" charset="-78"/>
                <a:cs typeface="Adobe Arabic" panose="02040503050201020203" pitchFamily="18" charset="-78"/>
              </a:rPr>
              <a:t>نگاه کردن به هنگام صحبت تا حدودی به وضعیت فرهنگی اقوام وابسته است</a:t>
            </a:r>
          </a:p>
          <a:p>
            <a:pPr marL="0" indent="0" algn="r" rtl="1">
              <a:buNone/>
            </a:pPr>
            <a:r>
              <a:rPr lang="fa-IR" sz="3600" dirty="0" smtClean="0">
                <a:latin typeface="Adobe Arabic" panose="02040503050201020203" pitchFamily="18" charset="-78"/>
                <a:cs typeface="Adobe Arabic" panose="02040503050201020203" pitchFamily="18" charset="-78"/>
              </a:rPr>
              <a:t>در ارائه، نگاه کردن به حاضرین مزیت هائی برای ارائه دهنده ایجاد می کند</a:t>
            </a:r>
          </a:p>
          <a:p>
            <a:pPr marL="0" indent="0" algn="r" rtl="1">
              <a:buNone/>
            </a:pPr>
            <a:r>
              <a:rPr lang="fa-IR" sz="3600" dirty="0" smtClean="0">
                <a:latin typeface="Adobe Arabic" panose="02040503050201020203" pitchFamily="18" charset="-78"/>
                <a:cs typeface="Adobe Arabic" panose="02040503050201020203" pitchFamily="18" charset="-78"/>
              </a:rPr>
              <a:t>ارائه دهنده می تواند واکنش های مخاطبین را به دقت ملاحظه کند</a:t>
            </a:r>
          </a:p>
          <a:p>
            <a:pPr marL="0" indent="0" algn="r" rtl="1">
              <a:buNone/>
            </a:pPr>
            <a:r>
              <a:rPr lang="fa-IR" sz="3600" dirty="0" smtClean="0">
                <a:latin typeface="Adobe Arabic" panose="02040503050201020203" pitchFamily="18" charset="-78"/>
                <a:cs typeface="Adobe Arabic" panose="02040503050201020203" pitchFamily="18" charset="-78"/>
              </a:rPr>
              <a:t>ارتباط ارائه دهنده با مخاطبین از طریق نگاه کردن به آنان بسیار مهم است</a:t>
            </a:r>
            <a:endParaRPr lang="en-US" sz="3600" dirty="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نگاه باید گذرا و توزیع نگاه باید یکنواخت باشد</a:t>
            </a:r>
            <a:endParaRPr lang="en-US"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975702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هنگام ارائه – ارتباط با نگاه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بسیاری افراد از نگاه کردن به چهره و در چشم دیگران پرهیز می کنند</a:t>
            </a:r>
          </a:p>
          <a:p>
            <a:pPr marL="0" indent="0" algn="r" rtl="1">
              <a:buNone/>
            </a:pPr>
            <a:r>
              <a:rPr lang="fa-IR" sz="3600" dirty="0" smtClean="0">
                <a:latin typeface="Adobe Arabic" panose="02040503050201020203" pitchFamily="18" charset="-78"/>
                <a:cs typeface="Adobe Arabic" panose="02040503050201020203" pitchFamily="18" charset="-78"/>
              </a:rPr>
              <a:t>ارائه ای که در آن ارائه دهنده از نگاه کردن به مستمعین پرهیز کند، قطعا از این امر لطمه زیادی خواهد دید</a:t>
            </a:r>
          </a:p>
          <a:p>
            <a:pPr marL="0" indent="0" algn="r" rtl="1">
              <a:buNone/>
            </a:pPr>
            <a:r>
              <a:rPr lang="fa-IR" sz="3600" dirty="0" smtClean="0">
                <a:latin typeface="Adobe Arabic" panose="02040503050201020203" pitchFamily="18" charset="-78"/>
                <a:cs typeface="Adobe Arabic" panose="02040503050201020203" pitchFamily="18" charset="-78"/>
              </a:rPr>
              <a:t>توصیه شده است که ارائه گر به نقطه وسط ابروهای فرد نگاه کند</a:t>
            </a:r>
          </a:p>
          <a:p>
            <a:pPr marL="0" indent="0" algn="r" rtl="1">
              <a:buNone/>
            </a:pPr>
            <a:r>
              <a:rPr lang="fa-IR" sz="3600" dirty="0" smtClean="0">
                <a:latin typeface="Adobe Arabic" panose="02040503050201020203" pitchFamily="18" charset="-78"/>
                <a:cs typeface="Adobe Arabic" panose="02040503050201020203" pitchFamily="18" charset="-78"/>
              </a:rPr>
              <a:t>مانع دیگر نگاه کردن زیاد ارائه گر به نمایشگر رایانه یا پرده نمایش است و این کار منع شده است</a:t>
            </a:r>
            <a:endParaRPr lang="en-US"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70006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TM10001103[[fn=Headlines]]</Template>
  <TotalTime>485</TotalTime>
  <Words>2692</Words>
  <Application>Microsoft Office PowerPoint</Application>
  <PresentationFormat>Widescreen</PresentationFormat>
  <Paragraphs>206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Adobe Arabic</vt:lpstr>
      <vt:lpstr>Rockwell</vt:lpstr>
      <vt:lpstr>Rockwell Condensed</vt:lpstr>
      <vt:lpstr>Wingdings</vt:lpstr>
      <vt:lpstr>Wood Type</vt:lpstr>
      <vt:lpstr>آمادگی جها ارائه گفتاری : هنگام ارائه ویژگی های انواع ارائه های گفتاری</vt:lpstr>
      <vt:lpstr>هنگام ارائه</vt:lpstr>
      <vt:lpstr>هنگام ارائه</vt:lpstr>
      <vt:lpstr>هنگام ارائه</vt:lpstr>
      <vt:lpstr>هنگام ارائه</vt:lpstr>
      <vt:lpstr>هنگام ارائه – شروع ارائه</vt:lpstr>
      <vt:lpstr>هنگام ارائه – شروع ارائه</vt:lpstr>
      <vt:lpstr>هنگام ارائه – ارتباط با نگاه</vt:lpstr>
      <vt:lpstr>هنگام ارائه – ارتباط با نگاه</vt:lpstr>
      <vt:lpstr>هنگام ارائه – آشنائی شخصی</vt:lpstr>
      <vt:lpstr>هنگام ارائه – صدا</vt:lpstr>
      <vt:lpstr>هنگام ارائه – روانی و سادگی گفتار</vt:lpstr>
      <vt:lpstr>هنگام ارائه – سبک صحبت</vt:lpstr>
      <vt:lpstr>هنگام ارائه – تاکید و مکث</vt:lpstr>
      <vt:lpstr>هنگام ارائه – تاکید و مکث</vt:lpstr>
      <vt:lpstr>هنگام ارائه – ژست و حرکات</vt:lpstr>
      <vt:lpstr>هنگام ارائه – ژست و حرکات</vt:lpstr>
      <vt:lpstr>هنگام ارائه – تفاخر و تظاهر</vt:lpstr>
      <vt:lpstr>هنگام ارائه – عادات گفتاری</vt:lpstr>
      <vt:lpstr>هنگام ارائه – وابستگی به یادداشت ها یا اسلایدها</vt:lpstr>
      <vt:lpstr>هنگام ارائه – بکارگیری طرح ارائه</vt:lpstr>
      <vt:lpstr>هنگام ارائه – شرکت دادن مخاطبین</vt:lpstr>
      <vt:lpstr>هنگام ارائه – تطبیق با اسلایدها</vt:lpstr>
      <vt:lpstr>هنگام ارائه – مطالب تکمیلی</vt:lpstr>
      <vt:lpstr>هنگام ارائه – کنترل فضای ارائه</vt:lpstr>
      <vt:lpstr>هنگام ارائه – تطبیق با شرایط</vt:lpstr>
      <vt:lpstr>هنگام ارائه – پاسخگوئی به سوالات</vt:lpstr>
      <vt:lpstr>هنگام ارائه – پاسخگوئی به سوالات</vt:lpstr>
      <vt:lpstr>توصیه های ویژه در انواع ارائه گفتاری</vt:lpstr>
      <vt:lpstr>سمینار دانشجوئی</vt:lpstr>
      <vt:lpstr>سمینار دانشجوئی</vt:lpstr>
      <vt:lpstr>دفاع از پایان نامه</vt:lpstr>
      <vt:lpstr>ارائه مقاله در همایش ها</vt:lpstr>
      <vt:lpstr>مصاحبه</vt:lpstr>
      <vt:lpstr>مصاحبه – نکات اثرگذار</vt:lpstr>
      <vt:lpstr>مصاحبه – نکات اثرگذار</vt:lpstr>
      <vt:lpstr>مصاحبه – سوالات مصاحبه کننده</vt:lpstr>
      <vt:lpstr>مصاحبه – سوالات مصاحبه کننده</vt:lpstr>
      <vt:lpstr>مصاحبه – سوالات مصاحبه کننده</vt:lpstr>
      <vt:lpstr>مصاحبه – سوالات مصاحبه شونده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سازماندهی و زمانبندی ارائه گفتاری – آمادگی جهت ارائه گفتاری</dc:title>
  <dc:creator>siavash</dc:creator>
  <cp:lastModifiedBy>siavash</cp:lastModifiedBy>
  <cp:revision>353</cp:revision>
  <dcterms:created xsi:type="dcterms:W3CDTF">2016-05-01T19:14:52Z</dcterms:created>
  <dcterms:modified xsi:type="dcterms:W3CDTF">2016-05-09T20:56:05Z</dcterms:modified>
</cp:coreProperties>
</file>