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1" r:id="rId33"/>
    <p:sldId id="292" r:id="rId34"/>
    <p:sldId id="293" r:id="rId35"/>
    <p:sldId id="294" r:id="rId36"/>
    <p:sldId id="295" r:id="rId37"/>
    <p:sldId id="299" r:id="rId38"/>
    <p:sldId id="300" r:id="rId39"/>
    <p:sldId id="301" r:id="rId40"/>
    <p:sldId id="302" r:id="rId41"/>
    <p:sldId id="306" r:id="rId42"/>
    <p:sldId id="307" r:id="rId43"/>
    <p:sldId id="311" r:id="rId44"/>
    <p:sldId id="312" r:id="rId45"/>
    <p:sldId id="313" r:id="rId46"/>
    <p:sldId id="315" r:id="rId47"/>
    <p:sldId id="314" r:id="rId48"/>
    <p:sldId id="316" r:id="rId49"/>
    <p:sldId id="321" r:id="rId50"/>
    <p:sldId id="322" r:id="rId51"/>
    <p:sldId id="323" r:id="rId52"/>
    <p:sldId id="324" r:id="rId53"/>
    <p:sldId id="329" r:id="rId54"/>
    <p:sldId id="330" r:id="rId55"/>
    <p:sldId id="331" r:id="rId56"/>
    <p:sldId id="332" r:id="rId57"/>
    <p:sldId id="333" r:id="rId58"/>
    <p:sldId id="338" r:id="rId59"/>
    <p:sldId id="339" r:id="rId60"/>
    <p:sldId id="340" r:id="rId61"/>
    <p:sldId id="344" r:id="rId62"/>
    <p:sldId id="345" r:id="rId63"/>
    <p:sldId id="34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9A413F-C4D8-46D6-B5F9-017487AEAC2F}"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A750C5D-2B46-40BF-B71C-E06CCAD0A88F}" type="slidenum">
              <a:rPr lang="en-US" smtClean="0"/>
              <a:t>‹#›</a:t>
            </a:fld>
            <a:endParaRPr lang="en-US"/>
          </a:p>
        </p:txBody>
      </p:sp>
    </p:spTree>
    <p:extLst>
      <p:ext uri="{BB962C8B-B14F-4D97-AF65-F5344CB8AC3E}">
        <p14:creationId xmlns:p14="http://schemas.microsoft.com/office/powerpoint/2010/main" val="142195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A413F-C4D8-46D6-B5F9-017487AEAC2F}"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27733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A413F-C4D8-46D6-B5F9-017487AEAC2F}"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3188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A413F-C4D8-46D6-B5F9-017487AEAC2F}"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351548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89A413F-C4D8-46D6-B5F9-017487AEAC2F}" type="datetimeFigureOut">
              <a:rPr lang="en-US" smtClean="0"/>
              <a:t>5/3/2016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A750C5D-2B46-40BF-B71C-E06CCAD0A88F}" type="slidenum">
              <a:rPr lang="en-US" smtClean="0"/>
              <a:t>‹#›</a:t>
            </a:fld>
            <a:endParaRPr lang="en-US"/>
          </a:p>
        </p:txBody>
      </p:sp>
    </p:spTree>
    <p:extLst>
      <p:ext uri="{BB962C8B-B14F-4D97-AF65-F5344CB8AC3E}">
        <p14:creationId xmlns:p14="http://schemas.microsoft.com/office/powerpoint/2010/main" val="231234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9A413F-C4D8-46D6-B5F9-017487AEAC2F}"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182344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9A413F-C4D8-46D6-B5F9-017487AEAC2F}"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7836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9A413F-C4D8-46D6-B5F9-017487AEAC2F}"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403645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A413F-C4D8-46D6-B5F9-017487AEAC2F}"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269966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9A413F-C4D8-46D6-B5F9-017487AEAC2F}"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8332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9A413F-C4D8-46D6-B5F9-017487AEAC2F}" type="datetimeFigureOut">
              <a:rPr lang="en-US" smtClean="0"/>
              <a:t>5/3/2016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A750C5D-2B46-40BF-B71C-E06CCAD0A88F}" type="slidenum">
              <a:rPr lang="en-US" smtClean="0"/>
              <a:t>‹#›</a:t>
            </a:fld>
            <a:endParaRPr lang="en-US"/>
          </a:p>
        </p:txBody>
      </p:sp>
    </p:spTree>
    <p:extLst>
      <p:ext uri="{BB962C8B-B14F-4D97-AF65-F5344CB8AC3E}">
        <p14:creationId xmlns:p14="http://schemas.microsoft.com/office/powerpoint/2010/main" val="25160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89A413F-C4D8-46D6-B5F9-017487AEAC2F}" type="datetimeFigureOut">
              <a:rPr lang="en-US" smtClean="0"/>
              <a:t>5/3/2016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A750C5D-2B46-40BF-B71C-E06CCAD0A88F}" type="slidenum">
              <a:rPr lang="en-US" smtClean="0"/>
              <a:t>‹#›</a:t>
            </a:fld>
            <a:endParaRPr lang="en-US"/>
          </a:p>
        </p:txBody>
      </p:sp>
    </p:spTree>
    <p:extLst>
      <p:ext uri="{BB962C8B-B14F-4D97-AF65-F5344CB8AC3E}">
        <p14:creationId xmlns:p14="http://schemas.microsoft.com/office/powerpoint/2010/main" val="3199102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sz="6600" dirty="0" smtClean="0">
                <a:latin typeface="Adobe Arabic" panose="02040503050201020203" pitchFamily="18" charset="-78"/>
                <a:cs typeface="Adobe Arabic" panose="02040503050201020203" pitchFamily="18" charset="-78"/>
              </a:rPr>
              <a:t>سازماندهی و زمانبندی ارائه گفتاری</a:t>
            </a:r>
            <a:r>
              <a:rPr lang="en-US" sz="6600" dirty="0" smtClean="0">
                <a:latin typeface="Adobe Arabic" panose="02040503050201020203" pitchFamily="18" charset="-78"/>
                <a:cs typeface="Adobe Arabic" panose="02040503050201020203" pitchFamily="18" charset="-78"/>
              </a:rPr>
              <a:t/>
            </a:r>
            <a:br>
              <a:rPr lang="en-US" sz="6600" dirty="0" smtClean="0">
                <a:latin typeface="Adobe Arabic" panose="02040503050201020203" pitchFamily="18" charset="-78"/>
                <a:cs typeface="Adobe Arabic" panose="02040503050201020203" pitchFamily="18" charset="-78"/>
              </a:rPr>
            </a:br>
            <a:r>
              <a:rPr lang="fa-IR" sz="6600" dirty="0" smtClean="0">
                <a:latin typeface="Adobe Arabic" panose="02040503050201020203" pitchFamily="18" charset="-78"/>
                <a:cs typeface="Adobe Arabic" panose="02040503050201020203" pitchFamily="18" charset="-78"/>
              </a:rPr>
              <a:t>آمادگی جهت ارائه گفتاری</a:t>
            </a:r>
            <a:endParaRPr lang="en-US" sz="6600" dirty="0">
              <a:latin typeface="Adobe Arabic" panose="02040503050201020203" pitchFamily="18" charset="-78"/>
              <a:cs typeface="Adobe Arabic" panose="02040503050201020203" pitchFamily="18" charset="-78"/>
            </a:endParaRPr>
          </a:p>
        </p:txBody>
      </p:sp>
      <p:sp>
        <p:nvSpPr>
          <p:cNvPr id="3" name="Subtitle 2"/>
          <p:cNvSpPr>
            <a:spLocks noGrp="1"/>
          </p:cNvSpPr>
          <p:nvPr>
            <p:ph type="subTitle" idx="1"/>
          </p:nvPr>
        </p:nvSpPr>
        <p:spPr>
          <a:xfrm>
            <a:off x="1069848" y="4389119"/>
            <a:ext cx="7891272" cy="1485207"/>
          </a:xfrm>
        </p:spPr>
        <p:txBody>
          <a:bodyPr>
            <a:noAutofit/>
          </a:bodyPr>
          <a:lstStyle/>
          <a:p>
            <a:pPr algn="r"/>
            <a:r>
              <a:rPr lang="fa-IR" sz="4400" b="1" dirty="0" smtClean="0">
                <a:latin typeface="Adobe Arabic" panose="02040503050201020203" pitchFamily="18" charset="-78"/>
                <a:cs typeface="Adobe Arabic" panose="02040503050201020203" pitchFamily="18" charset="-78"/>
              </a:rPr>
              <a:t>سیاوش کاوسی </a:t>
            </a:r>
          </a:p>
          <a:p>
            <a:pPr algn="r"/>
            <a:r>
              <a:rPr lang="fa-IR" sz="4400" b="1" dirty="0">
                <a:latin typeface="Adobe Arabic" panose="02040503050201020203" pitchFamily="18" charset="-78"/>
                <a:cs typeface="Adobe Arabic" panose="02040503050201020203" pitchFamily="18" charset="-78"/>
              </a:rPr>
              <a:t>	</a:t>
            </a:r>
            <a:r>
              <a:rPr lang="fa-IR" sz="4400" b="1" dirty="0" smtClean="0">
                <a:latin typeface="Adobe Arabic" panose="02040503050201020203" pitchFamily="18" charset="-78"/>
                <a:cs typeface="Adobe Arabic" panose="02040503050201020203" pitchFamily="18" charset="-78"/>
              </a:rPr>
              <a:t>14 اردیبهشت</a:t>
            </a:r>
            <a:endParaRPr lang="fa-IR" sz="4400" b="1"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29254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روش های سازماندهی نکات</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algn="r" rtl="1"/>
            <a:r>
              <a:rPr lang="fa-IR" sz="3600" b="1" dirty="0">
                <a:latin typeface="Adobe Arabic" panose="02040503050201020203" pitchFamily="18" charset="-78"/>
                <a:cs typeface="Adobe Arabic" panose="02040503050201020203" pitchFamily="18" charset="-78"/>
              </a:rPr>
              <a:t>ترتیب حل مشکل </a:t>
            </a:r>
            <a:endParaRPr lang="fa-IR" sz="3600" b="1" dirty="0" smtClean="0">
              <a:latin typeface="Adobe Arabic" panose="02040503050201020203" pitchFamily="18" charset="-78"/>
              <a:cs typeface="Adobe Arabic" panose="02040503050201020203" pitchFamily="18" charset="-78"/>
            </a:endParaRPr>
          </a:p>
          <a:p>
            <a:pPr marL="274320" lvl="1" indent="0" algn="r" rtl="1">
              <a:buNone/>
            </a:pPr>
            <a:r>
              <a:rPr lang="fa-IR" sz="3400" dirty="0" smtClean="0">
                <a:latin typeface="Adobe Arabic" panose="02040503050201020203" pitchFamily="18" charset="-78"/>
                <a:cs typeface="Adobe Arabic" panose="02040503050201020203" pitchFamily="18" charset="-78"/>
              </a:rPr>
              <a:t>به دو بخش تقسیم می شوند: بخش اول وجود و جدیت مشکل را نشان می دهد و بخش دوم راه حل مشکل را مطرح می کند</a:t>
            </a:r>
            <a:endParaRPr lang="fa-IR" sz="3400" dirty="0">
              <a:latin typeface="Adobe Arabic" panose="02040503050201020203" pitchFamily="18" charset="-78"/>
              <a:cs typeface="Adobe Arabic" panose="02040503050201020203" pitchFamily="18" charset="-78"/>
            </a:endParaRPr>
          </a:p>
          <a:p>
            <a:pPr algn="r" rtl="1"/>
            <a:r>
              <a:rPr lang="fa-IR" sz="3600" b="1" dirty="0">
                <a:latin typeface="Adobe Arabic" panose="02040503050201020203" pitchFamily="18" charset="-78"/>
                <a:cs typeface="Adobe Arabic" panose="02040503050201020203" pitchFamily="18" charset="-78"/>
              </a:rPr>
              <a:t>ترتیب </a:t>
            </a:r>
            <a:r>
              <a:rPr lang="fa-IR" sz="3600" b="1" dirty="0" smtClean="0">
                <a:latin typeface="Adobe Arabic" panose="02040503050201020203" pitchFamily="18" charset="-78"/>
                <a:cs typeface="Adobe Arabic" panose="02040503050201020203" pitchFamily="18" charset="-78"/>
              </a:rPr>
              <a:t>موضوعی</a:t>
            </a:r>
          </a:p>
          <a:p>
            <a:pPr marL="274320" lvl="1" indent="0" algn="r" rtl="1">
              <a:buNone/>
            </a:pPr>
            <a:r>
              <a:rPr lang="fa-IR" sz="3400" dirty="0" smtClean="0">
                <a:latin typeface="Adobe Arabic" panose="02040503050201020203" pitchFamily="18" charset="-78"/>
                <a:cs typeface="Adobe Arabic" panose="02040503050201020203" pitchFamily="18" charset="-78"/>
              </a:rPr>
              <a:t>موضوع به چند زیر موضوع تقسیم می شود و هر زیرموضوع یک نکته اصلی را بیان می کند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111749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مطالب پشتیبان</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ارائه های خوب نیازمند مطالب پشتیبان قوی و مناسب هستند</a:t>
            </a:r>
          </a:p>
          <a:p>
            <a:pPr marL="0" indent="0" algn="r" rtl="1">
              <a:buNone/>
            </a:pPr>
            <a:r>
              <a:rPr lang="fa-IR" sz="3600" dirty="0" smtClean="0">
                <a:latin typeface="Adobe Arabic" panose="02040503050201020203" pitchFamily="18" charset="-78"/>
                <a:cs typeface="Adobe Arabic" panose="02040503050201020203" pitchFamily="18" charset="-78"/>
              </a:rPr>
              <a:t>مخاطبین برای درک و پذیرش سخنان گوینده نیازمند مطالب پشتیبان هستند</a:t>
            </a:r>
          </a:p>
          <a:p>
            <a:pPr marL="0" indent="0" algn="r" rtl="1">
              <a:buNone/>
            </a:pPr>
            <a:r>
              <a:rPr lang="fa-IR" sz="3600" dirty="0" smtClean="0">
                <a:latin typeface="Adobe Arabic" panose="02040503050201020203" pitchFamily="18" charset="-78"/>
                <a:cs typeface="Adobe Arabic" panose="02040503050201020203" pitchFamily="18" charset="-78"/>
              </a:rPr>
              <a:t>ممکن است شامل موارد زیر باشند:</a:t>
            </a:r>
          </a:p>
          <a:p>
            <a:pPr algn="r" rtl="1"/>
            <a:r>
              <a:rPr lang="fa-IR" sz="3600" b="1" dirty="0" smtClean="0">
                <a:latin typeface="Adobe Arabic" panose="02040503050201020203" pitchFamily="18" charset="-78"/>
                <a:cs typeface="Adobe Arabic" panose="02040503050201020203" pitchFamily="18" charset="-78"/>
              </a:rPr>
              <a:t>مثال ها</a:t>
            </a:r>
          </a:p>
          <a:p>
            <a:pPr algn="r" rtl="1"/>
            <a:r>
              <a:rPr lang="fa-IR" sz="3600" b="1" dirty="0" smtClean="0">
                <a:latin typeface="Adobe Arabic" panose="02040503050201020203" pitchFamily="18" charset="-78"/>
                <a:cs typeface="Adobe Arabic" panose="02040503050201020203" pitchFamily="18" charset="-78"/>
              </a:rPr>
              <a:t>آمار</a:t>
            </a:r>
          </a:p>
          <a:p>
            <a:pPr algn="r" rtl="1"/>
            <a:r>
              <a:rPr lang="fa-IR" sz="3600" b="1" dirty="0" smtClean="0">
                <a:latin typeface="Adobe Arabic" panose="02040503050201020203" pitchFamily="18" charset="-78"/>
                <a:cs typeface="Adobe Arabic" panose="02040503050201020203" pitchFamily="18" charset="-78"/>
              </a:rPr>
              <a:t>استناد</a:t>
            </a:r>
          </a:p>
        </p:txBody>
      </p:sp>
    </p:spTree>
    <p:extLst>
      <p:ext uri="{BB962C8B-B14F-4D97-AF65-F5344CB8AC3E}">
        <p14:creationId xmlns:p14="http://schemas.microsoft.com/office/powerpoint/2010/main" val="453979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مطالب پشتیبان – مثال ها</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نظرات اغلب بدون مثال ها مبهم، جامد و بی روح هستند</a:t>
            </a:r>
          </a:p>
          <a:p>
            <a:pPr marL="0" indent="0" algn="r" rtl="1">
              <a:buNone/>
            </a:pPr>
            <a:r>
              <a:rPr lang="fa-IR" sz="3600" dirty="0" smtClean="0">
                <a:latin typeface="Adobe Arabic" panose="02040503050201020203" pitchFamily="18" charset="-78"/>
                <a:cs typeface="Adobe Arabic" panose="02040503050201020203" pitchFamily="18" charset="-78"/>
              </a:rPr>
              <a:t>مثال با چیزی در درون افراد ارتباط برقرار می کند که هیچ کلی گوئی و تعمیمی نمی تواند این کار را بکند</a:t>
            </a:r>
          </a:p>
          <a:p>
            <a:pPr marL="0" indent="0" algn="r" rtl="1">
              <a:buNone/>
            </a:pPr>
            <a:r>
              <a:rPr lang="fa-IR" sz="3600" dirty="0" smtClean="0">
                <a:latin typeface="Adobe Arabic" panose="02040503050201020203" pitchFamily="18" charset="-78"/>
                <a:cs typeface="Adobe Arabic" panose="02040503050201020203" pitchFamily="18" charset="-78"/>
              </a:rPr>
              <a:t>تحقیق نشان داده است که تاثیر مثال های روشن و واقعی بر شنوندگان بیش از هر نوع مطلب پشتیبان دیگر است</a:t>
            </a:r>
          </a:p>
          <a:p>
            <a:pPr marL="0" indent="0" algn="r" rtl="1">
              <a:buNone/>
            </a:pPr>
            <a:r>
              <a:rPr lang="fa-IR" sz="3600" dirty="0" smtClean="0">
                <a:latin typeface="Adobe Arabic" panose="02040503050201020203" pitchFamily="18" charset="-78"/>
                <a:cs typeface="Adobe Arabic" panose="02040503050201020203" pitchFamily="18" charset="-78"/>
              </a:rPr>
              <a:t>مثال ها ممکن است </a:t>
            </a:r>
            <a:r>
              <a:rPr lang="fa-IR" sz="3600" b="1" dirty="0" smtClean="0">
                <a:latin typeface="Adobe Arabic" panose="02040503050201020203" pitchFamily="18" charset="-78"/>
                <a:cs typeface="Adobe Arabic" panose="02040503050201020203" pitchFamily="18" charset="-78"/>
              </a:rPr>
              <a:t>کوتاه، طولانی، یا فرضی </a:t>
            </a:r>
            <a:r>
              <a:rPr lang="fa-IR" sz="3600" dirty="0" smtClean="0">
                <a:latin typeface="Adobe Arabic" panose="02040503050201020203" pitchFamily="18" charset="-78"/>
                <a:cs typeface="Adobe Arabic" panose="02040503050201020203" pitchFamily="18" charset="-78"/>
              </a:rPr>
              <a:t>باشند</a:t>
            </a:r>
          </a:p>
        </p:txBody>
      </p:sp>
    </p:spTree>
    <p:extLst>
      <p:ext uri="{BB962C8B-B14F-4D97-AF65-F5344CB8AC3E}">
        <p14:creationId xmlns:p14="http://schemas.microsoft.com/office/powerpoint/2010/main" val="1822227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مطالب پشتیبان – آمار</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برای روشن کردن یا تقویت نکته های گوینده ارائه می شود و ادعای گوینده را معتبر می سازد</a:t>
            </a:r>
          </a:p>
          <a:p>
            <a:pPr marL="0" indent="0" algn="r" rtl="1">
              <a:buNone/>
            </a:pPr>
            <a:r>
              <a:rPr lang="fa-IR" sz="3600" dirty="0" smtClean="0">
                <a:latin typeface="Adobe Arabic" panose="02040503050201020203" pitchFamily="18" charset="-78"/>
                <a:cs typeface="Adobe Arabic" panose="02040503050201020203" pitchFamily="18" charset="-78"/>
              </a:rPr>
              <a:t>ارائه گرها باید سعی کنند آمار را برای مخاطبین معنی دار کنند</a:t>
            </a:r>
          </a:p>
          <a:p>
            <a:pPr marL="0" indent="0" algn="r" rtl="1">
              <a:buNone/>
            </a:pPr>
            <a:r>
              <a:rPr lang="fa-IR" sz="3600" dirty="0" smtClean="0">
                <a:latin typeface="Adobe Arabic" panose="02040503050201020203" pitchFamily="18" charset="-78"/>
                <a:cs typeface="Adobe Arabic" panose="02040503050201020203" pitchFamily="18" charset="-78"/>
              </a:rPr>
              <a:t>ارائه آمار با نمودارها بسیار بهتر از ارائه با اعداد یا جداول است</a:t>
            </a:r>
          </a:p>
          <a:p>
            <a:pPr marL="0" indent="0" algn="r" rtl="1">
              <a:buNone/>
            </a:pPr>
            <a:r>
              <a:rPr lang="fa-IR" sz="3600" dirty="0" smtClean="0">
                <a:latin typeface="Adobe Arabic" panose="02040503050201020203" pitchFamily="18" charset="-78"/>
                <a:cs typeface="Adobe Arabic" panose="02040503050201020203" pitchFamily="18" charset="-78"/>
              </a:rPr>
              <a:t>منبع آمار ارائه شده باید داده شود</a:t>
            </a:r>
          </a:p>
        </p:txBody>
      </p:sp>
    </p:spTree>
    <p:extLst>
      <p:ext uri="{BB962C8B-B14F-4D97-AF65-F5344CB8AC3E}">
        <p14:creationId xmlns:p14="http://schemas.microsoft.com/office/powerpoint/2010/main" val="2506199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مطالب پشتیبان – استناد</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افراد تمایل دارند به نظرات کسانی که درباره موضوعی اطلاعات یا تجارب خاص دارند، احترام بگذارند</a:t>
            </a:r>
          </a:p>
          <a:p>
            <a:pPr marL="0" indent="0" algn="r" rtl="1">
              <a:buNone/>
            </a:pPr>
            <a:r>
              <a:rPr lang="fa-IR" sz="3600" dirty="0" smtClean="0">
                <a:latin typeface="Adobe Arabic" panose="02040503050201020203" pitchFamily="18" charset="-78"/>
                <a:cs typeface="Adobe Arabic" panose="02040503050201020203" pitchFamily="18" charset="-78"/>
              </a:rPr>
              <a:t>ارائه گر می تواند با نقل قول یا تفسیر گفته های چنین افرادی به مطالب خود </a:t>
            </a:r>
            <a:r>
              <a:rPr lang="fa-IR" sz="3600" dirty="0">
                <a:latin typeface="Adobe Arabic" panose="02040503050201020203" pitchFamily="18" charset="-78"/>
                <a:cs typeface="Adobe Arabic" panose="02040503050201020203" pitchFamily="18" charset="-78"/>
              </a:rPr>
              <a:t>ق</a:t>
            </a:r>
            <a:r>
              <a:rPr lang="fa-IR" sz="3600" dirty="0" smtClean="0">
                <a:latin typeface="Adobe Arabic" panose="02040503050201020203" pitchFamily="18" charset="-78"/>
                <a:cs typeface="Adobe Arabic" panose="02040503050201020203" pitchFamily="18" charset="-78"/>
              </a:rPr>
              <a:t>وت و تاثیر بیشتری ببخشد</a:t>
            </a:r>
          </a:p>
          <a:p>
            <a:pPr marL="0" indent="0" algn="r" rtl="1">
              <a:buNone/>
            </a:pPr>
            <a:r>
              <a:rPr lang="fa-IR" sz="3600" dirty="0" smtClean="0">
                <a:latin typeface="Adobe Arabic" panose="02040503050201020203" pitchFamily="18" charset="-78"/>
                <a:cs typeface="Adobe Arabic" panose="02040503050201020203" pitchFamily="18" charset="-78"/>
              </a:rPr>
              <a:t>بخصوص اگر موضوع جدال برانگیز باشد</a:t>
            </a:r>
          </a:p>
          <a:p>
            <a:pPr marL="0" indent="0" algn="r" rtl="1">
              <a:buNone/>
            </a:pPr>
            <a:r>
              <a:rPr lang="fa-IR" sz="3600" dirty="0" smtClean="0">
                <a:latin typeface="Adobe Arabic" panose="02040503050201020203" pitchFamily="18" charset="-78"/>
                <a:cs typeface="Adobe Arabic" panose="02040503050201020203" pitchFamily="18" charset="-78"/>
              </a:rPr>
              <a:t>استناد می تواند به افراد غیر متخصصی باشد که در زمینه مورد بحث تجربیات مستقیمی داشته اند</a:t>
            </a:r>
          </a:p>
        </p:txBody>
      </p:sp>
    </p:spTree>
    <p:extLst>
      <p:ext uri="{BB962C8B-B14F-4D97-AF65-F5344CB8AC3E}">
        <p14:creationId xmlns:p14="http://schemas.microsoft.com/office/powerpoint/2010/main" val="4244667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مطالب پشتیبان – استناد</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نقل قول می تواند مستقیم و یا غیر مستقیم باشد</a:t>
            </a:r>
          </a:p>
          <a:p>
            <a:pPr marL="0" indent="0" algn="r" rtl="1">
              <a:buNone/>
            </a:pPr>
            <a:r>
              <a:rPr lang="fa-IR" sz="3600" dirty="0" smtClean="0">
                <a:latin typeface="Adobe Arabic" panose="02040503050201020203" pitchFamily="18" charset="-78"/>
                <a:cs typeface="Adobe Arabic" panose="02040503050201020203" pitchFamily="18" charset="-78"/>
              </a:rPr>
              <a:t>نقل قول مستقیم وقتی به کار می رود که قول کوتاه باشد، منظور را بهتر از ارائه کننده انتقال دهد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43881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رابط ها</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lnSpcReduction="10000"/>
          </a:bodyPr>
          <a:lstStyle/>
          <a:p>
            <a:pPr marL="0" indent="0" algn="r" rtl="1">
              <a:buNone/>
            </a:pPr>
            <a:r>
              <a:rPr lang="fa-IR" sz="3600" dirty="0" smtClean="0">
                <a:latin typeface="Adobe Arabic" panose="02040503050201020203" pitchFamily="18" charset="-78"/>
                <a:cs typeface="Adobe Arabic" panose="02040503050201020203" pitchFamily="18" charset="-78"/>
              </a:rPr>
              <a:t>کلمات یا عباراتی هستند که فکری را به فکر دیگر وصل و میان آنها ارتباط برقرار می کنند</a:t>
            </a:r>
          </a:p>
          <a:p>
            <a:pPr marL="0" indent="0" algn="r" rtl="1">
              <a:buNone/>
            </a:pPr>
            <a:r>
              <a:rPr lang="fa-IR" sz="3600" dirty="0" smtClean="0">
                <a:latin typeface="Adobe Arabic" panose="02040503050201020203" pitchFamily="18" charset="-78"/>
                <a:cs typeface="Adobe Arabic" panose="02040503050201020203" pitchFamily="18" charset="-78"/>
              </a:rPr>
              <a:t>چهار نوع رابط مطالب:</a:t>
            </a:r>
          </a:p>
          <a:p>
            <a:pPr algn="r" rtl="1"/>
            <a:r>
              <a:rPr lang="fa-IR" sz="3600" b="1" dirty="0" smtClean="0">
                <a:latin typeface="Adobe Arabic" panose="02040503050201020203" pitchFamily="18" charset="-78"/>
                <a:cs typeface="Adobe Arabic" panose="02040503050201020203" pitchFamily="18" charset="-78"/>
              </a:rPr>
              <a:t>حلقه ها</a:t>
            </a:r>
          </a:p>
          <a:p>
            <a:pPr algn="r" rtl="1"/>
            <a:r>
              <a:rPr lang="fa-IR" sz="3600" b="1" dirty="0" smtClean="0">
                <a:latin typeface="Adobe Arabic" panose="02040503050201020203" pitchFamily="18" charset="-78"/>
                <a:cs typeface="Adobe Arabic" panose="02040503050201020203" pitchFamily="18" charset="-78"/>
              </a:rPr>
              <a:t>آگاه سازها</a:t>
            </a:r>
          </a:p>
          <a:p>
            <a:pPr algn="r" rtl="1"/>
            <a:r>
              <a:rPr lang="fa-IR" sz="3600" b="1" dirty="0" smtClean="0">
                <a:latin typeface="Adobe Arabic" panose="02040503050201020203" pitchFamily="18" charset="-78"/>
                <a:cs typeface="Adobe Arabic" panose="02040503050201020203" pitchFamily="18" charset="-78"/>
              </a:rPr>
              <a:t>خلاصه ها</a:t>
            </a:r>
          </a:p>
          <a:p>
            <a:pPr algn="r" rtl="1"/>
            <a:r>
              <a:rPr lang="fa-IR" sz="3600" b="1" dirty="0" smtClean="0">
                <a:latin typeface="Adobe Arabic" panose="02040503050201020203" pitchFamily="18" charset="-78"/>
                <a:cs typeface="Adobe Arabic" panose="02040503050201020203" pitchFamily="18" charset="-78"/>
              </a:rPr>
              <a:t>راهنما ها</a:t>
            </a:r>
          </a:p>
        </p:txBody>
      </p:sp>
    </p:spTree>
    <p:extLst>
      <p:ext uri="{BB962C8B-B14F-4D97-AF65-F5344CB8AC3E}">
        <p14:creationId xmlns:p14="http://schemas.microsoft.com/office/powerpoint/2010/main" val="2319854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رابط ها – حلقه ها و آگاه سازها</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lnSpcReduction="10000"/>
          </a:bodyPr>
          <a:lstStyle/>
          <a:p>
            <a:pPr marL="0" indent="0" algn="r" rtl="1">
              <a:buNone/>
            </a:pPr>
            <a:r>
              <a:rPr lang="fa-IR" sz="3600" b="1" dirty="0" smtClean="0">
                <a:latin typeface="Adobe Arabic" panose="02040503050201020203" pitchFamily="18" charset="-78"/>
                <a:cs typeface="Adobe Arabic" panose="02040503050201020203" pitchFamily="18" charset="-78"/>
              </a:rPr>
              <a:t>حلقه</a:t>
            </a:r>
            <a:r>
              <a:rPr lang="fa-IR" sz="3600" dirty="0" smtClean="0">
                <a:latin typeface="Adobe Arabic" panose="02040503050201020203" pitchFamily="18" charset="-78"/>
                <a:cs typeface="Adobe Arabic" panose="02040503050201020203" pitchFamily="18" charset="-78"/>
              </a:rPr>
              <a:t> های ارتباطی فکری را که اینک کامل و تمام شده است یادآوری و فکر بعدی که باید بحث شود را مطرح می کنند</a:t>
            </a:r>
          </a:p>
          <a:p>
            <a:pPr marL="0" indent="0" algn="r" rtl="1">
              <a:buNone/>
            </a:pPr>
            <a:endParaRPr lang="fa-IR" sz="3600" dirty="0">
              <a:latin typeface="Adobe Arabic" panose="02040503050201020203" pitchFamily="18" charset="-78"/>
              <a:cs typeface="Adobe Arabic" panose="02040503050201020203" pitchFamily="18" charset="-78"/>
            </a:endParaRPr>
          </a:p>
          <a:p>
            <a:pPr marL="0" indent="0" algn="r" rtl="1">
              <a:buNone/>
            </a:pPr>
            <a:r>
              <a:rPr lang="fa-IR" sz="3600" b="1" dirty="0" smtClean="0">
                <a:latin typeface="Adobe Arabic" panose="02040503050201020203" pitchFamily="18" charset="-78"/>
                <a:cs typeface="Adobe Arabic" panose="02040503050201020203" pitchFamily="18" charset="-78"/>
              </a:rPr>
              <a:t>آگاه سازها </a:t>
            </a:r>
            <a:r>
              <a:rPr lang="fa-IR" sz="3600" dirty="0" smtClean="0">
                <a:latin typeface="Adobe Arabic" panose="02040503050201020203" pitchFamily="18" charset="-78"/>
                <a:cs typeface="Adobe Arabic" panose="02040503050201020203" pitchFamily="18" charset="-78"/>
              </a:rPr>
              <a:t>مخاطب را به مطلبی که بعد از این می خواهد بحث شود هدایت می کنند</a:t>
            </a:r>
          </a:p>
          <a:p>
            <a:pPr marL="0" indent="0" algn="r" rtl="1">
              <a:buNone/>
            </a:pPr>
            <a:r>
              <a:rPr lang="fa-IR" sz="3600" dirty="0" smtClean="0">
                <a:latin typeface="Adobe Arabic" panose="02040503050201020203" pitchFamily="18" charset="-78"/>
                <a:cs typeface="Adobe Arabic" panose="02040503050201020203" pitchFamily="18" charset="-78"/>
              </a:rPr>
              <a:t>مفصل تر از حلقه های ارتباطی هستند</a:t>
            </a:r>
          </a:p>
          <a:p>
            <a:pPr marL="0" indent="0" algn="r" rtl="1">
              <a:buNone/>
            </a:pPr>
            <a:r>
              <a:rPr lang="fa-IR" sz="3600" dirty="0" smtClean="0">
                <a:latin typeface="Adobe Arabic" panose="02040503050201020203" pitchFamily="18" charset="-78"/>
                <a:cs typeface="Adobe Arabic" panose="02040503050201020203" pitchFamily="18" charset="-78"/>
              </a:rPr>
              <a:t>در چند جمله بیان می کنند که نکته اصلی بعدی حاوی چه مطالبی خواهد بود</a:t>
            </a:r>
          </a:p>
          <a:p>
            <a:pPr marL="0" indent="0" algn="r" rtl="1">
              <a:buNone/>
            </a:pPr>
            <a:endParaRPr lang="fa-IR" sz="3600" dirty="0">
              <a:latin typeface="Adobe Arabic" panose="02040503050201020203" pitchFamily="18" charset="-78"/>
              <a:cs typeface="Adobe Arabic" panose="02040503050201020203" pitchFamily="18" charset="-78"/>
            </a:endParaRP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514571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رابط ها – خلاصه ها و راهنماها</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b="1" dirty="0" smtClean="0">
                <a:latin typeface="Adobe Arabic" panose="02040503050201020203" pitchFamily="18" charset="-78"/>
                <a:cs typeface="Adobe Arabic" panose="02040503050201020203" pitchFamily="18" charset="-78"/>
              </a:rPr>
              <a:t>خلاصه ها </a:t>
            </a:r>
            <a:r>
              <a:rPr lang="fa-IR" sz="3600" dirty="0" smtClean="0">
                <a:latin typeface="Adobe Arabic" panose="02040503050201020203" pitchFamily="18" charset="-78"/>
                <a:cs typeface="Adobe Arabic" panose="02040503050201020203" pitchFamily="18" charset="-78"/>
              </a:rPr>
              <a:t>بر خلاف آگاه کننده ها خلاصه مطالب گفته شده را بیان می کنند</a:t>
            </a:r>
          </a:p>
          <a:p>
            <a:pPr marL="0" indent="0" algn="r" rtl="1">
              <a:buNone/>
            </a:pPr>
            <a:r>
              <a:rPr lang="fa-IR" sz="3600" dirty="0" smtClean="0">
                <a:latin typeface="Adobe Arabic" panose="02040503050201020203" pitchFamily="18" charset="-78"/>
                <a:cs typeface="Adobe Arabic" panose="02040503050201020203" pitchFamily="18" charset="-78"/>
              </a:rPr>
              <a:t>هنگامی به کار می روند که نکته مهم و یا پیچیده ای خاتمه یافته است</a:t>
            </a:r>
          </a:p>
          <a:p>
            <a:pPr marL="0" indent="0" algn="r" rtl="1">
              <a:buNone/>
            </a:pPr>
            <a:endParaRPr lang="fa-IR" sz="3600" dirty="0" smtClean="0">
              <a:latin typeface="Adobe Arabic" panose="02040503050201020203" pitchFamily="18" charset="-78"/>
              <a:cs typeface="Adobe Arabic" panose="02040503050201020203" pitchFamily="18" charset="-78"/>
            </a:endParaRPr>
          </a:p>
          <a:p>
            <a:pPr marL="0" indent="0" algn="r" rtl="1">
              <a:buNone/>
            </a:pPr>
            <a:r>
              <a:rPr lang="fa-IR" sz="3600" b="1" dirty="0" smtClean="0">
                <a:latin typeface="Adobe Arabic" panose="02040503050201020203" pitchFamily="18" charset="-78"/>
                <a:cs typeface="Adobe Arabic" panose="02040503050201020203" pitchFamily="18" charset="-78"/>
              </a:rPr>
              <a:t>راهنماها </a:t>
            </a:r>
            <a:r>
              <a:rPr lang="fa-IR" sz="3600" dirty="0" smtClean="0">
                <a:latin typeface="Adobe Arabic" panose="02040503050201020203" pitchFamily="18" charset="-78"/>
                <a:cs typeface="Adobe Arabic" panose="02040503050201020203" pitchFamily="18" charset="-78"/>
              </a:rPr>
              <a:t>عبارات خلاصه ای هستند که نشان می دهند در کجای ارائه هستیم</a:t>
            </a:r>
          </a:p>
          <a:p>
            <a:pPr marL="0" indent="0" algn="r" rtl="1">
              <a:buNone/>
            </a:pPr>
            <a:r>
              <a:rPr lang="fa-IR" sz="3600" dirty="0" smtClean="0">
                <a:latin typeface="Adobe Arabic" panose="02040503050201020203" pitchFamily="18" charset="-78"/>
                <a:cs typeface="Adobe Arabic" panose="02040503050201020203" pitchFamily="18" charset="-78"/>
              </a:rPr>
              <a:t>مثلا با شمردن موارد مورد بحث و یا طرح سوال</a:t>
            </a:r>
            <a:endParaRPr lang="fa-IR" sz="3600" dirty="0">
              <a:latin typeface="Adobe Arabic" panose="02040503050201020203" pitchFamily="18" charset="-78"/>
              <a:cs typeface="Adobe Arabic" panose="02040503050201020203" pitchFamily="18" charset="-78"/>
            </a:endParaRPr>
          </a:p>
          <a:p>
            <a:pPr marL="0" indent="0" algn="r" rtl="1">
              <a:buNone/>
            </a:pPr>
            <a:endParaRPr lang="fa-IR" sz="3600" b="1"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549044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مقدمه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lnSpcReduction="10000"/>
          </a:bodyPr>
          <a:lstStyle/>
          <a:p>
            <a:pPr marL="0" indent="0" algn="r" rtl="1">
              <a:buNone/>
            </a:pPr>
            <a:r>
              <a:rPr lang="fa-IR" sz="3600" dirty="0" smtClean="0">
                <a:latin typeface="Adobe Arabic" panose="02040503050201020203" pitchFamily="18" charset="-78"/>
                <a:cs typeface="Adobe Arabic" panose="02040503050201020203" pitchFamily="18" charset="-78"/>
              </a:rPr>
              <a:t>تاثیر نخست ارائه دهنده بر روی مخاطبین بسیار مهم است</a:t>
            </a:r>
          </a:p>
          <a:p>
            <a:pPr marL="0" indent="0" algn="r" rtl="1">
              <a:buNone/>
            </a:pPr>
            <a:endParaRPr lang="fa-IR" sz="3600" dirty="0">
              <a:latin typeface="Adobe Arabic" panose="02040503050201020203" pitchFamily="18" charset="-78"/>
              <a:cs typeface="Adobe Arabic" panose="02040503050201020203" pitchFamily="18" charset="-78"/>
            </a:endParaRPr>
          </a:p>
          <a:p>
            <a:pPr marL="0" indent="0" algn="r" rtl="1">
              <a:buNone/>
            </a:pPr>
            <a:r>
              <a:rPr lang="fa-IR" sz="3600" dirty="0" smtClean="0">
                <a:latin typeface="Adobe Arabic" panose="02040503050201020203" pitchFamily="18" charset="-78"/>
                <a:cs typeface="Adobe Arabic" panose="02040503050201020203" pitchFamily="18" charset="-78"/>
              </a:rPr>
              <a:t>چهار مورد که باید در وحله اول ارائه رعایت شوند:</a:t>
            </a:r>
          </a:p>
          <a:p>
            <a:pPr algn="r" rtl="1"/>
            <a:r>
              <a:rPr lang="fa-IR" sz="3600" dirty="0" smtClean="0">
                <a:latin typeface="Adobe Arabic" panose="02040503050201020203" pitchFamily="18" charset="-78"/>
                <a:cs typeface="Adobe Arabic" panose="02040503050201020203" pitchFamily="18" charset="-78"/>
              </a:rPr>
              <a:t>جلب توجه و علاقه مخاطبین</a:t>
            </a:r>
          </a:p>
          <a:p>
            <a:pPr algn="r" rtl="1"/>
            <a:r>
              <a:rPr lang="fa-IR" sz="3600" dirty="0" smtClean="0">
                <a:latin typeface="Adobe Arabic" panose="02040503050201020203" pitchFamily="18" charset="-78"/>
                <a:cs typeface="Adobe Arabic" panose="02040503050201020203" pitchFamily="18" charset="-78"/>
              </a:rPr>
              <a:t>بیان موضوع ارائه</a:t>
            </a:r>
          </a:p>
          <a:p>
            <a:pPr algn="r" rtl="1"/>
            <a:r>
              <a:rPr lang="fa-IR" sz="3600" dirty="0" smtClean="0">
                <a:latin typeface="Adobe Arabic" panose="02040503050201020203" pitchFamily="18" charset="-78"/>
                <a:cs typeface="Adobe Arabic" panose="02040503050201020203" pitchFamily="18" charset="-78"/>
              </a:rPr>
              <a:t>استقرار اعتبار و حسن نیت</a:t>
            </a:r>
          </a:p>
          <a:p>
            <a:pPr algn="r" rtl="1"/>
            <a:r>
              <a:rPr lang="fa-IR" sz="3600" dirty="0" smtClean="0">
                <a:latin typeface="Adobe Arabic" panose="02040503050201020203" pitchFamily="18" charset="-78"/>
                <a:cs typeface="Adobe Arabic" panose="02040503050201020203" pitchFamily="18" charset="-78"/>
              </a:rPr>
              <a:t>اطلاع رسانی در مورد متن ارائه</a:t>
            </a:r>
          </a:p>
        </p:txBody>
      </p:sp>
    </p:spTree>
    <p:extLst>
      <p:ext uri="{BB962C8B-B14F-4D97-AF65-F5344CB8AC3E}">
        <p14:creationId xmlns:p14="http://schemas.microsoft.com/office/powerpoint/2010/main" val="3920951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جزئیات سازماندهی ارائه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lnSpcReduction="20000"/>
          </a:bodyPr>
          <a:lstStyle/>
          <a:p>
            <a:pPr marL="0" indent="0" algn="r" rtl="1">
              <a:buNone/>
            </a:pPr>
            <a:r>
              <a:rPr lang="fa-IR" sz="3600" dirty="0" smtClean="0">
                <a:latin typeface="Adobe Arabic" panose="02040503050201020203" pitchFamily="18" charset="-78"/>
                <a:cs typeface="Adobe Arabic" panose="02040503050201020203" pitchFamily="18" charset="-78"/>
              </a:rPr>
              <a:t>نخستین قدم در سازماندهی ارائه ایجاد سه بخش </a:t>
            </a:r>
            <a:r>
              <a:rPr lang="fa-IR" sz="3600" b="1" dirty="0" smtClean="0">
                <a:latin typeface="Adobe Arabic" panose="02040503050201020203" pitchFamily="18" charset="-78"/>
                <a:cs typeface="Adobe Arabic" panose="02040503050201020203" pitchFamily="18" charset="-78"/>
              </a:rPr>
              <a:t>مقدمه، متن، و نتیجه </a:t>
            </a:r>
            <a:r>
              <a:rPr lang="fa-IR" sz="3600" dirty="0" smtClean="0">
                <a:latin typeface="Adobe Arabic" panose="02040503050201020203" pitchFamily="18" charset="-78"/>
                <a:cs typeface="Adobe Arabic" panose="02040503050201020203" pitchFamily="18" charset="-78"/>
              </a:rPr>
              <a:t>ارائه است</a:t>
            </a:r>
            <a:endParaRPr lang="en-US" sz="3600" dirty="0" smtClean="0">
              <a:latin typeface="Adobe Arabic" panose="02040503050201020203" pitchFamily="18" charset="-78"/>
              <a:cs typeface="Adobe Arabic" panose="02040503050201020203" pitchFamily="18" charset="-78"/>
            </a:endParaRPr>
          </a:p>
          <a:p>
            <a:pPr marL="0" indent="0" algn="r" rtl="1">
              <a:buNone/>
            </a:pPr>
            <a:endParaRPr lang="en-US" sz="3600" dirty="0" smtClean="0">
              <a:latin typeface="Adobe Arabic" panose="02040503050201020203" pitchFamily="18" charset="-78"/>
              <a:cs typeface="Adobe Arabic" panose="02040503050201020203" pitchFamily="18" charset="-78"/>
            </a:endParaRPr>
          </a:p>
          <a:p>
            <a:pPr marL="0" indent="0" algn="r" rtl="1">
              <a:buNone/>
            </a:pPr>
            <a:r>
              <a:rPr lang="fa-IR" sz="3600" dirty="0" smtClean="0">
                <a:latin typeface="Adobe Arabic" panose="02040503050201020203" pitchFamily="18" charset="-78"/>
                <a:cs typeface="Adobe Arabic" panose="02040503050201020203" pitchFamily="18" charset="-78"/>
              </a:rPr>
              <a:t>در همه ارائه ها باید رعایت شود</a:t>
            </a:r>
          </a:p>
          <a:p>
            <a:pPr marL="0" indent="0" algn="r" rtl="1">
              <a:buNone/>
            </a:pPr>
            <a:endParaRPr lang="fa-IR" sz="3600" dirty="0" smtClean="0">
              <a:latin typeface="Adobe Arabic" panose="02040503050201020203" pitchFamily="18" charset="-78"/>
              <a:cs typeface="Adobe Arabic" panose="02040503050201020203" pitchFamily="18" charset="-78"/>
            </a:endParaRPr>
          </a:p>
          <a:p>
            <a:pPr marL="0" indent="0" algn="r" rtl="1">
              <a:buNone/>
            </a:pPr>
            <a:r>
              <a:rPr lang="fa-IR" sz="3600" b="1" dirty="0" smtClean="0">
                <a:latin typeface="Adobe Arabic" panose="02040503050201020203" pitchFamily="18" charset="-78"/>
                <a:cs typeface="Adobe Arabic" panose="02040503050201020203" pitchFamily="18" charset="-78"/>
              </a:rPr>
              <a:t>متن </a:t>
            </a:r>
            <a:r>
              <a:rPr lang="fa-IR" sz="3600" dirty="0" smtClean="0">
                <a:latin typeface="Adobe Arabic" panose="02040503050201020203" pitchFamily="18" charset="-78"/>
                <a:cs typeface="Adobe Arabic" panose="02040503050201020203" pitchFamily="18" charset="-78"/>
              </a:rPr>
              <a:t>ارائه از نکات اصلی بحث و مطالب پشتیبان این نکات تشکیل می شود</a:t>
            </a:r>
          </a:p>
          <a:p>
            <a:pPr marL="0" indent="0" algn="r" rtl="1">
              <a:buNone/>
            </a:pPr>
            <a:r>
              <a:rPr lang="fa-IR" sz="3600" b="1" dirty="0" smtClean="0">
                <a:latin typeface="Adobe Arabic" panose="02040503050201020203" pitchFamily="18" charset="-78"/>
                <a:cs typeface="Adobe Arabic" panose="02040503050201020203" pitchFamily="18" charset="-78"/>
              </a:rPr>
              <a:t>مقدمه </a:t>
            </a:r>
            <a:r>
              <a:rPr lang="fa-IR" sz="3600" dirty="0" smtClean="0">
                <a:latin typeface="Adobe Arabic" panose="02040503050201020203" pitchFamily="18" charset="-78"/>
                <a:cs typeface="Adobe Arabic" panose="02040503050201020203" pitchFamily="18" charset="-78"/>
              </a:rPr>
              <a:t>مخاطبین را برای آنچه قرار است بشنوند آماده می کند</a:t>
            </a:r>
          </a:p>
          <a:p>
            <a:pPr marL="0" indent="0" algn="r" rtl="1">
              <a:buNone/>
            </a:pPr>
            <a:r>
              <a:rPr lang="fa-IR" sz="3600" b="1" dirty="0" smtClean="0">
                <a:latin typeface="Adobe Arabic" panose="02040503050201020203" pitchFamily="18" charset="-78"/>
                <a:cs typeface="Adobe Arabic" panose="02040503050201020203" pitchFamily="18" charset="-78"/>
              </a:rPr>
              <a:t>نتیجه گیری </a:t>
            </a:r>
            <a:r>
              <a:rPr lang="fa-IR" sz="3600" dirty="0" smtClean="0">
                <a:latin typeface="Adobe Arabic" panose="02040503050201020203" pitchFamily="18" charset="-78"/>
                <a:cs typeface="Adobe Arabic" panose="02040503050201020203" pitchFamily="18" charset="-78"/>
              </a:rPr>
              <a:t>مطالب ارائه را جمع بندی کرده و مخاطبین را هوشیار می کند که ارائه در حال اتمام است</a:t>
            </a:r>
            <a:endParaRPr lang="en-US" sz="3600" b="1"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4064124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مقدمه – جلب توجه و علاقه مخاطبین</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اگر سخنران نتواند در لحظات اول ارائه علاقه شنوندگان را جلب کند، تمامی مساعی او با شکست روبرو خواهد شد</a:t>
            </a:r>
          </a:p>
          <a:p>
            <a:pPr marL="0" indent="0" algn="r" rtl="1">
              <a:buNone/>
            </a:pPr>
            <a:r>
              <a:rPr lang="fa-IR" sz="3600" dirty="0" smtClean="0">
                <a:latin typeface="Adobe Arabic" panose="02040503050201020203" pitchFamily="18" charset="-78"/>
                <a:cs typeface="Adobe Arabic" panose="02040503050201020203" pitchFamily="18" charset="-78"/>
              </a:rPr>
              <a:t>اگر در زمان شروع ارائه مخاطبین توجه کافی به ارائه دهنده نشان ندهند، او باید بدون این که کلمه ای بگوید به جمعیت نگاه کند. در عرض چند ثانیه همه بی نظمی فیزیکی و صحبت ها تمام خواهد شد و مخاطبین متوجه آماده بودن ارائه گر برای سخنرانی خواهند شد</a:t>
            </a:r>
          </a:p>
        </p:txBody>
      </p:sp>
    </p:spTree>
    <p:extLst>
      <p:ext uri="{BB962C8B-B14F-4D97-AF65-F5344CB8AC3E}">
        <p14:creationId xmlns:p14="http://schemas.microsoft.com/office/powerpoint/2010/main" val="3228362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مقدمه – پیشنهادهائی برای داشتن مقدمه خوب</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algn="r" rtl="1"/>
            <a:r>
              <a:rPr lang="fa-IR" sz="3600" dirty="0" smtClean="0">
                <a:latin typeface="Adobe Arabic" panose="02040503050201020203" pitchFamily="18" charset="-78"/>
                <a:cs typeface="Adobe Arabic" panose="02040503050201020203" pitchFamily="18" charset="-78"/>
              </a:rPr>
              <a:t>موضوع را باید به مخاطبین مرتبط ساخت</a:t>
            </a:r>
          </a:p>
          <a:p>
            <a:pPr algn="r" rtl="1"/>
            <a:r>
              <a:rPr lang="fa-IR" sz="3600" dirty="0" smtClean="0">
                <a:latin typeface="Adobe Arabic" panose="02040503050201020203" pitchFamily="18" charset="-78"/>
                <a:cs typeface="Adobe Arabic" panose="02040503050201020203" pitchFamily="18" charset="-78"/>
              </a:rPr>
              <a:t>با ذکر نتایج یا حقایقی برجسته در خصوص موضوع، اهمیت موضوع باید بیان و به مخاطبین گفته شود که چرا موضوع بحث مهم است</a:t>
            </a:r>
          </a:p>
          <a:p>
            <a:pPr algn="r" rtl="1"/>
            <a:r>
              <a:rPr lang="fa-IR" sz="3600" dirty="0" smtClean="0">
                <a:latin typeface="Adobe Arabic" panose="02040503050201020203" pitchFamily="18" charset="-78"/>
                <a:cs typeface="Adobe Arabic" panose="02040503050201020203" pitchFamily="18" charset="-78"/>
              </a:rPr>
              <a:t>می توان به مخاطبین شوک وارد کرد. شروع با یک مقدمه تکان دهنده راهی مطمئن برای برانگیختن سریع علاقه مخاطبین است</a:t>
            </a:r>
          </a:p>
        </p:txBody>
      </p:sp>
    </p:spTree>
    <p:extLst>
      <p:ext uri="{BB962C8B-B14F-4D97-AF65-F5344CB8AC3E}">
        <p14:creationId xmlns:p14="http://schemas.microsoft.com/office/powerpoint/2010/main" val="1080171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مقدمه – پیشنهادهائی برای داشتن مقدمه خوب</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algn="r" rtl="1"/>
            <a:r>
              <a:rPr lang="fa-IR" sz="3600" dirty="0">
                <a:latin typeface="Adobe Arabic" panose="02040503050201020203" pitchFamily="18" charset="-78"/>
                <a:cs typeface="Adobe Arabic" panose="02040503050201020203" pitchFamily="18" charset="-78"/>
              </a:rPr>
              <a:t>خوب است کنجکاوی مخاطبین تحریک شود</a:t>
            </a:r>
          </a:p>
          <a:p>
            <a:pPr algn="r" rtl="1"/>
            <a:r>
              <a:rPr lang="fa-IR" sz="3600" dirty="0">
                <a:latin typeface="Adobe Arabic" panose="02040503050201020203" pitchFamily="18" charset="-78"/>
                <a:cs typeface="Adobe Arabic" panose="02040503050201020203" pitchFamily="18" charset="-78"/>
              </a:rPr>
              <a:t>می توان از مخاطب سوالی </a:t>
            </a:r>
            <a:r>
              <a:rPr lang="fa-IR" sz="3600" dirty="0" smtClean="0">
                <a:latin typeface="Adobe Arabic" panose="02040503050201020203" pitchFamily="18" charset="-78"/>
                <a:cs typeface="Adobe Arabic" panose="02040503050201020203" pitchFamily="18" charset="-78"/>
              </a:rPr>
              <a:t>پرسید</a:t>
            </a:r>
          </a:p>
          <a:p>
            <a:pPr algn="r" rtl="1"/>
            <a:r>
              <a:rPr lang="fa-IR" sz="3600" dirty="0" smtClean="0">
                <a:latin typeface="Adobe Arabic" panose="02040503050201020203" pitchFamily="18" charset="-78"/>
                <a:cs typeface="Adobe Arabic" panose="02040503050201020203" pitchFamily="18" charset="-78"/>
              </a:rPr>
              <a:t>شروع با نقل و قول توصیه شده است</a:t>
            </a:r>
          </a:p>
          <a:p>
            <a:pPr algn="r" rtl="1"/>
            <a:r>
              <a:rPr lang="fa-IR" sz="3600" dirty="0" smtClean="0">
                <a:latin typeface="Adobe Arabic" panose="02040503050201020203" pitchFamily="18" charset="-78"/>
                <a:cs typeface="Adobe Arabic" panose="02040503050201020203" pitchFamily="18" charset="-78"/>
              </a:rPr>
              <a:t>می توان داستانی خنده دار یا جدی تعریف نمود</a:t>
            </a:r>
          </a:p>
        </p:txBody>
      </p:sp>
    </p:spTree>
    <p:extLst>
      <p:ext uri="{BB962C8B-B14F-4D97-AF65-F5344CB8AC3E}">
        <p14:creationId xmlns:p14="http://schemas.microsoft.com/office/powerpoint/2010/main" val="3566726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مقدمه – بیان موضوع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4000" dirty="0" smtClean="0">
                <a:latin typeface="Adobe Arabic" panose="02040503050201020203" pitchFamily="18" charset="-78"/>
                <a:cs typeface="Adobe Arabic" panose="02040503050201020203" pitchFamily="18" charset="-78"/>
              </a:rPr>
              <a:t>در فرآیند </a:t>
            </a:r>
            <a:r>
              <a:rPr lang="fa-IR" sz="4000" b="1" dirty="0" smtClean="0">
                <a:latin typeface="Adobe Arabic" panose="02040503050201020203" pitchFamily="18" charset="-78"/>
                <a:cs typeface="Adobe Arabic" panose="02040503050201020203" pitchFamily="18" charset="-78"/>
              </a:rPr>
              <a:t>جلب توجه، </a:t>
            </a:r>
            <a:r>
              <a:rPr lang="fa-IR" sz="4000" dirty="0" smtClean="0">
                <a:latin typeface="Adobe Arabic" panose="02040503050201020203" pitchFamily="18" charset="-78"/>
                <a:cs typeface="Adobe Arabic" panose="02040503050201020203" pitchFamily="18" charset="-78"/>
              </a:rPr>
              <a:t>موضوع، تمرکز اصلی، و هدف ارائه باید به وضوح بیان شوند تا مخاطبان دچار سردرگمی و گیجی نشوند</a:t>
            </a:r>
          </a:p>
        </p:txBody>
      </p:sp>
    </p:spTree>
    <p:extLst>
      <p:ext uri="{BB962C8B-B14F-4D97-AF65-F5344CB8AC3E}">
        <p14:creationId xmlns:p14="http://schemas.microsoft.com/office/powerpoint/2010/main" val="3528126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مقدمه – استقرار اعتبار و حسن نیت ارائه گر</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کار دیگری که در مقدمه باید انجام شود، </a:t>
            </a:r>
            <a:r>
              <a:rPr lang="fa-IR" sz="3600" dirty="0">
                <a:latin typeface="Adobe Arabic" panose="02040503050201020203" pitchFamily="18" charset="-78"/>
                <a:cs typeface="Adobe Arabic" panose="02040503050201020203" pitchFamily="18" charset="-78"/>
              </a:rPr>
              <a:t>ظ</a:t>
            </a:r>
            <a:r>
              <a:rPr lang="fa-IR" sz="3600" dirty="0" smtClean="0">
                <a:latin typeface="Adobe Arabic" panose="02040503050201020203" pitchFamily="18" charset="-78"/>
                <a:cs typeface="Adobe Arabic" panose="02040503050201020203" pitchFamily="18" charset="-78"/>
              </a:rPr>
              <a:t>اهر نمودن اعتبار، شایستگی و صلاحیت سخنران برای صحبت در مورد موضوع است</a:t>
            </a:r>
          </a:p>
          <a:p>
            <a:pPr marL="0" indent="0" algn="r" rtl="1">
              <a:buNone/>
            </a:pPr>
            <a:r>
              <a:rPr lang="fa-IR" sz="3600" dirty="0" smtClean="0">
                <a:latin typeface="Adobe Arabic" panose="02040503050201020203" pitchFamily="18" charset="-78"/>
                <a:cs typeface="Adobe Arabic" panose="02040503050201020203" pitchFamily="18" charset="-78"/>
              </a:rPr>
              <a:t>سخنران باید منابع اطلاعات و تخصص خود را با مخاطبین در میان بگذارد</a:t>
            </a:r>
          </a:p>
          <a:p>
            <a:pPr marL="0" indent="0" algn="r" rtl="1">
              <a:buNone/>
            </a:pPr>
            <a:endParaRPr lang="fa-IR" sz="3600" dirty="0">
              <a:latin typeface="Adobe Arabic" panose="02040503050201020203" pitchFamily="18" charset="-78"/>
              <a:cs typeface="Adobe Arabic" panose="02040503050201020203" pitchFamily="18" charset="-78"/>
            </a:endParaRPr>
          </a:p>
          <a:p>
            <a:pPr marL="0" indent="0" algn="r" rtl="1">
              <a:buNone/>
            </a:pPr>
            <a:r>
              <a:rPr lang="fa-IR" sz="3600" dirty="0" smtClean="0">
                <a:latin typeface="Adobe Arabic" panose="02040503050201020203" pitchFamily="18" charset="-78"/>
                <a:cs typeface="Adobe Arabic" panose="02040503050201020203" pitchFamily="18" charset="-78"/>
              </a:rPr>
              <a:t>حسن نیت ارائه کننده نکته دیگری است که باید مخاطبین آن را حس کنند، به خصوص اگر مخاطبین نسبت به بحث سخنران حساس باشند یا با آن موافق نباشند</a:t>
            </a:r>
          </a:p>
        </p:txBody>
      </p:sp>
    </p:spTree>
    <p:extLst>
      <p:ext uri="{BB962C8B-B14F-4D97-AF65-F5344CB8AC3E}">
        <p14:creationId xmlns:p14="http://schemas.microsoft.com/office/powerpoint/2010/main" val="3689189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مقدمه – اطلاع رسانی در مورد متن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اکثر شنونگان، شنوندگان ضعیفی هستند و برای درک و دنبال کردن مطالب نیاز به کمک دارند</a:t>
            </a:r>
          </a:p>
          <a:p>
            <a:pPr marL="0" indent="0" algn="r" rtl="1">
              <a:buNone/>
            </a:pPr>
            <a:r>
              <a:rPr lang="fa-IR" sz="3600" dirty="0" smtClean="0">
                <a:latin typeface="Adobe Arabic" panose="02040503050201020203" pitchFamily="18" charset="-78"/>
                <a:cs typeface="Adobe Arabic" panose="02040503050201020203" pitchFamily="18" charset="-78"/>
              </a:rPr>
              <a:t>در مقدمه گفته شود که در ارائه چه مطالبی با چه ترتیبی بحث خواهد شد</a:t>
            </a:r>
          </a:p>
          <a:p>
            <a:pPr marL="0" indent="0" algn="r" rtl="1">
              <a:buNone/>
            </a:pPr>
            <a:endParaRPr lang="fa-IR" sz="3600" dirty="0">
              <a:latin typeface="Adobe Arabic" panose="02040503050201020203" pitchFamily="18" charset="-78"/>
              <a:cs typeface="Adobe Arabic" panose="02040503050201020203" pitchFamily="18" charset="-78"/>
            </a:endParaRPr>
          </a:p>
          <a:p>
            <a:pPr marL="0" indent="0" algn="r" rtl="1">
              <a:buNone/>
            </a:pPr>
            <a:r>
              <a:rPr lang="fa-IR" sz="3600" dirty="0" smtClean="0">
                <a:latin typeface="Adobe Arabic" panose="02040503050201020203" pitchFamily="18" charset="-78"/>
                <a:cs typeface="Adobe Arabic" panose="02040503050201020203" pitchFamily="18" charset="-78"/>
              </a:rPr>
              <a:t>حداکقر ده الی بیست درصد مدت سخنرانی می تواند صرف مقدمه شود</a:t>
            </a:r>
          </a:p>
        </p:txBody>
      </p:sp>
    </p:spTree>
    <p:extLst>
      <p:ext uri="{BB962C8B-B14F-4D97-AF65-F5344CB8AC3E}">
        <p14:creationId xmlns:p14="http://schemas.microsoft.com/office/powerpoint/2010/main" val="2453907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نتیجه گیری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آخرین فرصت سخنران است برای تاکید بر مطالب خود و بیان آنچه که مایل است بیشتر در اذهان مخاطبین بماند</a:t>
            </a:r>
          </a:p>
          <a:p>
            <a:pPr marL="0" indent="0" algn="r" rtl="1">
              <a:buNone/>
            </a:pPr>
            <a:r>
              <a:rPr lang="fa-IR" sz="3600" dirty="0" smtClean="0">
                <a:latin typeface="Adobe Arabic" panose="02040503050201020203" pitchFamily="18" charset="-78"/>
                <a:cs typeface="Adobe Arabic" panose="02040503050201020203" pitchFamily="18" charset="-78"/>
              </a:rPr>
              <a:t>فرصتی است که طی آن شنوندگان نسبت به نزدیک شدن به خاتمه ارائه هوشیار شوند</a:t>
            </a:r>
          </a:p>
          <a:p>
            <a:pPr marL="0" indent="0" algn="r" rtl="1">
              <a:buNone/>
            </a:pPr>
            <a:r>
              <a:rPr lang="fa-IR" sz="3600" dirty="0" smtClean="0">
                <a:latin typeface="Adobe Arabic" panose="02040503050201020203" pitchFamily="18" charset="-78"/>
                <a:cs typeface="Adobe Arabic" panose="02040503050201020203" pitchFamily="18" charset="-78"/>
              </a:rPr>
              <a:t>می توان با بکار بردن عباراتی و یا تغییر توان صدا، لحن صحبت به پایان رسیدن ارائه را به شنوندگان القا کرد</a:t>
            </a:r>
          </a:p>
        </p:txBody>
      </p:sp>
    </p:spTree>
    <p:extLst>
      <p:ext uri="{BB962C8B-B14F-4D97-AF65-F5344CB8AC3E}">
        <p14:creationId xmlns:p14="http://schemas.microsoft.com/office/powerpoint/2010/main" val="1031811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نتیجه گیری – روش های تاکید بر مطالب مهم</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lnSpcReduction="10000"/>
          </a:bodyPr>
          <a:lstStyle/>
          <a:p>
            <a:pPr marL="0" indent="0" algn="r" rtl="1">
              <a:buNone/>
            </a:pPr>
            <a:r>
              <a:rPr lang="fa-IR" sz="3600" dirty="0" smtClean="0">
                <a:latin typeface="Adobe Arabic" panose="02040503050201020203" pitchFamily="18" charset="-78"/>
                <a:cs typeface="Adobe Arabic" panose="02040503050201020203" pitchFamily="18" charset="-78"/>
              </a:rPr>
              <a:t>خلاصه نمودن مطالب</a:t>
            </a:r>
            <a:endParaRPr lang="en-US" sz="3600" dirty="0">
              <a:latin typeface="Adobe Arabic" panose="02040503050201020203" pitchFamily="18" charset="-78"/>
              <a:cs typeface="Adobe Arabic" panose="02040503050201020203" pitchFamily="18" charset="-78"/>
            </a:endParaRPr>
          </a:p>
          <a:p>
            <a:pPr marL="0" indent="0" algn="r" rtl="1">
              <a:buNone/>
            </a:pPr>
            <a:r>
              <a:rPr lang="fa-IR" sz="3600" dirty="0" smtClean="0">
                <a:latin typeface="Adobe Arabic" panose="02040503050201020203" pitchFamily="18" charset="-78"/>
                <a:cs typeface="Adobe Arabic" panose="02040503050201020203" pitchFamily="18" charset="-78"/>
              </a:rPr>
              <a:t>تاکید مجدد بر نتایج</a:t>
            </a:r>
          </a:p>
          <a:p>
            <a:pPr marL="0" indent="0" algn="r" rtl="1">
              <a:buNone/>
            </a:pPr>
            <a:r>
              <a:rPr lang="fa-IR" sz="3600" dirty="0" smtClean="0">
                <a:latin typeface="Adobe Arabic" panose="02040503050201020203" pitchFamily="18" charset="-78"/>
                <a:cs typeface="Adobe Arabic" panose="02040503050201020203" pitchFamily="18" charset="-78"/>
              </a:rPr>
              <a:t>معرفی زمینه هائی برای پژوهش بیشتر</a:t>
            </a:r>
          </a:p>
          <a:p>
            <a:pPr marL="0" indent="0" algn="r" rtl="1">
              <a:buNone/>
            </a:pPr>
            <a:r>
              <a:rPr lang="fa-IR" sz="3600" dirty="0" smtClean="0">
                <a:latin typeface="Adobe Arabic" panose="02040503050201020203" pitchFamily="18" charset="-78"/>
                <a:cs typeface="Adobe Arabic" panose="02040503050201020203" pitchFamily="18" charset="-78"/>
              </a:rPr>
              <a:t>توصیه ها</a:t>
            </a:r>
          </a:p>
          <a:p>
            <a:pPr marL="0" indent="0" algn="r" rtl="1">
              <a:buNone/>
            </a:pPr>
            <a:r>
              <a:rPr lang="fa-IR" sz="3600" dirty="0" smtClean="0">
                <a:latin typeface="Adobe Arabic" panose="02040503050201020203" pitchFamily="18" charset="-78"/>
                <a:cs typeface="Adobe Arabic" panose="02040503050201020203" pitchFamily="18" charset="-78"/>
              </a:rPr>
              <a:t>نقل قول</a:t>
            </a:r>
          </a:p>
          <a:p>
            <a:pPr marL="0" indent="0" algn="r" rtl="1">
              <a:buNone/>
            </a:pPr>
            <a:r>
              <a:rPr lang="fa-IR" sz="3600" dirty="0" smtClean="0">
                <a:latin typeface="Adobe Arabic" panose="02040503050201020203" pitchFamily="18" charset="-78"/>
                <a:cs typeface="Adobe Arabic" panose="02040503050201020203" pitchFamily="18" charset="-78"/>
              </a:rPr>
              <a:t>بیان یک عبارت برجسته و مهیج</a:t>
            </a:r>
          </a:p>
          <a:p>
            <a:pPr marL="0" indent="0" algn="r" rtl="1">
              <a:buNone/>
            </a:pPr>
            <a:r>
              <a:rPr lang="fa-IR" sz="3600" dirty="0" smtClean="0">
                <a:latin typeface="Adobe Arabic" panose="02040503050201020203" pitchFamily="18" charset="-78"/>
                <a:cs typeface="Adobe Arabic" panose="02040503050201020203" pitchFamily="18" charset="-78"/>
              </a:rPr>
              <a:t>بازگشت به جملات مقدماتی</a:t>
            </a:r>
          </a:p>
        </p:txBody>
      </p:sp>
    </p:spTree>
    <p:extLst>
      <p:ext uri="{BB962C8B-B14F-4D97-AF65-F5344CB8AC3E}">
        <p14:creationId xmlns:p14="http://schemas.microsoft.com/office/powerpoint/2010/main" val="3270587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طرح سخنرانی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4000" dirty="0" smtClean="0">
                <a:latin typeface="Adobe Arabic" panose="02040503050201020203" pitchFamily="18" charset="-78"/>
                <a:cs typeface="Adobe Arabic" panose="02040503050201020203" pitchFamily="18" charset="-78"/>
              </a:rPr>
              <a:t>وجود یک طرح برای سخنرانی موثر کاملا ضروری است</a:t>
            </a:r>
          </a:p>
          <a:p>
            <a:pPr marL="0" indent="0" algn="r" rtl="1">
              <a:buNone/>
            </a:pPr>
            <a:r>
              <a:rPr lang="fa-IR" sz="4000" dirty="0" smtClean="0">
                <a:latin typeface="Adobe Arabic" panose="02040503050201020203" pitchFamily="18" charset="-78"/>
                <a:cs typeface="Adobe Arabic" panose="02040503050201020203" pitchFamily="18" charset="-78"/>
              </a:rPr>
              <a:t>این طرح می تواند در دو نوع مفصل و مختصر آماده می شود</a:t>
            </a:r>
          </a:p>
          <a:p>
            <a:pPr marL="0" indent="0" algn="r" rtl="1">
              <a:buNone/>
            </a:pPr>
            <a:r>
              <a:rPr lang="fa-IR" sz="4000" dirty="0" smtClean="0">
                <a:latin typeface="Adobe Arabic" panose="02040503050201020203" pitchFamily="18" charset="-78"/>
                <a:cs typeface="Adobe Arabic" panose="02040503050201020203" pitchFamily="18" charset="-78"/>
              </a:rPr>
              <a:t>طرح </a:t>
            </a:r>
            <a:r>
              <a:rPr lang="fa-IR" sz="4000" b="1" dirty="0" smtClean="0">
                <a:latin typeface="Adobe Arabic" panose="02040503050201020203" pitchFamily="18" charset="-78"/>
                <a:cs typeface="Adobe Arabic" panose="02040503050201020203" pitchFamily="18" charset="-78"/>
              </a:rPr>
              <a:t>مفصل </a:t>
            </a:r>
            <a:r>
              <a:rPr lang="fa-IR" sz="4000" dirty="0" smtClean="0">
                <a:latin typeface="Adobe Arabic" panose="02040503050201020203" pitchFamily="18" charset="-78"/>
                <a:cs typeface="Adobe Arabic" panose="02040503050201020203" pitchFamily="18" charset="-78"/>
              </a:rPr>
              <a:t>یا طرح آماده سازی برای زمان قبل از ارائه</a:t>
            </a:r>
          </a:p>
          <a:p>
            <a:pPr marL="0" indent="0" algn="r" rtl="1">
              <a:buNone/>
            </a:pPr>
            <a:r>
              <a:rPr lang="fa-IR" sz="4000" dirty="0" smtClean="0">
                <a:latin typeface="Adobe Arabic" panose="02040503050201020203" pitchFamily="18" charset="-78"/>
                <a:cs typeface="Adobe Arabic" panose="02040503050201020203" pitchFamily="18" charset="-78"/>
              </a:rPr>
              <a:t>طرح </a:t>
            </a:r>
            <a:r>
              <a:rPr lang="fa-IR" sz="4000" b="1" dirty="0" smtClean="0">
                <a:latin typeface="Adobe Arabic" panose="02040503050201020203" pitchFamily="18" charset="-78"/>
                <a:cs typeface="Adobe Arabic" panose="02040503050201020203" pitchFamily="18" charset="-78"/>
              </a:rPr>
              <a:t>مختصر </a:t>
            </a:r>
            <a:r>
              <a:rPr lang="fa-IR" sz="4000" dirty="0" smtClean="0">
                <a:latin typeface="Adobe Arabic" panose="02040503050201020203" pitchFamily="18" charset="-78"/>
                <a:cs typeface="Adobe Arabic" panose="02040503050201020203" pitchFamily="18" charset="-78"/>
              </a:rPr>
              <a:t>یا طرح ارائه برای استفاده در زمان سخنرانی است</a:t>
            </a: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15462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طرح سخنرانی – طرح آماده سازی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lnSpcReduction="10000"/>
          </a:bodyPr>
          <a:lstStyle/>
          <a:p>
            <a:pPr marL="0" indent="0" algn="r" rtl="1">
              <a:buNone/>
            </a:pPr>
            <a:r>
              <a:rPr lang="fa-IR" sz="4000" dirty="0" smtClean="0">
                <a:latin typeface="Adobe Arabic" panose="02040503050201020203" pitchFamily="18" charset="-78"/>
                <a:cs typeface="Adobe Arabic" panose="02040503050201020203" pitchFamily="18" charset="-78"/>
              </a:rPr>
              <a:t>به صورت زیر تهیه می شود:</a:t>
            </a:r>
          </a:p>
          <a:p>
            <a:pPr marL="0" indent="0" algn="r" rtl="1">
              <a:buNone/>
            </a:pPr>
            <a:r>
              <a:rPr lang="fa-IR" sz="4000" dirty="0" smtClean="0">
                <a:latin typeface="Adobe Arabic" panose="02040503050201020203" pitchFamily="18" charset="-78"/>
                <a:cs typeface="Adobe Arabic" panose="02040503050201020203" pitchFamily="18" charset="-78"/>
              </a:rPr>
              <a:t>هدف خاص سخنرانی در یک عبارت مشخص گردد</a:t>
            </a:r>
          </a:p>
          <a:p>
            <a:pPr marL="0" indent="0" algn="r" rtl="1">
              <a:buNone/>
            </a:pPr>
            <a:r>
              <a:rPr lang="fa-IR" sz="4000" dirty="0" smtClean="0">
                <a:latin typeface="Adobe Arabic" panose="02040503050201020203" pitchFamily="18" charset="-78"/>
                <a:cs typeface="Adobe Arabic" panose="02040503050201020203" pitchFamily="18" charset="-78"/>
              </a:rPr>
              <a:t>موضوع اصلی سخنرانی تعیین شود</a:t>
            </a:r>
          </a:p>
          <a:p>
            <a:pPr marL="0" indent="0" algn="r" rtl="1">
              <a:buNone/>
            </a:pPr>
            <a:r>
              <a:rPr lang="fa-IR" sz="4000" dirty="0" smtClean="0">
                <a:latin typeface="Adobe Arabic" panose="02040503050201020203" pitchFamily="18" charset="-78"/>
                <a:cs typeface="Adobe Arabic" panose="02040503050201020203" pitchFamily="18" charset="-78"/>
              </a:rPr>
              <a:t>عنوان سخنرانی مشخص گردد</a:t>
            </a:r>
          </a:p>
          <a:p>
            <a:pPr marL="0" indent="0" algn="r" rtl="1">
              <a:buNone/>
            </a:pPr>
            <a:r>
              <a:rPr lang="fa-IR" sz="4000" dirty="0" smtClean="0">
                <a:latin typeface="Adobe Arabic" panose="02040503050201020203" pitchFamily="18" charset="-78"/>
                <a:cs typeface="Adobe Arabic" panose="02040503050201020203" pitchFamily="18" charset="-78"/>
              </a:rPr>
              <a:t>بخش های مقدمه، متن، و نتیجه گیری ایجاد گردد</a:t>
            </a:r>
          </a:p>
          <a:p>
            <a:pPr marL="0" indent="0" algn="r" rtl="1">
              <a:buNone/>
            </a:pPr>
            <a:r>
              <a:rPr lang="fa-IR" sz="4000" dirty="0" smtClean="0">
                <a:latin typeface="Adobe Arabic" panose="02040503050201020203" pitchFamily="18" charset="-78"/>
                <a:cs typeface="Adobe Arabic" panose="02040503050201020203" pitchFamily="18" charset="-78"/>
              </a:rPr>
              <a:t>حلقه های ارتباطی، خلاصه ها، و آگاه کننده ها اضافه شوند</a:t>
            </a:r>
          </a:p>
        </p:txBody>
      </p:sp>
    </p:spTree>
    <p:extLst>
      <p:ext uri="{BB962C8B-B14F-4D97-AF65-F5344CB8AC3E}">
        <p14:creationId xmlns:p14="http://schemas.microsoft.com/office/powerpoint/2010/main" val="4102124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smtClean="0">
                <a:latin typeface="Adobe Arabic" panose="02040503050201020203" pitchFamily="18" charset="-78"/>
                <a:cs typeface="Adobe Arabic" panose="02040503050201020203" pitchFamily="18" charset="-78"/>
              </a:rPr>
              <a:t>متن ارائه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4000" dirty="0" smtClean="0">
                <a:latin typeface="Adobe Arabic" panose="02040503050201020203" pitchFamily="18" charset="-78"/>
                <a:cs typeface="Adobe Arabic" panose="02040503050201020203" pitchFamily="18" charset="-78"/>
              </a:rPr>
              <a:t>شامل موارد زیر است:</a:t>
            </a:r>
          </a:p>
          <a:p>
            <a:pPr algn="r" rtl="1"/>
            <a:r>
              <a:rPr lang="fa-IR" sz="4000" b="1" dirty="0" smtClean="0">
                <a:latin typeface="Adobe Arabic" panose="02040503050201020203" pitchFamily="18" charset="-78"/>
                <a:cs typeface="Adobe Arabic" panose="02040503050201020203" pitchFamily="18" charset="-78"/>
              </a:rPr>
              <a:t>نکات اصلی</a:t>
            </a:r>
          </a:p>
          <a:p>
            <a:pPr algn="r" rtl="1"/>
            <a:r>
              <a:rPr lang="fa-IR" sz="4000" b="1" dirty="0" smtClean="0">
                <a:latin typeface="Adobe Arabic" panose="02040503050201020203" pitchFamily="18" charset="-78"/>
                <a:cs typeface="Adobe Arabic" panose="02040503050201020203" pitchFamily="18" charset="-78"/>
              </a:rPr>
              <a:t>مطالب پشتیبان</a:t>
            </a:r>
          </a:p>
          <a:p>
            <a:pPr algn="r" rtl="1"/>
            <a:r>
              <a:rPr lang="fa-IR" sz="4000" b="1" dirty="0" smtClean="0">
                <a:latin typeface="Adobe Arabic" panose="02040503050201020203" pitchFamily="18" charset="-78"/>
                <a:cs typeface="Adobe Arabic" panose="02040503050201020203" pitchFamily="18" charset="-78"/>
              </a:rPr>
              <a:t>رابط ها</a:t>
            </a:r>
          </a:p>
        </p:txBody>
      </p:sp>
    </p:spTree>
    <p:extLst>
      <p:ext uri="{BB962C8B-B14F-4D97-AF65-F5344CB8AC3E}">
        <p14:creationId xmlns:p14="http://schemas.microsoft.com/office/powerpoint/2010/main" val="3809549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طرح سخنرانی – طرح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4000" dirty="0" smtClean="0">
                <a:latin typeface="Adobe Arabic" panose="02040503050201020203" pitchFamily="18" charset="-78"/>
                <a:cs typeface="Adobe Arabic" panose="02040503050201020203" pitchFamily="18" charset="-78"/>
              </a:rPr>
              <a:t>در واقع خلاصه ای از طرح آماده سازی است</a:t>
            </a:r>
          </a:p>
          <a:p>
            <a:pPr marL="0" indent="0" algn="r" rtl="1">
              <a:buNone/>
            </a:pPr>
            <a:r>
              <a:rPr lang="fa-IR" sz="4000" dirty="0" smtClean="0">
                <a:latin typeface="Adobe Arabic" panose="02040503050201020203" pitchFamily="18" charset="-78"/>
                <a:cs typeface="Adobe Arabic" panose="02040503050201020203" pitchFamily="18" charset="-78"/>
              </a:rPr>
              <a:t>هدف آن کمک به ارائه دهنده است تا آنچه را که می خواهد بگوید بخاطر بیاورد</a:t>
            </a:r>
          </a:p>
          <a:p>
            <a:pPr marL="0" indent="0" algn="r" rtl="1">
              <a:buNone/>
            </a:pPr>
            <a:r>
              <a:rPr lang="fa-IR" sz="4000" dirty="0" smtClean="0">
                <a:latin typeface="Adobe Arabic" panose="02040503050201020203" pitchFamily="18" charset="-78"/>
                <a:cs typeface="Adobe Arabic" panose="02040503050201020203" pitchFamily="18" charset="-78"/>
              </a:rPr>
              <a:t>طرح ارائه باید شامل </a:t>
            </a:r>
            <a:r>
              <a:rPr lang="fa-IR" sz="4000" b="1" dirty="0" smtClean="0">
                <a:latin typeface="Adobe Arabic" panose="02040503050201020203" pitchFamily="18" charset="-78"/>
                <a:cs typeface="Adobe Arabic" panose="02040503050201020203" pitchFamily="18" charset="-78"/>
              </a:rPr>
              <a:t>واژه ها یا عبارات کلیدی </a:t>
            </a:r>
            <a:r>
              <a:rPr lang="fa-IR" sz="4000" dirty="0" smtClean="0">
                <a:latin typeface="Adobe Arabic" panose="02040503050201020203" pitchFamily="18" charset="-78"/>
                <a:cs typeface="Adobe Arabic" panose="02040503050201020203" pitchFamily="18" charset="-78"/>
              </a:rPr>
              <a:t>برای فعال کردن حافظه ارائه گر و </a:t>
            </a:r>
            <a:r>
              <a:rPr lang="fa-IR" sz="4000" b="1" dirty="0" smtClean="0">
                <a:latin typeface="Adobe Arabic" panose="02040503050201020203" pitchFamily="18" charset="-78"/>
                <a:cs typeface="Adobe Arabic" panose="02040503050201020203" pitchFamily="18" charset="-78"/>
              </a:rPr>
              <a:t>آمار و نقل و قول هائی</a:t>
            </a:r>
            <a:r>
              <a:rPr lang="fa-IR" sz="4000" dirty="0" smtClean="0">
                <a:latin typeface="Adobe Arabic" panose="02040503050201020203" pitchFamily="18" charset="-78"/>
                <a:cs typeface="Adobe Arabic" panose="02040503050201020203" pitchFamily="18" charset="-78"/>
              </a:rPr>
              <a:t> که نباید فراموش شوند</a:t>
            </a:r>
          </a:p>
        </p:txBody>
      </p:sp>
    </p:spTree>
    <p:extLst>
      <p:ext uri="{BB962C8B-B14F-4D97-AF65-F5344CB8AC3E}">
        <p14:creationId xmlns:p14="http://schemas.microsoft.com/office/powerpoint/2010/main" val="3596658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طرح سخنرانی – رهنمود های تهیه طرح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lnSpcReduction="10000"/>
          </a:bodyPr>
          <a:lstStyle/>
          <a:p>
            <a:pPr marL="0" indent="0" algn="r" rtl="1">
              <a:buNone/>
            </a:pPr>
            <a:r>
              <a:rPr lang="fa-IR" sz="4000" dirty="0" smtClean="0">
                <a:latin typeface="Adobe Arabic" panose="02040503050201020203" pitchFamily="18" charset="-78"/>
                <a:cs typeface="Adobe Arabic" panose="02040503050201020203" pitchFamily="18" charset="-78"/>
              </a:rPr>
              <a:t>چارچوب کار همان چارچوب طرح آماده سازی باشد</a:t>
            </a:r>
          </a:p>
          <a:p>
            <a:pPr marL="0" indent="0" algn="r" rtl="1">
              <a:buNone/>
            </a:pPr>
            <a:r>
              <a:rPr lang="fa-IR" sz="4000" dirty="0" smtClean="0">
                <a:latin typeface="Adobe Arabic" panose="02040503050201020203" pitchFamily="18" charset="-78"/>
                <a:cs typeface="Adobe Arabic" panose="02040503050201020203" pitchFamily="18" charset="-78"/>
              </a:rPr>
              <a:t>الگوی چینش ها، فضاهای خالی، و تورفتگی ها مانند طرح آماده سازی باشد</a:t>
            </a:r>
          </a:p>
          <a:p>
            <a:pPr marL="0" indent="0" algn="r" rtl="1">
              <a:buNone/>
            </a:pPr>
            <a:r>
              <a:rPr lang="fa-IR" sz="4000" dirty="0" smtClean="0">
                <a:latin typeface="Adobe Arabic" panose="02040503050201020203" pitchFamily="18" charset="-78"/>
                <a:cs typeface="Adobe Arabic" panose="02040503050201020203" pitchFamily="18" charset="-78"/>
              </a:rPr>
              <a:t>طرح ارائه تا حد امکان مختصر باشد</a:t>
            </a:r>
          </a:p>
          <a:p>
            <a:pPr marL="0" indent="0" algn="r" rtl="1">
              <a:buNone/>
            </a:pPr>
            <a:r>
              <a:rPr lang="fa-IR" sz="4000" dirty="0" smtClean="0">
                <a:latin typeface="Adobe Arabic" panose="02040503050201020203" pitchFamily="18" charset="-78"/>
                <a:cs typeface="Adobe Arabic" panose="02040503050201020203" pitchFamily="18" charset="-78"/>
              </a:rPr>
              <a:t>طرح ارائه باید شامل واژه ها یا عبارات کلیدی باشد</a:t>
            </a:r>
          </a:p>
          <a:p>
            <a:pPr marL="0" indent="0" algn="r" rtl="1">
              <a:buNone/>
            </a:pPr>
            <a:r>
              <a:rPr lang="fa-IR" sz="4000" dirty="0" smtClean="0">
                <a:latin typeface="Adobe Arabic" panose="02040503050201020203" pitchFamily="18" charset="-78"/>
                <a:cs typeface="Adobe Arabic" panose="02040503050201020203" pitchFamily="18" charset="-78"/>
              </a:rPr>
              <a:t>علاوه بر یادآوری نکات صحبت، یک طرح خوب باید چگونگی ادای مطالب را نیز یادآور شود</a:t>
            </a:r>
          </a:p>
          <a:p>
            <a:pPr marL="0" indent="0" algn="r" rtl="1">
              <a:buNone/>
            </a:pPr>
            <a:r>
              <a:rPr lang="fa-IR" sz="4000" dirty="0" smtClean="0">
                <a:latin typeface="Adobe Arabic" panose="02040503050201020203" pitchFamily="18" charset="-78"/>
                <a:cs typeface="Adobe Arabic" panose="02040503050201020203" pitchFamily="18" charset="-78"/>
              </a:rPr>
              <a:t>در طی تمرین ارائه کننده باید تصمیم بگیرد که در کجاها تاکید ویژه لازم است</a:t>
            </a:r>
          </a:p>
        </p:txBody>
      </p:sp>
    </p:spTree>
    <p:extLst>
      <p:ext uri="{BB962C8B-B14F-4D97-AF65-F5344CB8AC3E}">
        <p14:creationId xmlns:p14="http://schemas.microsoft.com/office/powerpoint/2010/main" val="2196895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a:latin typeface="Adobe Arabic" panose="02040503050201020203" pitchFamily="18" charset="-78"/>
                <a:cs typeface="Adobe Arabic" panose="02040503050201020203" pitchFamily="18" charset="-78"/>
              </a:rPr>
              <a:t>آمادگی جهت ارائه گفتاری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algn="r" rtl="1">
              <a:lnSpc>
                <a:spcPct val="150000"/>
              </a:lnSpc>
            </a:pPr>
            <a:r>
              <a:rPr lang="en-US" sz="4000" dirty="0">
                <a:latin typeface="Adobe Arabic" panose="02040503050201020203" pitchFamily="18" charset="-78"/>
                <a:cs typeface="Adobe Arabic" panose="02040503050201020203" pitchFamily="18" charset="-78"/>
              </a:rPr>
              <a:t> </a:t>
            </a:r>
            <a:r>
              <a:rPr lang="fa-IR" sz="4000" dirty="0">
                <a:latin typeface="Adobe Arabic" panose="02040503050201020203" pitchFamily="18" charset="-78"/>
                <a:cs typeface="Adobe Arabic" panose="02040503050201020203" pitchFamily="18" charset="-78"/>
              </a:rPr>
              <a:t>عوامل زیادی موفقیت یک ارائه گفتاری تأثیر می گذارند .</a:t>
            </a:r>
          </a:p>
          <a:p>
            <a:pPr algn="r" rtl="1">
              <a:lnSpc>
                <a:spcPct val="150000"/>
              </a:lnSpc>
            </a:pPr>
            <a:r>
              <a:rPr lang="fa-IR" sz="4000" dirty="0">
                <a:latin typeface="Adobe Arabic" panose="02040503050201020203" pitchFamily="18" charset="-78"/>
                <a:cs typeface="Adobe Arabic" panose="02040503050201020203" pitchFamily="18" charset="-78"/>
              </a:rPr>
              <a:t> برخی از این عوامل به مرحله ی آماده سازی ارائه مربوط است .</a:t>
            </a:r>
          </a:p>
          <a:p>
            <a:pPr algn="r" rtl="1">
              <a:lnSpc>
                <a:spcPct val="150000"/>
              </a:lnSpc>
            </a:pPr>
            <a:r>
              <a:rPr lang="fa-IR" sz="4000" dirty="0">
                <a:latin typeface="Adobe Arabic" panose="02040503050201020203" pitchFamily="18" charset="-78"/>
                <a:cs typeface="Adobe Arabic" panose="02040503050201020203" pitchFamily="18" charset="-78"/>
              </a:rPr>
              <a:t> برخی از عوامل به زمان انجام ارائه مربوط است .</a:t>
            </a:r>
          </a:p>
          <a:p>
            <a:pPr algn="r" rtl="1">
              <a:lnSpc>
                <a:spcPct val="150000"/>
              </a:lnSpc>
            </a:pP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7222549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آمادگی جهت ارائه گفتاری </a:t>
            </a:r>
            <a:r>
              <a:rPr lang="en-US" sz="6000" b="1" dirty="0" smtClean="0">
                <a:latin typeface="Adobe Arabic" panose="02040503050201020203" pitchFamily="18" charset="-78"/>
                <a:cs typeface="Adobe Arabic" panose="02040503050201020203" pitchFamily="18" charset="-78"/>
              </a:rPr>
              <a:t>-</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مقدمه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algn="r" rtl="1">
              <a:lnSpc>
                <a:spcPct val="150000"/>
              </a:lnSpc>
            </a:pPr>
            <a:r>
              <a:rPr lang="en-US" sz="4000" dirty="0">
                <a:latin typeface="Adobe Arabic" panose="02040503050201020203" pitchFamily="18" charset="-78"/>
                <a:cs typeface="Adobe Arabic" panose="02040503050201020203" pitchFamily="18" charset="-78"/>
              </a:rPr>
              <a:t> </a:t>
            </a:r>
            <a:r>
              <a:rPr lang="fa-IR" sz="4000" dirty="0">
                <a:latin typeface="Adobe Arabic" panose="02040503050201020203" pitchFamily="18" charset="-78"/>
                <a:cs typeface="Adobe Arabic" panose="02040503050201020203" pitchFamily="18" charset="-78"/>
              </a:rPr>
              <a:t>در یک ارائه خوب ، ارائه گر باید بتواند بی آنکه شنوندگان را خسته یا بی علاقه سازد ، نظرات خود را به روشنی منتقل </a:t>
            </a:r>
            <a:r>
              <a:rPr lang="fa-IR" sz="4000" dirty="0" smtClean="0">
                <a:latin typeface="Adobe Arabic" panose="02040503050201020203" pitchFamily="18" charset="-78"/>
                <a:cs typeface="Adobe Arabic" panose="02040503050201020203" pitchFamily="18" charset="-78"/>
              </a:rPr>
              <a:t>کند</a:t>
            </a:r>
          </a:p>
          <a:p>
            <a:pPr algn="r" rtl="1">
              <a:lnSpc>
                <a:spcPct val="150000"/>
              </a:lnSpc>
              <a:buFont typeface="Wingdings" panose="05000000000000000000" pitchFamily="2" charset="2"/>
              <a:buChar char="Ø"/>
            </a:pP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5626592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آمادگی جهت ارائه گفتاری </a:t>
            </a:r>
            <a:r>
              <a:rPr lang="en-US" sz="6000" b="1" dirty="0" smtClean="0">
                <a:latin typeface="Adobe Arabic" panose="02040503050201020203" pitchFamily="18" charset="-78"/>
                <a:cs typeface="Adobe Arabic" panose="02040503050201020203" pitchFamily="18" charset="-78"/>
              </a:rPr>
              <a:t>-</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مقدمه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3600" dirty="0">
                <a:latin typeface="Adobe Arabic" panose="02040503050201020203" pitchFamily="18" charset="-78"/>
                <a:cs typeface="Adobe Arabic" panose="02040503050201020203" pitchFamily="18" charset="-78"/>
              </a:rPr>
              <a:t>ارائه های گفتاری به چند نوع تقسیم می شود : </a:t>
            </a:r>
          </a:p>
          <a:p>
            <a:pPr lvl="1" algn="r" rtl="1">
              <a:lnSpc>
                <a:spcPct val="100000"/>
              </a:lnSpc>
            </a:pPr>
            <a:r>
              <a:rPr lang="fa-IR" sz="3600" dirty="0">
                <a:latin typeface="Adobe Arabic" panose="02040503050201020203" pitchFamily="18" charset="-78"/>
                <a:cs typeface="Adobe Arabic" panose="02040503050201020203" pitchFamily="18" charset="-78"/>
              </a:rPr>
              <a:t> ارائه به شکل خواندن از روی یک متن آماده </a:t>
            </a:r>
          </a:p>
          <a:p>
            <a:pPr lvl="1" algn="r" rtl="1">
              <a:lnSpc>
                <a:spcPct val="100000"/>
              </a:lnSpc>
            </a:pPr>
            <a:r>
              <a:rPr lang="fa-IR" sz="3600" dirty="0">
                <a:latin typeface="Adobe Arabic" panose="02040503050201020203" pitchFamily="18" charset="-78"/>
                <a:cs typeface="Adobe Arabic" panose="02040503050201020203" pitchFamily="18" charset="-78"/>
              </a:rPr>
              <a:t> ارائه فی البداهه بدون آمادگی قبلی </a:t>
            </a:r>
          </a:p>
          <a:p>
            <a:pPr lvl="1" algn="r" rtl="1">
              <a:lnSpc>
                <a:spcPct val="100000"/>
              </a:lnSpc>
            </a:pPr>
            <a:r>
              <a:rPr lang="fa-IR" sz="3600" dirty="0">
                <a:latin typeface="Adobe Arabic" panose="02040503050201020203" pitchFamily="18" charset="-78"/>
                <a:cs typeface="Adobe Arabic" panose="02040503050201020203" pitchFamily="18" charset="-78"/>
              </a:rPr>
              <a:t> ارائه فی البداهه با آمادگی قبلی </a:t>
            </a:r>
          </a:p>
          <a:p>
            <a:pPr lvl="1" algn="r" rtl="1">
              <a:lnSpc>
                <a:spcPct val="100000"/>
              </a:lnSpc>
            </a:pPr>
            <a:r>
              <a:rPr lang="fa-IR" sz="3600" dirty="0">
                <a:latin typeface="Adobe Arabic" panose="02040503050201020203" pitchFamily="18" charset="-78"/>
                <a:cs typeface="Adobe Arabic" panose="02040503050201020203" pitchFamily="18" charset="-78"/>
              </a:rPr>
              <a:t> ارائه با استفاده از وسایل کمک آموزشی </a:t>
            </a:r>
          </a:p>
        </p:txBody>
      </p:sp>
    </p:spTree>
    <p:extLst>
      <p:ext uri="{BB962C8B-B14F-4D97-AF65-F5344CB8AC3E}">
        <p14:creationId xmlns:p14="http://schemas.microsoft.com/office/powerpoint/2010/main" val="365627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آمادگی جهت ارائه گفتاری </a:t>
            </a:r>
            <a:r>
              <a:rPr lang="en-US" sz="6000" b="1" dirty="0" smtClean="0">
                <a:latin typeface="Adobe Arabic" panose="02040503050201020203" pitchFamily="18" charset="-78"/>
                <a:cs typeface="Adobe Arabic" panose="02040503050201020203" pitchFamily="18" charset="-78"/>
              </a:rPr>
              <a:t>-</a:t>
            </a:r>
            <a:r>
              <a:rPr lang="fa-IR" sz="6000" b="1" dirty="0" smtClean="0">
                <a:latin typeface="Adobe Arabic" panose="02040503050201020203" pitchFamily="18" charset="-78"/>
                <a:cs typeface="Adobe Arabic" panose="02040503050201020203" pitchFamily="18" charset="-78"/>
              </a:rPr>
              <a:t> مقدمه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en-US" sz="3600" dirty="0">
                <a:latin typeface="Adobe Arabic" panose="02040503050201020203" pitchFamily="18" charset="-78"/>
                <a:cs typeface="Adobe Arabic" panose="02040503050201020203" pitchFamily="18" charset="-78"/>
              </a:rPr>
              <a:t> </a:t>
            </a:r>
            <a:r>
              <a:rPr lang="fa-IR" sz="3600" dirty="0">
                <a:latin typeface="Adobe Arabic" panose="02040503050201020203" pitchFamily="18" charset="-78"/>
                <a:cs typeface="Adobe Arabic" panose="02040503050201020203" pitchFamily="18" charset="-78"/>
              </a:rPr>
              <a:t>ارائه های خواندنی در مواردی بکار می رود که ارائه بسیار مهم و دقیق است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ارائه های فی البداهه اجتناب ناپذیر است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ممکن است از یک فرد بطور غیر منتظره خواسته شود که سخنانی را ایراد کند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بیشتر ارائه ها در رشته های فنی و مهندسی با استفاده از وسائل کمک آموزشی و با آمادگی کامل قبلی انجام می شود .</a:t>
            </a:r>
          </a:p>
          <a:p>
            <a:pPr marL="365760" lvl="1"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0545093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قبل از زمان ارائه </a:t>
            </a:r>
            <a:r>
              <a:rPr lang="en-US" sz="6000" b="1" dirty="0" smtClean="0">
                <a:latin typeface="Adobe Arabic" panose="02040503050201020203" pitchFamily="18" charset="-78"/>
                <a:cs typeface="Adobe Arabic" panose="02040503050201020203" pitchFamily="18" charset="-78"/>
              </a:rPr>
              <a:t>-</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اهمیت ارائه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en-US" sz="4000" dirty="0">
                <a:latin typeface="Adobe Arabic" panose="02040503050201020203" pitchFamily="18" charset="-78"/>
                <a:cs typeface="Adobe Arabic" panose="02040503050201020203" pitchFamily="18" charset="-78"/>
              </a:rPr>
              <a:t> </a:t>
            </a:r>
            <a:r>
              <a:rPr lang="fa-IR" sz="4000" dirty="0">
                <a:latin typeface="Adobe Arabic" panose="02040503050201020203" pitchFamily="18" charset="-78"/>
                <a:cs typeface="Adobe Arabic" panose="02040503050201020203" pitchFamily="18" charset="-78"/>
              </a:rPr>
              <a:t>یک پژوهشگر در زندگی حرفه ای خود سخنرانی های کوتاه و بلندی خواهد داشت.</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 ارائه ها ممکن است  2 تا 5 دقیقه ای ، 20 تا 30 دقیقه ای ، </a:t>
            </a:r>
            <a:r>
              <a:rPr lang="fa-IR" sz="4000" dirty="0" smtClean="0">
                <a:latin typeface="Adobe Arabic" panose="02040503050201020203" pitchFamily="18" charset="-78"/>
                <a:cs typeface="Adobe Arabic" panose="02040503050201020203" pitchFamily="18" charset="-78"/>
              </a:rPr>
              <a:t>یا </a:t>
            </a:r>
            <a:r>
              <a:rPr lang="fa-IR" sz="4000" dirty="0">
                <a:latin typeface="Adobe Arabic" panose="02040503050201020203" pitchFamily="18" charset="-78"/>
                <a:cs typeface="Adobe Arabic" panose="02040503050201020203" pitchFamily="18" charset="-78"/>
              </a:rPr>
              <a:t>30 تا 60 دقیقه ای  باشند .</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 جمعیت مخاطبین ممکن است کوچک، متوسط، یا بزرگ باشد .</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 برای یک مهندس حرفه ای ارائه ی بی اهمیت وجود ندارد .</a:t>
            </a:r>
          </a:p>
          <a:p>
            <a:pPr marL="365760" lvl="1" indent="0" algn="r" rtl="1">
              <a:lnSpc>
                <a:spcPct val="100000"/>
              </a:lnSpc>
              <a:buNone/>
            </a:pPr>
            <a:endParaRPr lang="fa-IR" sz="40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0477914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قبل از زمان ارائه </a:t>
            </a:r>
            <a:r>
              <a:rPr lang="en-US" sz="6000" b="1" dirty="0" smtClean="0">
                <a:latin typeface="Adobe Arabic" panose="02040503050201020203" pitchFamily="18" charset="-78"/>
                <a:cs typeface="Adobe Arabic" panose="02040503050201020203" pitchFamily="18" charset="-78"/>
              </a:rPr>
              <a:t>-</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بررسی تناسب موضوع</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en-US" sz="3600" dirty="0">
                <a:latin typeface="Adobe Arabic" panose="02040503050201020203" pitchFamily="18" charset="-78"/>
                <a:cs typeface="Adobe Arabic" panose="02040503050201020203" pitchFamily="18" charset="-78"/>
              </a:rPr>
              <a:t> </a:t>
            </a:r>
            <a:r>
              <a:rPr lang="fa-IR" sz="3600" dirty="0">
                <a:latin typeface="Adobe Arabic" panose="02040503050201020203" pitchFamily="18" charset="-78"/>
                <a:cs typeface="Adobe Arabic" panose="02040503050201020203" pitchFamily="18" charset="-78"/>
              </a:rPr>
              <a:t>ارائه دهنده باید از خود بپرسد که آیا موضوع برای او و مستمعین مناسب است یا نه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اگر موضوع مناسب نیست، نباید انجام ارائه را بپذیرد زیرا :</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 به احتمال زیاد در انجام ارائه موفق نخواهد بود . </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 برای او تنها موجب خسارت و زیان خواهد شد .</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 اگر به اجبار مجبور به قبول ارائه شد باید به زیرکی مسائلی را مطرح کند که برای او و شنوندگان مناسب تر باشد .</a:t>
            </a:r>
          </a:p>
          <a:p>
            <a:pPr marL="365760" lvl="1"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996856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قبل از زمان ارائه </a:t>
            </a:r>
            <a:r>
              <a:rPr lang="en-US" sz="6000" b="1" dirty="0" smtClean="0">
                <a:latin typeface="Adobe Arabic" panose="02040503050201020203" pitchFamily="18" charset="-78"/>
                <a:cs typeface="Adobe Arabic" panose="02040503050201020203" pitchFamily="18" charset="-78"/>
              </a:rPr>
              <a:t>-</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بررسی تناسب </a:t>
            </a:r>
            <a:r>
              <a:rPr lang="fa-IR" sz="6000" b="1" dirty="0" smtClean="0">
                <a:latin typeface="Adobe Arabic" panose="02040503050201020203" pitchFamily="18" charset="-78"/>
                <a:cs typeface="Adobe Arabic" panose="02040503050201020203" pitchFamily="18" charset="-78"/>
              </a:rPr>
              <a:t>موضوع</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en-US" sz="4000" dirty="0">
                <a:latin typeface="Adobe Arabic" panose="02040503050201020203" pitchFamily="18" charset="-78"/>
                <a:cs typeface="Adobe Arabic" panose="02040503050201020203" pitchFamily="18" charset="-78"/>
              </a:rPr>
              <a:t> </a:t>
            </a:r>
            <a:r>
              <a:rPr lang="fa-IR" sz="4000" dirty="0">
                <a:latin typeface="Adobe Arabic" panose="02040503050201020203" pitchFamily="18" charset="-78"/>
                <a:cs typeface="Adobe Arabic" panose="02040503050201020203" pitchFamily="18" charset="-78"/>
              </a:rPr>
              <a:t>تناسب موضوع باید از چند جهت مورد نظر باشد : </a:t>
            </a:r>
          </a:p>
          <a:p>
            <a:pPr lvl="1" algn="r" rtl="1">
              <a:lnSpc>
                <a:spcPct val="100000"/>
              </a:lnSpc>
            </a:pPr>
            <a:r>
              <a:rPr lang="fa-IR" sz="3600" dirty="0">
                <a:latin typeface="Adobe Arabic" panose="02040503050201020203" pitchFamily="18" charset="-78"/>
                <a:cs typeface="Adobe Arabic" panose="02040503050201020203" pitchFamily="18" charset="-78"/>
              </a:rPr>
              <a:t> از نظر زمینه </a:t>
            </a:r>
          </a:p>
          <a:p>
            <a:pPr lvl="1" algn="r" rtl="1">
              <a:lnSpc>
                <a:spcPct val="100000"/>
              </a:lnSpc>
            </a:pPr>
            <a:r>
              <a:rPr lang="fa-IR" sz="3600" dirty="0">
                <a:latin typeface="Adobe Arabic" panose="02040503050201020203" pitchFamily="18" charset="-78"/>
                <a:cs typeface="Adobe Arabic" panose="02040503050201020203" pitchFamily="18" charset="-78"/>
              </a:rPr>
              <a:t> سطح علمی </a:t>
            </a:r>
          </a:p>
          <a:p>
            <a:pPr lvl="1" algn="r" rtl="1">
              <a:lnSpc>
                <a:spcPct val="100000"/>
              </a:lnSpc>
            </a:pPr>
            <a:r>
              <a:rPr lang="fa-IR" sz="3600" dirty="0">
                <a:latin typeface="Adobe Arabic" panose="02040503050201020203" pitchFamily="18" charset="-78"/>
                <a:cs typeface="Adobe Arabic" panose="02040503050201020203" pitchFamily="18" charset="-78"/>
              </a:rPr>
              <a:t> انگیزه و علاقه  </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 ارائه دهنده باید بر زمینه ی علمی تسلط داشته </a:t>
            </a:r>
            <a:r>
              <a:rPr lang="fa-IR" sz="4000" dirty="0" smtClean="0">
                <a:latin typeface="Adobe Arabic" panose="02040503050201020203" pitchFamily="18" charset="-78"/>
                <a:cs typeface="Adobe Arabic" panose="02040503050201020203" pitchFamily="18" charset="-78"/>
              </a:rPr>
              <a:t>باشد</a:t>
            </a: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7678573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قبل از زمان ارائه </a:t>
            </a:r>
            <a:r>
              <a:rPr lang="en-US" sz="6000" b="1" dirty="0" smtClean="0">
                <a:latin typeface="Adobe Arabic" panose="02040503050201020203" pitchFamily="18" charset="-78"/>
                <a:cs typeface="Adobe Arabic" panose="02040503050201020203" pitchFamily="18" charset="-78"/>
              </a:rPr>
              <a:t>-</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بررسی تناسب </a:t>
            </a:r>
            <a:r>
              <a:rPr lang="fa-IR" sz="6000" b="1" dirty="0" smtClean="0">
                <a:latin typeface="Adobe Arabic" panose="02040503050201020203" pitchFamily="18" charset="-78"/>
                <a:cs typeface="Adobe Arabic" panose="02040503050201020203" pitchFamily="18" charset="-78"/>
              </a:rPr>
              <a:t>موضوع</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4000" dirty="0" smtClean="0">
                <a:latin typeface="Adobe Arabic" panose="02040503050201020203" pitchFamily="18" charset="-78"/>
                <a:cs typeface="Adobe Arabic" panose="02040503050201020203" pitchFamily="18" charset="-78"/>
              </a:rPr>
              <a:t>جذاب </a:t>
            </a:r>
            <a:r>
              <a:rPr lang="fa-IR" sz="4000" dirty="0">
                <a:latin typeface="Adobe Arabic" panose="02040503050201020203" pitchFamily="18" charset="-78"/>
                <a:cs typeface="Adobe Arabic" panose="02040503050201020203" pitchFamily="18" charset="-78"/>
              </a:rPr>
              <a:t>بودن موضوع و علاقه مندی ارائه دهنده و مستمعین به آن ، </a:t>
            </a:r>
            <a:r>
              <a:rPr lang="fa-IR" sz="4000" dirty="0" smtClean="0">
                <a:latin typeface="Adobe Arabic" panose="02040503050201020203" pitchFamily="18" charset="-78"/>
                <a:cs typeface="Adobe Arabic" panose="02040503050201020203" pitchFamily="18" charset="-78"/>
              </a:rPr>
              <a:t>فضای </a:t>
            </a:r>
            <a:r>
              <a:rPr lang="fa-IR" sz="4000" dirty="0">
                <a:latin typeface="Adobe Arabic" panose="02040503050201020203" pitchFamily="18" charset="-78"/>
                <a:cs typeface="Adobe Arabic" panose="02040503050201020203" pitchFamily="18" charset="-78"/>
              </a:rPr>
              <a:t>ارائه را </a:t>
            </a:r>
            <a:r>
              <a:rPr lang="fa-IR" sz="4000" dirty="0" smtClean="0">
                <a:latin typeface="Adobe Arabic" panose="02040503050201020203" pitchFamily="18" charset="-78"/>
                <a:cs typeface="Adobe Arabic" panose="02040503050201020203" pitchFamily="18" charset="-78"/>
              </a:rPr>
              <a:t>تغییر </a:t>
            </a:r>
            <a:r>
              <a:rPr lang="fa-IR" sz="4000" dirty="0">
                <a:latin typeface="Adobe Arabic" panose="02040503050201020203" pitchFamily="18" charset="-78"/>
                <a:cs typeface="Adobe Arabic" panose="02040503050201020203" pitchFamily="18" charset="-78"/>
              </a:rPr>
              <a:t>می </a:t>
            </a:r>
            <a:r>
              <a:rPr lang="fa-IR" sz="4000" dirty="0" smtClean="0">
                <a:latin typeface="Adobe Arabic" panose="02040503050201020203" pitchFamily="18" charset="-78"/>
                <a:cs typeface="Adobe Arabic" panose="02040503050201020203" pitchFamily="18" charset="-78"/>
              </a:rPr>
              <a:t>دهد</a:t>
            </a:r>
            <a:endParaRPr lang="fa-IR" sz="4000" dirty="0">
              <a:latin typeface="Adobe Arabic" panose="02040503050201020203" pitchFamily="18" charset="-78"/>
              <a:cs typeface="Adobe Arabic" panose="02040503050201020203" pitchFamily="18" charset="-78"/>
            </a:endParaRPr>
          </a:p>
          <a:p>
            <a:pPr marL="0" indent="0" algn="r" rtl="1">
              <a:lnSpc>
                <a:spcPct val="100000"/>
              </a:lnSpc>
              <a:buNone/>
            </a:pPr>
            <a:r>
              <a:rPr lang="fa-IR" sz="4000" dirty="0">
                <a:latin typeface="Adobe Arabic" panose="02040503050201020203" pitchFamily="18" charset="-78"/>
                <a:cs typeface="Adobe Arabic" panose="02040503050201020203" pitchFamily="18" charset="-78"/>
              </a:rPr>
              <a:t>علاقه مندی و شوق شنوندگان و ارائه دهنده یک رابطه ی دو طرفه </a:t>
            </a:r>
            <a:r>
              <a:rPr lang="fa-IR" sz="4000" dirty="0" smtClean="0">
                <a:latin typeface="Adobe Arabic" panose="02040503050201020203" pitchFamily="18" charset="-78"/>
                <a:cs typeface="Adobe Arabic" panose="02040503050201020203" pitchFamily="18" charset="-78"/>
              </a:rPr>
              <a:t>است </a:t>
            </a:r>
            <a:endParaRPr lang="fa-IR" sz="4000" dirty="0">
              <a:latin typeface="Adobe Arabic" panose="02040503050201020203" pitchFamily="18" charset="-78"/>
              <a:cs typeface="Adobe Arabic" panose="02040503050201020203" pitchFamily="18" charset="-78"/>
            </a:endParaRPr>
          </a:p>
          <a:p>
            <a:pPr marL="365760" lvl="1"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844802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نکات اصلی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بعضی اوقات نکات می توانند از عبارت هدف اصلی ارائه مشخص شوند</a:t>
            </a:r>
          </a:p>
          <a:p>
            <a:pPr marL="0" indent="0" algn="r" rtl="1">
              <a:buNone/>
            </a:pPr>
            <a:endParaRPr lang="fa-IR" sz="3600" b="1" dirty="0">
              <a:latin typeface="Adobe Arabic" panose="02040503050201020203" pitchFamily="18" charset="-78"/>
              <a:cs typeface="Adobe Arabic" panose="02040503050201020203" pitchFamily="18" charset="-78"/>
            </a:endParaRPr>
          </a:p>
          <a:p>
            <a:pPr marL="0" indent="0" algn="r" rtl="1">
              <a:buNone/>
            </a:pPr>
            <a:r>
              <a:rPr lang="fa-IR" sz="3600" dirty="0" smtClean="0">
                <a:latin typeface="Adobe Arabic" panose="02040503050201020203" pitchFamily="18" charset="-78"/>
                <a:cs typeface="Adobe Arabic" panose="02040503050201020203" pitchFamily="18" charset="-78"/>
              </a:rPr>
              <a:t>در موارد دیگر نکات اصلی ممکن است در عبارت هدف ارائه به طور صریح ظاهر نشوند، اما از آن نتیجه شوند</a:t>
            </a:r>
          </a:p>
          <a:p>
            <a:pPr marL="0" indent="0" algn="r" rtl="1">
              <a:buNone/>
            </a:pPr>
            <a:endParaRPr lang="fa-IR" sz="3600" dirty="0">
              <a:latin typeface="Adobe Arabic" panose="02040503050201020203" pitchFamily="18" charset="-78"/>
              <a:cs typeface="Adobe Arabic" panose="02040503050201020203" pitchFamily="18" charset="-78"/>
            </a:endParaRPr>
          </a:p>
          <a:p>
            <a:pPr marL="0" indent="0" algn="r" rtl="1">
              <a:buNone/>
            </a:pPr>
            <a:r>
              <a:rPr lang="fa-IR" sz="3600" dirty="0" smtClean="0">
                <a:latin typeface="Adobe Arabic" panose="02040503050201020203" pitchFamily="18" charset="-78"/>
                <a:cs typeface="Adobe Arabic" panose="02040503050201020203" pitchFamily="18" charset="-78"/>
              </a:rPr>
              <a:t>در بعضی موارد تعیین نکات اصلی به سادگی موارد بالا نیست</a:t>
            </a:r>
          </a:p>
        </p:txBody>
      </p:sp>
    </p:spTree>
    <p:extLst>
      <p:ext uri="{BB962C8B-B14F-4D97-AF65-F5344CB8AC3E}">
        <p14:creationId xmlns:p14="http://schemas.microsoft.com/office/powerpoint/2010/main" val="16987942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قبل از زمان ارائه </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ماهیت برنامه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en-US" sz="4000" dirty="0">
                <a:latin typeface="Adobe Arabic" panose="02040503050201020203" pitchFamily="18" charset="-78"/>
                <a:cs typeface="Adobe Arabic" panose="02040503050201020203" pitchFamily="18" charset="-78"/>
              </a:rPr>
              <a:t> </a:t>
            </a:r>
            <a:r>
              <a:rPr lang="fa-IR" sz="4000" dirty="0">
                <a:latin typeface="Adobe Arabic" panose="02040503050201020203" pitchFamily="18" charset="-78"/>
                <a:cs typeface="Adobe Arabic" panose="02040503050201020203" pitchFamily="18" charset="-78"/>
              </a:rPr>
              <a:t>اگر ارائه مورد بحث بخشی از برنامه بزرگتر است ، ارائه دهنده باید در مورد سایر بخش ها کسب اطلاع کند . </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 چه افراد دیگری در سایر بخش ها شرکت دارند ؟</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 چرا او برای این بخش انتخاب شده است .</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 از او چه انتظاراتی می رود . </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 مستمعین مورد انتظار چه کسانی هستند .</a:t>
            </a:r>
          </a:p>
          <a:p>
            <a:pPr marL="365760" lvl="1"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365760" lvl="1"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699110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قبل از زمان ارائه </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زمان ارائه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4000" dirty="0">
                <a:latin typeface="Adobe Arabic" panose="02040503050201020203" pitchFamily="18" charset="-78"/>
                <a:cs typeface="Adobe Arabic" panose="02040503050201020203" pitchFamily="18" charset="-78"/>
              </a:rPr>
              <a:t> در زمان های مختلف روز افراد در شرایط متفاوتی به سر می برند .</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 انجام ارائه در زمانی از روز که هم ارائه دهنده و هم مستمعین شرایط بهتری دارند ارجحیت دارد .</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 زمان های مناسب در وحله ی اول ساعات صبح و سپس ساعت عصر مناسب تر است .</a:t>
            </a: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2058659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قبل از زمان ارائه </a:t>
            </a:r>
            <a:r>
              <a:rPr lang="en-US" sz="6000" b="1" dirty="0" smtClean="0">
                <a:latin typeface="Adobe Arabic" panose="02040503050201020203" pitchFamily="18" charset="-78"/>
                <a:cs typeface="Adobe Arabic" panose="02040503050201020203" pitchFamily="18" charset="-78"/>
              </a:rPr>
              <a:t>-</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طول ارائه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3600" dirty="0">
                <a:latin typeface="Adobe Arabic" panose="02040503050201020203" pitchFamily="18" charset="-78"/>
                <a:cs typeface="Adobe Arabic" panose="02040503050201020203" pitchFamily="18" charset="-78"/>
              </a:rPr>
              <a:t> طول مطلوب ارائه کاملا به نوع ارائه وابسته است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بسته به شرایط مخاطبین و محیط نیز می تواند تغییر یابد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برای ارائه ها طول های مرسومی وجود دارد که بهتر است رعایت شود :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مقاله کنفرانس 15 الی 25 دقیقه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سمینار علمی یا جلستات دفاع از پایان نامه ها 30 تا 50 دقیقه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بهتر است طول ارائه بدون توجه به نوع ارائه، از 60 دقیقه بیشتر نشود .</a:t>
            </a: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1340307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قبل از زمان ارائه </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مکان ارائه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4000" dirty="0">
                <a:latin typeface="Adobe Arabic" panose="02040503050201020203" pitchFamily="18" charset="-78"/>
                <a:cs typeface="Adobe Arabic" panose="02040503050201020203" pitchFamily="18" charset="-78"/>
              </a:rPr>
              <a:t> خوب است ارائه دهنده محل انجام ارائه را قبل از زمان ارائه بازدید کند .</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 این کار برای آمادگی روحی او و هم برای رفع نقایص محل ارائه مفید است .</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 اگر ارائه دهنده در بررسی مکان ارائه مشکلی را مشاهده کرد باید اصلاح آن را از مسئولین در خواست کند .</a:t>
            </a: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1094293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قبل از زمان ارائه </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متن ارائه </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3600" dirty="0">
                <a:latin typeface="Adobe Arabic" panose="02040503050201020203" pitchFamily="18" charset="-78"/>
                <a:cs typeface="Adobe Arabic" panose="02040503050201020203" pitchFamily="18" charset="-78"/>
              </a:rPr>
              <a:t> در تهیه ی متن ارائه ، نگرش ارائه گر نباید عرضه ی همه ی اطلاعات مربوط و جزئیات مطرح باشد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بلکه ارائه را فرصتی برای ایجاد رغبت در مخاطب برای دنبال کردن مطالب پس از ارائه بداند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مثلا اطلاعاتی بدهد که افراد چگونه می توانند اطلاعات بیشتری در این خصوص بدست آورند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در ارائه گفتاری نباید اعداد و آمار زیادی مطرح شوند .</a:t>
            </a: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411634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قبل از زمان ارائه </a:t>
            </a:r>
            <a:r>
              <a:rPr lang="fa-IR" sz="6000" b="1" dirty="0" smtClean="0">
                <a:latin typeface="Adobe Arabic" panose="02040503050201020203" pitchFamily="18" charset="-78"/>
                <a:cs typeface="Adobe Arabic" panose="02040503050201020203" pitchFamily="18" charset="-78"/>
              </a:rPr>
              <a:t>- </a:t>
            </a:r>
            <a:r>
              <a:rPr lang="fa-IR" sz="6000" b="1" dirty="0">
                <a:latin typeface="Adobe Arabic" panose="02040503050201020203" pitchFamily="18" charset="-78"/>
                <a:cs typeface="Adobe Arabic" panose="02040503050201020203" pitchFamily="18" charset="-78"/>
              </a:rPr>
              <a:t>متن </a:t>
            </a:r>
            <a:r>
              <a:rPr lang="fa-IR" sz="6000" b="1" dirty="0" smtClean="0">
                <a:latin typeface="Adobe Arabic" panose="02040503050201020203" pitchFamily="18" charset="-78"/>
                <a:cs typeface="Adobe Arabic" panose="02040503050201020203" pitchFamily="18" charset="-78"/>
              </a:rPr>
              <a:t>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3600" dirty="0">
                <a:latin typeface="Adobe Arabic" panose="02040503050201020203" pitchFamily="18" charset="-78"/>
                <a:cs typeface="Adobe Arabic" panose="02040503050201020203" pitchFamily="18" charset="-78"/>
              </a:rPr>
              <a:t> ارائه کننده نباید همه ی جزئیات آزمایش ها ، نتایج ها ، و بررسی ها را ارائه دهد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لازم نیست همه چیز در ارائه گفتاری مطرح شود .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بهتر است قسمت های خسته کننده ، گیج کننده ، و برای مخاطبین بی ثمر مطرح نشود .</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 ارائه دهنده باید پیام های اصلی مورد نظر در هر قسمت را از متن استخراج کند .</a:t>
            </a: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533165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4000" dirty="0">
                <a:latin typeface="Adobe Arabic" panose="02040503050201020203" pitchFamily="18" charset="-78"/>
                <a:cs typeface="Adobe Arabic" panose="02040503050201020203" pitchFamily="18" charset="-78"/>
              </a:rPr>
              <a:t>استفاده از امکانات نمایشی- دیداری در ارائه های فنی، هم کار ارائه را برای سخنران تسهیل میکند، و هم به جذابیت ارائه می افزاید</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نوشتن برخی مطالب روی تخته سیاه:</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ساده ترین فرم نمایشی کردن </a:t>
            </a:r>
            <a:r>
              <a:rPr lang="fa-IR" sz="4000" dirty="0" smtClean="0">
                <a:latin typeface="Adobe Arabic" panose="02040503050201020203" pitchFamily="18" charset="-78"/>
                <a:cs typeface="Adobe Arabic" panose="02040503050201020203" pitchFamily="18" charset="-78"/>
              </a:rPr>
              <a:t>ارائه</a:t>
            </a: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5286365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4000" dirty="0" smtClean="0">
                <a:latin typeface="Adobe Arabic" panose="02040503050201020203" pitchFamily="18" charset="-78"/>
                <a:cs typeface="Adobe Arabic" panose="02040503050201020203" pitchFamily="18" charset="-78"/>
              </a:rPr>
              <a:t>پایین </a:t>
            </a:r>
            <a:r>
              <a:rPr lang="fa-IR" sz="4000" dirty="0">
                <a:latin typeface="Adobe Arabic" panose="02040503050201020203" pitchFamily="18" charset="-78"/>
                <a:cs typeface="Adobe Arabic" panose="02040503050201020203" pitchFamily="18" charset="-78"/>
              </a:rPr>
              <a:t>آوردن سرعت ارائه</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نوشتن نکات اساسی و شکل های ساده</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ارائه دهنده  باید هرچه بیشتر رو به مخاطبین باشد، مقابل نوشته ها نایستد، بزرگ بنویسد، طرحی برای نوشته ها بر روی تابلو داشته باشد</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استفاده از رنگ های مختلف برای افزایش جذابیت کار</a:t>
            </a:r>
          </a:p>
        </p:txBody>
      </p:sp>
    </p:spTree>
    <p:extLst>
      <p:ext uri="{BB962C8B-B14F-4D97-AF65-F5344CB8AC3E}">
        <p14:creationId xmlns:p14="http://schemas.microsoft.com/office/powerpoint/2010/main" val="24967254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4000" dirty="0">
                <a:latin typeface="Adobe Arabic" panose="02040503050201020203" pitchFamily="18" charset="-78"/>
                <a:cs typeface="Adobe Arabic" panose="02040503050201020203" pitchFamily="18" charset="-78"/>
              </a:rPr>
              <a:t>استفاده از تصاویر چاپ شده و پوستر:</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تصویری کردن ارائه در جلسات کوچک</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مفاهیم اصلی یا شکل های مبهم روی صفحات کاغذ از قبل آماده شده و در حین ارائه به نمایش درآورده می شود</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باید امکاناتی برای آویزان نمودن و نگه داشتن صفحات پیش بینی شود</a:t>
            </a:r>
          </a:p>
        </p:txBody>
      </p:sp>
    </p:spTree>
    <p:extLst>
      <p:ext uri="{BB962C8B-B14F-4D97-AF65-F5344CB8AC3E}">
        <p14:creationId xmlns:p14="http://schemas.microsoft.com/office/powerpoint/2010/main" val="3024301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4000" dirty="0">
                <a:latin typeface="Adobe Arabic" panose="02040503050201020203" pitchFamily="18" charset="-78"/>
                <a:cs typeface="Adobe Arabic" panose="02040503050201020203" pitchFamily="18" charset="-78"/>
              </a:rPr>
              <a:t>استفاده از طلق شفاف و پروژکتور بالاسری:</a:t>
            </a:r>
          </a:p>
          <a:p>
            <a:pPr marL="274320" lvl="1" indent="0" algn="r" rtl="1">
              <a:lnSpc>
                <a:spcPct val="100000"/>
              </a:lnSpc>
              <a:buNone/>
            </a:pPr>
            <a:r>
              <a:rPr lang="fa-IR" sz="4000" dirty="0">
                <a:latin typeface="Adobe Arabic" panose="02040503050201020203" pitchFamily="18" charset="-78"/>
                <a:cs typeface="Adobe Arabic" panose="02040503050201020203" pitchFamily="18" charset="-78"/>
              </a:rPr>
              <a:t>فراهم نمودن نمایش بصری زیبا برای ارائه با استفاده از طلق</a:t>
            </a:r>
          </a:p>
          <a:p>
            <a:pPr marL="274320" lvl="1" indent="0" algn="r" rtl="1">
              <a:lnSpc>
                <a:spcPct val="100000"/>
              </a:lnSpc>
              <a:buNone/>
            </a:pPr>
            <a:r>
              <a:rPr lang="fa-IR" sz="4000" dirty="0">
                <a:latin typeface="Adobe Arabic" panose="02040503050201020203" pitchFamily="18" charset="-78"/>
                <a:cs typeface="Adobe Arabic" panose="02040503050201020203" pitchFamily="18" charset="-78"/>
              </a:rPr>
              <a:t>رنگ های روشن هنگام نمایش با پروژکتور بالاسری بصورت قوی دیده نمی شوند و نباید از آنها استفاده </a:t>
            </a:r>
            <a:r>
              <a:rPr lang="fa-IR" sz="4000" dirty="0" smtClean="0">
                <a:latin typeface="Adobe Arabic" panose="02040503050201020203" pitchFamily="18" charset="-78"/>
                <a:cs typeface="Adobe Arabic" panose="02040503050201020203" pitchFamily="18" charset="-78"/>
              </a:rPr>
              <a:t>کرد</a:t>
            </a: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136473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نکات اصلی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fontScale="92500" lnSpcReduction="20000"/>
          </a:bodyPr>
          <a:lstStyle/>
          <a:p>
            <a:pPr algn="r" rtl="1"/>
            <a:r>
              <a:rPr lang="fa-IR" sz="3600" dirty="0" smtClean="0">
                <a:latin typeface="Adobe Arabic" panose="02040503050201020203" pitchFamily="18" charset="-78"/>
                <a:cs typeface="Adobe Arabic" panose="02040503050201020203" pitchFamily="18" charset="-78"/>
              </a:rPr>
              <a:t>کارهای مرتبط موجود در زمینه موضوع</a:t>
            </a:r>
          </a:p>
          <a:p>
            <a:pPr lvl="1" algn="r" rtl="1">
              <a:buFont typeface="Courier New" panose="02070309020205020404" pitchFamily="49" charset="0"/>
              <a:buChar char="o"/>
            </a:pPr>
            <a:r>
              <a:rPr lang="fa-IR" sz="3400" dirty="0" smtClean="0">
                <a:latin typeface="Adobe Arabic" panose="02040503050201020203" pitchFamily="18" charset="-78"/>
                <a:cs typeface="Adobe Arabic" panose="02040503050201020203" pitchFamily="18" charset="-78"/>
              </a:rPr>
              <a:t>جستجو در سوابق</a:t>
            </a:r>
          </a:p>
          <a:p>
            <a:pPr lvl="1" algn="r" rtl="1">
              <a:buFont typeface="Courier New" panose="02070309020205020404" pitchFamily="49" charset="0"/>
              <a:buChar char="o"/>
            </a:pPr>
            <a:r>
              <a:rPr lang="fa-IR" sz="3400" dirty="0" smtClean="0">
                <a:latin typeface="Adobe Arabic" panose="02040503050201020203" pitchFamily="18" charset="-78"/>
                <a:cs typeface="Adobe Arabic" panose="02040503050201020203" pitchFamily="18" charset="-78"/>
              </a:rPr>
              <a:t>مرور سوابق</a:t>
            </a:r>
          </a:p>
          <a:p>
            <a:pPr lvl="1" algn="r" rtl="1">
              <a:buFont typeface="Courier New" panose="02070309020205020404" pitchFamily="49" charset="0"/>
              <a:buChar char="o"/>
            </a:pPr>
            <a:r>
              <a:rPr lang="fa-IR" sz="3400" dirty="0" smtClean="0">
                <a:latin typeface="Adobe Arabic" panose="02040503050201020203" pitchFamily="18" charset="-78"/>
                <a:cs typeface="Adobe Arabic" panose="02040503050201020203" pitchFamily="18" charset="-78"/>
              </a:rPr>
              <a:t>مطالعه موردی</a:t>
            </a:r>
          </a:p>
          <a:p>
            <a:pPr algn="r" rtl="1"/>
            <a:r>
              <a:rPr lang="fa-IR" sz="3600" dirty="0" smtClean="0">
                <a:latin typeface="Adobe Arabic" panose="02040503050201020203" pitchFamily="18" charset="-78"/>
                <a:cs typeface="Adobe Arabic" panose="02040503050201020203" pitchFamily="18" charset="-78"/>
              </a:rPr>
              <a:t>روش حل مساله</a:t>
            </a:r>
            <a:endParaRPr lang="fa-IR" sz="3400" dirty="0">
              <a:latin typeface="Adobe Arabic" panose="02040503050201020203" pitchFamily="18" charset="-78"/>
              <a:cs typeface="Adobe Arabic" panose="02040503050201020203" pitchFamily="18" charset="-78"/>
            </a:endParaRPr>
          </a:p>
          <a:p>
            <a:pPr lvl="1" algn="r" rtl="1">
              <a:buFont typeface="Courier New" panose="02070309020205020404" pitchFamily="49" charset="0"/>
              <a:buChar char="o"/>
            </a:pPr>
            <a:r>
              <a:rPr lang="fa-IR" sz="3400" dirty="0" smtClean="0">
                <a:latin typeface="Adobe Arabic" panose="02040503050201020203" pitchFamily="18" charset="-78"/>
                <a:cs typeface="Adobe Arabic" panose="02040503050201020203" pitchFamily="18" charset="-78"/>
              </a:rPr>
              <a:t>ابزار مدل ها، و تکنیک های موجود</a:t>
            </a:r>
          </a:p>
          <a:p>
            <a:pPr lvl="1" algn="r" rtl="1">
              <a:buFont typeface="Courier New" panose="02070309020205020404" pitchFamily="49" charset="0"/>
              <a:buChar char="o"/>
            </a:pPr>
            <a:r>
              <a:rPr lang="fa-IR" sz="3400" dirty="0" smtClean="0">
                <a:latin typeface="Adobe Arabic" panose="02040503050201020203" pitchFamily="18" charset="-78"/>
                <a:cs typeface="Adobe Arabic" panose="02040503050201020203" pitchFamily="18" charset="-78"/>
              </a:rPr>
              <a:t>سوابق جدید، هدف، نتایج تا امروز، کار پیشنهادی، و دستاورد</a:t>
            </a:r>
          </a:p>
          <a:p>
            <a:pPr lvl="1" algn="r" rtl="1">
              <a:buFont typeface="Courier New" panose="02070309020205020404" pitchFamily="49" charset="0"/>
              <a:buChar char="o"/>
            </a:pPr>
            <a:r>
              <a:rPr lang="fa-IR" sz="3400" dirty="0" smtClean="0">
                <a:latin typeface="Adobe Arabic" panose="02040503050201020203" pitchFamily="18" charset="-78"/>
                <a:cs typeface="Adobe Arabic" panose="02040503050201020203" pitchFamily="18" charset="-78"/>
              </a:rPr>
              <a:t>متغیرهای مورد علاقه</a:t>
            </a:r>
          </a:p>
          <a:p>
            <a:pPr lvl="1" algn="r" rtl="1">
              <a:buFont typeface="Courier New" panose="02070309020205020404" pitchFamily="49" charset="0"/>
              <a:buChar char="o"/>
            </a:pPr>
            <a:r>
              <a:rPr lang="fa-IR" sz="3400" dirty="0" smtClean="0">
                <a:latin typeface="Adobe Arabic" panose="02040503050201020203" pitchFamily="18" charset="-78"/>
                <a:cs typeface="Adobe Arabic" panose="02040503050201020203" pitchFamily="18" charset="-78"/>
              </a:rPr>
              <a:t>روش نظری، تحلیلی، مفهومی، تجربی</a:t>
            </a: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50436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274320" lvl="1" indent="0" algn="r" rtl="1">
              <a:lnSpc>
                <a:spcPct val="100000"/>
              </a:lnSpc>
              <a:buNone/>
            </a:pPr>
            <a:r>
              <a:rPr lang="fa-IR" sz="4000" dirty="0">
                <a:latin typeface="Adobe Arabic" panose="02040503050201020203" pitchFamily="18" charset="-78"/>
                <a:cs typeface="Adobe Arabic" panose="02040503050201020203" pitchFamily="18" charset="-78"/>
              </a:rPr>
              <a:t>از مزایای این روش این است که ارائه دهنده می تواند تمام وقت رو به مخاطبین باشد</a:t>
            </a:r>
          </a:p>
          <a:p>
            <a:pPr marL="274320" lvl="1" indent="0" algn="r" rtl="1">
              <a:lnSpc>
                <a:spcPct val="100000"/>
              </a:lnSpc>
              <a:buNone/>
            </a:pPr>
            <a:r>
              <a:rPr lang="fa-IR" sz="4000" dirty="0">
                <a:latin typeface="Adobe Arabic" panose="02040503050201020203" pitchFamily="18" charset="-78"/>
                <a:cs typeface="Adobe Arabic" panose="02040503050201020203" pitchFamily="18" charset="-78"/>
              </a:rPr>
              <a:t>در حین ارائه، ارائه دهنده می تواند روی طلق مطالب جدید بنویسد</a:t>
            </a:r>
          </a:p>
          <a:p>
            <a:pPr marL="274320" lvl="1" indent="0" algn="r" rtl="1">
              <a:lnSpc>
                <a:spcPct val="100000"/>
              </a:lnSpc>
              <a:buNone/>
            </a:pPr>
            <a:r>
              <a:rPr lang="fa-IR" sz="4000" dirty="0">
                <a:latin typeface="Adobe Arabic" panose="02040503050201020203" pitchFamily="18" charset="-78"/>
                <a:cs typeface="Adobe Arabic" panose="02040503050201020203" pitchFamily="18" charset="-78"/>
              </a:rPr>
              <a:t>لازم نیست اتاق کاملاً تاریک باشد</a:t>
            </a:r>
          </a:p>
        </p:txBody>
      </p:sp>
    </p:spTree>
    <p:extLst>
      <p:ext uri="{BB962C8B-B14F-4D97-AF65-F5344CB8AC3E}">
        <p14:creationId xmlns:p14="http://schemas.microsoft.com/office/powerpoint/2010/main" val="11332483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3600" dirty="0">
                <a:latin typeface="Adobe Arabic" panose="02040503050201020203" pitchFamily="18" charset="-78"/>
                <a:cs typeface="Adobe Arabic" panose="02040503050201020203" pitchFamily="18" charset="-78"/>
              </a:rPr>
              <a:t>استفاده از پروژکتور های ویدیویی و رایانه:</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با بکار بردن امکانات تصویری و رنگی قوی تر می توان جذابیت ارائه را دوچندان کرد</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این روش امروزه کاملاً غالب گردیده و بهترین ابزار کمکی را تشکیل می دهد</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امروزه ارائه دهنده باید تمام تلاش خود را برای در اختیار داشتن چنین امکانی بکار گیرد و زمانی به فکر استفاده از امکانات دیگر بیفتد که این امکان در اختیار نباشد</a:t>
            </a:r>
          </a:p>
        </p:txBody>
      </p:sp>
    </p:spTree>
    <p:extLst>
      <p:ext uri="{BB962C8B-B14F-4D97-AF65-F5344CB8AC3E}">
        <p14:creationId xmlns:p14="http://schemas.microsoft.com/office/powerpoint/2010/main" val="12641385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استفاده از ویدیو پروژکتور این امکان را به ارائه گر می دهد که آنچه را که بر روی صفحه نمایش یک رایانه دیده می شود با اندازه بزرگ بر روی یک پرده  به نمایش در آورد</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یکی از آموزش های مهم برای هر پژوهشگر، یادگیری نحوه استفاده و امکانات مختلف نرم افزارهای مورد نیاز در تهیه ارائه است که مشهور ترین این نرم افزار ها، نرم افزار پاورپوینت است</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اسلاید ها باید براساس طرح ارائه آماده شوند و باید حداکثر تلاش بکار رود تا طرح به صورت کامل پیاده سازی شود</a:t>
            </a:r>
          </a:p>
        </p:txBody>
      </p:sp>
    </p:spTree>
    <p:extLst>
      <p:ext uri="{BB962C8B-B14F-4D97-AF65-F5344CB8AC3E}">
        <p14:creationId xmlns:p14="http://schemas.microsoft.com/office/powerpoint/2010/main" val="22231008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توصیه هایی که باید در تهیه اسلاید ها به آنها توجه شود: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از انتخاب های پیش فرض پاورپوینت استفاده نشود و هر فرد یک طرح ویژه مخصوص به خود داشته باشد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برای عناوین اصلی از حروف اندازه 36، عناوین فرعی از حروف اندازه 24 و برای متن از حروف اندازه 18 استفاده </a:t>
            </a:r>
            <a:r>
              <a:rPr lang="fa-IR" sz="3600" dirty="0" smtClean="0">
                <a:latin typeface="Adobe Arabic" panose="02040503050201020203" pitchFamily="18" charset="-78"/>
                <a:cs typeface="Adobe Arabic" panose="02040503050201020203" pitchFamily="18" charset="-78"/>
              </a:rPr>
              <a:t>شود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در روی هر اسلاید، در یک محل ثابت عنوان بخش و شماره صفحه با اندازه 14 وارد شود</a:t>
            </a:r>
          </a:p>
          <a:p>
            <a:pPr marL="548640" lvl="2" indent="0" algn="r" rtl="1">
              <a:lnSpc>
                <a:spcPct val="100000"/>
              </a:lnSpc>
              <a:buNone/>
            </a:pP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7453270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548640" lvl="2" indent="0" algn="r" rtl="1">
              <a:lnSpc>
                <a:spcPct val="100000"/>
              </a:lnSpc>
              <a:buNone/>
            </a:pPr>
            <a:r>
              <a:rPr lang="fa-IR" sz="3600" dirty="0" smtClean="0">
                <a:latin typeface="Adobe Arabic" panose="02040503050201020203" pitchFamily="18" charset="-78"/>
                <a:cs typeface="Adobe Arabic" panose="02040503050201020203" pitchFamily="18" charset="-78"/>
              </a:rPr>
              <a:t>طراحی </a:t>
            </a:r>
            <a:r>
              <a:rPr lang="fa-IR" sz="3600" dirty="0">
                <a:latin typeface="Adobe Arabic" panose="02040503050201020203" pitchFamily="18" charset="-78"/>
                <a:cs typeface="Adobe Arabic" panose="02040503050201020203" pitchFamily="18" charset="-78"/>
              </a:rPr>
              <a:t>اسلاید ها باید براساس پیام های ماندگار و ساده باشد. بهتر است هر اسلاید حاوی یک پیام باشد و در مدت یک دقیقه ارائه </a:t>
            </a:r>
            <a:r>
              <a:rPr lang="fa-IR" sz="3600" dirty="0" smtClean="0">
                <a:latin typeface="Adobe Arabic" panose="02040503050201020203" pitchFamily="18" charset="-78"/>
                <a:cs typeface="Adobe Arabic" panose="02040503050201020203" pitchFamily="18" charset="-78"/>
              </a:rPr>
              <a:t>شود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مطالب بطور نکته به نکته شوند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استفاده از تصاویر و نمودار ها در اسلاید ها شدیداً توصیه شده است</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از نوشتن متن های مفصل در اسلاید ها باید خودداری کرد و تنها لیستی از عبارات کوتاه بکار رود که مطالب مربوطه را بیاد ارائه گر بیاورند</a:t>
            </a:r>
          </a:p>
          <a:p>
            <a:pPr marL="548640" lvl="2" indent="0" algn="r" rtl="1">
              <a:lnSpc>
                <a:spcPct val="100000"/>
              </a:lnSpc>
              <a:buNone/>
            </a:pP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8312762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548640" lvl="2" indent="0" algn="r" rtl="1">
              <a:lnSpc>
                <a:spcPct val="100000"/>
              </a:lnSpc>
              <a:buNone/>
            </a:pPr>
            <a:r>
              <a:rPr lang="fa-IR" sz="3600" dirty="0" smtClean="0">
                <a:latin typeface="Adobe Arabic" panose="02040503050201020203" pitchFamily="18" charset="-78"/>
                <a:cs typeface="Adobe Arabic" panose="02040503050201020203" pitchFamily="18" charset="-78"/>
              </a:rPr>
              <a:t>اشیاء</a:t>
            </a:r>
            <a:r>
              <a:rPr lang="fa-IR" sz="3600" dirty="0">
                <a:latin typeface="Adobe Arabic" panose="02040503050201020203" pitchFamily="18" charset="-78"/>
                <a:cs typeface="Adobe Arabic" panose="02040503050201020203" pitchFamily="18" charset="-78"/>
              </a:rPr>
              <a:t>، حروف و علائمی که اثر مهمی ندارند از اسلاید ها حذف شوند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از بکار بردن اختصارات خودداری شود، مگر آنکه فضای آزاد اسلاید بحرانی </a:t>
            </a:r>
            <a:r>
              <a:rPr lang="fa-IR" sz="3600" dirty="0" smtClean="0">
                <a:latin typeface="Adobe Arabic" panose="02040503050201020203" pitchFamily="18" charset="-78"/>
                <a:cs typeface="Adobe Arabic" panose="02040503050201020203" pitchFamily="18" charset="-78"/>
              </a:rPr>
              <a:t>باشد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فقط در پایان جملات باید نقطه گذاشت، در پایان عبارات نقطه لازم نیست</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از زمینه های شلوغ، خطوط طرح دار و طرح های رنگی شدید پرهیز شود.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گفته شده هر اسلاید حداکثر هفت سطر و هر سطر حداکثر هفت کلمه داشته </a:t>
            </a:r>
            <a:r>
              <a:rPr lang="fa-IR" sz="3600" dirty="0" smtClean="0">
                <a:latin typeface="Adobe Arabic" panose="02040503050201020203" pitchFamily="18" charset="-78"/>
                <a:cs typeface="Adobe Arabic" panose="02040503050201020203" pitchFamily="18" charset="-78"/>
              </a:rPr>
              <a:t>باشد</a:t>
            </a: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2468749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همه اسلاید ها یک سبک گرافیکی و متنی معین و مستمر داشته باشند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سیر پیشرفت بحث بر نوار باریکی روی هر اسلاید نشان داده </a:t>
            </a:r>
            <a:r>
              <a:rPr lang="fa-IR" sz="3600" dirty="0" smtClean="0">
                <a:latin typeface="Adobe Arabic" panose="02040503050201020203" pitchFamily="18" charset="-78"/>
                <a:cs typeface="Adobe Arabic" panose="02040503050201020203" pitchFamily="18" charset="-78"/>
              </a:rPr>
              <a:t>شود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استفاده از پویانمائی برای نمایش و تکمیل تدریجی مطالب هر اسلاید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روی هر اسلاید نباید اطلاعات زیادی ریخته شود</a:t>
            </a:r>
          </a:p>
          <a:p>
            <a:pPr marL="548640" lvl="2" indent="0" algn="r" rtl="1">
              <a:lnSpc>
                <a:spcPct val="100000"/>
              </a:lnSpc>
              <a:buNone/>
            </a:pPr>
            <a:r>
              <a:rPr lang="fa-IR" sz="3600" dirty="0">
                <a:latin typeface="Adobe Arabic" panose="02040503050201020203" pitchFamily="18" charset="-78"/>
                <a:cs typeface="Adobe Arabic" panose="02040503050201020203" pitchFamily="18" charset="-78"/>
              </a:rPr>
              <a:t>براساس قاعده های مختلف تعداد اسلاید ها برای سخنرانی های مختلف تعیین </a:t>
            </a:r>
            <a:r>
              <a:rPr lang="fa-IR" sz="3600" dirty="0" smtClean="0">
                <a:latin typeface="Adobe Arabic" panose="02040503050201020203" pitchFamily="18" charset="-78"/>
                <a:cs typeface="Adobe Arabic" panose="02040503050201020203" pitchFamily="18" charset="-78"/>
              </a:rPr>
              <a:t>میشود</a:t>
            </a: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4042254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تعداد اسلاید ها برابر تعداد دقیقه های طول ارائه</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سقف تعداد اسلاید ها برابر 1.5 الی 2 برابر زمان </a:t>
            </a:r>
            <a:r>
              <a:rPr lang="fa-IR" sz="3600" dirty="0" smtClean="0">
                <a:latin typeface="Adobe Arabic" panose="02040503050201020203" pitchFamily="18" charset="-78"/>
                <a:cs typeface="Adobe Arabic" panose="02040503050201020203" pitchFamily="18" charset="-78"/>
              </a:rPr>
              <a:t>ارائه</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تهیه اسلاید ها کاری زمانبر است پس باید به فاصله زمانی کافی قبل از ارائه، شروع به تهیه اسلاید ها نمود</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بهمراه داشتن خط های مورد استفاده همراه با فایل، همچنین بهمراه داشتن یک نسخه پی دی اف</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استفاده از رنگ های مختلف در تهیه اسلاید ها</a:t>
            </a:r>
          </a:p>
          <a:p>
            <a:pPr marL="274320" lvl="1" indent="0" algn="r" rtl="1">
              <a:lnSpc>
                <a:spcPct val="100000"/>
              </a:lnSpc>
              <a:buNone/>
            </a:pP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9818155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274320" lvl="1" indent="0" algn="r" rtl="1">
              <a:lnSpc>
                <a:spcPct val="100000"/>
              </a:lnSpc>
              <a:buNone/>
            </a:pPr>
            <a:r>
              <a:rPr lang="fa-IR" sz="4000" dirty="0">
                <a:latin typeface="Adobe Arabic" panose="02040503050201020203" pitchFamily="18" charset="-78"/>
                <a:cs typeface="Adobe Arabic" panose="02040503050201020203" pitchFamily="18" charset="-78"/>
              </a:rPr>
              <a:t>نکات مطرح در استفاده از رنگ در تهیه اسلایدها:</a:t>
            </a:r>
          </a:p>
          <a:p>
            <a:pPr lvl="2" algn="r" rtl="1">
              <a:lnSpc>
                <a:spcPct val="100000"/>
              </a:lnSpc>
            </a:pPr>
            <a:r>
              <a:rPr lang="fa-IR" sz="4000" dirty="0">
                <a:latin typeface="Adobe Arabic" panose="02040503050201020203" pitchFamily="18" charset="-78"/>
                <a:cs typeface="Adobe Arabic" panose="02040503050201020203" pitchFamily="18" charset="-78"/>
              </a:rPr>
              <a:t>رنگ ها باید عملکرد معنایی معین و مستمر داشته باشند</a:t>
            </a:r>
          </a:p>
          <a:p>
            <a:pPr lvl="2" algn="r" rtl="1">
              <a:lnSpc>
                <a:spcPct val="100000"/>
              </a:lnSpc>
            </a:pPr>
            <a:r>
              <a:rPr lang="fa-IR" sz="4000" dirty="0">
                <a:latin typeface="Adobe Arabic" panose="02040503050201020203" pitchFamily="18" charset="-78"/>
                <a:cs typeface="Adobe Arabic" panose="02040503050201020203" pitchFamily="18" charset="-78"/>
              </a:rPr>
              <a:t>توجه به واکنش افراد نسبت به رنگ های متفاوت</a:t>
            </a:r>
          </a:p>
          <a:p>
            <a:pPr lvl="2" algn="r" rtl="1">
              <a:lnSpc>
                <a:spcPct val="100000"/>
              </a:lnSpc>
            </a:pPr>
            <a:r>
              <a:rPr lang="fa-IR" sz="4000" dirty="0">
                <a:latin typeface="Adobe Arabic" panose="02040503050201020203" pitchFamily="18" charset="-78"/>
                <a:cs typeface="Adobe Arabic" panose="02040503050201020203" pitchFamily="18" charset="-78"/>
              </a:rPr>
              <a:t>توجه به قدرت نفوذ رنگ ها</a:t>
            </a:r>
          </a:p>
          <a:p>
            <a:pPr lvl="2" algn="r" rtl="1">
              <a:lnSpc>
                <a:spcPct val="100000"/>
              </a:lnSpc>
            </a:pPr>
            <a:r>
              <a:rPr lang="fa-IR" sz="4000" dirty="0">
                <a:latin typeface="Adobe Arabic" panose="02040503050201020203" pitchFamily="18" charset="-78"/>
                <a:cs typeface="Adobe Arabic" panose="02040503050201020203" pitchFamily="18" charset="-78"/>
              </a:rPr>
              <a:t>توجه  به دور یا نزدیک بنظر رسیدن رنگ ها در کنار هم</a:t>
            </a:r>
          </a:p>
        </p:txBody>
      </p:sp>
    </p:spTree>
    <p:extLst>
      <p:ext uri="{BB962C8B-B14F-4D97-AF65-F5344CB8AC3E}">
        <p14:creationId xmlns:p14="http://schemas.microsoft.com/office/powerpoint/2010/main" val="39238262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امکانات </a:t>
            </a:r>
            <a:r>
              <a:rPr lang="fa-IR" sz="6000" b="1" dirty="0" smtClean="0">
                <a:latin typeface="Adobe Arabic" panose="02040503050201020203" pitchFamily="18" charset="-78"/>
                <a:cs typeface="Adobe Arabic" panose="02040503050201020203" pitchFamily="18" charset="-78"/>
              </a:rPr>
              <a:t>کمکی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lvl="1" algn="r" rtl="1">
              <a:lnSpc>
                <a:spcPct val="100000"/>
              </a:lnSpc>
            </a:pPr>
            <a:r>
              <a:rPr lang="fa-IR" sz="3600" dirty="0">
                <a:latin typeface="Adobe Arabic" panose="02040503050201020203" pitchFamily="18" charset="-78"/>
                <a:cs typeface="Adobe Arabic" panose="02040503050201020203" pitchFamily="18" charset="-78"/>
              </a:rPr>
              <a:t>توجه به گرمی و یا سردی رنگ ها</a:t>
            </a:r>
          </a:p>
          <a:p>
            <a:pPr marL="274320" lvl="1" indent="0" algn="r" rtl="1">
              <a:lnSpc>
                <a:spcPct val="100000"/>
              </a:lnSpc>
              <a:buNone/>
            </a:pPr>
            <a:r>
              <a:rPr lang="fa-IR" sz="3600" b="1" dirty="0">
                <a:latin typeface="Adobe Arabic" panose="02040503050201020203" pitchFamily="18" charset="-78"/>
                <a:cs typeface="Adobe Arabic" panose="02040503050201020203" pitchFamily="18" charset="-78"/>
              </a:rPr>
              <a:t>چهار حالت برای استفاده از رنگ ها در اسلایدها:</a:t>
            </a:r>
          </a:p>
          <a:p>
            <a:pPr lvl="1" algn="r" rtl="1">
              <a:lnSpc>
                <a:spcPct val="100000"/>
              </a:lnSpc>
            </a:pPr>
            <a:r>
              <a:rPr lang="fa-IR" sz="3600" dirty="0">
                <a:latin typeface="Adobe Arabic" panose="02040503050201020203" pitchFamily="18" charset="-78"/>
                <a:cs typeface="Adobe Arabic" panose="02040503050201020203" pitchFamily="18" charset="-78"/>
              </a:rPr>
              <a:t>طراحی تک فامی</a:t>
            </a:r>
          </a:p>
          <a:p>
            <a:pPr lvl="1" algn="r" rtl="1">
              <a:lnSpc>
                <a:spcPct val="100000"/>
              </a:lnSpc>
            </a:pPr>
            <a:r>
              <a:rPr lang="fa-IR" sz="3600" dirty="0">
                <a:latin typeface="Adobe Arabic" panose="02040503050201020203" pitchFamily="18" charset="-78"/>
                <a:cs typeface="Adobe Arabic" panose="02040503050201020203" pitchFamily="18" charset="-78"/>
              </a:rPr>
              <a:t>طراحی رنگ همانندی</a:t>
            </a:r>
          </a:p>
          <a:p>
            <a:pPr lvl="1" algn="r" rtl="1">
              <a:lnSpc>
                <a:spcPct val="100000"/>
              </a:lnSpc>
            </a:pPr>
            <a:r>
              <a:rPr lang="fa-IR" sz="3600" dirty="0">
                <a:latin typeface="Adobe Arabic" panose="02040503050201020203" pitchFamily="18" charset="-78"/>
                <a:cs typeface="Adobe Arabic" panose="02040503050201020203" pitchFamily="18" charset="-78"/>
              </a:rPr>
              <a:t>طراحی به صورت رنگ های مکمل</a:t>
            </a:r>
          </a:p>
          <a:p>
            <a:pPr lvl="1" algn="r" rtl="1">
              <a:lnSpc>
                <a:spcPct val="100000"/>
              </a:lnSpc>
            </a:pPr>
            <a:r>
              <a:rPr lang="fa-IR" sz="3600" dirty="0">
                <a:latin typeface="Adobe Arabic" panose="02040503050201020203" pitchFamily="18" charset="-78"/>
                <a:cs typeface="Adobe Arabic" panose="02040503050201020203" pitchFamily="18" charset="-78"/>
              </a:rPr>
              <a:t>طراحی با رنگ های خنثی و استفاده از بافت هایی مانند بافت کاه، چوب یا ساقه گندم</a:t>
            </a:r>
          </a:p>
        </p:txBody>
      </p:sp>
    </p:spTree>
    <p:extLst>
      <p:ext uri="{BB962C8B-B14F-4D97-AF65-F5344CB8AC3E}">
        <p14:creationId xmlns:p14="http://schemas.microsoft.com/office/powerpoint/2010/main" val="92501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نکات اصلی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algn="r" rtl="1"/>
            <a:r>
              <a:rPr lang="fa-IR" sz="3600" dirty="0" smtClean="0">
                <a:latin typeface="Adobe Arabic" panose="02040503050201020203" pitchFamily="18" charset="-78"/>
                <a:cs typeface="Adobe Arabic" panose="02040503050201020203" pitchFamily="18" charset="-78"/>
              </a:rPr>
              <a:t>نتایج</a:t>
            </a:r>
            <a:endParaRPr lang="fa-IR" sz="3400" dirty="0" smtClean="0">
              <a:latin typeface="Adobe Arabic" panose="02040503050201020203" pitchFamily="18" charset="-78"/>
              <a:cs typeface="Adobe Arabic" panose="02040503050201020203" pitchFamily="18" charset="-78"/>
            </a:endParaRPr>
          </a:p>
          <a:p>
            <a:pPr algn="r" rtl="1"/>
            <a:r>
              <a:rPr lang="fa-IR" sz="3600" dirty="0" smtClean="0">
                <a:latin typeface="Adobe Arabic" panose="02040503050201020203" pitchFamily="18" charset="-78"/>
                <a:cs typeface="Adobe Arabic" panose="02040503050201020203" pitchFamily="18" charset="-78"/>
              </a:rPr>
              <a:t>صحت نتایج</a:t>
            </a:r>
            <a:endParaRPr lang="fa-IR" sz="3400" dirty="0">
              <a:latin typeface="Adobe Arabic" panose="02040503050201020203" pitchFamily="18" charset="-78"/>
              <a:cs typeface="Adobe Arabic" panose="02040503050201020203" pitchFamily="18" charset="-78"/>
            </a:endParaRPr>
          </a:p>
          <a:p>
            <a:pPr lvl="1" algn="r" rtl="1">
              <a:buFont typeface="Courier New" panose="02070309020205020404" pitchFamily="49" charset="0"/>
              <a:buChar char="o"/>
            </a:pPr>
            <a:r>
              <a:rPr lang="fa-IR" sz="3400" dirty="0" smtClean="0">
                <a:latin typeface="Adobe Arabic" panose="02040503050201020203" pitchFamily="18" charset="-78"/>
                <a:cs typeface="Adobe Arabic" panose="02040503050201020203" pitchFamily="18" charset="-78"/>
              </a:rPr>
              <a:t>آنچه که صحت سنجی شده است</a:t>
            </a:r>
          </a:p>
          <a:p>
            <a:pPr lvl="1" algn="r" rtl="1">
              <a:buFont typeface="Courier New" panose="02070309020205020404" pitchFamily="49" charset="0"/>
              <a:buChar char="o"/>
            </a:pPr>
            <a:r>
              <a:rPr lang="fa-IR" sz="3400" dirty="0" smtClean="0">
                <a:latin typeface="Adobe Arabic" panose="02040503050201020203" pitchFamily="18" charset="-78"/>
                <a:cs typeface="Adobe Arabic" panose="02040503050201020203" pitchFamily="18" charset="-78"/>
              </a:rPr>
              <a:t>معیار صحت سنجی</a:t>
            </a:r>
            <a:endParaRPr lang="fa-IR" sz="3400" dirty="0">
              <a:latin typeface="Adobe Arabic" panose="02040503050201020203" pitchFamily="18" charset="-78"/>
              <a:cs typeface="Adobe Arabic" panose="02040503050201020203" pitchFamily="18" charset="-78"/>
            </a:endParaRPr>
          </a:p>
          <a:p>
            <a:pPr algn="r" rtl="1"/>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2313533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آمادگی جسمی و روانی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3600" dirty="0">
                <a:latin typeface="Adobe Arabic" panose="02040503050201020203" pitchFamily="18" charset="-78"/>
                <a:cs typeface="Adobe Arabic" panose="02040503050201020203" pitchFamily="18" charset="-78"/>
              </a:rPr>
              <a:t>ارائه دهنده باید در روز و زمان ارائه آمادگی کامل روانی و جسمانی داشته باشد</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پاسخگویی به سؤالات و بحث با مخاطبین در انتهای ارائه تمرکز زیادی می طلبد که یک فرد خسته نمی تواند با موفقیت آن را به انجام برساند</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فرد خسته نمی تواند به خوبی در افراد ایجاد انگیزه و رغبت نماید</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با توجه به موارد فوق ارائه دهنده باید تا یک روز مانده به ارائه همه ی کارها را انجام داده و آخرین روز را استراحت کند</a:t>
            </a:r>
            <a:endParaRPr lang="fa-IR" sz="3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3449771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ظاهر ارائه دهنده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4000" dirty="0">
                <a:latin typeface="Adobe Arabic" panose="02040503050201020203" pitchFamily="18" charset="-78"/>
                <a:cs typeface="Adobe Arabic" panose="02040503050201020203" pitchFamily="18" charset="-78"/>
              </a:rPr>
              <a:t>وجهه شخصی سخنران نقش مهمی در موفقیت ارائه دارد</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ظاهر خوب در دیگران تأثیر می گذارد و نفوذ کلام را زیاد می کند</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نظافت و آراستگی تأثیرات بسیار مثبتی بر افراد دارند و فقدان نظافت و آراستگی حالت دافعه ایجاد می کند</a:t>
            </a:r>
          </a:p>
          <a:p>
            <a:pPr marL="0" indent="0" algn="r" rtl="1">
              <a:lnSpc>
                <a:spcPct val="100000"/>
              </a:lnSpc>
              <a:buNone/>
            </a:pPr>
            <a:r>
              <a:rPr lang="fa-IR" sz="4000" dirty="0">
                <a:latin typeface="Adobe Arabic" panose="02040503050201020203" pitchFamily="18" charset="-78"/>
                <a:cs typeface="Adobe Arabic" panose="02040503050201020203" pitchFamily="18" charset="-78"/>
              </a:rPr>
              <a:t>در اغلب محیط ها و ارائه ها یک ظاهر رسمی مطلوب ترین ظاهر قلمداد می شود</a:t>
            </a:r>
          </a:p>
          <a:p>
            <a:pPr marL="548640" lvl="2" indent="0" algn="r" rtl="1">
              <a:lnSpc>
                <a:spcPct val="100000"/>
              </a:lnSpc>
              <a:buNone/>
            </a:pPr>
            <a:endParaRPr lang="fa-IR" sz="4000" dirty="0">
              <a:latin typeface="Adobe Arabic" panose="02040503050201020203" pitchFamily="18" charset="-78"/>
              <a:cs typeface="Adobe Arabic" panose="02040503050201020203" pitchFamily="18" charset="-78"/>
            </a:endParaRPr>
          </a:p>
          <a:p>
            <a:pPr marL="548640" lvl="2" indent="0" algn="r" rtl="1">
              <a:lnSpc>
                <a:spcPct val="100000"/>
              </a:lnSpc>
              <a:buNone/>
            </a:pPr>
            <a:endParaRPr lang="fa-IR" sz="40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40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5506244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تمرین ارائه</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3600" dirty="0">
                <a:latin typeface="Adobe Arabic" panose="02040503050201020203" pitchFamily="18" charset="-78"/>
                <a:cs typeface="Adobe Arabic" panose="02040503050201020203" pitchFamily="18" charset="-78"/>
              </a:rPr>
              <a:t>ارائه دهنده باید در مراحل آخر آماده سازی ارائه، چندین بار ارائه را با توجه به طرح و زمان بندی ارائه و با کنترل دقیق زمان تمرین کند.</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تمرین مکرر ارائه موجب کاهش اضطراب ارائه دهنده، تنظیم مطلب در قالب زمان بندی، روانی در گفتار، و نهایتاً موفقیت ارائه خواهد بود و امری کاملاً ضروری است.</a:t>
            </a:r>
          </a:p>
          <a:p>
            <a:pPr marL="0" indent="0" algn="r" rtl="1">
              <a:lnSpc>
                <a:spcPct val="100000"/>
              </a:lnSpc>
              <a:buNone/>
            </a:pPr>
            <a:r>
              <a:rPr lang="fa-IR" sz="3600" dirty="0">
                <a:latin typeface="Adobe Arabic" panose="02040503050201020203" pitchFamily="18" charset="-78"/>
                <a:cs typeface="Adobe Arabic" panose="02040503050201020203" pitchFamily="18" charset="-78"/>
              </a:rPr>
              <a:t>توصیه می شود تمرین ها در طی دو یا سه روز آخر به دفعات و در حضور افرادی انجام شود تا نقاط ضعف و قوت ارائه بهتر مشخص گردد.</a:t>
            </a:r>
          </a:p>
          <a:p>
            <a:pPr marL="548640" lvl="2"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8569772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000" b="1" dirty="0">
                <a:latin typeface="Adobe Arabic" panose="02040503050201020203" pitchFamily="18" charset="-78"/>
                <a:cs typeface="Adobe Arabic" panose="02040503050201020203" pitchFamily="18" charset="-78"/>
              </a:rPr>
              <a:t>ضرورت سفر</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Autofit/>
          </a:bodyPr>
          <a:lstStyle/>
          <a:p>
            <a:pPr marL="0" indent="0" algn="r" rtl="1">
              <a:lnSpc>
                <a:spcPct val="100000"/>
              </a:lnSpc>
              <a:buNone/>
            </a:pPr>
            <a:r>
              <a:rPr lang="fa-IR" sz="3600" dirty="0">
                <a:latin typeface="Adobe Arabic" panose="02040503050201020203" pitchFamily="18" charset="-78"/>
                <a:cs typeface="Adobe Arabic" panose="02040503050201020203" pitchFamily="18" charset="-78"/>
              </a:rPr>
              <a:t>اگر برای انجام ارائه لازم شود که ارائه دهنده سفری انجام دهد،  از ابتدا باید بدون احساس شرمندگی مسائلی را با مسئول برنامه مطرح و مشخص کند. مثلاً:</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نحوه ی پرداخت هزینه سفر</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محل اقامت</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محل سخنرانی</a:t>
            </a:r>
          </a:p>
          <a:p>
            <a:pPr marL="274320" lvl="1" indent="0" algn="r" rtl="1">
              <a:lnSpc>
                <a:spcPct val="100000"/>
              </a:lnSpc>
              <a:buNone/>
            </a:pPr>
            <a:r>
              <a:rPr lang="fa-IR" sz="3600" dirty="0">
                <a:latin typeface="Adobe Arabic" panose="02040503050201020203" pitchFamily="18" charset="-78"/>
                <a:cs typeface="Adobe Arabic" panose="02040503050201020203" pitchFamily="18" charset="-78"/>
              </a:rPr>
              <a:t>نام و تلفن فردی که در صورت پیش آمدن مشکل در سفر بتوان از او کمک گرفت</a:t>
            </a:r>
          </a:p>
          <a:p>
            <a:pPr marL="548640" lvl="2"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a:p>
            <a:pPr marL="0" indent="0" algn="r" rtl="1">
              <a:lnSpc>
                <a:spcPct val="100000"/>
              </a:lnSpc>
              <a:buNone/>
            </a:pPr>
            <a:endParaRPr lang="fa-IR"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508426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نکات اصلی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یک ارائه گفتاری، صرفنظر از طول آن، نباید دارای تعداد زیادی نکته اصلی باشد</a:t>
            </a:r>
          </a:p>
          <a:p>
            <a:pPr marL="0" indent="0" algn="r" rtl="1">
              <a:buNone/>
            </a:pPr>
            <a:r>
              <a:rPr lang="fa-IR" sz="3600" dirty="0" smtClean="0">
                <a:latin typeface="Adobe Arabic" panose="02040503050201020203" pitchFamily="18" charset="-78"/>
                <a:cs typeface="Adobe Arabic" panose="02040503050201020203" pitchFamily="18" charset="-78"/>
              </a:rPr>
              <a:t>سخنرانی ها عموما نباید بیش از سه نکته اصلی داشته باشد</a:t>
            </a:r>
          </a:p>
          <a:p>
            <a:pPr marL="0" indent="0" algn="r" rtl="1">
              <a:buNone/>
            </a:pPr>
            <a:r>
              <a:rPr lang="fa-IR" sz="3600" dirty="0" smtClean="0">
                <a:latin typeface="Adobe Arabic" panose="02040503050201020203" pitchFamily="18" charset="-78"/>
                <a:cs typeface="Adobe Arabic" panose="02040503050201020203" pitchFamily="18" charset="-78"/>
              </a:rPr>
              <a:t>در کلاس های درس نیز توصیه شده است که هر جلسه حداکثر پنج نکته اصلی را مطرح کند</a:t>
            </a:r>
          </a:p>
          <a:p>
            <a:pPr marL="0" indent="0" algn="r" rtl="1">
              <a:buNone/>
            </a:pPr>
            <a:r>
              <a:rPr lang="fa-IR" sz="3600" dirty="0" smtClean="0">
                <a:latin typeface="Adobe Arabic" panose="02040503050201020203" pitchFamily="18" charset="-78"/>
                <a:cs typeface="Adobe Arabic" panose="02040503050201020203" pitchFamily="18" charset="-78"/>
              </a:rPr>
              <a:t>اگر نکات اصلی هدف پس از فهرست کردن تعدادشان زیاد باشد، باید آنها را به دسته های کلی تری دسته بندی کرد</a:t>
            </a:r>
          </a:p>
        </p:txBody>
      </p:sp>
    </p:spTree>
    <p:extLst>
      <p:ext uri="{BB962C8B-B14F-4D97-AF65-F5344CB8AC3E}">
        <p14:creationId xmlns:p14="http://schemas.microsoft.com/office/powerpoint/2010/main" val="1892372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نکات اصلی</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marL="0" indent="0" algn="r" rtl="1">
              <a:buNone/>
            </a:pPr>
            <a:r>
              <a:rPr lang="fa-IR" sz="3600" dirty="0" smtClean="0">
                <a:latin typeface="Adobe Arabic" panose="02040503050201020203" pitchFamily="18" charset="-78"/>
                <a:cs typeface="Adobe Arabic" panose="02040503050201020203" pitchFamily="18" charset="-78"/>
              </a:rPr>
              <a:t>هر نکته اصلی باید از سایر نکات اصلی مستقل و مجزا باشد</a:t>
            </a:r>
            <a:endParaRPr lang="en-US" sz="3600" dirty="0" smtClean="0">
              <a:latin typeface="Adobe Arabic" panose="02040503050201020203" pitchFamily="18" charset="-78"/>
              <a:cs typeface="Adobe Arabic" panose="02040503050201020203" pitchFamily="18" charset="-78"/>
            </a:endParaRPr>
          </a:p>
          <a:p>
            <a:pPr marL="0" indent="0" algn="r" rtl="1">
              <a:buNone/>
            </a:pPr>
            <a:r>
              <a:rPr lang="fa-IR" sz="3600" dirty="0" smtClean="0">
                <a:latin typeface="Adobe Arabic" panose="02040503050201020203" pitchFamily="18" charset="-78"/>
                <a:cs typeface="Adobe Arabic" panose="02040503050201020203" pitchFamily="18" charset="-78"/>
              </a:rPr>
              <a:t>نکات اصلی، در حد امکان، با عبارات موازی یا مشابهی بیان شوند</a:t>
            </a:r>
            <a:endParaRPr lang="en-US" sz="3600" dirty="0" smtClean="0">
              <a:latin typeface="Adobe Arabic" panose="02040503050201020203" pitchFamily="18" charset="-78"/>
              <a:cs typeface="Adobe Arabic" panose="02040503050201020203" pitchFamily="18" charset="-78"/>
            </a:endParaRPr>
          </a:p>
          <a:p>
            <a:pPr marL="0" indent="0" algn="r" rtl="1">
              <a:buNone/>
            </a:pPr>
            <a:r>
              <a:rPr lang="fa-IR" sz="3600" dirty="0" smtClean="0">
                <a:latin typeface="Adobe Arabic" panose="02040503050201020203" pitchFamily="18" charset="-78"/>
                <a:cs typeface="Adobe Arabic" panose="02040503050201020203" pitchFamily="18" charset="-78"/>
              </a:rPr>
              <a:t>زمان های اختصاص یافته به نکات اصلی باید متعادل باشند</a:t>
            </a:r>
          </a:p>
          <a:p>
            <a:pPr marL="0" indent="0" algn="r" rtl="1">
              <a:buNone/>
            </a:pPr>
            <a:r>
              <a:rPr lang="fa-IR" sz="3600" dirty="0" smtClean="0">
                <a:latin typeface="Adobe Arabic" panose="02040503050201020203" pitchFamily="18" charset="-78"/>
                <a:cs typeface="Adobe Arabic" panose="02040503050201020203" pitchFamily="18" charset="-78"/>
              </a:rPr>
              <a:t>به هر نکته وقت کافی متناسب با اهمیت آن نکته اختصاص یابد</a:t>
            </a:r>
          </a:p>
          <a:p>
            <a:pPr marL="0" indent="0" algn="r" rtl="1">
              <a:buNone/>
            </a:pPr>
            <a:r>
              <a:rPr lang="fa-IR" sz="3600" dirty="0" smtClean="0">
                <a:latin typeface="Adobe Arabic" panose="02040503050201020203" pitchFamily="18" charset="-78"/>
                <a:cs typeface="Adobe Arabic" panose="02040503050201020203" pitchFamily="18" charset="-78"/>
              </a:rPr>
              <a:t>پس از معین شدن نکات اصلی ارائه، باید ترتیب ارائه این نکات مشخص شود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323491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6000" b="1" dirty="0" smtClean="0">
                <a:latin typeface="Adobe Arabic" panose="02040503050201020203" pitchFamily="18" charset="-78"/>
                <a:cs typeface="Adobe Arabic" panose="02040503050201020203" pitchFamily="18" charset="-78"/>
              </a:rPr>
              <a:t>متن ارائه – روش های سازماندهی نکات</a:t>
            </a:r>
            <a:endParaRPr lang="en-US" sz="6000" b="1" dirty="0">
              <a:latin typeface="Adobe Arabic" panose="02040503050201020203" pitchFamily="18" charset="-78"/>
              <a:cs typeface="Adobe Arabic" panose="02040503050201020203" pitchFamily="18" charset="-78"/>
            </a:endParaRPr>
          </a:p>
        </p:txBody>
      </p:sp>
      <p:sp>
        <p:nvSpPr>
          <p:cNvPr id="3" name="Content Placeholder 2"/>
          <p:cNvSpPr>
            <a:spLocks noGrp="1"/>
          </p:cNvSpPr>
          <p:nvPr>
            <p:ph idx="1"/>
          </p:nvPr>
        </p:nvSpPr>
        <p:spPr/>
        <p:txBody>
          <a:bodyPr>
            <a:normAutofit/>
          </a:bodyPr>
          <a:lstStyle/>
          <a:p>
            <a:pPr algn="r" rtl="1"/>
            <a:r>
              <a:rPr lang="fa-IR" sz="3600" b="1" dirty="0" smtClean="0">
                <a:latin typeface="Adobe Arabic" panose="02040503050201020203" pitchFamily="18" charset="-78"/>
                <a:cs typeface="Adobe Arabic" panose="02040503050201020203" pitchFamily="18" charset="-78"/>
              </a:rPr>
              <a:t>ترتیب زمانی</a:t>
            </a:r>
          </a:p>
          <a:p>
            <a:pPr marL="274320" lvl="1" indent="0" algn="r" rtl="1">
              <a:buNone/>
            </a:pPr>
            <a:r>
              <a:rPr lang="fa-IR" sz="3200" dirty="0" smtClean="0">
                <a:latin typeface="Adobe Arabic" panose="02040503050201020203" pitchFamily="18" charset="-78"/>
                <a:cs typeface="Adobe Arabic" panose="02040503050201020203" pitchFamily="18" charset="-78"/>
              </a:rPr>
              <a:t>یک رشته وقایع که در طی زمان پیش آمده اند یا روند انجام کاری را بیان می کنند</a:t>
            </a:r>
          </a:p>
          <a:p>
            <a:pPr algn="r" rtl="1"/>
            <a:r>
              <a:rPr lang="fa-IR" sz="3600" b="1" dirty="0" smtClean="0">
                <a:latin typeface="Adobe Arabic" panose="02040503050201020203" pitchFamily="18" charset="-78"/>
                <a:cs typeface="Adobe Arabic" panose="02040503050201020203" pitchFamily="18" charset="-78"/>
              </a:rPr>
              <a:t>ترتیب فاصله ای</a:t>
            </a:r>
          </a:p>
          <a:p>
            <a:pPr marL="274320" lvl="1" indent="0" algn="r" rtl="1">
              <a:buNone/>
            </a:pPr>
            <a:r>
              <a:rPr lang="fa-IR" sz="3400" dirty="0" smtClean="0">
                <a:latin typeface="Adobe Arabic" panose="02040503050201020203" pitchFamily="18" charset="-78"/>
                <a:cs typeface="Adobe Arabic" panose="02040503050201020203" pitchFamily="18" charset="-78"/>
              </a:rPr>
              <a:t>نکات با ترتیب جهت داری مشخص شده اند</a:t>
            </a:r>
          </a:p>
          <a:p>
            <a:pPr algn="r" rtl="1"/>
            <a:r>
              <a:rPr lang="fa-IR" sz="3600" b="1" dirty="0" smtClean="0">
                <a:latin typeface="Adobe Arabic" panose="02040503050201020203" pitchFamily="18" charset="-78"/>
                <a:cs typeface="Adobe Arabic" panose="02040503050201020203" pitchFamily="18" charset="-78"/>
              </a:rPr>
              <a:t>ترتیب سببی</a:t>
            </a:r>
          </a:p>
          <a:p>
            <a:pPr marL="274320" lvl="1" indent="0" algn="r" rtl="1">
              <a:buNone/>
            </a:pPr>
            <a:r>
              <a:rPr lang="fa-IR" sz="3400" dirty="0" smtClean="0">
                <a:latin typeface="Adobe Arabic" panose="02040503050201020203" pitchFamily="18" charset="-78"/>
                <a:cs typeface="Adobe Arabic" panose="02040503050201020203" pitchFamily="18" charset="-78"/>
              </a:rPr>
              <a:t>طرح نکات اصلی به گونه ای سازماندهی می شوند که رابطه ای سببی داشته باشند</a:t>
            </a:r>
          </a:p>
          <a:p>
            <a:pPr marL="0" indent="0" algn="r" rtl="1">
              <a:buNone/>
            </a:pPr>
            <a:endParaRPr lang="fa-I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8086105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239</TotalTime>
  <Words>3620</Words>
  <Application>Microsoft Office PowerPoint</Application>
  <PresentationFormat>Widescreen</PresentationFormat>
  <Paragraphs>345</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Adobe Arabic</vt:lpstr>
      <vt:lpstr>Courier New</vt:lpstr>
      <vt:lpstr>Rockwell</vt:lpstr>
      <vt:lpstr>Rockwell Condensed</vt:lpstr>
      <vt:lpstr>Wingdings</vt:lpstr>
      <vt:lpstr>Wood Type</vt:lpstr>
      <vt:lpstr>سازماندهی و زمانبندی ارائه گفتاری آمادگی جهت ارائه گفتاری</vt:lpstr>
      <vt:lpstr>جزئیات سازماندهی ارائه </vt:lpstr>
      <vt:lpstr>متن ارائه  </vt:lpstr>
      <vt:lpstr>متن ارائه – نکات اصلی</vt:lpstr>
      <vt:lpstr>متن ارائه – نکات اصلی</vt:lpstr>
      <vt:lpstr>متن ارائه – نکات اصلی</vt:lpstr>
      <vt:lpstr>متن ارائه – نکات اصلی</vt:lpstr>
      <vt:lpstr>متن ارائه – نکات اصلی</vt:lpstr>
      <vt:lpstr>متن ارائه – روش های سازماندهی نکات</vt:lpstr>
      <vt:lpstr>متن ارائه – روش های سازماندهی نکات</vt:lpstr>
      <vt:lpstr>متن ارائه – مطالب پشتیبان</vt:lpstr>
      <vt:lpstr>متن ارائه – مطالب پشتیبان – مثال ها</vt:lpstr>
      <vt:lpstr>متن ارائه – مطالب پشتیبان – آمار</vt:lpstr>
      <vt:lpstr>متن ارائه – مطالب پشتیبان – استناد</vt:lpstr>
      <vt:lpstr>متن ارائه – مطالب پشتیبان – استناد</vt:lpstr>
      <vt:lpstr>متن ارائه – رابط ها</vt:lpstr>
      <vt:lpstr>متن ارائه – رابط ها – حلقه ها و آگاه سازها</vt:lpstr>
      <vt:lpstr>متن ارائه – رابط ها – خلاصه ها و راهنماها</vt:lpstr>
      <vt:lpstr>مقدمه</vt:lpstr>
      <vt:lpstr>مقدمه – جلب توجه و علاقه مخاطبین</vt:lpstr>
      <vt:lpstr>مقدمه – پیشنهادهائی برای داشتن مقدمه خوب</vt:lpstr>
      <vt:lpstr>مقدمه – پیشنهادهائی برای داشتن مقدمه خوب</vt:lpstr>
      <vt:lpstr>مقدمه – بیان موضوع ارائه</vt:lpstr>
      <vt:lpstr>مقدمه – استقرار اعتبار و حسن نیت ارائه گر</vt:lpstr>
      <vt:lpstr>مقدمه – اطلاع رسانی در مورد متن ارائه</vt:lpstr>
      <vt:lpstr>نتیجه گیری</vt:lpstr>
      <vt:lpstr>نتیجه گیری – روش های تاکید بر مطالب مهم</vt:lpstr>
      <vt:lpstr>طرح سخنرانی</vt:lpstr>
      <vt:lpstr>طرح سخنرانی – طرح آماده سازی</vt:lpstr>
      <vt:lpstr>طرح سخنرانی – طرح ارائه</vt:lpstr>
      <vt:lpstr>طرح سخنرانی – رهنمود های تهیه طرح ارائه</vt:lpstr>
      <vt:lpstr>آمادگی جهت ارائه گفتاری </vt:lpstr>
      <vt:lpstr>آمادگی جهت ارائه گفتاری - مقدمه </vt:lpstr>
      <vt:lpstr>آمادگی جهت ارائه گفتاری - مقدمه </vt:lpstr>
      <vt:lpstr>آمادگی جهت ارائه گفتاری - مقدمه </vt:lpstr>
      <vt:lpstr>قبل از زمان ارائه - اهمیت ارائه </vt:lpstr>
      <vt:lpstr>قبل از زمان ارائه - بررسی تناسب موضوع</vt:lpstr>
      <vt:lpstr>قبل از زمان ارائه - بررسی تناسب موضوع</vt:lpstr>
      <vt:lpstr>قبل از زمان ارائه - بررسی تناسب موضوع</vt:lpstr>
      <vt:lpstr>قبل از زمان ارائه - ماهیت برنامه </vt:lpstr>
      <vt:lpstr>قبل از زمان ارائه - زمان ارائه </vt:lpstr>
      <vt:lpstr>قبل از زمان ارائه - طول ارائه </vt:lpstr>
      <vt:lpstr>قبل از زمان ارائه - مکان ارائه </vt:lpstr>
      <vt:lpstr>قبل از زمان ارائه - متن ارائه </vt:lpstr>
      <vt:lpstr>قبل از زمان ارائه - متن ارائه</vt:lpstr>
      <vt:lpstr>امکانات کمکی</vt:lpstr>
      <vt:lpstr>امکانات کمکی</vt:lpstr>
      <vt:lpstr>امکانات کمکی</vt:lpstr>
      <vt:lpstr>امکانات کمکی</vt:lpstr>
      <vt:lpstr>امکانات کمکی</vt:lpstr>
      <vt:lpstr>امکانات کمکی</vt:lpstr>
      <vt:lpstr>امکانات کمکی</vt:lpstr>
      <vt:lpstr>امکانات کمکی</vt:lpstr>
      <vt:lpstr>امکانات کمکی</vt:lpstr>
      <vt:lpstr>امکانات کمکی</vt:lpstr>
      <vt:lpstr>امکانات کمکی</vt:lpstr>
      <vt:lpstr>امکانات کمکی</vt:lpstr>
      <vt:lpstr>امکانات کمکی</vt:lpstr>
      <vt:lpstr>امکانات کمکی</vt:lpstr>
      <vt:lpstr>آمادگی جسمی و روانی</vt:lpstr>
      <vt:lpstr>ظاهر ارائه دهنده</vt:lpstr>
      <vt:lpstr>تمرین ارائه</vt:lpstr>
      <vt:lpstr>ضرورت سفر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سازماندهی و زمانبندی ارائه گفتاری – آمادگی جهت ارائه گفتاری</dc:title>
  <dc:creator>siavash</dc:creator>
  <cp:lastModifiedBy>siavash</cp:lastModifiedBy>
  <cp:revision>180</cp:revision>
  <dcterms:created xsi:type="dcterms:W3CDTF">2016-05-01T19:14:52Z</dcterms:created>
  <dcterms:modified xsi:type="dcterms:W3CDTF">2016-05-02T22:03:08Z</dcterms:modified>
</cp:coreProperties>
</file>