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19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4" r:id="rId3"/>
    <p:sldId id="263" r:id="rId4"/>
    <p:sldId id="278" r:id="rId5"/>
    <p:sldId id="265" r:id="rId6"/>
    <p:sldId id="279" r:id="rId7"/>
    <p:sldId id="276" r:id="rId8"/>
    <p:sldId id="280" r:id="rId9"/>
    <p:sldId id="28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1" d="100"/>
          <a:sy n="71" d="100"/>
        </p:scale>
        <p:origin x="1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3AA7C-E539-4A60-950B-BDF78A27DB6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C62D-1247-41E2-918B-26098DAC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A7A5-4AEB-4B8A-B5EF-4265B4BC342D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F25CF-4D23-474A-BC39-A87DFD4D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8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6518043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rtl="0"/>
            <a:r>
              <a:rPr lang="en-US" dirty="0" smtClean="0"/>
              <a:t>GGT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520788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4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 by GGT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882052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1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MEMS GGES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6670223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8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19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2244032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35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824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9130787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iavash\Desktop\elmo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" cy="119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58819466"/>
              </p:ext>
            </p:extLst>
          </p:nvPr>
        </p:nvGraphicFramePr>
        <p:xfrm>
          <a:off x="1050758" y="6400800"/>
          <a:ext cx="110818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397">
                  <a:extLst>
                    <a:ext uri="{9D8B030D-6E8A-4147-A177-3AD203B41FA5}">
                      <a16:colId xmlns:a16="http://schemas.microsoft.com/office/drawing/2014/main" val="3667823550"/>
                    </a:ext>
                  </a:extLst>
                </a:gridCol>
                <a:gridCol w="1530434">
                  <a:extLst>
                    <a:ext uri="{9D8B030D-6E8A-4147-A177-3AD203B41FA5}">
                      <a16:colId xmlns:a16="http://schemas.microsoft.com/office/drawing/2014/main" val="1818937980"/>
                    </a:ext>
                  </a:extLst>
                </a:gridCol>
                <a:gridCol w="1643010">
                  <a:extLst>
                    <a:ext uri="{9D8B030D-6E8A-4147-A177-3AD203B41FA5}">
                      <a16:colId xmlns:a16="http://schemas.microsoft.com/office/drawing/2014/main" val="157590935"/>
                    </a:ext>
                  </a:extLst>
                </a:gridCol>
                <a:gridCol w="1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Introduction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GGT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AD by GGT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MEMS GGES</a:t>
                      </a: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Dynamic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Simulation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B Nazanin" pitchFamily="2" charset="-78"/>
                        </a:rPr>
                        <a:t>Conclusion</a:t>
                      </a:r>
                      <a:endParaRPr lang="en-US" baseline="0" dirty="0">
                        <a:solidFill>
                          <a:schemeClr val="tx1"/>
                        </a:solidFill>
                        <a:latin typeface="Times New Roman" pitchFamily="18" charset="0"/>
                        <a:cs typeface="B Nazanin" pitchFamily="2" charset="-78"/>
                      </a:endParaRPr>
                    </a:p>
                  </a:txBody>
                  <a:tcPr marL="121920" marR="1219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3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7929" y="6324605"/>
            <a:ext cx="1033929" cy="539909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lIns="27432" tIns="45720" rIns="45720" bIns="45720" rtlCol="0" anchor="ctr"/>
          <a:lstStyle>
            <a:lvl1pPr algn="ctr" rtl="1">
              <a:defRPr sz="2000" b="0" baseline="0">
                <a:solidFill>
                  <a:schemeClr val="tx1"/>
                </a:solidFill>
                <a:latin typeface="Century Gothic" pitchFamily="34" charset="0"/>
                <a:cs typeface="B Nazanin" pitchFamily="2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8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1" r:id="rId2"/>
    <p:sldLayoutId id="2147484023" r:id="rId3"/>
    <p:sldLayoutId id="2147484026" r:id="rId4"/>
    <p:sldLayoutId id="2147484024" r:id="rId5"/>
    <p:sldLayoutId id="2147484027" r:id="rId6"/>
    <p:sldLayoutId id="2147484028" r:id="rId7"/>
    <p:sldLayoutId id="21474840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B383DB-49D5-4783-825B-6A5954A97435}"/>
              </a:ext>
            </a:extLst>
          </p:cNvPr>
          <p:cNvSpPr txBox="1"/>
          <p:nvPr/>
        </p:nvSpPr>
        <p:spPr>
          <a:xfrm>
            <a:off x="4495797" y="337275"/>
            <a:ext cx="2920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advanced Technologies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A756A-520A-4F3F-98C7-E9D0B27C49C8}"/>
              </a:ext>
            </a:extLst>
          </p:cNvPr>
          <p:cNvSpPr txBox="1"/>
          <p:nvPr/>
        </p:nvSpPr>
        <p:spPr>
          <a:xfrm>
            <a:off x="3567554" y="1510976"/>
            <a:ext cx="476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 Project Final Presentation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1C35-CA82-4796-9291-F084EBDF66A0}"/>
              </a:ext>
            </a:extLst>
          </p:cNvPr>
          <p:cNvSpPr txBox="1"/>
          <p:nvPr/>
        </p:nvSpPr>
        <p:spPr>
          <a:xfrm>
            <a:off x="1988813" y="2429235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algn="ctr" rt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MEMS Inertial Earth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Dynamic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Measuring Gravity Gradient Torque in Low Earth Orbit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1ACDB-E7D0-4B9F-AF1C-4DAEB0F22618}"/>
              </a:ext>
            </a:extLst>
          </p:cNvPr>
          <p:cNvSpPr txBox="1"/>
          <p:nvPr/>
        </p:nvSpPr>
        <p:spPr>
          <a:xfrm>
            <a:off x="5087996" y="4024604"/>
            <a:ext cx="17264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Siavash Sabzy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275BF-4832-40DB-ACCC-85E74E12C206}"/>
              </a:ext>
            </a:extLst>
          </p:cNvPr>
          <p:cNvSpPr txBox="1"/>
          <p:nvPr/>
        </p:nvSpPr>
        <p:spPr>
          <a:xfrm>
            <a:off x="4240768" y="5260541"/>
            <a:ext cx="342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Dr</a:t>
            </a:r>
            <a:r>
              <a:rPr lang="en-US" b="1" dirty="0" smtClean="0">
                <a:latin typeface="Times New Roman" panose="02020603050405020304" pitchFamily="18" charset="0"/>
                <a:cs typeface="Times New Roman" pitchFamily="18" charset="0"/>
              </a:rPr>
              <a:t>. M. Farajollahi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F38E8-9216-4C1D-9214-26329E25F1E6}"/>
              </a:ext>
            </a:extLst>
          </p:cNvPr>
          <p:cNvSpPr txBox="1"/>
          <p:nvPr/>
        </p:nvSpPr>
        <p:spPr>
          <a:xfrm>
            <a:off x="5275854" y="6477868"/>
            <a:ext cx="135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Feb. 2019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383DB-49D5-4783-825B-6A5954A97435}"/>
              </a:ext>
            </a:extLst>
          </p:cNvPr>
          <p:cNvSpPr txBox="1"/>
          <p:nvPr/>
        </p:nvSpPr>
        <p:spPr>
          <a:xfrm>
            <a:off x="3929265" y="0"/>
            <a:ext cx="4053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Iran University of Science and Technology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17929" y="6324605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066800"/>
            <a:ext cx="10602495" cy="5130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066800"/>
            <a:ext cx="10602495" cy="5130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6858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066800"/>
            <a:ext cx="10662698" cy="5159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5" y="1078832"/>
            <a:ext cx="10654677" cy="5155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4" y="1078831"/>
            <a:ext cx="10662698" cy="5159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79" y="1074821"/>
            <a:ext cx="6947548" cy="52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rtl="0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81200" y="1219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B Nazanin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850" y="1219200"/>
            <a:ext cx="10782300" cy="533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1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itchFamily="18" charset="0"/>
                <a:ea typeface="+mj-ea"/>
                <a:cs typeface="B Nazanin" pitchFamily="2" charset="-78"/>
              </a:defRPr>
            </a:lvl1pPr>
          </a:lstStyle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Introduction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Gravity Gradient Torque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Attitude Determination by </a:t>
            </a:r>
            <a:r>
              <a:rPr lang="en-US" sz="3600" dirty="0"/>
              <a:t>Gravity Gradient </a:t>
            </a:r>
            <a:r>
              <a:rPr lang="en-US" sz="3600" dirty="0" smtClean="0"/>
              <a:t>Torque</a:t>
            </a:r>
            <a:endParaRPr lang="en-US" sz="3600" dirty="0"/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MEMS GGES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Spacecraft and Sensor Dynamic 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Simulation</a:t>
            </a:r>
          </a:p>
          <a:p>
            <a:pPr marL="685800" indent="-685800" algn="l" rtl="0">
              <a:buFont typeface="Courier New" pitchFamily="49" charset="0"/>
              <a:buChar char="o"/>
            </a:pPr>
            <a:r>
              <a:rPr lang="en-US" sz="3600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6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7929" y="6318091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1478245"/>
            <a:ext cx="85523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Earth Sensors and sensors based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astronomical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have a limited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Multiple units required all over satellite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coverage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Limits ability to reacquire attitude on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tumbling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Prone to saturation due to presence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moon in field of view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limitations of existing sensors,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sensing scheme needed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Use Earths gravity field as a reference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17" y="1469280"/>
            <a:ext cx="2381582" cy="4163006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6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981200" y="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Gravity Gradient Torque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2" y="3023453"/>
            <a:ext cx="7593449" cy="330115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219200"/>
            <a:ext cx="2209800" cy="482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688814"/>
                <a:ext cx="891540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Two 0.1 g masses separated by 5 cm in an orbit of 700 km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have a difference in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gravity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Missions for gradiometry, such as GOCE have custom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accelerometers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weighing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tens of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kilograms that can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  Total of four MEMS sensors needed per instrument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8814"/>
                <a:ext cx="8915400" cy="1631216"/>
              </a:xfrm>
              <a:prstGeom prst="rect">
                <a:avLst/>
              </a:prstGeom>
              <a:blipFill>
                <a:blip r:embed="rId4"/>
                <a:stretch>
                  <a:fillRect l="-684" t="-1866" r="-615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7929" y="3341879"/>
            <a:ext cx="9893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GG: Gravity Gradient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passively stabilize the attitude of satellites designed with an elongated shape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GEOSAT]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 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phenomenon to develop an Earth Sensor with a mass of 1 kg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dm^3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  Measure pitch and roll angles with an accuracy of +/- 2 degrees @ update 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363772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17929" y="6324605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/>
          <a:lstStyle/>
          <a:p>
            <a:pPr algn="ctr" rtl="0"/>
            <a:r>
              <a:rPr lang="en-US" dirty="0"/>
              <a:t>Goals and Challenges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-17929" y="15881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attitude determination instrument with MEMS 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Single unit with 4pi steradian coverage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+/- 2° accuracy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Volume &lt;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dm^3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Mass &lt; 1 kg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Power &lt; 5 W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Update rate &gt; 1 Hz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1600200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sufficient Signal to Noise Ratio to measure pitch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with the required accuracy in LEO: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  “Big” proof mass desired (0.1 g) 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  Soft spring needed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 Develop a reliable fabrication process and packaging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sensor can be fabricated and tested in 1g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Test setup to reproduce the expected displacement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microgravity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  Sensitive yet robust displacement measurement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measuring sub-nm displacements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762000"/>
            <a:ext cx="58271" cy="55626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762000"/>
            <a:ext cx="7010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601200" y="0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0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24000"/>
          </a:xfrm>
        </p:spPr>
        <p:txBody>
          <a:bodyPr/>
          <a:lstStyle/>
          <a:p>
            <a:r>
              <a:rPr lang="en-US" dirty="0"/>
              <a:t>Attitude Determination by Gravity Gradient </a:t>
            </a:r>
            <a:r>
              <a:rPr lang="en-US" dirty="0" smtClean="0"/>
              <a:t>Torque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3048000"/>
                <a:ext cx="4952999" cy="1116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𝐺𝐺𝑇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func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4952999" cy="1116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828800"/>
            <a:ext cx="6967221" cy="43434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1828800"/>
            <a:ext cx="500633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7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17929" y="6324605"/>
            <a:ext cx="1033929" cy="53990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90600"/>
          </a:xfrm>
        </p:spPr>
        <p:txBody>
          <a:bodyPr/>
          <a:lstStyle/>
          <a:p>
            <a:r>
              <a:rPr lang="en-US" dirty="0" smtClean="0"/>
              <a:t>MEMS GGES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295400"/>
            <a:ext cx="7468642" cy="22196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3520388"/>
            <a:ext cx="7459116" cy="273405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1" y="999565"/>
            <a:ext cx="7249537" cy="39820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6" y="2604972"/>
            <a:ext cx="5792008" cy="1648055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00407"/>
              </p:ext>
            </p:extLst>
          </p:nvPr>
        </p:nvGraphicFramePr>
        <p:xfrm>
          <a:off x="1562100" y="791135"/>
          <a:ext cx="90678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245403398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1447594315"/>
                    </a:ext>
                  </a:extLst>
                </a:gridCol>
              </a:tblGrid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Properties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7110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Total Length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1195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Bar Length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4962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Bar Breadth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 cm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305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Breadth at extremities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cm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12268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Thickness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29041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Maximum Moment of Inertia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 x 10^-8  N.m^2  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50641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Mass Weight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 g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15301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Properties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3383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Length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μm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70071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Width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μm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8584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Depth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29904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resonant frequency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 Hz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66887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Stops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494939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Lateral Clearance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μm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24498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clearance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&lt;4 μm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34586"/>
                  </a:ext>
                </a:extLst>
              </a:tr>
              <a:tr h="230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Displacement Sensing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3224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Fiber tip distance from Proof Mass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96225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Laser Wavelength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 nm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09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1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9"/>
            <a:ext cx="10515600" cy="978401"/>
          </a:xfrm>
        </p:spPr>
        <p:txBody>
          <a:bodyPr/>
          <a:lstStyle/>
          <a:p>
            <a:r>
              <a:rPr lang="en-US" dirty="0"/>
              <a:t>Spacecraft and Sensor Dynamic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r>
              <a:rPr lang="en-US" dirty="0" smtClean="0"/>
              <a:t>/10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49026"/>
                  </p:ext>
                </p:extLst>
              </p:nvPr>
            </p:nvGraphicFramePr>
            <p:xfrm>
              <a:off x="1981200" y="1524000"/>
              <a:ext cx="8229599" cy="4267200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50801">
                      <a:extLst>
                        <a:ext uri="{9D8B030D-6E8A-4147-A177-3AD203B41FA5}">
                          <a16:colId xmlns:a16="http://schemas.microsoft.com/office/drawing/2014/main" val="649259666"/>
                        </a:ext>
                      </a:extLst>
                    </a:gridCol>
                    <a:gridCol w="8178798">
                      <a:extLst>
                        <a:ext uri="{9D8B030D-6E8A-4147-A177-3AD203B41FA5}">
                          <a16:colId xmlns:a16="http://schemas.microsoft.com/office/drawing/2014/main" val="3674043484"/>
                        </a:ext>
                      </a:extLst>
                    </a:gridCol>
                  </a:tblGrid>
                  <a:tr h="4267200">
                    <a:tc>
                      <a:txBody>
                        <a:bodyPr/>
                        <a:lstStyle/>
                        <a:p>
                          <a:pPr marL="0" marR="0" indent="0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𝑥𝐼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𝑦𝐼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𝑧𝐼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𝑥𝐼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5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𝑦𝐼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5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l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𝑧𝐼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𝜇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5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B Nazanin" panose="00000400000000000000" pitchFamily="2" charset="-78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635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549026"/>
                  </p:ext>
                </p:extLst>
              </p:nvPr>
            </p:nvGraphicFramePr>
            <p:xfrm>
              <a:off x="1981200" y="1524000"/>
              <a:ext cx="8229599" cy="4267200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50801">
                      <a:extLst>
                        <a:ext uri="{9D8B030D-6E8A-4147-A177-3AD203B41FA5}">
                          <a16:colId xmlns:a16="http://schemas.microsoft.com/office/drawing/2014/main" val="649259666"/>
                        </a:ext>
                      </a:extLst>
                    </a:gridCol>
                    <a:gridCol w="8178798">
                      <a:extLst>
                        <a:ext uri="{9D8B030D-6E8A-4147-A177-3AD203B41FA5}">
                          <a16:colId xmlns:a16="http://schemas.microsoft.com/office/drawing/2014/main" val="3674043484"/>
                        </a:ext>
                      </a:extLst>
                    </a:gridCol>
                  </a:tblGrid>
                  <a:tr h="4267200">
                    <a:tc>
                      <a:txBody>
                        <a:bodyPr/>
                        <a:lstStyle/>
                        <a:p>
                          <a:pPr marL="0" marR="0" indent="0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635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577525"/>
                  </p:ext>
                </p:extLst>
              </p:nvPr>
            </p:nvGraphicFramePr>
            <p:xfrm>
              <a:off x="1866899" y="3015147"/>
              <a:ext cx="8458200" cy="1755648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8458200">
                      <a:extLst>
                        <a:ext uri="{9D8B030D-6E8A-4147-A177-3AD203B41FA5}">
                          <a16:colId xmlns:a16="http://schemas.microsoft.com/office/drawing/2014/main" val="2519433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252095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=−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𝜔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23337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252095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𝐼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𝜔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𝑇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82210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252095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𝑇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9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577525"/>
                  </p:ext>
                </p:extLst>
              </p:nvPr>
            </p:nvGraphicFramePr>
            <p:xfrm>
              <a:off x="1866899" y="3015147"/>
              <a:ext cx="8458200" cy="1755648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8458200">
                      <a:extLst>
                        <a:ext uri="{9D8B030D-6E8A-4147-A177-3AD203B41FA5}">
                          <a16:colId xmlns:a16="http://schemas.microsoft.com/office/drawing/2014/main" val="251943335"/>
                        </a:ext>
                      </a:extLst>
                    </a:gridCol>
                  </a:tblGrid>
                  <a:tr h="585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b="-2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333796"/>
                      </a:ext>
                    </a:extLst>
                  </a:tr>
                  <a:tr h="585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98969" b="-989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221046"/>
                      </a:ext>
                    </a:extLst>
                  </a:tr>
                  <a:tr h="585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089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049218"/>
                  </p:ext>
                </p:extLst>
              </p:nvPr>
            </p:nvGraphicFramePr>
            <p:xfrm>
              <a:off x="3221989" y="2590800"/>
              <a:ext cx="5748020" cy="1680909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25400">
                      <a:extLst>
                        <a:ext uri="{9D8B030D-6E8A-4147-A177-3AD203B41FA5}">
                          <a16:colId xmlns:a16="http://schemas.microsoft.com/office/drawing/2014/main" val="3381404118"/>
                        </a:ext>
                      </a:extLst>
                    </a:gridCol>
                    <a:gridCol w="5722620">
                      <a:extLst>
                        <a:ext uri="{9D8B030D-6E8A-4147-A177-3AD203B41FA5}">
                          <a16:colId xmlns:a16="http://schemas.microsoft.com/office/drawing/2014/main" val="1813686189"/>
                        </a:ext>
                      </a:extLst>
                    </a:gridCol>
                  </a:tblGrid>
                  <a:tr h="485775">
                    <a:tc>
                      <a:txBody>
                        <a:bodyPr/>
                        <a:lstStyle/>
                        <a:p>
                          <a:pPr marL="0" marR="0" indent="0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252095" algn="just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𝑣𝑒𝑐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𝑣𝑒𝑐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  <a:p>
                          <a:pPr marL="0" marR="0" indent="252095" algn="just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3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469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049218"/>
                  </p:ext>
                </p:extLst>
              </p:nvPr>
            </p:nvGraphicFramePr>
            <p:xfrm>
              <a:off x="3221989" y="2590800"/>
              <a:ext cx="5748020" cy="1680909"/>
            </p:xfrm>
            <a:graphic>
              <a:graphicData uri="http://schemas.openxmlformats.org/drawingml/2006/table">
                <a:tbl>
                  <a:tblPr rtl="1" firstRow="1" firstCol="1" bandRow="1"/>
                  <a:tblGrid>
                    <a:gridCol w="25400">
                      <a:extLst>
                        <a:ext uri="{9D8B030D-6E8A-4147-A177-3AD203B41FA5}">
                          <a16:colId xmlns:a16="http://schemas.microsoft.com/office/drawing/2014/main" val="3381404118"/>
                        </a:ext>
                      </a:extLst>
                    </a:gridCol>
                    <a:gridCol w="5722620">
                      <a:extLst>
                        <a:ext uri="{9D8B030D-6E8A-4147-A177-3AD203B41FA5}">
                          <a16:colId xmlns:a16="http://schemas.microsoft.com/office/drawing/2014/main" val="1813686189"/>
                        </a:ext>
                      </a:extLst>
                    </a:gridCol>
                  </a:tblGrid>
                  <a:tr h="1680909">
                    <a:tc>
                      <a:txBody>
                        <a:bodyPr/>
                        <a:lstStyle/>
                        <a:p>
                          <a:pPr marL="0" marR="0" indent="0" algn="r" rtl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699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499" y="3006716"/>
                <a:ext cx="11049000" cy="1301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𝐵𝐼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006716"/>
                <a:ext cx="11049000" cy="1301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25724" y="3176634"/>
                <a:ext cx="5136150" cy="961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5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5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𝐺𝐺𝑇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24" y="3176634"/>
                <a:ext cx="5136150" cy="9619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73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962359"/>
          </a:xfrm>
        </p:spPr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7" y="1524000"/>
            <a:ext cx="11668046" cy="367705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2" y="1524000"/>
            <a:ext cx="11760747" cy="367705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" y="1540041"/>
            <a:ext cx="11989038" cy="364497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" y="1540041"/>
            <a:ext cx="11953636" cy="36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4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2.3|0.7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1668</TotalTime>
  <Words>270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 Nazanin</vt:lpstr>
      <vt:lpstr>Calibri</vt:lpstr>
      <vt:lpstr>Cambria Math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Table of Contents</vt:lpstr>
      <vt:lpstr>Introduction</vt:lpstr>
      <vt:lpstr>PowerPoint Presentation</vt:lpstr>
      <vt:lpstr>Goals and Challenges</vt:lpstr>
      <vt:lpstr>Attitude Determination by Gravity Gradient Torque</vt:lpstr>
      <vt:lpstr>MEMS GGES</vt:lpstr>
      <vt:lpstr>Spacecraft and Sensor Dynamic </vt:lpstr>
      <vt:lpstr>Simulation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Siavash</dc:creator>
  <cp:lastModifiedBy>Siavash Sabzy</cp:lastModifiedBy>
  <cp:revision>84</cp:revision>
  <dcterms:created xsi:type="dcterms:W3CDTF">2018-06-19T07:03:28Z</dcterms:created>
  <dcterms:modified xsi:type="dcterms:W3CDTF">2019-02-01T21:37:09Z</dcterms:modified>
</cp:coreProperties>
</file>