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4019" r:id="rId1"/>
  </p:sldMasterIdLst>
  <p:notesMasterIdLst>
    <p:notesMasterId r:id="rId8"/>
  </p:notesMasterIdLst>
  <p:handoutMasterIdLst>
    <p:handoutMasterId r:id="rId9"/>
  </p:handoutMasterIdLst>
  <p:sldIdLst>
    <p:sldId id="262" r:id="rId2"/>
    <p:sldId id="264" r:id="rId3"/>
    <p:sldId id="263" r:id="rId4"/>
    <p:sldId id="265" r:id="rId5"/>
    <p:sldId id="276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1" d="100"/>
          <a:sy n="71" d="100"/>
        </p:scale>
        <p:origin x="672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3AA7C-E539-4A60-950B-BDF78A27DB6C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0C62D-1247-41E2-918B-26098DAC6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950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6A7A5-4AEB-4B8A-B5EF-4265B4BC342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F25CF-4D23-474A-BC39-A87DFD4D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387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Siavash\Desktop\elmos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" cy="1192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300" endPos="55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188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  <p:pic>
        <p:nvPicPr>
          <p:cNvPr id="8" name="Picture 2" descr="C:\Users\Siavash\Desktop\elmos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" cy="1192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300" endPos="55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07237852"/>
              </p:ext>
            </p:extLst>
          </p:nvPr>
        </p:nvGraphicFramePr>
        <p:xfrm>
          <a:off x="1016000" y="6324600"/>
          <a:ext cx="8128000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 rtl="1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Introduction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B Nazanin" pitchFamily="2" charset="-78"/>
                      </a:endParaRPr>
                    </a:p>
                  </a:txBody>
                  <a:tcPr marL="121920" marR="12192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Goals and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Challenges</a:t>
                      </a: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MEMS GGES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B Nazanin" pitchFamily="2" charset="-78"/>
                      </a:endParaRP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Conclusion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B Nazanin" pitchFamily="2" charset="-78"/>
                      </a:endParaRP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0668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  <p:pic>
        <p:nvPicPr>
          <p:cNvPr id="8" name="Picture 2" descr="C:\Users\Siavash\Desktop\elmos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" cy="1192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300" endPos="55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9197141"/>
              </p:ext>
            </p:extLst>
          </p:nvPr>
        </p:nvGraphicFramePr>
        <p:xfrm>
          <a:off x="1016000" y="6324600"/>
          <a:ext cx="8128000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 rtl="1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Introduction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B Nazanin" pitchFamily="2" charset="-78"/>
                      </a:endParaRP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Goals and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Challenges</a:t>
                      </a:r>
                    </a:p>
                  </a:txBody>
                  <a:tcPr marL="121920" marR="12192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MEMS GGES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B Nazanin" pitchFamily="2" charset="-78"/>
                      </a:endParaRP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Conclusion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B Nazanin" pitchFamily="2" charset="-78"/>
                      </a:endParaRP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14400"/>
          </a:xfrm>
          <a:prstGeom prst="rect">
            <a:avLst/>
          </a:prstGeom>
        </p:spPr>
        <p:txBody>
          <a:bodyPr/>
          <a:lstStyle/>
          <a:p>
            <a:pPr algn="ctr" rtl="0"/>
            <a:r>
              <a:rPr lang="en-US" dirty="0"/>
              <a:t>Goals and Challenges</a:t>
            </a:r>
          </a:p>
        </p:txBody>
      </p:sp>
    </p:spTree>
    <p:extLst>
      <p:ext uri="{BB962C8B-B14F-4D97-AF65-F5344CB8AC3E}">
        <p14:creationId xmlns:p14="http://schemas.microsoft.com/office/powerpoint/2010/main" val="1585747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  <p:pic>
        <p:nvPicPr>
          <p:cNvPr id="8" name="Picture 2" descr="C:\Users\Siavash\Desktop\elmos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" cy="1192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300" endPos="55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1845445"/>
              </p:ext>
            </p:extLst>
          </p:nvPr>
        </p:nvGraphicFramePr>
        <p:xfrm>
          <a:off x="1016000" y="6324600"/>
          <a:ext cx="8128000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 rtl="1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Introduction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B Nazanin" pitchFamily="2" charset="-78"/>
                      </a:endParaRP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Goals and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Challenges</a:t>
                      </a: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MEMS GGES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B Nazanin" pitchFamily="2" charset="-78"/>
                      </a:endParaRPr>
                    </a:p>
                  </a:txBody>
                  <a:tcPr marL="121920" marR="12192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Conclusion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B Nazanin" pitchFamily="2" charset="-78"/>
                      </a:endParaRP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906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MEMS GGES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880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  <p:pic>
        <p:nvPicPr>
          <p:cNvPr id="8" name="Picture 2" descr="C:\Users\Siavash\Desktop\elmos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" cy="1192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300" endPos="55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95934632"/>
              </p:ext>
            </p:extLst>
          </p:nvPr>
        </p:nvGraphicFramePr>
        <p:xfrm>
          <a:off x="1016000" y="6324600"/>
          <a:ext cx="8128000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 rtl="1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Introduction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B Nazanin" pitchFamily="2" charset="-78"/>
                      </a:endParaRP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Goals and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Challenges</a:t>
                      </a: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MEMS GGES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B Nazanin" pitchFamily="2" charset="-78"/>
                      </a:endParaRP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Conclusion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B Nazanin" pitchFamily="2" charset="-78"/>
                      </a:endParaRPr>
                    </a:p>
                  </a:txBody>
                  <a:tcPr marL="121920" marR="12192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990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33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2000">
              <a:schemeClr val="bg2">
                <a:tint val="80000"/>
                <a:satMod val="250000"/>
              </a:schemeClr>
            </a:gs>
            <a:gs pos="76000">
              <a:schemeClr val="bg2">
                <a:tint val="90000"/>
                <a:shade val="90000"/>
                <a:satMod val="200000"/>
              </a:schemeClr>
            </a:gs>
            <a:gs pos="92000">
              <a:schemeClr val="bg2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7929" y="6324605"/>
            <a:ext cx="1033929" cy="539909"/>
          </a:xfrm>
          <a:prstGeom prst="rect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vert="horz" lIns="27432" tIns="45720" rIns="45720" bIns="45720" rtlCol="0" anchor="ctr"/>
          <a:lstStyle>
            <a:lvl1pPr algn="ctr" rtl="1">
              <a:defRPr sz="2000" b="0" baseline="0">
                <a:solidFill>
                  <a:schemeClr val="tx1"/>
                </a:solidFill>
                <a:latin typeface="Century Gothic" pitchFamily="34" charset="0"/>
                <a:cs typeface="B Nazanin" pitchFamily="2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8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1" r:id="rId2"/>
    <p:sldLayoutId id="2147484023" r:id="rId3"/>
    <p:sldLayoutId id="2147484024" r:id="rId4"/>
    <p:sldLayoutId id="214748402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B383DB-49D5-4783-825B-6A5954A97435}"/>
              </a:ext>
            </a:extLst>
          </p:cNvPr>
          <p:cNvSpPr txBox="1"/>
          <p:nvPr/>
        </p:nvSpPr>
        <p:spPr>
          <a:xfrm>
            <a:off x="4495797" y="337275"/>
            <a:ext cx="2920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Faculty of advanced Technologies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A756A-520A-4F3F-98C7-E9D0B27C49C8}"/>
              </a:ext>
            </a:extLst>
          </p:cNvPr>
          <p:cNvSpPr txBox="1"/>
          <p:nvPr/>
        </p:nvSpPr>
        <p:spPr>
          <a:xfrm>
            <a:off x="3567554" y="1510976"/>
            <a:ext cx="476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Sensors and Actuators Project Proposal Presentation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61C35-CA82-4796-9291-F084EBDF66A0}"/>
              </a:ext>
            </a:extLst>
          </p:cNvPr>
          <p:cNvSpPr txBox="1"/>
          <p:nvPr/>
        </p:nvSpPr>
        <p:spPr>
          <a:xfrm>
            <a:off x="3430670" y="2584878"/>
            <a:ext cx="5041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</a:p>
          <a:p>
            <a:pPr algn="ctr" rtl="1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Gravity Gradient Earth Sensor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B1ACDB-E7D0-4B9F-AF1C-4DAEB0F22618}"/>
              </a:ext>
            </a:extLst>
          </p:cNvPr>
          <p:cNvSpPr txBox="1"/>
          <p:nvPr/>
        </p:nvSpPr>
        <p:spPr>
          <a:xfrm>
            <a:off x="5087996" y="4024604"/>
            <a:ext cx="17264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Siavash Sabzy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1275BF-4832-40DB-ACCC-85E74E12C206}"/>
              </a:ext>
            </a:extLst>
          </p:cNvPr>
          <p:cNvSpPr txBox="1"/>
          <p:nvPr/>
        </p:nvSpPr>
        <p:spPr>
          <a:xfrm>
            <a:off x="4240768" y="5260541"/>
            <a:ext cx="342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b="1" dirty="0">
                <a:latin typeface="Times New Roman" panose="02020603050405020304" pitchFamily="18" charset="0"/>
                <a:cs typeface="Times New Roman" pitchFamily="18" charset="0"/>
              </a:rPr>
              <a:t>Dr</a:t>
            </a:r>
            <a:r>
              <a:rPr lang="en-US" b="1" dirty="0" smtClean="0">
                <a:latin typeface="Times New Roman" panose="02020603050405020304" pitchFamily="18" charset="0"/>
                <a:cs typeface="Times New Roman" pitchFamily="18" charset="0"/>
              </a:rPr>
              <a:t>. M. Farajollahi</a:t>
            </a:r>
            <a:endParaRPr lang="en-US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7F38E8-9216-4C1D-9214-26329E25F1E6}"/>
              </a:ext>
            </a:extLst>
          </p:cNvPr>
          <p:cNvSpPr txBox="1"/>
          <p:nvPr/>
        </p:nvSpPr>
        <p:spPr>
          <a:xfrm>
            <a:off x="5275854" y="6477868"/>
            <a:ext cx="135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Dec. 2018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B383DB-49D5-4783-825B-6A5954A97435}"/>
              </a:ext>
            </a:extLst>
          </p:cNvPr>
          <p:cNvSpPr txBox="1"/>
          <p:nvPr/>
        </p:nvSpPr>
        <p:spPr>
          <a:xfrm>
            <a:off x="3929265" y="0"/>
            <a:ext cx="4053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Iran University of Science and Technology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07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9144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rtl="0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 of Contents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981200" y="1219200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1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Times New Roman" pitchFamily="18" charset="0"/>
                <a:ea typeface="+mj-ea"/>
                <a:cs typeface="B Nazanin" pitchFamily="2" charset="-78"/>
              </a:defRPr>
            </a:lvl1pPr>
          </a:lstStyle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2133600"/>
            <a:ext cx="10782300" cy="3048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1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Times New Roman" pitchFamily="18" charset="0"/>
                <a:ea typeface="+mj-ea"/>
                <a:cs typeface="B Nazanin" pitchFamily="2" charset="-78"/>
              </a:defRPr>
            </a:lvl1pPr>
          </a:lstStyle>
          <a:p>
            <a:pPr marL="685800" indent="-685800" algn="l" rtl="0">
              <a:buFont typeface="Courier New" pitchFamily="49" charset="0"/>
              <a:buChar char="o"/>
            </a:pPr>
            <a:r>
              <a:rPr lang="en-US" sz="4400" dirty="0" smtClean="0"/>
              <a:t>Introduction</a:t>
            </a:r>
          </a:p>
          <a:p>
            <a:pPr marL="685800" indent="-685800" algn="l" rtl="0">
              <a:buFont typeface="Courier New" pitchFamily="49" charset="0"/>
              <a:buChar char="o"/>
            </a:pPr>
            <a:r>
              <a:rPr lang="en-US" sz="4400" dirty="0" smtClean="0"/>
              <a:t>Goals and Challenges</a:t>
            </a:r>
            <a:endParaRPr lang="en-US" sz="4400" dirty="0"/>
          </a:p>
          <a:p>
            <a:pPr marL="685800" indent="-685800" algn="l" rtl="0">
              <a:buFont typeface="Courier New" pitchFamily="49" charset="0"/>
              <a:buChar char="o"/>
            </a:pPr>
            <a:r>
              <a:rPr lang="en-US" sz="4400" dirty="0" smtClean="0"/>
              <a:t>MEMS GGES Properties and Specifications </a:t>
            </a:r>
          </a:p>
          <a:p>
            <a:pPr marL="685800" indent="-685800" algn="l" rtl="0">
              <a:buFont typeface="Courier New" pitchFamily="49" charset="0"/>
              <a:buChar char="o"/>
            </a:pPr>
            <a:r>
              <a:rPr lang="en-US" sz="4400" dirty="0" smtClean="0"/>
              <a:t>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669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-17929" y="6318091"/>
            <a:ext cx="1033929" cy="539909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r>
              <a:rPr lang="en-US" dirty="0" smtClean="0"/>
              <a:t>/15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2412" y="1478245"/>
            <a:ext cx="85523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Earth Sensors and sensors based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astronomical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have a limited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  Multiple units required all over satellite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coverage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  Limits ability to reacquire attitude on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tumbling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  Prone to saturation due to presence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moon in field of view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overcome limitations of existing sensors,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sensing scheme needed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  Use Earths gravity field as a reference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317" y="1469280"/>
            <a:ext cx="2381582" cy="416300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356823"/>
            <a:ext cx="9050013" cy="3934374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8" name="Rectangle 7"/>
          <p:cNvSpPr/>
          <p:nvPr/>
        </p:nvSpPr>
        <p:spPr>
          <a:xfrm>
            <a:off x="0" y="1509616"/>
            <a:ext cx="1082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GG: Gravity Gradient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passively stabilize the attitude of satellites designed with an elongated shape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GEOSAT]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  Goal – Use this phenomenon to develop an Earth Sensor with a mass of 1 kg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volume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dm^3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LEO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  Measure pitch and roll angles with an accuracy of +/- 2 degrees @ update rate 1 Hz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0" y="1688814"/>
                <a:ext cx="5943600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  Two 0.1 g masses separated by 5 cm in an orbit of 700 km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 have a difference in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magnitude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gravity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  Missions for gradiometry, such as GOCE have custom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accelerometers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weighing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tens of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kilograms that can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measure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difference</a:t>
                </a: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  Total of four MEMS sensors needed per instrument 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88814"/>
                <a:ext cx="5943600" cy="2246769"/>
              </a:xfrm>
              <a:prstGeom prst="rect">
                <a:avLst/>
              </a:prstGeom>
              <a:blipFill>
                <a:blip r:embed="rId5"/>
                <a:stretch>
                  <a:fillRect l="-1026" t="-1355" r="-1026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5400" y="1180340"/>
            <a:ext cx="2209800" cy="48291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9565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8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r>
              <a:rPr lang="en-US" dirty="0" smtClean="0"/>
              <a:t>/15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14400"/>
          </a:xfrm>
        </p:spPr>
        <p:txBody>
          <a:bodyPr/>
          <a:lstStyle/>
          <a:p>
            <a:pPr algn="ctr" rtl="0"/>
            <a:r>
              <a:rPr lang="en-US" dirty="0"/>
              <a:t>Goals and Challenges</a:t>
            </a:r>
          </a:p>
        </p:txBody>
      </p:sp>
      <p:sp>
        <p:nvSpPr>
          <p:cNvPr id="2" name="Rectangle 1"/>
          <p:cNvSpPr/>
          <p:nvPr/>
        </p:nvSpPr>
        <p:spPr>
          <a:xfrm>
            <a:off x="-17929" y="158817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attitude determination instrument with MEMS ES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  Single unit with 4pi steradian coverage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  +/- 2° accuracy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  Volume &lt; 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dm^3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  Mass &lt; 1 kg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  Power &lt; 5 W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  Update rate &gt; 1 Hz 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1600200"/>
            <a:ext cx="5943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 sufficient Signal to Noise Ratio to measure pitch 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with the required accuracy in LEO: 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  “Big” proof mass desired (0.1 g) 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  Soft spring needed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  Develop a reliable fabrication process and packaging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sensor can be fabricated and tested in 1g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  Test setup to reproduce the expected displacement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microgravity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1g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  Sensitive yet robust displacement measurement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capable of measuring sub-nm displacements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19800" y="762000"/>
            <a:ext cx="58271" cy="556260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90800" y="0"/>
            <a:ext cx="0" cy="76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90800" y="762000"/>
            <a:ext cx="7010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601200" y="0"/>
            <a:ext cx="0" cy="76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1808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r>
              <a:rPr lang="en-US" smtClean="0"/>
              <a:t>/15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90600"/>
          </a:xfrm>
        </p:spPr>
        <p:txBody>
          <a:bodyPr/>
          <a:lstStyle/>
          <a:p>
            <a:r>
              <a:rPr lang="en-US" dirty="0" smtClean="0"/>
              <a:t>MEMS GGES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79" y="1295400"/>
            <a:ext cx="7468642" cy="221963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205" y="3520388"/>
            <a:ext cx="7459116" cy="2734057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231" y="999565"/>
            <a:ext cx="7249537" cy="3982006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996" y="2604972"/>
            <a:ext cx="5792008" cy="164805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43431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r>
              <a:rPr lang="en-US" dirty="0" smtClean="0"/>
              <a:t>/15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</p:spPr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314813"/>
              </p:ext>
            </p:extLst>
          </p:nvPr>
        </p:nvGraphicFramePr>
        <p:xfrm>
          <a:off x="1562100" y="791135"/>
          <a:ext cx="9067800" cy="533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3900">
                  <a:extLst>
                    <a:ext uri="{9D8B030D-6E8A-4147-A177-3AD203B41FA5}">
                      <a16:colId xmlns:a16="http://schemas.microsoft.com/office/drawing/2014/main" val="245403398"/>
                    </a:ext>
                  </a:extLst>
                </a:gridCol>
                <a:gridCol w="4533900">
                  <a:extLst>
                    <a:ext uri="{9D8B030D-6E8A-4147-A177-3AD203B41FA5}">
                      <a16:colId xmlns:a16="http://schemas.microsoft.com/office/drawing/2014/main" val="1447594315"/>
                    </a:ext>
                  </a:extLst>
                </a:gridCol>
              </a:tblGrid>
              <a:tr h="23082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Proof Mass Properties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177110"/>
                  </a:ext>
                </a:extLst>
              </a:tr>
              <a:tr h="23082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Proof Mass Total Length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cm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011952"/>
                  </a:ext>
                </a:extLst>
              </a:tr>
              <a:tr h="2308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Proof Mass Bar Length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cm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949627"/>
                  </a:ext>
                </a:extLst>
              </a:tr>
              <a:tr h="2308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Proof Mass Bar Breadth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 cm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363053"/>
                  </a:ext>
                </a:extLst>
              </a:tr>
              <a:tr h="2308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Proof Mass Breadth at extremities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cm 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012268"/>
                  </a:ext>
                </a:extLst>
              </a:tr>
              <a:tr h="2308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Proof Mass Thickness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 μm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129041"/>
                  </a:ext>
                </a:extLst>
              </a:tr>
              <a:tr h="2308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Proof Mass Maximum Moment of Inertia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6.9 x 10^-8  N.m^2  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850641"/>
                  </a:ext>
                </a:extLst>
              </a:tr>
              <a:tr h="2308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Proof Mass Weight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 g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315301"/>
                  </a:ext>
                </a:extLst>
              </a:tr>
              <a:tr h="23082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Spring Properties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633835"/>
                  </a:ext>
                </a:extLst>
              </a:tr>
              <a:tr h="23082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Spring Length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 μm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700717"/>
                  </a:ext>
                </a:extLst>
              </a:tr>
              <a:tr h="23082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Spring Width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μm 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08584"/>
                  </a:ext>
                </a:extLst>
              </a:tr>
              <a:tr h="23082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Spring Depth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μm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299045"/>
                  </a:ext>
                </a:extLst>
              </a:tr>
              <a:tr h="2308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 resonant frequency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1.36 Hz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766887"/>
                  </a:ext>
                </a:extLst>
              </a:tr>
              <a:tr h="23082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 Stops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494939"/>
                  </a:ext>
                </a:extLst>
              </a:tr>
              <a:tr h="23082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Lateral Clearance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μm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624498"/>
                  </a:ext>
                </a:extLst>
              </a:tr>
              <a:tr h="23082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Vertical clearance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&lt;4 μm 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534586"/>
                  </a:ext>
                </a:extLst>
              </a:tr>
              <a:tr h="23082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Optical Displacement Sensing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2532245"/>
                  </a:ext>
                </a:extLst>
              </a:tr>
              <a:tr h="23082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Fiber tip distance from Proof Mass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 μ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396225"/>
                  </a:ext>
                </a:extLst>
              </a:tr>
              <a:tr h="23082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Laser Wavelength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635 nm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091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28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3.4|0.9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9|2.3|0.7|0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1492</TotalTime>
  <Words>222</Words>
  <Application>Microsoft Office PowerPoint</Application>
  <PresentationFormat>Widescreen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B Nazanin</vt:lpstr>
      <vt:lpstr>Calibri</vt:lpstr>
      <vt:lpstr>Cambria Math</vt:lpstr>
      <vt:lpstr>Century Gothic</vt:lpstr>
      <vt:lpstr>Courier New</vt:lpstr>
      <vt:lpstr>Palatino Linotype</vt:lpstr>
      <vt:lpstr>Times New Roman</vt:lpstr>
      <vt:lpstr>Executive</vt:lpstr>
      <vt:lpstr>PowerPoint Presentation</vt:lpstr>
      <vt:lpstr>Table of Contents</vt:lpstr>
      <vt:lpstr>Introduction</vt:lpstr>
      <vt:lpstr>Goals and Challenges</vt:lpstr>
      <vt:lpstr>MEMS GGES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Siavash</dc:creator>
  <cp:lastModifiedBy>Siavash Sabzy</cp:lastModifiedBy>
  <cp:revision>69</cp:revision>
  <dcterms:created xsi:type="dcterms:W3CDTF">2018-06-19T07:03:28Z</dcterms:created>
  <dcterms:modified xsi:type="dcterms:W3CDTF">2018-12-10T17:54:43Z</dcterms:modified>
</cp:coreProperties>
</file>