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4"/>
  </p:notesMasterIdLst>
  <p:sldIdLst>
    <p:sldId id="256" r:id="rId2"/>
    <p:sldId id="303" r:id="rId3"/>
    <p:sldId id="304" r:id="rId4"/>
    <p:sldId id="292" r:id="rId5"/>
    <p:sldId id="291" r:id="rId6"/>
    <p:sldId id="298" r:id="rId7"/>
    <p:sldId id="299" r:id="rId8"/>
    <p:sldId id="300" r:id="rId9"/>
    <p:sldId id="285" r:id="rId10"/>
    <p:sldId id="301" r:id="rId11"/>
    <p:sldId id="302" r:id="rId12"/>
    <p:sldId id="296" r:id="rId13"/>
  </p:sldIdLst>
  <p:sldSz cx="12192000" cy="6858000"/>
  <p:notesSz cx="6858000" cy="9144000"/>
  <p:embeddedFontLst>
    <p:embeddedFont>
      <p:font typeface="DengXian" panose="02010600030101010101" pitchFamily="2" charset="-122"/>
      <p:regular r:id="rId15"/>
      <p:bold r:id="rId16"/>
    </p:embeddedFont>
    <p:embeddedFont>
      <p:font typeface="Quattrocento Sans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3E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034E3A-C504-4511-B725-CC3AF0274430}">
  <a:tblStyle styleId="{AB034E3A-C504-4511-B725-CC3AF02744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0349" autoAdjust="0"/>
  </p:normalViewPr>
  <p:slideViewPr>
    <p:cSldViewPr snapToGrid="0">
      <p:cViewPr varScale="1">
        <p:scale>
          <a:sx n="65" d="100"/>
          <a:sy n="65" d="100"/>
        </p:scale>
        <p:origin x="8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35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1432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3974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7933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" name="Google Shape;22;p3"/>
          <p:cNvCxnSpPr/>
          <p:nvPr/>
        </p:nvCxnSpPr>
        <p:spPr>
          <a:xfrm>
            <a:off x="604434" y="1196392"/>
            <a:ext cx="10983132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  <a:defRPr sz="2800" b="0" i="0" u="none" strike="noStrike" cap="none">
                <a:solidFill>
                  <a:srgbClr val="3A383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604434" y="1196392"/>
            <a:ext cx="10983132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ttrocento Sans"/>
              <a:buNone/>
            </a:pPr>
            <a:r>
              <a:rPr lang="en-US" sz="60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PAYROLL TAX CALCULATOR</a:t>
            </a:r>
            <a:endParaRPr sz="28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" name="Google Shape;71;p10"/>
          <p:cNvSpPr txBox="1">
            <a:spLocks noGrp="1"/>
          </p:cNvSpPr>
          <p:nvPr>
            <p:ph type="subTitle" idx="4294967295"/>
          </p:nvPr>
        </p:nvSpPr>
        <p:spPr>
          <a:xfrm>
            <a:off x="982229" y="2860103"/>
            <a:ext cx="9582736" cy="113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</a:pPr>
            <a:r>
              <a:rPr lang="en-US" sz="3200" b="1" dirty="0">
                <a:solidFill>
                  <a:schemeClr val="lt1"/>
                </a:solidFill>
              </a:rPr>
              <a:t>MIS 740 Group #2 </a:t>
            </a:r>
            <a:r>
              <a:rPr lang="en-US" sz="3200" b="1">
                <a:solidFill>
                  <a:schemeClr val="lt1"/>
                </a:solidFill>
              </a:rPr>
              <a:t>Project Demo</a:t>
            </a:r>
            <a:r>
              <a:rPr lang="en-US" sz="3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2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" name="Google Shape;72;p10"/>
          <p:cNvSpPr txBox="1"/>
          <p:nvPr/>
        </p:nvSpPr>
        <p:spPr>
          <a:xfrm>
            <a:off x="5364791" y="4552467"/>
            <a:ext cx="5483467" cy="128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r">
              <a:lnSpc>
                <a:spcPct val="150000"/>
              </a:lnSpc>
              <a:buSzPts val="1800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By </a:t>
            </a:r>
            <a:r>
              <a:rPr lang="en-US" sz="18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 Alireza </a:t>
            </a:r>
            <a:r>
              <a:rPr lang="en-US" sz="1800" dirty="0" err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Javid</a:t>
            </a:r>
            <a:r>
              <a:rPr lang="en-US" sz="18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US" sz="1800" dirty="0" err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Srijana</a:t>
            </a:r>
            <a:r>
              <a:rPr lang="en-US" sz="18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Lawa</a:t>
            </a:r>
            <a:r>
              <a:rPr lang="en-US" sz="18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r">
              <a:lnSpc>
                <a:spcPct val="150000"/>
              </a:lnSpc>
              <a:buSzPts val="1800"/>
            </a:pPr>
            <a:r>
              <a:rPr lang="en-US" sz="1800" dirty="0" err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Siangicha</a:t>
            </a:r>
            <a:r>
              <a:rPr lang="en-US" sz="18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Mbatia</a:t>
            </a:r>
            <a:r>
              <a:rPr lang="en-US" sz="18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Ying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Zhao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-US" sz="18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-04-2018</a:t>
            </a:r>
            <a:endParaRPr sz="1800" b="0" i="0" u="none" strike="noStrike" cap="none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5B85F-A3FE-4D5C-A8C1-99D244E0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Improvement from Earlier Design 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721AEC-73E7-44B3-B6F6-3E71A459DD5A}"/>
              </a:ext>
            </a:extLst>
          </p:cNvPr>
          <p:cNvSpPr txBox="1"/>
          <p:nvPr/>
        </p:nvSpPr>
        <p:spPr>
          <a:xfrm>
            <a:off x="944379" y="1394085"/>
            <a:ext cx="106438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C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to more neat and vivid one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scope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a notice on homepage for customer information and will expand scope for future advancement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social media links needed at this case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social links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Multi-Tab appearance was not good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CN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only tab format to multiform display</a:t>
            </a:r>
            <a:endParaRPr lang="en-US" altLang="zh-CN" sz="20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appearance being too busy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CN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the elements of export file</a:t>
            </a:r>
            <a:endParaRPr lang="en-US" altLang="zh-CN" sz="20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file type from Excel to PDF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 PDF for downloading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competition of Tax application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our application focusing on Employee 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26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11135268" cy="3117919"/>
          </a:xfrm>
        </p:spPr>
        <p:txBody>
          <a:bodyPr/>
          <a:lstStyle/>
          <a:p>
            <a:pPr algn="ctr"/>
            <a:endParaRPr lang="en-US" sz="3600" i="1" dirty="0">
              <a:solidFill>
                <a:srgbClr val="0070C0"/>
              </a:solidFill>
            </a:endParaRPr>
          </a:p>
          <a:p>
            <a:pPr algn="ctr"/>
            <a:r>
              <a:rPr lang="en-US" sz="3600" b="1" i="1" dirty="0">
                <a:solidFill>
                  <a:srgbClr val="B83E08"/>
                </a:solidFill>
              </a:rPr>
              <a:t>Run the application now !!</a:t>
            </a:r>
          </a:p>
        </p:txBody>
      </p:sp>
    </p:spTree>
    <p:extLst>
      <p:ext uri="{BB962C8B-B14F-4D97-AF65-F5344CB8AC3E}">
        <p14:creationId xmlns:p14="http://schemas.microsoft.com/office/powerpoint/2010/main" val="2117002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964" y="951345"/>
            <a:ext cx="9531927" cy="5375564"/>
          </a:xfrm>
        </p:spPr>
        <p:txBody>
          <a:bodyPr/>
          <a:lstStyle/>
          <a:p>
            <a:pPr algn="ctr"/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For team work of Group # 2;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For contribution from MIS 740 class;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For patient help from Instructor Dr. Hu. 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Wish everyone having a Productive Semester this fall !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438" y="1791277"/>
            <a:ext cx="2466975" cy="1847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27926" y="74814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We want to say: Thank You !!!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05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 - Payroll Tax Calculator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09" y="1417104"/>
            <a:ext cx="4922960" cy="4992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1D40D6-0194-4C08-A5D2-07715685507C}"/>
              </a:ext>
            </a:extLst>
          </p:cNvPr>
          <p:cNvSpPr txBox="1"/>
          <p:nvPr/>
        </p:nvSpPr>
        <p:spPr>
          <a:xfrm>
            <a:off x="6296332" y="1902542"/>
            <a:ext cx="4922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Welcome to the payroll tax calculator!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Our current edition is for employees who work in the Nevada-Arizona-Utah tristate area. 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If you are in the middle working class, and making up to $100,000, this is the application for you!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Please give us a call if you need help at 800-000-0000</a:t>
            </a:r>
          </a:p>
        </p:txBody>
      </p:sp>
    </p:spTree>
    <p:extLst>
      <p:ext uri="{BB962C8B-B14F-4D97-AF65-F5344CB8AC3E}">
        <p14:creationId xmlns:p14="http://schemas.microsoft.com/office/powerpoint/2010/main" val="148365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23541" cy="640080"/>
          </a:xfrm>
        </p:spPr>
        <p:txBody>
          <a:bodyPr/>
          <a:lstStyle/>
          <a:p>
            <a:r>
              <a:rPr lang="en-US" dirty="0"/>
              <a:t>Application Production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C9B76F-B30B-43E2-AEDE-C3C9A75BC6FE}"/>
              </a:ext>
            </a:extLst>
          </p:cNvPr>
          <p:cNvSpPr/>
          <p:nvPr/>
        </p:nvSpPr>
        <p:spPr>
          <a:xfrm>
            <a:off x="1101212" y="1441132"/>
            <a:ext cx="3397046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Forms (6):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7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Website Form – 4 tab pages</a:t>
            </a:r>
          </a:p>
          <a:p>
            <a:pPr marL="285750" lvl="7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 Up Form</a:t>
            </a:r>
          </a:p>
          <a:p>
            <a:pPr marL="285750" lvl="7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Login Form</a:t>
            </a:r>
          </a:p>
          <a:p>
            <a:pPr marL="285750" lvl="7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Confirm Profile Form</a:t>
            </a:r>
          </a:p>
          <a:p>
            <a:pPr marL="285750" lvl="7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and Allowance Form</a:t>
            </a:r>
          </a:p>
          <a:p>
            <a:pPr marL="285750" lvl="7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Export Review Form</a:t>
            </a:r>
          </a:p>
          <a:p>
            <a:pPr lvl="7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547E1A-1491-4B0A-B9AA-E8969DBFD1E5}"/>
              </a:ext>
            </a:extLst>
          </p:cNvPr>
          <p:cNvSpPr/>
          <p:nvPr/>
        </p:nvSpPr>
        <p:spPr>
          <a:xfrm>
            <a:off x="4948083" y="1284910"/>
            <a:ext cx="3397046" cy="5135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Forms (9) :</a:t>
            </a:r>
          </a:p>
          <a:p>
            <a:pPr marL="285750" lvl="7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Admin Home Form 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Update Helpful Links and about us Form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Add Description Form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Update contact us Form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Update Federal and state tax form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View Feedback</a:t>
            </a:r>
          </a:p>
          <a:p>
            <a:pPr marL="285750" lvl="7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Federal withholding rates Form</a:t>
            </a:r>
          </a:p>
          <a:p>
            <a:pPr marL="285750" lvl="7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Arizona state tax Rate Form</a:t>
            </a:r>
          </a:p>
          <a:p>
            <a:pPr marL="285750" lvl="7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Utah state tax rate Form</a:t>
            </a:r>
          </a:p>
          <a:p>
            <a:pPr marL="285750" lvl="7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Nevada state tax rate Form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A847CE-0B99-424F-BF7B-13AF9397221D}"/>
              </a:ext>
            </a:extLst>
          </p:cNvPr>
          <p:cNvSpPr/>
          <p:nvPr/>
        </p:nvSpPr>
        <p:spPr>
          <a:xfrm>
            <a:off x="8794954" y="1284910"/>
            <a:ext cx="315124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(1):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Access -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TaxUsers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2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7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6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23541" cy="640080"/>
          </a:xfrm>
        </p:spPr>
        <p:txBody>
          <a:bodyPr/>
          <a:lstStyle/>
          <a:p>
            <a:r>
              <a:rPr lang="en-US" dirty="0"/>
              <a:t>Payroll Tax Calculator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C9B76F-B30B-43E2-AEDE-C3C9A75BC6FE}"/>
              </a:ext>
            </a:extLst>
          </p:cNvPr>
          <p:cNvSpPr/>
          <p:nvPr/>
        </p:nvSpPr>
        <p:spPr>
          <a:xfrm>
            <a:off x="1028794" y="1479268"/>
            <a:ext cx="103435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Payroll taxes are paid by employees and employers through the payroll process; every paycheck is subject to these taxes in the U.S.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Employer withholds these taxes from the employee pay and remits them to appropriate taxing agencies.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DAB38E2-0B30-4AB2-BBFC-E6FE62FFA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94" y="2342591"/>
            <a:ext cx="5201265" cy="4067353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Bef>
                <a:spcPts val="0"/>
              </a:spcBef>
            </a:pPr>
            <a:r>
              <a:rPr lang="en-US" sz="1800" b="1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Components Involved :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</a:pPr>
            <a:endParaRPr lang="en-US" sz="1800" b="1" dirty="0">
              <a:latin typeface="Times New Roman" panose="02020603050405020304" pitchFamily="18" charset="0"/>
              <a:ea typeface="DengXian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"/>
            </a:pPr>
            <a:endParaRPr lang="en-US" sz="1300" dirty="0">
              <a:latin typeface="Times New Roman" panose="02020603050405020304" pitchFamily="18" charset="0"/>
              <a:ea typeface="DengXian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"/>
            </a:pPr>
            <a:r>
              <a:rPr lang="en-US" sz="1300" b="1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Employee Info </a:t>
            </a:r>
            <a:r>
              <a:rPr lang="en-US" sz="13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( Personal Info Input ) 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</a:pPr>
            <a:r>
              <a:rPr lang="en-US" sz="13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		</a:t>
            </a:r>
            <a:endParaRPr lang="en-US" sz="1300" dirty="0"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"/>
            </a:pPr>
            <a:r>
              <a:rPr lang="en-US" sz="1300" b="1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Payroll Info</a:t>
            </a:r>
            <a:r>
              <a:rPr lang="en-US" sz="13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( Wage Info Input )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"/>
            </a:pPr>
            <a:endParaRPr lang="en-US" sz="1300" dirty="0">
              <a:latin typeface="Times New Roman" panose="02020603050405020304" pitchFamily="18" charset="0"/>
              <a:ea typeface="DengXian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"/>
            </a:pPr>
            <a:r>
              <a:rPr lang="en-US" sz="1300" b="1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Employee Deductions &amp; Withholds </a:t>
            </a:r>
            <a:r>
              <a:rPr lang="en-US" sz="13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( 5 outputs on employee side ): </a:t>
            </a:r>
          </a:p>
          <a:p>
            <a:pPr lvl="0">
              <a:lnSpc>
                <a:spcPct val="107000"/>
              </a:lnSpc>
            </a:pPr>
            <a:r>
              <a:rPr lang="en-US" sz="13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	Federal Insurance Contributions Act (FICA)-Employee</a:t>
            </a:r>
          </a:p>
          <a:p>
            <a:pPr lvl="0">
              <a:lnSpc>
                <a:spcPct val="107000"/>
              </a:lnSpc>
            </a:pPr>
            <a:r>
              <a:rPr lang="en-US" sz="13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	Medicare Tax-Employee</a:t>
            </a:r>
          </a:p>
          <a:p>
            <a:pPr lvl="0">
              <a:lnSpc>
                <a:spcPct val="107000"/>
              </a:lnSpc>
            </a:pPr>
            <a:r>
              <a:rPr lang="en-US" sz="13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	Federal Withholdings-Employee</a:t>
            </a:r>
          </a:p>
          <a:p>
            <a:pPr lvl="0">
              <a:lnSpc>
                <a:spcPct val="107000"/>
              </a:lnSpc>
            </a:pPr>
            <a:r>
              <a:rPr lang="en-US" sz="13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	State Withholdings-Employee</a:t>
            </a:r>
          </a:p>
          <a:p>
            <a:pPr lvl="0">
              <a:lnSpc>
                <a:spcPct val="107000"/>
              </a:lnSpc>
            </a:pPr>
            <a:r>
              <a:rPr lang="en-US" sz="13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	The subtotal.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"/>
            </a:pPr>
            <a:endParaRPr lang="en-US" sz="1300" dirty="0">
              <a:latin typeface="Times New Roman" panose="02020603050405020304" pitchFamily="18" charset="0"/>
              <a:ea typeface="DengXian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</a:pPr>
            <a:r>
              <a:rPr lang="en-US" sz="13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	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</a:pPr>
            <a:r>
              <a:rPr lang="en-US" sz="13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 </a:t>
            </a:r>
            <a:endParaRPr lang="en-US" sz="1300" dirty="0"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34099-86C9-41FD-A539-010E5864276C}"/>
              </a:ext>
            </a:extLst>
          </p:cNvPr>
          <p:cNvSpPr txBox="1"/>
          <p:nvPr/>
        </p:nvSpPr>
        <p:spPr>
          <a:xfrm>
            <a:off x="6200562" y="2970647"/>
            <a:ext cx="5434592" cy="370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endParaRPr lang="en-US" sz="1300" dirty="0">
              <a:solidFill>
                <a:srgbClr val="3F3F3F"/>
              </a:solidFill>
              <a:latin typeface="Times New Roman" panose="02020603050405020304" pitchFamily="18" charset="0"/>
              <a:ea typeface="DengXian"/>
              <a:cs typeface="Times New Roman" panose="02020603050405020304" pitchFamily="18" charset="0"/>
              <a:sym typeface="Quattrocento Sans"/>
            </a:endParaRPr>
          </a:p>
          <a:p>
            <a:pPr marL="342900" lvl="0" indent="-342900">
              <a:lnSpc>
                <a:spcPct val="107000"/>
              </a:lnSpc>
              <a:buClr>
                <a:srgbClr val="3F3F3F"/>
              </a:buClr>
              <a:buSzPts val="1200"/>
              <a:buFont typeface="Wingdings" panose="05000000000000000000" pitchFamily="2" charset="2"/>
              <a:buChar char=""/>
            </a:pPr>
            <a:r>
              <a:rPr lang="en-US" sz="1300" b="1" dirty="0">
                <a:solidFill>
                  <a:srgbClr val="3F3F3F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  <a:sym typeface="Quattrocento Sans"/>
              </a:rPr>
              <a:t>Employer Contributions </a:t>
            </a:r>
            <a:r>
              <a:rPr lang="en-US" sz="1300" dirty="0">
                <a:solidFill>
                  <a:srgbClr val="3F3F3F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  <a:sym typeface="Quattrocento Sans"/>
              </a:rPr>
              <a:t>( 5 outputs on employer side):</a:t>
            </a:r>
          </a:p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r>
              <a:rPr lang="en-US" sz="1300" dirty="0">
                <a:solidFill>
                  <a:srgbClr val="3F3F3F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  <a:sym typeface="Quattrocento Sans"/>
              </a:rPr>
              <a:t>	Federal Insurance Contributions Act (FICA)-Employer</a:t>
            </a:r>
          </a:p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r>
              <a:rPr lang="en-US" sz="1300" dirty="0">
                <a:solidFill>
                  <a:srgbClr val="3F3F3F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  <a:sym typeface="Quattrocento Sans"/>
              </a:rPr>
              <a:t>	Medicare Tax-Employer</a:t>
            </a:r>
          </a:p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r>
              <a:rPr lang="en-US" sz="1300" dirty="0">
                <a:solidFill>
                  <a:srgbClr val="3F3F3F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  <a:sym typeface="Quattrocento Sans"/>
              </a:rPr>
              <a:t>	Federal Unemployment Tax Act (FUTA) –Employer</a:t>
            </a:r>
          </a:p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r>
              <a:rPr lang="en-US" sz="1300" dirty="0">
                <a:solidFill>
                  <a:srgbClr val="3F3F3F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  <a:sym typeface="Quattrocento Sans"/>
              </a:rPr>
              <a:t>	State Unemployment Tax Act (SUTA)-Employer</a:t>
            </a:r>
          </a:p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r>
              <a:rPr lang="en-US" sz="1300" dirty="0">
                <a:solidFill>
                  <a:srgbClr val="3F3F3F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  <a:sym typeface="Quattrocento Sans"/>
              </a:rPr>
              <a:t>	The subtotal.</a:t>
            </a:r>
          </a:p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endParaRPr lang="en-US" sz="1300" dirty="0">
              <a:solidFill>
                <a:srgbClr val="3F3F3F"/>
              </a:solidFill>
              <a:latin typeface="Times New Roman" panose="02020603050405020304" pitchFamily="18" charset="0"/>
              <a:ea typeface="DengXian"/>
              <a:cs typeface="Times New Roman" panose="02020603050405020304" pitchFamily="18" charset="0"/>
              <a:sym typeface="Quattrocento Sans"/>
            </a:endParaRPr>
          </a:p>
          <a:p>
            <a:pPr marL="342900" lvl="0" indent="-342900">
              <a:lnSpc>
                <a:spcPct val="107000"/>
              </a:lnSpc>
              <a:buClr>
                <a:srgbClr val="3F3F3F"/>
              </a:buClr>
              <a:buSzPts val="1200"/>
              <a:buFont typeface="Wingdings" panose="05000000000000000000" pitchFamily="2" charset="2"/>
              <a:buChar char=""/>
            </a:pPr>
            <a:r>
              <a:rPr lang="en-US" sz="1300" b="1" dirty="0">
                <a:solidFill>
                  <a:srgbClr val="3F3F3F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  <a:sym typeface="Quattrocento Sans"/>
              </a:rPr>
              <a:t>Take Home Net Pay </a:t>
            </a:r>
            <a:r>
              <a:rPr lang="en-US" sz="1300" dirty="0">
                <a:solidFill>
                  <a:srgbClr val="3F3F3F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  <a:sym typeface="Quattrocento Sans"/>
              </a:rPr>
              <a:t>( 4 outputs in this section):</a:t>
            </a:r>
          </a:p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r>
              <a:rPr lang="en-US" sz="1300" dirty="0">
                <a:solidFill>
                  <a:srgbClr val="3F3F3F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  <a:sym typeface="Quattrocento Sans"/>
              </a:rPr>
              <a:t>	Annual, Monthly, Bi-weekly breakdowns of Amount Earned 	(gross pay)</a:t>
            </a:r>
          </a:p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r>
              <a:rPr lang="en-US" sz="1300" dirty="0">
                <a:solidFill>
                  <a:srgbClr val="3F3F3F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  <a:sym typeface="Quattrocento Sans"/>
              </a:rPr>
              <a:t>	Payroll Deductions and Withholdings Subtotal, </a:t>
            </a:r>
          </a:p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r>
              <a:rPr lang="en-US" sz="1300" dirty="0">
                <a:solidFill>
                  <a:srgbClr val="3F3F3F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  <a:sym typeface="Quattrocento Sans"/>
              </a:rPr>
              <a:t>	Annual Benefit Contribution Amount</a:t>
            </a:r>
          </a:p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r>
              <a:rPr lang="en-US" sz="1300" dirty="0">
                <a:solidFill>
                  <a:srgbClr val="3F3F3F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  <a:sym typeface="Quattrocento Sans"/>
              </a:rPr>
              <a:t>	 (from employee and employer both sides)</a:t>
            </a:r>
          </a:p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r>
              <a:rPr lang="en-US" sz="1300" dirty="0">
                <a:solidFill>
                  <a:srgbClr val="3F3F3F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  <a:sym typeface="Quattrocento Sans"/>
              </a:rPr>
              <a:t>	Annual, Monthly, Bi-weekly breakdowns of Net Pay (take home)</a:t>
            </a:r>
          </a:p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r>
              <a:rPr lang="en-US" sz="1300" dirty="0">
                <a:solidFill>
                  <a:srgbClr val="3F3F3F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  <a:sym typeface="Quattrocento Sans"/>
              </a:rPr>
              <a:t>	</a:t>
            </a:r>
            <a:endParaRPr lang="en-US" dirty="0">
              <a:solidFill>
                <a:srgbClr val="3F3F3F"/>
              </a:solidFill>
              <a:latin typeface="Times New Roman" panose="02020603050405020304" pitchFamily="18" charset="0"/>
              <a:ea typeface="DengXian"/>
              <a:cs typeface="Times New Roman" panose="02020603050405020304" pitchFamily="18" charset="0"/>
              <a:sym typeface="Quattrocento Sans"/>
            </a:endParaRPr>
          </a:p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endParaRPr lang="en-US" sz="1200" dirty="0">
              <a:solidFill>
                <a:srgbClr val="3F3F3F"/>
              </a:solidFill>
              <a:latin typeface="Calibri" panose="020F0502020204030204" pitchFamily="34" charset="0"/>
              <a:ea typeface="DengXian"/>
              <a:cs typeface="Times New Roman" panose="02020603050405020304" pitchFamily="18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71767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31885" cy="640080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37149" y="2651153"/>
            <a:ext cx="4768597" cy="3714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r>
              <a:rPr lang="en-US" sz="1300" dirty="0">
                <a:solidFill>
                  <a:srgbClr val="3F3F3F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  <a:sym typeface="Quattrocento Sans"/>
              </a:rPr>
              <a:t>	</a:t>
            </a:r>
          </a:p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endParaRPr lang="en-US" sz="1300" dirty="0">
              <a:solidFill>
                <a:srgbClr val="3F3F3F"/>
              </a:solidFill>
              <a:latin typeface="Times New Roman" panose="02020603050405020304" pitchFamily="18" charset="0"/>
              <a:ea typeface="DengXian"/>
              <a:cs typeface="Times New Roman" panose="02020603050405020304" pitchFamily="18" charset="0"/>
              <a:sym typeface="Quattrocento Sans"/>
            </a:endParaRPr>
          </a:p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endParaRPr lang="en-US" sz="1300" dirty="0">
              <a:solidFill>
                <a:srgbClr val="3F3F3F"/>
              </a:solidFill>
              <a:latin typeface="Times New Roman" panose="02020603050405020304" pitchFamily="18" charset="0"/>
              <a:ea typeface="DengXian"/>
              <a:cs typeface="Times New Roman" panose="02020603050405020304" pitchFamily="18" charset="0"/>
              <a:sym typeface="Quattrocento Sans"/>
            </a:endParaRPr>
          </a:p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endParaRPr lang="en-US" sz="1300" dirty="0">
              <a:solidFill>
                <a:srgbClr val="3F3F3F"/>
              </a:solidFill>
              <a:latin typeface="Times New Roman" panose="02020603050405020304" pitchFamily="18" charset="0"/>
              <a:ea typeface="DengXian"/>
              <a:cs typeface="Times New Roman" panose="02020603050405020304" pitchFamily="18" charset="0"/>
              <a:sym typeface="Quattrocento Sans"/>
            </a:endParaRPr>
          </a:p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endParaRPr lang="en-US" sz="1300" dirty="0">
              <a:solidFill>
                <a:srgbClr val="3F3F3F"/>
              </a:solidFill>
              <a:latin typeface="Times New Roman" panose="02020603050405020304" pitchFamily="18" charset="0"/>
              <a:ea typeface="DengXian"/>
              <a:cs typeface="Times New Roman" panose="02020603050405020304" pitchFamily="18" charset="0"/>
              <a:sym typeface="Quattrocento Sans"/>
            </a:endParaRPr>
          </a:p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endParaRPr lang="en-US" sz="1300" dirty="0">
              <a:solidFill>
                <a:srgbClr val="3F3F3F"/>
              </a:solidFill>
              <a:latin typeface="Times New Roman" panose="02020603050405020304" pitchFamily="18" charset="0"/>
              <a:ea typeface="DengXian"/>
              <a:cs typeface="Times New Roman" panose="02020603050405020304" pitchFamily="18" charset="0"/>
              <a:sym typeface="Quattrocento Sans"/>
            </a:endParaRPr>
          </a:p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endParaRPr lang="en-US" sz="1300" dirty="0">
              <a:solidFill>
                <a:srgbClr val="3F3F3F"/>
              </a:solidFill>
              <a:latin typeface="Times New Roman" panose="02020603050405020304" pitchFamily="18" charset="0"/>
              <a:ea typeface="DengXian"/>
              <a:cs typeface="Times New Roman" panose="02020603050405020304" pitchFamily="18" charset="0"/>
              <a:sym typeface="Quattrocento Sans"/>
            </a:endParaRPr>
          </a:p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endParaRPr lang="en-US" sz="1300" dirty="0">
              <a:solidFill>
                <a:srgbClr val="3F3F3F"/>
              </a:solidFill>
              <a:latin typeface="Times New Roman" panose="02020603050405020304" pitchFamily="18" charset="0"/>
              <a:ea typeface="DengXian"/>
              <a:cs typeface="Times New Roman" panose="02020603050405020304" pitchFamily="18" charset="0"/>
              <a:sym typeface="Quattrocento Sans"/>
            </a:endParaRPr>
          </a:p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endParaRPr lang="en-US" sz="1300" dirty="0">
              <a:solidFill>
                <a:srgbClr val="3F3F3F"/>
              </a:solidFill>
              <a:latin typeface="Times New Roman" panose="02020603050405020304" pitchFamily="18" charset="0"/>
              <a:ea typeface="DengXian"/>
              <a:cs typeface="Times New Roman" panose="02020603050405020304" pitchFamily="18" charset="0"/>
              <a:sym typeface="Quattrocento Sans"/>
            </a:endParaRPr>
          </a:p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endParaRPr lang="en-US" sz="1300" dirty="0">
              <a:solidFill>
                <a:srgbClr val="3F3F3F"/>
              </a:solidFill>
              <a:latin typeface="Times New Roman" panose="02020603050405020304" pitchFamily="18" charset="0"/>
              <a:ea typeface="DengXian"/>
              <a:cs typeface="Times New Roman" panose="02020603050405020304" pitchFamily="18" charset="0"/>
              <a:sym typeface="Quattrocento Sans"/>
            </a:endParaRPr>
          </a:p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endParaRPr lang="en-US" sz="1300" dirty="0">
              <a:solidFill>
                <a:srgbClr val="3F3F3F"/>
              </a:solidFill>
              <a:latin typeface="Times New Roman" panose="02020603050405020304" pitchFamily="18" charset="0"/>
              <a:ea typeface="DengXian"/>
              <a:cs typeface="Times New Roman" panose="02020603050405020304" pitchFamily="18" charset="0"/>
              <a:sym typeface="Quattrocento Sans"/>
            </a:endParaRPr>
          </a:p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endParaRPr lang="en-US" sz="1300" dirty="0">
              <a:solidFill>
                <a:srgbClr val="3F3F3F"/>
              </a:solidFill>
              <a:latin typeface="Times New Roman" panose="02020603050405020304" pitchFamily="18" charset="0"/>
              <a:ea typeface="DengXian"/>
              <a:cs typeface="Times New Roman" panose="02020603050405020304" pitchFamily="18" charset="0"/>
              <a:sym typeface="Quattrocento Sans"/>
            </a:endParaRPr>
          </a:p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endParaRPr lang="en-US" sz="1300" dirty="0">
              <a:solidFill>
                <a:srgbClr val="3F3F3F"/>
              </a:solidFill>
              <a:latin typeface="Times New Roman" panose="02020603050405020304" pitchFamily="18" charset="0"/>
              <a:ea typeface="DengXian"/>
              <a:cs typeface="Times New Roman" panose="02020603050405020304" pitchFamily="18" charset="0"/>
              <a:sym typeface="Quattrocento Sans"/>
            </a:endParaRPr>
          </a:p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endParaRPr lang="en-US" sz="1300" dirty="0">
              <a:solidFill>
                <a:srgbClr val="3F3F3F"/>
              </a:solidFill>
              <a:latin typeface="Times New Roman" panose="02020603050405020304" pitchFamily="18" charset="0"/>
              <a:ea typeface="DengXian"/>
              <a:cs typeface="Times New Roman" panose="02020603050405020304" pitchFamily="18" charset="0"/>
              <a:sym typeface="Quattrocento Sans"/>
            </a:endParaRPr>
          </a:p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endParaRPr lang="en-US" sz="1300" dirty="0">
              <a:solidFill>
                <a:srgbClr val="3F3F3F"/>
              </a:solidFill>
              <a:latin typeface="Times New Roman" panose="02020603050405020304" pitchFamily="18" charset="0"/>
              <a:ea typeface="DengXian"/>
              <a:cs typeface="Times New Roman" panose="02020603050405020304" pitchFamily="18" charset="0"/>
              <a:sym typeface="Quattrocento Sans"/>
            </a:endParaRPr>
          </a:p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r>
              <a:rPr lang="en-US" sz="1300" dirty="0">
                <a:solidFill>
                  <a:srgbClr val="3F3F3F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  <a:sym typeface="Quattrocento Sans"/>
              </a:rPr>
              <a:t>	</a:t>
            </a:r>
            <a:endParaRPr lang="en-US" dirty="0">
              <a:solidFill>
                <a:srgbClr val="3F3F3F"/>
              </a:solidFill>
              <a:latin typeface="Times New Roman" panose="02020603050405020304" pitchFamily="18" charset="0"/>
              <a:ea typeface="DengXian"/>
              <a:cs typeface="Times New Roman" panose="02020603050405020304" pitchFamily="18" charset="0"/>
              <a:sym typeface="Quattrocento Sans"/>
            </a:endParaRPr>
          </a:p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endParaRPr lang="en-US" sz="1200" dirty="0">
              <a:solidFill>
                <a:srgbClr val="3F3F3F"/>
              </a:solidFill>
              <a:latin typeface="Calibri" panose="020F0502020204030204" pitchFamily="34" charset="0"/>
              <a:ea typeface="DengXian"/>
              <a:cs typeface="Times New Roman" panose="02020603050405020304" pitchFamily="18" charset="0"/>
              <a:sym typeface="Quattrocento San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83457" y="1919185"/>
            <a:ext cx="5219466" cy="444644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8" y="1779047"/>
            <a:ext cx="4571241" cy="4424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0B5954-3D40-4F4B-B51F-56741238606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30373" y="1779047"/>
            <a:ext cx="5838839" cy="45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6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31885" cy="640080"/>
          </a:xfrm>
        </p:spPr>
        <p:txBody>
          <a:bodyPr/>
          <a:lstStyle/>
          <a:p>
            <a:r>
              <a:rPr lang="en-US" dirty="0"/>
              <a:t>Admin Functions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83457" y="1919185"/>
            <a:ext cx="5219466" cy="444644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6" y="1340474"/>
            <a:ext cx="6400800" cy="53678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87183" y="1381328"/>
            <a:ext cx="480546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Includes: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Feedback management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Tax Updates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Home page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Help and Information</a:t>
            </a:r>
          </a:p>
        </p:txBody>
      </p:sp>
    </p:spTree>
    <p:extLst>
      <p:ext uri="{BB962C8B-B14F-4D97-AF65-F5344CB8AC3E}">
        <p14:creationId xmlns:p14="http://schemas.microsoft.com/office/powerpoint/2010/main" val="56567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31885" cy="640080"/>
          </a:xfrm>
        </p:spPr>
        <p:txBody>
          <a:bodyPr/>
          <a:lstStyle/>
          <a:p>
            <a:r>
              <a:rPr lang="en-US" altLang="zh-CN" dirty="0"/>
              <a:t>Database Table – Entity Relation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21207" y="1272803"/>
            <a:ext cx="6253480" cy="5343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74687" y="1449421"/>
            <a:ext cx="45872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main tables for users: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Users – demographic information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Salary – Calculation information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Feedback – User comments</a:t>
            </a:r>
          </a:p>
        </p:txBody>
      </p:sp>
    </p:spTree>
    <p:extLst>
      <p:ext uri="{BB962C8B-B14F-4D97-AF65-F5344CB8AC3E}">
        <p14:creationId xmlns:p14="http://schemas.microsoft.com/office/powerpoint/2010/main" val="39604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31885" cy="640080"/>
          </a:xfrm>
        </p:spPr>
        <p:txBody>
          <a:bodyPr/>
          <a:lstStyle/>
          <a:p>
            <a:r>
              <a:rPr lang="en-US" dirty="0"/>
              <a:t>Application 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1445" y="1201404"/>
            <a:ext cx="5024141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r>
              <a:rPr lang="en-US" sz="1800" dirty="0">
                <a:solidFill>
                  <a:srgbClr val="3F3F3F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  <a:sym typeface="Quattrocento Sans"/>
              </a:rPr>
              <a:t>	</a:t>
            </a:r>
          </a:p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r>
              <a:rPr lang="en-US" sz="1800" dirty="0">
                <a:solidFill>
                  <a:srgbClr val="3F3F3F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  <a:sym typeface="Quattrocento Sans"/>
              </a:rPr>
              <a:t>Main application function flow chart</a:t>
            </a:r>
          </a:p>
          <a:p>
            <a:pPr lvl="0">
              <a:lnSpc>
                <a:spcPct val="107000"/>
              </a:lnSpc>
              <a:buClr>
                <a:srgbClr val="3F3F3F"/>
              </a:buClr>
              <a:buSzPts val="1200"/>
            </a:pPr>
            <a:endParaRPr lang="en-US" sz="1800" dirty="0">
              <a:solidFill>
                <a:srgbClr val="3F3F3F"/>
              </a:solidFill>
              <a:latin typeface="Calibri" panose="020F0502020204030204" pitchFamily="34" charset="0"/>
              <a:ea typeface="DengXian"/>
              <a:cs typeface="Times New Roman" panose="02020603050405020304" pitchFamily="18" charset="0"/>
              <a:sym typeface="Quattrocento San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97" y="1910701"/>
            <a:ext cx="9276735" cy="480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9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5B85F-A3FE-4D5C-A8C1-99D244E0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721AEC-73E7-44B3-B6F6-3E71A459DD5A}"/>
              </a:ext>
            </a:extLst>
          </p:cNvPr>
          <p:cNvSpPr txBox="1"/>
          <p:nvPr/>
        </p:nvSpPr>
        <p:spPr>
          <a:xfrm>
            <a:off x="944379" y="1394085"/>
            <a:ext cx="10643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41958-00CD-4C3B-B851-3A2A00125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717" y="1245088"/>
            <a:ext cx="4040904" cy="5411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CDA0C3-CFF0-4015-A040-5A0A45371DA1}"/>
              </a:ext>
            </a:extLst>
          </p:cNvPr>
          <p:cNvSpPr txBox="1"/>
          <p:nvPr/>
        </p:nvSpPr>
        <p:spPr>
          <a:xfrm>
            <a:off x="1091381" y="1548581"/>
            <a:ext cx="56486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Tax calculation Summary</a:t>
            </a:r>
          </a:p>
          <a:p>
            <a:r>
              <a:rPr lang="en-US" sz="2400" dirty="0"/>
              <a:t>Includes: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Compensation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Federal Taxes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State Taxes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Federal and state employer contributions</a:t>
            </a:r>
          </a:p>
        </p:txBody>
      </p:sp>
    </p:spTree>
    <p:extLst>
      <p:ext uri="{BB962C8B-B14F-4D97-AF65-F5344CB8AC3E}">
        <p14:creationId xmlns:p14="http://schemas.microsoft.com/office/powerpoint/2010/main" val="214330359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409</Words>
  <Application>Microsoft Office PowerPoint</Application>
  <PresentationFormat>Widescreen</PresentationFormat>
  <Paragraphs>146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DengXian</vt:lpstr>
      <vt:lpstr>Quattrocento Sans</vt:lpstr>
      <vt:lpstr>Calibri</vt:lpstr>
      <vt:lpstr>Wingdings</vt:lpstr>
      <vt:lpstr>Times New Roman</vt:lpstr>
      <vt:lpstr>WelcomeDoc</vt:lpstr>
      <vt:lpstr>PAYROLL TAX CALCULATOR</vt:lpstr>
      <vt:lpstr>The Application - Payroll Tax Calculator </vt:lpstr>
      <vt:lpstr>Application Production  </vt:lpstr>
      <vt:lpstr>Payroll Tax Calculator </vt:lpstr>
      <vt:lpstr>User Interface</vt:lpstr>
      <vt:lpstr>Admin Functions </vt:lpstr>
      <vt:lpstr>Database Table – Entity Relation</vt:lpstr>
      <vt:lpstr>Application Flow</vt:lpstr>
      <vt:lpstr>Output</vt:lpstr>
      <vt:lpstr>Improvement from Earlier Design </vt:lpstr>
      <vt:lpstr>Application Demo</vt:lpstr>
      <vt:lpstr>  For team work of Group # 2; For contribution from MIS 740 class; For patient help from Instructor Dr. Hu.   Wish everyone having a Productive Semester this fall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CMMI For Software Industry</dc:title>
  <dc:creator>Administrator</dc:creator>
  <cp:lastModifiedBy>Joann Zhao99</cp:lastModifiedBy>
  <cp:revision>90</cp:revision>
  <dcterms:modified xsi:type="dcterms:W3CDTF">2018-12-05T01:04:30Z</dcterms:modified>
</cp:coreProperties>
</file>