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Lato" panose="020F0502020204030203" pitchFamily="34" charset="0"/>
      <p:regular r:id="rId35"/>
      <p:bold r:id="rId36"/>
      <p:italic r:id="rId37"/>
      <p:boldItalic r:id="rId38"/>
    </p:embeddedFont>
    <p:embeddedFont>
      <p:font typeface="Raleway"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102" y="5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06d456f838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06d456f838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 graph represents the numerical variables on the y-axis and Cancellation (Dependent variable) on the X-axis. </a:t>
            </a:r>
            <a:endParaRPr/>
          </a:p>
          <a:p>
            <a:pPr marL="457200" lvl="0" indent="-317500" algn="l" rtl="0">
              <a:spcBef>
                <a:spcPts val="0"/>
              </a:spcBef>
              <a:spcAft>
                <a:spcPts val="0"/>
              </a:spcAft>
              <a:buSzPts val="1400"/>
              <a:buChar char="-"/>
            </a:pPr>
            <a:r>
              <a:rPr lang="en"/>
              <a:t>The Dark line represents the median and the dotted lines represent the mean. </a:t>
            </a:r>
            <a:endParaRPr/>
          </a:p>
          <a:p>
            <a:pPr marL="457200" lvl="0" indent="-317500" algn="l" rtl="0">
              <a:spcBef>
                <a:spcPts val="0"/>
              </a:spcBef>
              <a:spcAft>
                <a:spcPts val="0"/>
              </a:spcAft>
              <a:buSzPts val="1400"/>
              <a:buChar char="-"/>
            </a:pPr>
            <a:r>
              <a:rPr lang="en"/>
              <a:t>For the cancellations, on average it can be seen that both LeadTime and StayInNights is higher, than with non-cancellations. </a:t>
            </a:r>
            <a:endParaRPr/>
          </a:p>
          <a:p>
            <a:pPr marL="457200" lvl="0" indent="-317500" algn="l" rtl="0">
              <a:spcBef>
                <a:spcPts val="0"/>
              </a:spcBef>
              <a:spcAft>
                <a:spcPts val="0"/>
              </a:spcAft>
              <a:buSzPts val="1400"/>
              <a:buChar char="-"/>
            </a:pPr>
            <a:r>
              <a:rPr lang="en"/>
              <a:t>Again many outliers are visible for StayInNights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06d456f83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06d456f83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For TotalSpecialRequests, on average there are many requests for non-cancelled bookings than for cancelled bookings.</a:t>
            </a:r>
            <a:endParaRPr/>
          </a:p>
          <a:p>
            <a:pPr marL="457200" lvl="0" indent="-317500" algn="l" rtl="0">
              <a:spcBef>
                <a:spcPts val="0"/>
              </a:spcBef>
              <a:spcAft>
                <a:spcPts val="0"/>
              </a:spcAft>
              <a:buSzPts val="1400"/>
              <a:buChar char="-"/>
            </a:pPr>
            <a:r>
              <a:rPr lang="en"/>
              <a:t> </a:t>
            </a:r>
            <a:endParaRPr/>
          </a:p>
          <a:p>
            <a:pPr marL="457200" lvl="0" indent="-317500" algn="l" rtl="0">
              <a:spcBef>
                <a:spcPts val="0"/>
              </a:spcBef>
              <a:spcAft>
                <a:spcPts val="0"/>
              </a:spcAft>
              <a:buSzPts val="1400"/>
              <a:buChar char="-"/>
            </a:pPr>
            <a:r>
              <a:rPr lang="en"/>
              <a:t>For the Cancellation variable, we can see that for the there is more data for the non-cancellations than the cancellations.</a:t>
            </a:r>
            <a:endParaRPr/>
          </a:p>
          <a:p>
            <a:pPr marL="457200" lvl="0" indent="-317500" algn="l" rtl="0">
              <a:spcBef>
                <a:spcPts val="0"/>
              </a:spcBef>
              <a:spcAft>
                <a:spcPts val="0"/>
              </a:spcAft>
              <a:buSzPts val="1400"/>
              <a:buChar char="-"/>
            </a:pPr>
            <a:r>
              <a:rPr lang="en"/>
              <a:t>Online TA has the highest non-cancellations followed by offline TA and Direct. </a:t>
            </a:r>
            <a:endParaRPr/>
          </a:p>
          <a:p>
            <a:pPr marL="457200" lvl="0" indent="-317500" algn="l" rtl="0">
              <a:spcBef>
                <a:spcPts val="0"/>
              </a:spcBef>
              <a:spcAft>
                <a:spcPts val="0"/>
              </a:spcAft>
              <a:buSzPts val="1400"/>
              <a:buChar char="-"/>
            </a:pPr>
            <a:r>
              <a:rPr lang="en"/>
              <a:t>For cancellations, a similar trend shows where Online TA is the highest followed by Groups.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06b70c6d78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06b70c6d7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06b70b691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06b70b691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We took all the correlation data among each of the numerical variables and plotted them on a heatmap. Wherever the color is the lightest it shows the most correlation, and wherever it is the darkest it shows the least correlation. </a:t>
            </a:r>
            <a:endParaRPr/>
          </a:p>
          <a:p>
            <a:pPr marL="457200" lvl="0" indent="-317500" algn="l" rtl="0">
              <a:spcBef>
                <a:spcPts val="0"/>
              </a:spcBef>
              <a:spcAft>
                <a:spcPts val="0"/>
              </a:spcAft>
              <a:buSzPts val="1400"/>
              <a:buChar char="-"/>
            </a:pPr>
            <a:r>
              <a:rPr lang="en"/>
              <a:t>Looking at the heatmap, we can see that WeekendNights, WeekNights and Nights are all correlated which makes sense as these variables are dependent on each other.</a:t>
            </a:r>
            <a:endParaRPr/>
          </a:p>
          <a:p>
            <a:pPr marL="457200" lvl="0" indent="-317500" algn="l" rtl="0">
              <a:spcBef>
                <a:spcPts val="0"/>
              </a:spcBef>
              <a:spcAft>
                <a:spcPts val="0"/>
              </a:spcAft>
              <a:buSzPts val="1400"/>
              <a:buChar char="-"/>
            </a:pPr>
            <a:r>
              <a:rPr lang="en"/>
              <a:t>Other than that we couldn’t find variables that showed significance prominence.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06d456f838_0_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06d456f83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06d456f83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06d456f83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06d456f83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06d456f83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06d456f83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06d456f83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06d456f838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06d456f83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6b70b6911_1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6b70b691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06b70b6911_1_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06b70b6911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06b70b6911_1_1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06b70b6911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Online Travel Agents have ~25% chance of cancellation, </a:t>
            </a:r>
            <a:endParaRPr/>
          </a:p>
          <a:p>
            <a:pPr marL="0" lvl="0" indent="0" algn="l" rtl="0">
              <a:spcBef>
                <a:spcPts val="0"/>
              </a:spcBef>
              <a:spcAft>
                <a:spcPts val="0"/>
              </a:spcAft>
              <a:buNone/>
            </a:pPr>
            <a:r>
              <a:rPr lang="en"/>
              <a:t>Groups have ~13% chance of cancellation, </a:t>
            </a:r>
            <a:endParaRPr/>
          </a:p>
          <a:p>
            <a:pPr marL="0" lvl="0" indent="0" algn="l" rtl="0">
              <a:spcBef>
                <a:spcPts val="0"/>
              </a:spcBef>
              <a:spcAft>
                <a:spcPts val="0"/>
              </a:spcAft>
              <a:buClr>
                <a:schemeClr val="dk1"/>
              </a:buClr>
              <a:buSzPts val="1100"/>
              <a:buFont typeface="Arial"/>
              <a:buNone/>
            </a:pPr>
            <a:r>
              <a:rPr lang="en">
                <a:solidFill>
                  <a:schemeClr val="dk1"/>
                </a:solidFill>
              </a:rPr>
              <a:t>Complementaries have ~15% chance of cancellation</a:t>
            </a:r>
            <a:endParaRPr>
              <a:solidFill>
                <a:schemeClr val="dk1"/>
              </a:solidFill>
            </a:endParaRPr>
          </a:p>
          <a:p>
            <a:pPr marL="0" lvl="0" indent="0" algn="l" rtl="0">
              <a:spcBef>
                <a:spcPts val="0"/>
              </a:spcBef>
              <a:spcAft>
                <a:spcPts val="0"/>
              </a:spcAft>
              <a:buNone/>
            </a:pPr>
            <a:r>
              <a:rPr lang="en"/>
              <a:t>Corporates have ~10% chance of cancellation; </a:t>
            </a:r>
            <a:endParaRPr/>
          </a:p>
          <a:p>
            <a:pPr marL="0" lvl="0" indent="0" algn="l" rtl="0">
              <a:spcBef>
                <a:spcPts val="0"/>
              </a:spcBef>
              <a:spcAft>
                <a:spcPts val="0"/>
              </a:spcAft>
              <a:buNone/>
            </a:pPr>
            <a:endParaRPr b="1"/>
          </a:p>
          <a:p>
            <a:pPr marL="0" lvl="0" indent="0" algn="l" rtl="0">
              <a:spcBef>
                <a:spcPts val="0"/>
              </a:spcBef>
              <a:spcAft>
                <a:spcPts val="0"/>
              </a:spcAft>
              <a:buNone/>
            </a:pPr>
            <a:r>
              <a:rPr lang="en" b="1"/>
              <a:t>whereas</a:t>
            </a:r>
            <a:r>
              <a:rPr lang="en"/>
              <a:t> Direct bookings have only ~9% and Offline Travel Agents/Tour Operators have only ~5% chance of cancellation.</a:t>
            </a:r>
            <a:endParaRPr/>
          </a:p>
          <a:p>
            <a:pPr marL="0" lvl="0" indent="0" algn="l" rtl="0">
              <a:spcBef>
                <a:spcPts val="0"/>
              </a:spcBef>
              <a:spcAft>
                <a:spcPts val="0"/>
              </a:spcAft>
              <a:buNone/>
            </a:pPr>
            <a:endParaRPr/>
          </a:p>
          <a:p>
            <a:pPr marL="0" lvl="0" indent="0" algn="l" rtl="0">
              <a:spcBef>
                <a:spcPts val="0"/>
              </a:spcBef>
              <a:spcAft>
                <a:spcPts val="0"/>
              </a:spcAft>
              <a:buNone/>
            </a:pPr>
            <a:r>
              <a:rPr lang="en"/>
              <a:t>#Overall, looking at the predictions above, we expect higher chance of cancellation when the reservation is made through Online than through Offline platforms, for example. Specifically, it’s 6.5x more likely to cancel if you booked through online platforms rather than through offline platforms.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06b70b6911_1_2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06b70b6911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a year lead time, people will be more likely to cancel their hotel reservations except if they did it through offline platforms.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6b70b6911_1_3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6b70b6911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06b70b6911_1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06b70b6911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 additional special request by customers decreases the odds of cancellation by ~58%.</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06b70c6d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06b70c6d7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Lead Time = ~3 months</a:t>
            </a:r>
            <a:endParaRPr/>
          </a:p>
          <a:p>
            <a:pPr marL="0" lvl="0" indent="0" algn="l" rtl="0">
              <a:spcBef>
                <a:spcPts val="0"/>
              </a:spcBef>
              <a:spcAft>
                <a:spcPts val="0"/>
              </a:spcAft>
              <a:buNone/>
            </a:pPr>
            <a:r>
              <a:rPr lang="en"/>
              <a:t>Stays in Nights = ~4 days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06b70c6d78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06b70c6d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lead time is average lead time (~3 months); when stays in nights is average nights (for ~4 days):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6b70c6d7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6b70c6d7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Lead Time = 1 year</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Stays in Nights = ~4 days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06b70c6d7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06b70c6d7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lead time is 1 year; when stays in nights is average nights (for ~4 days):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06b70b6911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06b70b6911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6fa3c898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6fa3c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So this is the list of variables that we will be covering for our analysis. And our dependent variable being the IsCancelled variable which is a binary variable that indicates if the booking was cancelled or not. There are overall 40, 600 rows of data with 20 variables.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06b70b6911_1_6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06b70b6911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06b70b6911_1_2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06b70b6911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06b70b6911_1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106b70b6911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6fa3c898_0_1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6fa3c89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Before starting the EDA process, we started by preparing the data for viewing. Initially we started by checking for null values, and then negative values, none of which were found in any of the columns.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6b70c6d78_0_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6b70c6d7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Then we created a new variable called StayInNights which is the combination of Weekend and Week Nights, we created this to see the overall number of days that they would be booking for.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06b70c6d78_0_5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06b70c6d7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After that we separated the variables into Numerical and Categorical. We have 12 numerical variable, and 9 categorical variables, as shown here.</a:t>
            </a:r>
            <a:endParaRPr/>
          </a:p>
          <a:p>
            <a:pPr marL="45720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06b70c6d78_0_5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06b70c6d7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After the separation of the variables, we looked at the numerical variables and it was seen that most of the variables were heavily skewed, so we ran each of the variables through the sqrt transformation, initially we tried with log, but as 0’s were present in many of the columns, we went with sqrt transformation.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6fa3c898_0_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We will be discussing the 4 most important variables to determine Cancellation variable - LeadTime, StayInNights, MarketSegment and TotalSpecialRequests. </a:t>
            </a:r>
            <a:endParaRPr/>
          </a:p>
          <a:p>
            <a:pPr marL="457200" lvl="0" indent="-317500" algn="l" rtl="0">
              <a:spcBef>
                <a:spcPts val="0"/>
              </a:spcBef>
              <a:spcAft>
                <a:spcPts val="0"/>
              </a:spcAft>
              <a:buSzPts val="1400"/>
              <a:buChar char="-"/>
            </a:pPr>
            <a:r>
              <a:rPr lang="en"/>
              <a:t>Looking at all the variables, all the numerical variables went through sqrt transformation, the graphs shown above are the associated Boxplot with the histogram of the associated variable.</a:t>
            </a:r>
            <a:endParaRPr/>
          </a:p>
          <a:p>
            <a:pPr marL="457200" lvl="0" indent="-317500" algn="l" rtl="0">
              <a:spcBef>
                <a:spcPts val="0"/>
              </a:spcBef>
              <a:spcAft>
                <a:spcPts val="0"/>
              </a:spcAft>
              <a:buSzPts val="1400"/>
              <a:buChar char="-"/>
            </a:pPr>
            <a:r>
              <a:rPr lang="en"/>
              <a:t>Both variables after transformation has some outliers.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06b70b691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06b70b691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Looking at TotalSpecial Requests, there seem to be no outliers. However, as we can see most of the special requests are either 0, 1, 2 or 3. Limited amount of numbers with high frequency.</a:t>
            </a:r>
            <a:endParaRPr/>
          </a:p>
          <a:p>
            <a:pPr marL="457200" lvl="0" indent="-317500" algn="l" rtl="0">
              <a:spcBef>
                <a:spcPts val="0"/>
              </a:spcBef>
              <a:spcAft>
                <a:spcPts val="0"/>
              </a:spcAft>
              <a:buSzPts val="1400"/>
              <a:buChar char="-"/>
            </a:pPr>
            <a:r>
              <a:rPr lang="en"/>
              <a:t>For Market segment Online TA has the highest frequency, followed by Offline TA and Direct, the least active MarketSegment is Complementary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Status Report:</a:t>
            </a:r>
            <a:endParaRPr/>
          </a:p>
          <a:p>
            <a:pPr marL="0" lvl="0" indent="0" algn="l" rtl="0">
              <a:spcBef>
                <a:spcPts val="0"/>
              </a:spcBef>
              <a:spcAft>
                <a:spcPts val="0"/>
              </a:spcAft>
              <a:buNone/>
            </a:pPr>
            <a:r>
              <a:rPr lang="en"/>
              <a:t> IST 687</a:t>
            </a:r>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Sinem Aytac • Emmanuel Victor Kamya • Abhijith Vamadev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Bivariate Analysis</a:t>
            </a:r>
            <a:endParaRPr/>
          </a:p>
        </p:txBody>
      </p:sp>
      <p:pic>
        <p:nvPicPr>
          <p:cNvPr id="131" name="Google Shape;131;p22"/>
          <p:cNvPicPr preferRelativeResize="0"/>
          <p:nvPr/>
        </p:nvPicPr>
        <p:blipFill rotWithShape="1">
          <a:blip r:embed="rId3">
            <a:alphaModFix/>
          </a:blip>
          <a:srcRect r="-7204"/>
          <a:stretch/>
        </p:blipFill>
        <p:spPr>
          <a:xfrm>
            <a:off x="163675" y="1372200"/>
            <a:ext cx="4726150" cy="3098750"/>
          </a:xfrm>
          <a:prstGeom prst="rect">
            <a:avLst/>
          </a:prstGeom>
          <a:noFill/>
          <a:ln>
            <a:noFill/>
          </a:ln>
        </p:spPr>
      </p:pic>
      <p:pic>
        <p:nvPicPr>
          <p:cNvPr id="132" name="Google Shape;132;p22"/>
          <p:cNvPicPr preferRelativeResize="0"/>
          <p:nvPr/>
        </p:nvPicPr>
        <p:blipFill>
          <a:blip r:embed="rId4">
            <a:alphaModFix/>
          </a:blip>
          <a:stretch>
            <a:fillRect/>
          </a:stretch>
        </p:blipFill>
        <p:spPr>
          <a:xfrm>
            <a:off x="4757150" y="1372200"/>
            <a:ext cx="4265676" cy="3098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Bivariate Analysis</a:t>
            </a:r>
            <a:endParaRPr/>
          </a:p>
        </p:txBody>
      </p:sp>
      <p:sp>
        <p:nvSpPr>
          <p:cNvPr id="138" name="Google Shape;138;p23"/>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39" name="Google Shape;139;p23"/>
          <p:cNvPicPr preferRelativeResize="0"/>
          <p:nvPr/>
        </p:nvPicPr>
        <p:blipFill>
          <a:blip r:embed="rId3">
            <a:alphaModFix/>
          </a:blip>
          <a:stretch>
            <a:fillRect/>
          </a:stretch>
        </p:blipFill>
        <p:spPr>
          <a:xfrm>
            <a:off x="122800" y="1276575"/>
            <a:ext cx="4376225" cy="3414175"/>
          </a:xfrm>
          <a:prstGeom prst="rect">
            <a:avLst/>
          </a:prstGeom>
          <a:noFill/>
          <a:ln>
            <a:noFill/>
          </a:ln>
        </p:spPr>
      </p:pic>
      <p:pic>
        <p:nvPicPr>
          <p:cNvPr id="140" name="Google Shape;140;p23"/>
          <p:cNvPicPr preferRelativeResize="0"/>
          <p:nvPr/>
        </p:nvPicPr>
        <p:blipFill>
          <a:blip r:embed="rId4">
            <a:alphaModFix/>
          </a:blip>
          <a:stretch>
            <a:fillRect/>
          </a:stretch>
        </p:blipFill>
        <p:spPr>
          <a:xfrm>
            <a:off x="4644975" y="1276575"/>
            <a:ext cx="4424676" cy="3414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Bivariate Analysis</a:t>
            </a:r>
            <a:endParaRPr/>
          </a:p>
        </p:txBody>
      </p:sp>
      <p:sp>
        <p:nvSpPr>
          <p:cNvPr id="146" name="Google Shape;146;p24"/>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47" name="Google Shape;147;p24"/>
          <p:cNvPicPr preferRelativeResize="0"/>
          <p:nvPr/>
        </p:nvPicPr>
        <p:blipFill>
          <a:blip r:embed="rId3">
            <a:alphaModFix/>
          </a:blip>
          <a:stretch>
            <a:fillRect/>
          </a:stretch>
        </p:blipFill>
        <p:spPr>
          <a:xfrm>
            <a:off x="122800" y="1276575"/>
            <a:ext cx="4376225" cy="3414175"/>
          </a:xfrm>
          <a:prstGeom prst="rect">
            <a:avLst/>
          </a:prstGeom>
          <a:noFill/>
          <a:ln>
            <a:noFill/>
          </a:ln>
        </p:spPr>
      </p:pic>
      <p:pic>
        <p:nvPicPr>
          <p:cNvPr id="148" name="Google Shape;148;p24"/>
          <p:cNvPicPr preferRelativeResize="0"/>
          <p:nvPr/>
        </p:nvPicPr>
        <p:blipFill>
          <a:blip r:embed="rId4">
            <a:alphaModFix/>
          </a:blip>
          <a:stretch>
            <a:fillRect/>
          </a:stretch>
        </p:blipFill>
        <p:spPr>
          <a:xfrm>
            <a:off x="4499025" y="1276575"/>
            <a:ext cx="4492576" cy="341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Bivariate Analysis </a:t>
            </a:r>
            <a:endParaRPr/>
          </a:p>
        </p:txBody>
      </p:sp>
      <p:pic>
        <p:nvPicPr>
          <p:cNvPr id="154" name="Google Shape;154;p25"/>
          <p:cNvPicPr preferRelativeResize="0"/>
          <p:nvPr/>
        </p:nvPicPr>
        <p:blipFill>
          <a:blip r:embed="rId3">
            <a:alphaModFix/>
          </a:blip>
          <a:stretch>
            <a:fillRect/>
          </a:stretch>
        </p:blipFill>
        <p:spPr>
          <a:xfrm>
            <a:off x="1800800" y="1091075"/>
            <a:ext cx="5871075" cy="362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519450" y="536750"/>
            <a:ext cx="7953990" cy="6465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Map showing lead time for cancellations</a:t>
            </a:r>
            <a:endParaRPr dirty="0"/>
          </a:p>
        </p:txBody>
      </p:sp>
      <p:pic>
        <p:nvPicPr>
          <p:cNvPr id="165" name="Google Shape;165;p27"/>
          <p:cNvPicPr preferRelativeResize="0"/>
          <p:nvPr/>
        </p:nvPicPr>
        <p:blipFill>
          <a:blip r:embed="rId3">
            <a:alphaModFix/>
          </a:blip>
          <a:stretch>
            <a:fillRect/>
          </a:stretch>
        </p:blipFill>
        <p:spPr>
          <a:xfrm>
            <a:off x="152400" y="1363750"/>
            <a:ext cx="8839201" cy="33455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1836225" y="552600"/>
            <a:ext cx="4972999" cy="49729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0" y="332100"/>
            <a:ext cx="4361350" cy="4361350"/>
          </a:xfrm>
          <a:prstGeom prst="rect">
            <a:avLst/>
          </a:prstGeom>
          <a:noFill/>
          <a:ln>
            <a:noFill/>
          </a:ln>
        </p:spPr>
      </p:pic>
      <p:pic>
        <p:nvPicPr>
          <p:cNvPr id="176" name="Google Shape;176;p29"/>
          <p:cNvPicPr preferRelativeResize="0"/>
          <p:nvPr/>
        </p:nvPicPr>
        <p:blipFill>
          <a:blip r:embed="rId4">
            <a:alphaModFix/>
          </a:blip>
          <a:stretch>
            <a:fillRect/>
          </a:stretch>
        </p:blipFill>
        <p:spPr>
          <a:xfrm>
            <a:off x="4513750" y="152400"/>
            <a:ext cx="4477849" cy="44778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pic>
        <p:nvPicPr>
          <p:cNvPr id="181" name="Google Shape;181;p30"/>
          <p:cNvPicPr preferRelativeResize="0"/>
          <p:nvPr/>
        </p:nvPicPr>
        <p:blipFill>
          <a:blip r:embed="rId3">
            <a:alphaModFix/>
          </a:blip>
          <a:stretch>
            <a:fillRect/>
          </a:stretch>
        </p:blipFill>
        <p:spPr>
          <a:xfrm>
            <a:off x="1680725" y="64650"/>
            <a:ext cx="5014175" cy="5014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Machine Learning: </a:t>
            </a:r>
            <a:endParaRPr/>
          </a:p>
          <a:p>
            <a:pPr marL="0" lvl="0" indent="0" algn="ctr" rtl="0">
              <a:spcBef>
                <a:spcPts val="0"/>
              </a:spcBef>
              <a:spcAft>
                <a:spcPts val="0"/>
              </a:spcAft>
              <a:buNone/>
            </a:pPr>
            <a:r>
              <a:rPr lang="en"/>
              <a:t>Logistic Regression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Overview</a:t>
            </a:r>
            <a:endParaRPr/>
          </a:p>
        </p:txBody>
      </p:sp>
      <p:sp>
        <p:nvSpPr>
          <p:cNvPr id="79" name="Google Shape;79;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23850" algn="l" rtl="0">
              <a:spcBef>
                <a:spcPts val="0"/>
              </a:spcBef>
              <a:spcAft>
                <a:spcPts val="0"/>
              </a:spcAft>
              <a:buSzPts val="1500"/>
              <a:buChar char="●"/>
            </a:pPr>
            <a:r>
              <a:rPr lang="en" b="1"/>
              <a:t>Data Structure </a:t>
            </a:r>
            <a:endParaRPr b="1"/>
          </a:p>
          <a:p>
            <a:pPr marL="457200" lvl="0" indent="-323850" algn="l" rtl="0">
              <a:spcBef>
                <a:spcPts val="0"/>
              </a:spcBef>
              <a:spcAft>
                <a:spcPts val="0"/>
              </a:spcAft>
              <a:buSzPts val="1500"/>
              <a:buChar char="●"/>
            </a:pPr>
            <a:r>
              <a:rPr lang="en" b="1"/>
              <a:t>Data Preparatory Work</a:t>
            </a:r>
            <a:endParaRPr b="1"/>
          </a:p>
          <a:p>
            <a:pPr marL="457200" lvl="0" indent="-342900" algn="l" rtl="0">
              <a:spcBef>
                <a:spcPts val="0"/>
              </a:spcBef>
              <a:spcAft>
                <a:spcPts val="0"/>
              </a:spcAft>
              <a:buSzPts val="1800"/>
              <a:buChar char="●"/>
            </a:pPr>
            <a:r>
              <a:rPr lang="en" b="1"/>
              <a:t>EDA </a:t>
            </a:r>
            <a:endParaRPr b="1"/>
          </a:p>
          <a:p>
            <a:pPr marL="457200" lvl="0" indent="-342900" algn="l" rtl="0">
              <a:spcBef>
                <a:spcPts val="0"/>
              </a:spcBef>
              <a:spcAft>
                <a:spcPts val="0"/>
              </a:spcAft>
              <a:buSzPts val="1800"/>
              <a:buChar char="●"/>
            </a:pPr>
            <a:r>
              <a:rPr lang="en" b="1"/>
              <a:t>Maps</a:t>
            </a:r>
            <a:endParaRPr b="1"/>
          </a:p>
          <a:p>
            <a:pPr marL="457200" lvl="0" indent="-342900" algn="l" rtl="0">
              <a:spcBef>
                <a:spcPts val="0"/>
              </a:spcBef>
              <a:spcAft>
                <a:spcPts val="0"/>
              </a:spcAft>
              <a:buSzPts val="1800"/>
              <a:buChar char="●"/>
            </a:pPr>
            <a:r>
              <a:rPr lang="en" b="1"/>
              <a:t>Machine Learning - Logistic Regression </a:t>
            </a:r>
            <a:endParaRPr b="1"/>
          </a:p>
          <a:p>
            <a:pPr marL="457200" lvl="0" indent="-342900" algn="l" rtl="0">
              <a:spcBef>
                <a:spcPts val="0"/>
              </a:spcBef>
              <a:spcAft>
                <a:spcPts val="0"/>
              </a:spcAft>
              <a:buSzPts val="1800"/>
              <a:buChar char="●"/>
            </a:pPr>
            <a:r>
              <a:rPr lang="en" b="1"/>
              <a:t>Final Recommendation /Conclusion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Logistic Regression</a:t>
            </a:r>
            <a:endParaRPr/>
          </a:p>
        </p:txBody>
      </p:sp>
      <p:sp>
        <p:nvSpPr>
          <p:cNvPr id="192" name="Google Shape;192;p32"/>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b="1"/>
              <a:t>Lead Time</a:t>
            </a:r>
            <a:endParaRPr b="1"/>
          </a:p>
          <a:p>
            <a:pPr marL="457200" lvl="0" indent="-342900" algn="l" rtl="0">
              <a:spcBef>
                <a:spcPts val="0"/>
              </a:spcBef>
              <a:spcAft>
                <a:spcPts val="0"/>
              </a:spcAft>
              <a:buSzPts val="1800"/>
              <a:buChar char="●"/>
            </a:pPr>
            <a:r>
              <a:rPr lang="en" b="1"/>
              <a:t>Overall Stays in Nights</a:t>
            </a:r>
            <a:endParaRPr b="1"/>
          </a:p>
          <a:p>
            <a:pPr marL="457200" lvl="0" indent="-342900" algn="l" rtl="0">
              <a:spcBef>
                <a:spcPts val="0"/>
              </a:spcBef>
              <a:spcAft>
                <a:spcPts val="0"/>
              </a:spcAft>
              <a:buSzPts val="1800"/>
              <a:buChar char="●"/>
            </a:pPr>
            <a:r>
              <a:rPr lang="en" b="1"/>
              <a:t>Total # of Special Requests </a:t>
            </a:r>
            <a:endParaRPr b="1"/>
          </a:p>
          <a:p>
            <a:pPr marL="457200" lvl="0" indent="-342900" algn="l" rtl="0">
              <a:spcBef>
                <a:spcPts val="0"/>
              </a:spcBef>
              <a:spcAft>
                <a:spcPts val="0"/>
              </a:spcAft>
              <a:buSzPts val="1800"/>
              <a:buChar char="●"/>
            </a:pPr>
            <a:r>
              <a:rPr lang="en" b="1"/>
              <a:t>Market Segment</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518875" y="866675"/>
            <a:ext cx="6152911" cy="3797225"/>
          </a:xfrm>
          <a:prstGeom prst="rect">
            <a:avLst/>
          </a:prstGeom>
          <a:noFill/>
          <a:ln>
            <a:noFill/>
          </a:ln>
        </p:spPr>
      </p:pic>
      <p:sp>
        <p:nvSpPr>
          <p:cNvPr id="198" name="Google Shape;198;p33"/>
          <p:cNvSpPr txBox="1">
            <a:spLocks noGrp="1"/>
          </p:cNvSpPr>
          <p:nvPr>
            <p:ph type="title"/>
          </p:nvPr>
        </p:nvSpPr>
        <p:spPr>
          <a:xfrm>
            <a:off x="2473600" y="406075"/>
            <a:ext cx="6243000" cy="63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Market Segment</a:t>
            </a:r>
            <a:endParaRPr/>
          </a:p>
        </p:txBody>
      </p:sp>
      <p:cxnSp>
        <p:nvCxnSpPr>
          <p:cNvPr id="199" name="Google Shape;199;p33"/>
          <p:cNvCxnSpPr/>
          <p:nvPr/>
        </p:nvCxnSpPr>
        <p:spPr>
          <a:xfrm>
            <a:off x="3270425" y="1144650"/>
            <a:ext cx="639300" cy="431100"/>
          </a:xfrm>
          <a:prstGeom prst="straightConnector1">
            <a:avLst/>
          </a:prstGeom>
          <a:noFill/>
          <a:ln w="28575" cap="flat" cmpd="sng">
            <a:solidFill>
              <a:schemeClr val="dk1"/>
            </a:solidFill>
            <a:prstDash val="solid"/>
            <a:round/>
            <a:headEnd type="none" w="med" len="med"/>
            <a:tailEnd type="none" w="med" len="med"/>
          </a:ln>
        </p:spPr>
      </p:cxnSp>
      <p:cxnSp>
        <p:nvCxnSpPr>
          <p:cNvPr id="200" name="Google Shape;200;p33"/>
          <p:cNvCxnSpPr/>
          <p:nvPr/>
        </p:nvCxnSpPr>
        <p:spPr>
          <a:xfrm flipH="1">
            <a:off x="2497550" y="1575750"/>
            <a:ext cx="1412100" cy="208200"/>
          </a:xfrm>
          <a:prstGeom prst="straightConnector1">
            <a:avLst/>
          </a:prstGeom>
          <a:noFill/>
          <a:ln w="28575" cap="flat" cmpd="sng">
            <a:solidFill>
              <a:schemeClr val="dk1"/>
            </a:solidFill>
            <a:prstDash val="solid"/>
            <a:round/>
            <a:headEnd type="none" w="med" len="med"/>
            <a:tailEnd type="none" w="med" len="med"/>
          </a:ln>
        </p:spPr>
      </p:cxnSp>
      <p:sp>
        <p:nvSpPr>
          <p:cNvPr id="201" name="Google Shape;201;p33"/>
          <p:cNvSpPr txBox="1"/>
          <p:nvPr/>
        </p:nvSpPr>
        <p:spPr>
          <a:xfrm>
            <a:off x="3947650" y="1188150"/>
            <a:ext cx="3294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1"/>
                </a:solidFill>
                <a:latin typeface="Lato"/>
                <a:ea typeface="Lato"/>
                <a:cs typeface="Lato"/>
                <a:sym typeface="Lato"/>
              </a:rPr>
              <a:t>Cancellation is 6.5x more likely when booked through online platforms rather than through offline platforms.</a:t>
            </a:r>
            <a:endParaRPr b="1">
              <a:solidFill>
                <a:schemeClr val="dk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1000"/>
                                        <p:tgtEl>
                                          <p:spTgt spid="201"/>
                                        </p:tgtEl>
                                      </p:cBhvr>
                                    </p:animEffect>
                                  </p:childTnLst>
                                </p:cTn>
                              </p:par>
                              <p:par>
                                <p:cTn id="8" presetID="10" presetClass="entr" presetSubtype="0" fill="hold" nodeType="withEffect">
                                  <p:stCondLst>
                                    <p:cond delay="0"/>
                                  </p:stCondLst>
                                  <p:childTnLst>
                                    <p:set>
                                      <p:cBhvr>
                                        <p:cTn id="9" dur="1" fill="hold">
                                          <p:stCondLst>
                                            <p:cond delay="0"/>
                                          </p:stCondLst>
                                        </p:cTn>
                                        <p:tgtEl>
                                          <p:spTgt spid="199"/>
                                        </p:tgtEl>
                                        <p:attrNameLst>
                                          <p:attrName>style.visibility</p:attrName>
                                        </p:attrNameLst>
                                      </p:cBhvr>
                                      <p:to>
                                        <p:strVal val="visible"/>
                                      </p:to>
                                    </p:set>
                                    <p:animEffect transition="in" filter="fade">
                                      <p:cBhvr>
                                        <p:cTn id="10" dur="1000"/>
                                        <p:tgtEl>
                                          <p:spTgt spid="199"/>
                                        </p:tgtEl>
                                      </p:cBhvr>
                                    </p:animEffect>
                                  </p:childTnLst>
                                </p:cTn>
                              </p:par>
                              <p:par>
                                <p:cTn id="11" presetID="10" presetClass="entr" presetSubtype="0" fill="hold" nodeType="withEffect">
                                  <p:stCondLst>
                                    <p:cond delay="0"/>
                                  </p:stCondLst>
                                  <p:childTnLst>
                                    <p:set>
                                      <p:cBhvr>
                                        <p:cTn id="12" dur="1" fill="hold">
                                          <p:stCondLst>
                                            <p:cond delay="0"/>
                                          </p:stCondLst>
                                        </p:cTn>
                                        <p:tgtEl>
                                          <p:spTgt spid="200"/>
                                        </p:tgtEl>
                                        <p:attrNameLst>
                                          <p:attrName>style.visibility</p:attrName>
                                        </p:attrNameLst>
                                      </p:cBhvr>
                                      <p:to>
                                        <p:strVal val="visible"/>
                                      </p:to>
                                    </p:set>
                                    <p:animEffect transition="in" filter="fade">
                                      <p:cBhvr>
                                        <p:cTn id="13" dur="1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34"/>
          <p:cNvPicPr preferRelativeResize="0"/>
          <p:nvPr/>
        </p:nvPicPr>
        <p:blipFill>
          <a:blip r:embed="rId3">
            <a:alphaModFix/>
          </a:blip>
          <a:stretch>
            <a:fillRect/>
          </a:stretch>
        </p:blipFill>
        <p:spPr>
          <a:xfrm>
            <a:off x="370600" y="897500"/>
            <a:ext cx="7617510" cy="3797225"/>
          </a:xfrm>
          <a:prstGeom prst="rect">
            <a:avLst/>
          </a:prstGeom>
          <a:noFill/>
          <a:ln>
            <a:noFill/>
          </a:ln>
        </p:spPr>
      </p:pic>
      <p:sp>
        <p:nvSpPr>
          <p:cNvPr id="207" name="Google Shape;207;p34"/>
          <p:cNvSpPr txBox="1">
            <a:spLocks noGrp="1"/>
          </p:cNvSpPr>
          <p:nvPr>
            <p:ph type="title"/>
          </p:nvPr>
        </p:nvSpPr>
        <p:spPr>
          <a:xfrm>
            <a:off x="2486675" y="406075"/>
            <a:ext cx="6229800" cy="635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Lead Time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2473600" y="406075"/>
            <a:ext cx="68307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Number of Nights Stayed</a:t>
            </a:r>
            <a:endParaRPr/>
          </a:p>
        </p:txBody>
      </p:sp>
      <p:sp>
        <p:nvSpPr>
          <p:cNvPr id="213" name="Google Shape;213;p35"/>
          <p:cNvSpPr txBox="1"/>
          <p:nvPr/>
        </p:nvSpPr>
        <p:spPr>
          <a:xfrm>
            <a:off x="727950" y="1278750"/>
            <a:ext cx="7688100" cy="12930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chemeClr val="dk1"/>
              </a:buClr>
              <a:buSzPts val="2400"/>
              <a:buFont typeface="Lato"/>
              <a:buChar char="★"/>
            </a:pPr>
            <a:r>
              <a:rPr lang="en" sz="2400">
                <a:latin typeface="Lato"/>
                <a:ea typeface="Lato"/>
                <a:cs typeface="Lato"/>
                <a:sym typeface="Lato"/>
              </a:rPr>
              <a:t>Every one more night booked to stay in a hotel (regardless of week day or weekend) increases the odds for cancellation by around 7%.</a:t>
            </a:r>
            <a:endParaRPr sz="2400">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a:spLocks noGrp="1"/>
          </p:cNvSpPr>
          <p:nvPr>
            <p:ph type="title"/>
          </p:nvPr>
        </p:nvSpPr>
        <p:spPr>
          <a:xfrm>
            <a:off x="2473600" y="406075"/>
            <a:ext cx="68307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Total Number of Special Requests</a:t>
            </a:r>
            <a:endParaRPr/>
          </a:p>
        </p:txBody>
      </p:sp>
      <p:sp>
        <p:nvSpPr>
          <p:cNvPr id="219" name="Google Shape;219;p36"/>
          <p:cNvSpPr txBox="1"/>
          <p:nvPr/>
        </p:nvSpPr>
        <p:spPr>
          <a:xfrm>
            <a:off x="727950" y="1278750"/>
            <a:ext cx="7688100" cy="923400"/>
          </a:xfrm>
          <a:prstGeom prst="rect">
            <a:avLst/>
          </a:prstGeom>
          <a:noFill/>
          <a:ln>
            <a:noFill/>
          </a:ln>
        </p:spPr>
        <p:txBody>
          <a:bodyPr spcFirstLastPara="1" wrap="square" lIns="91425" tIns="91425" rIns="91425" bIns="91425" anchor="t" anchorCtr="0">
            <a:spAutoFit/>
          </a:bodyPr>
          <a:lstStyle/>
          <a:p>
            <a:pPr marL="457200" lvl="0" indent="-381000" algn="l" rtl="0">
              <a:spcBef>
                <a:spcPts val="0"/>
              </a:spcBef>
              <a:spcAft>
                <a:spcPts val="0"/>
              </a:spcAft>
              <a:buClr>
                <a:schemeClr val="dk1"/>
              </a:buClr>
              <a:buSzPts val="2400"/>
              <a:buFont typeface="Lato"/>
              <a:buChar char="★"/>
            </a:pPr>
            <a:r>
              <a:rPr lang="en" sz="2400">
                <a:latin typeface="Lato"/>
                <a:ea typeface="Lato"/>
                <a:cs typeface="Lato"/>
                <a:sym typeface="Lato"/>
              </a:rPr>
              <a:t>Every additional special request by customers decreases the odds for cancellation by around 58%.</a:t>
            </a:r>
            <a:endParaRPr sz="2400">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a:spLocks noGrp="1"/>
          </p:cNvSpPr>
          <p:nvPr>
            <p:ph type="title"/>
          </p:nvPr>
        </p:nvSpPr>
        <p:spPr>
          <a:xfrm>
            <a:off x="0" y="1304850"/>
            <a:ext cx="8847525"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When Lead Time is on average;</a:t>
            </a:r>
            <a:endParaRPr sz="4800" dirty="0"/>
          </a:p>
          <a:p>
            <a:pPr marL="0" lvl="0" indent="0" algn="ctr" rtl="0">
              <a:spcBef>
                <a:spcPts val="0"/>
              </a:spcBef>
              <a:spcAft>
                <a:spcPts val="0"/>
              </a:spcAft>
              <a:buNone/>
            </a:pPr>
            <a:r>
              <a:rPr lang="en" sz="4800" dirty="0"/>
              <a:t>Stays in Night is on average.</a:t>
            </a:r>
            <a:endParaRPr sz="4800" dirty="0"/>
          </a:p>
        </p:txBody>
      </p:sp>
      <p:sp>
        <p:nvSpPr>
          <p:cNvPr id="225" name="Google Shape;225;p37"/>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xfrm>
            <a:off x="2473600" y="406075"/>
            <a:ext cx="68307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Total Number of Special Requests</a:t>
            </a:r>
            <a:endParaRPr/>
          </a:p>
        </p:txBody>
      </p:sp>
      <p:pic>
        <p:nvPicPr>
          <p:cNvPr id="231" name="Google Shape;231;p38"/>
          <p:cNvPicPr preferRelativeResize="0"/>
          <p:nvPr/>
        </p:nvPicPr>
        <p:blipFill>
          <a:blip r:embed="rId3">
            <a:alphaModFix/>
          </a:blip>
          <a:stretch>
            <a:fillRect/>
          </a:stretch>
        </p:blipFill>
        <p:spPr>
          <a:xfrm>
            <a:off x="381000" y="1167700"/>
            <a:ext cx="8839198" cy="378713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471150" y="1304850"/>
            <a:ext cx="8376300" cy="153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a:t>When Lead Time is a year;</a:t>
            </a:r>
            <a:endParaRPr sz="4800"/>
          </a:p>
          <a:p>
            <a:pPr marL="0" lvl="0" indent="0" algn="ctr" rtl="0">
              <a:spcBef>
                <a:spcPts val="0"/>
              </a:spcBef>
              <a:spcAft>
                <a:spcPts val="0"/>
              </a:spcAft>
              <a:buNone/>
            </a:pPr>
            <a:r>
              <a:rPr lang="en" sz="4800"/>
              <a:t>Stays in Night is on average.</a:t>
            </a:r>
            <a:endParaRPr sz="4800"/>
          </a:p>
        </p:txBody>
      </p:sp>
      <p:sp>
        <p:nvSpPr>
          <p:cNvPr id="237" name="Google Shape;237;p39"/>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2473600" y="406075"/>
            <a:ext cx="68307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Total Number of Special Requests</a:t>
            </a:r>
            <a:endParaRPr/>
          </a:p>
        </p:txBody>
      </p:sp>
      <p:pic>
        <p:nvPicPr>
          <p:cNvPr id="243" name="Google Shape;243;p40"/>
          <p:cNvPicPr preferRelativeResize="0"/>
          <p:nvPr/>
        </p:nvPicPr>
        <p:blipFill>
          <a:blip r:embed="rId3">
            <a:alphaModFix/>
          </a:blip>
          <a:stretch>
            <a:fillRect/>
          </a:stretch>
        </p:blipFill>
        <p:spPr>
          <a:xfrm>
            <a:off x="390130" y="1164475"/>
            <a:ext cx="8753872" cy="39790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1"/>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Conclusions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2982750" y="406075"/>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(40,600,20)</a:t>
            </a:r>
            <a:endParaRPr/>
          </a:p>
        </p:txBody>
      </p:sp>
      <p:pic>
        <p:nvPicPr>
          <p:cNvPr id="85" name="Google Shape;85;p15"/>
          <p:cNvPicPr preferRelativeResize="0"/>
          <p:nvPr/>
        </p:nvPicPr>
        <p:blipFill>
          <a:blip r:embed="rId3">
            <a:alphaModFix/>
          </a:blip>
          <a:stretch>
            <a:fillRect/>
          </a:stretch>
        </p:blipFill>
        <p:spPr>
          <a:xfrm>
            <a:off x="633300" y="1041475"/>
            <a:ext cx="3938711" cy="3627350"/>
          </a:xfrm>
          <a:prstGeom prst="rect">
            <a:avLst/>
          </a:prstGeom>
          <a:noFill/>
          <a:ln>
            <a:noFill/>
          </a:ln>
        </p:spPr>
      </p:pic>
      <p:pic>
        <p:nvPicPr>
          <p:cNvPr id="86" name="Google Shape;86;p15"/>
          <p:cNvPicPr preferRelativeResize="0"/>
          <p:nvPr/>
        </p:nvPicPr>
        <p:blipFill>
          <a:blip r:embed="rId4">
            <a:alphaModFix/>
          </a:blip>
          <a:stretch>
            <a:fillRect/>
          </a:stretch>
        </p:blipFill>
        <p:spPr>
          <a:xfrm>
            <a:off x="4773986" y="1041475"/>
            <a:ext cx="3947859" cy="36273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2"/>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Cancellations are expected MORE:</a:t>
            </a:r>
            <a:endParaRPr/>
          </a:p>
        </p:txBody>
      </p:sp>
      <p:sp>
        <p:nvSpPr>
          <p:cNvPr id="254" name="Google Shape;254;p42"/>
          <p:cNvSpPr txBox="1"/>
          <p:nvPr/>
        </p:nvSpPr>
        <p:spPr>
          <a:xfrm>
            <a:off x="521950" y="1261575"/>
            <a:ext cx="6774600" cy="9789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Clr>
                <a:schemeClr val="dk1"/>
              </a:buClr>
              <a:buSzPts val="2400"/>
              <a:buFont typeface="Lato"/>
              <a:buChar char="➔"/>
            </a:pPr>
            <a:r>
              <a:rPr lang="en" sz="2400">
                <a:latin typeface="Lato"/>
                <a:ea typeface="Lato"/>
                <a:cs typeface="Lato"/>
                <a:sym typeface="Lato"/>
              </a:rPr>
              <a:t>When a hotel reservation is made through </a:t>
            </a:r>
            <a:r>
              <a:rPr lang="en" sz="2400" b="1" i="1">
                <a:latin typeface="Lato"/>
                <a:ea typeface="Lato"/>
                <a:cs typeface="Lato"/>
                <a:sym typeface="Lato"/>
              </a:rPr>
              <a:t>online platforms.</a:t>
            </a:r>
            <a:endParaRPr sz="2400" i="1">
              <a:latin typeface="Lato"/>
              <a:ea typeface="Lato"/>
              <a:cs typeface="Lato"/>
              <a:sym typeface="Lato"/>
            </a:endParaRPr>
          </a:p>
        </p:txBody>
      </p:sp>
      <p:sp>
        <p:nvSpPr>
          <p:cNvPr id="255" name="Google Shape;255;p42"/>
          <p:cNvSpPr txBox="1"/>
          <p:nvPr/>
        </p:nvSpPr>
        <p:spPr>
          <a:xfrm>
            <a:off x="521950" y="2450875"/>
            <a:ext cx="7416300" cy="5541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Clr>
                <a:schemeClr val="dk1"/>
              </a:buClr>
              <a:buSzPts val="2400"/>
              <a:buFont typeface="Lato"/>
              <a:buChar char="➔"/>
            </a:pPr>
            <a:r>
              <a:rPr lang="en" sz="2400">
                <a:latin typeface="Lato"/>
                <a:ea typeface="Lato"/>
                <a:cs typeface="Lato"/>
                <a:sym typeface="Lato"/>
              </a:rPr>
              <a:t>When </a:t>
            </a:r>
            <a:r>
              <a:rPr lang="en" sz="2400" b="1" i="1">
                <a:latin typeface="Lato"/>
                <a:ea typeface="Lato"/>
                <a:cs typeface="Lato"/>
                <a:sym typeface="Lato"/>
              </a:rPr>
              <a:t>a year</a:t>
            </a:r>
            <a:r>
              <a:rPr lang="en" sz="2400" i="1">
                <a:latin typeface="Lato"/>
                <a:ea typeface="Lato"/>
                <a:cs typeface="Lato"/>
                <a:sym typeface="Lato"/>
              </a:rPr>
              <a:t> </a:t>
            </a:r>
            <a:r>
              <a:rPr lang="en" sz="2400">
                <a:latin typeface="Lato"/>
                <a:ea typeface="Lato"/>
                <a:cs typeface="Lato"/>
                <a:sym typeface="Lato"/>
              </a:rPr>
              <a:t>has passed since the booking.</a:t>
            </a:r>
            <a:endParaRPr sz="240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3"/>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Cancellations are expected LESS:</a:t>
            </a:r>
            <a:endParaRPr/>
          </a:p>
        </p:txBody>
      </p:sp>
      <p:sp>
        <p:nvSpPr>
          <p:cNvPr id="261" name="Google Shape;261;p43"/>
          <p:cNvSpPr txBox="1"/>
          <p:nvPr/>
        </p:nvSpPr>
        <p:spPr>
          <a:xfrm>
            <a:off x="521950" y="1261575"/>
            <a:ext cx="7435500" cy="554100"/>
          </a:xfrm>
          <a:prstGeom prst="rect">
            <a:avLst/>
          </a:prstGeom>
          <a:noFill/>
          <a:ln>
            <a:noFill/>
          </a:ln>
        </p:spPr>
        <p:txBody>
          <a:bodyPr spcFirstLastPara="1" wrap="square" lIns="91425" tIns="91425" rIns="91425" bIns="91425" anchor="t" anchorCtr="0">
            <a:spAutoFit/>
          </a:bodyPr>
          <a:lstStyle/>
          <a:p>
            <a:pPr marL="457200" lvl="0" indent="-381000" algn="l" rtl="0">
              <a:lnSpc>
                <a:spcPct val="115000"/>
              </a:lnSpc>
              <a:spcBef>
                <a:spcPts val="0"/>
              </a:spcBef>
              <a:spcAft>
                <a:spcPts val="0"/>
              </a:spcAft>
              <a:buClr>
                <a:schemeClr val="dk1"/>
              </a:buClr>
              <a:buSzPts val="2400"/>
              <a:buFont typeface="Lato"/>
              <a:buChar char="➔"/>
            </a:pPr>
            <a:r>
              <a:rPr lang="en" sz="2400">
                <a:latin typeface="Lato"/>
                <a:ea typeface="Lato"/>
                <a:cs typeface="Lato"/>
                <a:sym typeface="Lato"/>
              </a:rPr>
              <a:t>With each </a:t>
            </a:r>
            <a:r>
              <a:rPr lang="en" sz="2400" b="1">
                <a:latin typeface="Lato"/>
                <a:ea typeface="Lato"/>
                <a:cs typeface="Lato"/>
                <a:sym typeface="Lato"/>
              </a:rPr>
              <a:t>special request</a:t>
            </a:r>
            <a:r>
              <a:rPr lang="en" sz="2400">
                <a:latin typeface="Lato"/>
                <a:ea typeface="Lato"/>
                <a:cs typeface="Lato"/>
                <a:sym typeface="Lato"/>
              </a:rPr>
              <a:t> made by customer.</a:t>
            </a:r>
            <a:endParaRPr sz="2400">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5"/>
        <p:cNvGrpSpPr/>
        <p:nvPr/>
      </p:nvGrpSpPr>
      <p:grpSpPr>
        <a:xfrm>
          <a:off x="0" y="0"/>
          <a:ext cx="0" cy="0"/>
          <a:chOff x="0" y="0"/>
          <a:chExt cx="0" cy="0"/>
        </a:xfrm>
      </p:grpSpPr>
      <p:sp>
        <p:nvSpPr>
          <p:cNvPr id="266" name="Google Shape;266;p44"/>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Preparatory Work</a:t>
            </a:r>
            <a:endParaRPr/>
          </a:p>
        </p:txBody>
      </p:sp>
      <p:sp>
        <p:nvSpPr>
          <p:cNvPr id="92" name="Google Shape;92;p16"/>
          <p:cNvSpPr txBox="1">
            <a:spLocks noGrp="1"/>
          </p:cNvSpPr>
          <p:nvPr>
            <p:ph type="body" idx="1"/>
          </p:nvPr>
        </p:nvSpPr>
        <p:spPr>
          <a:xfrm>
            <a:off x="442025" y="1211350"/>
            <a:ext cx="8518800" cy="3758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Checked for null values -  No null values present </a:t>
            </a:r>
            <a:endParaRPr sz="1600"/>
          </a:p>
          <a:p>
            <a:pPr marL="457200" lvl="0" indent="-330200" algn="l" rtl="0">
              <a:spcBef>
                <a:spcPts val="1200"/>
              </a:spcBef>
              <a:spcAft>
                <a:spcPts val="0"/>
              </a:spcAft>
              <a:buSzPts val="1600"/>
              <a:buChar char="●"/>
            </a:pPr>
            <a:r>
              <a:rPr lang="en" sz="1600"/>
              <a:t>Checked for negative values - No negative values present</a:t>
            </a:r>
            <a:endParaRPr sz="1600"/>
          </a:p>
          <a:p>
            <a:pPr marL="457200" lvl="0" indent="0" algn="l" rtl="0">
              <a:spcBef>
                <a:spcPts val="1200"/>
              </a:spcBef>
              <a:spcAft>
                <a:spcPts val="1200"/>
              </a:spcAft>
              <a:buNone/>
            </a:pP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Preparatory Work</a:t>
            </a:r>
            <a:endParaRPr/>
          </a:p>
        </p:txBody>
      </p:sp>
      <p:sp>
        <p:nvSpPr>
          <p:cNvPr id="98" name="Google Shape;98;p17"/>
          <p:cNvSpPr txBox="1">
            <a:spLocks noGrp="1"/>
          </p:cNvSpPr>
          <p:nvPr>
            <p:ph type="body" idx="1"/>
          </p:nvPr>
        </p:nvSpPr>
        <p:spPr>
          <a:xfrm>
            <a:off x="442025" y="1211350"/>
            <a:ext cx="8518800" cy="3758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Checked for null values -  No null values present </a:t>
            </a:r>
            <a:endParaRPr sz="1600"/>
          </a:p>
          <a:p>
            <a:pPr marL="457200" lvl="0" indent="-330200" algn="l" rtl="0">
              <a:spcBef>
                <a:spcPts val="1200"/>
              </a:spcBef>
              <a:spcAft>
                <a:spcPts val="0"/>
              </a:spcAft>
              <a:buSzPts val="1600"/>
              <a:buChar char="●"/>
            </a:pPr>
            <a:r>
              <a:rPr lang="en" sz="1600"/>
              <a:t>Checked for negative values - No negative values present</a:t>
            </a:r>
            <a:endParaRPr sz="1600"/>
          </a:p>
          <a:p>
            <a:pPr marL="457200" lvl="0" indent="-330200" algn="l" rtl="0">
              <a:spcBef>
                <a:spcPts val="1200"/>
              </a:spcBef>
              <a:spcAft>
                <a:spcPts val="0"/>
              </a:spcAft>
              <a:buSzPts val="1600"/>
              <a:buChar char="●"/>
            </a:pPr>
            <a:r>
              <a:rPr lang="en" sz="1600"/>
              <a:t>Created a new variable - StayInNights  = StayInWeekendNights + StayInWeekNights</a:t>
            </a:r>
            <a:endParaRPr sz="1600"/>
          </a:p>
          <a:p>
            <a:pPr marL="457200" lvl="0" indent="0" algn="l" rtl="0">
              <a:spcBef>
                <a:spcPts val="1200"/>
              </a:spcBef>
              <a:spcAft>
                <a:spcPts val="1200"/>
              </a:spcAft>
              <a:buNone/>
            </a:pP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Preparatory Work</a:t>
            </a:r>
            <a:endParaRPr/>
          </a:p>
        </p:txBody>
      </p:sp>
      <p:sp>
        <p:nvSpPr>
          <p:cNvPr id="104" name="Google Shape;104;p18"/>
          <p:cNvSpPr txBox="1">
            <a:spLocks noGrp="1"/>
          </p:cNvSpPr>
          <p:nvPr>
            <p:ph type="body" idx="1"/>
          </p:nvPr>
        </p:nvSpPr>
        <p:spPr>
          <a:xfrm>
            <a:off x="442025" y="1211350"/>
            <a:ext cx="8518800" cy="3758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Checked for null values -  No null values present </a:t>
            </a:r>
            <a:endParaRPr sz="1600"/>
          </a:p>
          <a:p>
            <a:pPr marL="457200" lvl="0" indent="-330200" algn="l" rtl="0">
              <a:spcBef>
                <a:spcPts val="1200"/>
              </a:spcBef>
              <a:spcAft>
                <a:spcPts val="0"/>
              </a:spcAft>
              <a:buSzPts val="1600"/>
              <a:buChar char="●"/>
            </a:pPr>
            <a:r>
              <a:rPr lang="en" sz="1600"/>
              <a:t>Checked for negative values - No negative values present</a:t>
            </a:r>
            <a:endParaRPr sz="1600"/>
          </a:p>
          <a:p>
            <a:pPr marL="457200" lvl="0" indent="-330200" algn="l" rtl="0">
              <a:spcBef>
                <a:spcPts val="1200"/>
              </a:spcBef>
              <a:spcAft>
                <a:spcPts val="0"/>
              </a:spcAft>
              <a:buSzPts val="1600"/>
              <a:buChar char="●"/>
            </a:pPr>
            <a:r>
              <a:rPr lang="en" sz="1600"/>
              <a:t>Created a new variable - StayInNights  = StayInWeekendNights + StayInWeekNights</a:t>
            </a:r>
            <a:endParaRPr sz="1600"/>
          </a:p>
          <a:p>
            <a:pPr marL="457200" lvl="0" indent="-330200" algn="l" rtl="0">
              <a:spcBef>
                <a:spcPts val="1200"/>
              </a:spcBef>
              <a:spcAft>
                <a:spcPts val="0"/>
              </a:spcAft>
              <a:buSzPts val="1600"/>
              <a:buChar char="●"/>
            </a:pPr>
            <a:r>
              <a:rPr lang="en" sz="1600"/>
              <a:t>Separated variables into numeric and categorical: </a:t>
            </a:r>
            <a:endParaRPr sz="1600"/>
          </a:p>
          <a:p>
            <a:pPr marL="914400" lvl="1" indent="-311150" algn="l" rtl="0">
              <a:spcBef>
                <a:spcPts val="1200"/>
              </a:spcBef>
              <a:spcAft>
                <a:spcPts val="0"/>
              </a:spcAft>
              <a:buSzPts val="1300"/>
              <a:buChar char="○"/>
            </a:pPr>
            <a:r>
              <a:rPr lang="en" sz="1300"/>
              <a:t>Numeric: LeadTime, StaysInWeekendNights, StaysInWeekNights, StayInNights, Adults, Children, Babies, PreviousCancellations, PreviousBookingsNotCanceled, BookingChanges, RequiredCarParkingSpaces, TotalOfSpecialRequests</a:t>
            </a:r>
            <a:endParaRPr sz="1300"/>
          </a:p>
          <a:p>
            <a:pPr marL="914400" lvl="1" indent="-311150" algn="l" rtl="0">
              <a:spcBef>
                <a:spcPts val="1200"/>
              </a:spcBef>
              <a:spcAft>
                <a:spcPts val="0"/>
              </a:spcAft>
              <a:buSzPts val="1300"/>
              <a:buChar char="○"/>
            </a:pPr>
            <a:r>
              <a:rPr lang="en" sz="1300"/>
              <a:t>Categorical: IsCanceled, Meal, Country, MarketSegment, IsRepeatedGuest, ReservedRoomType , AssignedRoomType, DepositType, CustomerType</a:t>
            </a:r>
            <a:endParaRPr sz="1300"/>
          </a:p>
          <a:p>
            <a:pPr marL="457200" lvl="0" indent="0" algn="l" rtl="0">
              <a:spcBef>
                <a:spcPts val="1200"/>
              </a:spcBef>
              <a:spcAft>
                <a:spcPts val="1200"/>
              </a:spcAft>
              <a:buNone/>
            </a:pP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Preparatory Work</a:t>
            </a:r>
            <a:endParaRPr/>
          </a:p>
        </p:txBody>
      </p:sp>
      <p:sp>
        <p:nvSpPr>
          <p:cNvPr id="110" name="Google Shape;110;p19"/>
          <p:cNvSpPr txBox="1">
            <a:spLocks noGrp="1"/>
          </p:cNvSpPr>
          <p:nvPr>
            <p:ph type="body" idx="1"/>
          </p:nvPr>
        </p:nvSpPr>
        <p:spPr>
          <a:xfrm>
            <a:off x="442025" y="1211350"/>
            <a:ext cx="8518800" cy="3758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Checked for null values -  No null values present </a:t>
            </a:r>
            <a:endParaRPr sz="1600"/>
          </a:p>
          <a:p>
            <a:pPr marL="457200" lvl="0" indent="-330200" algn="l" rtl="0">
              <a:spcBef>
                <a:spcPts val="1200"/>
              </a:spcBef>
              <a:spcAft>
                <a:spcPts val="0"/>
              </a:spcAft>
              <a:buSzPts val="1600"/>
              <a:buChar char="●"/>
            </a:pPr>
            <a:r>
              <a:rPr lang="en" sz="1600"/>
              <a:t>Checked for negative values - No negative values present</a:t>
            </a:r>
            <a:endParaRPr sz="1600"/>
          </a:p>
          <a:p>
            <a:pPr marL="457200" lvl="0" indent="-330200" algn="l" rtl="0">
              <a:spcBef>
                <a:spcPts val="1200"/>
              </a:spcBef>
              <a:spcAft>
                <a:spcPts val="0"/>
              </a:spcAft>
              <a:buSzPts val="1600"/>
              <a:buChar char="●"/>
            </a:pPr>
            <a:r>
              <a:rPr lang="en" sz="1600"/>
              <a:t>Created a new variable - StayInNights  = StayInWeekendNights + StayInWeekNights</a:t>
            </a:r>
            <a:endParaRPr sz="1600"/>
          </a:p>
          <a:p>
            <a:pPr marL="457200" lvl="0" indent="-330200" algn="l" rtl="0">
              <a:spcBef>
                <a:spcPts val="1200"/>
              </a:spcBef>
              <a:spcAft>
                <a:spcPts val="0"/>
              </a:spcAft>
              <a:buSzPts val="1600"/>
              <a:buChar char="●"/>
            </a:pPr>
            <a:r>
              <a:rPr lang="en" sz="1600"/>
              <a:t>Separated variables into numeric and categorical: </a:t>
            </a:r>
            <a:endParaRPr sz="1600"/>
          </a:p>
          <a:p>
            <a:pPr marL="914400" lvl="1" indent="-311150" algn="l" rtl="0">
              <a:spcBef>
                <a:spcPts val="1200"/>
              </a:spcBef>
              <a:spcAft>
                <a:spcPts val="0"/>
              </a:spcAft>
              <a:buSzPts val="1300"/>
              <a:buChar char="○"/>
            </a:pPr>
            <a:r>
              <a:rPr lang="en" sz="1300"/>
              <a:t>Numeric: LeadTime, StaysInWeekendNights, StaysInWeekNights, StayInNights, Adults, Children, Babies, PreviousCancellations, PreviousBookingsNotCanceled, BookingChanges, RequiredCarParkingSpaces, TotalOfSpecialRequests</a:t>
            </a:r>
            <a:endParaRPr sz="1300"/>
          </a:p>
          <a:p>
            <a:pPr marL="914400" lvl="1" indent="-311150" algn="l" rtl="0">
              <a:spcBef>
                <a:spcPts val="1200"/>
              </a:spcBef>
              <a:spcAft>
                <a:spcPts val="0"/>
              </a:spcAft>
              <a:buSzPts val="1300"/>
              <a:buChar char="○"/>
            </a:pPr>
            <a:r>
              <a:rPr lang="en" sz="1300"/>
              <a:t>Categorical: IsCanceled, Meal, Country, MarketSegment, IsRepeatedGuest, ReservedRoomType , AssignedRoomType, DepositType, CustomerType</a:t>
            </a:r>
            <a:endParaRPr sz="1300"/>
          </a:p>
          <a:p>
            <a:pPr marL="457200" lvl="0" indent="-330200" algn="l" rtl="0">
              <a:spcBef>
                <a:spcPts val="1200"/>
              </a:spcBef>
              <a:spcAft>
                <a:spcPts val="0"/>
              </a:spcAft>
              <a:buSzPts val="1600"/>
              <a:buChar char="●"/>
            </a:pPr>
            <a:r>
              <a:rPr lang="en" sz="1600"/>
              <a:t>Used Square Root transformation for all the numerical variables.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Univariate Analysis </a:t>
            </a:r>
            <a:endParaRPr/>
          </a:p>
        </p:txBody>
      </p:sp>
      <p:pic>
        <p:nvPicPr>
          <p:cNvPr id="116" name="Google Shape;116;p20"/>
          <p:cNvPicPr preferRelativeResize="0"/>
          <p:nvPr/>
        </p:nvPicPr>
        <p:blipFill>
          <a:blip r:embed="rId3">
            <a:alphaModFix/>
          </a:blip>
          <a:stretch>
            <a:fillRect/>
          </a:stretch>
        </p:blipFill>
        <p:spPr>
          <a:xfrm>
            <a:off x="239175" y="1091100"/>
            <a:ext cx="4197876" cy="3627350"/>
          </a:xfrm>
          <a:prstGeom prst="rect">
            <a:avLst/>
          </a:prstGeom>
          <a:noFill/>
          <a:ln>
            <a:noFill/>
          </a:ln>
        </p:spPr>
      </p:pic>
      <p:pic>
        <p:nvPicPr>
          <p:cNvPr id="117" name="Google Shape;117;p20"/>
          <p:cNvPicPr preferRelativeResize="0"/>
          <p:nvPr/>
        </p:nvPicPr>
        <p:blipFill>
          <a:blip r:embed="rId4">
            <a:alphaModFix/>
          </a:blip>
          <a:stretch>
            <a:fillRect/>
          </a:stretch>
        </p:blipFill>
        <p:spPr>
          <a:xfrm>
            <a:off x="4647750" y="1091100"/>
            <a:ext cx="4313075" cy="3627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Univariate</a:t>
            </a:r>
            <a:endParaRPr/>
          </a:p>
        </p:txBody>
      </p:sp>
      <p:sp>
        <p:nvSpPr>
          <p:cNvPr id="123" name="Google Shape;123;p21"/>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24" name="Google Shape;124;p21"/>
          <p:cNvPicPr preferRelativeResize="0"/>
          <p:nvPr/>
        </p:nvPicPr>
        <p:blipFill>
          <a:blip r:embed="rId3">
            <a:alphaModFix/>
          </a:blip>
          <a:stretch>
            <a:fillRect/>
          </a:stretch>
        </p:blipFill>
        <p:spPr>
          <a:xfrm>
            <a:off x="183375" y="1326150"/>
            <a:ext cx="3967226" cy="3352200"/>
          </a:xfrm>
          <a:prstGeom prst="rect">
            <a:avLst/>
          </a:prstGeom>
          <a:noFill/>
          <a:ln>
            <a:noFill/>
          </a:ln>
        </p:spPr>
      </p:pic>
      <p:pic>
        <p:nvPicPr>
          <p:cNvPr id="125" name="Google Shape;125;p21"/>
          <p:cNvPicPr preferRelativeResize="0"/>
          <p:nvPr/>
        </p:nvPicPr>
        <p:blipFill>
          <a:blip r:embed="rId4">
            <a:alphaModFix/>
          </a:blip>
          <a:stretch>
            <a:fillRect/>
          </a:stretch>
        </p:blipFill>
        <p:spPr>
          <a:xfrm>
            <a:off x="4274550" y="1326150"/>
            <a:ext cx="4702875" cy="3228900"/>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1225</Words>
  <Application>Microsoft Office PowerPoint</Application>
  <PresentationFormat>On-screen Show (16:9)</PresentationFormat>
  <Paragraphs>106</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Lato</vt:lpstr>
      <vt:lpstr>Raleway</vt:lpstr>
      <vt:lpstr>Arial</vt:lpstr>
      <vt:lpstr>Swiss</vt:lpstr>
      <vt:lpstr>Status Report:  IST 687</vt:lpstr>
      <vt:lpstr>Overview</vt:lpstr>
      <vt:lpstr>Data (40,600,20)</vt:lpstr>
      <vt:lpstr>Data Preparatory Work</vt:lpstr>
      <vt:lpstr>Data Preparatory Work</vt:lpstr>
      <vt:lpstr>Data Preparatory Work</vt:lpstr>
      <vt:lpstr>Data Preparatory Work</vt:lpstr>
      <vt:lpstr>Univariate Analysis </vt:lpstr>
      <vt:lpstr>Univariate</vt:lpstr>
      <vt:lpstr>Bivariate Analysis</vt:lpstr>
      <vt:lpstr>Bivariate Analysis</vt:lpstr>
      <vt:lpstr>Bivariate Analysis</vt:lpstr>
      <vt:lpstr>Bivariate Analysis </vt:lpstr>
      <vt:lpstr>Maps</vt:lpstr>
      <vt:lpstr>Map showing lead time for cancellations</vt:lpstr>
      <vt:lpstr>PowerPoint Presentation</vt:lpstr>
      <vt:lpstr>PowerPoint Presentation</vt:lpstr>
      <vt:lpstr>PowerPoint Presentation</vt:lpstr>
      <vt:lpstr>Machine Learning:  Logistic Regression</vt:lpstr>
      <vt:lpstr>Logistic Regression</vt:lpstr>
      <vt:lpstr>Market Segment</vt:lpstr>
      <vt:lpstr>Lead Time</vt:lpstr>
      <vt:lpstr>Number of Nights Stayed</vt:lpstr>
      <vt:lpstr>Total Number of Special Requests</vt:lpstr>
      <vt:lpstr>When Lead Time is on average; Stays in Night is on average.</vt:lpstr>
      <vt:lpstr>Total Number of Special Requests</vt:lpstr>
      <vt:lpstr>When Lead Time is a year; Stays in Night is on average.</vt:lpstr>
      <vt:lpstr>Total Number of Special Requests</vt:lpstr>
      <vt:lpstr>Conclusions</vt:lpstr>
      <vt:lpstr>Cancellations are expected MORE:</vt:lpstr>
      <vt:lpstr>Cancellations are expected LESS: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Report:  IST 687</dc:title>
  <cp:lastModifiedBy>Sinem Aytac</cp:lastModifiedBy>
  <cp:revision>2</cp:revision>
  <dcterms:modified xsi:type="dcterms:W3CDTF">2025-04-16T18:44:22Z</dcterms:modified>
</cp:coreProperties>
</file>