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0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88.jpeg" ContentType="image/jpeg"/>
  <Override PartName="/ppt/media/image86.png" ContentType="image/png"/>
  <Override PartName="/ppt/media/image85.png" ContentType="image/png"/>
  <Override PartName="/ppt/media/image83.png" ContentType="image/png"/>
  <Override PartName="/ppt/media/image81.png" ContentType="image/png"/>
  <Override PartName="/ppt/media/image80.png" ContentType="image/png"/>
  <Override PartName="/ppt/media/image9.wmf" ContentType="image/x-wmf"/>
  <Override PartName="/ppt/media/image84.png" ContentType="image/png"/>
  <Override PartName="/ppt/media/image3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2.png" ContentType="image/png"/>
  <Override PartName="/ppt/media/image1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54.tif" ContentType="image/tiff"/>
  <Override PartName="/ppt/media/image28.png" ContentType="image/png"/>
  <Override PartName="/ppt/media/image79.png" ContentType="image/png"/>
  <Override PartName="/ppt/media/image53.tif" ContentType="image/tiff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4.wmf" ContentType="image/x-wmf"/>
  <Override PartName="/ppt/media/image19.png" ContentType="image/png"/>
  <Override PartName="/ppt/media/image44.tif" ContentType="image/tiff"/>
  <Override PartName="/ppt/media/image18.png" ContentType="image/png"/>
  <Override PartName="/ppt/media/image2.wmf" ContentType="image/x-wmf"/>
  <Override PartName="/ppt/media/image17.png" ContentType="image/png"/>
  <Override PartName="/ppt/media/image57.png" ContentType="image/png"/>
  <Override PartName="/ppt/media/image5.jpeg" ContentType="image/jpeg"/>
  <Override PartName="/ppt/media/image56.tif" ContentType="image/tiff"/>
  <Override PartName="/ppt/media/image16.png" ContentType="image/png"/>
  <Override PartName="/ppt/media/image15.png" ContentType="image/png"/>
  <Override PartName="/ppt/media/image14.png" ContentType="image/png"/>
  <Override PartName="/ppt/media/image39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40.png" ContentType="image/png"/>
  <Override PartName="/ppt/media/image65.png" ContentType="image/png"/>
  <Override PartName="/ppt/media/image45.tif" ContentType="image/tiff"/>
  <Override PartName="/ppt/media/image46.tif" ContentType="image/tiff"/>
  <Override PartName="/ppt/media/image47.tif" ContentType="image/tiff"/>
  <Override PartName="/ppt/media/image48.tif" ContentType="image/tiff"/>
  <Override PartName="/ppt/media/image49.tif" ContentType="image/tiff"/>
  <Override PartName="/ppt/media/image55.tif" ContentType="image/tiff"/>
  <Override PartName="/ppt/media/image60.png" ContentType="image/png"/>
  <Override PartName="/ppt/media/image64.png" ContentType="image/png"/>
  <Override PartName="/ppt/media/image66.png" ContentType="image/png"/>
  <Override PartName="/ppt/media/image41.tif" ContentType="image/tiff"/>
  <Override PartName="/ppt/media/image67.png" ContentType="image/png"/>
  <Override PartName="/ppt/media/image42.tif" ContentType="image/tiff"/>
  <Override PartName="/ppt/media/image68.png" ContentType="image/png"/>
  <Override PartName="/ppt/media/image43.tif" ContentType="image/tiff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50.tif" ContentType="image/tiff"/>
  <Override PartName="/ppt/media/image76.png" ContentType="image/png"/>
  <Override PartName="/ppt/media/image51.tif" ContentType="image/tiff"/>
  <Override PartName="/ppt/media/image77.png" ContentType="image/png"/>
  <Override PartName="/ppt/media/image52.tif" ContentType="image/tiff"/>
  <Override PartName="/ppt/media/image78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62AB60F-573C-4572-B2E5-90733A80DA4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These values are (very roughly speaking) log-10 probabilities of getting a match at random. Each perfectly matching base scores just over 0.6, so 15 requires a perfect 25 base match. Each mismatching base reduces the score by the Q/10 value of that base. So it takes 5 or even 6 additional matching bases to overcome one high quality mismatch, but maybe only 1 or 2 additional bases if the mismatching base is low quality.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These values are (very roughly speaking) log-10 probabilities of getting a match at random. Each perfectly matching base scores just over 0.6, so 15 requires a perfect 25 base match. Each mismatching base reduces the score by the Q/10 value of that base. So it takes 5 or even 6 additional matching bases to overcome one high quality mismatch, but maybe only 1 or 2 additional bases if the mismatching base is low quality.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3440" cy="3819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7520" cy="63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7500960" y="6485760"/>
            <a:ext cx="14842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/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0" y="6856200"/>
            <a:ext cx="9144000" cy="180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3440" cy="381960"/>
          </a:xfrm>
          <a:prstGeom prst="rect">
            <a:avLst/>
          </a:prstGeom>
          <a:ln>
            <a:noFill/>
          </a:ln>
        </p:spPr>
      </p:pic>
      <p:pic>
        <p:nvPicPr>
          <p:cNvPr id="82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7520" cy="6325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500960" y="6485760"/>
            <a:ext cx="14842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/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hyperlink" Target="http://www.usadellab.org/cms/?page=trimmomatic" TargetMode="Externa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tif"/><Relationship Id="rId2" Type="http://schemas.openxmlformats.org/officeDocument/2006/relationships/image" Target="../media/image42.tif"/><Relationship Id="rId3" Type="http://schemas.openxmlformats.org/officeDocument/2006/relationships/image" Target="../media/image43.tif"/><Relationship Id="rId4" Type="http://schemas.openxmlformats.org/officeDocument/2006/relationships/image" Target="../media/image44.tif"/><Relationship Id="rId5" Type="http://schemas.openxmlformats.org/officeDocument/2006/relationships/image" Target="../media/image45.tif"/><Relationship Id="rId6" Type="http://schemas.openxmlformats.org/officeDocument/2006/relationships/image" Target="../media/image46.tif"/><Relationship Id="rId7" Type="http://schemas.openxmlformats.org/officeDocument/2006/relationships/image" Target="../media/image47.tif"/><Relationship Id="rId8" Type="http://schemas.openxmlformats.org/officeDocument/2006/relationships/image" Target="../media/image48.tif"/><Relationship Id="rId9" Type="http://schemas.openxmlformats.org/officeDocument/2006/relationships/image" Target="../media/image49.tif"/><Relationship Id="rId10" Type="http://schemas.openxmlformats.org/officeDocument/2006/relationships/image" Target="../media/image50.tif"/><Relationship Id="rId11" Type="http://schemas.openxmlformats.org/officeDocument/2006/relationships/image" Target="../media/image51.tif"/><Relationship Id="rId12" Type="http://schemas.openxmlformats.org/officeDocument/2006/relationships/image" Target="../media/image52.tif"/><Relationship Id="rId13" Type="http://schemas.openxmlformats.org/officeDocument/2006/relationships/image" Target="../media/image53.tif"/><Relationship Id="rId14" Type="http://schemas.openxmlformats.org/officeDocument/2006/relationships/image" Target="../media/image54.tif"/><Relationship Id="rId15" Type="http://schemas.openxmlformats.org/officeDocument/2006/relationships/image" Target="../media/image55.tif"/><Relationship Id="rId16" Type="http://schemas.openxmlformats.org/officeDocument/2006/relationships/image" Target="../media/image56.tif"/><Relationship Id="rId17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hyperlink" Target="https://doi.org/10.1016/j.ygeno.2014.12.002" TargetMode="External"/><Relationship Id="rId3" Type="http://schemas.openxmlformats.org/officeDocument/2006/relationships/hyperlink" Target="https://doi.org/10.1016/j.ygeno.2014.12.002" TargetMode="External"/><Relationship Id="rId4" Type="http://schemas.openxmlformats.org/officeDocument/2006/relationships/hyperlink" Target="https://dx.doi.org/10.1038/ncomms11762" TargetMode="External"/><Relationship Id="rId5" Type="http://schemas.openxmlformats.org/officeDocument/2006/relationships/hyperlink" Target="https://dx.doi.org/10.1038/ncomms11762" TargetMode="External"/><Relationship Id="rId6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hyperlink" Target="https://edwards.sdsu.edu/research/fastq-dump/" TargetMode="External"/><Relationship Id="rId6" Type="http://schemas.openxmlformats.org/officeDocument/2006/relationships/hyperlink" Target="https://edwards.sdsu.edu/research/fastq-dump/" TargetMode="External"/><Relationship Id="rId7" Type="http://schemas.openxmlformats.org/officeDocument/2006/relationships/hyperlink" Target="https://edwards.sdsu.edu/research/fastq-dump/" TargetMode="External"/><Relationship Id="rId8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8.jpeg"/><Relationship Id="rId2" Type="http://schemas.openxmlformats.org/officeDocument/2006/relationships/image" Target="../media/image89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4129200"/>
            <a:ext cx="8271720" cy="4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30613"/>
                </a:solidFill>
                <a:latin typeface="Arial"/>
                <a:ea typeface="DejaVu Sans"/>
              </a:rPr>
              <a:t>Introduction to RNA-Seq – Quality Control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4964400"/>
            <a:ext cx="809784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0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840" cy="3426840"/>
          </a:xfrm>
          <a:prstGeom prst="rect">
            <a:avLst/>
          </a:prstGeom>
          <a:ln>
            <a:noFill/>
          </a:ln>
        </p:spPr>
      </p:pic>
      <p:sp>
        <p:nvSpPr>
          <p:cNvPr id="131" name="Line 3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6960" cy="71784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Sequence Quality Scores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898200" y="1052640"/>
            <a:ext cx="7552440" cy="56635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Base Sequence Content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1084320" y="1276920"/>
            <a:ext cx="7091640" cy="5318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Base GC Content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929160" y="1198080"/>
            <a:ext cx="7292880" cy="5469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Sequence GC Content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1043640" y="1196640"/>
            <a:ext cx="7261920" cy="5446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Sequence GC Content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rcRect l="-679" t="51462" r="679" b="0"/>
          <a:stretch/>
        </p:blipFill>
        <p:spPr>
          <a:xfrm>
            <a:off x="1115640" y="1497240"/>
            <a:ext cx="6710760" cy="4881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Duplicate Sequences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1208160" y="1425600"/>
            <a:ext cx="6797160" cy="5097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Overrepresented Sequences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526680" y="1526760"/>
            <a:ext cx="8098200" cy="4564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MultiQC Reports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Generally, you will be interested in how the QC metrics of all your samples compare with each other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software MultiQC will combine your per sample FastQC reports into a single report</a:t>
            </a:r>
            <a:br/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Go to the website and do the multiQC practical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FASTQ QC – Modifying with Trimmomatic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Some datasets require modification prior to alignment, </a:t>
            </a: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eg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trimming low quality base calls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decision to modify the dataset depends on the nature of the dataset and the question(s) asked</a:t>
            </a:r>
            <a:endParaRPr b="0" lang="en-US" sz="24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Trimming increases the rate of mapped reads BUT diminish the absolute numbers of reads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24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Aggressive trimming (high quality threshold, low length filtering) can have negative impacts on expression quantification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(see William et al. (2016) Trimming of sequence reads alters RNA-Seq gene expression estimates. BMC bioinfo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”</a:t>
            </a: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Raw data”: FASTQ format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19664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FASTQ format stores sequences and “</a:t>
            </a: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Phred”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quality score in a single file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Sequence header starts with @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Quality header usually starts with +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Paired data: two separate files for forward and reverse with same ordering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br/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br/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07680" y="4149000"/>
            <a:ext cx="7922520" cy="2556720"/>
          </a:xfrm>
          <a:prstGeom prst="rect">
            <a:avLst/>
          </a:prstGeom>
          <a:noFill/>
          <a:ln>
            <a:solidFill>
              <a:srgbClr val="32323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@HWI-ST143:498:D0T4GACXX:7:1101:1474:2111 1:N:0:TGACCA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TCTCNAGATAAAATCAAAACCAACAGAGAGTCTAGAATAAAAGTGAATAG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@@BF#2ADHHHHHJJJJIJJJJJJIJGJIJHIIGIHIIIIIJJHIHIJJJ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@HWI-ST143:498:D0T4GACXX:7:1101:1424:2149 1:N:0:TGACCA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CAGATGTTTTGGTAAGAAGAATGCCATTAGCAATTGGTGGAGGAGCAGGA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BBCFFFEFHHHHHJIJIJJHIIJIIJJJJJJJJJJIJHIJIJJIJIGIIG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 – Clipping Adapter Sequences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Generally, your sequencing facility will send you FASTQ files where all sequencing adapter sequences have been removed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 practice, there can sometimes be unclipped adapter sequences. Why ?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 option: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Monaco"/>
                <a:ea typeface="DejaVu Sans"/>
              </a:rPr>
              <a:t>ILLUMINACLIP:&lt;fastaWithAdaptersEtc&gt;:&lt;seed mismatches&gt;:&lt;palindrome clip threshold&gt;:&lt;simple clip threshold&gt;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Monaco"/>
                <a:ea typeface="DejaVu Sans"/>
              </a:rPr>
              <a:t>ILLUMINACLIP:fastafilePATH:2:30:10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br/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 Options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ILLUMINACLIP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adapter and other illumina-specific sequences from the read.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SLIDINGWINDOW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Performs a sliding window trimming approach. It starts scanning at the 5‟ end and clips the read once the average quality within the window falls below a threshold.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MAXINFO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An adaptive quality trimmer which balances read length and error rate to maximise the value of each read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LEADING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bases off the start of a read, if below a threshold quality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TRAILING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bases off the end of a read, if below a threshold quality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CROP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the read to a specified length by removing bases from the end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HEADCROP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the specified number of bases from the start of the read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MINLEN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Drop the read if it is below a specified length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AVGQUAL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Drop the read if the average quality is below the specified level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TOPHRED33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Convert quality scores to Phred-33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TOPHRED64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Convert quality scores to Phred-64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07640" y="1440000"/>
            <a:ext cx="896220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eg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Trim a paired-end dataset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trimmomatic PE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reads_1.fq reads_2.fq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./trimmed_data/paired_trimmed_1.fq. /trimmed_data/unpaired_trimmed_1.fq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./trimmed_data/paired_trimmed_2.fq. /trimmed_data/unpaired_trimmed_2.fq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SLIDINGWINDOW:4:10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Read the manual for more information.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 This is good practice, as software is constantly evolving and you can’t always rely on recipes provided by courses ;-)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	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Courier New"/>
                <a:hlinkClick r:id="rId2"/>
              </a:rPr>
              <a:t>http://www.usadellab.org/cms/?page=trimmomatic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 Exercises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For this course, you have access to a dedicated computer cluster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This matches the reality of most NGS workflows, which cannot be realized on a single machine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software you will need has been built inside a “container” environment (specifically, Singularity)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Enables </a:t>
            </a:r>
            <a:r>
              <a:rPr b="0" lang="en-US" sz="2400" spc="-1" strike="noStrike" u="sng">
                <a:solidFill>
                  <a:srgbClr val="323232"/>
                </a:solidFill>
                <a:uFillTx/>
                <a:latin typeface="Arial"/>
                <a:ea typeface="DejaVu Sans"/>
              </a:rPr>
              <a:t>portability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and </a:t>
            </a:r>
            <a:r>
              <a:rPr b="0" lang="en-US" sz="2400" spc="-1" strike="noStrike" u="sng">
                <a:solidFill>
                  <a:srgbClr val="323232"/>
                </a:solidFill>
                <a:uFillTx/>
                <a:latin typeface="Arial"/>
                <a:ea typeface="DejaVu Sans"/>
              </a:rPr>
              <a:t>reproducibility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of workflows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You will login to a </a:t>
            </a: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head node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, and distribute your computational tasks to the cluster using a </a:t>
            </a: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job scheduler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called Slurm</a:t>
            </a:r>
            <a:br/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Computer Cluster 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216000" y="3126960"/>
            <a:ext cx="1401480" cy="1307880"/>
          </a:xfrm>
          <a:prstGeom prst="rect">
            <a:avLst/>
          </a:prstGeom>
          <a:ln>
            <a:noFill/>
          </a:ln>
        </p:spPr>
      </p:pic>
      <p:pic>
        <p:nvPicPr>
          <p:cNvPr id="181" name="Picture 4" descr=""/>
          <p:cNvPicPr/>
          <p:nvPr/>
        </p:nvPicPr>
        <p:blipFill>
          <a:blip r:embed="rId2"/>
          <a:stretch/>
        </p:blipFill>
        <p:spPr>
          <a:xfrm>
            <a:off x="7427520" y="142956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82" name="Picture 6" descr=""/>
          <p:cNvPicPr/>
          <p:nvPr/>
        </p:nvPicPr>
        <p:blipFill>
          <a:blip r:embed="rId3"/>
          <a:stretch/>
        </p:blipFill>
        <p:spPr>
          <a:xfrm>
            <a:off x="7427520" y="229356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83" name="Picture 7" descr=""/>
          <p:cNvPicPr/>
          <p:nvPr/>
        </p:nvPicPr>
        <p:blipFill>
          <a:blip r:embed="rId4"/>
          <a:stretch/>
        </p:blipFill>
        <p:spPr>
          <a:xfrm>
            <a:off x="7427520" y="315792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84" name="Picture 8" descr=""/>
          <p:cNvPicPr/>
          <p:nvPr/>
        </p:nvPicPr>
        <p:blipFill>
          <a:blip r:embed="rId5"/>
          <a:stretch/>
        </p:blipFill>
        <p:spPr>
          <a:xfrm>
            <a:off x="7427520" y="402192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85" name="Picture 9" descr=""/>
          <p:cNvPicPr/>
          <p:nvPr/>
        </p:nvPicPr>
        <p:blipFill>
          <a:blip r:embed="rId6"/>
          <a:stretch/>
        </p:blipFill>
        <p:spPr>
          <a:xfrm>
            <a:off x="7427520" y="488592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86" name="Picture 10" descr=""/>
          <p:cNvPicPr/>
          <p:nvPr/>
        </p:nvPicPr>
        <p:blipFill>
          <a:blip r:embed="rId7"/>
          <a:stretch/>
        </p:blipFill>
        <p:spPr>
          <a:xfrm>
            <a:off x="7427520" y="570564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87" name="Picture 11" descr=""/>
          <p:cNvPicPr/>
          <p:nvPr/>
        </p:nvPicPr>
        <p:blipFill>
          <a:blip r:embed="rId8"/>
          <a:stretch/>
        </p:blipFill>
        <p:spPr>
          <a:xfrm>
            <a:off x="8075520" y="158184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88" name="Picture 12" descr=""/>
          <p:cNvPicPr/>
          <p:nvPr/>
        </p:nvPicPr>
        <p:blipFill>
          <a:blip r:embed="rId9"/>
          <a:stretch/>
        </p:blipFill>
        <p:spPr>
          <a:xfrm>
            <a:off x="8075520" y="244620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89" name="Picture 13" descr=""/>
          <p:cNvPicPr/>
          <p:nvPr/>
        </p:nvPicPr>
        <p:blipFill>
          <a:blip r:embed="rId10"/>
          <a:stretch/>
        </p:blipFill>
        <p:spPr>
          <a:xfrm>
            <a:off x="8075520" y="331020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90" name="Picture 14" descr=""/>
          <p:cNvPicPr/>
          <p:nvPr/>
        </p:nvPicPr>
        <p:blipFill>
          <a:blip r:embed="rId11"/>
          <a:stretch/>
        </p:blipFill>
        <p:spPr>
          <a:xfrm>
            <a:off x="8075520" y="417420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91" name="Picture 15" descr=""/>
          <p:cNvPicPr/>
          <p:nvPr/>
        </p:nvPicPr>
        <p:blipFill>
          <a:blip r:embed="rId12"/>
          <a:stretch/>
        </p:blipFill>
        <p:spPr>
          <a:xfrm>
            <a:off x="8075520" y="503856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92" name="Picture 16" descr=""/>
          <p:cNvPicPr/>
          <p:nvPr/>
        </p:nvPicPr>
        <p:blipFill>
          <a:blip r:embed="rId13"/>
          <a:stretch/>
        </p:blipFill>
        <p:spPr>
          <a:xfrm>
            <a:off x="8075520" y="5857920"/>
            <a:ext cx="527040" cy="809280"/>
          </a:xfrm>
          <a:prstGeom prst="rect">
            <a:avLst/>
          </a:prstGeom>
          <a:ln>
            <a:noFill/>
          </a:ln>
        </p:spPr>
      </p:pic>
      <p:pic>
        <p:nvPicPr>
          <p:cNvPr id="193" name="Picture 17" descr=""/>
          <p:cNvPicPr/>
          <p:nvPr/>
        </p:nvPicPr>
        <p:blipFill>
          <a:blip r:embed="rId14"/>
          <a:stretch/>
        </p:blipFill>
        <p:spPr>
          <a:xfrm>
            <a:off x="3052440" y="2913120"/>
            <a:ext cx="1085760" cy="166572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7020360" y="1124640"/>
            <a:ext cx="213840" cy="556164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1835640" y="3861000"/>
            <a:ext cx="100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e3061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Picture 22" descr=""/>
          <p:cNvPicPr/>
          <p:nvPr/>
        </p:nvPicPr>
        <p:blipFill>
          <a:blip r:embed="rId15"/>
          <a:stretch/>
        </p:blipFill>
        <p:spPr>
          <a:xfrm>
            <a:off x="792000" y="1484640"/>
            <a:ext cx="1401480" cy="1307880"/>
          </a:xfrm>
          <a:prstGeom prst="rect">
            <a:avLst/>
          </a:prstGeom>
          <a:ln>
            <a:noFill/>
          </a:ln>
        </p:spPr>
      </p:pic>
      <p:pic>
        <p:nvPicPr>
          <p:cNvPr id="197" name="Picture 23" descr=""/>
          <p:cNvPicPr/>
          <p:nvPr/>
        </p:nvPicPr>
        <p:blipFill>
          <a:blip r:embed="rId16"/>
          <a:stretch/>
        </p:blipFill>
        <p:spPr>
          <a:xfrm>
            <a:off x="827640" y="4927320"/>
            <a:ext cx="1401480" cy="1307880"/>
          </a:xfrm>
          <a:prstGeom prst="rect">
            <a:avLst/>
          </a:prstGeom>
          <a:ln>
            <a:noFill/>
          </a:ln>
        </p:spPr>
      </p:pic>
      <p:sp>
        <p:nvSpPr>
          <p:cNvPr id="198" name="CustomShape 4"/>
          <p:cNvSpPr/>
          <p:nvPr/>
        </p:nvSpPr>
        <p:spPr>
          <a:xfrm flipV="1">
            <a:off x="2195640" y="4650120"/>
            <a:ext cx="789840" cy="57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e3061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2123640" y="2637000"/>
            <a:ext cx="798480" cy="29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e3061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4356000" y="3861000"/>
            <a:ext cx="251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e3061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"/>
          <p:cNvSpPr/>
          <p:nvPr/>
        </p:nvSpPr>
        <p:spPr>
          <a:xfrm>
            <a:off x="4530960" y="2925000"/>
            <a:ext cx="21146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Slurm Scheduler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Singularity Container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Shared File 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7314120" y="1135800"/>
            <a:ext cx="17107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Compute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2197800" y="3573000"/>
            <a:ext cx="3542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ssh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3447360" y="4581000"/>
            <a:ext cx="5432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Head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Node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757440" y="1351800"/>
            <a:ext cx="569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user1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182520" y="3008160"/>
            <a:ext cx="569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user2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758520" y="4808160"/>
            <a:ext cx="607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Arial"/>
                <a:ea typeface="DejaVu Sans"/>
              </a:rPr>
              <a:t>userN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Working Interactively with Singularity Containers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67640" y="2493000"/>
            <a:ext cx="8170200" cy="20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apart from exploring help documentation…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3600" spc="-1" strike="noStrike">
                <a:solidFill>
                  <a:srgbClr val="323232"/>
                </a:solidFill>
                <a:latin typeface="Arial"/>
                <a:ea typeface="DejaVu Sans"/>
              </a:rPr>
              <a:t>DO NOT RUN INTERACTIVE JOBS ON THE HEAD NODE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US" sz="3600" spc="-1" strike="noStrike">
                <a:solidFill>
                  <a:srgbClr val="323232"/>
                </a:solidFill>
                <a:latin typeface="Arial"/>
                <a:ea typeface="DejaVu Sans"/>
              </a:rPr>
              <a:t>2 strikes, you’re out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24360" y="1440360"/>
            <a:ext cx="872928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Connect to the course cluster </a:t>
            </a:r>
            <a:endParaRPr b="0" lang="en-US" sz="24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Mac : Xterm</a:t>
            </a:r>
            <a:endParaRPr b="0" lang="en-US" sz="20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Windows : mobaXterm</a:t>
            </a:r>
            <a:endParaRPr b="0" lang="en-US" sz="20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Linux : terminal</a:t>
            </a:r>
            <a:endParaRPr b="0" lang="en-US" sz="20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ssh &lt;login&gt;@&lt;cluster_adress&gt;</a:t>
            </a:r>
            <a:endParaRPr b="0" lang="en-US" sz="20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Use the singularity container </a:t>
            </a:r>
            <a:endParaRPr b="0" lang="en-US" sz="24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23232"/>
                </a:solidFill>
                <a:latin typeface="Arial"/>
                <a:ea typeface="DejaVu Sans"/>
              </a:rPr>
              <a:t>singularity exec /shared/home/SHARED/DATA/RNASEQ20.img fastqc --help</a:t>
            </a:r>
            <a:endParaRPr b="0" lang="en-US" sz="16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NB : 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copy paste from a .pdf sometimes gives errors</a:t>
            </a:r>
            <a:endParaRPr b="0" lang="en-US" sz="20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Create and edit a file (live demo)</a:t>
            </a:r>
            <a:endParaRPr b="0" lang="en-US" sz="24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nano test.txt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Working Interactively with Singularity Containers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Recipe to simplify working the container: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singularity_container=/home/data/SWcontainer.img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singularity_exec=</a:t>
            </a:r>
            <a:r>
              <a:rPr b="0" lang="en-US" sz="1400" spc="-1" strike="noStrike">
                <a:solidFill>
                  <a:srgbClr val="323232"/>
                </a:solidFill>
                <a:latin typeface="Courier New"/>
                <a:ea typeface="Courier New"/>
              </a:rPr>
              <a:t>"</a:t>
            </a: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singularity exec $singularity_container</a:t>
            </a:r>
            <a:r>
              <a:rPr b="0" lang="en-US" sz="1400" spc="-1" strike="noStrike">
                <a:solidFill>
                  <a:srgbClr val="323232"/>
                </a:solidFill>
                <a:latin typeface="Courier New"/>
                <a:ea typeface="Courier New"/>
              </a:rPr>
              <a:t>"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$singularity_exec ls /easybuild/apps/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$singularity_exec fastqc –-help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REMINDER 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DO NOT OTHERWISE RUN INTERACTIVE JOBS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ON THE HEAD NODE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Submitting Jobs via Slurm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You will use simple scripts to describe what you are trying to compute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How much computational resource do I need?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Which software do I need?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Which commands do I want to run, using which files?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These scripts are interpreted by Slurm, which then manages where and how to run your jobs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Basic Slurm Script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07640" y="1440000"/>
            <a:ext cx="892692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#!/usr/bin/bash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#SBATCH --job-name=fastqc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#SBATCH --time=00:30:00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#SBATCH --cpus-per-task=1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#SBATCH --mem=1G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#SBATCH -o fastqc.o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#SBATCH -e fastqc.e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singularity_container=/home/data/SWcontainer.img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singularity_exec="singularity exec -B /home/data/ $singularity_container”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dataDir=/home/data/Liu2015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$singularity_exec fastqc -o FASTQC/ $dataDir/SRR1272187_NFLV_1.fastq.gz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0" y="27360"/>
            <a:ext cx="9141840" cy="6855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Submitting Jobs via Slurm – Resource Limits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Per job, you are limited to a maximum of: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8 cores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30 G of RAM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Submitting Your Slurm Script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51640" y="1440000"/>
            <a:ext cx="8782920" cy="51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To submit your Slurm script (aka “submit script”):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323232"/>
                </a:solidFill>
                <a:latin typeface="Courier New"/>
                <a:ea typeface="Courier New"/>
              </a:rPr>
              <a:t>sbatch myslurmscript.sh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To check the status of all your jobs: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323232"/>
                </a:solidFill>
                <a:latin typeface="Courier New"/>
                <a:ea typeface="Courier New"/>
              </a:rPr>
              <a:t>squeue –u &lt;username&gt;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To check the status of a specific job: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323232"/>
                </a:solidFill>
                <a:latin typeface="Courier New"/>
                <a:ea typeface="Courier New"/>
              </a:rPr>
              <a:t>sstat -j &lt;jobid&gt;.batch -a -o AveCPU,MaxRSS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To check the resources used by a completed job: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23232"/>
                </a:solidFill>
                <a:latin typeface="Courier New"/>
                <a:ea typeface="Courier New"/>
              </a:rPr>
              <a:t>sacct –j &lt;jobid&gt;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ourier New"/>
                <a:ea typeface="Courier New"/>
              </a:rPr>
              <a:t>sacct -j &lt;jobid&gt; -o State,ExitCode,NCPUS,CPUTime,Elapsed,MaxRSS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Datasets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We will be working with two datasets from the following studies: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323232"/>
                </a:solidFill>
                <a:latin typeface="Arial"/>
                <a:ea typeface="DejaVu Sans"/>
              </a:rPr>
              <a:t>Liu </a:t>
            </a:r>
            <a:r>
              <a:rPr b="0" i="1" lang="en-US" sz="2200" spc="-1" strike="noStrike">
                <a:solidFill>
                  <a:srgbClr val="323232"/>
                </a:solidFill>
                <a:latin typeface="Arial"/>
                <a:ea typeface="DejaVu Sans"/>
              </a:rPr>
              <a:t>et al</a:t>
            </a:r>
            <a:r>
              <a:rPr b="0" lang="en-US" sz="2200" spc="-1" strike="noStrike">
                <a:solidFill>
                  <a:srgbClr val="323232"/>
                </a:solidFill>
                <a:latin typeface="Arial"/>
                <a:ea typeface="DejaVu Sans"/>
              </a:rPr>
              <a:t> (2015) “RNA-Seq identifies novel myocardial gene expression signatures of heart failure” Genomics 105(2):83-89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doi.org/10.1016/j.ygeno.2014.12.002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rgbClr val="323232"/>
                </a:solidFill>
                <a:latin typeface="Arial"/>
                <a:ea typeface="DejaVu Sans"/>
              </a:rPr>
              <a:t>Ruhland </a:t>
            </a:r>
            <a:r>
              <a:rPr b="0" i="1" lang="en-US" sz="2200" spc="-1" strike="noStrike">
                <a:solidFill>
                  <a:srgbClr val="323232"/>
                </a:solidFill>
                <a:latin typeface="Arial"/>
                <a:ea typeface="DejaVu Sans"/>
              </a:rPr>
              <a:t>et al</a:t>
            </a:r>
            <a:r>
              <a:rPr b="0" lang="en-US" sz="2200" spc="-1" strike="noStrike">
                <a:solidFill>
                  <a:srgbClr val="323232"/>
                </a:solidFill>
                <a:latin typeface="Arial"/>
                <a:ea typeface="DejaVu Sans"/>
              </a:rPr>
              <a:t> (2016) “Stromal senescence establishes an immunosuppressive microenvironment that drives tumorigenesis” Nature Communications 7:11762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dx.doi.org/10.1038/ncomms11762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Copy the script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fastqc_Liu2015_SRR1272187_1.sh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from 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/shared/home/SHARED/Solutions/Liu2015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into your home directory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Launch the script using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sbatch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. Check if it is running with 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squeue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Check the results of your job once it is finished running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br/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Continued next slide ...</a:t>
            </a: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23232"/>
                </a:solidFill>
                <a:latin typeface="Arial"/>
                <a:ea typeface="DejaVu Sans"/>
              </a:rPr>
              <a:t>Practical 2 - continued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24000" y="1080000"/>
            <a:ext cx="863820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Conduct a QC analysis on the two datasets at: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/shared/home/SHARED/DATA/Liu2015/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/shared/home/SHARED/DATA/Ruhland2016/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1.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 Create a sensible directory structure to house your results in your home folder</a:t>
            </a:r>
            <a:endParaRPr b="0" lang="en-US" sz="20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2.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 Create FastQC reports, compile these to MultiQC reports, and interpret the results</a:t>
            </a:r>
            <a:endParaRPr b="0" lang="en-US" sz="20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4"/>
              </a:buBlip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3.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 Decide if you should trim the data. If yes, trim the data with Trimmomatic (NB : Trim a single fastq file. Trimmomatic needs ~4Gb)</a:t>
            </a:r>
            <a:endParaRPr b="0" lang="en-US" sz="20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5"/>
              </a:buBlip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hints 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- copy and adapt fastqc_Liu2015_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SRR1272187_1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.sh </a:t>
            </a:r>
            <a:endParaRPr b="0" lang="en-US" sz="20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spcBef>
                <a:spcPts val="850"/>
              </a:spcBef>
              <a:buClr>
                <a:srgbClr val="32323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- look up the help of the software you want to use (eg. multiqc --help)</a:t>
            </a:r>
            <a:endParaRPr b="0" lang="en-US" sz="20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spcBef>
                <a:spcPts val="850"/>
              </a:spcBef>
              <a:buClr>
                <a:srgbClr val="323232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Noto Sans CJK SC"/>
              </a:rPr>
              <a:t>- All of these steps will work with 1 core and 1 G RAM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A note on retrieving published datasets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412640"/>
            <a:ext cx="8097840" cy="48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Most NGS data is deposited at the Short Read Archive (SRA) hosted by the NCBI, with links from the Gene Expression Omnibus (GEO)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structure of the SRA database is somewhat obscure, as is the compressed SRA format itself 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Several steps are required to retrieve data from a published study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1 – find GEO or SRA identifier from publication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2 – find the “run” files for each sample (SRR)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Step 3 – use SRA Toolkit to dump SRR to FASTQ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A note on retrieving published datasets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04000" y="1196640"/>
            <a:ext cx="8097840" cy="54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Example, from the Liu 2015 dataset which reports the GEO accession GSE57345 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Use the NCBI search engine, and click on the BioProject link in the Genomes section corresponding to the GEO accession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 the Project Data table, you will see a number of links to SRA Experiments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These links point to each of the samples from the BioProject, and contain links to the SRR files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5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Find the SRR identifier in the Run field for each sample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A note on retrieving published datasets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04000" y="1196640"/>
            <a:ext cx="8097840" cy="54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If you have properly installed the SRA Toolkit, you can retrieve the data in FASTQ format using the fastq-dump utility: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323232"/>
                </a:solidFill>
                <a:latin typeface="Courier New"/>
                <a:ea typeface="Courier New"/>
              </a:rPr>
              <a:t>fastq-dump --gzip --skip-technical --readids --dumpbase --split-files --clip SRR1272191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You’ll need to know the nature of the dataset before attempting to (library type, paired vs single end, etc)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fastq-dump takes a </a:t>
            </a: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very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 long time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4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More information about fastq-dump:</a:t>
            </a: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Courier New"/>
                <a:hlinkClick r:id="rId5"/>
              </a:rPr>
              <a:t>https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Courier New"/>
                <a:hlinkClick r:id="rId6"/>
              </a:rPr>
              <a:t>://edwards.sdsu.edu/research/fastq-dump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Courier New"/>
                <a:hlinkClick r:id="rId7"/>
              </a:rPr>
              <a:t>/</a:t>
            </a: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REFERENCES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https://www.bioinformatics.babraham.ac.uk/projects/fastqc/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P. Ewels, et al. MultiQC: Summarize analysis results for multiple tools and samples in a single report. Bioinformatics (2016). doi: 10.1093/bioinformatics/btw354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http://multiqc.info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3933000"/>
            <a:ext cx="8097840" cy="21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30613"/>
                </a:solidFill>
                <a:latin typeface="Arial"/>
                <a:ea typeface="Noto Sans CJK SC"/>
              </a:rPr>
              <a:t>Contributors:</a:t>
            </a:r>
            <a:br/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Wandrille Duchemin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Geoffrey Fucile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Walid Gharib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Pablo Escobar Lopez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Mihaela Zavolan</a:t>
            </a:r>
            <a:br/>
            <a:endParaRPr b="0" lang="en-US" sz="2200" spc="-1" strike="noStrike">
              <a:latin typeface="Arial"/>
            </a:endParaRPr>
          </a:p>
        </p:txBody>
      </p:sp>
      <p:pic>
        <p:nvPicPr>
          <p:cNvPr id="237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840" cy="3426840"/>
          </a:xfrm>
          <a:prstGeom prst="rect">
            <a:avLst/>
          </a:prstGeom>
          <a:ln>
            <a:noFill/>
          </a:ln>
        </p:spPr>
      </p:pic>
      <p:sp>
        <p:nvSpPr>
          <p:cNvPr id="238" name="Line 2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6960" cy="717840"/>
          </a:xfrm>
          <a:prstGeom prst="rect">
            <a:avLst/>
          </a:prstGeom>
          <a:ln>
            <a:noFill/>
          </a:ln>
        </p:spPr>
      </p:pic>
      <p:sp>
        <p:nvSpPr>
          <p:cNvPr id="240" name="Line 3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FASTQ Header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Depends on sequencing technology used, changed several times by Illumina and others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Chastity filter switched (now N is good) </a:t>
            </a: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Representation of paired reads modified</a:t>
            </a:r>
            <a:br/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@HWI-ST143:498:D0T4GACXX:7:1101:1474:2111 2:N:0:TGACCA</a:t>
            </a: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323232"/>
                </a:solidFill>
                <a:latin typeface="Monaco"/>
                <a:ea typeface="DejaVu Sans"/>
              </a:rPr>
              <a:t>@HWI-ST143:498:D0T4GACXX:7:1101:1474:2111#TGACCA/2</a:t>
            </a: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Phred Quality Scores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ASCII encoded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Represents probability (p) that base call is incorrect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Quality (Q) = -10 log</a:t>
            </a:r>
            <a:r>
              <a:rPr b="0" lang="en-US" sz="2400" spc="-1" strike="noStrike" baseline="-25000">
                <a:solidFill>
                  <a:srgbClr val="323232"/>
                </a:solidFill>
                <a:latin typeface="Arial"/>
                <a:ea typeface="DejaVu Sans"/>
              </a:rPr>
              <a:t>10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(p)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117360" y="3573000"/>
          <a:ext cx="8918640" cy="1994400"/>
        </p:xfrm>
        <a:graphic>
          <a:graphicData uri="http://schemas.openxmlformats.org/drawingml/2006/table">
            <a:tbl>
              <a:tblPr/>
              <a:tblGrid>
                <a:gridCol w="2229480"/>
                <a:gridCol w="2229480"/>
                <a:gridCol w="2229480"/>
                <a:gridCol w="2230560"/>
              </a:tblGrid>
              <a:tr h="60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P-value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Phred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Probability of incorrect base call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3061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Base call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30613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1E-01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 in 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90%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ccc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1E-02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 in 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99%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1E-03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 in 1000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99.9%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cccc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1E-04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1 in 10,000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23232"/>
                          </a:solidFill>
                          <a:latin typeface="Arial"/>
                        </a:rPr>
                        <a:t>99.99%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7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Phred Quality Scores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0" y="1420920"/>
            <a:ext cx="9141840" cy="4814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Quality Control using FastQC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FastQC aims to provide a QC report which can spot problems which originate either in the sequencer or in the starting library material 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Generates an HTML report with various metrics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Supported file formats: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703080" indent="-340920">
              <a:lnSpc>
                <a:spcPct val="100000"/>
              </a:lnSpc>
              <a:buClr>
                <a:srgbClr val="323232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FASTQ (can be gzip compressed), SAM, BAM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440000"/>
            <a:ext cx="8097840" cy="48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Go to the website and do the fastQC practical</a:t>
            </a:r>
            <a:endParaRPr b="0" lang="en-US" sz="2400" spc="-1" strike="noStrike">
              <a:latin typeface="Arial"/>
            </a:endParaRPr>
          </a:p>
          <a:p>
            <a:pPr lvl="1" marL="360000" indent="-35784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404640"/>
            <a:ext cx="809784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Base Sequence Quality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rcRect l="0" t="51147" r="0" b="0"/>
          <a:stretch/>
        </p:blipFill>
        <p:spPr>
          <a:xfrm>
            <a:off x="35640" y="1738440"/>
            <a:ext cx="9093960" cy="3328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RNA-Seq_Basel2017_DesignQC</Template>
  <TotalTime>8456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2017-08-03T16:02:08Z</dcterms:created>
  <dc:creator>Microsoft Office User</dc:creator>
  <dc:description/>
  <dc:language>en-US</dc:language>
  <cp:lastModifiedBy/>
  <dcterms:modified xsi:type="dcterms:W3CDTF">2021-07-08T14:57:27Z</dcterms:modified>
  <cp:revision>50</cp:revision>
  <dc:subject/>
  <dc:title>Introduction to RNA-Seq – Design and QC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