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9.jpeg" ContentType="image/jpeg"/>
  <Override PartName="/ppt/media/image4.wmf" ContentType="image/x-wmf"/>
  <Override PartName="/ppt/media/image2.wmf" ContentType="image/x-wmf"/>
  <Override PartName="/ppt/media/image3.png" ContentType="image/png"/>
  <Override PartName="/ppt/media/image6.png" ContentType="image/png"/>
  <Override PartName="/ppt/media/image1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AB7BE1B-4DF5-4E16-95BD-4688193FFD4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These values are (very roughly speaking) log-10 probabilities of getting a match at random. Each perfectly matching base scores just over 0.6, so 15 requires a perfect 25 base match. Each mismatching base reduces the score by the Q/10 value of that base. So it takes 5 or even 6 additional matching bases to overcome one high quality mismatch, but maybe only 1 or 2 additional bases if the mismatching base is low quality.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4" descr=""/>
          <p:cNvPicPr/>
          <p:nvPr/>
        </p:nvPicPr>
        <p:blipFill>
          <a:blip r:embed="rId2"/>
          <a:stretch/>
        </p:blipFill>
        <p:spPr>
          <a:xfrm>
            <a:off x="252000" y="6285240"/>
            <a:ext cx="793080" cy="38160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rcRect l="0" t="0" r="2448" b="0"/>
          <a:stretch/>
        </p:blipFill>
        <p:spPr>
          <a:xfrm>
            <a:off x="1214280" y="6154200"/>
            <a:ext cx="6257160" cy="6321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7500960" y="6485760"/>
            <a:ext cx="148392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800" rIns="91800" tIns="46080" bIns="46080"/>
          <a:p>
            <a:pPr>
              <a:lnSpc>
                <a:spcPct val="100000"/>
              </a:lnSpc>
            </a:pPr>
            <a:r>
              <a:rPr b="1" lang="en-US" sz="1420" spc="-1" strike="noStrike">
                <a:solidFill>
                  <a:srgbClr val="323232"/>
                </a:solidFill>
                <a:latin typeface="Arial"/>
                <a:ea typeface="DejaVu Sans"/>
              </a:rPr>
              <a:t>www.sib.swiss</a:t>
            </a:r>
            <a:endParaRPr b="0" lang="en-US" sz="142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0" y="9756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2"/>
          <p:cNvSpPr/>
          <p:nvPr/>
        </p:nvSpPr>
        <p:spPr>
          <a:xfrm>
            <a:off x="0" y="6856200"/>
            <a:ext cx="9144000" cy="180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4" descr=""/>
          <p:cNvPicPr/>
          <p:nvPr/>
        </p:nvPicPr>
        <p:blipFill>
          <a:blip r:embed="rId2"/>
          <a:stretch/>
        </p:blipFill>
        <p:spPr>
          <a:xfrm>
            <a:off x="252000" y="6285240"/>
            <a:ext cx="793080" cy="381600"/>
          </a:xfrm>
          <a:prstGeom prst="rect">
            <a:avLst/>
          </a:prstGeom>
          <a:ln>
            <a:noFill/>
          </a:ln>
        </p:spPr>
      </p:pic>
      <p:pic>
        <p:nvPicPr>
          <p:cNvPr id="82" name="Picture 10" descr=""/>
          <p:cNvPicPr/>
          <p:nvPr/>
        </p:nvPicPr>
        <p:blipFill>
          <a:blip r:embed="rId3"/>
          <a:srcRect l="0" t="0" r="2448" b="0"/>
          <a:stretch/>
        </p:blipFill>
        <p:spPr>
          <a:xfrm>
            <a:off x="1214280" y="6154200"/>
            <a:ext cx="6257160" cy="63216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7500960" y="6485760"/>
            <a:ext cx="148392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800" rIns="91800" tIns="46080" bIns="46080"/>
          <a:p>
            <a:pPr>
              <a:lnSpc>
                <a:spcPct val="100000"/>
              </a:lnSpc>
            </a:pPr>
            <a:r>
              <a:rPr b="1" lang="en-US" sz="1420" spc="-1" strike="noStrike">
                <a:solidFill>
                  <a:srgbClr val="323232"/>
                </a:solidFill>
                <a:latin typeface="Arial"/>
                <a:ea typeface="DejaVu Sans"/>
              </a:rPr>
              <a:t>www.sib.swiss</a:t>
            </a:r>
            <a:endParaRPr b="0" lang="en-US" sz="142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usadellab.org/cms/?page=trimmomatic" TargetMode="External"/><Relationship Id="rId2" Type="http://schemas.openxmlformats.org/officeDocument/2006/relationships/hyperlink" Target="http://www.usadellab.org/cms/?page=trimmomatic" TargetMode="External"/><Relationship Id="rId3" Type="http://schemas.openxmlformats.org/officeDocument/2006/relationships/hyperlink" Target="https://academic.oup.com/bioinformatics/article-lookup/doi/10.1093/bioinformatics/btu170" TargetMode="External"/><Relationship Id="rId4" Type="http://schemas.openxmlformats.org/officeDocument/2006/relationships/hyperlink" Target="https://academic.oup.com/bioinformatics/article-lookup/doi/10.1093/bioinformatics/btu170" TargetMode="External"/><Relationship Id="rId5" Type="http://schemas.openxmlformats.org/officeDocument/2006/relationships/hyperlink" Target="https://academic.oup.com/bioinformatics/article-lookup/doi/10.1093/bioinformatics/btu170" TargetMode="External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hyperlink" Target="http://www.usadellab.org/cms/?page=trimmomatic" TargetMode="External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4129200"/>
            <a:ext cx="8271360" cy="4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e30613"/>
                </a:solidFill>
                <a:latin typeface="Arial"/>
                <a:ea typeface="DejaVu Sans"/>
              </a:rPr>
              <a:t>Introduction to RNA-Seq – Sequence trimming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4964400"/>
            <a:ext cx="8097480" cy="7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800" spc="-1" strike="noStrike">
                <a:solidFill>
                  <a:srgbClr val="e30613"/>
                </a:solidFill>
                <a:latin typeface="Arial"/>
                <a:ea typeface="DejaVu Sans"/>
              </a:rPr>
              <a:t>Wandrille Duchemin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30" name="Espace réservé pour une image  17" descr=""/>
          <p:cNvPicPr/>
          <p:nvPr/>
        </p:nvPicPr>
        <p:blipFill>
          <a:blip r:embed="rId1"/>
          <a:srcRect l="1467" t="0" r="1467" b="12793"/>
          <a:stretch/>
        </p:blipFill>
        <p:spPr>
          <a:xfrm>
            <a:off x="0" y="0"/>
            <a:ext cx="9141480" cy="3426480"/>
          </a:xfrm>
          <a:prstGeom prst="rect">
            <a:avLst/>
          </a:prstGeom>
          <a:ln>
            <a:noFill/>
          </a:ln>
        </p:spPr>
      </p:pic>
      <p:sp>
        <p:nvSpPr>
          <p:cNvPr id="131" name="Line 3"/>
          <p:cNvSpPr/>
          <p:nvPr/>
        </p:nvSpPr>
        <p:spPr>
          <a:xfrm>
            <a:off x="0" y="34246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Picture 7" descr=""/>
          <p:cNvPicPr/>
          <p:nvPr/>
        </p:nvPicPr>
        <p:blipFill>
          <a:blip r:embed="rId2"/>
          <a:stretch/>
        </p:blipFill>
        <p:spPr>
          <a:xfrm>
            <a:off x="7448400" y="3286080"/>
            <a:ext cx="1326600" cy="717480"/>
          </a:xfrm>
          <a:prstGeom prst="rect">
            <a:avLst/>
          </a:prstGeom>
          <a:ln>
            <a:noFill/>
          </a:ln>
        </p:spPr>
      </p:pic>
      <p:sp>
        <p:nvSpPr>
          <p:cNvPr id="133" name="Line 4"/>
          <p:cNvSpPr/>
          <p:nvPr/>
        </p:nvSpPr>
        <p:spPr>
          <a:xfrm>
            <a:off x="0" y="-144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404640"/>
            <a:ext cx="809748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REFERENCES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04000" y="1440000"/>
            <a:ext cx="8097480" cy="48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http://www.usadellab.org/cms/?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page=trimmomatic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Bolger </a:t>
            </a:r>
            <a:r>
              <a:rPr b="0" i="1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et al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 (2014) “Trimmomatic: A flexible trimmer for Illumina sequence data” Bioinformatics 30(15): 2114-2120.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404640"/>
            <a:ext cx="809748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Practical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07640" y="1440000"/>
            <a:ext cx="8961840" cy="48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48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Go to the website and do the trimming practical</a:t>
            </a:r>
            <a:endParaRPr b="1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3933000"/>
            <a:ext cx="8097480" cy="21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e30613"/>
                </a:solidFill>
                <a:latin typeface="Arial"/>
                <a:ea typeface="Noto Sans CJK SC"/>
              </a:rPr>
              <a:t>Contributors:</a:t>
            </a:r>
            <a:br/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Noto Sans CJK SC"/>
              </a:rPr>
              <a:t>Wandrille Duchemin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Noto Sans CJK SC"/>
              </a:rPr>
              <a:t>Geoffrey Fucile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Noto Sans CJK SC"/>
              </a:rPr>
              <a:t>Walid Gharib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Noto Sans CJK SC"/>
              </a:rPr>
              <a:t>Pablo Escobar Lopez</a:t>
            </a:r>
            <a:br/>
            <a:r>
              <a:rPr b="1" lang="en-US" sz="2200" spc="-1" strike="noStrike">
                <a:solidFill>
                  <a:srgbClr val="e30613"/>
                </a:solidFill>
                <a:latin typeface="Arial"/>
                <a:ea typeface="Noto Sans CJK SC"/>
              </a:rPr>
              <a:t>Mihaela Zavolan</a:t>
            </a:r>
            <a:br/>
            <a:endParaRPr b="0" lang="en-US" sz="2200" spc="-1" strike="noStrike">
              <a:latin typeface="Arial"/>
            </a:endParaRPr>
          </a:p>
        </p:txBody>
      </p:sp>
      <p:pic>
        <p:nvPicPr>
          <p:cNvPr id="155" name="Espace réservé pour une image  17" descr=""/>
          <p:cNvPicPr/>
          <p:nvPr/>
        </p:nvPicPr>
        <p:blipFill>
          <a:blip r:embed="rId1"/>
          <a:srcRect l="1467" t="0" r="1467" b="12793"/>
          <a:stretch/>
        </p:blipFill>
        <p:spPr>
          <a:xfrm>
            <a:off x="0" y="0"/>
            <a:ext cx="9141480" cy="3426480"/>
          </a:xfrm>
          <a:prstGeom prst="rect">
            <a:avLst/>
          </a:prstGeom>
          <a:ln>
            <a:noFill/>
          </a:ln>
        </p:spPr>
      </p:pic>
      <p:sp>
        <p:nvSpPr>
          <p:cNvPr id="156" name="Line 2"/>
          <p:cNvSpPr/>
          <p:nvPr/>
        </p:nvSpPr>
        <p:spPr>
          <a:xfrm>
            <a:off x="0" y="342468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Picture 7" descr=""/>
          <p:cNvPicPr/>
          <p:nvPr/>
        </p:nvPicPr>
        <p:blipFill>
          <a:blip r:embed="rId2"/>
          <a:stretch/>
        </p:blipFill>
        <p:spPr>
          <a:xfrm>
            <a:off x="7448400" y="3286080"/>
            <a:ext cx="1326600" cy="717480"/>
          </a:xfrm>
          <a:prstGeom prst="rect">
            <a:avLst/>
          </a:prstGeom>
          <a:ln>
            <a:noFill/>
          </a:ln>
        </p:spPr>
      </p:pic>
      <p:sp>
        <p:nvSpPr>
          <p:cNvPr id="158" name="Line 3"/>
          <p:cNvSpPr/>
          <p:nvPr/>
        </p:nvSpPr>
        <p:spPr>
          <a:xfrm>
            <a:off x="0" y="-144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404640"/>
            <a:ext cx="809748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Per Base Sequence Quality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5" name="Picture 3" descr=""/>
          <p:cNvPicPr/>
          <p:nvPr/>
        </p:nvPicPr>
        <p:blipFill>
          <a:blip r:embed="rId1"/>
          <a:srcRect l="0" t="51156" r="0" b="0"/>
          <a:stretch/>
        </p:blipFill>
        <p:spPr>
          <a:xfrm>
            <a:off x="35640" y="1738440"/>
            <a:ext cx="9093600" cy="33278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404640"/>
            <a:ext cx="809748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Per Sequence Quality Scores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898200" y="1052640"/>
            <a:ext cx="7552080" cy="56631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404640"/>
            <a:ext cx="809748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Overrepresented Sequences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9" name="Picture 3" descr=""/>
          <p:cNvPicPr/>
          <p:nvPr/>
        </p:nvPicPr>
        <p:blipFill>
          <a:blip r:embed="rId1"/>
          <a:stretch/>
        </p:blipFill>
        <p:spPr>
          <a:xfrm>
            <a:off x="526680" y="1526760"/>
            <a:ext cx="8097840" cy="456408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404640"/>
            <a:ext cx="809748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Trimming – Modifying with Trimmomatic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440000"/>
            <a:ext cx="8097480" cy="48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48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Some dataset require modification prior to alignment, </a:t>
            </a:r>
            <a:r>
              <a:rPr b="1" i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eg.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trimming low quality base calls</a:t>
            </a:r>
            <a:endParaRPr b="0" lang="en-US" sz="2400" spc="-1" strike="noStrike">
              <a:latin typeface="Arial"/>
            </a:endParaRPr>
          </a:p>
          <a:p>
            <a:pPr lvl="1" marL="360000" indent="-35748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The decision to modify the dataset depends on the nature of the dataset and the question(s) asked</a:t>
            </a:r>
            <a:endParaRPr b="0" lang="en-US" sz="24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Transcriptome assembly, variant analysis, genome annotation → 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DO TRIMMING</a:t>
            </a:r>
            <a:endParaRPr b="0" lang="en-US" sz="24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Counting (eg. differential expression) : most software can handle no trimming but still recommend some light trim. (continued)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404640"/>
            <a:ext cx="809748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Trimming – Modifying with Trimmomatic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440000"/>
            <a:ext cx="8097480" cy="48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48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Some dataset require modification prior to alignment, </a:t>
            </a:r>
            <a:r>
              <a:rPr b="1" i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eg.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trimming low quality base calls</a:t>
            </a:r>
            <a:endParaRPr b="0" lang="en-US" sz="2400" spc="-1" strike="noStrike">
              <a:latin typeface="Arial"/>
            </a:endParaRPr>
          </a:p>
          <a:p>
            <a:pPr lvl="1" marL="360000" indent="-35748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The decision to modify the dataset depends on the nature of the dataset and the question(s) asked</a:t>
            </a:r>
            <a:endParaRPr b="0" lang="en-US" sz="24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Trimming increases the rate of mapped reads BUT diminish the absolute numbers of reads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US" sz="24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Aggressive trimming (high quality threshold, low length filtering) can have negative impacts on expression quantification </a:t>
            </a:r>
            <a:endParaRPr b="0" lang="en-US" sz="24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see : William et al. (2016) Trimming of sequence reads alters RNA-Seq gene expression estimates. BMC bioinfo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br/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404640"/>
            <a:ext cx="809748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Trimmomatic – Clipping Adapter Sequences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440000"/>
            <a:ext cx="8097480" cy="48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48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Generally, your sequencing facility will send you FASTQ files where all sequencing adapter sequences have been removed</a:t>
            </a:r>
            <a:endParaRPr b="0" lang="en-US" sz="2400" spc="-1" strike="noStrike">
              <a:latin typeface="Arial"/>
            </a:endParaRPr>
          </a:p>
          <a:p>
            <a:pPr lvl="1" marL="360000" indent="-357480">
              <a:lnSpc>
                <a:spcPct val="100000"/>
              </a:lnSpc>
              <a:spcBef>
                <a:spcPts val="2401"/>
              </a:spcBef>
              <a:buBlip>
                <a:blip r:embed="rId2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In practice, there can sometimes be unclipped adapter sequences. Why ?</a:t>
            </a:r>
            <a:endParaRPr b="0" lang="en-US" sz="2400" spc="-1" strike="noStrike">
              <a:latin typeface="Arial"/>
            </a:endParaRPr>
          </a:p>
          <a:p>
            <a:pPr lvl="1" marL="360000" indent="-357480">
              <a:lnSpc>
                <a:spcPct val="100000"/>
              </a:lnSpc>
              <a:spcBef>
                <a:spcPts val="2401"/>
              </a:spcBef>
              <a:buBlip>
                <a:blip r:embed="rId3"/>
              </a:buBlip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Trimmomatic option: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600" spc="-1" strike="noStrike">
                <a:solidFill>
                  <a:srgbClr val="323232"/>
                </a:solidFill>
                <a:latin typeface="Monaco"/>
                <a:ea typeface="DejaVu Sans"/>
              </a:rPr>
              <a:t>ILLUMINACLIP:&lt;fastaWithAdaptersEtc&gt;:&lt;seed mismatches&gt;:&lt;palindrome clip threshold&gt;:&lt;simple clip threshold&gt;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600" spc="-1" strike="noStrike">
                <a:solidFill>
                  <a:srgbClr val="323232"/>
                </a:solidFill>
                <a:latin typeface="Monaco"/>
                <a:ea typeface="DejaVu Sans"/>
              </a:rPr>
              <a:t>ILLUMINACLIP:fastafilePATH:2:30:10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br/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600" spc="-1" strike="noStrike"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404640"/>
            <a:ext cx="809748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Trimmomatic Options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440000"/>
            <a:ext cx="8097480" cy="48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ILLUMINACLIP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adapter and other illumina-specific sequences from the read.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SLIDINGWINDOW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Performs a sliding window trimming approach. It starts scanning at the 5‟ end and clips the read once the average quality within the window falls below a threshold.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MAXINFO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An adaptive quality trimmer which balances read length and error rate to maximise the value of each read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LEADING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bases off the start of a read, if below a threshold quality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TRAILING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bases off the end of a read, if below a threshold quality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CROP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the read to a specified length by removing bases from the end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HEADCROP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Cut the specified number of bases from the start of the read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MINLEN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Drop the read if it is below a specified length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AVGQUAL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Drop the read if the average quality is below the specified level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TOPHRED33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Convert quality scores to Phred-33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TOPHRED64</a:t>
            </a:r>
            <a:r>
              <a:rPr b="0" lang="en-US" sz="2000" spc="-1" strike="noStrike">
                <a:solidFill>
                  <a:srgbClr val="323232"/>
                </a:solidFill>
                <a:latin typeface="Arial"/>
                <a:ea typeface="DejaVu Sans"/>
              </a:rPr>
              <a:t>: Convert quality scores to Phred-64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404640"/>
            <a:ext cx="809748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23232"/>
                </a:solidFill>
                <a:latin typeface="Arial"/>
                <a:ea typeface="DejaVu Sans"/>
              </a:rPr>
              <a:t>Trimmomatic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07640" y="1440000"/>
            <a:ext cx="8961840" cy="48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360000" indent="-357480">
              <a:lnSpc>
                <a:spcPct val="100000"/>
              </a:lnSpc>
              <a:spcBef>
                <a:spcPts val="2401"/>
              </a:spcBef>
              <a:buBlip>
                <a:blip r:embed="rId1"/>
              </a:buBlip>
            </a:pPr>
            <a:r>
              <a:rPr b="1" i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eg</a:t>
            </a: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DejaVu Sans"/>
              </a:rPr>
              <a:t> Trim a paired-end dataset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trimmomatic PE \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reads_1.fq reads_2.fq \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./trimmed_data/paired_trimmed_1.fq. /trimmed_data/unpaired_trimmed_1.fq \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./trimmed_data/paired_trimmed_2.fq. /trimmed_data/unpaired_trimmed_2.fq \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600" spc="-1" strike="noStrike">
                <a:solidFill>
                  <a:srgbClr val="323232"/>
                </a:solidFill>
                <a:latin typeface="Courier New"/>
                <a:ea typeface="Courier New"/>
              </a:rPr>
              <a:t>SLIDINGWINDOW:4:10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323232"/>
                </a:solidFill>
                <a:latin typeface="Arial"/>
                <a:ea typeface="Courier New"/>
              </a:rPr>
              <a:t>Read the manual for more information.</a:t>
            </a: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Courier New"/>
              </a:rPr>
              <a:t> This is good practice, as software is constantly evolving and you can’t always rely on recipes provided by courses ;-)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323232"/>
                </a:solidFill>
                <a:latin typeface="Arial"/>
                <a:ea typeface="Courier New"/>
              </a:rPr>
              <a:t>	</a:t>
            </a:r>
            <a:r>
              <a:rPr b="0" lang="en-US" sz="2400" spc="-1" strike="noStrike" u="sng">
                <a:solidFill>
                  <a:srgbClr val="0000ff"/>
                </a:solidFill>
                <a:uFillTx/>
                <a:latin typeface="Arial"/>
                <a:ea typeface="Courier New"/>
                <a:hlinkClick r:id="rId2"/>
              </a:rPr>
              <a:t>http://www.usadellab.org/cms/?page=trimmomatic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RNA-Seq_Basel2017_DesignQC</Template>
  <TotalTime>8534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2017-08-03T16:02:08Z</dcterms:created>
  <dc:creator>Microsoft Office User</dc:creator>
  <dc:description/>
  <dc:language>en-US</dc:language>
  <cp:lastModifiedBy/>
  <dcterms:modified xsi:type="dcterms:W3CDTF">2021-07-08T16:48:18Z</dcterms:modified>
  <cp:revision>55</cp:revision>
  <dc:subject/>
  <dc:title>Introduction to RNA-Seq – Design and QC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