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media/image72.png" ContentType="image/png"/>
  <Override PartName="/ppt/media/image71.png" ContentType="image/png"/>
  <Override PartName="/ppt/media/image70.png" ContentType="image/png"/>
  <Override PartName="/ppt/media/image68.png" ContentType="image/png"/>
  <Override PartName="/ppt/media/image60.png" ContentType="image/png"/>
  <Override PartName="/ppt/media/image55.jpeg" ContentType="image/jpe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69.png" ContentType="image/png"/>
  <Override PartName="/ppt/media/image44.png" ContentType="image/png"/>
  <Override PartName="/ppt/media/image43.wmf" ContentType="image/x-wmf"/>
  <Override PartName="/ppt/media/image67.png" ContentType="image/png"/>
  <Override PartName="/ppt/media/image42.png" ContentType="image/png"/>
  <Override PartName="/ppt/media/image66.png" ContentType="image/png"/>
  <Override PartName="/ppt/media/image41.png" ContentType="image/png"/>
  <Override PartName="/ppt/media/image65.png" ContentType="image/png"/>
  <Override PartName="/ppt/media/image40.png" ContentType="image/png"/>
  <Override PartName="/ppt/media/image38.png" ContentType="image/png"/>
  <Override PartName="/ppt/media/image13.png" ContentType="image/png"/>
  <Override PartName="/ppt/media/image37.png" ContentType="image/png"/>
  <Override PartName="/ppt/media/image12.png" ContentType="image/png"/>
  <Override PartName="/ppt/media/image39.png" ContentType="image/png"/>
  <Override PartName="/ppt/media/image14.png" ContentType="image/png"/>
  <Override PartName="/ppt/media/image15.png" ContentType="image/png"/>
  <Override PartName="/ppt/media/image16.png" ContentType="image/png"/>
  <Override PartName="/ppt/media/image5.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30.png" ContentType="image/png"/>
  <Override PartName="/ppt/media/image56.png" ContentType="image/png"/>
  <Override PartName="/ppt/media/image31.png" ContentType="image/png"/>
  <Override PartName="/ppt/media/image57.png" ContentType="image/png"/>
  <Override PartName="/ppt/media/image32.png" ContentType="image/png"/>
  <Override PartName="/ppt/media/image58.png" ContentType="image/png"/>
  <Override PartName="/ppt/media/image33.png" ContentType="image/png"/>
  <Override PartName="/ppt/media/image10.png" ContentType="image/png"/>
  <Override PartName="/ppt/media/image35.png" ContentType="image/png"/>
  <Override PartName="/ppt/media/image11.png" ContentType="image/png"/>
  <Override PartName="/ppt/media/image36.png" ContentType="image/png"/>
  <Override PartName="/ppt/media/image64.png" ContentType="image/png"/>
  <Override PartName="/ppt/media/image9.png" ContentType="image/png"/>
  <Override PartName="/ppt/media/image63.png" ContentType="image/png"/>
  <Override PartName="/ppt/media/image8.png" ContentType="image/png"/>
  <Override PartName="/ppt/media/image62.png" ContentType="image/png"/>
  <Override PartName="/ppt/media/image7.png" ContentType="image/png"/>
  <Override PartName="/ppt/media/image1.png" ContentType="image/png"/>
  <Override PartName="/ppt/media/image61.png" ContentType="image/png"/>
  <Override PartName="/ppt/media/image6.png" ContentType="image/png"/>
  <Override PartName="/ppt/media/image3.png" ContentType="image/png"/>
  <Override PartName="/ppt/media/image2.wmf" ContentType="image/x-wmf"/>
  <Override PartName="/ppt/media/image4.wmf" ContentType="image/x-wmf"/>
  <Override PartName="/ppt/media/image59.png" ContentType="image/png"/>
  <Override PartName="/ppt/media/image34.png" ContentType="image/png"/>
  <Override PartName="/ppt/media/image29.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2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2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2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27" name="PlaceHolder 6"/>
          <p:cNvSpPr>
            <a:spLocks noGrp="1"/>
          </p:cNvSpPr>
          <p:nvPr>
            <p:ph type="sldNum"/>
          </p:nvPr>
        </p:nvSpPr>
        <p:spPr>
          <a:xfrm>
            <a:off x="4399200" y="9555480"/>
            <a:ext cx="3372840" cy="502560"/>
          </a:xfrm>
          <a:prstGeom prst="rect">
            <a:avLst/>
          </a:prstGeom>
        </p:spPr>
        <p:txBody>
          <a:bodyPr lIns="0" rIns="0" tIns="0" bIns="0" anchor="b"/>
          <a:p>
            <a:pPr algn="r"/>
            <a:fld id="{C776314C-D0F1-4723-BF01-FFD02F7A57E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143000" y="685800"/>
            <a:ext cx="4570560" cy="3427560"/>
          </a:xfrm>
          <a:prstGeom prst="rect">
            <a:avLst/>
          </a:prstGeom>
        </p:spPr>
      </p:sp>
      <p:sp>
        <p:nvSpPr>
          <p:cNvPr id="314" name="PlaceHolder 2"/>
          <p:cNvSpPr>
            <a:spLocks noGrp="1"/>
          </p:cNvSpPr>
          <p:nvPr>
            <p:ph type="body"/>
          </p:nvPr>
        </p:nvSpPr>
        <p:spPr>
          <a:xfrm>
            <a:off x="685800" y="4343400"/>
            <a:ext cx="5484960" cy="4113360"/>
          </a:xfrm>
          <a:prstGeom prst="rect">
            <a:avLst/>
          </a:prstGeom>
        </p:spPr>
        <p:txBody>
          <a:bodyPr lIns="0" rIns="0" tIns="0" bIns="0">
            <a:normAutofit/>
          </a:bodyPr>
          <a:p>
            <a:endParaRPr b="0" lang="en-US" sz="2000" spc="-1" strike="noStrike">
              <a:latin typeface="Arial"/>
            </a:endParaRPr>
          </a:p>
        </p:txBody>
      </p:sp>
      <p:sp>
        <p:nvSpPr>
          <p:cNvPr id="315" name="CustomShape 3"/>
          <p:cNvSpPr/>
          <p:nvPr/>
        </p:nvSpPr>
        <p:spPr>
          <a:xfrm>
            <a:off x="3884760" y="8685360"/>
            <a:ext cx="2970360" cy="455760"/>
          </a:xfrm>
          <a:prstGeom prst="rect">
            <a:avLst/>
          </a:pr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43000" y="685800"/>
            <a:ext cx="4570560" cy="3427560"/>
          </a:xfrm>
          <a:prstGeom prst="rect">
            <a:avLst/>
          </a:prstGeom>
        </p:spPr>
      </p:sp>
      <p:sp>
        <p:nvSpPr>
          <p:cNvPr id="323" name="PlaceHolder 2"/>
          <p:cNvSpPr>
            <a:spLocks noGrp="1"/>
          </p:cNvSpPr>
          <p:nvPr>
            <p:ph type="body"/>
          </p:nvPr>
        </p:nvSpPr>
        <p:spPr>
          <a:xfrm>
            <a:off x="685800" y="4343400"/>
            <a:ext cx="5484960" cy="4113360"/>
          </a:xfrm>
          <a:prstGeom prst="rect">
            <a:avLst/>
          </a:prstGeom>
        </p:spPr>
        <p:txBody>
          <a:bodyPr lIns="0" rIns="0" tIns="0" bIns="0"/>
          <a:p>
            <a:pPr marL="216000" indent="-214920">
              <a:lnSpc>
                <a:spcPct val="100000"/>
              </a:lnSpc>
            </a:pPr>
            <a:r>
              <a:rPr b="0" lang="en-US" sz="2000" spc="-1" strike="noStrike">
                <a:latin typeface="Arial"/>
              </a:rPr>
              <a:t>segments are mapped to the same reference, the</a:t>
            </a:r>
            <a:endParaRPr b="0" lang="en-US" sz="2000" spc="-1" strike="noStrike">
              <a:latin typeface="Arial"/>
            </a:endParaRPr>
          </a:p>
          <a:p>
            <a:pPr marL="216000" indent="-214920">
              <a:lnSpc>
                <a:spcPct val="100000"/>
              </a:lnSpc>
            </a:pPr>
            <a:r>
              <a:rPr b="0" lang="en-US" sz="2000" spc="-1" strike="noStrike">
                <a:latin typeface="Arial"/>
              </a:rPr>
              <a:t>unsigned observed template length equals the number of bases from the leftmost mapped base to the</a:t>
            </a:r>
            <a:endParaRPr b="0" lang="en-US" sz="2000" spc="-1" strike="noStrike">
              <a:latin typeface="Arial"/>
            </a:endParaRPr>
          </a:p>
          <a:p>
            <a:pPr marL="216000" indent="-214920">
              <a:lnSpc>
                <a:spcPct val="100000"/>
              </a:lnSpc>
            </a:pPr>
            <a:r>
              <a:rPr b="0" lang="en-US" sz="2000" spc="-1" strike="noStrike">
                <a:latin typeface="Arial"/>
              </a:rPr>
              <a:t>rightmost mapped base. The leftmost segment has a plus sign and the rightmost has a minus sign.</a:t>
            </a:r>
            <a:endParaRPr b="0" lang="en-US" sz="2000" spc="-1" strike="noStrike">
              <a:latin typeface="Arial"/>
            </a:endParaRPr>
          </a:p>
          <a:p>
            <a:pPr marL="216000" indent="-214920">
              <a:lnSpc>
                <a:spcPct val="100000"/>
              </a:lnSpc>
            </a:pPr>
            <a:r>
              <a:rPr b="0" lang="en-US" sz="2000" spc="-1" strike="noStrike">
                <a:latin typeface="Arial"/>
              </a:rPr>
              <a:t>The sign of segments in the middle is undefined. It is set as 0 for single-segment template or when the</a:t>
            </a:r>
            <a:endParaRPr b="0" lang="en-US" sz="2000" spc="-1" strike="noStrike">
              <a:latin typeface="Arial"/>
            </a:endParaRPr>
          </a:p>
          <a:p>
            <a:pPr marL="216000" indent="-214920">
              <a:lnSpc>
                <a:spcPct val="100000"/>
              </a:lnSpc>
            </a:pPr>
            <a:r>
              <a:rPr b="0" lang="en-US" sz="2000" spc="-1" strike="noStrike">
                <a:latin typeface="Arial"/>
              </a:rPr>
              <a:t>information is unavailable.</a:t>
            </a:r>
            <a:endParaRPr b="0" lang="en-US" sz="2000" spc="-1" strike="noStrike">
              <a:latin typeface="Arial"/>
            </a:endParaRPr>
          </a:p>
          <a:p>
            <a:pPr marL="216000" indent="-214920">
              <a:lnSpc>
                <a:spcPct val="100000"/>
              </a:lnSpc>
            </a:pPr>
            <a:endParaRPr b="0" lang="en-US" sz="2000" spc="-1" strike="noStrike">
              <a:latin typeface="Arial"/>
            </a:endParaRPr>
          </a:p>
        </p:txBody>
      </p:sp>
      <p:sp>
        <p:nvSpPr>
          <p:cNvPr id="324" name="CustomShape 3"/>
          <p:cNvSpPr/>
          <p:nvPr/>
        </p:nvSpPr>
        <p:spPr>
          <a:xfrm>
            <a:off x="3884760" y="8685360"/>
            <a:ext cx="2970360" cy="455760"/>
          </a:xfrm>
          <a:prstGeom prst="rect">
            <a:avLst/>
          </a:pr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0560" cy="3427560"/>
          </a:xfrm>
          <a:prstGeom prst="rect">
            <a:avLst/>
          </a:prstGeom>
        </p:spPr>
      </p:sp>
      <p:sp>
        <p:nvSpPr>
          <p:cNvPr id="326" name="PlaceHolder 2"/>
          <p:cNvSpPr>
            <a:spLocks noGrp="1"/>
          </p:cNvSpPr>
          <p:nvPr>
            <p:ph type="body"/>
          </p:nvPr>
        </p:nvSpPr>
        <p:spPr>
          <a:xfrm>
            <a:off x="685800" y="4343400"/>
            <a:ext cx="5484960" cy="4113360"/>
          </a:xfrm>
          <a:prstGeom prst="rect">
            <a:avLst/>
          </a:prstGeom>
        </p:spPr>
        <p:txBody>
          <a:bodyPr lIns="0" rIns="0" tIns="0" bIns="0"/>
          <a:p>
            <a:pPr marL="216000" indent="-214920">
              <a:lnSpc>
                <a:spcPct val="100000"/>
              </a:lnSpc>
            </a:pPr>
            <a:r>
              <a:rPr b="0" lang="en-US" sz="2000" spc="-1" strike="noStrike">
                <a:latin typeface="Arial"/>
              </a:rPr>
              <a:t>0x is a prefix indicating the number is in hex</a:t>
            </a:r>
            <a:endParaRPr b="0" lang="en-US" sz="2000" spc="-1" strike="noStrike">
              <a:latin typeface="Arial"/>
            </a:endParaRPr>
          </a:p>
        </p:txBody>
      </p:sp>
      <p:sp>
        <p:nvSpPr>
          <p:cNvPr id="327" name="CustomShape 3"/>
          <p:cNvSpPr/>
          <p:nvPr/>
        </p:nvSpPr>
        <p:spPr>
          <a:xfrm>
            <a:off x="3884760" y="8685360"/>
            <a:ext cx="2970360" cy="455760"/>
          </a:xfrm>
          <a:prstGeom prst="rect">
            <a:avLst/>
          </a:pr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43000" y="685800"/>
            <a:ext cx="4570560" cy="3427560"/>
          </a:xfrm>
          <a:prstGeom prst="rect">
            <a:avLst/>
          </a:prstGeom>
        </p:spPr>
      </p:sp>
      <p:sp>
        <p:nvSpPr>
          <p:cNvPr id="329" name="PlaceHolder 2"/>
          <p:cNvSpPr>
            <a:spLocks noGrp="1"/>
          </p:cNvSpPr>
          <p:nvPr>
            <p:ph type="body"/>
          </p:nvPr>
        </p:nvSpPr>
        <p:spPr>
          <a:xfrm>
            <a:off x="685800" y="4343400"/>
            <a:ext cx="5484960" cy="4113360"/>
          </a:xfrm>
          <a:prstGeom prst="rect">
            <a:avLst/>
          </a:prstGeom>
        </p:spPr>
        <p:txBody>
          <a:bodyPr lIns="0" rIns="0" tIns="0" bIns="0"/>
          <a:p>
            <a:pPr marL="216000" indent="-214920">
              <a:lnSpc>
                <a:spcPct val="100000"/>
              </a:lnSpc>
            </a:pPr>
            <a:r>
              <a:rPr b="0" lang="en-US" sz="2000" spc="-1" strike="noStrike">
                <a:latin typeface="Arial"/>
              </a:rPr>
              <a:t>CIGAR: 3M1I3M1D5M</a:t>
            </a:r>
            <a:endParaRPr b="0" lang="en-US" sz="2000" spc="-1" strike="noStrike">
              <a:latin typeface="Arial"/>
            </a:endParaRPr>
          </a:p>
          <a:p>
            <a:pPr marL="216000" indent="-214920">
              <a:lnSpc>
                <a:spcPct val="100000"/>
              </a:lnSpc>
            </a:pPr>
            <a:r>
              <a:rPr b="0" lang="en-US" sz="2000" spc="-1" strike="noStrike">
                <a:latin typeface="Arial"/>
              </a:rPr>
              <a:t>The POS indicates that the read aligns starting at position 5 on the reference. The CIGAR says that the first 3 bases in the read sequence align with the reference. The next base in the read does not exist in the reference. Then 3 bases align with the reference. The next reference base does not exist in the read sequence, then 5 more bases align with the reference. Note that at position 14, the base in the read is different than the reference, but it still counts as an M since it aligns to that position.</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Arial"/>
              </a:rPr>
              <a:t>Clipping: means part of the reads that could not be aligned, hard and soft means present or not present in the alignment seq files, anyways these will never be used in the downstream analysis</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Arial"/>
              </a:rPr>
              <a:t>Both of these maskings are different from deletions. Masking simply means the part of the read can not be aligned to the genome (simplified, but a reasonable assumption for most cases, I think). A deletion means that a stretch of genome is not present in the sample and therefore not in the reads. </a:t>
            </a:r>
            <a:endParaRPr b="0" lang="en-US" sz="2000" spc="-1" strike="noStrike">
              <a:latin typeface="Arial"/>
            </a:endParaRPr>
          </a:p>
        </p:txBody>
      </p:sp>
      <p:sp>
        <p:nvSpPr>
          <p:cNvPr id="330" name="CustomShape 3"/>
          <p:cNvSpPr/>
          <p:nvPr/>
        </p:nvSpPr>
        <p:spPr>
          <a:xfrm>
            <a:off x="3884760" y="8685360"/>
            <a:ext cx="2970360" cy="45576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85800"/>
            <a:ext cx="4570560" cy="3427560"/>
          </a:xfrm>
          <a:prstGeom prst="rect">
            <a:avLst/>
          </a:prstGeom>
        </p:spPr>
      </p:sp>
      <p:sp>
        <p:nvSpPr>
          <p:cNvPr id="317" name="PlaceHolder 2"/>
          <p:cNvSpPr>
            <a:spLocks noGrp="1"/>
          </p:cNvSpPr>
          <p:nvPr>
            <p:ph type="body"/>
          </p:nvPr>
        </p:nvSpPr>
        <p:spPr>
          <a:xfrm>
            <a:off x="685800" y="4343400"/>
            <a:ext cx="5484960" cy="4113360"/>
          </a:xfrm>
          <a:prstGeom prst="rect">
            <a:avLst/>
          </a:prstGeom>
        </p:spPr>
        <p:txBody>
          <a:bodyPr lIns="0" rIns="0" tIns="0" bIns="0"/>
          <a:p>
            <a:pPr marL="216000" indent="-214920">
              <a:lnSpc>
                <a:spcPct val="100000"/>
              </a:lnSpc>
            </a:pPr>
            <a:r>
              <a:rPr b="0" lang="en-US" sz="2000" spc="-1" strike="noStrike">
                <a:latin typeface="Calibri"/>
              </a:rPr>
              <a:t> </a:t>
            </a:r>
            <a:r>
              <a:rPr b="0" lang="en-US" sz="2000" spc="-1" strike="noStrike">
                <a:latin typeface="Calibri"/>
              </a:rPr>
              <a:t>Using unmapped reads from step 1, TopHat2 tries to</a:t>
            </a:r>
            <a:endParaRPr b="0" lang="en-US" sz="2000" spc="-1" strike="noStrike">
              <a:latin typeface="Arial"/>
            </a:endParaRPr>
          </a:p>
          <a:p>
            <a:pPr marL="216000" indent="-214920">
              <a:lnSpc>
                <a:spcPct val="100000"/>
              </a:lnSpc>
            </a:pPr>
            <a:r>
              <a:rPr b="0" lang="en-US" sz="2000" spc="-1" strike="noStrike">
                <a:latin typeface="Calibri"/>
              </a:rPr>
              <a:t>find novel splice sites that are based on known junction</a:t>
            </a:r>
            <a:endParaRPr b="0" lang="en-US" sz="2000" spc="-1" strike="noStrike">
              <a:latin typeface="Arial"/>
            </a:endParaRPr>
          </a:p>
          <a:p>
            <a:pPr marL="216000" indent="-214920">
              <a:lnSpc>
                <a:spcPct val="100000"/>
              </a:lnSpc>
            </a:pPr>
            <a:r>
              <a:rPr b="0" lang="en-US" sz="2000" spc="-1" strike="noStrike">
                <a:latin typeface="Calibri"/>
              </a:rPr>
              <a:t>signals (GT-AG, GC-AG, and AT-AC)</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Calibri"/>
              </a:rPr>
              <a:t> </a:t>
            </a:r>
            <a:r>
              <a:rPr b="0" lang="en-US" sz="2000" spc="-1" strike="noStrike">
                <a:latin typeface="Calibri"/>
              </a:rPr>
              <a:t>segments (25 bp each by default)</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Calibri"/>
              </a:rPr>
              <a:t> </a:t>
            </a:r>
            <a:r>
              <a:rPr b="0" lang="en-US" sz="2000" spc="-1" strike="noStrike">
                <a:latin typeface="Calibri"/>
              </a:rPr>
              <a:t>Tophat2 examines</a:t>
            </a:r>
            <a:endParaRPr b="0" lang="en-US" sz="2000" spc="-1" strike="noStrike">
              <a:latin typeface="Arial"/>
            </a:endParaRPr>
          </a:p>
          <a:p>
            <a:pPr marL="216000" indent="-214920">
              <a:lnSpc>
                <a:spcPct val="100000"/>
              </a:lnSpc>
            </a:pPr>
            <a:r>
              <a:rPr b="0" lang="en-US" sz="2000" spc="-1" strike="noStrike">
                <a:latin typeface="Calibri"/>
              </a:rPr>
              <a:t>any cases in which the left and right segments of the same</a:t>
            </a:r>
            <a:endParaRPr b="0" lang="en-US" sz="2000" spc="-1" strike="noStrike">
              <a:latin typeface="Arial"/>
            </a:endParaRPr>
          </a:p>
          <a:p>
            <a:pPr marL="216000" indent="-214920">
              <a:lnSpc>
                <a:spcPct val="100000"/>
              </a:lnSpc>
            </a:pPr>
            <a:r>
              <a:rPr b="0" lang="en-US" sz="2000" spc="-1" strike="noStrike">
                <a:latin typeface="Calibri"/>
              </a:rPr>
              <a:t>read are mapped within a user-defined maximum intron size (usually between 50 and 100,000 bp)</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Calibri"/>
              </a:rPr>
              <a:t> </a:t>
            </a:r>
            <a:r>
              <a:rPr b="0" lang="en-US" sz="2000" spc="-1" strike="noStrike">
                <a:latin typeface="Calibri"/>
              </a:rPr>
              <a:t>The genomic sequences flanking these splice sites are</a:t>
            </a:r>
            <a:endParaRPr b="0" lang="en-US" sz="2000" spc="-1" strike="noStrike">
              <a:latin typeface="Arial"/>
            </a:endParaRPr>
          </a:p>
          <a:p>
            <a:pPr marL="216000" indent="-214920">
              <a:lnSpc>
                <a:spcPct val="100000"/>
              </a:lnSpc>
            </a:pPr>
            <a:r>
              <a:rPr b="0" lang="en-US" sz="2000" spc="-1" strike="noStrike">
                <a:latin typeface="Calibri"/>
              </a:rPr>
              <a:t>concatenated, and the resulting spliced sequences are</a:t>
            </a:r>
            <a:endParaRPr b="0" lang="en-US" sz="2000" spc="-1" strike="noStrike">
              <a:latin typeface="Arial"/>
            </a:endParaRPr>
          </a:p>
          <a:p>
            <a:pPr marL="216000" indent="-214920">
              <a:lnSpc>
                <a:spcPct val="100000"/>
              </a:lnSpc>
            </a:pPr>
            <a:r>
              <a:rPr b="0" lang="en-US" sz="2000" spc="-1" strike="noStrike">
                <a:latin typeface="Calibri"/>
              </a:rPr>
              <a:t>collected as a set of potential transcript fragments. Any</a:t>
            </a:r>
            <a:endParaRPr b="0" lang="en-US" sz="2000" spc="-1" strike="noStrike">
              <a:latin typeface="Arial"/>
            </a:endParaRPr>
          </a:p>
          <a:p>
            <a:pPr marL="216000" indent="-214920">
              <a:lnSpc>
                <a:spcPct val="100000"/>
              </a:lnSpc>
            </a:pPr>
            <a:r>
              <a:rPr b="0" lang="en-US" sz="2000" spc="-1" strike="noStrike">
                <a:latin typeface="Calibri"/>
              </a:rPr>
              <a:t>reads not mapped in the previous stages (or mapped</a:t>
            </a:r>
            <a:endParaRPr b="0" lang="en-US" sz="2000" spc="-1" strike="noStrike">
              <a:latin typeface="Arial"/>
            </a:endParaRPr>
          </a:p>
          <a:p>
            <a:pPr marL="216000" indent="-214920">
              <a:lnSpc>
                <a:spcPct val="100000"/>
              </a:lnSpc>
            </a:pPr>
            <a:r>
              <a:rPr b="0" lang="en-US" sz="2000" spc="-1" strike="noStrike">
                <a:latin typeface="Calibri"/>
              </a:rPr>
              <a:t>very poorly) are then re-aligned with Bowtie2</a:t>
            </a:r>
            <a:endParaRPr b="0" lang="en-US" sz="2000" spc="-1" strike="noStrike">
              <a:latin typeface="Arial"/>
            </a:endParaRPr>
          </a:p>
          <a:p>
            <a:pPr marL="216000" indent="-214920">
              <a:lnSpc>
                <a:spcPct val="100000"/>
              </a:lnSpc>
            </a:pPr>
            <a:endParaRPr b="0" lang="en-US" sz="2000" spc="-1" strike="noStrike">
              <a:latin typeface="Arial"/>
            </a:endParaRPr>
          </a:p>
        </p:txBody>
      </p:sp>
      <p:sp>
        <p:nvSpPr>
          <p:cNvPr id="318" name="CustomShape 3"/>
          <p:cNvSpPr/>
          <p:nvPr/>
        </p:nvSpPr>
        <p:spPr>
          <a:xfrm>
            <a:off x="3884760" y="8685360"/>
            <a:ext cx="2970360" cy="45576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143000" y="685800"/>
            <a:ext cx="4570560" cy="3427560"/>
          </a:xfrm>
          <a:prstGeom prst="rect">
            <a:avLst/>
          </a:prstGeom>
        </p:spPr>
      </p:sp>
      <p:sp>
        <p:nvSpPr>
          <p:cNvPr id="320" name="PlaceHolder 2"/>
          <p:cNvSpPr>
            <a:spLocks noGrp="1"/>
          </p:cNvSpPr>
          <p:nvPr>
            <p:ph type="body"/>
          </p:nvPr>
        </p:nvSpPr>
        <p:spPr>
          <a:xfrm>
            <a:off x="685800" y="4343400"/>
            <a:ext cx="5484960" cy="4113360"/>
          </a:xfrm>
          <a:prstGeom prst="rect">
            <a:avLst/>
          </a:prstGeom>
        </p:spPr>
        <p:txBody>
          <a:bodyPr lIns="0" rIns="0" tIns="0" bIns="0"/>
          <a:p>
            <a:pPr marL="216000" indent="-215280">
              <a:lnSpc>
                <a:spcPct val="100000"/>
              </a:lnSpc>
            </a:pPr>
            <a:r>
              <a:rPr b="0" lang="en-US" sz="2000" spc="-1" strike="noStrike">
                <a:latin typeface="Calibri"/>
              </a:rPr>
              <a:t>MMp1 is also a seed </a:t>
            </a:r>
            <a:endParaRPr b="0" lang="en-US" sz="2000" spc="-1" strike="noStrike">
              <a:latin typeface="Arial"/>
            </a:endParaRPr>
          </a:p>
          <a:p>
            <a:pPr marL="216000" indent="-215280">
              <a:lnSpc>
                <a:spcPct val="100000"/>
              </a:lnSpc>
            </a:pPr>
            <a:endParaRPr b="0" lang="en-US" sz="2000" spc="-1" strike="noStrike">
              <a:latin typeface="Arial"/>
            </a:endParaRPr>
          </a:p>
        </p:txBody>
      </p:sp>
      <p:sp>
        <p:nvSpPr>
          <p:cNvPr id="321" name="CustomShape 3"/>
          <p:cNvSpPr/>
          <p:nvPr/>
        </p:nvSpPr>
        <p:spPr>
          <a:xfrm>
            <a:off x="3884760" y="8685360"/>
            <a:ext cx="2970360" cy="4557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wm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4" descr=""/>
          <p:cNvPicPr/>
          <p:nvPr/>
        </p:nvPicPr>
        <p:blipFill>
          <a:blip r:embed="rId2"/>
          <a:stretch/>
        </p:blipFill>
        <p:spPr>
          <a:xfrm>
            <a:off x="252000" y="6285240"/>
            <a:ext cx="794160" cy="382680"/>
          </a:xfrm>
          <a:prstGeom prst="rect">
            <a:avLst/>
          </a:prstGeom>
          <a:ln>
            <a:noFill/>
          </a:ln>
        </p:spPr>
      </p:pic>
      <p:pic>
        <p:nvPicPr>
          <p:cNvPr id="1" name="Picture 10" descr=""/>
          <p:cNvPicPr/>
          <p:nvPr/>
        </p:nvPicPr>
        <p:blipFill>
          <a:blip r:embed="rId3"/>
          <a:srcRect l="0" t="0" r="2448" b="0"/>
          <a:stretch/>
        </p:blipFill>
        <p:spPr>
          <a:xfrm>
            <a:off x="1214280" y="6154200"/>
            <a:ext cx="6258240" cy="633240"/>
          </a:xfrm>
          <a:prstGeom prst="rect">
            <a:avLst/>
          </a:prstGeom>
          <a:ln>
            <a:noFill/>
          </a:ln>
        </p:spPr>
      </p:pic>
      <p:sp>
        <p:nvSpPr>
          <p:cNvPr id="2" name="CustomShape 1"/>
          <p:cNvSpPr/>
          <p:nvPr/>
        </p:nvSpPr>
        <p:spPr>
          <a:xfrm>
            <a:off x="7500960" y="6485760"/>
            <a:ext cx="1485000" cy="307800"/>
          </a:xfrm>
          <a:prstGeom prst="rect">
            <a:avLst/>
          </a:prstGeom>
          <a:noFill/>
          <a:ln>
            <a:noFill/>
          </a:ln>
        </p:spPr>
        <p:style>
          <a:lnRef idx="0"/>
          <a:fillRef idx="0"/>
          <a:effectRef idx="0"/>
          <a:fontRef idx="minor"/>
        </p:style>
        <p:txBody>
          <a:bodyPr lIns="91800" rIns="91800" tIns="46080" bIns="46080"/>
          <a:p>
            <a:pPr>
              <a:lnSpc>
                <a:spcPct val="100000"/>
              </a:lnSpc>
            </a:pPr>
            <a:r>
              <a:rPr b="1" lang="en-US" sz="1420" spc="-1" strike="noStrike">
                <a:solidFill>
                  <a:srgbClr val="323232"/>
                </a:solidFill>
                <a:latin typeface="Arial"/>
                <a:ea typeface="DejaVu Sans"/>
              </a:rPr>
              <a:t>www.sib.swiss</a:t>
            </a:r>
            <a:endParaRPr b="0" lang="en-US" sz="1420" spc="-1" strike="noStrike">
              <a:latin typeface="Arial"/>
            </a:endParaRPr>
          </a:p>
        </p:txBody>
      </p:sp>
      <p:sp>
        <p:nvSpPr>
          <p:cNvPr id="3"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Line 1"/>
          <p:cNvSpPr/>
          <p:nvPr/>
        </p:nvSpPr>
        <p:spPr>
          <a:xfrm>
            <a:off x="0" y="97560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
        <p:nvSpPr>
          <p:cNvPr id="42" name="Line 2"/>
          <p:cNvSpPr/>
          <p:nvPr/>
        </p:nvSpPr>
        <p:spPr>
          <a:xfrm>
            <a:off x="0" y="6856200"/>
            <a:ext cx="9144000" cy="180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
        <p:nvSpPr>
          <p:cNvPr id="43"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Image 4" descr=""/>
          <p:cNvPicPr/>
          <p:nvPr/>
        </p:nvPicPr>
        <p:blipFill>
          <a:blip r:embed="rId2"/>
          <a:stretch/>
        </p:blipFill>
        <p:spPr>
          <a:xfrm>
            <a:off x="252000" y="6285240"/>
            <a:ext cx="794160" cy="382680"/>
          </a:xfrm>
          <a:prstGeom prst="rect">
            <a:avLst/>
          </a:prstGeom>
          <a:ln>
            <a:noFill/>
          </a:ln>
        </p:spPr>
      </p:pic>
      <p:pic>
        <p:nvPicPr>
          <p:cNvPr id="82" name="Picture 10" descr=""/>
          <p:cNvPicPr/>
          <p:nvPr/>
        </p:nvPicPr>
        <p:blipFill>
          <a:blip r:embed="rId3"/>
          <a:srcRect l="0" t="0" r="2448" b="0"/>
          <a:stretch/>
        </p:blipFill>
        <p:spPr>
          <a:xfrm>
            <a:off x="1214280" y="6154200"/>
            <a:ext cx="6258240" cy="633240"/>
          </a:xfrm>
          <a:prstGeom prst="rect">
            <a:avLst/>
          </a:prstGeom>
          <a:ln>
            <a:noFill/>
          </a:ln>
        </p:spPr>
      </p:pic>
      <p:sp>
        <p:nvSpPr>
          <p:cNvPr id="83" name="CustomShape 1"/>
          <p:cNvSpPr/>
          <p:nvPr/>
        </p:nvSpPr>
        <p:spPr>
          <a:xfrm>
            <a:off x="7500960" y="6485760"/>
            <a:ext cx="1485000" cy="307800"/>
          </a:xfrm>
          <a:prstGeom prst="rect">
            <a:avLst/>
          </a:prstGeom>
          <a:noFill/>
          <a:ln>
            <a:noFill/>
          </a:ln>
        </p:spPr>
        <p:style>
          <a:lnRef idx="0"/>
          <a:fillRef idx="0"/>
          <a:effectRef idx="0"/>
          <a:fontRef idx="minor"/>
        </p:style>
        <p:txBody>
          <a:bodyPr lIns="91800" rIns="91800" tIns="46080" bIns="46080"/>
          <a:p>
            <a:pPr>
              <a:lnSpc>
                <a:spcPct val="100000"/>
              </a:lnSpc>
            </a:pPr>
            <a:r>
              <a:rPr b="1" lang="en-US" sz="1420" spc="-1" strike="noStrike">
                <a:solidFill>
                  <a:srgbClr val="323232"/>
                </a:solidFill>
                <a:latin typeface="Arial"/>
                <a:ea typeface="DejaVu Sans"/>
              </a:rPr>
              <a:t>www.sib.swiss</a:t>
            </a:r>
            <a:endParaRPr b="0" lang="en-US" sz="1420" spc="-1" strike="noStrike">
              <a:latin typeface="Arial"/>
            </a:endParaRPr>
          </a:p>
        </p:txBody>
      </p:sp>
      <p:sp>
        <p:nvSpPr>
          <p:cNvPr id="84"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hyperlink" Target="https://support.illumina.com/sequencing/sequencing_software/igenome.html" TargetMode="External"/><Relationship Id="rId5" Type="http://schemas.openxmlformats.org/officeDocument/2006/relationships/hyperlink" Target="https://support.illumina.com/sequencing/sequencing_software/igenome.html" TargetMode="External"/><Relationship Id="rId6" Type="http://schemas.openxmlformats.org/officeDocument/2006/relationships/hyperlink" Target="https://support.illumina.com/sequencing/sequencing_software/igenome.html" TargetMode="External"/><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academic.oup.com/bioinformatics/article-lookup/doi/10.1093/bioinformatics/btp324" TargetMode="External"/><Relationship Id="rId2" Type="http://schemas.openxmlformats.org/officeDocument/2006/relationships/hyperlink" Target="https://academic.oup.com/bioinformatics/article-lookup/doi/10.1093/bioinformatics/btp324" TargetMode="External"/><Relationship Id="rId3" Type="http://schemas.openxmlformats.org/officeDocument/2006/relationships/hyperlink" Target="https://academic.oup.com/bioinformatics/article-lookup/doi/10.1093/bioinformatics/btp324" TargetMode="External"/><Relationship Id="rId4" Type="http://schemas.openxmlformats.org/officeDocument/2006/relationships/hyperlink" Target="https://academic.oup.com/bioinformatics/article-lookup/doi/10.1093/bioinformatics/btp324" TargetMode="External"/><Relationship Id="rId5" Type="http://schemas.openxmlformats.org/officeDocument/2006/relationships/hyperlink" Target="https://academic.oup.com/bioinformatics/article-lookup/doi/10.1093/bioinformatics/btp324" TargetMode="External"/><Relationship Id="rId6" Type="http://schemas.openxmlformats.org/officeDocument/2006/relationships/hyperlink" Target="https://genomebiology.biomedcentral.com/articles/10.1186/gb-2009-10-3-r25" TargetMode="External"/><Relationship Id="rId7" Type="http://schemas.openxmlformats.org/officeDocument/2006/relationships/hyperlink" Target="https://genomebiology.biomedcentral.com/articles/10.1186/gb-2009-10-3-r25" TargetMode="External"/><Relationship Id="rId8" Type="http://schemas.openxmlformats.org/officeDocument/2006/relationships/hyperlink" Target="https://genomebiology.biomedcentral.com/articles/10.1186/gb-2009-10-3-r25" TargetMode="External"/><Relationship Id="rId9" Type="http://schemas.openxmlformats.org/officeDocument/2006/relationships/hyperlink" Target="https://genomebiology.biomedcentral.com/articles/10.1186/gb-2009-10-3-r25" TargetMode="External"/><Relationship Id="rId10" Type="http://schemas.openxmlformats.org/officeDocument/2006/relationships/hyperlink" Target="https://genomebiology.biomedcentral.com/articles/10.1186/gb-2009-10-3-r25" TargetMode="External"/><Relationship Id="rId11" Type="http://schemas.openxmlformats.org/officeDocument/2006/relationships/hyperlink" Target="https://genomebiology.biomedcentral.com/articles/10.1186/gb-2009-10-3-r25" TargetMode="External"/><Relationship Id="rId12" Type="http://schemas.openxmlformats.org/officeDocument/2006/relationships/hyperlink" Target="https://genomebiology.biomedcentral.com/articles/10.1186/gb-2009-10-3-r25" TargetMode="External"/><Relationship Id="rId13" Type="http://schemas.openxmlformats.org/officeDocument/2006/relationships/hyperlink" Target="https://genomebiology.biomedcentral.com/articles/10.1186/gb-2009-10-3-r25" TargetMode="External"/><Relationship Id="rId14" Type="http://schemas.openxmlformats.org/officeDocument/2006/relationships/hyperlink" Target="https://genomebiology.biomedcentral.com/articles/10.1186/gb-2009-10-3-r25" TargetMode="External"/><Relationship Id="rId15" Type="http://schemas.openxmlformats.org/officeDocument/2006/relationships/hyperlink" Target="https://academic.oup.com/bioinformatics/article-lookup/doi/10.1093/bioinformatics/btp120" TargetMode="External"/><Relationship Id="rId16" Type="http://schemas.openxmlformats.org/officeDocument/2006/relationships/hyperlink" Target="https://academic.oup.com/bioinformatics/article-lookup/doi/10.1093/bioinformatics/btp120" TargetMode="External"/><Relationship Id="rId17" Type="http://schemas.openxmlformats.org/officeDocument/2006/relationships/hyperlink" Target="https://academic.oup.com/bioinformatics/article-lookup/doi/10.1093/bioinformatics/btp120" TargetMode="External"/><Relationship Id="rId18" Type="http://schemas.openxmlformats.org/officeDocument/2006/relationships/hyperlink" Target="https://academic.oup.com/bioinformatics/article-lookup/doi/10.1093/bioinformatics/btp120" TargetMode="External"/><Relationship Id="rId19" Type="http://schemas.openxmlformats.org/officeDocument/2006/relationships/hyperlink" Target="https://academic.oup.com/bioinformatics/article-lookup/doi/10.1093/bioinformatics/btp120" TargetMode="External"/><Relationship Id="rId20" Type="http://schemas.openxmlformats.org/officeDocument/2006/relationships/hyperlink" Target="https://academic.oup.com/bioinformatics/article-lookup/doi/10.1093/bioinformatics/btp120" TargetMode="External"/><Relationship Id="rId21" Type="http://schemas.openxmlformats.org/officeDocument/2006/relationships/hyperlink" Target="https://academic.oup.com/bioinformatics/article-lookup/doi/10.1093/bioinformatics/btp120" TargetMode="External"/><Relationship Id="rId22" Type="http://schemas.openxmlformats.org/officeDocument/2006/relationships/hyperlink" Target="https://academic.oup.com/bioinformatics/article-lookup/doi/10.1093/bioinformatics/btp120" TargetMode="External"/><Relationship Id="rId23" Type="http://schemas.openxmlformats.org/officeDocument/2006/relationships/hyperlink" Target="https://genomebiology.biomedcentral.com/articles/10.1186/gb-2013-14-4-r36" TargetMode="External"/><Relationship Id="rId24" Type="http://schemas.openxmlformats.org/officeDocument/2006/relationships/hyperlink" Target="https://genomebiology.biomedcentral.com/articles/10.1186/gb-2013-14-4-r36" TargetMode="External"/><Relationship Id="rId25" Type="http://schemas.openxmlformats.org/officeDocument/2006/relationships/hyperlink" Target="https://genomebiology.biomedcentral.com/articles/10.1186/gb-2013-14-4-r36" TargetMode="External"/><Relationship Id="rId26" Type="http://schemas.openxmlformats.org/officeDocument/2006/relationships/hyperlink" Target="https://genomebiology.biomedcentral.com/articles/10.1186/gb-2013-14-4-r36" TargetMode="External"/><Relationship Id="rId27" Type="http://schemas.openxmlformats.org/officeDocument/2006/relationships/hyperlink" Target="https://genomebiology.biomedcentral.com/articles/10.1186/gb-2013-14-4-r36" TargetMode="External"/><Relationship Id="rId28" Type="http://schemas.openxmlformats.org/officeDocument/2006/relationships/hyperlink" Target="https://genomebiology.biomedcentral.com/articles/10.1186/gb-2013-14-4-r36" TargetMode="External"/><Relationship Id="rId29" Type="http://schemas.openxmlformats.org/officeDocument/2006/relationships/hyperlink" Target="https://genomebiology.biomedcentral.com/articles/10.1186/gb-2013-14-4-r36" TargetMode="External"/><Relationship Id="rId30" Type="http://schemas.openxmlformats.org/officeDocument/2006/relationships/hyperlink" Target="https://genomebiology.biomedcentral.com/articles/10.1186/gb-2013-14-4-r36" TargetMode="External"/><Relationship Id="rId31" Type="http://schemas.openxmlformats.org/officeDocument/2006/relationships/hyperlink" Target="https://academic.oup.com/bioinformatics/article-lookup/doi/10.1093/bioinformatics/bts635" TargetMode="External"/><Relationship Id="rId32" Type="http://schemas.openxmlformats.org/officeDocument/2006/relationships/hyperlink" Target="https://academic.oup.com/bioinformatics/article-lookup/doi/10.1093/bioinformatics/bts635" TargetMode="External"/><Relationship Id="rId33" Type="http://schemas.openxmlformats.org/officeDocument/2006/relationships/hyperlink" Target="https://academic.oup.com/bioinformatics/article-lookup/doi/10.1093/bioinformatics/bts635" TargetMode="External"/><Relationship Id="rId34" Type="http://schemas.openxmlformats.org/officeDocument/2006/relationships/hyperlink" Target="https://academic.oup.com/bioinformatics/article-lookup/doi/10.1093/bioinformatics/bts635" TargetMode="External"/><Relationship Id="rId35" Type="http://schemas.openxmlformats.org/officeDocument/2006/relationships/hyperlink" Target="https://academic.oup.com/bioinformatics/article-lookup/doi/10.1093/bioinformatics/bts635" TargetMode="External"/><Relationship Id="rId36" Type="http://schemas.openxmlformats.org/officeDocument/2006/relationships/hyperlink" Target="https://academic.oup.com/bioinformatics/article-lookup/doi/10.1093/bioinformatics/bts635" TargetMode="External"/><Relationship Id="rId37" Type="http://schemas.openxmlformats.org/officeDocument/2006/relationships/hyperlink" Target="https://academic.oup.com/bioinformatics/article-lookup/doi/10.1093/bioinformatics/bts635" TargetMode="External"/><Relationship Id="rId38" Type="http://schemas.openxmlformats.org/officeDocument/2006/relationships/hyperlink" Target="https://academic.oup.com/bioinformatics/article-lookup/doi/10.1093/bioinformatics/bts635" TargetMode="External"/><Relationship Id="rId39" Type="http://schemas.openxmlformats.org/officeDocument/2006/relationships/hyperlink" Target="https://www.nature.com/nbt/journal/v32/n5/full/nbt.2862.html" TargetMode="External"/><Relationship Id="rId40" Type="http://schemas.openxmlformats.org/officeDocument/2006/relationships/hyperlink" Target="https://www.nature.com/nbt/journal/v32/n5/full/nbt.2862.html" TargetMode="External"/><Relationship Id="rId41" Type="http://schemas.openxmlformats.org/officeDocument/2006/relationships/hyperlink" Target="https://www.nature.com/nbt/journal/v32/n5/full/nbt.2862.html" TargetMode="External"/><Relationship Id="rId42" Type="http://schemas.openxmlformats.org/officeDocument/2006/relationships/hyperlink" Target="https://www.nature.com/nbt/journal/v32/n5/full/nbt.2862.html" TargetMode="External"/><Relationship Id="rId43" Type="http://schemas.openxmlformats.org/officeDocument/2006/relationships/hyperlink" Target="https://www.nature.com/nbt/journal/v32/n5/full/nbt.2862.html" TargetMode="External"/><Relationship Id="rId44" Type="http://schemas.openxmlformats.org/officeDocument/2006/relationships/hyperlink" Target="https://www.nature.com/nbt/journal/v32/n5/full/nbt.2862.html" TargetMode="External"/><Relationship Id="rId45" Type="http://schemas.openxmlformats.org/officeDocument/2006/relationships/hyperlink" Target="https://www.nature.com/nbt/journal/v32/n5/full/nbt.2862.html" TargetMode="External"/><Relationship Id="rId46" Type="http://schemas.openxmlformats.org/officeDocument/2006/relationships/hyperlink" Target="https://www.nature.com/nbt/journal/v32/n5/full/nbt.2862.html" TargetMode="External"/><Relationship Id="rId47" Type="http://schemas.openxmlformats.org/officeDocument/2006/relationships/hyperlink" Target="https://www.nature.com/nbt/journal/v32/n5/full/nbt.2862.html" TargetMode="External"/><Relationship Id="rId48" Type="http://schemas.openxmlformats.org/officeDocument/2006/relationships/hyperlink" Target="https://www.nature.com/nbt/journal/v32/n5/full/nbt.2862.html" TargetMode="External"/><Relationship Id="rId49" Type="http://schemas.openxmlformats.org/officeDocument/2006/relationships/hyperlink" Target="https://www.nature.com/nmeth/journal/v14/n4/full/nmeth.4197.html" TargetMode="External"/><Relationship Id="rId50" Type="http://schemas.openxmlformats.org/officeDocument/2006/relationships/hyperlink" Target="https://www.nature.com/nmeth/journal/v14/n4/full/nmeth.4197.html" TargetMode="External"/><Relationship Id="rId51" Type="http://schemas.openxmlformats.org/officeDocument/2006/relationships/hyperlink" Target="https://www.nature.com/nmeth/journal/v14/n4/full/nmeth.4197.html" TargetMode="External"/><Relationship Id="rId52" Type="http://schemas.openxmlformats.org/officeDocument/2006/relationships/hyperlink" Target="https://www.nature.com/nmeth/journal/v14/n4/full/nmeth.4197.html" TargetMode="External"/><Relationship Id="rId53" Type="http://schemas.openxmlformats.org/officeDocument/2006/relationships/hyperlink" Target="https://www.nature.com/nmeth/journal/v14/n4/full/nmeth.4197.html" TargetMode="External"/><Relationship Id="rId54" Type="http://schemas.openxmlformats.org/officeDocument/2006/relationships/hyperlink" Target="https://www.nature.com/nmeth/journal/v14/n4/full/nmeth.4197.html" TargetMode="External"/><Relationship Id="rId55" Type="http://schemas.openxmlformats.org/officeDocument/2006/relationships/hyperlink" Target="https://www.nature.com/nmeth/journal/v14/n4/full/nmeth.4197.html" TargetMode="External"/><Relationship Id="rId56" Type="http://schemas.openxmlformats.org/officeDocument/2006/relationships/hyperlink" Target="https://www.nature.com/nbt/journal/v34/n5/full/nbt.3519.html" TargetMode="External"/><Relationship Id="rId57" Type="http://schemas.openxmlformats.org/officeDocument/2006/relationships/hyperlink" Target="https://www.nature.com/nbt/journal/v34/n5/full/nbt.3519.html" TargetMode="External"/><Relationship Id="rId58" Type="http://schemas.openxmlformats.org/officeDocument/2006/relationships/hyperlink" Target="https://www.nature.com/nbt/journal/v34/n5/full/nbt.3519.html" TargetMode="External"/><Relationship Id="rId59" Type="http://schemas.openxmlformats.org/officeDocument/2006/relationships/hyperlink" Target="https://www.nature.com/nbt/journal/v34/n5/full/nbt.3519.html" TargetMode="External"/><Relationship Id="rId60" Type="http://schemas.openxmlformats.org/officeDocument/2006/relationships/hyperlink" Target="https://www.nature.com/nbt/journal/v34/n5/full/nbt.3519.html" TargetMode="External"/><Relationship Id="rId61" Type="http://schemas.openxmlformats.org/officeDocument/2006/relationships/hyperlink" Target="https://www.nature.com/nbt/journal/v34/n5/full/nbt.3519.html" TargetMode="External"/><Relationship Id="rId62" Type="http://schemas.openxmlformats.org/officeDocument/2006/relationships/hyperlink" Target="https://www.nature.com/nbt/journal/v34/n5/full/nbt.3519.html" TargetMode="External"/><Relationship Id="rId63" Type="http://schemas.openxmlformats.org/officeDocument/2006/relationships/hyperlink" Target="https://www.nature.com/nbt/journal/v34/n5/full/nbt.3519.html" TargetMode="External"/><Relationship Id="rId64" Type="http://schemas.openxmlformats.org/officeDocument/2006/relationships/hyperlink" Target="https://www.nature.com/nbt/journal/v34/n5/full/nbt.3519.html" TargetMode="External"/><Relationship Id="rId65" Type="http://schemas.openxmlformats.org/officeDocument/2006/relationships/hyperlink" Target="https://www.nature.com/nbt/journal/v34/n5/full/nbt.3519.html" TargetMode="External"/><Relationship Id="rId66" Type="http://schemas.openxmlformats.org/officeDocument/2006/relationships/hyperlink" Target="https://www.nature.com/nbt/journal/v34/n5/full/nbt.3519.html" TargetMode="External"/><Relationship Id="rId67" Type="http://schemas.openxmlformats.org/officeDocument/2006/relationships/hyperlink" Target="https://www.nature.com/nbt/journal/v34/n5/full/nbt.3519.html" TargetMode="External"/><Relationship Id="rId68" Type="http://schemas.openxmlformats.org/officeDocument/2006/relationships/hyperlink" Target="https://www.nature.com/nbt/journal/v34/n5/full/nbt.3519.html" TargetMode="External"/><Relationship Id="rId69" Type="http://schemas.openxmlformats.org/officeDocument/2006/relationships/hyperlink" Target="https://www.nature.com/nbt/journal/v34/n5/full/nbt.3519.html" TargetMode="External"/><Relationship Id="rId70" Type="http://schemas.openxmlformats.org/officeDocument/2006/relationships/hyperlink" Target="https://www.nature.com/nbt/journal/v34/n5/full/nbt.3519.html" TargetMode="External"/><Relationship Id="rId71" Type="http://schemas.openxmlformats.org/officeDocument/2006/relationships/hyperlink" Target="https://www.nature.com/nbt/journal/v34/n5/full/nbt.3519.html" TargetMode="External"/><Relationship Id="rId72" Type="http://schemas.openxmlformats.org/officeDocument/2006/relationships/hyperlink" Target="https://www.nature.com/nbt/journal/v34/n5/full/nbt.3519.html" TargetMode="External"/><Relationship Id="rId73" Type="http://schemas.openxmlformats.org/officeDocument/2006/relationships/hyperlink" Target="https://www.nature.com/nbt/journal/v34/n5/full/nbt.3519.html" TargetMode="External"/><Relationship Id="rId7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image" Target="../media/image56.png"/><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hyperlink" Target="http://code.google.com/p/bedtools" TargetMode="External"/><Relationship Id="rId7"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wm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hyperlink" Target="https://arxiv.org/pdf/1505.02710.pdf" TargetMode="External"/><Relationship Id="rId4" Type="http://schemas.openxmlformats.org/officeDocument/2006/relationships/hyperlink" Target="https://github.com/mikelove/salmon_kallisto_diffs" TargetMode="External"/><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4129200"/>
            <a:ext cx="8272440" cy="466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e30613"/>
                </a:solidFill>
                <a:latin typeface="Arial"/>
                <a:ea typeface="DejaVu Sans"/>
              </a:rPr>
              <a:t>Introduction to RNA-Seq – Mapping &amp; Aligning</a:t>
            </a:r>
            <a:endParaRPr b="0" lang="en-US" sz="2800" spc="-1" strike="noStrike">
              <a:latin typeface="Arial"/>
            </a:endParaRPr>
          </a:p>
        </p:txBody>
      </p:sp>
      <p:sp>
        <p:nvSpPr>
          <p:cNvPr id="129" name="CustomShape 2"/>
          <p:cNvSpPr/>
          <p:nvPr/>
        </p:nvSpPr>
        <p:spPr>
          <a:xfrm>
            <a:off x="504000" y="4964400"/>
            <a:ext cx="8098560" cy="784440"/>
          </a:xfrm>
          <a:prstGeom prst="rect">
            <a:avLst/>
          </a:prstGeom>
          <a:noFill/>
          <a:ln>
            <a:noFill/>
          </a:ln>
        </p:spPr>
        <p:style>
          <a:lnRef idx="0"/>
          <a:fillRef idx="0"/>
          <a:effectRef idx="0"/>
          <a:fontRef idx="minor"/>
        </p:style>
        <p:txBody>
          <a:bodyPr lIns="0" rIns="0" tIns="0" bIns="0">
            <a:normAutofit/>
          </a:bodyPr>
          <a:p>
            <a:pPr>
              <a:lnSpc>
                <a:spcPct val="100000"/>
              </a:lnSpc>
              <a:spcBef>
                <a:spcPts val="1199"/>
              </a:spcBef>
            </a:pPr>
            <a:r>
              <a:rPr b="0" lang="en-US" sz="2800" spc="-1" strike="noStrike">
                <a:solidFill>
                  <a:srgbClr val="e30613"/>
                </a:solidFill>
                <a:latin typeface="Arial"/>
                <a:ea typeface="DejaVu Sans"/>
              </a:rPr>
              <a:t>Wandrille Duchemin</a:t>
            </a:r>
            <a:endParaRPr b="0" lang="en-US" sz="2800" spc="-1" strike="noStrike">
              <a:latin typeface="Arial"/>
            </a:endParaRPr>
          </a:p>
          <a:p>
            <a:pPr>
              <a:lnSpc>
                <a:spcPct val="100000"/>
              </a:lnSpc>
              <a:spcBef>
                <a:spcPts val="1199"/>
              </a:spcBef>
            </a:pPr>
            <a:endParaRPr b="0" lang="en-US" sz="2800" spc="-1" strike="noStrike">
              <a:latin typeface="Arial"/>
            </a:endParaRPr>
          </a:p>
          <a:p>
            <a:pPr>
              <a:lnSpc>
                <a:spcPct val="100000"/>
              </a:lnSpc>
              <a:spcBef>
                <a:spcPts val="1199"/>
              </a:spcBef>
            </a:pPr>
            <a:endParaRPr b="0" lang="en-US" sz="2800" spc="-1" strike="noStrike">
              <a:latin typeface="Arial"/>
            </a:endParaRPr>
          </a:p>
        </p:txBody>
      </p:sp>
      <p:pic>
        <p:nvPicPr>
          <p:cNvPr id="130" name="Espace réservé pour une image  17" descr=""/>
          <p:cNvPicPr/>
          <p:nvPr/>
        </p:nvPicPr>
        <p:blipFill>
          <a:blip r:embed="rId1"/>
          <a:srcRect l="1467" t="0" r="1467" b="12793"/>
          <a:stretch/>
        </p:blipFill>
        <p:spPr>
          <a:xfrm>
            <a:off x="0" y="0"/>
            <a:ext cx="9142560" cy="3427560"/>
          </a:xfrm>
          <a:prstGeom prst="rect">
            <a:avLst/>
          </a:prstGeom>
          <a:ln>
            <a:noFill/>
          </a:ln>
        </p:spPr>
      </p:pic>
      <p:sp>
        <p:nvSpPr>
          <p:cNvPr id="131" name="Line 3"/>
          <p:cNvSpPr/>
          <p:nvPr/>
        </p:nvSpPr>
        <p:spPr>
          <a:xfrm>
            <a:off x="0" y="342468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pic>
        <p:nvPicPr>
          <p:cNvPr id="132" name="Picture 7" descr=""/>
          <p:cNvPicPr/>
          <p:nvPr/>
        </p:nvPicPr>
        <p:blipFill>
          <a:blip r:embed="rId2"/>
          <a:stretch/>
        </p:blipFill>
        <p:spPr>
          <a:xfrm>
            <a:off x="7448400" y="3286080"/>
            <a:ext cx="1327680" cy="718560"/>
          </a:xfrm>
          <a:prstGeom prst="rect">
            <a:avLst/>
          </a:prstGeom>
          <a:ln>
            <a:noFill/>
          </a:ln>
        </p:spPr>
      </p:pic>
      <p:sp>
        <p:nvSpPr>
          <p:cNvPr id="133" name="Line 4"/>
          <p:cNvSpPr/>
          <p:nvPr/>
        </p:nvSpPr>
        <p:spPr>
          <a:xfrm>
            <a:off x="0" y="-144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Reference Genome Preparation</a:t>
            </a:r>
            <a:endParaRPr b="0" lang="en-US" sz="3200" spc="-1" strike="noStrike">
              <a:latin typeface="Arial"/>
            </a:endParaRPr>
          </a:p>
        </p:txBody>
      </p:sp>
      <p:sp>
        <p:nvSpPr>
          <p:cNvPr id="267" name="CustomShape 2"/>
          <p:cNvSpPr/>
          <p:nvPr/>
        </p:nvSpPr>
        <p:spPr>
          <a:xfrm>
            <a:off x="504000" y="1196640"/>
            <a:ext cx="8098560" cy="4894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Regardless of which aligner you choose to use, you must choose a suitable reference genome</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Consider the accompanying annotations</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Consider which alternative scaffolds to use</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The reference genome must be indexed in a manner specific to the algorithm of the chosen aligner</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STAR index != Bowtie2 index</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Generally requires annotation file for RNA-Seq</a:t>
            </a:r>
            <a:endParaRPr b="0" lang="en-US" sz="2400" spc="-1" strike="noStrike">
              <a:latin typeface="Arial"/>
            </a:endParaRPr>
          </a:p>
        </p:txBody>
      </p:sp>
    </p:spTree>
  </p:cSld>
  <p:transition spd="med">
    <p:fade/>
  </p:transition>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Genome Annotation Files</a:t>
            </a:r>
            <a:endParaRPr b="0" lang="en-US" sz="3200" spc="-1" strike="noStrike">
              <a:latin typeface="Arial"/>
            </a:endParaRPr>
          </a:p>
        </p:txBody>
      </p:sp>
      <p:sp>
        <p:nvSpPr>
          <p:cNvPr id="269" name="CustomShape 2"/>
          <p:cNvSpPr/>
          <p:nvPr/>
        </p:nvSpPr>
        <p:spPr>
          <a:xfrm>
            <a:off x="504000" y="1196640"/>
            <a:ext cx="8098560" cy="525528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Typically, these are column-based and tab-delimited text files describing genomic features</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Gene, CDS, exon, intron, miRNA, etc</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Chromosome, start, end, strand, attributes, etc</a:t>
            </a:r>
            <a:endParaRPr b="0" lang="en-US" sz="2400" spc="-1" strike="noStrike">
              <a:latin typeface="Arial"/>
            </a:endParaRPr>
          </a:p>
          <a:p>
            <a:pPr>
              <a:lnSpc>
                <a:spcPct val="100000"/>
              </a:lnSpc>
            </a:pP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The most common formats include:</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GFF (General Feature Format, latest is GFF3)</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GTF (General Transfer Format, ~= GFF2)</a:t>
            </a:r>
            <a:endParaRPr b="0" lang="en-US" sz="2400" spc="-1" strike="noStrike">
              <a:latin typeface="Arial"/>
            </a:endParaRPr>
          </a:p>
          <a:p>
            <a:pPr marL="360000">
              <a:lnSpc>
                <a:spcPct val="100000"/>
              </a:lnSpc>
            </a:pP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We will be working with GTF files</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Relatively simple, and bundled with iGenomes</a:t>
            </a:r>
            <a:endParaRPr b="0" lang="en-US" sz="2400" spc="-1" strike="noStrike">
              <a:latin typeface="Arial"/>
            </a:endParaRPr>
          </a:p>
          <a:p>
            <a:pPr>
              <a:lnSpc>
                <a:spcPct val="100000"/>
              </a:lnSpc>
            </a:pPr>
            <a:endParaRPr b="0" lang="en-US" sz="2400" spc="-1" strike="noStrike">
              <a:latin typeface="Arial"/>
            </a:endParaRPr>
          </a:p>
          <a:p>
            <a:pPr marL="360000">
              <a:lnSpc>
                <a:spcPct val="100000"/>
              </a:lnSpc>
            </a:pPr>
            <a:r>
              <a:rPr b="0" lang="en-US" sz="1600" spc="-1" strike="noStrike" u="sng">
                <a:solidFill>
                  <a:srgbClr val="575757"/>
                </a:solidFill>
                <a:uFillTx/>
                <a:latin typeface="Arial"/>
                <a:ea typeface="DejaVu Sans"/>
                <a:hlinkClick r:id="rId4"/>
              </a:rPr>
              <a:t>https</a:t>
            </a:r>
            <a:r>
              <a:rPr b="0" lang="en-US" sz="1600" spc="-1" strike="noStrike" u="sng">
                <a:solidFill>
                  <a:srgbClr val="575757"/>
                </a:solidFill>
                <a:uFillTx/>
                <a:latin typeface="Arial"/>
                <a:ea typeface="DejaVu Sans"/>
                <a:hlinkClick r:id="rId5"/>
              </a:rPr>
              <a:t>://</a:t>
            </a:r>
            <a:r>
              <a:rPr b="0" lang="en-US" sz="1600" spc="-1" strike="noStrike" u="sng">
                <a:solidFill>
                  <a:srgbClr val="575757"/>
                </a:solidFill>
                <a:uFillTx/>
                <a:latin typeface="Arial"/>
                <a:ea typeface="DejaVu Sans"/>
                <a:hlinkClick r:id="rId6"/>
              </a:rPr>
              <a:t>support.illumina.com/sequencing/sequencing_software/igenome.html</a:t>
            </a:r>
            <a:endParaRPr b="0" lang="en-US" sz="1600" spc="-1" strike="noStrike">
              <a:latin typeface="Arial"/>
            </a:endParaRPr>
          </a:p>
          <a:p>
            <a:pPr marL="360000">
              <a:lnSpc>
                <a:spcPct val="100000"/>
              </a:lnSpc>
            </a:pPr>
            <a:endParaRPr b="0" lang="en-US" sz="1600" spc="-1" strike="noStrike">
              <a:latin typeface="Arial"/>
            </a:endParaRPr>
          </a:p>
          <a:p>
            <a:pPr marL="360000">
              <a:lnSpc>
                <a:spcPct val="100000"/>
              </a:lnSpc>
            </a:pPr>
            <a:endParaRPr b="0" lang="en-US" sz="1600" spc="-1" strike="noStrike">
              <a:latin typeface="Arial"/>
            </a:endParaRPr>
          </a:p>
        </p:txBody>
      </p:sp>
    </p:spTree>
  </p:cSld>
  <p:transition spd="med">
    <p:fade/>
  </p:transition>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GTF (GFF2) Annotation Format</a:t>
            </a:r>
            <a:endParaRPr b="0" lang="en-US" sz="3200" spc="-1" strike="noStrike">
              <a:latin typeface="Arial"/>
            </a:endParaRPr>
          </a:p>
        </p:txBody>
      </p:sp>
      <p:sp>
        <p:nvSpPr>
          <p:cNvPr id="271" name="CustomShape 2"/>
          <p:cNvSpPr/>
          <p:nvPr/>
        </p:nvSpPr>
        <p:spPr>
          <a:xfrm>
            <a:off x="504000" y="1196640"/>
            <a:ext cx="8098560" cy="525528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http://www.ensembl.org/info/website/upload/gff.html</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Tab-delimited, empty columns denoted with “.”</a:t>
            </a: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Column order: </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seqname</a:t>
            </a:r>
            <a:r>
              <a:rPr b="0" lang="en-US" sz="2400" spc="-1" strike="noStrike">
                <a:solidFill>
                  <a:srgbClr val="323232"/>
                </a:solidFill>
                <a:latin typeface="Arial"/>
                <a:ea typeface="DejaVu Sans"/>
              </a:rPr>
              <a:t> – chromosome, scaffold, etc</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source</a:t>
            </a:r>
            <a:r>
              <a:rPr b="0" lang="en-US" sz="2400" spc="-1" strike="noStrike">
                <a:solidFill>
                  <a:srgbClr val="323232"/>
                </a:solidFill>
                <a:latin typeface="Arial"/>
                <a:ea typeface="DejaVu Sans"/>
              </a:rPr>
              <a:t> – origin of the annotation, db/project</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feature</a:t>
            </a:r>
            <a:r>
              <a:rPr b="0" lang="en-US" sz="2400" spc="-1" strike="noStrike">
                <a:solidFill>
                  <a:srgbClr val="323232"/>
                </a:solidFill>
                <a:latin typeface="Arial"/>
                <a:ea typeface="DejaVu Sans"/>
              </a:rPr>
              <a:t> – gene, transcript, exon, etc</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start</a:t>
            </a:r>
            <a:r>
              <a:rPr b="0" lang="en-US" sz="2400" spc="-1" strike="noStrike">
                <a:solidFill>
                  <a:srgbClr val="323232"/>
                </a:solidFill>
                <a:latin typeface="Arial"/>
                <a:ea typeface="DejaVu Sans"/>
              </a:rPr>
              <a:t> – feature start coordinate (1-based)</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end</a:t>
            </a:r>
            <a:r>
              <a:rPr b="0" lang="en-US" sz="2400" spc="-1" strike="noStrike">
                <a:solidFill>
                  <a:srgbClr val="323232"/>
                </a:solidFill>
                <a:latin typeface="Arial"/>
                <a:ea typeface="DejaVu Sans"/>
              </a:rPr>
              <a:t> – feature end coordinate (1-based)</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score</a:t>
            </a:r>
            <a:r>
              <a:rPr b="0" lang="en-US" sz="2400" spc="-1" strike="noStrike">
                <a:solidFill>
                  <a:srgbClr val="323232"/>
                </a:solidFill>
                <a:latin typeface="Arial"/>
                <a:ea typeface="DejaVu Sans"/>
              </a:rPr>
              <a:t> – floating point, </a:t>
            </a:r>
            <a:r>
              <a:rPr b="0" i="1" lang="en-US" sz="2400" spc="-1" strike="noStrike">
                <a:solidFill>
                  <a:srgbClr val="323232"/>
                </a:solidFill>
                <a:latin typeface="Arial"/>
                <a:ea typeface="DejaVu Sans"/>
              </a:rPr>
              <a:t>eg</a:t>
            </a:r>
            <a:r>
              <a:rPr b="0" lang="en-US" sz="2400" spc="-1" strike="noStrike">
                <a:solidFill>
                  <a:srgbClr val="323232"/>
                </a:solidFill>
                <a:latin typeface="Arial"/>
                <a:ea typeface="DejaVu Sans"/>
              </a:rPr>
              <a:t> quality score</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strand</a:t>
            </a:r>
            <a:r>
              <a:rPr b="0" lang="en-US" sz="2400" spc="-1" strike="noStrike">
                <a:solidFill>
                  <a:srgbClr val="323232"/>
                </a:solidFill>
                <a:latin typeface="Arial"/>
                <a:ea typeface="DejaVu Sans"/>
              </a:rPr>
              <a:t> – + (forward) or – (reverse)</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frame</a:t>
            </a:r>
            <a:r>
              <a:rPr b="0" lang="en-US" sz="2400" spc="-1" strike="noStrike">
                <a:solidFill>
                  <a:srgbClr val="323232"/>
                </a:solidFill>
                <a:latin typeface="Arial"/>
                <a:ea typeface="DejaVu Sans"/>
              </a:rPr>
              <a:t> – reading frame, 0, 1, or 2</a:t>
            </a:r>
            <a:endParaRPr b="0" lang="en-US" sz="2400" spc="-1" strike="noStrike">
              <a:latin typeface="Arial"/>
            </a:endParaRPr>
          </a:p>
          <a:p>
            <a:pPr lvl="2" marL="703080" indent="-341640">
              <a:lnSpc>
                <a:spcPct val="100000"/>
              </a:lnSpc>
              <a:buClr>
                <a:srgbClr val="323232"/>
              </a:buClr>
              <a:buFont typeface="Wingdings" charset="2"/>
              <a:buChar char=""/>
            </a:pPr>
            <a:r>
              <a:rPr b="1" lang="en-US" sz="2400" spc="-1" strike="noStrike">
                <a:solidFill>
                  <a:srgbClr val="323232"/>
                </a:solidFill>
                <a:latin typeface="Arial"/>
                <a:ea typeface="DejaVu Sans"/>
              </a:rPr>
              <a:t>attribute</a:t>
            </a:r>
            <a:r>
              <a:rPr b="0" lang="en-US" sz="2400" spc="-1" strike="noStrike">
                <a:solidFill>
                  <a:srgbClr val="323232"/>
                </a:solidFill>
                <a:latin typeface="Arial"/>
                <a:ea typeface="DejaVu Sans"/>
              </a:rPr>
              <a:t> – semicolon-delimited feature descriptions</a:t>
            </a:r>
            <a:endParaRPr b="0" lang="en-US" sz="2400" spc="-1" strike="noStrike">
              <a:latin typeface="Arial"/>
            </a:endParaRPr>
          </a:p>
        </p:txBody>
      </p:sp>
    </p:spTree>
  </p:cSld>
  <p:transition spd="med">
    <p:fade/>
  </p:transition>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GTF vs GFF3</a:t>
            </a:r>
            <a:endParaRPr b="0" lang="en-US" sz="3200" spc="-1" strike="noStrike">
              <a:latin typeface="Arial"/>
            </a:endParaRPr>
          </a:p>
        </p:txBody>
      </p:sp>
      <p:pic>
        <p:nvPicPr>
          <p:cNvPr id="273" name="Picture 3" descr=""/>
          <p:cNvPicPr/>
          <p:nvPr/>
        </p:nvPicPr>
        <p:blipFill>
          <a:blip r:embed="rId1"/>
          <a:stretch/>
        </p:blipFill>
        <p:spPr>
          <a:xfrm>
            <a:off x="1856880" y="1030320"/>
            <a:ext cx="5738040" cy="5826240"/>
          </a:xfrm>
          <a:prstGeom prst="rect">
            <a:avLst/>
          </a:prstGeom>
          <a:ln>
            <a:noFill/>
          </a:ln>
        </p:spPr>
      </p:pic>
      <p:sp>
        <p:nvSpPr>
          <p:cNvPr id="274" name="CustomShape 2"/>
          <p:cNvSpPr/>
          <p:nvPr/>
        </p:nvSpPr>
        <p:spPr>
          <a:xfrm>
            <a:off x="5276880" y="6563160"/>
            <a:ext cx="2289240" cy="256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100" spc="-1" strike="noStrike">
                <a:solidFill>
                  <a:srgbClr val="323232"/>
                </a:solidFill>
                <a:latin typeface="Arial"/>
                <a:ea typeface="DejaVu Sans"/>
              </a:rPr>
              <a:t>http://blog.nextgenetics.net/?e=27</a:t>
            </a:r>
            <a:endParaRPr b="0" lang="en-US" sz="1100" spc="-1" strike="noStrike">
              <a:latin typeface="Arial"/>
            </a:endParaRPr>
          </a:p>
        </p:txBody>
      </p:sp>
    </p:spTree>
  </p:cSld>
  <p:transition spd="med">
    <p:fade/>
  </p:transition>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23232"/>
                </a:solidFill>
                <a:latin typeface="Arial"/>
                <a:ea typeface="DejaVu Sans"/>
              </a:rPr>
              <a:t>Practical </a:t>
            </a:r>
            <a:endParaRPr b="0" lang="en-US" sz="3200" spc="-1" strike="noStrike">
              <a:latin typeface="Arial"/>
            </a:endParaRPr>
          </a:p>
        </p:txBody>
      </p:sp>
      <p:sp>
        <p:nvSpPr>
          <p:cNvPr id="276" name="CustomShape 2"/>
          <p:cNvSpPr/>
          <p:nvPr/>
        </p:nvSpPr>
        <p:spPr>
          <a:xfrm>
            <a:off x="504000" y="1196640"/>
            <a:ext cx="8547480" cy="4894560"/>
          </a:xfrm>
          <a:prstGeom prst="rect">
            <a:avLst/>
          </a:prstGeom>
          <a:noFill/>
          <a:ln>
            <a:noFill/>
          </a:ln>
        </p:spPr>
        <p:style>
          <a:lnRef idx="0"/>
          <a:fillRef idx="0"/>
          <a:effectRef idx="0"/>
          <a:fontRef idx="minor"/>
        </p:style>
        <p:txBody>
          <a:bodyPr lIns="0" rIns="0" tIns="0" bIns="0"/>
          <a:p>
            <a:pPr>
              <a:lnSpc>
                <a:spcPct val="100000"/>
              </a:lnSpc>
              <a:spcBef>
                <a:spcPts val="2401"/>
              </a:spcBef>
            </a:pPr>
            <a:r>
              <a:rPr b="1" lang="en-US" sz="2400" spc="-1" strike="noStrike">
                <a:solidFill>
                  <a:srgbClr val="323232"/>
                </a:solidFill>
                <a:latin typeface="Arial"/>
                <a:ea typeface="DejaVu Sans"/>
              </a:rPr>
              <a:t>Go to the website and do the reference genome index building practical</a:t>
            </a:r>
            <a:endParaRPr b="0" lang="en-US" sz="2400" spc="-1" strike="noStrike">
              <a:latin typeface="Arial"/>
            </a:endParaRPr>
          </a:p>
          <a:p>
            <a:pPr lvl="1" marL="360000" indent="-358560">
              <a:lnSpc>
                <a:spcPct val="100000"/>
              </a:lnSpc>
              <a:spcBef>
                <a:spcPts val="2401"/>
              </a:spcBef>
              <a:buBlip>
                <a:blip r:embed="rId1"/>
              </a:buBlip>
            </a:pPr>
            <a:endParaRPr b="0" lang="en-US" sz="2400" spc="-1" strike="noStrike">
              <a:latin typeface="Arial"/>
            </a:endParaRPr>
          </a:p>
        </p:txBody>
      </p:sp>
    </p:spTree>
  </p:cSld>
  <p:transition spd="med">
    <p:fade/>
  </p:transition>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 - Header</a:t>
            </a:r>
            <a:endParaRPr b="0" lang="en-US" sz="3200" spc="-1" strike="noStrike">
              <a:latin typeface="Arial"/>
            </a:endParaRPr>
          </a:p>
        </p:txBody>
      </p:sp>
      <p:sp>
        <p:nvSpPr>
          <p:cNvPr id="278" name="CustomShape 2"/>
          <p:cNvSpPr/>
          <p:nvPr/>
        </p:nvSpPr>
        <p:spPr>
          <a:xfrm>
            <a:off x="323640" y="1412640"/>
            <a:ext cx="8278920" cy="228384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SN:1 LN:30427671</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SN:2 LN:19698289</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SN:3 LN:23459830</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SN:4 LN:18585056</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SN:5 LN:26975502</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SN:M LN:366924</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SN:C LN:154478</a:t>
            </a:r>
            <a:endParaRPr b="0" lang="en-US" sz="1800" spc="-1" strike="noStrike">
              <a:latin typeface="Arial"/>
            </a:endParaRPr>
          </a:p>
          <a:p>
            <a:pPr>
              <a:lnSpc>
                <a:spcPct val="100000"/>
              </a:lnSpc>
            </a:pPr>
            <a:r>
              <a:rPr b="0" lang="en-US" sz="1800" spc="-1" strike="noStrike">
                <a:solidFill>
                  <a:srgbClr val="323232"/>
                </a:solidFill>
                <a:latin typeface="Arial"/>
                <a:ea typeface="DejaVu Sans"/>
              </a:rPr>
              <a:t>@RG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ID:Col0_R1 PL:Illumina LB:1342 SM:Col0_R1</a:t>
            </a:r>
            <a:endParaRPr b="0" lang="en-US" sz="1800" spc="-1" strike="noStrike">
              <a:latin typeface="Arial"/>
            </a:endParaRPr>
          </a:p>
        </p:txBody>
      </p:sp>
      <p:sp>
        <p:nvSpPr>
          <p:cNvPr id="279" name="CustomShape 3"/>
          <p:cNvSpPr/>
          <p:nvPr/>
        </p:nvSpPr>
        <p:spPr>
          <a:xfrm>
            <a:off x="236160" y="4358160"/>
            <a:ext cx="8468280" cy="12168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323232"/>
                </a:solidFill>
                <a:latin typeface="Arial"/>
                <a:ea typeface="DejaVu Sans"/>
              </a:rPr>
              <a:t>@SQ Reference Sequence: SN name, LN length</a:t>
            </a:r>
            <a:endParaRPr b="0" lang="en-US" sz="2800" spc="-1" strike="noStrike">
              <a:latin typeface="Arial"/>
            </a:endParaRPr>
          </a:p>
          <a:p>
            <a:pPr>
              <a:lnSpc>
                <a:spcPct val="100000"/>
              </a:lnSpc>
            </a:pPr>
            <a:r>
              <a:rPr b="0" lang="en-US" sz="2800" spc="-1" strike="noStrike">
                <a:solidFill>
                  <a:srgbClr val="323232"/>
                </a:solidFill>
                <a:latin typeface="Arial"/>
                <a:ea typeface="DejaVu Sans"/>
              </a:rPr>
              <a:t>@RG Read Group: e.g. grouping samples</a:t>
            </a:r>
            <a:endParaRPr b="0" lang="en-US" sz="2800" spc="-1" strike="noStrike">
              <a:latin typeface="Arial"/>
            </a:endParaRPr>
          </a:p>
          <a:p>
            <a:pPr>
              <a:lnSpc>
                <a:spcPct val="100000"/>
              </a:lnSpc>
            </a:pPr>
            <a:endParaRPr b="0" lang="en-US" sz="2800" spc="-1" strike="noStrike">
              <a:latin typeface="Arial"/>
            </a:endParaRPr>
          </a:p>
        </p:txBody>
      </p:sp>
      <p:sp>
        <p:nvSpPr>
          <p:cNvPr id="280" name="CustomShape 4"/>
          <p:cNvSpPr/>
          <p:nvPr/>
        </p:nvSpPr>
        <p:spPr>
          <a:xfrm>
            <a:off x="3900960" y="6232320"/>
            <a:ext cx="4925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323232"/>
                </a:solidFill>
                <a:latin typeface="Arial"/>
                <a:ea typeface="DejaVu Sans"/>
              </a:rPr>
              <a:t>https://samtools.github.io/hts-specs/SAMv1.pdf</a:t>
            </a:r>
            <a:endParaRPr b="0" lang="en-US" sz="1800" spc="-1" strike="noStrike">
              <a:latin typeface="Arial"/>
            </a:endParaRPr>
          </a:p>
        </p:txBody>
      </p:sp>
    </p:spTree>
  </p:cSld>
  <p:transition spd="med">
    <p:fade/>
  </p:transition>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a:t>
            </a:r>
            <a:endParaRPr b="0" lang="en-US" sz="3200" spc="-1" strike="noStrike">
              <a:latin typeface="Arial"/>
            </a:endParaRPr>
          </a:p>
        </p:txBody>
      </p:sp>
      <p:pic>
        <p:nvPicPr>
          <p:cNvPr id="282" name="Picture 3" descr=""/>
          <p:cNvPicPr/>
          <p:nvPr/>
        </p:nvPicPr>
        <p:blipFill>
          <a:blip r:embed="rId1"/>
          <a:stretch/>
        </p:blipFill>
        <p:spPr>
          <a:xfrm>
            <a:off x="22320" y="0"/>
            <a:ext cx="9142560" cy="6856560"/>
          </a:xfrm>
          <a:prstGeom prst="rect">
            <a:avLst/>
          </a:prstGeom>
          <a:ln>
            <a:noFill/>
          </a:ln>
        </p:spPr>
      </p:pic>
    </p:spTree>
  </p:cSld>
  <p:transition spd="med">
    <p:fade/>
  </p:transition>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 Flags</a:t>
            </a:r>
            <a:endParaRPr b="0" lang="en-US" sz="3200" spc="-1" strike="noStrike">
              <a:latin typeface="Arial"/>
            </a:endParaRPr>
          </a:p>
        </p:txBody>
      </p:sp>
      <p:sp>
        <p:nvSpPr>
          <p:cNvPr id="284" name="CustomShape 2"/>
          <p:cNvSpPr/>
          <p:nvPr/>
        </p:nvSpPr>
        <p:spPr>
          <a:xfrm>
            <a:off x="504000" y="1196640"/>
            <a:ext cx="8098560" cy="4894560"/>
          </a:xfrm>
          <a:prstGeom prst="rect">
            <a:avLst/>
          </a:prstGeom>
          <a:noFill/>
          <a:ln>
            <a:noFill/>
          </a:ln>
        </p:spPr>
        <p:style>
          <a:lnRef idx="0"/>
          <a:fillRef idx="0"/>
          <a:effectRef idx="0"/>
          <a:fontRef idx="minor"/>
        </p:style>
        <p:txBody>
          <a:bodyPr lIns="0" rIns="0" tIns="0" bIns="0"/>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285" name="Picture 4" descr=""/>
          <p:cNvPicPr/>
          <p:nvPr/>
        </p:nvPicPr>
        <p:blipFill>
          <a:blip r:embed="rId1"/>
          <a:stretch/>
        </p:blipFill>
        <p:spPr>
          <a:xfrm>
            <a:off x="0" y="1124640"/>
            <a:ext cx="9142560" cy="4031640"/>
          </a:xfrm>
          <a:prstGeom prst="rect">
            <a:avLst/>
          </a:prstGeom>
          <a:ln>
            <a:noFill/>
          </a:ln>
        </p:spPr>
      </p:pic>
      <p:sp>
        <p:nvSpPr>
          <p:cNvPr id="286" name="CustomShape 3"/>
          <p:cNvSpPr/>
          <p:nvPr/>
        </p:nvSpPr>
        <p:spPr>
          <a:xfrm>
            <a:off x="0" y="5253120"/>
            <a:ext cx="8911800" cy="1186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23232"/>
                </a:solidFill>
                <a:latin typeface="Arial"/>
                <a:ea typeface="DejaVu Sans"/>
              </a:rPr>
              <a:t>Example, flag 83 = </a:t>
            </a:r>
            <a:r>
              <a:rPr b="0" lang="en-US" sz="1800" spc="-1" strike="noStrike">
                <a:solidFill>
                  <a:srgbClr val="323232"/>
                </a:solidFill>
                <a:latin typeface="Monaco"/>
                <a:ea typeface="DejaVu Sans"/>
              </a:rPr>
              <a:t>64+16+2+1 </a:t>
            </a:r>
            <a:r>
              <a:rPr b="0" lang="en-US" sz="1800" spc="-1" strike="noStrike">
                <a:solidFill>
                  <a:srgbClr val="323232"/>
                </a:solidFill>
                <a:latin typeface="Arial"/>
                <a:ea typeface="DejaVu Sans"/>
              </a:rPr>
              <a:t>means it's first read </a:t>
            </a:r>
            <a:r>
              <a:rPr b="0" lang="en-US" sz="1800" spc="-1" strike="noStrike">
                <a:solidFill>
                  <a:srgbClr val="323232"/>
                </a:solidFill>
                <a:latin typeface="Monaco"/>
                <a:ea typeface="DejaVu Sans"/>
              </a:rPr>
              <a:t>(0x40) </a:t>
            </a:r>
            <a:r>
              <a:rPr b="0" lang="en-US" sz="1800" spc="-1" strike="noStrike">
                <a:solidFill>
                  <a:srgbClr val="323232"/>
                </a:solidFill>
                <a:latin typeface="Arial"/>
                <a:ea typeface="DejaVu Sans"/>
              </a:rPr>
              <a:t>of pair-end reads </a:t>
            </a:r>
            <a:r>
              <a:rPr b="0" lang="en-US" sz="1800" spc="-1" strike="noStrike">
                <a:solidFill>
                  <a:srgbClr val="323232"/>
                </a:solidFill>
                <a:latin typeface="Monaco"/>
                <a:ea typeface="DejaVu Sans"/>
              </a:rPr>
              <a:t>(0x1) </a:t>
            </a:r>
            <a:r>
              <a:rPr b="0" lang="en-US" sz="1800" spc="-1" strike="noStrike">
                <a:solidFill>
                  <a:srgbClr val="323232"/>
                </a:solidFill>
                <a:latin typeface="Arial"/>
                <a:ea typeface="DejaVu Sans"/>
              </a:rPr>
              <a:t>and it's mapped on minus strand </a:t>
            </a:r>
            <a:r>
              <a:rPr b="0" lang="en-US" sz="1800" spc="-1" strike="noStrike">
                <a:solidFill>
                  <a:srgbClr val="323232"/>
                </a:solidFill>
                <a:latin typeface="Monaco"/>
                <a:ea typeface="DejaVu Sans"/>
              </a:rPr>
              <a:t>(0x10) </a:t>
            </a:r>
            <a:r>
              <a:rPr b="0" lang="en-US" sz="1800" spc="-1" strike="noStrike">
                <a:solidFill>
                  <a:srgbClr val="323232"/>
                </a:solidFill>
                <a:latin typeface="Arial"/>
                <a:ea typeface="DejaVu Sans"/>
              </a:rPr>
              <a:t>and both reads mapped </a:t>
            </a:r>
            <a:r>
              <a:rPr b="0" lang="en-US" sz="1800" spc="-1" strike="noStrike">
                <a:solidFill>
                  <a:srgbClr val="323232"/>
                </a:solidFill>
                <a:latin typeface="Monaco"/>
                <a:ea typeface="DejaVu Sans"/>
              </a:rPr>
              <a:t>(0x2)</a:t>
            </a:r>
            <a:r>
              <a:rPr b="0" lang="en-US" sz="1800" spc="-1" strike="noStrike">
                <a:solidFill>
                  <a:srgbClr val="323232"/>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23232"/>
                </a:solidFill>
                <a:latin typeface="Arial"/>
                <a:ea typeface="DejaVu Sans"/>
              </a:rPr>
              <a:t>https://broadinstitute.github.io/picard/explain-flags.html</a:t>
            </a:r>
            <a:endParaRPr b="0" lang="en-US" sz="1800" spc="-1" strike="noStrike">
              <a:latin typeface="Arial"/>
            </a:endParaRPr>
          </a:p>
        </p:txBody>
      </p:sp>
      <p:sp>
        <p:nvSpPr>
          <p:cNvPr id="287" name="CustomShape 4"/>
          <p:cNvSpPr/>
          <p:nvPr/>
        </p:nvSpPr>
        <p:spPr>
          <a:xfrm>
            <a:off x="5744160" y="6453360"/>
            <a:ext cx="3359160" cy="271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323232"/>
                </a:solidFill>
                <a:latin typeface="Arial"/>
                <a:ea typeface="DejaVu Sans"/>
              </a:rPr>
              <a:t>https://samtools.github.io/hts-specs/SAMv1.pdf</a:t>
            </a:r>
            <a:endParaRPr b="0" lang="en-US" sz="1200" spc="-1" strike="noStrike">
              <a:latin typeface="Arial"/>
            </a:endParaRPr>
          </a:p>
        </p:txBody>
      </p:sp>
    </p:spTree>
  </p:cSld>
  <p:transition spd="med">
    <p:fade/>
  </p:transition>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format: CIGAR string</a:t>
            </a:r>
            <a:endParaRPr b="0" lang="en-US" sz="3200" spc="-1" strike="noStrike">
              <a:latin typeface="Arial"/>
            </a:endParaRPr>
          </a:p>
        </p:txBody>
      </p:sp>
      <p:sp>
        <p:nvSpPr>
          <p:cNvPr id="289" name="CustomShape 2"/>
          <p:cNvSpPr/>
          <p:nvPr/>
        </p:nvSpPr>
        <p:spPr>
          <a:xfrm>
            <a:off x="504000" y="1196640"/>
            <a:ext cx="8098560" cy="4894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Summary of alignment to the reference</a:t>
            </a:r>
            <a:endParaRPr b="0" lang="en-US" sz="2400" spc="-1" strike="noStrike">
              <a:latin typeface="Arial"/>
            </a:endParaRPr>
          </a:p>
          <a:p>
            <a:pPr lvl="1" marL="360000" indent="-358560">
              <a:lnSpc>
                <a:spcPct val="100000"/>
              </a:lnSpc>
              <a:spcBef>
                <a:spcPts val="2401"/>
              </a:spcBef>
              <a:buBlip>
                <a:blip r:embed="rId2"/>
              </a:buBlip>
            </a:pPr>
            <a:r>
              <a:rPr b="1" i="1" lang="en-US" sz="2400" spc="-1" strike="noStrike">
                <a:solidFill>
                  <a:srgbClr val="323232"/>
                </a:solidFill>
                <a:latin typeface="Arial"/>
                <a:ea typeface="DejaVu Sans"/>
              </a:rPr>
              <a:t>eg</a:t>
            </a:r>
            <a:r>
              <a:rPr b="1" lang="en-US" sz="2400" spc="-1" strike="noStrike">
                <a:solidFill>
                  <a:srgbClr val="323232"/>
                </a:solidFill>
                <a:latin typeface="Arial"/>
                <a:ea typeface="DejaVu Sans"/>
              </a:rPr>
              <a:t>, 101M, 1S92M, 15M87N70M90N16M</a:t>
            </a:r>
            <a:endParaRPr b="0" lang="en-US" sz="2400" spc="-1" strike="noStrike">
              <a:latin typeface="Arial"/>
            </a:endParaRPr>
          </a:p>
        </p:txBody>
      </p:sp>
      <p:graphicFrame>
        <p:nvGraphicFramePr>
          <p:cNvPr id="290" name="Table 3"/>
          <p:cNvGraphicFramePr/>
          <p:nvPr/>
        </p:nvGraphicFramePr>
        <p:xfrm>
          <a:off x="335520" y="2537280"/>
          <a:ext cx="8556480" cy="4059360"/>
        </p:xfrm>
        <a:graphic>
          <a:graphicData uri="http://schemas.openxmlformats.org/drawingml/2006/table">
            <a:tbl>
              <a:tblPr/>
              <a:tblGrid>
                <a:gridCol w="1624320"/>
                <a:gridCol w="3331800"/>
                <a:gridCol w="3600720"/>
              </a:tblGrid>
              <a:tr h="566280">
                <a:tc>
                  <a:txBody>
                    <a:bodyPr/>
                    <a:p>
                      <a:pPr>
                        <a:lnSpc>
                          <a:spcPct val="100000"/>
                        </a:lnSpc>
                      </a:pPr>
                      <a:r>
                        <a:rPr b="1" lang="en-US" sz="1800" spc="-1" strike="noStrike">
                          <a:solidFill>
                            <a:srgbClr val="ffffff"/>
                          </a:solidFill>
                          <a:latin typeface="Arial"/>
                        </a:rPr>
                        <a:t>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xBody>
                    <a:bodyPr/>
                    <a:p>
                      <a:pPr>
                        <a:lnSpc>
                          <a:spcPct val="100000"/>
                        </a:lnSpc>
                      </a:pPr>
                      <a:r>
                        <a:rPr b="1" lang="en-US" sz="1800" spc="-1" strike="noStrike">
                          <a:solidFill>
                            <a:srgbClr val="ffffff"/>
                          </a:solidFill>
                          <a:latin typeface="Arial"/>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r>
              <a:tr h="566280">
                <a:tc>
                  <a:txBody>
                    <a:bodyPr/>
                    <a:p>
                      <a:pPr>
                        <a:lnSpc>
                          <a:spcPct val="100000"/>
                        </a:lnSpc>
                      </a:pPr>
                      <a:r>
                        <a:rPr b="0" lang="en-US" sz="1800" spc="-1" strike="noStrike">
                          <a:solidFill>
                            <a:srgbClr val="323232"/>
                          </a:solidFill>
                          <a:latin typeface="Arial"/>
                        </a:rPr>
                        <a: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Alignment match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Base-level match + mismatch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60960">
                <a:tc>
                  <a:txBody>
                    <a:bodyPr/>
                    <a:p>
                      <a:pPr>
                        <a:lnSpc>
                          <a:spcPct val="100000"/>
                        </a:lnSpc>
                      </a:pPr>
                      <a:r>
                        <a:rPr b="0" lang="en-US" sz="1800" spc="-1" strike="noStrike">
                          <a:solidFill>
                            <a:srgbClr val="323232"/>
                          </a:solidFill>
                          <a:latin typeface="Arial"/>
                        </a:rPr>
                        <a: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lang="en-US" sz="1800" spc="-1" strike="noStrike">
                          <a:solidFill>
                            <a:srgbClr val="323232"/>
                          </a:solidFill>
                          <a:latin typeface="Arial"/>
                        </a:rPr>
                        <a:t>Insertion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566280">
                <a:tc>
                  <a:txBody>
                    <a:bodyPr/>
                    <a:p>
                      <a:pPr>
                        <a:lnSpc>
                          <a:spcPct val="100000"/>
                        </a:lnSpc>
                      </a:pPr>
                      <a:r>
                        <a:rPr b="0" lang="en-US" sz="1800" spc="-1" strike="noStrike">
                          <a:solidFill>
                            <a:srgbClr val="323232"/>
                          </a:solidFill>
                          <a:latin typeface="Arial"/>
                        </a:rPr>
                        <a:t>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Deletion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566280">
                <a:tc>
                  <a:txBody>
                    <a:bodyPr/>
                    <a:p>
                      <a:pPr>
                        <a:lnSpc>
                          <a:spcPct val="100000"/>
                        </a:lnSpc>
                      </a:pPr>
                      <a:r>
                        <a:rPr b="0" lang="en-US" sz="1800" spc="-1" strike="noStrike">
                          <a:solidFill>
                            <a:srgbClr val="323232"/>
                          </a:solidFill>
                          <a:latin typeface="Arial"/>
                        </a:rPr>
                        <a:t>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lang="en-US" sz="1800" spc="-1" strike="noStrike">
                          <a:solidFill>
                            <a:srgbClr val="323232"/>
                          </a:solidFill>
                          <a:latin typeface="Arial"/>
                        </a:rPr>
                        <a:t>Skipped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i="1" lang="en-US" sz="1800" spc="-1" strike="noStrike">
                          <a:solidFill>
                            <a:srgbClr val="323232"/>
                          </a:solidFill>
                          <a:latin typeface="Arial"/>
                        </a:rPr>
                        <a:t>eg</a:t>
                      </a:r>
                      <a:r>
                        <a:rPr b="0" lang="en-US" sz="1800" spc="-1" strike="noStrike">
                          <a:solidFill>
                            <a:srgbClr val="323232"/>
                          </a:solidFill>
                          <a:latin typeface="Arial"/>
                        </a:rPr>
                        <a:t> intron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566280">
                <a:tc>
                  <a:txBody>
                    <a:bodyPr/>
                    <a:p>
                      <a:pPr>
                        <a:lnSpc>
                          <a:spcPct val="100000"/>
                        </a:lnSpc>
                      </a:pPr>
                      <a:r>
                        <a:rPr b="0" lang="en-US" sz="1800" spc="-1" strike="noStrike">
                          <a:solidFill>
                            <a:srgbClr val="323232"/>
                          </a:solidFill>
                          <a:latin typeface="Arial"/>
                        </a:rPr>
                        <a: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Soft clipping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Kept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567360">
                <a:tc>
                  <a:txBody>
                    <a:bodyPr/>
                    <a:p>
                      <a:pPr>
                        <a:lnSpc>
                          <a:spcPct val="100000"/>
                        </a:lnSpc>
                      </a:pPr>
                      <a:r>
                        <a:rPr b="0" lang="en-US" sz="1800" spc="-1" strike="noStrike">
                          <a:solidFill>
                            <a:srgbClr val="323232"/>
                          </a:solidFill>
                          <a:latin typeface="Arial"/>
                        </a:rPr>
                        <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lang="en-US" sz="1800" spc="-1" strike="noStrike">
                          <a:solidFill>
                            <a:srgbClr val="323232"/>
                          </a:solidFill>
                          <a:latin typeface="Arial"/>
                        </a:rPr>
                        <a:t>Hard clipping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lang="en-US" sz="1800" spc="-1" strike="noStrike">
                          <a:solidFill>
                            <a:srgbClr val="323232"/>
                          </a:solidFill>
                          <a:latin typeface="Arial"/>
                        </a:rPr>
                        <a:t>Not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bl>
          </a:graphicData>
        </a:graphic>
      </p:graphicFrame>
    </p:spTree>
  </p:cSld>
  <p:transition spd="med">
    <p:fade/>
  </p:transition>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format: optional fields</a:t>
            </a:r>
            <a:endParaRPr b="0" lang="en-US" sz="3200" spc="-1" strike="noStrike">
              <a:latin typeface="Arial"/>
            </a:endParaRPr>
          </a:p>
        </p:txBody>
      </p:sp>
      <p:sp>
        <p:nvSpPr>
          <p:cNvPr id="292" name="CustomShape 2"/>
          <p:cNvSpPr/>
          <p:nvPr/>
        </p:nvSpPr>
        <p:spPr>
          <a:xfrm>
            <a:off x="504000" y="1196640"/>
            <a:ext cx="8098560" cy="4894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Used by some aligners to encode additional information for downstream analyses</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Can cause incompatibilities among workflows</a:t>
            </a:r>
            <a:endParaRPr b="0" lang="en-US" sz="2400" spc="-1" strike="noStrike">
              <a:latin typeface="Arial"/>
            </a:endParaRPr>
          </a:p>
        </p:txBody>
      </p:sp>
      <p:graphicFrame>
        <p:nvGraphicFramePr>
          <p:cNvPr id="293" name="Table 3"/>
          <p:cNvGraphicFramePr/>
          <p:nvPr/>
        </p:nvGraphicFramePr>
        <p:xfrm>
          <a:off x="355320" y="3093840"/>
          <a:ext cx="8556480" cy="2926800"/>
        </p:xfrm>
        <a:graphic>
          <a:graphicData uri="http://schemas.openxmlformats.org/drawingml/2006/table">
            <a:tbl>
              <a:tblPr/>
              <a:tblGrid>
                <a:gridCol w="4278240"/>
                <a:gridCol w="4278600"/>
              </a:tblGrid>
              <a:tr h="542880">
                <a:tc>
                  <a:txBody>
                    <a:bodyPr/>
                    <a:p>
                      <a:pPr>
                        <a:lnSpc>
                          <a:spcPct val="100000"/>
                        </a:lnSpc>
                      </a:pPr>
                      <a:r>
                        <a:rPr b="1" lang="en-US" sz="1800" spc="-1" strike="noStrike">
                          <a:solidFill>
                            <a:srgbClr val="ffffff"/>
                          </a:solidFill>
                          <a:latin typeface="Arial"/>
                        </a:rPr>
                        <a:t>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xBody>
                    <a:bodyPr/>
                    <a:p>
                      <a:pPr>
                        <a:lnSpc>
                          <a:spcPct val="100000"/>
                        </a:lnSpc>
                      </a:pPr>
                      <a:r>
                        <a:rPr b="1" lang="en-US" sz="1800" spc="-1" strike="noStrike">
                          <a:solidFill>
                            <a:srgbClr val="ffffff"/>
                          </a:solidFill>
                          <a:latin typeface="Arial"/>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r>
              <a:tr h="542880">
                <a:tc>
                  <a:txBody>
                    <a:bodyPr/>
                    <a:p>
                      <a:pPr>
                        <a:lnSpc>
                          <a:spcPct val="100000"/>
                        </a:lnSpc>
                      </a:pPr>
                      <a:r>
                        <a:rPr b="0" lang="en-US" sz="1800" spc="-1" strike="noStrike">
                          <a:solidFill>
                            <a:srgbClr val="323232"/>
                          </a:solidFill>
                          <a:latin typeface="Arial"/>
                        </a:rPr>
                        <a:t>RG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Read Group e.g. sample or lane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33960">
                <a:tc>
                  <a:txBody>
                    <a:bodyPr/>
                    <a:p>
                      <a:pPr>
                        <a:lnSpc>
                          <a:spcPct val="100000"/>
                        </a:lnSpc>
                      </a:pPr>
                      <a:r>
                        <a:rPr b="0" lang="en-US" sz="1800" spc="-1" strike="noStrike">
                          <a:solidFill>
                            <a:srgbClr val="323232"/>
                          </a:solidFill>
                          <a:latin typeface="Arial"/>
                        </a:rPr>
                        <a:t>MD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lang="en-US" sz="1800" spc="-1" strike="noStrike">
                          <a:solidFill>
                            <a:srgbClr val="323232"/>
                          </a:solidFill>
                          <a:latin typeface="Arial"/>
                        </a:rPr>
                        <a:t>String for mismatching positions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603720">
                <a:tc>
                  <a:txBody>
                    <a:bodyPr/>
                    <a:p>
                      <a:pPr>
                        <a:lnSpc>
                          <a:spcPct val="100000"/>
                        </a:lnSpc>
                      </a:pPr>
                      <a:r>
                        <a:rPr b="0" lang="en-US" sz="1800" spc="-1" strike="noStrike">
                          <a:solidFill>
                            <a:srgbClr val="323232"/>
                          </a:solidFill>
                          <a:latin typeface="Arial"/>
                        </a:rPr>
                        <a:t>NH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p>
                      <a:pPr>
                        <a:lnSpc>
                          <a:spcPct val="100000"/>
                        </a:lnSpc>
                      </a:pPr>
                      <a:r>
                        <a:rPr b="0" lang="en-US" sz="1800" spc="-1" strike="noStrike">
                          <a:solidFill>
                            <a:srgbClr val="323232"/>
                          </a:solidFill>
                          <a:latin typeface="Arial"/>
                        </a:rPr>
                        <a:t>Number of reported alignments that contains the query in the current record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03720">
                <a:tc>
                  <a:txBody>
                    <a:bodyPr/>
                    <a:p>
                      <a:pPr>
                        <a:lnSpc>
                          <a:spcPct val="100000"/>
                        </a:lnSpc>
                      </a:pPr>
                      <a:r>
                        <a:rPr b="0" lang="en-US" sz="1800" spc="-1" strike="noStrike">
                          <a:solidFill>
                            <a:srgbClr val="323232"/>
                          </a:solidFill>
                          <a:latin typeface="Arial"/>
                        </a:rPr>
                        <a:t>HI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p>
                      <a:pPr>
                        <a:lnSpc>
                          <a:spcPct val="100000"/>
                        </a:lnSpc>
                      </a:pPr>
                      <a:r>
                        <a:rPr b="0" lang="en-US" sz="1800" spc="-1" strike="noStrike">
                          <a:solidFill>
                            <a:srgbClr val="323232"/>
                          </a:solidFill>
                          <a:latin typeface="Arial"/>
                        </a:rPr>
                        <a:t>Query hit index, indicating the alignment record is the i-th one stored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bl>
          </a:graphicData>
        </a:graphic>
      </p:graphicFrame>
    </p:spTree>
  </p:cSld>
  <p:transition spd="med">
    <p:fade/>
  </p:transition>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Aligning” &amp; “Mapping” Sequencing Reads</a:t>
            </a:r>
            <a:endParaRPr b="0" lang="en-US" sz="3200" spc="-1" strike="noStrike">
              <a:latin typeface="Arial"/>
            </a:endParaRPr>
          </a:p>
        </p:txBody>
      </p:sp>
      <p:pic>
        <p:nvPicPr>
          <p:cNvPr id="135" name="Picture 2" descr=""/>
          <p:cNvPicPr/>
          <p:nvPr/>
        </p:nvPicPr>
        <p:blipFill>
          <a:blip r:embed="rId1"/>
          <a:stretch/>
        </p:blipFill>
        <p:spPr>
          <a:xfrm>
            <a:off x="1413000" y="3860640"/>
            <a:ext cx="1573200" cy="709920"/>
          </a:xfrm>
          <a:prstGeom prst="rect">
            <a:avLst/>
          </a:prstGeom>
          <a:ln>
            <a:noFill/>
          </a:ln>
        </p:spPr>
      </p:pic>
      <p:sp>
        <p:nvSpPr>
          <p:cNvPr id="136" name="CustomShape 2"/>
          <p:cNvSpPr/>
          <p:nvPr/>
        </p:nvSpPr>
        <p:spPr>
          <a:xfrm>
            <a:off x="536400" y="3807000"/>
            <a:ext cx="2159280" cy="666720"/>
          </a:xfrm>
          <a:prstGeom prst="cube">
            <a:avLst>
              <a:gd name="adj" fmla="val 25000"/>
            </a:avLst>
          </a:prstGeom>
          <a:solidFill>
            <a:schemeClr val="bg2"/>
          </a:solidFill>
          <a:ln>
            <a:solidFill>
              <a:srgbClr val="e2000e"/>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 name="CustomShape 3"/>
          <p:cNvSpPr/>
          <p:nvPr/>
        </p:nvSpPr>
        <p:spPr>
          <a:xfrm>
            <a:off x="1125360" y="4022640"/>
            <a:ext cx="888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323232"/>
                </a:solidFill>
                <a:latin typeface="Arial"/>
                <a:ea typeface="ＭＳ Ｐゴシック"/>
              </a:rPr>
              <a:t>Aligner</a:t>
            </a:r>
            <a:endParaRPr b="0" lang="en-US" sz="1800" spc="-1" strike="noStrike">
              <a:latin typeface="Arial"/>
            </a:endParaRPr>
          </a:p>
        </p:txBody>
      </p:sp>
      <p:sp>
        <p:nvSpPr>
          <p:cNvPr id="138" name="CustomShape 4"/>
          <p:cNvSpPr/>
          <p:nvPr/>
        </p:nvSpPr>
        <p:spPr>
          <a:xfrm>
            <a:off x="4956840" y="1844640"/>
            <a:ext cx="39992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323232"/>
                </a:solidFill>
                <a:latin typeface="Arial"/>
                <a:ea typeface="ＭＳ Ｐゴシック"/>
              </a:rPr>
              <a:t>Transcriptome sequencing (RNA-seq)</a:t>
            </a:r>
            <a:endParaRPr b="0" lang="en-US" sz="1800" spc="-1" strike="noStrike">
              <a:latin typeface="Arial"/>
            </a:endParaRPr>
          </a:p>
        </p:txBody>
      </p:sp>
      <p:sp>
        <p:nvSpPr>
          <p:cNvPr id="139" name="CustomShape 5"/>
          <p:cNvSpPr/>
          <p:nvPr/>
        </p:nvSpPr>
        <p:spPr>
          <a:xfrm>
            <a:off x="200160" y="1844640"/>
            <a:ext cx="32205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323232"/>
                </a:solidFill>
                <a:latin typeface="Arial"/>
                <a:ea typeface="ＭＳ Ｐゴシック"/>
              </a:rPr>
              <a:t>Whole genome re-sequencing</a:t>
            </a:r>
            <a:endParaRPr b="0" lang="en-US" sz="1800" spc="-1" strike="noStrike">
              <a:latin typeface="Arial"/>
            </a:endParaRPr>
          </a:p>
        </p:txBody>
      </p:sp>
      <p:pic>
        <p:nvPicPr>
          <p:cNvPr id="140" name="Picture 13" descr=""/>
          <p:cNvPicPr/>
          <p:nvPr/>
        </p:nvPicPr>
        <p:blipFill>
          <a:blip r:embed="rId2"/>
          <a:stretch/>
        </p:blipFill>
        <p:spPr>
          <a:xfrm>
            <a:off x="6240600" y="3916440"/>
            <a:ext cx="1573200" cy="709920"/>
          </a:xfrm>
          <a:prstGeom prst="rect">
            <a:avLst/>
          </a:prstGeom>
          <a:ln>
            <a:noFill/>
          </a:ln>
        </p:spPr>
      </p:pic>
      <p:sp>
        <p:nvSpPr>
          <p:cNvPr id="141" name="CustomShape 6"/>
          <p:cNvSpPr/>
          <p:nvPr/>
        </p:nvSpPr>
        <p:spPr>
          <a:xfrm>
            <a:off x="5364000" y="3789360"/>
            <a:ext cx="2159280" cy="668520"/>
          </a:xfrm>
          <a:prstGeom prst="cube">
            <a:avLst>
              <a:gd name="adj" fmla="val 25000"/>
            </a:avLst>
          </a:prstGeom>
          <a:solidFill>
            <a:schemeClr val="bg2"/>
          </a:solidFill>
          <a:ln>
            <a:solidFill>
              <a:srgbClr val="e2000e"/>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 name="CustomShape 7"/>
          <p:cNvSpPr/>
          <p:nvPr/>
        </p:nvSpPr>
        <p:spPr>
          <a:xfrm>
            <a:off x="5952960" y="3995640"/>
            <a:ext cx="888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323232"/>
                </a:solidFill>
                <a:latin typeface="Arial"/>
                <a:ea typeface="ＭＳ Ｐゴシック"/>
              </a:rPr>
              <a:t>Aligner</a:t>
            </a:r>
            <a:endParaRPr b="0" lang="en-US" sz="1800" spc="-1" strike="noStrike">
              <a:latin typeface="Arial"/>
            </a:endParaRPr>
          </a:p>
        </p:txBody>
      </p:sp>
      <p:sp>
        <p:nvSpPr>
          <p:cNvPr id="143" name="CustomShape 8"/>
          <p:cNvSpPr/>
          <p:nvPr/>
        </p:nvSpPr>
        <p:spPr>
          <a:xfrm>
            <a:off x="2928600" y="3789360"/>
            <a:ext cx="1223280" cy="63792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323232"/>
              </a:buClr>
              <a:buFont typeface="Arial"/>
              <a:buChar char="•"/>
            </a:pPr>
            <a:r>
              <a:rPr b="0" lang="en-US" sz="1800" spc="-1" strike="noStrike">
                <a:solidFill>
                  <a:srgbClr val="323232"/>
                </a:solidFill>
                <a:latin typeface="Arial"/>
                <a:ea typeface="ＭＳ Ｐゴシック"/>
              </a:rPr>
              <a:t>BWA</a:t>
            </a:r>
            <a:r>
              <a:rPr b="0" lang="en-US" sz="1800" spc="-1" strike="noStrike" baseline="30000">
                <a:solidFill>
                  <a:srgbClr val="323232"/>
                </a:solidFill>
                <a:latin typeface="Arial"/>
                <a:ea typeface="ＭＳ Ｐゴシック"/>
              </a:rPr>
              <a:t>1</a:t>
            </a:r>
            <a:endParaRPr b="0" lang="en-US" sz="1800" spc="-1" strike="noStrike">
              <a:latin typeface="Arial"/>
            </a:endParaRPr>
          </a:p>
          <a:p>
            <a:pPr marL="285840" indent="-284400">
              <a:lnSpc>
                <a:spcPct val="100000"/>
              </a:lnSpc>
              <a:buClr>
                <a:srgbClr val="323232"/>
              </a:buClr>
              <a:buFont typeface="Arial"/>
              <a:buChar char="•"/>
            </a:pPr>
            <a:r>
              <a:rPr b="0" lang="en-US" sz="1800" spc="-1" strike="noStrike">
                <a:solidFill>
                  <a:srgbClr val="323232"/>
                </a:solidFill>
                <a:latin typeface="Arial"/>
                <a:ea typeface="ＭＳ Ｐゴシック"/>
              </a:rPr>
              <a:t>Bowtie</a:t>
            </a:r>
            <a:r>
              <a:rPr b="0" lang="en-US" sz="1800" spc="-1" strike="noStrike" baseline="30000">
                <a:solidFill>
                  <a:srgbClr val="323232"/>
                </a:solidFill>
                <a:latin typeface="Arial"/>
                <a:ea typeface="ＭＳ Ｐゴシック"/>
              </a:rPr>
              <a:t>2</a:t>
            </a:r>
            <a:endParaRPr b="0" lang="en-US" sz="1800" spc="-1" strike="noStrike">
              <a:latin typeface="Arial"/>
            </a:endParaRPr>
          </a:p>
        </p:txBody>
      </p:sp>
      <p:sp>
        <p:nvSpPr>
          <p:cNvPr id="144" name="Line 9"/>
          <p:cNvSpPr/>
          <p:nvPr/>
        </p:nvSpPr>
        <p:spPr>
          <a:xfrm>
            <a:off x="4500360" y="1773000"/>
            <a:ext cx="360" cy="3095640"/>
          </a:xfrm>
          <a:prstGeom prst="line">
            <a:avLst/>
          </a:prstGeom>
          <a:ln>
            <a:round/>
          </a:ln>
        </p:spPr>
        <p:style>
          <a:lnRef idx="2">
            <a:schemeClr val="accent1"/>
          </a:lnRef>
          <a:fillRef idx="0">
            <a:schemeClr val="accent1"/>
          </a:fillRef>
          <a:effectRef idx="1">
            <a:schemeClr val="accent1"/>
          </a:effectRef>
          <a:fontRef idx="minor"/>
        </p:style>
      </p:sp>
      <p:sp>
        <p:nvSpPr>
          <p:cNvPr id="145" name="CustomShape 10"/>
          <p:cNvSpPr/>
          <p:nvPr/>
        </p:nvSpPr>
        <p:spPr>
          <a:xfrm>
            <a:off x="7824240" y="3789360"/>
            <a:ext cx="1223280" cy="63792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323232"/>
              </a:buClr>
              <a:buFont typeface="Arial"/>
              <a:buChar char="•"/>
            </a:pPr>
            <a:r>
              <a:rPr b="0" lang="en-US" sz="1800" spc="-1" strike="noStrike">
                <a:solidFill>
                  <a:srgbClr val="323232"/>
                </a:solidFill>
                <a:latin typeface="Arial"/>
                <a:ea typeface="ＭＳ Ｐゴシック"/>
              </a:rPr>
              <a:t>Tophat</a:t>
            </a:r>
            <a:r>
              <a:rPr b="0" lang="en-US" sz="1800" spc="-1" strike="noStrike" baseline="30000">
                <a:solidFill>
                  <a:srgbClr val="323232"/>
                </a:solidFill>
                <a:latin typeface="Arial"/>
                <a:ea typeface="ＭＳ Ｐゴシック"/>
              </a:rPr>
              <a:t>3</a:t>
            </a:r>
            <a:endParaRPr b="0" lang="en-US" sz="1800" spc="-1" strike="noStrike">
              <a:latin typeface="Arial"/>
            </a:endParaRPr>
          </a:p>
          <a:p>
            <a:pPr marL="285840" indent="-284400">
              <a:lnSpc>
                <a:spcPct val="100000"/>
              </a:lnSpc>
              <a:buClr>
                <a:srgbClr val="323232"/>
              </a:buClr>
              <a:buFont typeface="Arial"/>
              <a:buChar char="•"/>
            </a:pPr>
            <a:r>
              <a:rPr b="0" lang="en-US" sz="1800" spc="-1" strike="noStrike">
                <a:solidFill>
                  <a:srgbClr val="323232"/>
                </a:solidFill>
                <a:latin typeface="Arial"/>
                <a:ea typeface="ＭＳ Ｐゴシック"/>
              </a:rPr>
              <a:t>STAR</a:t>
            </a:r>
            <a:r>
              <a:rPr b="0" lang="en-US" sz="1800" spc="-1" strike="noStrike" baseline="30000">
                <a:solidFill>
                  <a:srgbClr val="323232"/>
                </a:solidFill>
                <a:latin typeface="Arial"/>
                <a:ea typeface="ＭＳ Ｐゴシック"/>
              </a:rPr>
              <a:t>4</a:t>
            </a:r>
            <a:endParaRPr b="0" lang="en-US" sz="1800" spc="-1" strike="noStrike">
              <a:latin typeface="Arial"/>
            </a:endParaRPr>
          </a:p>
        </p:txBody>
      </p:sp>
      <p:sp>
        <p:nvSpPr>
          <p:cNvPr id="146" name="Line 11"/>
          <p:cNvSpPr/>
          <p:nvPr/>
        </p:nvSpPr>
        <p:spPr>
          <a:xfrm>
            <a:off x="826920" y="2707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47" name="Line 12"/>
          <p:cNvSpPr/>
          <p:nvPr/>
        </p:nvSpPr>
        <p:spPr>
          <a:xfrm>
            <a:off x="979200" y="28605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48" name="Line 13"/>
          <p:cNvSpPr/>
          <p:nvPr/>
        </p:nvSpPr>
        <p:spPr>
          <a:xfrm>
            <a:off x="1131840" y="30128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49" name="Line 14"/>
          <p:cNvSpPr/>
          <p:nvPr/>
        </p:nvSpPr>
        <p:spPr>
          <a:xfrm>
            <a:off x="1284120" y="31651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0" name="Line 15"/>
          <p:cNvSpPr/>
          <p:nvPr/>
        </p:nvSpPr>
        <p:spPr>
          <a:xfrm>
            <a:off x="1116000" y="2781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1" name="Line 16"/>
          <p:cNvSpPr/>
          <p:nvPr/>
        </p:nvSpPr>
        <p:spPr>
          <a:xfrm>
            <a:off x="1258560" y="2923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2" name="Line 17"/>
          <p:cNvSpPr/>
          <p:nvPr/>
        </p:nvSpPr>
        <p:spPr>
          <a:xfrm flipV="1">
            <a:off x="1547640" y="3500280"/>
            <a:ext cx="144360" cy="21600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3" name="Line 18"/>
          <p:cNvSpPr/>
          <p:nvPr/>
        </p:nvSpPr>
        <p:spPr>
          <a:xfrm>
            <a:off x="1692000" y="31413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4" name="Line 19"/>
          <p:cNvSpPr/>
          <p:nvPr/>
        </p:nvSpPr>
        <p:spPr>
          <a:xfrm>
            <a:off x="169200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5" name="Line 20"/>
          <p:cNvSpPr/>
          <p:nvPr/>
        </p:nvSpPr>
        <p:spPr>
          <a:xfrm>
            <a:off x="1692000" y="278100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6" name="Line 21"/>
          <p:cNvSpPr/>
          <p:nvPr/>
        </p:nvSpPr>
        <p:spPr>
          <a:xfrm>
            <a:off x="1547640" y="3068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7" name="Line 22"/>
          <p:cNvSpPr/>
          <p:nvPr/>
        </p:nvSpPr>
        <p:spPr>
          <a:xfrm>
            <a:off x="1403280" y="2636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8" name="Line 23"/>
          <p:cNvSpPr/>
          <p:nvPr/>
        </p:nvSpPr>
        <p:spPr>
          <a:xfrm flipV="1">
            <a:off x="1908000" y="2636640"/>
            <a:ext cx="351000" cy="792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59" name="Line 24"/>
          <p:cNvSpPr/>
          <p:nvPr/>
        </p:nvSpPr>
        <p:spPr>
          <a:xfrm>
            <a:off x="5651280" y="2707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0" name="Line 25"/>
          <p:cNvSpPr/>
          <p:nvPr/>
        </p:nvSpPr>
        <p:spPr>
          <a:xfrm>
            <a:off x="5803560" y="28605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1" name="Line 26"/>
          <p:cNvSpPr/>
          <p:nvPr/>
        </p:nvSpPr>
        <p:spPr>
          <a:xfrm>
            <a:off x="5956200" y="30128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2" name="Line 27"/>
          <p:cNvSpPr/>
          <p:nvPr/>
        </p:nvSpPr>
        <p:spPr>
          <a:xfrm>
            <a:off x="6108480" y="31651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3" name="Line 28"/>
          <p:cNvSpPr/>
          <p:nvPr/>
        </p:nvSpPr>
        <p:spPr>
          <a:xfrm>
            <a:off x="5940360" y="2781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4" name="Line 29"/>
          <p:cNvSpPr/>
          <p:nvPr/>
        </p:nvSpPr>
        <p:spPr>
          <a:xfrm>
            <a:off x="608472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5" name="Line 30"/>
          <p:cNvSpPr/>
          <p:nvPr/>
        </p:nvSpPr>
        <p:spPr>
          <a:xfrm>
            <a:off x="6372000" y="32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6" name="Line 31"/>
          <p:cNvSpPr/>
          <p:nvPr/>
        </p:nvSpPr>
        <p:spPr>
          <a:xfrm>
            <a:off x="6516360" y="31413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7" name="Line 32"/>
          <p:cNvSpPr/>
          <p:nvPr/>
        </p:nvSpPr>
        <p:spPr>
          <a:xfrm>
            <a:off x="651636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8" name="Line 33"/>
          <p:cNvSpPr/>
          <p:nvPr/>
        </p:nvSpPr>
        <p:spPr>
          <a:xfrm>
            <a:off x="6516360" y="278100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69" name="Line 34"/>
          <p:cNvSpPr/>
          <p:nvPr/>
        </p:nvSpPr>
        <p:spPr>
          <a:xfrm>
            <a:off x="6372000" y="3068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70" name="Line 35"/>
          <p:cNvSpPr/>
          <p:nvPr/>
        </p:nvSpPr>
        <p:spPr>
          <a:xfrm>
            <a:off x="6227640" y="2636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71" name="Line 36"/>
          <p:cNvSpPr/>
          <p:nvPr/>
        </p:nvSpPr>
        <p:spPr>
          <a:xfrm flipV="1">
            <a:off x="6732360" y="2636640"/>
            <a:ext cx="351000" cy="792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72" name="Line 37"/>
          <p:cNvSpPr/>
          <p:nvPr/>
        </p:nvSpPr>
        <p:spPr>
          <a:xfrm>
            <a:off x="610920" y="2565360"/>
            <a:ext cx="865440" cy="1008000"/>
          </a:xfrm>
          <a:prstGeom prst="line">
            <a:avLst/>
          </a:prstGeom>
          <a:ln>
            <a:round/>
          </a:ln>
        </p:spPr>
        <p:style>
          <a:lnRef idx="2">
            <a:schemeClr val="accent1"/>
          </a:lnRef>
          <a:fillRef idx="0">
            <a:schemeClr val="accent1"/>
          </a:fillRef>
          <a:effectRef idx="1">
            <a:schemeClr val="accent1"/>
          </a:effectRef>
          <a:fontRef idx="minor"/>
        </p:style>
      </p:sp>
      <p:sp>
        <p:nvSpPr>
          <p:cNvPr id="173" name="Line 38"/>
          <p:cNvSpPr/>
          <p:nvPr/>
        </p:nvSpPr>
        <p:spPr>
          <a:xfrm flipH="1">
            <a:off x="1763640" y="2565360"/>
            <a:ext cx="647640" cy="1008000"/>
          </a:xfrm>
          <a:prstGeom prst="line">
            <a:avLst/>
          </a:prstGeom>
          <a:ln>
            <a:round/>
          </a:ln>
        </p:spPr>
        <p:style>
          <a:lnRef idx="2">
            <a:schemeClr val="accent1"/>
          </a:lnRef>
          <a:fillRef idx="0">
            <a:schemeClr val="accent1"/>
          </a:fillRef>
          <a:effectRef idx="1">
            <a:schemeClr val="accent1"/>
          </a:effectRef>
          <a:fontRef idx="minor"/>
        </p:style>
      </p:sp>
      <p:sp>
        <p:nvSpPr>
          <p:cNvPr id="174" name="Line 39"/>
          <p:cNvSpPr/>
          <p:nvPr/>
        </p:nvSpPr>
        <p:spPr>
          <a:xfrm>
            <a:off x="176364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175" name="Line 40"/>
          <p:cNvSpPr/>
          <p:nvPr/>
        </p:nvSpPr>
        <p:spPr>
          <a:xfrm>
            <a:off x="147636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176" name="Line 41"/>
          <p:cNvSpPr/>
          <p:nvPr/>
        </p:nvSpPr>
        <p:spPr>
          <a:xfrm>
            <a:off x="5435280" y="2565360"/>
            <a:ext cx="865440" cy="1008000"/>
          </a:xfrm>
          <a:prstGeom prst="line">
            <a:avLst/>
          </a:prstGeom>
          <a:ln>
            <a:round/>
          </a:ln>
        </p:spPr>
        <p:style>
          <a:lnRef idx="2">
            <a:schemeClr val="accent1"/>
          </a:lnRef>
          <a:fillRef idx="0">
            <a:schemeClr val="accent1"/>
          </a:fillRef>
          <a:effectRef idx="1">
            <a:schemeClr val="accent1"/>
          </a:effectRef>
          <a:fontRef idx="minor"/>
        </p:style>
      </p:sp>
      <p:sp>
        <p:nvSpPr>
          <p:cNvPr id="177" name="Line 42"/>
          <p:cNvSpPr/>
          <p:nvPr/>
        </p:nvSpPr>
        <p:spPr>
          <a:xfrm flipH="1">
            <a:off x="6588000" y="2565360"/>
            <a:ext cx="647640" cy="1008000"/>
          </a:xfrm>
          <a:prstGeom prst="line">
            <a:avLst/>
          </a:prstGeom>
          <a:ln>
            <a:round/>
          </a:ln>
        </p:spPr>
        <p:style>
          <a:lnRef idx="2">
            <a:schemeClr val="accent1"/>
          </a:lnRef>
          <a:fillRef idx="0">
            <a:schemeClr val="accent1"/>
          </a:fillRef>
          <a:effectRef idx="1">
            <a:schemeClr val="accent1"/>
          </a:effectRef>
          <a:fontRef idx="minor"/>
        </p:style>
      </p:sp>
      <p:sp>
        <p:nvSpPr>
          <p:cNvPr id="178" name="Line 43"/>
          <p:cNvSpPr/>
          <p:nvPr/>
        </p:nvSpPr>
        <p:spPr>
          <a:xfrm>
            <a:off x="658800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179" name="Line 44"/>
          <p:cNvSpPr/>
          <p:nvPr/>
        </p:nvSpPr>
        <p:spPr>
          <a:xfrm>
            <a:off x="630072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180" name="Line 45"/>
          <p:cNvSpPr/>
          <p:nvPr/>
        </p:nvSpPr>
        <p:spPr>
          <a:xfrm>
            <a:off x="179280" y="5157720"/>
            <a:ext cx="3816360" cy="360"/>
          </a:xfrm>
          <a:prstGeom prst="line">
            <a:avLst/>
          </a:prstGeom>
          <a:ln w="57240">
            <a:solidFill>
              <a:schemeClr val="accent1">
                <a:lumMod val="50000"/>
              </a:schemeClr>
            </a:solidFill>
            <a:round/>
          </a:ln>
        </p:spPr>
        <p:style>
          <a:lnRef idx="2">
            <a:schemeClr val="accent1"/>
          </a:lnRef>
          <a:fillRef idx="0">
            <a:schemeClr val="accent1"/>
          </a:fillRef>
          <a:effectRef idx="1">
            <a:schemeClr val="accent1"/>
          </a:effectRef>
          <a:fontRef idx="minor"/>
        </p:style>
      </p:sp>
      <p:sp>
        <p:nvSpPr>
          <p:cNvPr id="181" name="Line 46"/>
          <p:cNvSpPr/>
          <p:nvPr/>
        </p:nvSpPr>
        <p:spPr>
          <a:xfrm>
            <a:off x="4859280" y="5157720"/>
            <a:ext cx="3816360" cy="360"/>
          </a:xfrm>
          <a:prstGeom prst="line">
            <a:avLst/>
          </a:prstGeom>
          <a:ln w="57240">
            <a:solidFill>
              <a:schemeClr val="accent1">
                <a:lumMod val="50000"/>
              </a:schemeClr>
            </a:solidFill>
            <a:round/>
          </a:ln>
        </p:spPr>
        <p:style>
          <a:lnRef idx="2">
            <a:schemeClr val="accent1"/>
          </a:lnRef>
          <a:fillRef idx="0">
            <a:schemeClr val="accent1"/>
          </a:fillRef>
          <a:effectRef idx="1">
            <a:schemeClr val="accent1"/>
          </a:effectRef>
          <a:fontRef idx="minor"/>
        </p:style>
      </p:sp>
      <p:sp>
        <p:nvSpPr>
          <p:cNvPr id="182" name="Line 47"/>
          <p:cNvSpPr/>
          <p:nvPr/>
        </p:nvSpPr>
        <p:spPr>
          <a:xfrm>
            <a:off x="395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3" name="Line 48"/>
          <p:cNvSpPr/>
          <p:nvPr/>
        </p:nvSpPr>
        <p:spPr>
          <a:xfrm flipV="1">
            <a:off x="6372000" y="3500280"/>
            <a:ext cx="144360" cy="21600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4" name="Line 49"/>
          <p:cNvSpPr/>
          <p:nvPr/>
        </p:nvSpPr>
        <p:spPr>
          <a:xfrm>
            <a:off x="104292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5" name="Line 50"/>
          <p:cNvSpPr/>
          <p:nvPr/>
        </p:nvSpPr>
        <p:spPr>
          <a:xfrm>
            <a:off x="1331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6" name="Line 51"/>
          <p:cNvSpPr/>
          <p:nvPr/>
        </p:nvSpPr>
        <p:spPr>
          <a:xfrm>
            <a:off x="154764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7" name="Line 52"/>
          <p:cNvSpPr/>
          <p:nvPr/>
        </p:nvSpPr>
        <p:spPr>
          <a:xfrm>
            <a:off x="1979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8" name="Line 53"/>
          <p:cNvSpPr/>
          <p:nvPr/>
        </p:nvSpPr>
        <p:spPr>
          <a:xfrm>
            <a:off x="212400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89" name="Line 54"/>
          <p:cNvSpPr/>
          <p:nvPr/>
        </p:nvSpPr>
        <p:spPr>
          <a:xfrm>
            <a:off x="819000" y="50655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0" name="Line 55"/>
          <p:cNvSpPr/>
          <p:nvPr/>
        </p:nvSpPr>
        <p:spPr>
          <a:xfrm>
            <a:off x="561960" y="4986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1" name="Line 56"/>
          <p:cNvSpPr/>
          <p:nvPr/>
        </p:nvSpPr>
        <p:spPr>
          <a:xfrm>
            <a:off x="75564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2" name="Line 57"/>
          <p:cNvSpPr/>
          <p:nvPr/>
        </p:nvSpPr>
        <p:spPr>
          <a:xfrm>
            <a:off x="2484360" y="5084640"/>
            <a:ext cx="3585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3" name="Line 58"/>
          <p:cNvSpPr/>
          <p:nvPr/>
        </p:nvSpPr>
        <p:spPr>
          <a:xfrm>
            <a:off x="262728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4" name="Line 59"/>
          <p:cNvSpPr/>
          <p:nvPr/>
        </p:nvSpPr>
        <p:spPr>
          <a:xfrm>
            <a:off x="2124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5" name="Line 60"/>
          <p:cNvSpPr/>
          <p:nvPr/>
        </p:nvSpPr>
        <p:spPr>
          <a:xfrm>
            <a:off x="277164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6" name="Line 61"/>
          <p:cNvSpPr/>
          <p:nvPr/>
        </p:nvSpPr>
        <p:spPr>
          <a:xfrm>
            <a:off x="2411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7" name="Line 62"/>
          <p:cNvSpPr/>
          <p:nvPr/>
        </p:nvSpPr>
        <p:spPr>
          <a:xfrm>
            <a:off x="305892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8" name="Line 63"/>
          <p:cNvSpPr/>
          <p:nvPr/>
        </p:nvSpPr>
        <p:spPr>
          <a:xfrm>
            <a:off x="305892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199" name="Line 64"/>
          <p:cNvSpPr/>
          <p:nvPr/>
        </p:nvSpPr>
        <p:spPr>
          <a:xfrm>
            <a:off x="3348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0" name="Line 65"/>
          <p:cNvSpPr/>
          <p:nvPr/>
        </p:nvSpPr>
        <p:spPr>
          <a:xfrm>
            <a:off x="3492360" y="5013000"/>
            <a:ext cx="3585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1" name="Line 66"/>
          <p:cNvSpPr/>
          <p:nvPr/>
        </p:nvSpPr>
        <p:spPr>
          <a:xfrm>
            <a:off x="2987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2" name="Line 67"/>
          <p:cNvSpPr/>
          <p:nvPr/>
        </p:nvSpPr>
        <p:spPr>
          <a:xfrm>
            <a:off x="1692000" y="49417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3" name="Line 68"/>
          <p:cNvSpPr/>
          <p:nvPr/>
        </p:nvSpPr>
        <p:spPr>
          <a:xfrm>
            <a:off x="1331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4" name="Line 69"/>
          <p:cNvSpPr/>
          <p:nvPr/>
        </p:nvSpPr>
        <p:spPr>
          <a:xfrm>
            <a:off x="190800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5" name="Line 70"/>
          <p:cNvSpPr/>
          <p:nvPr/>
        </p:nvSpPr>
        <p:spPr>
          <a:xfrm>
            <a:off x="5003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6" name="Line 71"/>
          <p:cNvSpPr/>
          <p:nvPr/>
        </p:nvSpPr>
        <p:spPr>
          <a:xfrm>
            <a:off x="565128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7" name="Line 72"/>
          <p:cNvSpPr/>
          <p:nvPr/>
        </p:nvSpPr>
        <p:spPr>
          <a:xfrm>
            <a:off x="594036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8" name="Line 73"/>
          <p:cNvSpPr/>
          <p:nvPr/>
        </p:nvSpPr>
        <p:spPr>
          <a:xfrm>
            <a:off x="594036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09" name="Line 74"/>
          <p:cNvSpPr/>
          <p:nvPr/>
        </p:nvSpPr>
        <p:spPr>
          <a:xfrm>
            <a:off x="723564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0" name="Line 75"/>
          <p:cNvSpPr/>
          <p:nvPr/>
        </p:nvSpPr>
        <p:spPr>
          <a:xfrm>
            <a:off x="774036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1" name="Line 76"/>
          <p:cNvSpPr/>
          <p:nvPr/>
        </p:nvSpPr>
        <p:spPr>
          <a:xfrm>
            <a:off x="5427360" y="50655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2" name="Line 77"/>
          <p:cNvSpPr/>
          <p:nvPr/>
        </p:nvSpPr>
        <p:spPr>
          <a:xfrm>
            <a:off x="5170320" y="4986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3" name="Line 78"/>
          <p:cNvSpPr/>
          <p:nvPr/>
        </p:nvSpPr>
        <p:spPr>
          <a:xfrm>
            <a:off x="536400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4" name="Line 79"/>
          <p:cNvSpPr/>
          <p:nvPr/>
        </p:nvSpPr>
        <p:spPr>
          <a:xfrm>
            <a:off x="7092720" y="508464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5" name="Line 80"/>
          <p:cNvSpPr/>
          <p:nvPr/>
        </p:nvSpPr>
        <p:spPr>
          <a:xfrm>
            <a:off x="723564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6" name="Line 81"/>
          <p:cNvSpPr/>
          <p:nvPr/>
        </p:nvSpPr>
        <p:spPr>
          <a:xfrm>
            <a:off x="7451640" y="4724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7" name="Line 82"/>
          <p:cNvSpPr/>
          <p:nvPr/>
        </p:nvSpPr>
        <p:spPr>
          <a:xfrm>
            <a:off x="7380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8" name="Line 83"/>
          <p:cNvSpPr/>
          <p:nvPr/>
        </p:nvSpPr>
        <p:spPr>
          <a:xfrm>
            <a:off x="7235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19" name="Line 84"/>
          <p:cNvSpPr/>
          <p:nvPr/>
        </p:nvSpPr>
        <p:spPr>
          <a:xfrm>
            <a:off x="7667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0" name="Line 85"/>
          <p:cNvSpPr/>
          <p:nvPr/>
        </p:nvSpPr>
        <p:spPr>
          <a:xfrm>
            <a:off x="766728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1" name="Line 86"/>
          <p:cNvSpPr/>
          <p:nvPr/>
        </p:nvSpPr>
        <p:spPr>
          <a:xfrm>
            <a:off x="7812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2" name="Line 87"/>
          <p:cNvSpPr/>
          <p:nvPr/>
        </p:nvSpPr>
        <p:spPr>
          <a:xfrm>
            <a:off x="8027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3" name="Line 88"/>
          <p:cNvSpPr/>
          <p:nvPr/>
        </p:nvSpPr>
        <p:spPr>
          <a:xfrm>
            <a:off x="7667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4" name="Line 89"/>
          <p:cNvSpPr/>
          <p:nvPr/>
        </p:nvSpPr>
        <p:spPr>
          <a:xfrm>
            <a:off x="579564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5" name="Line 90"/>
          <p:cNvSpPr/>
          <p:nvPr/>
        </p:nvSpPr>
        <p:spPr>
          <a:xfrm>
            <a:off x="5219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6" name="Line 91"/>
          <p:cNvSpPr/>
          <p:nvPr/>
        </p:nvSpPr>
        <p:spPr>
          <a:xfrm>
            <a:off x="5651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27" name="CustomShape 92"/>
          <p:cNvSpPr/>
          <p:nvPr/>
        </p:nvSpPr>
        <p:spPr>
          <a:xfrm>
            <a:off x="2664000" y="5604480"/>
            <a:ext cx="3527280" cy="9417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323232"/>
                </a:solidFill>
                <a:latin typeface="Arial"/>
                <a:ea typeface="ＭＳ Ｐゴシック"/>
              </a:rPr>
              <a:t>1.  Li and Durbin 2009</a:t>
            </a:r>
            <a:r>
              <a:rPr b="0" lang="en-US" sz="1400" spc="-1" strike="noStrike">
                <a:solidFill>
                  <a:srgbClr val="323232"/>
                </a:solidFill>
                <a:latin typeface="Arial"/>
                <a:ea typeface="ＭＳ Ｐゴシック"/>
              </a:rPr>
              <a:t>	</a:t>
            </a:r>
            <a:r>
              <a:rPr b="0" lang="en-US" sz="1400" spc="-1" strike="noStrike">
                <a:solidFill>
                  <a:srgbClr val="323232"/>
                </a:solidFill>
                <a:latin typeface="Arial"/>
                <a:ea typeface="ＭＳ Ｐゴシック"/>
              </a:rPr>
              <a:t>	</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2.  Langemead et al. 2009</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3. Trapenell et al. 2009; Kim et al. 2013</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4.  Dobin et al. 2013</a:t>
            </a:r>
            <a:endParaRPr b="0" lang="en-US" sz="1400" spc="-1" strike="noStrike">
              <a:latin typeface="Arial"/>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BAM format</a:t>
            </a:r>
            <a:endParaRPr b="0" lang="en-US" sz="3200" spc="-1" strike="noStrike">
              <a:latin typeface="Arial"/>
            </a:endParaRPr>
          </a:p>
        </p:txBody>
      </p:sp>
      <p:sp>
        <p:nvSpPr>
          <p:cNvPr id="295" name="CustomShape 2"/>
          <p:cNvSpPr/>
          <p:nvPr/>
        </p:nvSpPr>
        <p:spPr>
          <a:xfrm>
            <a:off x="504000" y="1196640"/>
            <a:ext cx="8098560" cy="4894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Binary SAM format</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Lossless compression of SAM format</a:t>
            </a: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~4-fold smaller file size</a:t>
            </a:r>
            <a:endParaRPr b="0" lang="en-US" sz="2400" spc="-1" strike="noStrike">
              <a:latin typeface="Arial"/>
            </a:endParaRPr>
          </a:p>
          <a:p>
            <a:pPr lvl="1" marL="360000" indent="-358560">
              <a:lnSpc>
                <a:spcPct val="100000"/>
              </a:lnSpc>
              <a:spcBef>
                <a:spcPts val="2401"/>
              </a:spcBef>
              <a:buBlip>
                <a:blip r:embed="rId4"/>
              </a:buBlip>
            </a:pPr>
            <a:r>
              <a:rPr b="1" lang="en-US" sz="2400" spc="-1" strike="noStrike">
                <a:solidFill>
                  <a:srgbClr val="323232"/>
                </a:solidFill>
                <a:latin typeface="Arial"/>
                <a:ea typeface="DejaVu Sans"/>
              </a:rPr>
              <a:t>Genome viewers and many downstream applications require the BAM file to be sorted and have an index (typically .bai extension)</a:t>
            </a:r>
            <a:endParaRPr b="0" lang="en-US" sz="2400" spc="-1" strike="noStrike">
              <a:latin typeface="Arial"/>
            </a:endParaRPr>
          </a:p>
        </p:txBody>
      </p:sp>
    </p:spTree>
  </p:cSld>
  <p:transition spd="med">
    <p:fade/>
  </p:transition>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23232"/>
                </a:solidFill>
                <a:latin typeface="Arial"/>
                <a:ea typeface="DejaVu Sans"/>
              </a:rPr>
              <a:t>Practical</a:t>
            </a:r>
            <a:endParaRPr b="0" lang="en-US" sz="3200" spc="-1" strike="noStrike">
              <a:latin typeface="Arial"/>
            </a:endParaRPr>
          </a:p>
        </p:txBody>
      </p:sp>
      <p:sp>
        <p:nvSpPr>
          <p:cNvPr id="297" name="CustomShape 2"/>
          <p:cNvSpPr/>
          <p:nvPr/>
        </p:nvSpPr>
        <p:spPr>
          <a:xfrm>
            <a:off x="504000" y="1080000"/>
            <a:ext cx="8098560" cy="565992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000" spc="-1" strike="noStrike">
                <a:solidFill>
                  <a:srgbClr val="323232"/>
                </a:solidFill>
                <a:latin typeface="Arial"/>
                <a:ea typeface="DejaVu Sans"/>
              </a:rPr>
              <a:t>Go to the website and do the mapping and QC practicals </a:t>
            </a:r>
            <a:endParaRPr b="0" lang="en-US" sz="2000" spc="-1" strike="noStrike">
              <a:latin typeface="Arial"/>
            </a:endParaRPr>
          </a:p>
          <a:p>
            <a:pPr>
              <a:lnSpc>
                <a:spcPct val="100000"/>
              </a:lnSpc>
            </a:pPr>
            <a:endParaRPr b="0" lang="en-US" sz="2000" spc="-1" strike="noStrike">
              <a:latin typeface="Arial"/>
            </a:endParaRPr>
          </a:p>
          <a:p>
            <a:pPr lvl="1" marL="360000" indent="-358560">
              <a:lnSpc>
                <a:spcPct val="100000"/>
              </a:lnSpc>
              <a:spcBef>
                <a:spcPts val="2401"/>
              </a:spcBef>
              <a:buBlip>
                <a:blip r:embed="rId2"/>
              </a:buBlip>
            </a:pPr>
            <a:endParaRPr b="0" lang="en-US" sz="2000" spc="-1" strike="noStrike">
              <a:latin typeface="Arial"/>
            </a:endParaRPr>
          </a:p>
        </p:txBody>
      </p:sp>
    </p:spTree>
  </p:cSld>
  <p:transition spd="med">
    <p:fade/>
  </p:transition>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REFERENCES</a:t>
            </a:r>
            <a:endParaRPr b="0" lang="en-US" sz="3200" spc="-1" strike="noStrike">
              <a:latin typeface="Arial"/>
            </a:endParaRPr>
          </a:p>
        </p:txBody>
      </p:sp>
      <p:sp>
        <p:nvSpPr>
          <p:cNvPr id="299" name="CustomShape 2"/>
          <p:cNvSpPr/>
          <p:nvPr/>
        </p:nvSpPr>
        <p:spPr>
          <a:xfrm>
            <a:off x="504000" y="1341360"/>
            <a:ext cx="8098560" cy="4894560"/>
          </a:xfrm>
          <a:prstGeom prst="rect">
            <a:avLst/>
          </a:prstGeom>
          <a:noFill/>
          <a:ln>
            <a:noFill/>
          </a:ln>
        </p:spPr>
        <p:style>
          <a:lnRef idx="0"/>
          <a:fillRef idx="0"/>
          <a:effectRef idx="0"/>
          <a:fontRef idx="minor"/>
        </p:style>
        <p:txBody>
          <a:bodyPr lIns="0" rIns="0" tIns="0" bIns="0"/>
          <a:p>
            <a:pPr>
              <a:lnSpc>
                <a:spcPct val="100000"/>
              </a:lnSpc>
              <a:spcBef>
                <a:spcPts val="1199"/>
              </a:spcBef>
            </a:pPr>
            <a:r>
              <a:rPr b="0" lang="en-US" sz="1600" spc="-1" strike="noStrike" u="sng">
                <a:solidFill>
                  <a:srgbClr val="575757"/>
                </a:solidFill>
                <a:uFillTx/>
                <a:latin typeface="Arial"/>
                <a:ea typeface="DejaVu Sans"/>
                <a:hlinkClick r:id="rId1"/>
              </a:rPr>
              <a:t>Li H &amp; Durbin R (2009) </a:t>
            </a:r>
            <a:r>
              <a:rPr b="0" lang="en-US" sz="1600" spc="-1" strike="noStrike" u="sng">
                <a:solidFill>
                  <a:srgbClr val="575757"/>
                </a:solidFill>
                <a:uFillTx/>
                <a:latin typeface="Arial"/>
                <a:ea typeface="DejaVu Sans"/>
                <a:hlinkClick r:id="rId2"/>
              </a:rPr>
              <a:t>“Fast </a:t>
            </a:r>
            <a:r>
              <a:rPr b="0" lang="en-US" sz="1600" spc="-1" strike="noStrike" u="sng">
                <a:solidFill>
                  <a:srgbClr val="575757"/>
                </a:solidFill>
                <a:uFillTx/>
                <a:latin typeface="Arial"/>
                <a:ea typeface="DejaVu Sans"/>
                <a:hlinkClick r:id="rId3"/>
              </a:rPr>
              <a:t>and accurate short read alignment with Burrows-Wheeler </a:t>
            </a:r>
            <a:r>
              <a:rPr b="0" lang="en-US" sz="1600" spc="-1" strike="noStrike" u="sng">
                <a:solidFill>
                  <a:srgbClr val="575757"/>
                </a:solidFill>
                <a:uFillTx/>
                <a:latin typeface="Arial"/>
                <a:ea typeface="DejaVu Sans"/>
                <a:hlinkClick r:id="rId4"/>
              </a:rPr>
              <a:t>transform” Bioinformatics </a:t>
            </a:r>
            <a:r>
              <a:rPr b="0" lang="en-US" sz="1600" spc="-1" strike="noStrike" u="sng">
                <a:solidFill>
                  <a:srgbClr val="575757"/>
                </a:solidFill>
                <a:uFillTx/>
                <a:latin typeface="Arial"/>
                <a:ea typeface="DejaVu Sans"/>
                <a:hlinkClick r:id="rId5"/>
              </a:rPr>
              <a:t>25(14):1754-60</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6"/>
              </a:rPr>
              <a:t>Langmead </a:t>
            </a:r>
            <a:r>
              <a:rPr b="0" i="1" lang="en-US" sz="1600" spc="-1" strike="noStrike" u="sng">
                <a:solidFill>
                  <a:srgbClr val="575757"/>
                </a:solidFill>
                <a:uFillTx/>
                <a:latin typeface="Arial"/>
                <a:ea typeface="DejaVu Sans"/>
                <a:hlinkClick r:id="rId7"/>
              </a:rPr>
              <a:t>et </a:t>
            </a:r>
            <a:r>
              <a:rPr b="0" i="1" lang="en-US" sz="1600" spc="-1" strike="noStrike" u="sng">
                <a:solidFill>
                  <a:srgbClr val="575757"/>
                </a:solidFill>
                <a:uFillTx/>
                <a:latin typeface="Arial"/>
                <a:ea typeface="DejaVu Sans"/>
                <a:hlinkClick r:id="rId8"/>
              </a:rPr>
              <a:t>al</a:t>
            </a:r>
            <a:r>
              <a:rPr b="0" lang="en-US" sz="1600" spc="-1" strike="noStrike" u="sng">
                <a:solidFill>
                  <a:srgbClr val="575757"/>
                </a:solidFill>
                <a:uFillTx/>
                <a:latin typeface="Arial"/>
                <a:ea typeface="DejaVu Sans"/>
                <a:hlinkClick r:id="rId9"/>
              </a:rPr>
              <a:t> (2009) </a:t>
            </a:r>
            <a:r>
              <a:rPr b="0" lang="en-US" sz="1600" spc="-1" strike="noStrike" u="sng">
                <a:solidFill>
                  <a:srgbClr val="575757"/>
                </a:solidFill>
                <a:uFillTx/>
                <a:latin typeface="Arial"/>
                <a:ea typeface="DejaVu Sans"/>
                <a:hlinkClick r:id="rId10"/>
              </a:rPr>
              <a:t>“Ultrafast </a:t>
            </a:r>
            <a:r>
              <a:rPr b="0" lang="en-US" sz="1600" spc="-1" strike="noStrike" u="sng">
                <a:solidFill>
                  <a:srgbClr val="575757"/>
                </a:solidFill>
                <a:uFillTx/>
                <a:latin typeface="Arial"/>
                <a:ea typeface="DejaVu Sans"/>
                <a:hlinkClick r:id="rId11"/>
              </a:rPr>
              <a:t>and memory-efficient alignment of short DNA sequences to the human </a:t>
            </a:r>
            <a:r>
              <a:rPr b="0" lang="en-US" sz="1600" spc="-1" strike="noStrike" u="sng">
                <a:solidFill>
                  <a:srgbClr val="575757"/>
                </a:solidFill>
                <a:uFillTx/>
                <a:latin typeface="Arial"/>
                <a:ea typeface="DejaVu Sans"/>
                <a:hlinkClick r:id="rId12"/>
              </a:rPr>
              <a:t>genome” Genome Biology </a:t>
            </a:r>
            <a:r>
              <a:rPr b="0" lang="en-US" sz="1600" spc="-1" strike="noStrike" u="sng">
                <a:solidFill>
                  <a:srgbClr val="575757"/>
                </a:solidFill>
                <a:uFillTx/>
                <a:latin typeface="Arial"/>
                <a:ea typeface="DejaVu Sans"/>
                <a:hlinkClick r:id="rId13"/>
              </a:rPr>
              <a:t>10(3):R25</a:t>
            </a:r>
            <a:r>
              <a:rPr b="0" lang="en-US" sz="1600" spc="-1" strike="noStrike" u="sng">
                <a:solidFill>
                  <a:srgbClr val="575757"/>
                </a:solidFill>
                <a:uFillTx/>
                <a:latin typeface="Arial"/>
                <a:ea typeface="DejaVu Sans"/>
                <a:hlinkClick r:id="rId14"/>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15"/>
              </a:rPr>
              <a:t>Trapnell </a:t>
            </a:r>
            <a:r>
              <a:rPr b="0" i="1" lang="en-US" sz="1600" spc="-1" strike="noStrike" u="sng">
                <a:solidFill>
                  <a:srgbClr val="575757"/>
                </a:solidFill>
                <a:uFillTx/>
                <a:latin typeface="Arial"/>
                <a:ea typeface="DejaVu Sans"/>
                <a:hlinkClick r:id="rId16"/>
              </a:rPr>
              <a:t>et al</a:t>
            </a:r>
            <a:r>
              <a:rPr b="0" lang="en-US" sz="1600" spc="-1" strike="noStrike" u="sng">
                <a:solidFill>
                  <a:srgbClr val="575757"/>
                </a:solidFill>
                <a:uFillTx/>
                <a:latin typeface="Arial"/>
                <a:ea typeface="DejaVu Sans"/>
                <a:hlinkClick r:id="rId17"/>
              </a:rPr>
              <a:t> (2009) “</a:t>
            </a:r>
            <a:r>
              <a:rPr b="0" lang="en-US" sz="1600" spc="-1" strike="noStrike" u="sng">
                <a:solidFill>
                  <a:srgbClr val="575757"/>
                </a:solidFill>
                <a:uFillTx/>
                <a:latin typeface="Arial"/>
                <a:ea typeface="DejaVu Sans"/>
                <a:hlinkClick r:id="rId18"/>
              </a:rPr>
              <a:t>TopHat</a:t>
            </a:r>
            <a:r>
              <a:rPr b="0" lang="en-US" sz="1600" spc="-1" strike="noStrike" u="sng">
                <a:solidFill>
                  <a:srgbClr val="575757"/>
                </a:solidFill>
                <a:uFillTx/>
                <a:latin typeface="Arial"/>
                <a:ea typeface="DejaVu Sans"/>
                <a:hlinkClick r:id="rId19"/>
              </a:rPr>
              <a:t>: discovering splice junctions with </a:t>
            </a:r>
            <a:r>
              <a:rPr b="0" lang="en-US" sz="1600" spc="-1" strike="noStrike" u="sng">
                <a:solidFill>
                  <a:srgbClr val="575757"/>
                </a:solidFill>
                <a:uFillTx/>
                <a:latin typeface="Arial"/>
                <a:ea typeface="DejaVu Sans"/>
                <a:hlinkClick r:id="rId20"/>
              </a:rPr>
              <a:t>RNA-Seq” Bioinformatics </a:t>
            </a:r>
            <a:r>
              <a:rPr b="0" lang="en-US" sz="1600" spc="-1" strike="noStrike" u="sng">
                <a:solidFill>
                  <a:srgbClr val="575757"/>
                </a:solidFill>
                <a:uFillTx/>
                <a:latin typeface="Arial"/>
                <a:ea typeface="DejaVu Sans"/>
                <a:hlinkClick r:id="rId21"/>
              </a:rPr>
              <a:t>25(9):1105-11</a:t>
            </a:r>
            <a:r>
              <a:rPr b="0" lang="en-US" sz="1600" spc="-1" strike="noStrike" u="sng">
                <a:solidFill>
                  <a:srgbClr val="575757"/>
                </a:solidFill>
                <a:uFillTx/>
                <a:latin typeface="Arial"/>
                <a:ea typeface="DejaVu Sans"/>
                <a:hlinkClick r:id="rId22"/>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23"/>
              </a:rPr>
              <a:t>Kim </a:t>
            </a:r>
            <a:r>
              <a:rPr b="0" i="1" lang="en-US" sz="1600" spc="-1" strike="noStrike" u="sng">
                <a:solidFill>
                  <a:srgbClr val="575757"/>
                </a:solidFill>
                <a:uFillTx/>
                <a:latin typeface="Arial"/>
                <a:ea typeface="DejaVu Sans"/>
                <a:hlinkClick r:id="rId24"/>
              </a:rPr>
              <a:t>et al</a:t>
            </a:r>
            <a:r>
              <a:rPr b="0" lang="en-US" sz="1600" spc="-1" strike="noStrike" u="sng">
                <a:solidFill>
                  <a:srgbClr val="575757"/>
                </a:solidFill>
                <a:uFillTx/>
                <a:latin typeface="Arial"/>
                <a:ea typeface="DejaVu Sans"/>
                <a:hlinkClick r:id="rId25"/>
              </a:rPr>
              <a:t> (2013) “</a:t>
            </a:r>
            <a:r>
              <a:rPr b="0" lang="en-US" sz="1600" spc="-1" strike="noStrike" u="sng">
                <a:solidFill>
                  <a:srgbClr val="575757"/>
                </a:solidFill>
                <a:uFillTx/>
                <a:latin typeface="Arial"/>
                <a:ea typeface="DejaVu Sans"/>
                <a:hlinkClick r:id="rId26"/>
              </a:rPr>
              <a:t>TopHat2</a:t>
            </a:r>
            <a:r>
              <a:rPr b="0" lang="en-US" sz="1600" spc="-1" strike="noStrike" u="sng">
                <a:solidFill>
                  <a:srgbClr val="575757"/>
                </a:solidFill>
                <a:uFillTx/>
                <a:latin typeface="Arial"/>
                <a:ea typeface="DejaVu Sans"/>
                <a:hlinkClick r:id="rId27"/>
              </a:rPr>
              <a:t>: accurate alignment of transcriptomes in the presence of insertions, deletions and gene </a:t>
            </a:r>
            <a:r>
              <a:rPr b="0" lang="en-US" sz="1600" spc="-1" strike="noStrike" u="sng">
                <a:solidFill>
                  <a:srgbClr val="575757"/>
                </a:solidFill>
                <a:uFillTx/>
                <a:latin typeface="Arial"/>
                <a:ea typeface="DejaVu Sans"/>
                <a:hlinkClick r:id="rId28"/>
              </a:rPr>
              <a:t>fusions” </a:t>
            </a:r>
            <a:r>
              <a:rPr b="0" lang="en-US" sz="1600" spc="-1" strike="noStrike" u="sng">
                <a:solidFill>
                  <a:srgbClr val="575757"/>
                </a:solidFill>
                <a:uFillTx/>
                <a:latin typeface="Arial"/>
                <a:ea typeface="DejaVu Sans"/>
                <a:hlinkClick r:id="rId29"/>
              </a:rPr>
              <a:t>Genome Biology 14(4):R36</a:t>
            </a:r>
            <a:r>
              <a:rPr b="0" lang="en-US" sz="1600" spc="-1" strike="noStrike" u="sng">
                <a:solidFill>
                  <a:srgbClr val="575757"/>
                </a:solidFill>
                <a:uFillTx/>
                <a:latin typeface="Arial"/>
                <a:ea typeface="DejaVu Sans"/>
                <a:hlinkClick r:id="rId30"/>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31"/>
              </a:rPr>
              <a:t>Dobin </a:t>
            </a:r>
            <a:r>
              <a:rPr b="0" i="1" lang="en-US" sz="1600" spc="-1" strike="noStrike" u="sng">
                <a:solidFill>
                  <a:srgbClr val="575757"/>
                </a:solidFill>
                <a:uFillTx/>
                <a:latin typeface="Arial"/>
                <a:ea typeface="DejaVu Sans"/>
                <a:hlinkClick r:id="rId32"/>
              </a:rPr>
              <a:t>et al</a:t>
            </a:r>
            <a:r>
              <a:rPr b="0" lang="en-US" sz="1600" spc="-1" strike="noStrike" u="sng">
                <a:solidFill>
                  <a:srgbClr val="575757"/>
                </a:solidFill>
                <a:uFillTx/>
                <a:latin typeface="Arial"/>
                <a:ea typeface="DejaVu Sans"/>
                <a:hlinkClick r:id="rId33"/>
              </a:rPr>
              <a:t> (2013) </a:t>
            </a:r>
            <a:r>
              <a:rPr b="0" lang="en-US" sz="1600" spc="-1" strike="noStrike" u="sng">
                <a:solidFill>
                  <a:srgbClr val="575757"/>
                </a:solidFill>
                <a:uFillTx/>
                <a:latin typeface="Arial"/>
                <a:ea typeface="DejaVu Sans"/>
                <a:hlinkClick r:id="rId34"/>
              </a:rPr>
              <a:t>“STAR</a:t>
            </a:r>
            <a:r>
              <a:rPr b="0" lang="en-US" sz="1600" spc="-1" strike="noStrike" u="sng">
                <a:solidFill>
                  <a:srgbClr val="575757"/>
                </a:solidFill>
                <a:uFillTx/>
                <a:latin typeface="Arial"/>
                <a:ea typeface="DejaVu Sans"/>
                <a:hlinkClick r:id="rId35"/>
              </a:rPr>
              <a:t>: ultrafast universal RNA-seq </a:t>
            </a:r>
            <a:r>
              <a:rPr b="0" lang="en-US" sz="1600" spc="-1" strike="noStrike" u="sng">
                <a:solidFill>
                  <a:srgbClr val="575757"/>
                </a:solidFill>
                <a:uFillTx/>
                <a:latin typeface="Arial"/>
                <a:ea typeface="DejaVu Sans"/>
                <a:hlinkClick r:id="rId36"/>
              </a:rPr>
              <a:t>aligner” Bioinformatics </a:t>
            </a:r>
            <a:r>
              <a:rPr b="0" lang="en-US" sz="1600" spc="-1" strike="noStrike" u="sng">
                <a:solidFill>
                  <a:srgbClr val="575757"/>
                </a:solidFill>
                <a:uFillTx/>
                <a:latin typeface="Arial"/>
                <a:ea typeface="DejaVu Sans"/>
                <a:hlinkClick r:id="rId37"/>
              </a:rPr>
              <a:t>29(1):15-21</a:t>
            </a:r>
            <a:r>
              <a:rPr b="0" lang="en-US" sz="1600" spc="-1" strike="noStrike" u="sng">
                <a:solidFill>
                  <a:srgbClr val="575757"/>
                </a:solidFill>
                <a:uFillTx/>
                <a:latin typeface="Arial"/>
                <a:ea typeface="DejaVu Sans"/>
                <a:hlinkClick r:id="rId38"/>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39"/>
              </a:rPr>
              <a:t>Patro </a:t>
            </a:r>
            <a:r>
              <a:rPr b="0" i="1" lang="en-US" sz="1600" spc="-1" strike="noStrike" u="sng">
                <a:solidFill>
                  <a:srgbClr val="575757"/>
                </a:solidFill>
                <a:uFillTx/>
                <a:latin typeface="Arial"/>
                <a:ea typeface="DejaVu Sans"/>
                <a:hlinkClick r:id="rId40"/>
              </a:rPr>
              <a:t>et al</a:t>
            </a:r>
            <a:r>
              <a:rPr b="0" lang="en-US" sz="1600" spc="-1" strike="noStrike" u="sng">
                <a:solidFill>
                  <a:srgbClr val="575757"/>
                </a:solidFill>
                <a:uFillTx/>
                <a:latin typeface="Arial"/>
                <a:ea typeface="DejaVu Sans"/>
                <a:hlinkClick r:id="rId41"/>
              </a:rPr>
              <a:t> (2014) “</a:t>
            </a:r>
            <a:r>
              <a:rPr b="0" lang="en-US" sz="1600" spc="-1" strike="noStrike" u="sng">
                <a:solidFill>
                  <a:srgbClr val="575757"/>
                </a:solidFill>
                <a:uFillTx/>
                <a:latin typeface="Arial"/>
                <a:ea typeface="DejaVu Sans"/>
                <a:hlinkClick r:id="rId42"/>
              </a:rPr>
              <a:t>Sailfish </a:t>
            </a:r>
            <a:r>
              <a:rPr b="0" lang="en-US" sz="1600" spc="-1" strike="noStrike" u="sng">
                <a:solidFill>
                  <a:srgbClr val="575757"/>
                </a:solidFill>
                <a:uFillTx/>
                <a:latin typeface="Arial"/>
                <a:ea typeface="DejaVu Sans"/>
                <a:hlinkClick r:id="rId43"/>
              </a:rPr>
              <a:t>enables alignment-free isoform quantification from RNA-</a:t>
            </a:r>
            <a:r>
              <a:rPr b="0" lang="en-US" sz="1600" spc="-1" strike="noStrike" u="sng">
                <a:solidFill>
                  <a:srgbClr val="575757"/>
                </a:solidFill>
                <a:uFillTx/>
                <a:latin typeface="Arial"/>
                <a:ea typeface="DejaVu Sans"/>
                <a:hlinkClick r:id="rId44"/>
              </a:rPr>
              <a:t>seq</a:t>
            </a:r>
            <a:r>
              <a:rPr b="0" lang="en-US" sz="1600" spc="-1" strike="noStrike" u="sng">
                <a:solidFill>
                  <a:srgbClr val="575757"/>
                </a:solidFill>
                <a:uFillTx/>
                <a:latin typeface="Arial"/>
                <a:ea typeface="DejaVu Sans"/>
                <a:hlinkClick r:id="rId45"/>
              </a:rPr>
              <a:t> reads using lightweight </a:t>
            </a:r>
            <a:r>
              <a:rPr b="0" lang="en-US" sz="1600" spc="-1" strike="noStrike" u="sng">
                <a:solidFill>
                  <a:srgbClr val="575757"/>
                </a:solidFill>
                <a:uFillTx/>
                <a:latin typeface="Arial"/>
                <a:ea typeface="DejaVu Sans"/>
                <a:hlinkClick r:id="rId46"/>
              </a:rPr>
              <a:t>algorithms” Nature Biotechnology </a:t>
            </a:r>
            <a:r>
              <a:rPr b="0" lang="en-US" sz="1600" spc="-1" strike="noStrike" u="sng">
                <a:solidFill>
                  <a:srgbClr val="575757"/>
                </a:solidFill>
                <a:uFillTx/>
                <a:latin typeface="Arial"/>
                <a:ea typeface="DejaVu Sans"/>
                <a:hlinkClick r:id="rId47"/>
              </a:rPr>
              <a:t>32(5):462-4</a:t>
            </a:r>
            <a:r>
              <a:rPr b="0" lang="en-US" sz="1600" spc="-1" strike="noStrike" u="sng">
                <a:solidFill>
                  <a:srgbClr val="575757"/>
                </a:solidFill>
                <a:uFillTx/>
                <a:latin typeface="Arial"/>
                <a:ea typeface="DejaVu Sans"/>
                <a:hlinkClick r:id="rId48"/>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49"/>
              </a:rPr>
              <a:t>Patro </a:t>
            </a:r>
            <a:r>
              <a:rPr b="0" i="1" lang="en-US" sz="1600" spc="-1" strike="noStrike" u="sng">
                <a:solidFill>
                  <a:srgbClr val="575757"/>
                </a:solidFill>
                <a:uFillTx/>
                <a:latin typeface="Arial"/>
                <a:ea typeface="DejaVu Sans"/>
                <a:hlinkClick r:id="rId50"/>
              </a:rPr>
              <a:t>et al</a:t>
            </a:r>
            <a:r>
              <a:rPr b="0" lang="en-US" sz="1600" spc="-1" strike="noStrike" u="sng">
                <a:solidFill>
                  <a:srgbClr val="575757"/>
                </a:solidFill>
                <a:uFillTx/>
                <a:latin typeface="Arial"/>
                <a:ea typeface="DejaVu Sans"/>
                <a:hlinkClick r:id="rId51"/>
              </a:rPr>
              <a:t> (2017) “</a:t>
            </a:r>
            <a:r>
              <a:rPr b="0" lang="en-US" sz="1600" spc="-1" strike="noStrike" u="sng">
                <a:solidFill>
                  <a:srgbClr val="575757"/>
                </a:solidFill>
                <a:uFillTx/>
                <a:latin typeface="Arial"/>
                <a:ea typeface="DejaVu Sans"/>
                <a:hlinkClick r:id="rId52"/>
              </a:rPr>
              <a:t>Salmon provides fast and bias-aware quantification of transcript </a:t>
            </a:r>
            <a:r>
              <a:rPr b="0" lang="en-US" sz="1600" spc="-1" strike="noStrike" u="sng">
                <a:solidFill>
                  <a:srgbClr val="575757"/>
                </a:solidFill>
                <a:uFillTx/>
                <a:latin typeface="Arial"/>
                <a:ea typeface="DejaVu Sans"/>
                <a:hlinkClick r:id="rId53"/>
              </a:rPr>
              <a:t>expression” Nature Methods </a:t>
            </a:r>
            <a:r>
              <a:rPr b="0" lang="en-US" sz="1600" spc="-1" strike="noStrike" u="sng">
                <a:solidFill>
                  <a:srgbClr val="575757"/>
                </a:solidFill>
                <a:uFillTx/>
                <a:latin typeface="Arial"/>
                <a:ea typeface="DejaVu Sans"/>
                <a:hlinkClick r:id="rId54"/>
              </a:rPr>
              <a:t>14(4):417-419</a:t>
            </a:r>
            <a:r>
              <a:rPr b="0" lang="en-US" sz="1600" spc="-1" strike="noStrike" u="sng">
                <a:solidFill>
                  <a:srgbClr val="575757"/>
                </a:solidFill>
                <a:uFillTx/>
                <a:latin typeface="Arial"/>
                <a:ea typeface="DejaVu Sans"/>
                <a:hlinkClick r:id="rId55"/>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56"/>
              </a:rPr>
              <a:t>Bray </a:t>
            </a:r>
            <a:r>
              <a:rPr b="0" i="1" lang="en-US" sz="1600" spc="-1" strike="noStrike" u="sng">
                <a:solidFill>
                  <a:srgbClr val="575757"/>
                </a:solidFill>
                <a:uFillTx/>
                <a:latin typeface="Arial"/>
                <a:ea typeface="DejaVu Sans"/>
                <a:hlinkClick r:id="rId57"/>
              </a:rPr>
              <a:t>et al </a:t>
            </a:r>
            <a:r>
              <a:rPr b="0" lang="en-US" sz="1600" spc="-1" strike="noStrike" u="sng">
                <a:solidFill>
                  <a:srgbClr val="575757"/>
                </a:solidFill>
                <a:uFillTx/>
                <a:latin typeface="Arial"/>
                <a:ea typeface="DejaVu Sans"/>
                <a:hlinkClick r:id="rId58"/>
              </a:rPr>
              <a:t>(2016) </a:t>
            </a:r>
            <a:r>
              <a:rPr b="0" lang="en-US" sz="1600" spc="-1" strike="noStrike" u="sng">
                <a:solidFill>
                  <a:srgbClr val="575757"/>
                </a:solidFill>
                <a:uFillTx/>
                <a:latin typeface="Arial"/>
                <a:ea typeface="DejaVu Sans"/>
                <a:hlinkClick r:id="rId59"/>
              </a:rPr>
              <a:t>“</a:t>
            </a:r>
            <a:r>
              <a:rPr b="0" lang="en-US" sz="1600" spc="-1" strike="noStrike" u="sng">
                <a:solidFill>
                  <a:srgbClr val="575757"/>
                </a:solidFill>
                <a:uFillTx/>
                <a:latin typeface="Arial"/>
                <a:ea typeface="DejaVu Sans"/>
                <a:hlinkClick r:id="rId60"/>
              </a:rPr>
              <a:t>Near-optimal</a:t>
            </a:r>
            <a:r>
              <a:rPr b="0" lang="en-US" sz="1600" spc="-1" strike="noStrike" u="sng">
                <a:solidFill>
                  <a:srgbClr val="575757"/>
                </a:solidFill>
                <a:uFillTx/>
                <a:latin typeface="Arial"/>
                <a:ea typeface="DejaVu Sans"/>
                <a:hlinkClick r:id="rId61"/>
              </a:rPr>
              <a:t> </a:t>
            </a:r>
            <a:r>
              <a:rPr b="0" lang="en-US" sz="1600" spc="-1" strike="noStrike" u="sng">
                <a:solidFill>
                  <a:srgbClr val="575757"/>
                </a:solidFill>
                <a:uFillTx/>
                <a:latin typeface="Arial"/>
                <a:ea typeface="DejaVu Sans"/>
                <a:hlinkClick r:id="rId62"/>
              </a:rPr>
              <a:t>probabilistic</a:t>
            </a:r>
            <a:r>
              <a:rPr b="0" lang="en-US" sz="1600" spc="-1" strike="noStrike" u="sng">
                <a:solidFill>
                  <a:srgbClr val="575757"/>
                </a:solidFill>
                <a:uFillTx/>
                <a:latin typeface="Arial"/>
                <a:ea typeface="DejaVu Sans"/>
                <a:hlinkClick r:id="rId63"/>
              </a:rPr>
              <a:t> RNA-</a:t>
            </a:r>
            <a:r>
              <a:rPr b="0" lang="en-US" sz="1600" spc="-1" strike="noStrike" u="sng">
                <a:solidFill>
                  <a:srgbClr val="575757"/>
                </a:solidFill>
                <a:uFillTx/>
                <a:latin typeface="Arial"/>
                <a:ea typeface="DejaVu Sans"/>
                <a:hlinkClick r:id="rId64"/>
              </a:rPr>
              <a:t>seq</a:t>
            </a:r>
            <a:r>
              <a:rPr b="0" lang="en-US" sz="1600" spc="-1" strike="noStrike" u="sng">
                <a:solidFill>
                  <a:srgbClr val="575757"/>
                </a:solidFill>
                <a:uFillTx/>
                <a:latin typeface="Arial"/>
                <a:ea typeface="DejaVu Sans"/>
                <a:hlinkClick r:id="rId65"/>
              </a:rPr>
              <a:t> </a:t>
            </a:r>
            <a:r>
              <a:rPr b="0" lang="en-US" sz="1600" spc="-1" strike="noStrike" u="sng">
                <a:solidFill>
                  <a:srgbClr val="575757"/>
                </a:solidFill>
                <a:uFillTx/>
                <a:latin typeface="Arial"/>
                <a:ea typeface="DejaVu Sans"/>
                <a:hlinkClick r:id="rId66"/>
              </a:rPr>
              <a:t>quantification</a:t>
            </a:r>
            <a:r>
              <a:rPr b="0" lang="en-US" sz="1600" spc="-1" strike="noStrike" u="sng">
                <a:solidFill>
                  <a:srgbClr val="575757"/>
                </a:solidFill>
                <a:uFillTx/>
                <a:latin typeface="Arial"/>
                <a:ea typeface="DejaVu Sans"/>
                <a:hlinkClick r:id="rId67"/>
              </a:rPr>
              <a:t> (</a:t>
            </a:r>
            <a:r>
              <a:rPr b="0" lang="en-US" sz="1600" spc="-1" strike="noStrike" u="sng">
                <a:solidFill>
                  <a:srgbClr val="575757"/>
                </a:solidFill>
                <a:uFillTx/>
                <a:latin typeface="Arial"/>
                <a:ea typeface="DejaVu Sans"/>
                <a:hlinkClick r:id="rId68"/>
              </a:rPr>
              <a:t>Kallisto</a:t>
            </a:r>
            <a:r>
              <a:rPr b="0" lang="en-US" sz="1600" spc="-1" strike="noStrike" u="sng">
                <a:solidFill>
                  <a:srgbClr val="575757"/>
                </a:solidFill>
                <a:uFillTx/>
                <a:latin typeface="Arial"/>
                <a:ea typeface="DejaVu Sans"/>
                <a:hlinkClick r:id="rId69"/>
              </a:rPr>
              <a:t>)” Nature </a:t>
            </a:r>
            <a:r>
              <a:rPr b="0" lang="en-US" sz="1600" spc="-1" strike="noStrike" u="sng">
                <a:solidFill>
                  <a:srgbClr val="575757"/>
                </a:solidFill>
                <a:uFillTx/>
                <a:latin typeface="Arial"/>
                <a:ea typeface="DejaVu Sans"/>
                <a:hlinkClick r:id="rId70"/>
              </a:rPr>
              <a:t>Biotechnology</a:t>
            </a:r>
            <a:r>
              <a:rPr b="0" lang="en-US" sz="1600" spc="-1" strike="noStrike" u="sng">
                <a:solidFill>
                  <a:srgbClr val="575757"/>
                </a:solidFill>
                <a:uFillTx/>
                <a:latin typeface="Arial"/>
                <a:ea typeface="DejaVu Sans"/>
                <a:hlinkClick r:id="rId71"/>
              </a:rPr>
              <a:t> </a:t>
            </a:r>
            <a:r>
              <a:rPr b="0" lang="en-US" sz="1600" spc="-1" strike="noStrike" u="sng">
                <a:solidFill>
                  <a:srgbClr val="575757"/>
                </a:solidFill>
                <a:uFillTx/>
                <a:latin typeface="Arial"/>
                <a:ea typeface="DejaVu Sans"/>
                <a:hlinkClick r:id="rId72"/>
              </a:rPr>
              <a:t>34(5):525-7</a:t>
            </a:r>
            <a:r>
              <a:rPr b="0" lang="en-US" sz="1600" spc="-1" strike="noStrike" u="sng">
                <a:solidFill>
                  <a:srgbClr val="575757"/>
                </a:solidFill>
                <a:uFillTx/>
                <a:latin typeface="Arial"/>
                <a:ea typeface="DejaVu Sans"/>
                <a:hlinkClick r:id="rId73"/>
              </a:rPr>
              <a:t>.</a:t>
            </a:r>
            <a:endParaRPr b="0" lang="en-US" sz="1600" spc="-1" strike="noStrike">
              <a:latin typeface="Arial"/>
            </a:endParaRPr>
          </a:p>
          <a:p>
            <a:pPr>
              <a:lnSpc>
                <a:spcPct val="100000"/>
              </a:lnSpc>
              <a:spcBef>
                <a:spcPts val="1199"/>
              </a:spcBef>
            </a:pPr>
            <a:endParaRPr b="0" lang="en-US" sz="1600" spc="-1" strike="noStrike">
              <a:latin typeface="Arial"/>
            </a:endParaRPr>
          </a:p>
        </p:txBody>
      </p:sp>
    </p:spTree>
  </p:cSld>
  <p:transition spd="med">
    <p:fade/>
  </p:transition>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504000" y="3933000"/>
            <a:ext cx="8098560" cy="216288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4000" spc="-1" strike="noStrike">
                <a:solidFill>
                  <a:srgbClr val="e30613"/>
                </a:solidFill>
                <a:latin typeface="Arial"/>
                <a:ea typeface="Noto Sans CJK SC"/>
              </a:rPr>
              <a:t>Contributors:</a:t>
            </a:r>
            <a:br/>
            <a:br/>
            <a:br/>
            <a:r>
              <a:rPr b="1" lang="en-US" sz="2200" spc="-1" strike="noStrike">
                <a:solidFill>
                  <a:srgbClr val="e30613"/>
                </a:solidFill>
                <a:latin typeface="Arial"/>
                <a:ea typeface="Noto Sans CJK SC"/>
              </a:rPr>
              <a:t>Wandrille Duchemin</a:t>
            </a:r>
            <a:br/>
            <a:r>
              <a:rPr b="1" lang="en-US" sz="2200" spc="-1" strike="noStrike">
                <a:solidFill>
                  <a:srgbClr val="e30613"/>
                </a:solidFill>
                <a:latin typeface="Arial"/>
                <a:ea typeface="Noto Sans CJK SC"/>
              </a:rPr>
              <a:t>Geoffrey Fucile</a:t>
            </a:r>
            <a:br/>
            <a:r>
              <a:rPr b="1" lang="en-US" sz="2200" spc="-1" strike="noStrike">
                <a:solidFill>
                  <a:srgbClr val="e30613"/>
                </a:solidFill>
                <a:latin typeface="Arial"/>
                <a:ea typeface="Noto Sans CJK SC"/>
              </a:rPr>
              <a:t>Walid Gharib</a:t>
            </a:r>
            <a:br/>
            <a:r>
              <a:rPr b="1" lang="en-US" sz="2200" spc="-1" strike="noStrike">
                <a:solidFill>
                  <a:srgbClr val="e30613"/>
                </a:solidFill>
                <a:latin typeface="Arial"/>
                <a:ea typeface="Noto Sans CJK SC"/>
              </a:rPr>
              <a:t>Pablo Escobar Lopez</a:t>
            </a:r>
            <a:br/>
            <a:br/>
            <a:endParaRPr b="0" lang="en-US" sz="2200" spc="-1" strike="noStrike">
              <a:latin typeface="Arial"/>
            </a:endParaRPr>
          </a:p>
        </p:txBody>
      </p:sp>
      <p:pic>
        <p:nvPicPr>
          <p:cNvPr id="301" name="Espace réservé pour une image  17" descr=""/>
          <p:cNvPicPr/>
          <p:nvPr/>
        </p:nvPicPr>
        <p:blipFill>
          <a:blip r:embed="rId1"/>
          <a:srcRect l="1467" t="0" r="1467" b="12793"/>
          <a:stretch/>
        </p:blipFill>
        <p:spPr>
          <a:xfrm>
            <a:off x="0" y="0"/>
            <a:ext cx="9142560" cy="3427560"/>
          </a:xfrm>
          <a:prstGeom prst="rect">
            <a:avLst/>
          </a:prstGeom>
          <a:ln>
            <a:noFill/>
          </a:ln>
        </p:spPr>
      </p:pic>
      <p:sp>
        <p:nvSpPr>
          <p:cNvPr id="302" name="Line 2"/>
          <p:cNvSpPr/>
          <p:nvPr/>
        </p:nvSpPr>
        <p:spPr>
          <a:xfrm>
            <a:off x="0" y="342468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pic>
        <p:nvPicPr>
          <p:cNvPr id="303" name="Picture 7" descr=""/>
          <p:cNvPicPr/>
          <p:nvPr/>
        </p:nvPicPr>
        <p:blipFill>
          <a:blip r:embed="rId2"/>
          <a:stretch/>
        </p:blipFill>
        <p:spPr>
          <a:xfrm>
            <a:off x="7448400" y="3286080"/>
            <a:ext cx="1327680" cy="718560"/>
          </a:xfrm>
          <a:prstGeom prst="rect">
            <a:avLst/>
          </a:prstGeom>
          <a:ln>
            <a:noFill/>
          </a:ln>
        </p:spPr>
      </p:pic>
      <p:sp>
        <p:nvSpPr>
          <p:cNvPr id="304" name="Line 3"/>
          <p:cNvSpPr/>
          <p:nvPr/>
        </p:nvSpPr>
        <p:spPr>
          <a:xfrm>
            <a:off x="0" y="-144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Tree>
  </p:cSld>
  <p:transition spd="med">
    <p:fade/>
  </p:transition>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04000" y="404640"/>
            <a:ext cx="845712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23232"/>
                </a:solidFill>
                <a:latin typeface="Arial"/>
                <a:ea typeface="DejaVu Sans"/>
              </a:rPr>
              <a:t>Annex : Assessing read coverage for biases</a:t>
            </a:r>
            <a:endParaRPr b="0" lang="en-US" sz="3200" spc="-1" strike="noStrike">
              <a:latin typeface="Arial"/>
            </a:endParaRPr>
          </a:p>
        </p:txBody>
      </p:sp>
      <p:sp>
        <p:nvSpPr>
          <p:cNvPr id="306" name="CustomShape 2"/>
          <p:cNvSpPr/>
          <p:nvPr/>
        </p:nvSpPr>
        <p:spPr>
          <a:xfrm>
            <a:off x="323640" y="1196640"/>
            <a:ext cx="8278920" cy="539928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000" spc="-1" strike="noStrike">
                <a:solidFill>
                  <a:srgbClr val="323232"/>
                </a:solidFill>
                <a:latin typeface="Arial"/>
                <a:ea typeface="DejaVu Sans"/>
              </a:rPr>
              <a:t>The RSeQC package includes a function for evaluating “gene </a:t>
            </a:r>
            <a:r>
              <a:rPr b="1" lang="en-US" sz="2000" spc="-1" strike="noStrike">
                <a:solidFill>
                  <a:srgbClr val="323232"/>
                </a:solidFill>
                <a:latin typeface="Arial"/>
                <a:ea typeface="DejaVu Sans"/>
              </a:rPr>
              <a:t>body coverage”</a:t>
            </a:r>
            <a:endParaRPr b="0" lang="en-US" sz="2000" spc="-1" strike="noStrike">
              <a:latin typeface="Arial"/>
            </a:endParaRPr>
          </a:p>
          <a:p>
            <a:pPr lvl="1" marL="360000" indent="-358560">
              <a:lnSpc>
                <a:spcPct val="100000"/>
              </a:lnSpc>
              <a:spcBef>
                <a:spcPts val="2401"/>
              </a:spcBef>
              <a:buBlip>
                <a:blip r:embed="rId2"/>
              </a:buBlip>
            </a:pPr>
            <a:r>
              <a:rPr b="1" lang="en-US" sz="2000" spc="-1" strike="noStrike">
                <a:solidFill>
                  <a:srgbClr val="323232"/>
                </a:solidFill>
                <a:latin typeface="Arial"/>
                <a:ea typeface="DejaVu Sans"/>
              </a:rPr>
              <a:t>This can be used to assess 5’ or 3’ bias, which might happen if </a:t>
            </a:r>
            <a:r>
              <a:rPr b="1" lang="en-US" sz="2000" spc="-1" strike="noStrike">
                <a:solidFill>
                  <a:srgbClr val="323232"/>
                </a:solidFill>
                <a:latin typeface="Arial"/>
                <a:ea typeface="DejaVu Sans"/>
              </a:rPr>
              <a:t>your RNA is degraded or otherwise biased</a:t>
            </a:r>
            <a:endParaRPr b="0" lang="en-US" sz="2000" spc="-1" strike="noStrike">
              <a:latin typeface="Arial"/>
            </a:endParaRPr>
          </a:p>
          <a:p>
            <a:pPr lvl="1" marL="360000" indent="-358560">
              <a:lnSpc>
                <a:spcPct val="100000"/>
              </a:lnSpc>
              <a:spcBef>
                <a:spcPts val="2401"/>
              </a:spcBef>
              <a:buBlip>
                <a:blip r:embed="rId3"/>
              </a:buBlip>
            </a:pPr>
            <a:r>
              <a:rPr b="1" lang="en-US" sz="2000" spc="-1" strike="noStrike">
                <a:solidFill>
                  <a:srgbClr val="323232"/>
                </a:solidFill>
                <a:latin typeface="Arial"/>
                <a:ea typeface="DejaVu Sans"/>
              </a:rPr>
              <a:t>Requirements:</a:t>
            </a:r>
            <a:endParaRPr b="0" lang="en-US" sz="2000" spc="-1" strike="noStrike">
              <a:latin typeface="Arial"/>
            </a:endParaRPr>
          </a:p>
          <a:p>
            <a:pPr>
              <a:lnSpc>
                <a:spcPct val="100000"/>
              </a:lnSpc>
            </a:pPr>
            <a:endParaRPr b="0" lang="en-US" sz="2000" spc="-1" strike="noStrike">
              <a:latin typeface="Arial"/>
            </a:endParaRPr>
          </a:p>
          <a:p>
            <a:pPr lvl="2" marL="703080" indent="-341640">
              <a:lnSpc>
                <a:spcPct val="100000"/>
              </a:lnSpc>
              <a:buClr>
                <a:srgbClr val="323232"/>
              </a:buClr>
              <a:buFont typeface="Wingdings" charset="2"/>
              <a:buChar char=""/>
            </a:pPr>
            <a:r>
              <a:rPr b="0" lang="en-US" sz="2000" spc="-1" strike="noStrike">
                <a:solidFill>
                  <a:srgbClr val="323232"/>
                </a:solidFill>
                <a:latin typeface="Arial"/>
                <a:ea typeface="DejaVu Sans"/>
              </a:rPr>
              <a:t>Genome annotations in the 12-column BED format</a:t>
            </a:r>
            <a:endParaRPr b="0" lang="en-US" sz="2000" spc="-1" strike="noStrike">
              <a:latin typeface="Arial"/>
            </a:endParaRPr>
          </a:p>
          <a:p>
            <a:pPr lvl="2" marL="703080" indent="-341640">
              <a:lnSpc>
                <a:spcPct val="100000"/>
              </a:lnSpc>
              <a:buClr>
                <a:srgbClr val="323232"/>
              </a:buClr>
              <a:buFont typeface="Wingdings" charset="2"/>
              <a:buChar char=""/>
            </a:pPr>
            <a:r>
              <a:rPr b="0" lang="en-US" sz="2000" spc="-1" strike="noStrike">
                <a:solidFill>
                  <a:srgbClr val="323232"/>
                </a:solidFill>
                <a:latin typeface="Arial"/>
                <a:ea typeface="DejaVu Sans"/>
              </a:rPr>
              <a:t>Index (.bai) for sorted BAM file, which can be generated using the </a:t>
            </a:r>
            <a:r>
              <a:rPr b="0" lang="en-US" sz="2000" spc="-1" strike="noStrike">
                <a:solidFill>
                  <a:srgbClr val="323232"/>
                </a:solidFill>
                <a:latin typeface="Arial"/>
                <a:ea typeface="DejaVu Sans"/>
              </a:rPr>
              <a:t>SAMtools package</a:t>
            </a:r>
            <a:endParaRPr b="0" lang="en-US" sz="20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samtools index sample1_sorted.bam</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geneBody_coverage.py -r </a:t>
            </a:r>
            <a:r>
              <a:rPr b="0" lang="en-US" sz="1600" spc="-1" strike="noStrike">
                <a:solidFill>
                  <a:srgbClr val="323232"/>
                </a:solidFill>
                <a:latin typeface="Courier New"/>
                <a:ea typeface="Courier New"/>
              </a:rPr>
              <a:t>/data/GRCm38/Mus_musculus.GRCm38.89.bed12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-i sample1_sorted.bam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-f pdf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-o output_prefix</a:t>
            </a:r>
            <a:endParaRPr b="0" lang="en-US" sz="1600" spc="-1" strike="noStrike">
              <a:latin typeface="Arial"/>
            </a:endParaRPr>
          </a:p>
        </p:txBody>
      </p:sp>
    </p:spTree>
  </p:cSld>
  <p:transition spd="med">
    <p:fade/>
  </p:transition>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CRAM format</a:t>
            </a:r>
            <a:endParaRPr b="0" lang="en-US" sz="3200" spc="-1" strike="noStrike">
              <a:latin typeface="Arial"/>
            </a:endParaRPr>
          </a:p>
        </p:txBody>
      </p:sp>
      <p:sp>
        <p:nvSpPr>
          <p:cNvPr id="308" name="CustomShape 2"/>
          <p:cNvSpPr/>
          <p:nvPr/>
        </p:nvSpPr>
        <p:spPr>
          <a:xfrm>
            <a:off x="504000" y="1196640"/>
            <a:ext cx="8098560" cy="4894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Binary SAM format, significantly improved over BAM lossless compression</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Compatible with BAM files</a:t>
            </a: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Both lossless and lossy compression possible</a:t>
            </a:r>
            <a:endParaRPr b="0" lang="en-US" sz="2400" spc="-1" strike="noStrike">
              <a:latin typeface="Arial"/>
            </a:endParaRPr>
          </a:p>
          <a:p>
            <a:pPr lvl="1" marL="360000" indent="-358560">
              <a:lnSpc>
                <a:spcPct val="100000"/>
              </a:lnSpc>
              <a:spcBef>
                <a:spcPts val="2401"/>
              </a:spcBef>
              <a:buBlip>
                <a:blip r:embed="rId4"/>
              </a:buBlip>
            </a:pPr>
            <a:r>
              <a:rPr b="1" lang="en-US" sz="2400" spc="-1" strike="noStrike">
                <a:solidFill>
                  <a:srgbClr val="323232"/>
                </a:solidFill>
                <a:latin typeface="Arial"/>
                <a:ea typeface="DejaVu Sans"/>
              </a:rPr>
              <a:t>https://samtools.github.io/hts-specs/CRAMv3.pdf</a:t>
            </a: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Other relevant formats: BED</a:t>
            </a:r>
            <a:endParaRPr b="0" lang="en-US" sz="3200" spc="-1" strike="noStrike">
              <a:latin typeface="Arial"/>
            </a:endParaRPr>
          </a:p>
        </p:txBody>
      </p:sp>
      <p:sp>
        <p:nvSpPr>
          <p:cNvPr id="310" name="CustomShape 2"/>
          <p:cNvSpPr/>
          <p:nvPr/>
        </p:nvSpPr>
        <p:spPr>
          <a:xfrm>
            <a:off x="504000" y="1125360"/>
            <a:ext cx="8098560" cy="5398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Tab-delimited text file used to describe intervals</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Minimally:</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Sequence ID</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Start</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End</a:t>
            </a: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Optional:</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Name</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Score</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Strand</a:t>
            </a:r>
            <a:endParaRPr b="0" lang="en-US" sz="2400" spc="-1" strike="noStrike">
              <a:latin typeface="Arial"/>
            </a:endParaRPr>
          </a:p>
          <a:p>
            <a:pPr lvl="1" marL="360000" indent="-358560">
              <a:lnSpc>
                <a:spcPct val="100000"/>
              </a:lnSpc>
              <a:spcBef>
                <a:spcPts val="2401"/>
              </a:spcBef>
              <a:buBlip>
                <a:blip r:embed="rId4"/>
              </a:buBlip>
            </a:pPr>
            <a:r>
              <a:rPr b="1" lang="en-US" sz="2400" spc="-1" strike="noStrike">
                <a:solidFill>
                  <a:srgbClr val="323232"/>
                </a:solidFill>
                <a:latin typeface="Arial"/>
                <a:ea typeface="DejaVu Sans"/>
              </a:rPr>
              <a:t>For large files, use binary index format bigBED</a:t>
            </a:r>
            <a:endParaRPr b="0" lang="en-US" sz="2400" spc="-1" strike="noStrike">
              <a:latin typeface="Arial"/>
            </a:endParaRPr>
          </a:p>
          <a:p>
            <a:pPr lvl="1" marL="360000" indent="-358560">
              <a:lnSpc>
                <a:spcPct val="100000"/>
              </a:lnSpc>
              <a:spcBef>
                <a:spcPts val="2401"/>
              </a:spcBef>
              <a:buBlip>
                <a:blip r:embed="rId5"/>
              </a:buBlip>
            </a:pPr>
            <a:r>
              <a:rPr b="1" lang="en-US" sz="2400" spc="-1" strike="noStrike">
                <a:solidFill>
                  <a:srgbClr val="323232"/>
                </a:solidFill>
                <a:latin typeface="Arial"/>
                <a:ea typeface="DejaVu Sans"/>
              </a:rPr>
              <a:t>BEDtools (</a:t>
            </a:r>
            <a:r>
              <a:rPr b="1" lang="en-US" sz="2400" spc="-1" strike="noStrike" u="sng">
                <a:solidFill>
                  <a:srgbClr val="575757"/>
                </a:solidFill>
                <a:uFillTx/>
                <a:latin typeface="Arial"/>
                <a:ea typeface="DejaVu Sans"/>
                <a:hlinkClick r:id="rId6"/>
              </a:rPr>
              <a:t>http://code.google.com/p/bedtools</a:t>
            </a:r>
            <a:r>
              <a:rPr b="1" lang="en-US" sz="2400" spc="-1" strike="noStrike">
                <a:solidFill>
                  <a:srgbClr val="323232"/>
                </a:solidFill>
                <a:latin typeface="Arial"/>
                <a:ea typeface="DejaVu Sans"/>
              </a:rPr>
              <a: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Other relevant formats: VCF (Variant Call Format)</a:t>
            </a:r>
            <a:endParaRPr b="0" lang="en-US" sz="3200" spc="-1" strike="noStrike">
              <a:latin typeface="Arial"/>
            </a:endParaRPr>
          </a:p>
        </p:txBody>
      </p:sp>
      <p:sp>
        <p:nvSpPr>
          <p:cNvPr id="312" name="CustomShape 2"/>
          <p:cNvSpPr/>
          <p:nvPr/>
        </p:nvSpPr>
        <p:spPr>
          <a:xfrm>
            <a:off x="504000" y="1268640"/>
            <a:ext cx="8098560" cy="5398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Tab-delimited text to describe SNPs, structural variants, indels etc</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Contains:</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Chromosome</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Position</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Reference allele, alternative allele(s)</a:t>
            </a:r>
            <a:endParaRPr b="0" lang="en-US" sz="2400" spc="-1" strike="noStrike">
              <a:latin typeface="Arial"/>
            </a:endParaRPr>
          </a:p>
          <a:p>
            <a:pPr lvl="2" marL="703080" indent="-341640">
              <a:lnSpc>
                <a:spcPct val="100000"/>
              </a:lnSpc>
              <a:buClr>
                <a:srgbClr val="323232"/>
              </a:buClr>
              <a:buFont typeface="Wingdings" charset="2"/>
              <a:buChar char=""/>
            </a:pPr>
            <a:r>
              <a:rPr b="0" lang="en-US" sz="2400" spc="-1" strike="noStrike">
                <a:solidFill>
                  <a:srgbClr val="323232"/>
                </a:solidFill>
                <a:latin typeface="Arial"/>
                <a:ea typeface="DejaVu Sans"/>
              </a:rPr>
              <a:t>Various statistical metrics</a:t>
            </a: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BCF: indexed binary format</a:t>
            </a:r>
            <a:endParaRPr b="0" lang="en-US" sz="2400" spc="-1" strike="noStrike">
              <a:latin typeface="Arial"/>
            </a:endParaRPr>
          </a:p>
          <a:p>
            <a:pPr lvl="1" marL="360000" indent="-358560">
              <a:lnSpc>
                <a:spcPct val="100000"/>
              </a:lnSpc>
              <a:spcBef>
                <a:spcPts val="2401"/>
              </a:spcBef>
              <a:buBlip>
                <a:blip r:embed="rId4"/>
              </a:buBlip>
            </a:pPr>
            <a:r>
              <a:rPr b="1" lang="en-US" sz="2400" spc="-1" strike="noStrike">
                <a:solidFill>
                  <a:srgbClr val="323232"/>
                </a:solidFill>
                <a:latin typeface="Arial"/>
                <a:ea typeface="DejaVu Sans"/>
              </a:rPr>
              <a:t>https://samtools.github.io/hts-specs/VCFv4.2.pdf</a:t>
            </a:r>
            <a:endParaRPr b="0" lang="en-US" sz="2400" spc="-1" strike="noStrike">
              <a:latin typeface="Arial"/>
            </a:endParaRPr>
          </a:p>
        </p:txBody>
      </p:sp>
    </p:spTree>
  </p:cSld>
  <p:transition spd="med">
    <p:fade/>
  </p:transition>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Why not use BLAST?</a:t>
            </a:r>
            <a:endParaRPr b="0" lang="en-US" sz="3200" spc="-1" strike="noStrike">
              <a:latin typeface="Arial"/>
            </a:endParaRPr>
          </a:p>
        </p:txBody>
      </p:sp>
      <p:pic>
        <p:nvPicPr>
          <p:cNvPr id="229" name="Picture 6" descr=""/>
          <p:cNvPicPr/>
          <p:nvPr/>
        </p:nvPicPr>
        <p:blipFill>
          <a:blip r:embed="rId1"/>
          <a:stretch/>
        </p:blipFill>
        <p:spPr>
          <a:xfrm>
            <a:off x="4659120" y="3644640"/>
            <a:ext cx="4087800" cy="2735280"/>
          </a:xfrm>
          <a:prstGeom prst="rect">
            <a:avLst/>
          </a:prstGeom>
          <a:ln>
            <a:noFill/>
          </a:ln>
        </p:spPr>
      </p:pic>
      <p:sp>
        <p:nvSpPr>
          <p:cNvPr id="230" name="CustomShape 2"/>
          <p:cNvSpPr/>
          <p:nvPr/>
        </p:nvSpPr>
        <p:spPr>
          <a:xfrm>
            <a:off x="467640" y="3645000"/>
            <a:ext cx="3886920" cy="1186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23232"/>
                </a:solidFill>
                <a:latin typeface="Arial"/>
                <a:ea typeface="ＭＳ Ｐゴシック"/>
              </a:rPr>
              <a:t> </a:t>
            </a:r>
            <a:r>
              <a:rPr b="1" lang="en-US" sz="1800" spc="-1" strike="noStrike">
                <a:solidFill>
                  <a:srgbClr val="323232"/>
                </a:solidFill>
                <a:latin typeface="Arial"/>
                <a:ea typeface="ＭＳ Ｐゴシック"/>
              </a:rPr>
              <a:t>~200 million reads on average per WGS study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23232"/>
                </a:solidFill>
                <a:latin typeface="Arial"/>
                <a:ea typeface="ＭＳ Ｐゴシック"/>
              </a:rPr>
              <a:t>20e</a:t>
            </a:r>
            <a:r>
              <a:rPr b="0" lang="en-US" sz="1800" spc="-1" strike="noStrike" baseline="30000">
                <a:solidFill>
                  <a:srgbClr val="323232"/>
                </a:solidFill>
                <a:latin typeface="Arial"/>
                <a:ea typeface="ＭＳ Ｐゴシック"/>
              </a:rPr>
              <a:t>10</a:t>
            </a:r>
            <a:r>
              <a:rPr b="0" lang="en-US" sz="1800" spc="-1" strike="noStrike">
                <a:solidFill>
                  <a:srgbClr val="323232"/>
                </a:solidFill>
                <a:latin typeface="Arial"/>
                <a:ea typeface="ＭＳ Ｐゴシック"/>
              </a:rPr>
              <a:t> bases = 20e</a:t>
            </a:r>
            <a:r>
              <a:rPr b="0" lang="en-US" sz="1800" spc="-1" strike="noStrike" baseline="30000">
                <a:solidFill>
                  <a:srgbClr val="323232"/>
                </a:solidFill>
                <a:latin typeface="Arial"/>
                <a:ea typeface="ＭＳ Ｐゴシック"/>
              </a:rPr>
              <a:t>8</a:t>
            </a:r>
            <a:r>
              <a:rPr b="0" lang="en-US" sz="1800" spc="-1" strike="noStrike">
                <a:solidFill>
                  <a:srgbClr val="323232"/>
                </a:solidFill>
                <a:latin typeface="Arial"/>
                <a:ea typeface="ＭＳ Ｐゴシック"/>
              </a:rPr>
              <a:t> reads (100 bp)</a:t>
            </a:r>
            <a:endParaRPr b="0" lang="en-US" sz="1800" spc="-1" strike="noStrike">
              <a:latin typeface="Arial"/>
            </a:endParaRPr>
          </a:p>
        </p:txBody>
      </p:sp>
      <p:pic>
        <p:nvPicPr>
          <p:cNvPr id="231" name="Picture 9" descr=""/>
          <p:cNvPicPr/>
          <p:nvPr/>
        </p:nvPicPr>
        <p:blipFill>
          <a:blip r:embed="rId2"/>
          <a:stretch/>
        </p:blipFill>
        <p:spPr>
          <a:xfrm>
            <a:off x="1616760" y="1196640"/>
            <a:ext cx="6051600" cy="503280"/>
          </a:xfrm>
          <a:prstGeom prst="rect">
            <a:avLst/>
          </a:prstGeom>
          <a:ln>
            <a:noFill/>
          </a:ln>
        </p:spPr>
      </p:pic>
      <p:pic>
        <p:nvPicPr>
          <p:cNvPr id="232" name="Picture 10" descr=""/>
          <p:cNvPicPr/>
          <p:nvPr/>
        </p:nvPicPr>
        <p:blipFill>
          <a:blip r:embed="rId3"/>
          <a:stretch/>
        </p:blipFill>
        <p:spPr>
          <a:xfrm>
            <a:off x="1653480" y="1701720"/>
            <a:ext cx="6010560" cy="519120"/>
          </a:xfrm>
          <a:prstGeom prst="rect">
            <a:avLst/>
          </a:prstGeom>
          <a:ln>
            <a:noFill/>
          </a:ln>
        </p:spPr>
      </p:pic>
      <p:pic>
        <p:nvPicPr>
          <p:cNvPr id="233" name="Picture 11" descr=""/>
          <p:cNvPicPr/>
          <p:nvPr/>
        </p:nvPicPr>
        <p:blipFill>
          <a:blip r:embed="rId4"/>
          <a:stretch/>
        </p:blipFill>
        <p:spPr>
          <a:xfrm>
            <a:off x="1653480" y="2204640"/>
            <a:ext cx="6010560" cy="271440"/>
          </a:xfrm>
          <a:prstGeom prst="rect">
            <a:avLst/>
          </a:prstGeom>
          <a:ln>
            <a:noFill/>
          </a:ln>
        </p:spPr>
      </p:pic>
      <p:sp>
        <p:nvSpPr>
          <p:cNvPr id="234" name="CustomShape 3"/>
          <p:cNvSpPr/>
          <p:nvPr/>
        </p:nvSpPr>
        <p:spPr>
          <a:xfrm>
            <a:off x="1474560" y="6463440"/>
            <a:ext cx="6696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323232"/>
                </a:solidFill>
                <a:latin typeface="Arial"/>
                <a:ea typeface="DejaVu Sans"/>
              </a:rPr>
              <a:t>reads from 2012 to June 2013 for the Illumina platform in the European Nucleotide Archive </a:t>
            </a:r>
            <a:endParaRPr b="0" lang="en-US" sz="1200" spc="-1" strike="noStrike">
              <a:latin typeface="Arial"/>
            </a:endParaRPr>
          </a:p>
        </p:txBody>
      </p:sp>
      <p:sp>
        <p:nvSpPr>
          <p:cNvPr id="235" name="CustomShape 4"/>
          <p:cNvSpPr/>
          <p:nvPr/>
        </p:nvSpPr>
        <p:spPr>
          <a:xfrm>
            <a:off x="467640" y="5229720"/>
            <a:ext cx="4004280" cy="6379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323232"/>
                </a:solidFill>
                <a:latin typeface="Arial"/>
                <a:ea typeface="ＭＳ Ｐゴシック"/>
              </a:rPr>
              <a:t>~ 94 Hours using Blast = ~4 Days</a:t>
            </a:r>
            <a:endParaRPr b="0" lang="en-US" sz="1800" spc="-1" strike="noStrike">
              <a:latin typeface="Arial"/>
            </a:endParaRPr>
          </a:p>
          <a:p>
            <a:pPr>
              <a:lnSpc>
                <a:spcPct val="100000"/>
              </a:lnSpc>
            </a:pPr>
            <a:r>
              <a:rPr b="0" i="1" lang="en-US" sz="1800" spc="-1" strike="noStrike">
                <a:solidFill>
                  <a:srgbClr val="323232"/>
                </a:solidFill>
                <a:latin typeface="Arial"/>
                <a:ea typeface="ＭＳ Ｐゴシック"/>
              </a:rPr>
              <a:t>~ 6.4 Hours using BWA or Bowtie2</a:t>
            </a:r>
            <a:endParaRPr b="0" lang="en-US" sz="1800" spc="-1" strike="noStrike">
              <a:latin typeface="Arial"/>
            </a:endParaRPr>
          </a:p>
        </p:txBody>
      </p:sp>
      <p:sp>
        <p:nvSpPr>
          <p:cNvPr id="236" name="CustomShape 5"/>
          <p:cNvSpPr/>
          <p:nvPr/>
        </p:nvSpPr>
        <p:spPr>
          <a:xfrm>
            <a:off x="502560" y="2576520"/>
            <a:ext cx="8100000" cy="486000"/>
          </a:xfrm>
          <a:prstGeom prst="rect">
            <a:avLst/>
          </a:prstGeom>
          <a:noFill/>
          <a:ln>
            <a:noFill/>
          </a:ln>
        </p:spPr>
        <p:style>
          <a:lnRef idx="0"/>
          <a:fillRef idx="0"/>
          <a:effectRef idx="0"/>
          <a:fontRef idx="minor"/>
        </p:style>
        <p:txBody>
          <a:bodyPr lIns="0" rIns="0" tIns="0" bIns="0"/>
          <a:p>
            <a:pPr algn="just">
              <a:lnSpc>
                <a:spcPct val="100000"/>
              </a:lnSpc>
            </a:pPr>
            <a:r>
              <a:rPr b="0" lang="en-US" sz="1600" spc="-1" strike="noStrike">
                <a:solidFill>
                  <a:srgbClr val="323232"/>
                </a:solidFill>
                <a:latin typeface="Arial"/>
                <a:ea typeface="Arial"/>
              </a:rPr>
              <a:t>The elapsed (wallclock) time needed to align 20 million Illlumina reads from a human transcriptome sample against a human genome (hg19). Adapted from Borozan </a:t>
            </a:r>
            <a:r>
              <a:rPr b="0" i="1" lang="en-US" sz="1600" spc="-1" strike="noStrike">
                <a:solidFill>
                  <a:srgbClr val="323232"/>
                </a:solidFill>
                <a:latin typeface="Arial"/>
                <a:ea typeface="Arial"/>
              </a:rPr>
              <a:t>et al</a:t>
            </a:r>
            <a:r>
              <a:rPr b="0" lang="en-US" sz="1600" spc="-1" strike="noStrike">
                <a:solidFill>
                  <a:srgbClr val="323232"/>
                </a:solidFill>
                <a:latin typeface="Arial"/>
                <a:ea typeface="Arial"/>
              </a:rPr>
              <a:t> 2013</a:t>
            </a:r>
            <a:endParaRPr b="0" lang="en-US" sz="1600" spc="-1" strike="noStrike">
              <a:latin typeface="Arial"/>
            </a:endParaRPr>
          </a:p>
        </p:txBody>
      </p:sp>
      <p:sp>
        <p:nvSpPr>
          <p:cNvPr id="237" name="CustomShape 6"/>
          <p:cNvSpPr/>
          <p:nvPr/>
        </p:nvSpPr>
        <p:spPr>
          <a:xfrm>
            <a:off x="5005080" y="3805920"/>
            <a:ext cx="1054440" cy="181800"/>
          </a:xfrm>
          <a:prstGeom prst="rect">
            <a:avLst/>
          </a:prstGeom>
          <a:noFill/>
          <a:ln>
            <a:noFill/>
          </a:ln>
        </p:spPr>
        <p:style>
          <a:lnRef idx="0"/>
          <a:fillRef idx="0"/>
          <a:effectRef idx="0"/>
          <a:fontRef idx="minor"/>
        </p:style>
        <p:txBody>
          <a:bodyPr wrap="none" lIns="0" rIns="0" tIns="0" bIns="0"/>
          <a:p>
            <a:pPr>
              <a:lnSpc>
                <a:spcPct val="100000"/>
              </a:lnSpc>
            </a:pPr>
            <a:r>
              <a:rPr b="0" lang="en-US" sz="1200" spc="-1" strike="noStrike">
                <a:solidFill>
                  <a:srgbClr val="323232"/>
                </a:solidFill>
                <a:latin typeface="Arial"/>
                <a:ea typeface="DejaVu Sans"/>
              </a:rPr>
              <a:t>Sims </a:t>
            </a:r>
            <a:r>
              <a:rPr b="0" i="1" lang="en-US" sz="1200" spc="-1" strike="noStrike">
                <a:solidFill>
                  <a:srgbClr val="323232"/>
                </a:solidFill>
                <a:latin typeface="Arial"/>
                <a:ea typeface="DejaVu Sans"/>
              </a:rPr>
              <a:t>et al</a:t>
            </a:r>
            <a:r>
              <a:rPr b="0" lang="en-US" sz="1200" spc="-1" strike="noStrike">
                <a:solidFill>
                  <a:srgbClr val="323232"/>
                </a:solidFill>
                <a:latin typeface="Arial"/>
                <a:ea typeface="DejaVu Sans"/>
              </a:rPr>
              <a:t> 2013</a:t>
            </a:r>
            <a:endParaRPr b="0" lang="en-US" sz="1200" spc="-1" strike="noStrike">
              <a:latin typeface="Arial"/>
            </a:endParaRPr>
          </a:p>
        </p:txBody>
      </p:sp>
    </p:spTree>
  </p:cSld>
  <p:transition spd="med">
    <p:fade/>
  </p:transition>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31"/>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32"/>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29"/>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using TopHat2</a:t>
            </a:r>
            <a:endParaRPr b="0" lang="en-US" sz="3200" spc="-1" strike="noStrike">
              <a:latin typeface="Arial"/>
            </a:endParaRPr>
          </a:p>
        </p:txBody>
      </p:sp>
      <p:sp>
        <p:nvSpPr>
          <p:cNvPr id="239" name="CustomShape 2"/>
          <p:cNvSpPr/>
          <p:nvPr/>
        </p:nvSpPr>
        <p:spPr>
          <a:xfrm>
            <a:off x="251640" y="1773360"/>
            <a:ext cx="3850560" cy="489456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Phase 1 – mapping complete reads using Bowtie2 (Burrows-Wheeler algorithm)</a:t>
            </a:r>
            <a:endParaRPr b="0" lang="en-US" sz="2400" spc="-1" strike="noStrike">
              <a:latin typeface="Arial"/>
            </a:endParaRPr>
          </a:p>
          <a:p>
            <a:pPr>
              <a:lnSpc>
                <a:spcPct val="100000"/>
              </a:lnSpc>
            </a:pP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Phase 2 – “remapping”</a:t>
            </a:r>
            <a:endParaRPr b="0" lang="en-US" sz="2400" spc="-1" strike="noStrike">
              <a:latin typeface="Arial"/>
            </a:endParaRPr>
          </a:p>
          <a:p>
            <a:pPr>
              <a:lnSpc>
                <a:spcPct val="100000"/>
              </a:lnSpc>
            </a:pP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Phase 3 – “stitching”</a:t>
            </a:r>
            <a:endParaRPr b="0" lang="en-US" sz="2400" spc="-1" strike="noStrike">
              <a:latin typeface="Arial"/>
            </a:endParaRPr>
          </a:p>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240" name="Picture 4" descr=""/>
          <p:cNvPicPr/>
          <p:nvPr/>
        </p:nvPicPr>
        <p:blipFill>
          <a:blip r:embed="rId4"/>
          <a:stretch/>
        </p:blipFill>
        <p:spPr>
          <a:xfrm>
            <a:off x="4284000" y="1340640"/>
            <a:ext cx="4678560" cy="833760"/>
          </a:xfrm>
          <a:prstGeom prst="rect">
            <a:avLst/>
          </a:prstGeom>
          <a:ln>
            <a:noFill/>
          </a:ln>
          <a:effectLst>
            <a:outerShdw algn="tl" blurRad="292100" dir="2700000" dist="139700" rotWithShape="0">
              <a:srgbClr val="333333">
                <a:alpha val="65000"/>
              </a:srgbClr>
            </a:outerShdw>
          </a:effectLst>
        </p:spPr>
      </p:pic>
      <p:pic>
        <p:nvPicPr>
          <p:cNvPr id="241" name="Picture 8" descr=""/>
          <p:cNvPicPr/>
          <p:nvPr/>
        </p:nvPicPr>
        <p:blipFill>
          <a:blip r:embed="rId5"/>
          <a:stretch/>
        </p:blipFill>
        <p:spPr>
          <a:xfrm>
            <a:off x="5688720" y="2518200"/>
            <a:ext cx="2521080" cy="2565720"/>
          </a:xfrm>
          <a:prstGeom prst="rect">
            <a:avLst/>
          </a:prstGeom>
          <a:ln>
            <a:noFill/>
          </a:ln>
          <a:effectLst>
            <a:outerShdw algn="tl" blurRad="292100" dir="2700000" dist="139700" rotWithShape="0">
              <a:srgbClr val="333333">
                <a:alpha val="65000"/>
              </a:srgbClr>
            </a:outerShdw>
          </a:effectLst>
        </p:spPr>
      </p:pic>
      <p:pic>
        <p:nvPicPr>
          <p:cNvPr id="242" name="Picture 9" descr=""/>
          <p:cNvPicPr/>
          <p:nvPr/>
        </p:nvPicPr>
        <p:blipFill>
          <a:blip r:embed="rId6"/>
          <a:stretch/>
        </p:blipFill>
        <p:spPr>
          <a:xfrm>
            <a:off x="5364000" y="5365440"/>
            <a:ext cx="3095640" cy="1014480"/>
          </a:xfrm>
          <a:prstGeom prst="rect">
            <a:avLst/>
          </a:prstGeom>
          <a:ln>
            <a:noFill/>
          </a:ln>
          <a:effectLst>
            <a:outerShdw algn="tl" blurRad="292100" dir="2700000" dist="139700" rotWithShape="0">
              <a:srgbClr val="333333">
                <a:alpha val="65000"/>
              </a:srgbClr>
            </a:outerShdw>
          </a:effectLst>
        </p:spPr>
      </p:pic>
      <p:sp>
        <p:nvSpPr>
          <p:cNvPr id="243" name="CustomShape 3"/>
          <p:cNvSpPr/>
          <p:nvPr/>
        </p:nvSpPr>
        <p:spPr>
          <a:xfrm>
            <a:off x="1088640" y="6237360"/>
            <a:ext cx="1458360" cy="27360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323232"/>
                </a:solidFill>
                <a:latin typeface="Arial"/>
                <a:ea typeface="DejaVu Sans"/>
              </a:rPr>
              <a:t>Kim </a:t>
            </a:r>
            <a:r>
              <a:rPr b="0" i="1" lang="en-US" sz="1800" spc="-1" strike="noStrike">
                <a:solidFill>
                  <a:srgbClr val="323232"/>
                </a:solidFill>
                <a:latin typeface="Arial"/>
                <a:ea typeface="DejaVu Sans"/>
              </a:rPr>
              <a:t>et al</a:t>
            </a:r>
            <a:r>
              <a:rPr b="0" lang="en-US" sz="1800" spc="-1" strike="noStrike">
                <a:solidFill>
                  <a:srgbClr val="323232"/>
                </a:solidFill>
                <a:latin typeface="Arial"/>
                <a:ea typeface="DejaVu Sans"/>
              </a:rPr>
              <a:t> 2013</a:t>
            </a:r>
            <a:endParaRPr b="0" lang="en-US" sz="1800" spc="-1" strike="noStrike">
              <a:latin typeface="Arial"/>
            </a:endParaRPr>
          </a:p>
        </p:txBody>
      </p:sp>
    </p:spTree>
  </p:cSld>
  <p:transition spd="med">
    <p:fade/>
  </p:transition>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40"/>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41"/>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using STAR</a:t>
            </a:r>
            <a:endParaRPr b="0" lang="en-US" sz="3200" spc="-1" strike="noStrike">
              <a:latin typeface="Arial"/>
            </a:endParaRPr>
          </a:p>
        </p:txBody>
      </p:sp>
      <p:sp>
        <p:nvSpPr>
          <p:cNvPr id="245" name="CustomShape 2"/>
          <p:cNvSpPr/>
          <p:nvPr/>
        </p:nvSpPr>
        <p:spPr>
          <a:xfrm>
            <a:off x="251640" y="2349000"/>
            <a:ext cx="3850560" cy="259092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Phase 1 – Mapping using “Maximum Mappable Prefix”</a:t>
            </a:r>
            <a:endParaRPr b="0" lang="en-US" sz="2400" spc="-1" strike="noStrike">
              <a:latin typeface="Arial"/>
            </a:endParaRPr>
          </a:p>
          <a:p>
            <a:pPr>
              <a:lnSpc>
                <a:spcPct val="100000"/>
              </a:lnSpc>
            </a:pP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Phase 2 – “Stitching”</a:t>
            </a:r>
            <a:endParaRPr b="0" lang="en-US" sz="2400" spc="-1" strike="noStrike">
              <a:latin typeface="Arial"/>
            </a:endParaRPr>
          </a:p>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246" name="Picture 9" descr=""/>
          <p:cNvPicPr/>
          <p:nvPr/>
        </p:nvPicPr>
        <p:blipFill>
          <a:blip r:embed="rId3"/>
          <a:stretch/>
        </p:blipFill>
        <p:spPr>
          <a:xfrm>
            <a:off x="5004000" y="5365440"/>
            <a:ext cx="3095640" cy="1014480"/>
          </a:xfrm>
          <a:prstGeom prst="rect">
            <a:avLst/>
          </a:prstGeom>
          <a:ln>
            <a:noFill/>
          </a:ln>
          <a:effectLst>
            <a:outerShdw algn="tl" blurRad="292100" dir="2700000" dist="139700" rotWithShape="0">
              <a:srgbClr val="333333">
                <a:alpha val="65000"/>
              </a:srgbClr>
            </a:outerShdw>
          </a:effectLst>
        </p:spPr>
      </p:pic>
      <p:sp>
        <p:nvSpPr>
          <p:cNvPr id="247" name="CustomShape 3"/>
          <p:cNvSpPr/>
          <p:nvPr/>
        </p:nvSpPr>
        <p:spPr>
          <a:xfrm>
            <a:off x="1090440" y="6237360"/>
            <a:ext cx="1659600" cy="27360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323232"/>
                </a:solidFill>
                <a:latin typeface="Arial"/>
                <a:ea typeface="DejaVu Sans"/>
              </a:rPr>
              <a:t>Dobin </a:t>
            </a:r>
            <a:r>
              <a:rPr b="0" i="1" lang="en-US" sz="1800" spc="-1" strike="noStrike">
                <a:solidFill>
                  <a:srgbClr val="323232"/>
                </a:solidFill>
                <a:latin typeface="Arial"/>
                <a:ea typeface="DejaVu Sans"/>
              </a:rPr>
              <a:t>et al</a:t>
            </a:r>
            <a:r>
              <a:rPr b="0" lang="en-US" sz="1800" spc="-1" strike="noStrike">
                <a:solidFill>
                  <a:srgbClr val="323232"/>
                </a:solidFill>
                <a:latin typeface="Arial"/>
                <a:ea typeface="DejaVu Sans"/>
              </a:rPr>
              <a:t> 2013</a:t>
            </a:r>
            <a:endParaRPr b="0" lang="en-US" sz="1800" spc="-1" strike="noStrike">
              <a:latin typeface="Arial"/>
            </a:endParaRPr>
          </a:p>
        </p:txBody>
      </p:sp>
      <p:pic>
        <p:nvPicPr>
          <p:cNvPr id="248" name="Picture 7" descr=""/>
          <p:cNvPicPr/>
          <p:nvPr/>
        </p:nvPicPr>
        <p:blipFill>
          <a:blip r:embed="rId4"/>
          <a:stretch/>
        </p:blipFill>
        <p:spPr>
          <a:xfrm>
            <a:off x="4284000" y="1476720"/>
            <a:ext cx="4521240" cy="3456000"/>
          </a:xfrm>
          <a:prstGeom prst="rect">
            <a:avLst/>
          </a:prstGeom>
          <a:ln>
            <a:noFill/>
          </a:ln>
          <a:effectLst>
            <a:outerShdw algn="tl" blurRad="292100" dir="2700000" dist="139700" rotWithShape="0">
              <a:srgbClr val="333333">
                <a:alpha val="65000"/>
              </a:srgbClr>
            </a:outerShdw>
          </a:effectLst>
        </p:spPr>
      </p:pic>
    </p:spTree>
  </p:cSld>
  <p:transition spd="med">
    <p:fade/>
  </p:transition>
  <p:timing>
    <p:tnLst>
      <p:par>
        <p:cTn id="39" dur="indefinite" restart="never" nodeType="tmRoot">
          <p:childTnLst>
            <p:seq>
              <p:cTn id="40" dur="indefinite" nodeType="mainSeq">
                <p:childTnLst>
                  <p:par>
                    <p:cTn id="41" fill="hold">
                      <p:stCondLst>
                        <p:cond delay="0"/>
                      </p:stCondLst>
                      <p:childTnLst>
                        <p:par>
                          <p:cTn id="42" fill="hold">
                            <p:stCondLst>
                              <p:cond delay="0"/>
                            </p:stCondLst>
                            <p:childTnLst>
                              <p:par>
                                <p:cTn id="43" nodeType="withEffect" fill="hold" presetClass="entr" presetID="1">
                                  <p:stCondLst>
                                    <p:cond delay="0"/>
                                  </p:stCondLst>
                                  <p:childTnLst>
                                    <p:set>
                                      <p:cBhvr>
                                        <p:cTn id="44" dur="1" fill="hold">
                                          <p:stCondLst>
                                            <p:cond delay="0"/>
                                          </p:stCondLst>
                                        </p:cTn>
                                        <p:tgtEl>
                                          <p:spTgt spid="2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Pseudo-aligners”</a:t>
            </a:r>
            <a:endParaRPr b="0" lang="en-US" sz="3200" spc="-1" strike="noStrike">
              <a:latin typeface="Arial"/>
            </a:endParaRPr>
          </a:p>
        </p:txBody>
      </p:sp>
      <p:sp>
        <p:nvSpPr>
          <p:cNvPr id="250" name="CustomShape 2"/>
          <p:cNvSpPr/>
          <p:nvPr/>
        </p:nvSpPr>
        <p:spPr>
          <a:xfrm>
            <a:off x="504000" y="1124640"/>
            <a:ext cx="8098560" cy="5399280"/>
          </a:xfrm>
          <a:prstGeom prst="rect">
            <a:avLst/>
          </a:prstGeom>
          <a:noFill/>
          <a:ln>
            <a:noFill/>
          </a:ln>
        </p:spPr>
        <p:style>
          <a:lnRef idx="0"/>
          <a:fillRef idx="0"/>
          <a:effectRef idx="0"/>
          <a:fontRef idx="minor"/>
        </p:style>
        <p:txBody>
          <a:bodyPr lIns="0" rIns="0" tIns="0" bIns="0"/>
          <a:p>
            <a:pPr lvl="1" marL="360000" indent="-358560">
              <a:lnSpc>
                <a:spcPct val="100000"/>
              </a:lnSpc>
              <a:spcBef>
                <a:spcPts val="2401"/>
              </a:spcBef>
              <a:buBlip>
                <a:blip r:embed="rId1"/>
              </a:buBlip>
            </a:pPr>
            <a:r>
              <a:rPr b="1" lang="en-US" sz="2400" spc="-1" strike="noStrike">
                <a:solidFill>
                  <a:srgbClr val="323232"/>
                </a:solidFill>
                <a:latin typeface="Arial"/>
                <a:ea typeface="DejaVu Sans"/>
              </a:rPr>
              <a:t>The basic idea is to determine the compatibility of reads with targets (genomic features) without the need for computationally expensive alignment</a:t>
            </a:r>
            <a:endParaRPr b="0" lang="en-US" sz="2400" spc="-1" strike="noStrike">
              <a:latin typeface="Arial"/>
            </a:endParaRPr>
          </a:p>
          <a:p>
            <a:pPr lvl="1" marL="360000" indent="-358560">
              <a:lnSpc>
                <a:spcPct val="100000"/>
              </a:lnSpc>
              <a:spcBef>
                <a:spcPts val="2401"/>
              </a:spcBef>
              <a:buBlip>
                <a:blip r:embed="rId2"/>
              </a:buBlip>
            </a:pPr>
            <a:r>
              <a:rPr b="1" lang="en-US" sz="2400" spc="-1" strike="noStrike">
                <a:solidFill>
                  <a:srgbClr val="323232"/>
                </a:solidFill>
                <a:latin typeface="Arial"/>
                <a:ea typeface="DejaVu Sans"/>
              </a:rPr>
              <a:t>The reference is split into k-mers to construct a De Bruijn graph representation of the transcriptome</a:t>
            </a:r>
            <a:endParaRPr b="0" lang="en-US" sz="2400" spc="-1" strike="noStrike">
              <a:latin typeface="Arial"/>
            </a:endParaRPr>
          </a:p>
          <a:p>
            <a:pPr lvl="1" marL="360000" indent="-358560">
              <a:lnSpc>
                <a:spcPct val="100000"/>
              </a:lnSpc>
              <a:spcBef>
                <a:spcPts val="2401"/>
              </a:spcBef>
              <a:buBlip>
                <a:blip r:embed="rId3"/>
              </a:buBlip>
            </a:pPr>
            <a:r>
              <a:rPr b="1" lang="en-US" sz="2400" spc="-1" strike="noStrike">
                <a:solidFill>
                  <a:srgbClr val="323232"/>
                </a:solidFill>
                <a:latin typeface="Arial"/>
                <a:ea typeface="DejaVu Sans"/>
              </a:rPr>
              <a:t>“</a:t>
            </a:r>
            <a:r>
              <a:rPr b="1" lang="en-US" sz="2400" spc="-1" strike="noStrike">
                <a:solidFill>
                  <a:srgbClr val="323232"/>
                </a:solidFill>
                <a:latin typeface="Arial"/>
                <a:ea typeface="DejaVu Sans"/>
              </a:rPr>
              <a:t>Redundant” k-mers, </a:t>
            </a:r>
            <a:r>
              <a:rPr b="1" i="1" lang="en-US" sz="2400" spc="-1" strike="noStrike">
                <a:solidFill>
                  <a:srgbClr val="323232"/>
                </a:solidFill>
                <a:latin typeface="Arial"/>
                <a:ea typeface="DejaVu Sans"/>
              </a:rPr>
              <a:t>eg</a:t>
            </a:r>
            <a:r>
              <a:rPr b="1" lang="en-US" sz="2400" spc="-1" strike="noStrike">
                <a:solidFill>
                  <a:srgbClr val="323232"/>
                </a:solidFill>
                <a:latin typeface="Arial"/>
                <a:ea typeface="DejaVu Sans"/>
              </a:rPr>
              <a:t> the common region of multiple transcripts, are assigned to the same k-mer compatibility class. This substantially reduces the search space when reads are split into k-mers</a:t>
            </a:r>
            <a:endParaRPr b="0" lang="en-US" sz="2400" spc="-1" strike="noStrike">
              <a:latin typeface="Arial"/>
            </a:endParaRPr>
          </a:p>
          <a:p>
            <a:pPr lvl="1" marL="360000" indent="-358560">
              <a:lnSpc>
                <a:spcPct val="100000"/>
              </a:lnSpc>
              <a:spcBef>
                <a:spcPts val="2401"/>
              </a:spcBef>
              <a:buBlip>
                <a:blip r:embed="rId4"/>
              </a:buBlip>
            </a:pPr>
            <a:r>
              <a:rPr b="1" lang="en-US" sz="2400" spc="-1" strike="noStrike">
                <a:solidFill>
                  <a:srgbClr val="323232"/>
                </a:solidFill>
                <a:latin typeface="Arial"/>
                <a:ea typeface="DejaVu Sans"/>
              </a:rPr>
              <a:t>Primary advantage -&gt; speed</a:t>
            </a:r>
            <a:endParaRPr b="0" lang="en-US" sz="2400" spc="-1" strike="noStrike">
              <a:latin typeface="Arial"/>
            </a:endParaRPr>
          </a:p>
          <a:p>
            <a:pPr lvl="1" marL="360000" indent="-358560">
              <a:lnSpc>
                <a:spcPct val="100000"/>
              </a:lnSpc>
              <a:spcBef>
                <a:spcPts val="2401"/>
              </a:spcBef>
              <a:buBlip>
                <a:blip r:embed="rId5"/>
              </a:buBlip>
            </a:pPr>
            <a:r>
              <a:rPr b="1" lang="en-US" sz="2400" spc="-1" strike="noStrike">
                <a:solidFill>
                  <a:srgbClr val="323232"/>
                </a:solidFill>
                <a:latin typeface="Arial"/>
                <a:ea typeface="DejaVu Sans"/>
              </a:rPr>
              <a:t>Primary disadvantage -&gt; no alignment information</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252" name="CustomShape 2"/>
          <p:cNvSpPr/>
          <p:nvPr/>
        </p:nvSpPr>
        <p:spPr>
          <a:xfrm>
            <a:off x="250560" y="6550200"/>
            <a:ext cx="3157920" cy="302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323232"/>
                </a:solidFill>
                <a:latin typeface="Arial"/>
                <a:ea typeface="ＭＳ Ｐゴシック"/>
              </a:rPr>
              <a:t>https://en.wikipedia.org/wiki/RNA-Seq</a:t>
            </a:r>
            <a:endParaRPr b="0" lang="en-US" sz="1400" spc="-1" strike="noStrike">
              <a:latin typeface="Arial"/>
            </a:endParaRPr>
          </a:p>
        </p:txBody>
      </p:sp>
      <p:pic>
        <p:nvPicPr>
          <p:cNvPr id="253" name="Picture 4" descr=""/>
          <p:cNvPicPr/>
          <p:nvPr/>
        </p:nvPicPr>
        <p:blipFill>
          <a:blip r:embed="rId1"/>
          <a:stretch/>
        </p:blipFill>
        <p:spPr>
          <a:xfrm>
            <a:off x="160200" y="1589040"/>
            <a:ext cx="4240440" cy="4059360"/>
          </a:xfrm>
          <a:prstGeom prst="rect">
            <a:avLst/>
          </a:prstGeom>
          <a:ln>
            <a:noFill/>
          </a:ln>
        </p:spPr>
      </p:pic>
      <p:pic>
        <p:nvPicPr>
          <p:cNvPr id="254" name="Picture 5" descr=""/>
          <p:cNvPicPr/>
          <p:nvPr/>
        </p:nvPicPr>
        <p:blipFill>
          <a:blip r:embed="rId2"/>
          <a:srcRect l="54618" t="7763" r="10948" b="55698"/>
          <a:stretch/>
        </p:blipFill>
        <p:spPr>
          <a:xfrm>
            <a:off x="4703760" y="1052640"/>
            <a:ext cx="3921840" cy="5487840"/>
          </a:xfrm>
          <a:prstGeom prst="rect">
            <a:avLst/>
          </a:prstGeom>
          <a:ln>
            <a:noFill/>
          </a:ln>
        </p:spPr>
      </p:pic>
      <p:sp>
        <p:nvSpPr>
          <p:cNvPr id="255" name="CustomShape 3"/>
          <p:cNvSpPr/>
          <p:nvPr/>
        </p:nvSpPr>
        <p:spPr>
          <a:xfrm>
            <a:off x="4165200" y="6534000"/>
            <a:ext cx="5090400" cy="302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323232"/>
                </a:solidFill>
                <a:latin typeface="Arial"/>
                <a:ea typeface="ＭＳ Ｐゴシック"/>
              </a:rPr>
              <a:t>sailfish (Patro et al. 2014), see also “Kallisto” (Bray et al.2016)</a:t>
            </a:r>
            <a:endParaRPr b="0" lang="en-US" sz="1400" spc="-1" strike="noStrike">
              <a:latin typeface="Arial"/>
            </a:endParaRPr>
          </a:p>
        </p:txBody>
      </p:sp>
      <p:sp>
        <p:nvSpPr>
          <p:cNvPr id="256" name="CustomShape 4"/>
          <p:cNvSpPr/>
          <p:nvPr/>
        </p:nvSpPr>
        <p:spPr>
          <a:xfrm>
            <a:off x="6086880" y="6519960"/>
            <a:ext cx="2968920" cy="302040"/>
          </a:xfrm>
          <a:prstGeom prst="rect">
            <a:avLst/>
          </a:prstGeom>
          <a:noFill/>
          <a:ln>
            <a:noFill/>
          </a:ln>
        </p:spPr>
        <p:style>
          <a:lnRef idx="0"/>
          <a:fillRef idx="0"/>
          <a:effectRef idx="0"/>
          <a:fontRef idx="minor"/>
        </p:style>
      </p:sp>
    </p:spTree>
  </p:cSld>
  <p:transition spd="med">
    <p:fade/>
  </p:transition>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Kallisto Pseudoalignment</a:t>
            </a:r>
            <a:endParaRPr b="0" lang="en-US" sz="3200" spc="-1" strike="noStrike">
              <a:latin typeface="Arial"/>
            </a:endParaRPr>
          </a:p>
        </p:txBody>
      </p:sp>
      <p:pic>
        <p:nvPicPr>
          <p:cNvPr id="258" name="Picture 11" descr=""/>
          <p:cNvPicPr/>
          <p:nvPr/>
        </p:nvPicPr>
        <p:blipFill>
          <a:blip r:embed="rId1"/>
          <a:stretch/>
        </p:blipFill>
        <p:spPr>
          <a:xfrm>
            <a:off x="674280" y="1038960"/>
            <a:ext cx="3656520" cy="4296960"/>
          </a:xfrm>
          <a:prstGeom prst="rect">
            <a:avLst/>
          </a:prstGeom>
          <a:ln>
            <a:noFill/>
          </a:ln>
        </p:spPr>
      </p:pic>
      <p:pic>
        <p:nvPicPr>
          <p:cNvPr id="259" name="Picture 12" descr=""/>
          <p:cNvPicPr/>
          <p:nvPr/>
        </p:nvPicPr>
        <p:blipFill>
          <a:blip r:embed="rId2"/>
          <a:stretch/>
        </p:blipFill>
        <p:spPr>
          <a:xfrm>
            <a:off x="4932000" y="1038960"/>
            <a:ext cx="3656520" cy="4296960"/>
          </a:xfrm>
          <a:prstGeom prst="rect">
            <a:avLst/>
          </a:prstGeom>
          <a:ln>
            <a:noFill/>
          </a:ln>
        </p:spPr>
      </p:pic>
      <p:sp>
        <p:nvSpPr>
          <p:cNvPr id="260" name="CustomShape 2"/>
          <p:cNvSpPr/>
          <p:nvPr/>
        </p:nvSpPr>
        <p:spPr>
          <a:xfrm>
            <a:off x="117000" y="5347800"/>
            <a:ext cx="8770680" cy="1185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323232"/>
                </a:solidFill>
                <a:latin typeface="Arial"/>
                <a:ea typeface="DejaVu Sans"/>
              </a:rPr>
              <a:t>From the kallisto paper : </a:t>
            </a:r>
            <a:r>
              <a:rPr b="0" lang="en-US" sz="1800" spc="-1" strike="noStrike" u="sng">
                <a:solidFill>
                  <a:srgbClr val="575757"/>
                </a:solidFill>
                <a:uFillTx/>
                <a:latin typeface="Arial"/>
                <a:ea typeface="DejaVu Sans"/>
                <a:hlinkClick r:id="rId3"/>
              </a:rPr>
              <a:t>https://arxiv.org/pdf/1505.02710.pdf</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23232"/>
                </a:solidFill>
                <a:latin typeface="Arial"/>
                <a:ea typeface="DejaVu Sans"/>
              </a:rPr>
              <a:t>Also, kallisto or salmon ? </a:t>
            </a:r>
            <a:r>
              <a:rPr b="0" lang="en-US" sz="1800" spc="-1" strike="noStrike" u="sng">
                <a:solidFill>
                  <a:srgbClr val="575757"/>
                </a:solidFill>
                <a:uFillTx/>
                <a:latin typeface="Arial"/>
                <a:ea typeface="DejaVu Sans"/>
                <a:hlinkClick r:id="rId4"/>
              </a:rPr>
              <a:t>https://github.com/mikelove/salmon_kallisto_diffs</a:t>
            </a: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4000" y="404640"/>
            <a:ext cx="8098560" cy="478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Benchmarking the Aligners (simulated dataset)</a:t>
            </a:r>
            <a:endParaRPr b="0" lang="en-US" sz="3200" spc="-1" strike="noStrike">
              <a:latin typeface="Arial"/>
            </a:endParaRPr>
          </a:p>
        </p:txBody>
      </p:sp>
      <p:pic>
        <p:nvPicPr>
          <p:cNvPr id="262" name="Picture 3" descr=""/>
          <p:cNvPicPr/>
          <p:nvPr/>
        </p:nvPicPr>
        <p:blipFill>
          <a:blip r:embed="rId1"/>
          <a:srcRect l="27162" t="4465" r="2615" b="28452"/>
          <a:stretch/>
        </p:blipFill>
        <p:spPr>
          <a:xfrm>
            <a:off x="611640" y="1556640"/>
            <a:ext cx="7918920" cy="2158920"/>
          </a:xfrm>
          <a:prstGeom prst="rect">
            <a:avLst/>
          </a:prstGeom>
          <a:ln>
            <a:noFill/>
          </a:ln>
          <a:effectLst>
            <a:outerShdw algn="tl" blurRad="292100" dir="2700000" dist="139700" rotWithShape="0">
              <a:srgbClr val="333333">
                <a:alpha val="65000"/>
              </a:srgbClr>
            </a:outerShdw>
          </a:effectLst>
        </p:spPr>
      </p:pic>
      <p:sp>
        <p:nvSpPr>
          <p:cNvPr id="263" name="CustomShape 2"/>
          <p:cNvSpPr/>
          <p:nvPr/>
        </p:nvSpPr>
        <p:spPr>
          <a:xfrm>
            <a:off x="7208280" y="4735440"/>
            <a:ext cx="1771200" cy="271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323232"/>
                </a:solidFill>
                <a:latin typeface="Arial"/>
                <a:ea typeface="ＭＳ Ｐゴシック"/>
              </a:rPr>
              <a:t>Dobin &amp; Gingeras 2013</a:t>
            </a:r>
            <a:endParaRPr b="0" lang="en-US" sz="1200" spc="-1" strike="noStrike">
              <a:latin typeface="Arial"/>
            </a:endParaRPr>
          </a:p>
        </p:txBody>
      </p:sp>
      <p:sp>
        <p:nvSpPr>
          <p:cNvPr id="264" name="CustomShape 3"/>
          <p:cNvSpPr/>
          <p:nvPr/>
        </p:nvSpPr>
        <p:spPr>
          <a:xfrm>
            <a:off x="550440" y="4062240"/>
            <a:ext cx="8035560" cy="63792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323232"/>
              </a:buClr>
              <a:buFont typeface="Arial"/>
              <a:buChar char="•"/>
            </a:pPr>
            <a:r>
              <a:rPr b="0" lang="en-US" sz="1800" spc="-1" strike="noStrike">
                <a:solidFill>
                  <a:srgbClr val="323232"/>
                </a:solidFill>
                <a:latin typeface="Arial"/>
                <a:ea typeface="ＭＳ Ｐゴシック"/>
              </a:rPr>
              <a:t>Star is at least x20 faster than Tophat2 for similar parameters</a:t>
            </a:r>
            <a:endParaRPr b="0" lang="en-US" sz="1800" spc="-1" strike="noStrike">
              <a:latin typeface="Arial"/>
            </a:endParaRPr>
          </a:p>
          <a:p>
            <a:pPr marL="285840" indent="-284400">
              <a:lnSpc>
                <a:spcPct val="100000"/>
              </a:lnSpc>
              <a:buClr>
                <a:srgbClr val="323232"/>
              </a:buClr>
              <a:buFont typeface="Arial"/>
              <a:buChar char="•"/>
            </a:pPr>
            <a:r>
              <a:rPr b="0" lang="en-US" sz="1800" spc="-1" strike="noStrike">
                <a:solidFill>
                  <a:srgbClr val="323232"/>
                </a:solidFill>
                <a:latin typeface="Arial"/>
                <a:ea typeface="ＭＳ Ｐゴシック"/>
              </a:rPr>
              <a:t>Tophat2 is at least x6 more memory efficient (can be run on recent laptops)</a:t>
            </a:r>
            <a:endParaRPr b="0" lang="en-US" sz="1800" spc="-1" strike="noStrike">
              <a:latin typeface="Arial"/>
            </a:endParaRPr>
          </a:p>
        </p:txBody>
      </p:sp>
      <p:sp>
        <p:nvSpPr>
          <p:cNvPr id="265" name="CustomShape 4"/>
          <p:cNvSpPr/>
          <p:nvPr/>
        </p:nvSpPr>
        <p:spPr>
          <a:xfrm>
            <a:off x="611640" y="5744160"/>
            <a:ext cx="7918920" cy="30420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323232"/>
                </a:solidFill>
                <a:latin typeface="Arial"/>
                <a:ea typeface="DejaVu Sans"/>
              </a:rPr>
              <a:t>Essentially, if you have access to a cluster you should be using STAR</a:t>
            </a:r>
            <a:endParaRPr b="0" lang="en-US" sz="2000" spc="-1" strike="noStrike">
              <a:latin typeface="Arial"/>
            </a:endParaRPr>
          </a:p>
        </p:txBody>
      </p:sp>
    </p:spTree>
  </p:cSld>
  <p:transition spd="med">
    <p:fade/>
  </p:transition>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RNA-Seq_Basel2017_DesignQC</Template>
  <TotalTime>6659</TotalTime>
  <Application>LibreOffice/6.0.7.3$Linux_X86_64 LibreOffice_project/00m0$Build-3</Application>
  <Words>1947</Words>
  <Paragraphs>268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2017-08-03T16:02:08Z</dcterms:created>
  <dc:creator>Microsoft Office User</dc:creator>
  <dc:description/>
  <dc:language>en-US</dc:language>
  <cp:lastModifiedBy/>
  <dcterms:modified xsi:type="dcterms:W3CDTF">2021-07-09T06:02:03Z</dcterms:modified>
  <cp:revision>79</cp:revision>
  <dc:subject/>
  <dc:title>Introduction to RNA-Seq – Design and QC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