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22.jpeg" ContentType="image/jpeg"/>
  <Override PartName="/ppt/media/image11.png" ContentType="image/png"/>
  <Override PartName="/ppt/media/image6.png" ContentType="image/png"/>
  <Override PartName="/ppt/media/image5.jpeg" ContentType="image/jpeg"/>
  <Override PartName="/ppt/media/image10.png" ContentType="image/png"/>
  <Override PartName="/ppt/media/image23.png" ContentType="image/png"/>
  <Override PartName="/ppt/media/image21.png" ContentType="image/png"/>
  <Override PartName="/ppt/media/image19.png" ContentType="image/png"/>
  <Override PartName="/ppt/media/image1.png" ContentType="image/png"/>
  <Override PartName="/ppt/media/image2.wmf" ContentType="image/x-wmf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4.wmf" ContentType="image/x-wmf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</a:t>
            </a:r>
            <a:r>
              <a:rPr b="0" lang="en-US" sz="4400" spc="-1" strike="noStrike">
                <a:latin typeface="Arial"/>
              </a:rPr>
              <a:t>k to </a:t>
            </a:r>
            <a:r>
              <a:rPr b="0" lang="en-US" sz="4400" spc="-1" strike="noStrike">
                <a:latin typeface="Arial"/>
              </a:rPr>
              <a:t>mov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slid</a:t>
            </a:r>
            <a:r>
              <a:rPr b="0" lang="en-US" sz="4400" spc="-1" strike="noStrike">
                <a:latin typeface="Arial"/>
              </a:rPr>
              <a:t>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</a:t>
            </a:r>
            <a:r>
              <a:rPr b="0" lang="en-US" sz="2000" spc="-1" strike="noStrike">
                <a:latin typeface="Arial"/>
              </a:rPr>
              <a:t>edit the </a:t>
            </a:r>
            <a:r>
              <a:rPr b="0" lang="en-US" sz="2000" spc="-1" strike="noStrike">
                <a:latin typeface="Arial"/>
              </a:rPr>
              <a:t>notes </a:t>
            </a:r>
            <a:r>
              <a:rPr b="0" lang="en-US" sz="2000" spc="-1" strike="noStrike">
                <a:latin typeface="Arial"/>
              </a:rPr>
              <a:t>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FB4838A1-8F75-4333-8A64-5B90747D40DD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120" cy="3426120"/>
          </a:xfrm>
          <a:prstGeom prst="rect">
            <a:avLst/>
          </a:prstGeom>
        </p:spPr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5" name="CustomShape 3"/>
          <p:cNvSpPr/>
          <p:nvPr/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image" Target="../media/image4.wmf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 4" descr=""/>
          <p:cNvPicPr/>
          <p:nvPr/>
        </p:nvPicPr>
        <p:blipFill>
          <a:blip r:embed="rId2"/>
          <a:stretch/>
        </p:blipFill>
        <p:spPr>
          <a:xfrm>
            <a:off x="252000" y="6285240"/>
            <a:ext cx="792720" cy="381240"/>
          </a:xfrm>
          <a:prstGeom prst="rect">
            <a:avLst/>
          </a:prstGeom>
          <a:ln>
            <a:noFill/>
          </a:ln>
        </p:spPr>
      </p:pic>
      <p:pic>
        <p:nvPicPr>
          <p:cNvPr id="1" name="Picture 10" descr=""/>
          <p:cNvPicPr/>
          <p:nvPr/>
        </p:nvPicPr>
        <p:blipFill>
          <a:blip r:embed="rId3"/>
          <a:srcRect l="0" t="0" r="2448" b="0"/>
          <a:stretch/>
        </p:blipFill>
        <p:spPr>
          <a:xfrm>
            <a:off x="1214280" y="6154200"/>
            <a:ext cx="6256800" cy="631800"/>
          </a:xfrm>
          <a:prstGeom prst="rect">
            <a:avLst/>
          </a:prstGeom>
          <a:ln>
            <a:noFill/>
          </a:ln>
        </p:spPr>
      </p:pic>
      <p:sp>
        <p:nvSpPr>
          <p:cNvPr id="2" name="CustomShape 1"/>
          <p:cNvSpPr/>
          <p:nvPr/>
        </p:nvSpPr>
        <p:spPr>
          <a:xfrm>
            <a:off x="7500960" y="6485760"/>
            <a:ext cx="1483560" cy="30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1800" rIns="91800" tIns="46080" bIns="46080">
            <a:noAutofit/>
          </a:bodyPr>
          <a:p>
            <a:pPr>
              <a:lnSpc>
                <a:spcPct val="100000"/>
              </a:lnSpc>
            </a:pPr>
            <a:r>
              <a:rPr b="1" lang="en-US" sz="1420" spc="-1" strike="noStrike">
                <a:solidFill>
                  <a:srgbClr val="323232"/>
                </a:solidFill>
                <a:latin typeface="Arial"/>
                <a:ea typeface="DejaVu Sans"/>
              </a:rPr>
              <a:t>www.sib.swiss</a:t>
            </a:r>
            <a:endParaRPr b="0" lang="en-US" sz="142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 1"/>
          <p:cNvSpPr/>
          <p:nvPr/>
        </p:nvSpPr>
        <p:spPr>
          <a:xfrm>
            <a:off x="0" y="975600"/>
            <a:ext cx="9144000" cy="1440"/>
          </a:xfrm>
          <a:prstGeom prst="line">
            <a:avLst/>
          </a:prstGeom>
          <a:ln w="19080">
            <a:solidFill>
              <a:srgbClr val="e3061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Line 2"/>
          <p:cNvSpPr/>
          <p:nvPr/>
        </p:nvSpPr>
        <p:spPr>
          <a:xfrm>
            <a:off x="0" y="6856200"/>
            <a:ext cx="9144000" cy="1800"/>
          </a:xfrm>
          <a:prstGeom prst="line">
            <a:avLst/>
          </a:prstGeom>
          <a:ln w="19080">
            <a:solidFill>
              <a:srgbClr val="e3061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</a:t>
            </a:r>
            <a:r>
              <a:rPr b="0" lang="en-US" sz="4400" spc="-1" strike="noStrike">
                <a:latin typeface="Arial"/>
              </a:rPr>
              <a:t>k to </a:t>
            </a:r>
            <a:r>
              <a:rPr b="0" lang="en-US" sz="4400" spc="-1" strike="noStrike">
                <a:latin typeface="Arial"/>
              </a:rPr>
              <a:t>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Image 4" descr=""/>
          <p:cNvPicPr/>
          <p:nvPr/>
        </p:nvPicPr>
        <p:blipFill>
          <a:blip r:embed="rId2"/>
          <a:stretch/>
        </p:blipFill>
        <p:spPr>
          <a:xfrm>
            <a:off x="252000" y="6285240"/>
            <a:ext cx="792720" cy="381240"/>
          </a:xfrm>
          <a:prstGeom prst="rect">
            <a:avLst/>
          </a:prstGeom>
          <a:ln>
            <a:noFill/>
          </a:ln>
        </p:spPr>
      </p:pic>
      <p:pic>
        <p:nvPicPr>
          <p:cNvPr id="82" name="Picture 10" descr=""/>
          <p:cNvPicPr/>
          <p:nvPr/>
        </p:nvPicPr>
        <p:blipFill>
          <a:blip r:embed="rId3"/>
          <a:srcRect l="0" t="0" r="2448" b="0"/>
          <a:stretch/>
        </p:blipFill>
        <p:spPr>
          <a:xfrm>
            <a:off x="1214280" y="6154200"/>
            <a:ext cx="6256800" cy="631800"/>
          </a:xfrm>
          <a:prstGeom prst="rect">
            <a:avLst/>
          </a:prstGeom>
          <a:ln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7500960" y="6485760"/>
            <a:ext cx="1483560" cy="30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1800" rIns="91800" tIns="46080" bIns="46080">
            <a:noAutofit/>
          </a:bodyPr>
          <a:p>
            <a:pPr>
              <a:lnSpc>
                <a:spcPct val="100000"/>
              </a:lnSpc>
            </a:pPr>
            <a:r>
              <a:rPr b="1" lang="en-US" sz="1420" spc="-1" strike="noStrike">
                <a:solidFill>
                  <a:srgbClr val="323232"/>
                </a:solidFill>
                <a:latin typeface="Arial"/>
                <a:ea typeface="DejaVu Sans"/>
              </a:rPr>
              <a:t>www.sib.swiss</a:t>
            </a:r>
            <a:endParaRPr b="0" lang="en-US" sz="142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</a:t>
            </a:r>
            <a:r>
              <a:rPr b="0" lang="en-US" sz="4400" spc="-1" strike="noStrike">
                <a:latin typeface="Arial"/>
              </a:rPr>
              <a:t>k to </a:t>
            </a:r>
            <a:r>
              <a:rPr b="0" lang="en-US" sz="4400" spc="-1" strike="noStrike">
                <a:latin typeface="Arial"/>
              </a:rPr>
              <a:t>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</a:t>
            </a:r>
            <a:r>
              <a:rPr b="0" lang="en-US" sz="4400" spc="-1" strike="noStrike">
                <a:latin typeface="Arial"/>
              </a:rPr>
              <a:t>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://www.usadellab.org/cms/?page=trimmomatic" TargetMode="External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04000" y="4129200"/>
            <a:ext cx="8271000" cy="46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e30613"/>
                </a:solidFill>
                <a:latin typeface="Arial"/>
                <a:ea typeface="DejaVu Sans"/>
              </a:rPr>
              <a:t>Introduction to RNA-Seq – Sequence trimming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504000" y="4964400"/>
            <a:ext cx="8097120" cy="7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2800" spc="-1" strike="noStrike">
                <a:solidFill>
                  <a:srgbClr val="e30613"/>
                </a:solidFill>
                <a:latin typeface="Arial"/>
                <a:ea typeface="DejaVu Sans"/>
              </a:rPr>
              <a:t>Wandrille Duchemin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130" name="Espace réservé pour une image  17" descr=""/>
          <p:cNvPicPr/>
          <p:nvPr/>
        </p:nvPicPr>
        <p:blipFill>
          <a:blip r:embed="rId1"/>
          <a:srcRect l="1467" t="0" r="1467" b="12793"/>
          <a:stretch/>
        </p:blipFill>
        <p:spPr>
          <a:xfrm>
            <a:off x="0" y="0"/>
            <a:ext cx="9141120" cy="3426120"/>
          </a:xfrm>
          <a:prstGeom prst="rect">
            <a:avLst/>
          </a:prstGeom>
          <a:ln>
            <a:noFill/>
          </a:ln>
        </p:spPr>
      </p:pic>
      <p:sp>
        <p:nvSpPr>
          <p:cNvPr id="131" name="Line 3"/>
          <p:cNvSpPr/>
          <p:nvPr/>
        </p:nvSpPr>
        <p:spPr>
          <a:xfrm>
            <a:off x="0" y="3424680"/>
            <a:ext cx="9144000" cy="1440"/>
          </a:xfrm>
          <a:prstGeom prst="line">
            <a:avLst/>
          </a:prstGeom>
          <a:ln w="19080">
            <a:solidFill>
              <a:srgbClr val="e30613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32" name="Picture 7" descr=""/>
          <p:cNvPicPr/>
          <p:nvPr/>
        </p:nvPicPr>
        <p:blipFill>
          <a:blip r:embed="rId2"/>
          <a:stretch/>
        </p:blipFill>
        <p:spPr>
          <a:xfrm>
            <a:off x="7448400" y="3286080"/>
            <a:ext cx="1326240" cy="717120"/>
          </a:xfrm>
          <a:prstGeom prst="rect">
            <a:avLst/>
          </a:prstGeom>
          <a:ln>
            <a:noFill/>
          </a:ln>
        </p:spPr>
      </p:pic>
      <p:sp>
        <p:nvSpPr>
          <p:cNvPr id="133" name="Line 4"/>
          <p:cNvSpPr/>
          <p:nvPr/>
        </p:nvSpPr>
        <p:spPr>
          <a:xfrm>
            <a:off x="0" y="-1440"/>
            <a:ext cx="9144000" cy="1440"/>
          </a:xfrm>
          <a:prstGeom prst="line">
            <a:avLst/>
          </a:prstGeom>
          <a:ln w="19080">
            <a:solidFill>
              <a:srgbClr val="e30613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ransition spd="med">
    <p:fade/>
  </p:transition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Line 1"/>
          <p:cNvSpPr/>
          <p:nvPr/>
        </p:nvSpPr>
        <p:spPr>
          <a:xfrm>
            <a:off x="3108960" y="1414440"/>
            <a:ext cx="1630080" cy="0"/>
          </a:xfrm>
          <a:prstGeom prst="line">
            <a:avLst/>
          </a:prstGeom>
          <a:ln w="76320">
            <a:solidFill>
              <a:srgbClr val="ccccc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Line 2"/>
          <p:cNvSpPr/>
          <p:nvPr/>
        </p:nvSpPr>
        <p:spPr>
          <a:xfrm>
            <a:off x="5499720" y="1414440"/>
            <a:ext cx="1312920" cy="0"/>
          </a:xfrm>
          <a:prstGeom prst="line">
            <a:avLst/>
          </a:prstGeom>
          <a:ln w="76320">
            <a:solidFill>
              <a:srgbClr val="ccccc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Line 3"/>
          <p:cNvSpPr/>
          <p:nvPr/>
        </p:nvSpPr>
        <p:spPr>
          <a:xfrm flipH="1">
            <a:off x="6013800" y="1645920"/>
            <a:ext cx="935640" cy="577800"/>
          </a:xfrm>
          <a:prstGeom prst="line">
            <a:avLst/>
          </a:prstGeom>
          <a:ln w="76320">
            <a:solidFill>
              <a:srgbClr val="ccccc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Line 4"/>
          <p:cNvSpPr/>
          <p:nvPr/>
        </p:nvSpPr>
        <p:spPr>
          <a:xfrm>
            <a:off x="5373720" y="3578760"/>
            <a:ext cx="0" cy="569520"/>
          </a:xfrm>
          <a:prstGeom prst="line">
            <a:avLst/>
          </a:prstGeom>
          <a:ln w="76320">
            <a:solidFill>
              <a:srgbClr val="ccccc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Line 5"/>
          <p:cNvSpPr/>
          <p:nvPr/>
        </p:nvSpPr>
        <p:spPr>
          <a:xfrm>
            <a:off x="2926080" y="1463040"/>
            <a:ext cx="1807560" cy="760680"/>
          </a:xfrm>
          <a:prstGeom prst="line">
            <a:avLst/>
          </a:prstGeom>
          <a:ln w="76320">
            <a:solidFill>
              <a:srgbClr val="ccccc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6"/>
          <p:cNvSpPr/>
          <p:nvPr/>
        </p:nvSpPr>
        <p:spPr>
          <a:xfrm>
            <a:off x="467640" y="356400"/>
            <a:ext cx="8241120" cy="47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23232"/>
                </a:solidFill>
                <a:latin typeface="Arial"/>
                <a:ea typeface="DejaVu Sans"/>
              </a:rPr>
              <a:t>Trimming – doing it or not?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48" name="Picture 4_4" descr=""/>
          <p:cNvPicPr/>
          <p:nvPr/>
        </p:nvPicPr>
        <p:blipFill>
          <a:blip r:embed="rId1"/>
          <a:stretch/>
        </p:blipFill>
        <p:spPr>
          <a:xfrm>
            <a:off x="118800" y="1148760"/>
            <a:ext cx="1252440" cy="679680"/>
          </a:xfrm>
          <a:prstGeom prst="rect">
            <a:avLst/>
          </a:prstGeom>
          <a:ln>
            <a:noFill/>
          </a:ln>
        </p:spPr>
      </p:pic>
      <p:sp>
        <p:nvSpPr>
          <p:cNvPr id="249" name="CustomShape 7"/>
          <p:cNvSpPr/>
          <p:nvPr/>
        </p:nvSpPr>
        <p:spPr>
          <a:xfrm>
            <a:off x="46800" y="1710720"/>
            <a:ext cx="1964520" cy="30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323232"/>
                </a:solidFill>
                <a:latin typeface="Cambria"/>
                <a:ea typeface="DejaVu Sans"/>
              </a:rPr>
              <a:t>Sequencing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323232"/>
                </a:solidFill>
                <a:latin typeface="Cambria"/>
                <a:ea typeface="DejaVu Sans"/>
              </a:rPr>
              <a:t>facility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0" name="CustomShape 8"/>
          <p:cNvSpPr/>
          <p:nvPr/>
        </p:nvSpPr>
        <p:spPr>
          <a:xfrm>
            <a:off x="1828800" y="1231560"/>
            <a:ext cx="1371240" cy="365400"/>
          </a:xfrm>
          <a:prstGeom prst="rect">
            <a:avLst/>
          </a:prstGeom>
          <a:solidFill>
            <a:srgbClr val="ffaa9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Raw reads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1" name="CustomShape 9"/>
          <p:cNvSpPr/>
          <p:nvPr/>
        </p:nvSpPr>
        <p:spPr>
          <a:xfrm>
            <a:off x="6812640" y="1094400"/>
            <a:ext cx="2011320" cy="639720"/>
          </a:xfrm>
          <a:prstGeom prst="rect">
            <a:avLst/>
          </a:prstGeom>
          <a:solidFill>
            <a:srgbClr val="ffaa9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Trimmed/filtered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reads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2" name="CustomShape 10"/>
          <p:cNvSpPr/>
          <p:nvPr/>
        </p:nvSpPr>
        <p:spPr>
          <a:xfrm>
            <a:off x="4687920" y="3034440"/>
            <a:ext cx="1371240" cy="601920"/>
          </a:xfrm>
          <a:prstGeom prst="rect">
            <a:avLst/>
          </a:prstGeom>
          <a:solidFill>
            <a:srgbClr val="ffaa9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Mapped reads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3" name="CustomShape 11"/>
          <p:cNvSpPr/>
          <p:nvPr/>
        </p:nvSpPr>
        <p:spPr>
          <a:xfrm>
            <a:off x="4739040" y="1113480"/>
            <a:ext cx="1269000" cy="601920"/>
          </a:xfrm>
          <a:prstGeom prst="rect">
            <a:avLst/>
          </a:prstGeom>
          <a:solidFill>
            <a:srgbClr val="35526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eeeeee"/>
                </a:solidFill>
                <a:latin typeface="Arial"/>
              </a:rPr>
              <a:t>trimming/filtering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4" name="CustomShape 12"/>
          <p:cNvSpPr/>
          <p:nvPr/>
        </p:nvSpPr>
        <p:spPr>
          <a:xfrm>
            <a:off x="4733640" y="2223720"/>
            <a:ext cx="1279800" cy="359640"/>
          </a:xfrm>
          <a:prstGeom prst="rect">
            <a:avLst/>
          </a:prstGeom>
          <a:solidFill>
            <a:srgbClr val="35526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eeeeee"/>
                </a:solidFill>
                <a:latin typeface="Arial"/>
              </a:rPr>
              <a:t>mapping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5" name="CustomShape 13"/>
          <p:cNvSpPr/>
          <p:nvPr/>
        </p:nvSpPr>
        <p:spPr>
          <a:xfrm>
            <a:off x="4459320" y="4148280"/>
            <a:ext cx="1828440" cy="601920"/>
          </a:xfrm>
          <a:prstGeom prst="rect">
            <a:avLst/>
          </a:prstGeom>
          <a:solidFill>
            <a:srgbClr val="35526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eeeeee"/>
                </a:solidFill>
                <a:latin typeface="Arial"/>
              </a:rPr>
              <a:t>expression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eeeeee"/>
                </a:solidFill>
                <a:latin typeface="Arial"/>
              </a:rPr>
              <a:t>quantification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Line 14"/>
          <p:cNvSpPr/>
          <p:nvPr/>
        </p:nvSpPr>
        <p:spPr>
          <a:xfrm>
            <a:off x="5373720" y="2583720"/>
            <a:ext cx="0" cy="450720"/>
          </a:xfrm>
          <a:prstGeom prst="line">
            <a:avLst/>
          </a:prstGeom>
          <a:ln w="76320">
            <a:solidFill>
              <a:srgbClr val="ccccc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TextShape 15"/>
          <p:cNvSpPr txBox="1"/>
          <p:nvPr/>
        </p:nvSpPr>
        <p:spPr>
          <a:xfrm>
            <a:off x="182880" y="2652480"/>
            <a:ext cx="4206240" cy="144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Counting  </a:t>
            </a:r>
            <a:endParaRPr b="0" lang="en-US" sz="2400" spc="-1" strike="noStrike">
              <a:latin typeface="Arial"/>
            </a:endParaRPr>
          </a:p>
          <a:p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(eg, differential expression): </a:t>
            </a:r>
            <a:endParaRPr b="0" lang="en-US" sz="2400" spc="-1" strike="noStrike">
              <a:latin typeface="Arial"/>
            </a:endParaRPr>
          </a:p>
          <a:p>
            <a:endParaRPr b="0" lang="en-US" sz="2400" spc="-1" strike="noStrike">
              <a:latin typeface="Arial"/>
            </a:endParaRPr>
          </a:p>
          <a:p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NO trimming or light trim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58" name="TextShape 16"/>
          <p:cNvSpPr txBox="1"/>
          <p:nvPr/>
        </p:nvSpPr>
        <p:spPr>
          <a:xfrm>
            <a:off x="35640" y="4937760"/>
            <a:ext cx="9291240" cy="2356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Ag</a:t>
            </a: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gr</a:t>
            </a: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es</a:t>
            </a: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siv</a:t>
            </a: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e </a:t>
            </a: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tri</a:t>
            </a: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m</a:t>
            </a: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mi</a:t>
            </a: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ng </a:t>
            </a: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(hi</a:t>
            </a: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gh </a:t>
            </a: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qu</a:t>
            </a: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alit</a:t>
            </a: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y </a:t>
            </a: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thr</a:t>
            </a: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es</a:t>
            </a: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hol</a:t>
            </a: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d, </a:t>
            </a: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lo</a:t>
            </a: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w </a:t>
            </a: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len</a:t>
            </a: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gt</a:t>
            </a: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h </a:t>
            </a: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filt</a:t>
            </a: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eri</a:t>
            </a: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ng</a:t>
            </a: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)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ca</a:t>
            </a: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n </a:t>
            </a: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ha</a:t>
            </a: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ve </a:t>
            </a: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ne</a:t>
            </a: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ga</a:t>
            </a: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tiv</a:t>
            </a: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e </a:t>
            </a: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im</a:t>
            </a: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pa</a:t>
            </a: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cts </a:t>
            </a: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on </a:t>
            </a: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ex</a:t>
            </a: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pr</a:t>
            </a: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es</a:t>
            </a: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sio</a:t>
            </a: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n </a:t>
            </a: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qu</a:t>
            </a: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an</a:t>
            </a: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tifi</a:t>
            </a: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cat</a:t>
            </a: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ion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23232"/>
                </a:solidFill>
                <a:latin typeface="Arial"/>
                <a:ea typeface="DejaVu Sans"/>
              </a:rPr>
              <a:t>see </a:t>
            </a:r>
            <a:r>
              <a:rPr b="0" lang="en-US" sz="2000" spc="-1" strike="noStrike">
                <a:solidFill>
                  <a:srgbClr val="323232"/>
                </a:solidFill>
                <a:latin typeface="Arial"/>
                <a:ea typeface="DejaVu Sans"/>
              </a:rPr>
              <a:t>: </a:t>
            </a:r>
            <a:r>
              <a:rPr b="0" lang="en-US" sz="2000" spc="-1" strike="noStrike">
                <a:solidFill>
                  <a:srgbClr val="323232"/>
                </a:solidFill>
                <a:latin typeface="Arial"/>
                <a:ea typeface="DejaVu Sans"/>
              </a:rPr>
              <a:t>Will</a:t>
            </a:r>
            <a:r>
              <a:rPr b="0" lang="en-US" sz="2000" spc="-1" strike="noStrike">
                <a:solidFill>
                  <a:srgbClr val="323232"/>
                </a:solidFill>
                <a:latin typeface="Arial"/>
                <a:ea typeface="DejaVu Sans"/>
              </a:rPr>
              <a:t>iam </a:t>
            </a:r>
            <a:r>
              <a:rPr b="0" lang="en-US" sz="2000" spc="-1" strike="noStrike">
                <a:solidFill>
                  <a:srgbClr val="323232"/>
                </a:solidFill>
                <a:latin typeface="Arial"/>
                <a:ea typeface="DejaVu Sans"/>
              </a:rPr>
              <a:t>et </a:t>
            </a:r>
            <a:r>
              <a:rPr b="0" lang="en-US" sz="2000" spc="-1" strike="noStrike">
                <a:solidFill>
                  <a:srgbClr val="323232"/>
                </a:solidFill>
                <a:latin typeface="Arial"/>
                <a:ea typeface="DejaVu Sans"/>
              </a:rPr>
              <a:t>al. </a:t>
            </a:r>
            <a:r>
              <a:rPr b="0" lang="en-US" sz="2000" spc="-1" strike="noStrike">
                <a:solidFill>
                  <a:srgbClr val="323232"/>
                </a:solidFill>
                <a:latin typeface="Arial"/>
                <a:ea typeface="DejaVu Sans"/>
              </a:rPr>
              <a:t>(20</a:t>
            </a:r>
            <a:r>
              <a:rPr b="0" lang="en-US" sz="2000" spc="-1" strike="noStrike">
                <a:solidFill>
                  <a:srgbClr val="323232"/>
                </a:solidFill>
                <a:latin typeface="Arial"/>
                <a:ea typeface="DejaVu Sans"/>
              </a:rPr>
              <a:t>16) </a:t>
            </a:r>
            <a:r>
              <a:rPr b="0" lang="en-US" sz="2000" spc="-1" strike="noStrike">
                <a:solidFill>
                  <a:srgbClr val="323232"/>
                </a:solidFill>
                <a:latin typeface="Arial"/>
                <a:ea typeface="DejaVu Sans"/>
              </a:rPr>
              <a:t>Tri</a:t>
            </a:r>
            <a:r>
              <a:rPr b="0" lang="en-US" sz="2000" spc="-1" strike="noStrike">
                <a:solidFill>
                  <a:srgbClr val="323232"/>
                </a:solidFill>
                <a:latin typeface="Arial"/>
                <a:ea typeface="DejaVu Sans"/>
              </a:rPr>
              <a:t>mm</a:t>
            </a:r>
            <a:r>
              <a:rPr b="0" lang="en-US" sz="2000" spc="-1" strike="noStrike">
                <a:solidFill>
                  <a:srgbClr val="323232"/>
                </a:solidFill>
                <a:latin typeface="Arial"/>
                <a:ea typeface="DejaVu Sans"/>
              </a:rPr>
              <a:t>ing </a:t>
            </a:r>
            <a:r>
              <a:rPr b="0" lang="en-US" sz="2000" spc="-1" strike="noStrike">
                <a:solidFill>
                  <a:srgbClr val="323232"/>
                </a:solidFill>
                <a:latin typeface="Arial"/>
                <a:ea typeface="DejaVu Sans"/>
              </a:rPr>
              <a:t>of </a:t>
            </a:r>
            <a:r>
              <a:rPr b="0" lang="en-US" sz="2000" spc="-1" strike="noStrike">
                <a:solidFill>
                  <a:srgbClr val="323232"/>
                </a:solidFill>
                <a:latin typeface="Arial"/>
                <a:ea typeface="DejaVu Sans"/>
              </a:rPr>
              <a:t>seq</a:t>
            </a:r>
            <a:r>
              <a:rPr b="0" lang="en-US" sz="2000" spc="-1" strike="noStrike">
                <a:solidFill>
                  <a:srgbClr val="323232"/>
                </a:solidFill>
                <a:latin typeface="Arial"/>
                <a:ea typeface="DejaVu Sans"/>
              </a:rPr>
              <a:t>ue</a:t>
            </a:r>
            <a:r>
              <a:rPr b="0" lang="en-US" sz="2000" spc="-1" strike="noStrike">
                <a:solidFill>
                  <a:srgbClr val="323232"/>
                </a:solidFill>
                <a:latin typeface="Arial"/>
                <a:ea typeface="DejaVu Sans"/>
              </a:rPr>
              <a:t>nce </a:t>
            </a:r>
            <a:r>
              <a:rPr b="0" lang="en-US" sz="2000" spc="-1" strike="noStrike">
                <a:solidFill>
                  <a:srgbClr val="323232"/>
                </a:solidFill>
                <a:latin typeface="Arial"/>
                <a:ea typeface="DejaVu Sans"/>
              </a:rPr>
              <a:t>rea</a:t>
            </a:r>
            <a:r>
              <a:rPr b="0" lang="en-US" sz="2000" spc="-1" strike="noStrike">
                <a:solidFill>
                  <a:srgbClr val="323232"/>
                </a:solidFill>
                <a:latin typeface="Arial"/>
                <a:ea typeface="DejaVu Sans"/>
              </a:rPr>
              <a:t>ds </a:t>
            </a:r>
            <a:r>
              <a:rPr b="0" lang="en-US" sz="2000" spc="-1" strike="noStrike">
                <a:solidFill>
                  <a:srgbClr val="323232"/>
                </a:solidFill>
                <a:latin typeface="Arial"/>
                <a:ea typeface="DejaVu Sans"/>
              </a:rPr>
              <a:t>alte</a:t>
            </a:r>
            <a:r>
              <a:rPr b="0" lang="en-US" sz="2000" spc="-1" strike="noStrike">
                <a:solidFill>
                  <a:srgbClr val="323232"/>
                </a:solidFill>
                <a:latin typeface="Arial"/>
                <a:ea typeface="DejaVu Sans"/>
              </a:rPr>
              <a:t>rs </a:t>
            </a:r>
            <a:r>
              <a:rPr b="0" lang="en-US" sz="2000" spc="-1" strike="noStrike">
                <a:solidFill>
                  <a:srgbClr val="323232"/>
                </a:solidFill>
                <a:latin typeface="Arial"/>
                <a:ea typeface="DejaVu Sans"/>
              </a:rPr>
              <a:t>RN</a:t>
            </a:r>
            <a:r>
              <a:rPr b="0" lang="en-US" sz="2000" spc="-1" strike="noStrike">
                <a:solidFill>
                  <a:srgbClr val="323232"/>
                </a:solidFill>
                <a:latin typeface="Arial"/>
                <a:ea typeface="DejaVu Sans"/>
              </a:rPr>
              <a:t>A-</a:t>
            </a:r>
            <a:r>
              <a:rPr b="0" lang="en-US" sz="2000" spc="-1" strike="noStrike">
                <a:solidFill>
                  <a:srgbClr val="323232"/>
                </a:solidFill>
                <a:latin typeface="Arial"/>
                <a:ea typeface="DejaVu Sans"/>
              </a:rPr>
              <a:t>Se</a:t>
            </a:r>
            <a:r>
              <a:rPr b="0" lang="en-US" sz="2000" spc="-1" strike="noStrike">
                <a:solidFill>
                  <a:srgbClr val="323232"/>
                </a:solidFill>
                <a:latin typeface="Arial"/>
                <a:ea typeface="DejaVu Sans"/>
              </a:rPr>
              <a:t>q </a:t>
            </a:r>
            <a:r>
              <a:rPr b="0" lang="en-US" sz="2000" spc="-1" strike="noStrike">
                <a:solidFill>
                  <a:srgbClr val="323232"/>
                </a:solidFill>
                <a:latin typeface="Arial"/>
                <a:ea typeface="DejaVu Sans"/>
              </a:rPr>
              <a:t>ge</a:t>
            </a:r>
            <a:r>
              <a:rPr b="0" lang="en-US" sz="2000" spc="-1" strike="noStrike">
                <a:solidFill>
                  <a:srgbClr val="323232"/>
                </a:solidFill>
                <a:latin typeface="Arial"/>
                <a:ea typeface="DejaVu Sans"/>
              </a:rPr>
              <a:t>ne </a:t>
            </a:r>
            <a:r>
              <a:rPr b="0" lang="en-US" sz="2000" spc="-1" strike="noStrike">
                <a:solidFill>
                  <a:srgbClr val="323232"/>
                </a:solidFill>
                <a:latin typeface="Arial"/>
                <a:ea typeface="DejaVu Sans"/>
              </a:rPr>
              <a:t>exp</a:t>
            </a:r>
            <a:r>
              <a:rPr b="0" lang="en-US" sz="2000" spc="-1" strike="noStrike">
                <a:solidFill>
                  <a:srgbClr val="323232"/>
                </a:solidFill>
                <a:latin typeface="Arial"/>
                <a:ea typeface="DejaVu Sans"/>
              </a:rPr>
              <a:t>res</a:t>
            </a:r>
            <a:r>
              <a:rPr b="0" lang="en-US" sz="2000" spc="-1" strike="noStrike">
                <a:solidFill>
                  <a:srgbClr val="323232"/>
                </a:solidFill>
                <a:latin typeface="Arial"/>
                <a:ea typeface="DejaVu Sans"/>
              </a:rPr>
              <a:t>sio</a:t>
            </a:r>
            <a:r>
              <a:rPr b="0" lang="en-US" sz="2000" spc="-1" strike="noStrike">
                <a:solidFill>
                  <a:srgbClr val="323232"/>
                </a:solidFill>
                <a:latin typeface="Arial"/>
                <a:ea typeface="DejaVu Sans"/>
              </a:rPr>
              <a:t>n </a:t>
            </a:r>
            <a:r>
              <a:rPr b="0" lang="en-US" sz="2000" spc="-1" strike="noStrike">
                <a:solidFill>
                  <a:srgbClr val="323232"/>
                </a:solidFill>
                <a:latin typeface="Arial"/>
                <a:ea typeface="DejaVu Sans"/>
              </a:rPr>
              <a:t>esti</a:t>
            </a:r>
            <a:r>
              <a:rPr b="0" lang="en-US" sz="2000" spc="-1" strike="noStrike">
                <a:solidFill>
                  <a:srgbClr val="323232"/>
                </a:solidFill>
                <a:latin typeface="Arial"/>
                <a:ea typeface="DejaVu Sans"/>
              </a:rPr>
              <a:t>ma</a:t>
            </a:r>
            <a:r>
              <a:rPr b="0" lang="en-US" sz="2000" spc="-1" strike="noStrike">
                <a:solidFill>
                  <a:srgbClr val="323232"/>
                </a:solidFill>
                <a:latin typeface="Arial"/>
                <a:ea typeface="DejaVu Sans"/>
              </a:rPr>
              <a:t>tes</a:t>
            </a:r>
            <a:r>
              <a:rPr b="0" lang="en-US" sz="2000" spc="-1" strike="noStrike">
                <a:solidFill>
                  <a:srgbClr val="323232"/>
                </a:solidFill>
                <a:latin typeface="Arial"/>
                <a:ea typeface="DejaVu Sans"/>
              </a:rPr>
              <a:t>. </a:t>
            </a:r>
            <a:r>
              <a:rPr b="0" lang="en-US" sz="2000" spc="-1" strike="noStrike">
                <a:solidFill>
                  <a:srgbClr val="323232"/>
                </a:solidFill>
                <a:latin typeface="Arial"/>
                <a:ea typeface="DejaVu Sans"/>
              </a:rPr>
              <a:t>BM</a:t>
            </a:r>
            <a:r>
              <a:rPr b="0" lang="en-US" sz="2000" spc="-1" strike="noStrike">
                <a:solidFill>
                  <a:srgbClr val="323232"/>
                </a:solidFill>
                <a:latin typeface="Arial"/>
                <a:ea typeface="DejaVu Sans"/>
              </a:rPr>
              <a:t>C </a:t>
            </a:r>
            <a:r>
              <a:rPr b="0" lang="en-US" sz="2000" spc="-1" strike="noStrike">
                <a:solidFill>
                  <a:srgbClr val="323232"/>
                </a:solidFill>
                <a:latin typeface="Arial"/>
                <a:ea typeface="DejaVu Sans"/>
              </a:rPr>
              <a:t>bioi</a:t>
            </a:r>
            <a:r>
              <a:rPr b="0" lang="en-US" sz="2000" spc="-1" strike="noStrike">
                <a:solidFill>
                  <a:srgbClr val="323232"/>
                </a:solidFill>
                <a:latin typeface="Arial"/>
                <a:ea typeface="DejaVu Sans"/>
              </a:rPr>
              <a:t>nfo </a:t>
            </a:r>
            <a:endParaRPr b="0" lang="en-US" sz="2000" spc="-1" strike="noStrike">
              <a:latin typeface="Arial"/>
            </a:endParaRPr>
          </a:p>
        </p:txBody>
      </p:sp>
    </p:spTree>
  </p:cSld>
  <p:transition spd="med">
    <p:fade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Line 1"/>
          <p:cNvSpPr/>
          <p:nvPr/>
        </p:nvSpPr>
        <p:spPr>
          <a:xfrm>
            <a:off x="3108960" y="1414440"/>
            <a:ext cx="1630080" cy="0"/>
          </a:xfrm>
          <a:prstGeom prst="line">
            <a:avLst/>
          </a:prstGeom>
          <a:ln w="76320">
            <a:solidFill>
              <a:srgbClr val="ccccc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Line 2"/>
          <p:cNvSpPr/>
          <p:nvPr/>
        </p:nvSpPr>
        <p:spPr>
          <a:xfrm>
            <a:off x="5499720" y="1414440"/>
            <a:ext cx="1312920" cy="0"/>
          </a:xfrm>
          <a:prstGeom prst="line">
            <a:avLst/>
          </a:prstGeom>
          <a:ln w="76320">
            <a:solidFill>
              <a:srgbClr val="ccccc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Line 3"/>
          <p:cNvSpPr/>
          <p:nvPr/>
        </p:nvSpPr>
        <p:spPr>
          <a:xfrm flipH="1">
            <a:off x="6013800" y="1645920"/>
            <a:ext cx="935640" cy="577800"/>
          </a:xfrm>
          <a:prstGeom prst="line">
            <a:avLst/>
          </a:prstGeom>
          <a:ln w="76320">
            <a:solidFill>
              <a:srgbClr val="ccccc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Line 4"/>
          <p:cNvSpPr/>
          <p:nvPr/>
        </p:nvSpPr>
        <p:spPr>
          <a:xfrm>
            <a:off x="5373720" y="3578760"/>
            <a:ext cx="0" cy="569520"/>
          </a:xfrm>
          <a:prstGeom prst="line">
            <a:avLst/>
          </a:prstGeom>
          <a:ln w="76320">
            <a:solidFill>
              <a:srgbClr val="ccccc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Line 5"/>
          <p:cNvSpPr/>
          <p:nvPr/>
        </p:nvSpPr>
        <p:spPr>
          <a:xfrm>
            <a:off x="2926080" y="1463040"/>
            <a:ext cx="1807560" cy="760680"/>
          </a:xfrm>
          <a:prstGeom prst="line">
            <a:avLst/>
          </a:prstGeom>
          <a:ln w="76320">
            <a:solidFill>
              <a:srgbClr val="ccccc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6"/>
          <p:cNvSpPr/>
          <p:nvPr/>
        </p:nvSpPr>
        <p:spPr>
          <a:xfrm>
            <a:off x="467640" y="356400"/>
            <a:ext cx="8241120" cy="47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23232"/>
                </a:solidFill>
                <a:latin typeface="Arial"/>
                <a:ea typeface="DejaVu Sans"/>
              </a:rPr>
              <a:t>Trimming – doing it or not?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65" name="Picture 4_6" descr=""/>
          <p:cNvPicPr/>
          <p:nvPr/>
        </p:nvPicPr>
        <p:blipFill>
          <a:blip r:embed="rId1"/>
          <a:stretch/>
        </p:blipFill>
        <p:spPr>
          <a:xfrm>
            <a:off x="118800" y="1148760"/>
            <a:ext cx="1252440" cy="679680"/>
          </a:xfrm>
          <a:prstGeom prst="rect">
            <a:avLst/>
          </a:prstGeom>
          <a:ln>
            <a:noFill/>
          </a:ln>
        </p:spPr>
      </p:pic>
      <p:sp>
        <p:nvSpPr>
          <p:cNvPr id="266" name="CustomShape 7"/>
          <p:cNvSpPr/>
          <p:nvPr/>
        </p:nvSpPr>
        <p:spPr>
          <a:xfrm>
            <a:off x="46800" y="1710720"/>
            <a:ext cx="1964520" cy="30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323232"/>
                </a:solidFill>
                <a:latin typeface="Cambria"/>
                <a:ea typeface="DejaVu Sans"/>
              </a:rPr>
              <a:t>Sequencing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323232"/>
                </a:solidFill>
                <a:latin typeface="Cambria"/>
                <a:ea typeface="DejaVu Sans"/>
              </a:rPr>
              <a:t>facility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67" name="CustomShape 8"/>
          <p:cNvSpPr/>
          <p:nvPr/>
        </p:nvSpPr>
        <p:spPr>
          <a:xfrm>
            <a:off x="1828800" y="1231560"/>
            <a:ext cx="1371240" cy="365400"/>
          </a:xfrm>
          <a:prstGeom prst="rect">
            <a:avLst/>
          </a:prstGeom>
          <a:solidFill>
            <a:srgbClr val="ffaa9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Raw reads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8" name="CustomShape 9"/>
          <p:cNvSpPr/>
          <p:nvPr/>
        </p:nvSpPr>
        <p:spPr>
          <a:xfrm>
            <a:off x="6812640" y="1094400"/>
            <a:ext cx="2011320" cy="639720"/>
          </a:xfrm>
          <a:prstGeom prst="rect">
            <a:avLst/>
          </a:prstGeom>
          <a:solidFill>
            <a:srgbClr val="ffaa9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Trimmed/filtered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reads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CustomShape 10"/>
          <p:cNvSpPr/>
          <p:nvPr/>
        </p:nvSpPr>
        <p:spPr>
          <a:xfrm>
            <a:off x="4687920" y="3034440"/>
            <a:ext cx="1371240" cy="601920"/>
          </a:xfrm>
          <a:prstGeom prst="rect">
            <a:avLst/>
          </a:prstGeom>
          <a:solidFill>
            <a:srgbClr val="ffaa9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Mapped reads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0" name="CustomShape 11"/>
          <p:cNvSpPr/>
          <p:nvPr/>
        </p:nvSpPr>
        <p:spPr>
          <a:xfrm>
            <a:off x="4739040" y="1113480"/>
            <a:ext cx="1269000" cy="601920"/>
          </a:xfrm>
          <a:prstGeom prst="rect">
            <a:avLst/>
          </a:prstGeom>
          <a:solidFill>
            <a:srgbClr val="35526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eeeeee"/>
                </a:solidFill>
                <a:latin typeface="Arial"/>
              </a:rPr>
              <a:t>trimming/filtering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1" name="CustomShape 12"/>
          <p:cNvSpPr/>
          <p:nvPr/>
        </p:nvSpPr>
        <p:spPr>
          <a:xfrm>
            <a:off x="4733640" y="2223720"/>
            <a:ext cx="1279800" cy="359640"/>
          </a:xfrm>
          <a:prstGeom prst="rect">
            <a:avLst/>
          </a:prstGeom>
          <a:solidFill>
            <a:srgbClr val="35526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eeeeee"/>
                </a:solidFill>
                <a:latin typeface="Arial"/>
              </a:rPr>
              <a:t>mapping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2" name="CustomShape 13"/>
          <p:cNvSpPr/>
          <p:nvPr/>
        </p:nvSpPr>
        <p:spPr>
          <a:xfrm>
            <a:off x="4459320" y="4148280"/>
            <a:ext cx="1828440" cy="601920"/>
          </a:xfrm>
          <a:prstGeom prst="rect">
            <a:avLst/>
          </a:prstGeom>
          <a:solidFill>
            <a:srgbClr val="35526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eeeeee"/>
                </a:solidFill>
                <a:latin typeface="Arial"/>
              </a:rPr>
              <a:t>expression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eeeeee"/>
                </a:solidFill>
                <a:latin typeface="Arial"/>
              </a:rPr>
              <a:t>quantification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3" name="Line 14"/>
          <p:cNvSpPr/>
          <p:nvPr/>
        </p:nvSpPr>
        <p:spPr>
          <a:xfrm>
            <a:off x="5373720" y="2583720"/>
            <a:ext cx="0" cy="450720"/>
          </a:xfrm>
          <a:prstGeom prst="line">
            <a:avLst/>
          </a:prstGeom>
          <a:ln w="76320">
            <a:solidFill>
              <a:srgbClr val="ccccc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15"/>
          <p:cNvSpPr/>
          <p:nvPr/>
        </p:nvSpPr>
        <p:spPr>
          <a:xfrm>
            <a:off x="4148640" y="3566160"/>
            <a:ext cx="605880" cy="365400"/>
          </a:xfrm>
          <a:prstGeom prst="rect">
            <a:avLst/>
          </a:prstGeom>
          <a:solidFill>
            <a:srgbClr val="81d41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eeeeee"/>
                </a:solidFill>
                <a:latin typeface="Arial"/>
              </a:rPr>
              <a:t>QC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5" name="TextShape 16"/>
          <p:cNvSpPr txBox="1"/>
          <p:nvPr/>
        </p:nvSpPr>
        <p:spPr>
          <a:xfrm>
            <a:off x="182880" y="2652480"/>
            <a:ext cx="4206240" cy="144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Counting  </a:t>
            </a:r>
            <a:endParaRPr b="0" lang="en-US" sz="2400" spc="-1" strike="noStrike">
              <a:latin typeface="Arial"/>
            </a:endParaRPr>
          </a:p>
          <a:p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(eg, differential expression): </a:t>
            </a:r>
            <a:endParaRPr b="0" lang="en-US" sz="2400" spc="-1" strike="noStrike">
              <a:latin typeface="Arial"/>
            </a:endParaRPr>
          </a:p>
          <a:p>
            <a:endParaRPr b="0" lang="en-US" sz="2400" spc="-1" strike="noStrike">
              <a:latin typeface="Arial"/>
            </a:endParaRPr>
          </a:p>
          <a:p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NO trimming or light trim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76" name="TextShape 17"/>
          <p:cNvSpPr txBox="1"/>
          <p:nvPr/>
        </p:nvSpPr>
        <p:spPr>
          <a:xfrm>
            <a:off x="35640" y="4937760"/>
            <a:ext cx="9291240" cy="2356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Aggressive trimming (high quality threshold, low length filtering)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can have negative impacts on expression quantification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23232"/>
                </a:solidFill>
                <a:latin typeface="Arial"/>
                <a:ea typeface="DejaVu Sans"/>
              </a:rPr>
              <a:t>see : William et al. (2016) Trimming of sequence reads alters RNA-Seq gene expression estimates. BMC bioinfo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77" name="TextShape 18"/>
          <p:cNvSpPr txBox="1"/>
          <p:nvPr/>
        </p:nvSpPr>
        <p:spPr>
          <a:xfrm>
            <a:off x="6766560" y="2743200"/>
            <a:ext cx="2401200" cy="40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2200" spc="-1" strike="noStrike">
                <a:solidFill>
                  <a:srgbClr val="00a933"/>
                </a:solidFill>
                <a:latin typeface="Arial"/>
              </a:rPr>
              <a:t>% mapped reads</a:t>
            </a:r>
            <a:endParaRPr b="1" lang="en-US" sz="2200" spc="-1" strike="noStrike">
              <a:latin typeface="Arial"/>
            </a:endParaRPr>
          </a:p>
        </p:txBody>
      </p:sp>
      <p:sp>
        <p:nvSpPr>
          <p:cNvPr id="278" name="Line 19"/>
          <p:cNvSpPr/>
          <p:nvPr/>
        </p:nvSpPr>
        <p:spPr>
          <a:xfrm flipV="1">
            <a:off x="6492240" y="2807280"/>
            <a:ext cx="274320" cy="274320"/>
          </a:xfrm>
          <a:prstGeom prst="line">
            <a:avLst/>
          </a:prstGeom>
          <a:ln w="38160">
            <a:solidFill>
              <a:srgbClr val="00a933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Line 20"/>
          <p:cNvSpPr/>
          <p:nvPr/>
        </p:nvSpPr>
        <p:spPr>
          <a:xfrm>
            <a:off x="6518160" y="3218760"/>
            <a:ext cx="222480" cy="317880"/>
          </a:xfrm>
          <a:prstGeom prst="line">
            <a:avLst/>
          </a:prstGeom>
          <a:ln w="381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TextShape 21"/>
          <p:cNvSpPr txBox="1"/>
          <p:nvPr/>
        </p:nvSpPr>
        <p:spPr>
          <a:xfrm>
            <a:off x="6766560" y="3176280"/>
            <a:ext cx="2386080" cy="40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ff0000"/>
                </a:solidFill>
                <a:latin typeface="Arial"/>
              </a:rPr>
              <a:t>#  mapped reads</a:t>
            </a:r>
            <a:endParaRPr b="0" lang="en-US" sz="2200" spc="-1" strike="noStrike">
              <a:latin typeface="Arial"/>
            </a:endParaRPr>
          </a:p>
        </p:txBody>
      </p:sp>
    </p:spTree>
  </p:cSld>
  <p:transition spd="med">
    <p:fade/>
  </p:transition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504000" y="404640"/>
            <a:ext cx="8097120" cy="47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23232"/>
                </a:solidFill>
                <a:latin typeface="Arial"/>
                <a:ea typeface="DejaVu Sans"/>
              </a:rPr>
              <a:t>Trimmomatic – main options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504000" y="1440000"/>
            <a:ext cx="8097120" cy="489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7000"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000" spc="-1" strike="noStrike">
                <a:solidFill>
                  <a:srgbClr val="323232"/>
                </a:solidFill>
                <a:latin typeface="Arial"/>
                <a:ea typeface="DejaVu Sans"/>
              </a:rPr>
              <a:t>ILLUMINACLIP</a:t>
            </a:r>
            <a:r>
              <a:rPr b="0" lang="en-US" sz="2000" spc="-1" strike="noStrike">
                <a:solidFill>
                  <a:srgbClr val="323232"/>
                </a:solidFill>
                <a:latin typeface="Arial"/>
                <a:ea typeface="DejaVu Sans"/>
              </a:rPr>
              <a:t>: Cut adapter and other illumina-specific sequences from the read.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000" spc="-1" strike="noStrike">
                <a:solidFill>
                  <a:srgbClr val="323232"/>
                </a:solidFill>
                <a:latin typeface="Arial"/>
                <a:ea typeface="DejaVu Sans"/>
              </a:rPr>
              <a:t>SLIDINGWINDOW</a:t>
            </a:r>
            <a:r>
              <a:rPr b="0" lang="en-US" sz="2000" spc="-1" strike="noStrike">
                <a:solidFill>
                  <a:srgbClr val="323232"/>
                </a:solidFill>
                <a:latin typeface="Arial"/>
                <a:ea typeface="DejaVu Sans"/>
              </a:rPr>
              <a:t>: Performs a sliding window trimming approach. It starts scanning at the 5‟ end and clips the read once the average quality within the window falls below a threshold.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000" spc="-1" strike="noStrike">
                <a:solidFill>
                  <a:srgbClr val="323232"/>
                </a:solidFill>
                <a:latin typeface="Arial"/>
                <a:ea typeface="DejaVu Sans"/>
              </a:rPr>
              <a:t>MAXINFO</a:t>
            </a:r>
            <a:r>
              <a:rPr b="0" lang="en-US" sz="2000" spc="-1" strike="noStrike">
                <a:solidFill>
                  <a:srgbClr val="323232"/>
                </a:solidFill>
                <a:latin typeface="Arial"/>
                <a:ea typeface="DejaVu Sans"/>
              </a:rPr>
              <a:t>: An adaptive quality trimmer which balances read length and error rate to maximise the value of each read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000" spc="-1" strike="noStrike">
                <a:solidFill>
                  <a:srgbClr val="323232"/>
                </a:solidFill>
                <a:latin typeface="Arial"/>
                <a:ea typeface="DejaVu Sans"/>
              </a:rPr>
              <a:t>LEADING</a:t>
            </a:r>
            <a:r>
              <a:rPr b="0" lang="en-US" sz="2000" spc="-1" strike="noStrike">
                <a:solidFill>
                  <a:srgbClr val="323232"/>
                </a:solidFill>
                <a:latin typeface="Arial"/>
                <a:ea typeface="DejaVu Sans"/>
              </a:rPr>
              <a:t>: Cut bases off the start of a read, if below a threshold quality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000" spc="-1" strike="noStrike">
                <a:solidFill>
                  <a:srgbClr val="323232"/>
                </a:solidFill>
                <a:latin typeface="Arial"/>
                <a:ea typeface="DejaVu Sans"/>
              </a:rPr>
              <a:t>TRAILING</a:t>
            </a:r>
            <a:r>
              <a:rPr b="0" lang="en-US" sz="2000" spc="-1" strike="noStrike">
                <a:solidFill>
                  <a:srgbClr val="323232"/>
                </a:solidFill>
                <a:latin typeface="Arial"/>
                <a:ea typeface="DejaVu Sans"/>
              </a:rPr>
              <a:t>: Cut bases off the end of a read, if below a threshold quality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000" spc="-1" strike="noStrike">
                <a:solidFill>
                  <a:srgbClr val="323232"/>
                </a:solidFill>
                <a:latin typeface="Arial"/>
                <a:ea typeface="DejaVu Sans"/>
              </a:rPr>
              <a:t>CROP</a:t>
            </a:r>
            <a:r>
              <a:rPr b="0" lang="en-US" sz="2000" spc="-1" strike="noStrike">
                <a:solidFill>
                  <a:srgbClr val="323232"/>
                </a:solidFill>
                <a:latin typeface="Arial"/>
                <a:ea typeface="DejaVu Sans"/>
              </a:rPr>
              <a:t>: Cut the read to a specified length by removing bases from the end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000" spc="-1" strike="noStrike">
                <a:solidFill>
                  <a:srgbClr val="323232"/>
                </a:solidFill>
                <a:latin typeface="Arial"/>
                <a:ea typeface="DejaVu Sans"/>
              </a:rPr>
              <a:t>HEADCROP</a:t>
            </a:r>
            <a:r>
              <a:rPr b="0" lang="en-US" sz="2000" spc="-1" strike="noStrike">
                <a:solidFill>
                  <a:srgbClr val="323232"/>
                </a:solidFill>
                <a:latin typeface="Arial"/>
                <a:ea typeface="DejaVu Sans"/>
              </a:rPr>
              <a:t>: Cut the specified number of bases from the start of the read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000" spc="-1" strike="noStrike">
                <a:solidFill>
                  <a:srgbClr val="323232"/>
                </a:solidFill>
                <a:latin typeface="Arial"/>
                <a:ea typeface="DejaVu Sans"/>
              </a:rPr>
              <a:t>MINLEN</a:t>
            </a:r>
            <a:r>
              <a:rPr b="0" lang="en-US" sz="2000" spc="-1" strike="noStrike">
                <a:solidFill>
                  <a:srgbClr val="323232"/>
                </a:solidFill>
                <a:latin typeface="Arial"/>
                <a:ea typeface="DejaVu Sans"/>
              </a:rPr>
              <a:t>: Drop the read if it is below a specified length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000" spc="-1" strike="noStrike">
                <a:solidFill>
                  <a:srgbClr val="323232"/>
                </a:solidFill>
                <a:latin typeface="Arial"/>
                <a:ea typeface="DejaVu Sans"/>
              </a:rPr>
              <a:t>AVGQUAL</a:t>
            </a:r>
            <a:r>
              <a:rPr b="0" lang="en-US" sz="2000" spc="-1" strike="noStrike">
                <a:solidFill>
                  <a:srgbClr val="323232"/>
                </a:solidFill>
                <a:latin typeface="Arial"/>
                <a:ea typeface="DejaVu Sans"/>
              </a:rPr>
              <a:t>: Drop the read if the average quality is below the specified level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2000" spc="-1" strike="noStrike">
              <a:latin typeface="Arial"/>
            </a:endParaRPr>
          </a:p>
        </p:txBody>
      </p:sp>
    </p:spTree>
  </p:cSld>
  <p:transition spd="med">
    <p:fade/>
  </p:transition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504000" y="404640"/>
            <a:ext cx="8097120" cy="47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23232"/>
                </a:solidFill>
                <a:latin typeface="Arial"/>
                <a:ea typeface="DejaVu Sans"/>
              </a:rPr>
              <a:t>Trimmomatic – main options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84" name="CustomShape 2"/>
          <p:cNvSpPr/>
          <p:nvPr/>
        </p:nvSpPr>
        <p:spPr>
          <a:xfrm>
            <a:off x="504000" y="1440000"/>
            <a:ext cx="8097120" cy="489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4000"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000" spc="-1" strike="noStrike">
                <a:solidFill>
                  <a:srgbClr val="323232"/>
                </a:solidFill>
                <a:latin typeface="Arial"/>
                <a:ea typeface="DejaVu Sans"/>
              </a:rPr>
              <a:t>ILLUMINACLIP</a:t>
            </a:r>
            <a:r>
              <a:rPr b="0" lang="en-US" sz="2000" spc="-1" strike="noStrike">
                <a:solidFill>
                  <a:srgbClr val="323232"/>
                </a:solidFill>
                <a:latin typeface="Arial"/>
                <a:ea typeface="DejaVu Sans"/>
              </a:rPr>
              <a:t>: Cut adapter and other illumina-specific sequences from the read.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000" spc="-1" strike="noStrike">
                <a:solidFill>
                  <a:srgbClr val="323232"/>
                </a:solidFill>
                <a:latin typeface="Arial"/>
                <a:ea typeface="DejaVu Sans"/>
              </a:rPr>
              <a:t>SLIDINGWINDOW</a:t>
            </a:r>
            <a:r>
              <a:rPr b="0" lang="en-US" sz="2000" spc="-1" strike="noStrike">
                <a:solidFill>
                  <a:srgbClr val="323232"/>
                </a:solidFill>
                <a:latin typeface="Arial"/>
                <a:ea typeface="DejaVu Sans"/>
              </a:rPr>
              <a:t>: Performs a sliding window trimming approach. It starts scanning at the 5‟ end and clips the read once the average quality within the window falls below a threshold.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000" spc="-1" strike="noStrike">
                <a:solidFill>
                  <a:srgbClr val="323232"/>
                </a:solidFill>
                <a:latin typeface="Arial"/>
                <a:ea typeface="DejaVu Sans"/>
              </a:rPr>
              <a:t>LEADING</a:t>
            </a:r>
            <a:r>
              <a:rPr b="0" lang="en-US" sz="2000" spc="-1" strike="noStrike">
                <a:solidFill>
                  <a:srgbClr val="323232"/>
                </a:solidFill>
                <a:latin typeface="Arial"/>
                <a:ea typeface="DejaVu Sans"/>
              </a:rPr>
              <a:t>: Cut bases off the start of a read, if below a threshold quality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000" spc="-1" strike="noStrike">
                <a:solidFill>
                  <a:srgbClr val="323232"/>
                </a:solidFill>
                <a:latin typeface="Arial"/>
                <a:ea typeface="DejaVu Sans"/>
              </a:rPr>
              <a:t>TRAILING</a:t>
            </a:r>
            <a:r>
              <a:rPr b="0" lang="en-US" sz="2000" spc="-1" strike="noStrike">
                <a:solidFill>
                  <a:srgbClr val="323232"/>
                </a:solidFill>
                <a:latin typeface="Arial"/>
                <a:ea typeface="DejaVu Sans"/>
              </a:rPr>
              <a:t>: Cut bases off the end of a read, if below a threshold quality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000" spc="-1" strike="noStrike">
                <a:solidFill>
                  <a:srgbClr val="323232"/>
                </a:solidFill>
                <a:latin typeface="Arial"/>
                <a:ea typeface="DejaVu Sans"/>
              </a:rPr>
              <a:t>CROP</a:t>
            </a:r>
            <a:r>
              <a:rPr b="0" lang="en-US" sz="2000" spc="-1" strike="noStrike">
                <a:solidFill>
                  <a:srgbClr val="323232"/>
                </a:solidFill>
                <a:latin typeface="Arial"/>
                <a:ea typeface="DejaVu Sans"/>
              </a:rPr>
              <a:t>: Cut the read to a specified length by removing bases from the end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000" spc="-1" strike="noStrike">
                <a:solidFill>
                  <a:srgbClr val="323232"/>
                </a:solidFill>
                <a:latin typeface="Arial"/>
                <a:ea typeface="DejaVu Sans"/>
              </a:rPr>
              <a:t>HEADCROP</a:t>
            </a:r>
            <a:r>
              <a:rPr b="0" lang="en-US" sz="2000" spc="-1" strike="noStrike">
                <a:solidFill>
                  <a:srgbClr val="323232"/>
                </a:solidFill>
                <a:latin typeface="Arial"/>
                <a:ea typeface="DejaVu Sans"/>
              </a:rPr>
              <a:t>: Cut the specified number of bases from the start of the read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000" spc="-1" strike="noStrike">
                <a:solidFill>
                  <a:srgbClr val="323232"/>
                </a:solidFill>
                <a:latin typeface="Arial"/>
                <a:ea typeface="DejaVu Sans"/>
              </a:rPr>
              <a:t>MINLEN</a:t>
            </a:r>
            <a:r>
              <a:rPr b="0" lang="en-US" sz="2000" spc="-1" strike="noStrike">
                <a:solidFill>
                  <a:srgbClr val="323232"/>
                </a:solidFill>
                <a:latin typeface="Arial"/>
                <a:ea typeface="DejaVu Sans"/>
              </a:rPr>
              <a:t>: Drop the read if it is below a specified length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000" spc="-1" strike="noStrike">
                <a:solidFill>
                  <a:srgbClr val="323232"/>
                </a:solidFill>
                <a:latin typeface="Arial"/>
                <a:ea typeface="DejaVu Sans"/>
              </a:rPr>
              <a:t>AVGQUAL</a:t>
            </a:r>
            <a:r>
              <a:rPr b="0" lang="en-US" sz="2000" spc="-1" strike="noStrike">
                <a:solidFill>
                  <a:srgbClr val="323232"/>
                </a:solidFill>
                <a:latin typeface="Arial"/>
                <a:ea typeface="DejaVu Sans"/>
              </a:rPr>
              <a:t>: Drop the read if the average quality is below the specified level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285" name="TextShape 3"/>
          <p:cNvSpPr txBox="1"/>
          <p:nvPr/>
        </p:nvSpPr>
        <p:spPr>
          <a:xfrm>
            <a:off x="1114560" y="5901120"/>
            <a:ext cx="6915240" cy="430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400" spc="-1" strike="noStrike" u="sng">
                <a:solidFill>
                  <a:srgbClr val="0000ff"/>
                </a:solidFill>
                <a:uFillTx/>
                <a:latin typeface="Arial"/>
                <a:ea typeface="Courier New"/>
                <a:hlinkClick r:id="rId1"/>
              </a:rPr>
              <a:t>http://www.usadellab.org/cms/?page=trimmomatic</a:t>
            </a:r>
            <a:endParaRPr b="0" lang="en-US" sz="2400" spc="-1" strike="noStrike">
              <a:latin typeface="Arial"/>
            </a:endParaRPr>
          </a:p>
        </p:txBody>
      </p:sp>
    </p:spTree>
  </p:cSld>
  <p:transition spd="med">
    <p:fade/>
  </p:transition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504000" y="404640"/>
            <a:ext cx="8097120" cy="47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23232"/>
                </a:solidFill>
                <a:latin typeface="Arial"/>
                <a:ea typeface="DejaVu Sans"/>
              </a:rPr>
              <a:t>Practical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107640" y="1440000"/>
            <a:ext cx="8961480" cy="489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lvl="1" marL="360000" indent="-357120">
              <a:lnSpc>
                <a:spcPct val="100000"/>
              </a:lnSpc>
              <a:spcBef>
                <a:spcPts val="2401"/>
              </a:spcBef>
              <a:buSzPct val="100000"/>
              <a:buBlip>
                <a:blip r:embed="rId1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Go to the website and do the trimming practical</a:t>
            </a:r>
            <a:endParaRPr b="0" lang="en-US" sz="2400" spc="-1" strike="noStrike">
              <a:latin typeface="Arial"/>
            </a:endParaRPr>
          </a:p>
        </p:txBody>
      </p:sp>
    </p:spTree>
  </p:cSld>
  <p:transition spd="med">
    <p:fade/>
  </p:transition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504000" y="3933000"/>
            <a:ext cx="8097120" cy="21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 fontScale="70000"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e30613"/>
                </a:solidFill>
                <a:latin typeface="Arial"/>
                <a:ea typeface="Noto Sans CJK SC"/>
              </a:rPr>
              <a:t>Contributors:</a:t>
            </a:r>
            <a:br/>
            <a:br/>
            <a:r>
              <a:rPr b="1" lang="en-US" sz="2200" spc="-1" strike="noStrike">
                <a:solidFill>
                  <a:srgbClr val="e30613"/>
                </a:solidFill>
                <a:latin typeface="Arial"/>
                <a:ea typeface="Noto Sans CJK SC"/>
              </a:rPr>
              <a:t>Wandrille Duchemin</a:t>
            </a:r>
            <a:br/>
            <a:r>
              <a:rPr b="1" lang="en-US" sz="2200" spc="-1" strike="noStrike">
                <a:solidFill>
                  <a:srgbClr val="e30613"/>
                </a:solidFill>
                <a:latin typeface="Arial"/>
                <a:ea typeface="Noto Sans CJK SC"/>
              </a:rPr>
              <a:t>Geoffrey Fucile</a:t>
            </a:r>
            <a:br/>
            <a:r>
              <a:rPr b="1" lang="en-US" sz="2200" spc="-1" strike="noStrike">
                <a:solidFill>
                  <a:srgbClr val="e30613"/>
                </a:solidFill>
                <a:latin typeface="Arial"/>
                <a:ea typeface="Noto Sans CJK SC"/>
              </a:rPr>
              <a:t>Walid Gharib</a:t>
            </a:r>
            <a:br/>
            <a:r>
              <a:rPr b="1" lang="en-US" sz="2200" spc="-1" strike="noStrike">
                <a:solidFill>
                  <a:srgbClr val="e30613"/>
                </a:solidFill>
                <a:latin typeface="Arial"/>
                <a:ea typeface="Noto Sans CJK SC"/>
              </a:rPr>
              <a:t>Pablo Escobar Lopez</a:t>
            </a:r>
            <a:br/>
            <a:r>
              <a:rPr b="1" lang="en-US" sz="2200" spc="-1" strike="noStrike">
                <a:solidFill>
                  <a:srgbClr val="e30613"/>
                </a:solidFill>
                <a:latin typeface="Arial"/>
                <a:ea typeface="Noto Sans CJK SC"/>
              </a:rPr>
              <a:t>Mihaela Zavolan</a:t>
            </a:r>
            <a:br/>
            <a:endParaRPr b="0" lang="en-US" sz="2200" spc="-1" strike="noStrike">
              <a:latin typeface="Arial"/>
            </a:endParaRPr>
          </a:p>
        </p:txBody>
      </p:sp>
      <p:pic>
        <p:nvPicPr>
          <p:cNvPr id="289" name="Espace réservé pour une image  17" descr=""/>
          <p:cNvPicPr/>
          <p:nvPr/>
        </p:nvPicPr>
        <p:blipFill>
          <a:blip r:embed="rId1"/>
          <a:srcRect l="1467" t="0" r="1467" b="12793"/>
          <a:stretch/>
        </p:blipFill>
        <p:spPr>
          <a:xfrm>
            <a:off x="0" y="0"/>
            <a:ext cx="9141120" cy="3426120"/>
          </a:xfrm>
          <a:prstGeom prst="rect">
            <a:avLst/>
          </a:prstGeom>
          <a:ln>
            <a:noFill/>
          </a:ln>
        </p:spPr>
      </p:pic>
      <p:sp>
        <p:nvSpPr>
          <p:cNvPr id="290" name="Line 2"/>
          <p:cNvSpPr/>
          <p:nvPr/>
        </p:nvSpPr>
        <p:spPr>
          <a:xfrm>
            <a:off x="0" y="3424680"/>
            <a:ext cx="9144000" cy="1440"/>
          </a:xfrm>
          <a:prstGeom prst="line">
            <a:avLst/>
          </a:prstGeom>
          <a:ln w="19080">
            <a:solidFill>
              <a:srgbClr val="e30613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91" name="Picture 7" descr=""/>
          <p:cNvPicPr/>
          <p:nvPr/>
        </p:nvPicPr>
        <p:blipFill>
          <a:blip r:embed="rId2"/>
          <a:stretch/>
        </p:blipFill>
        <p:spPr>
          <a:xfrm>
            <a:off x="7448400" y="3286080"/>
            <a:ext cx="1326240" cy="717120"/>
          </a:xfrm>
          <a:prstGeom prst="rect">
            <a:avLst/>
          </a:prstGeom>
          <a:ln>
            <a:noFill/>
          </a:ln>
        </p:spPr>
      </p:pic>
      <p:sp>
        <p:nvSpPr>
          <p:cNvPr id="292" name="Line 3"/>
          <p:cNvSpPr/>
          <p:nvPr/>
        </p:nvSpPr>
        <p:spPr>
          <a:xfrm>
            <a:off x="0" y="-1440"/>
            <a:ext cx="9144000" cy="1440"/>
          </a:xfrm>
          <a:prstGeom prst="line">
            <a:avLst/>
          </a:prstGeom>
          <a:ln w="19080">
            <a:solidFill>
              <a:srgbClr val="e30613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ransition spd="med">
    <p:fad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04000" y="404640"/>
            <a:ext cx="8097120" cy="47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23232"/>
                </a:solidFill>
                <a:latin typeface="Arial"/>
                <a:ea typeface="DejaVu Sans"/>
              </a:rPr>
              <a:t>Per Base Sequence Quality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35" name="Picture 3" descr=""/>
          <p:cNvPicPr/>
          <p:nvPr/>
        </p:nvPicPr>
        <p:blipFill>
          <a:blip r:embed="rId1"/>
          <a:srcRect l="0" t="51147" r="0" b="0"/>
          <a:stretch/>
        </p:blipFill>
        <p:spPr>
          <a:xfrm>
            <a:off x="35640" y="1738440"/>
            <a:ext cx="9093240" cy="332748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504000" y="404640"/>
            <a:ext cx="8097120" cy="47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23232"/>
                </a:solidFill>
                <a:latin typeface="Arial"/>
                <a:ea typeface="DejaVu Sans"/>
              </a:rPr>
              <a:t>Per Sequence Quality Scores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37" name="Picture 3" descr=""/>
          <p:cNvPicPr/>
          <p:nvPr/>
        </p:nvPicPr>
        <p:blipFill>
          <a:blip r:embed="rId1"/>
          <a:stretch/>
        </p:blipFill>
        <p:spPr>
          <a:xfrm>
            <a:off x="898200" y="1052640"/>
            <a:ext cx="7551720" cy="566280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504000" y="404640"/>
            <a:ext cx="8097120" cy="47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23232"/>
                </a:solidFill>
                <a:latin typeface="Arial"/>
                <a:ea typeface="DejaVu Sans"/>
              </a:rPr>
              <a:t>Overrepresented Sequences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39" name="Picture 3" descr=""/>
          <p:cNvPicPr/>
          <p:nvPr/>
        </p:nvPicPr>
        <p:blipFill>
          <a:blip r:embed="rId1"/>
          <a:stretch/>
        </p:blipFill>
        <p:spPr>
          <a:xfrm>
            <a:off x="526680" y="1526760"/>
            <a:ext cx="8097480" cy="456372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ine 1"/>
          <p:cNvSpPr/>
          <p:nvPr/>
        </p:nvSpPr>
        <p:spPr>
          <a:xfrm>
            <a:off x="2011680" y="5320080"/>
            <a:ext cx="822960" cy="0"/>
          </a:xfrm>
          <a:prstGeom prst="line">
            <a:avLst/>
          </a:prstGeom>
          <a:ln w="76320">
            <a:solidFill>
              <a:srgbClr val="ccccc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Line 2"/>
          <p:cNvSpPr/>
          <p:nvPr/>
        </p:nvSpPr>
        <p:spPr>
          <a:xfrm>
            <a:off x="5943600" y="3474720"/>
            <a:ext cx="960480" cy="673560"/>
          </a:xfrm>
          <a:prstGeom prst="line">
            <a:avLst/>
          </a:prstGeom>
          <a:ln w="76320">
            <a:solidFill>
              <a:srgbClr val="ccccc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Line 3"/>
          <p:cNvSpPr/>
          <p:nvPr/>
        </p:nvSpPr>
        <p:spPr>
          <a:xfrm flipH="1">
            <a:off x="6288120" y="3566160"/>
            <a:ext cx="752760" cy="582120"/>
          </a:xfrm>
          <a:prstGeom prst="line">
            <a:avLst/>
          </a:prstGeom>
          <a:ln w="76320">
            <a:solidFill>
              <a:srgbClr val="ccccc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Line 4"/>
          <p:cNvSpPr/>
          <p:nvPr/>
        </p:nvSpPr>
        <p:spPr>
          <a:xfrm flipH="1">
            <a:off x="7815240" y="3566160"/>
            <a:ext cx="6840" cy="582120"/>
          </a:xfrm>
          <a:prstGeom prst="line">
            <a:avLst/>
          </a:prstGeom>
          <a:ln w="76320">
            <a:solidFill>
              <a:srgbClr val="ccccc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Line 5"/>
          <p:cNvSpPr/>
          <p:nvPr/>
        </p:nvSpPr>
        <p:spPr>
          <a:xfrm flipH="1">
            <a:off x="7815600" y="2560320"/>
            <a:ext cx="6120" cy="474120"/>
          </a:xfrm>
          <a:prstGeom prst="line">
            <a:avLst/>
          </a:prstGeom>
          <a:ln w="76320">
            <a:solidFill>
              <a:srgbClr val="ccccc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Line 6"/>
          <p:cNvSpPr/>
          <p:nvPr/>
        </p:nvSpPr>
        <p:spPr>
          <a:xfrm>
            <a:off x="3108960" y="1414440"/>
            <a:ext cx="1630080" cy="0"/>
          </a:xfrm>
          <a:prstGeom prst="line">
            <a:avLst/>
          </a:prstGeom>
          <a:ln w="76320">
            <a:solidFill>
              <a:srgbClr val="ccccc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Line 7"/>
          <p:cNvSpPr/>
          <p:nvPr/>
        </p:nvSpPr>
        <p:spPr>
          <a:xfrm>
            <a:off x="5499720" y="1414440"/>
            <a:ext cx="1312920" cy="0"/>
          </a:xfrm>
          <a:prstGeom prst="line">
            <a:avLst/>
          </a:prstGeom>
          <a:ln w="76320">
            <a:solidFill>
              <a:srgbClr val="ccccc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Line 8"/>
          <p:cNvSpPr/>
          <p:nvPr/>
        </p:nvSpPr>
        <p:spPr>
          <a:xfrm flipH="1">
            <a:off x="6013800" y="1645920"/>
            <a:ext cx="935640" cy="577800"/>
          </a:xfrm>
          <a:prstGeom prst="line">
            <a:avLst/>
          </a:prstGeom>
          <a:ln w="76320">
            <a:solidFill>
              <a:srgbClr val="ccccc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Line 9"/>
          <p:cNvSpPr/>
          <p:nvPr/>
        </p:nvSpPr>
        <p:spPr>
          <a:xfrm>
            <a:off x="7818480" y="1611360"/>
            <a:ext cx="360" cy="612360"/>
          </a:xfrm>
          <a:prstGeom prst="line">
            <a:avLst/>
          </a:prstGeom>
          <a:ln w="76320">
            <a:solidFill>
              <a:srgbClr val="ccccc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Line 10"/>
          <p:cNvSpPr/>
          <p:nvPr/>
        </p:nvSpPr>
        <p:spPr>
          <a:xfrm>
            <a:off x="4250880" y="6217920"/>
            <a:ext cx="193680" cy="0"/>
          </a:xfrm>
          <a:prstGeom prst="line">
            <a:avLst/>
          </a:prstGeom>
          <a:ln w="7632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Line 11"/>
          <p:cNvSpPr/>
          <p:nvPr/>
        </p:nvSpPr>
        <p:spPr>
          <a:xfrm>
            <a:off x="1638720" y="6309360"/>
            <a:ext cx="822960" cy="0"/>
          </a:xfrm>
          <a:prstGeom prst="line">
            <a:avLst/>
          </a:prstGeom>
          <a:ln w="76320">
            <a:solidFill>
              <a:srgbClr val="ccccc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Line 12"/>
          <p:cNvSpPr/>
          <p:nvPr/>
        </p:nvSpPr>
        <p:spPr>
          <a:xfrm>
            <a:off x="1180440" y="5320440"/>
            <a:ext cx="0" cy="569520"/>
          </a:xfrm>
          <a:prstGeom prst="line">
            <a:avLst/>
          </a:prstGeom>
          <a:ln w="76320">
            <a:solidFill>
              <a:srgbClr val="ccccc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Line 13"/>
          <p:cNvSpPr/>
          <p:nvPr/>
        </p:nvSpPr>
        <p:spPr>
          <a:xfrm>
            <a:off x="1188720" y="4440960"/>
            <a:ext cx="0" cy="569520"/>
          </a:xfrm>
          <a:prstGeom prst="line">
            <a:avLst/>
          </a:prstGeom>
          <a:ln w="76320">
            <a:solidFill>
              <a:srgbClr val="ccccc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Line 14"/>
          <p:cNvSpPr/>
          <p:nvPr/>
        </p:nvSpPr>
        <p:spPr>
          <a:xfrm flipH="1">
            <a:off x="4060080" y="4449240"/>
            <a:ext cx="560880" cy="0"/>
          </a:xfrm>
          <a:prstGeom prst="line">
            <a:avLst/>
          </a:prstGeom>
          <a:ln w="76320">
            <a:solidFill>
              <a:srgbClr val="ccccc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Line 15"/>
          <p:cNvSpPr/>
          <p:nvPr/>
        </p:nvSpPr>
        <p:spPr>
          <a:xfrm flipH="1">
            <a:off x="2243160" y="4449240"/>
            <a:ext cx="560880" cy="0"/>
          </a:xfrm>
          <a:prstGeom prst="line">
            <a:avLst/>
          </a:prstGeom>
          <a:ln w="76320">
            <a:solidFill>
              <a:srgbClr val="ccccc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Line 16"/>
          <p:cNvSpPr/>
          <p:nvPr/>
        </p:nvSpPr>
        <p:spPr>
          <a:xfrm>
            <a:off x="5373720" y="3578760"/>
            <a:ext cx="0" cy="569520"/>
          </a:xfrm>
          <a:prstGeom prst="line">
            <a:avLst/>
          </a:prstGeom>
          <a:ln w="76320">
            <a:solidFill>
              <a:srgbClr val="ccccc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Line 17"/>
          <p:cNvSpPr/>
          <p:nvPr/>
        </p:nvSpPr>
        <p:spPr>
          <a:xfrm>
            <a:off x="2926080" y="1463040"/>
            <a:ext cx="1807560" cy="760680"/>
          </a:xfrm>
          <a:prstGeom prst="line">
            <a:avLst/>
          </a:prstGeom>
          <a:ln w="76320">
            <a:solidFill>
              <a:srgbClr val="ccccc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18"/>
          <p:cNvSpPr/>
          <p:nvPr/>
        </p:nvSpPr>
        <p:spPr>
          <a:xfrm>
            <a:off x="467640" y="356400"/>
            <a:ext cx="8241120" cy="47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323232"/>
                </a:solidFill>
                <a:latin typeface="Arial"/>
                <a:ea typeface="DejaVu Sans"/>
              </a:rPr>
              <a:t>RNA-seq </a:t>
            </a:r>
            <a:r>
              <a:rPr b="1" lang="en-US" sz="2600" spc="-1" strike="noStrike">
                <a:solidFill>
                  <a:srgbClr val="323232"/>
                </a:solidFill>
                <a:latin typeface="Arial"/>
                <a:ea typeface="DejaVu Sans"/>
              </a:rPr>
              <a:t>data </a:t>
            </a:r>
            <a:r>
              <a:rPr b="1" lang="en-US" sz="2600" spc="-1" strike="noStrike">
                <a:solidFill>
                  <a:srgbClr val="323232"/>
                </a:solidFill>
                <a:latin typeface="Arial"/>
                <a:ea typeface="DejaVu Sans"/>
              </a:rPr>
              <a:t>analysis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158" name="Picture 4_1" descr=""/>
          <p:cNvPicPr/>
          <p:nvPr/>
        </p:nvPicPr>
        <p:blipFill>
          <a:blip r:embed="rId1"/>
          <a:stretch/>
        </p:blipFill>
        <p:spPr>
          <a:xfrm>
            <a:off x="118800" y="1148760"/>
            <a:ext cx="1252440" cy="679680"/>
          </a:xfrm>
          <a:prstGeom prst="rect">
            <a:avLst/>
          </a:prstGeom>
          <a:ln>
            <a:noFill/>
          </a:ln>
        </p:spPr>
      </p:pic>
      <p:sp>
        <p:nvSpPr>
          <p:cNvPr id="159" name="CustomShape 19"/>
          <p:cNvSpPr/>
          <p:nvPr/>
        </p:nvSpPr>
        <p:spPr>
          <a:xfrm>
            <a:off x="46800" y="1710720"/>
            <a:ext cx="1964520" cy="30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323232"/>
                </a:solidFill>
                <a:latin typeface="Cambria"/>
                <a:ea typeface="DejaVu Sans"/>
              </a:rPr>
              <a:t>Sequencing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323232"/>
                </a:solidFill>
                <a:latin typeface="Cambria"/>
                <a:ea typeface="DejaVu Sans"/>
              </a:rPr>
              <a:t>facility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0" name="CustomShape 20"/>
          <p:cNvSpPr/>
          <p:nvPr/>
        </p:nvSpPr>
        <p:spPr>
          <a:xfrm>
            <a:off x="1828800" y="1231560"/>
            <a:ext cx="1371240" cy="365400"/>
          </a:xfrm>
          <a:prstGeom prst="rect">
            <a:avLst/>
          </a:prstGeom>
          <a:solidFill>
            <a:srgbClr val="ffaa9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Raw reads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CustomShape 21"/>
          <p:cNvSpPr/>
          <p:nvPr/>
        </p:nvSpPr>
        <p:spPr>
          <a:xfrm>
            <a:off x="6812640" y="1094400"/>
            <a:ext cx="2011320" cy="639720"/>
          </a:xfrm>
          <a:prstGeom prst="rect">
            <a:avLst/>
          </a:prstGeom>
          <a:solidFill>
            <a:srgbClr val="ffaa9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Trimmed/</a:t>
            </a:r>
            <a:r>
              <a:rPr b="0" lang="en-US" sz="1800" spc="-1" strike="noStrike">
                <a:latin typeface="Arial"/>
              </a:rPr>
              <a:t>filtered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reads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2" name="CustomShape 22"/>
          <p:cNvSpPr/>
          <p:nvPr/>
        </p:nvSpPr>
        <p:spPr>
          <a:xfrm>
            <a:off x="4687920" y="3034440"/>
            <a:ext cx="1371240" cy="601920"/>
          </a:xfrm>
          <a:prstGeom prst="rect">
            <a:avLst/>
          </a:prstGeom>
          <a:solidFill>
            <a:srgbClr val="ffaa9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Ma</a:t>
            </a:r>
            <a:r>
              <a:rPr b="0" lang="en-US" sz="1800" spc="-1" strike="noStrike">
                <a:latin typeface="Arial"/>
              </a:rPr>
              <a:t>ppe</a:t>
            </a:r>
            <a:r>
              <a:rPr b="0" lang="en-US" sz="1800" spc="-1" strike="noStrike">
                <a:latin typeface="Arial"/>
              </a:rPr>
              <a:t>d </a:t>
            </a:r>
            <a:r>
              <a:rPr b="0" lang="en-US" sz="1800" spc="-1" strike="noStrike">
                <a:latin typeface="Arial"/>
              </a:rPr>
              <a:t>rea</a:t>
            </a:r>
            <a:r>
              <a:rPr b="0" lang="en-US" sz="1800" spc="-1" strike="noStrike">
                <a:latin typeface="Arial"/>
              </a:rPr>
              <a:t>ds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CustomShape 23"/>
          <p:cNvSpPr/>
          <p:nvPr/>
        </p:nvSpPr>
        <p:spPr>
          <a:xfrm>
            <a:off x="1588320" y="1554480"/>
            <a:ext cx="605880" cy="365400"/>
          </a:xfrm>
          <a:prstGeom prst="rect">
            <a:avLst/>
          </a:prstGeom>
          <a:solidFill>
            <a:srgbClr val="81d41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eeeeee"/>
                </a:solidFill>
                <a:latin typeface="Arial"/>
              </a:rPr>
              <a:t>QC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4" name="CustomShape 24"/>
          <p:cNvSpPr/>
          <p:nvPr/>
        </p:nvSpPr>
        <p:spPr>
          <a:xfrm>
            <a:off x="4739040" y="1113480"/>
            <a:ext cx="1269000" cy="601920"/>
          </a:xfrm>
          <a:prstGeom prst="rect">
            <a:avLst/>
          </a:prstGeom>
          <a:solidFill>
            <a:srgbClr val="35526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eeeeee"/>
                </a:solidFill>
                <a:latin typeface="Arial"/>
              </a:rPr>
              <a:t>trimming/</a:t>
            </a:r>
            <a:r>
              <a:rPr b="1" lang="en-US" sz="1800" spc="-1" strike="noStrike">
                <a:solidFill>
                  <a:srgbClr val="eeeeee"/>
                </a:solidFill>
                <a:latin typeface="Arial"/>
              </a:rPr>
              <a:t>filtering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5" name="CustomShape 25"/>
          <p:cNvSpPr/>
          <p:nvPr/>
        </p:nvSpPr>
        <p:spPr>
          <a:xfrm>
            <a:off x="4733640" y="2223720"/>
            <a:ext cx="1279800" cy="359640"/>
          </a:xfrm>
          <a:prstGeom prst="rect">
            <a:avLst/>
          </a:prstGeom>
          <a:solidFill>
            <a:srgbClr val="35526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eeeeee"/>
                </a:solidFill>
                <a:latin typeface="Arial"/>
              </a:rPr>
              <a:t>mapping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CustomShape 26"/>
          <p:cNvSpPr/>
          <p:nvPr/>
        </p:nvSpPr>
        <p:spPr>
          <a:xfrm>
            <a:off x="7178400" y="2223720"/>
            <a:ext cx="1279800" cy="359640"/>
          </a:xfrm>
          <a:prstGeom prst="rect">
            <a:avLst/>
          </a:prstGeom>
          <a:solidFill>
            <a:srgbClr val="35526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eeeeee"/>
                </a:solidFill>
                <a:latin typeface="Arial"/>
              </a:rPr>
              <a:t>assembly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7" name="CustomShape 27"/>
          <p:cNvSpPr/>
          <p:nvPr/>
        </p:nvSpPr>
        <p:spPr>
          <a:xfrm>
            <a:off x="6975360" y="3034440"/>
            <a:ext cx="1685880" cy="601920"/>
          </a:xfrm>
          <a:prstGeom prst="rect">
            <a:avLst/>
          </a:prstGeom>
          <a:solidFill>
            <a:srgbClr val="ffaa9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Assembled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transcriptome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8" name="CustomShape 28"/>
          <p:cNvSpPr/>
          <p:nvPr/>
        </p:nvSpPr>
        <p:spPr>
          <a:xfrm>
            <a:off x="4459320" y="4148280"/>
            <a:ext cx="1828440" cy="601920"/>
          </a:xfrm>
          <a:prstGeom prst="rect">
            <a:avLst/>
          </a:prstGeom>
          <a:solidFill>
            <a:srgbClr val="35526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eeeeee"/>
                </a:solidFill>
                <a:latin typeface="Arial"/>
              </a:rPr>
              <a:t>expression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eeeeee"/>
                </a:solidFill>
                <a:latin typeface="Arial"/>
              </a:rPr>
              <a:t>quantification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9" name="CustomShape 29"/>
          <p:cNvSpPr/>
          <p:nvPr/>
        </p:nvSpPr>
        <p:spPr>
          <a:xfrm>
            <a:off x="2688480" y="4148280"/>
            <a:ext cx="1371240" cy="601920"/>
          </a:xfrm>
          <a:prstGeom prst="rect">
            <a:avLst/>
          </a:prstGeom>
          <a:solidFill>
            <a:srgbClr val="ffaa9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Expression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matrix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0" name="CustomShape 30"/>
          <p:cNvSpPr/>
          <p:nvPr/>
        </p:nvSpPr>
        <p:spPr>
          <a:xfrm>
            <a:off x="378360" y="5889960"/>
            <a:ext cx="1603800" cy="857880"/>
          </a:xfrm>
          <a:prstGeom prst="rect">
            <a:avLst/>
          </a:prstGeom>
          <a:solidFill>
            <a:srgbClr val="35526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eeeeee"/>
                </a:solidFill>
                <a:latin typeface="Arial"/>
              </a:rPr>
              <a:t>Differential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eeeeee"/>
                </a:solidFill>
                <a:latin typeface="Arial"/>
              </a:rPr>
              <a:t>Expression analysis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1" name="CustomShape 31"/>
          <p:cNvSpPr/>
          <p:nvPr/>
        </p:nvSpPr>
        <p:spPr>
          <a:xfrm>
            <a:off x="6904080" y="4148280"/>
            <a:ext cx="1828440" cy="601920"/>
          </a:xfrm>
          <a:prstGeom prst="rect">
            <a:avLst/>
          </a:prstGeom>
          <a:solidFill>
            <a:srgbClr val="35526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eeeeee"/>
                </a:solidFill>
                <a:latin typeface="Arial"/>
              </a:rPr>
              <a:t>variant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eeeeee"/>
                </a:solidFill>
                <a:latin typeface="Arial"/>
              </a:rPr>
              <a:t>calling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CustomShape 32"/>
          <p:cNvSpPr/>
          <p:nvPr/>
        </p:nvSpPr>
        <p:spPr>
          <a:xfrm>
            <a:off x="6904080" y="4862160"/>
            <a:ext cx="1828440" cy="601920"/>
          </a:xfrm>
          <a:prstGeom prst="rect">
            <a:avLst/>
          </a:prstGeom>
          <a:solidFill>
            <a:srgbClr val="35526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eeeeee"/>
                </a:solidFill>
                <a:latin typeface="Arial"/>
              </a:rPr>
              <a:t>isoform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eeeeee"/>
                </a:solidFill>
                <a:latin typeface="Arial"/>
              </a:rPr>
              <a:t>description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CustomShape 33"/>
          <p:cNvSpPr/>
          <p:nvPr/>
        </p:nvSpPr>
        <p:spPr>
          <a:xfrm>
            <a:off x="2461680" y="6009480"/>
            <a:ext cx="1824840" cy="618840"/>
          </a:xfrm>
          <a:prstGeom prst="rect">
            <a:avLst/>
          </a:prstGeom>
          <a:solidFill>
            <a:srgbClr val="ffaa9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Table of DE genes/transcript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CustomShape 34"/>
          <p:cNvSpPr/>
          <p:nvPr/>
        </p:nvSpPr>
        <p:spPr>
          <a:xfrm>
            <a:off x="4813200" y="5658120"/>
            <a:ext cx="2808360" cy="601920"/>
          </a:xfrm>
          <a:prstGeom prst="rect">
            <a:avLst/>
          </a:prstGeom>
          <a:solidFill>
            <a:srgbClr val="35526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eeeeee"/>
                </a:solidFill>
                <a:latin typeface="Arial"/>
              </a:rPr>
              <a:t>Pathway enrichment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eeeeee"/>
                </a:solidFill>
                <a:latin typeface="Arial"/>
              </a:rPr>
              <a:t>analysis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5" name="CustomShape 35"/>
          <p:cNvSpPr/>
          <p:nvPr/>
        </p:nvSpPr>
        <p:spPr>
          <a:xfrm>
            <a:off x="267840" y="5010480"/>
            <a:ext cx="1824840" cy="618840"/>
          </a:xfrm>
          <a:prstGeom prst="rect">
            <a:avLst/>
          </a:prstGeom>
          <a:solidFill>
            <a:srgbClr val="ffaa9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Normalized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counts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6" name="CustomShape 36"/>
          <p:cNvSpPr/>
          <p:nvPr/>
        </p:nvSpPr>
        <p:spPr>
          <a:xfrm>
            <a:off x="119520" y="4148280"/>
            <a:ext cx="2121480" cy="601920"/>
          </a:xfrm>
          <a:prstGeom prst="rect">
            <a:avLst/>
          </a:prstGeom>
          <a:solidFill>
            <a:srgbClr val="35526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eeeeee"/>
                </a:solidFill>
                <a:latin typeface="Arial"/>
              </a:rPr>
              <a:t>normalization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eeeeee"/>
                </a:solidFill>
                <a:latin typeface="Arial"/>
              </a:rPr>
              <a:t>across libraries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CustomShape 37"/>
          <p:cNvSpPr/>
          <p:nvPr/>
        </p:nvSpPr>
        <p:spPr>
          <a:xfrm>
            <a:off x="2834640" y="5136480"/>
            <a:ext cx="416520" cy="367200"/>
          </a:xfrm>
          <a:prstGeom prst="rect">
            <a:avLst/>
          </a:prstGeom>
          <a:solidFill>
            <a:srgbClr val="35526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eeeeee"/>
                </a:solidFill>
                <a:latin typeface="Arial"/>
              </a:rPr>
              <a:t>...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CustomShape 38"/>
          <p:cNvSpPr/>
          <p:nvPr/>
        </p:nvSpPr>
        <p:spPr>
          <a:xfrm>
            <a:off x="4813200" y="6346440"/>
            <a:ext cx="416520" cy="367200"/>
          </a:xfrm>
          <a:prstGeom prst="rect">
            <a:avLst/>
          </a:prstGeom>
          <a:solidFill>
            <a:srgbClr val="35526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eeeeee"/>
                </a:solidFill>
                <a:latin typeface="Arial"/>
              </a:rPr>
              <a:t>...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CustomShape 39"/>
          <p:cNvSpPr/>
          <p:nvPr/>
        </p:nvSpPr>
        <p:spPr>
          <a:xfrm>
            <a:off x="8316000" y="5576040"/>
            <a:ext cx="416520" cy="367200"/>
          </a:xfrm>
          <a:prstGeom prst="rect">
            <a:avLst/>
          </a:prstGeom>
          <a:solidFill>
            <a:srgbClr val="35526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eeeeee"/>
                </a:solidFill>
                <a:latin typeface="Arial"/>
              </a:rPr>
              <a:t>...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Line 40"/>
          <p:cNvSpPr/>
          <p:nvPr/>
        </p:nvSpPr>
        <p:spPr>
          <a:xfrm>
            <a:off x="5373720" y="2583720"/>
            <a:ext cx="0" cy="450720"/>
          </a:xfrm>
          <a:prstGeom prst="line">
            <a:avLst/>
          </a:prstGeom>
          <a:ln w="76320">
            <a:solidFill>
              <a:srgbClr val="ccccc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Line 41"/>
          <p:cNvSpPr/>
          <p:nvPr/>
        </p:nvSpPr>
        <p:spPr>
          <a:xfrm>
            <a:off x="4480560" y="5889960"/>
            <a:ext cx="332640" cy="0"/>
          </a:xfrm>
          <a:prstGeom prst="line">
            <a:avLst/>
          </a:prstGeom>
          <a:ln w="76320">
            <a:solidFill>
              <a:srgbClr val="ccccc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Line 42"/>
          <p:cNvSpPr/>
          <p:nvPr/>
        </p:nvSpPr>
        <p:spPr>
          <a:xfrm>
            <a:off x="4480560" y="6545880"/>
            <a:ext cx="332640" cy="0"/>
          </a:xfrm>
          <a:prstGeom prst="line">
            <a:avLst/>
          </a:prstGeom>
          <a:ln w="76320">
            <a:solidFill>
              <a:srgbClr val="ccccc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Line 43"/>
          <p:cNvSpPr/>
          <p:nvPr/>
        </p:nvSpPr>
        <p:spPr>
          <a:xfrm>
            <a:off x="4480560" y="5852160"/>
            <a:ext cx="0" cy="731520"/>
          </a:xfrm>
          <a:prstGeom prst="line">
            <a:avLst/>
          </a:prstGeom>
          <a:ln w="7632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44"/>
          <p:cNvSpPr/>
          <p:nvPr/>
        </p:nvSpPr>
        <p:spPr>
          <a:xfrm>
            <a:off x="8354880" y="1554480"/>
            <a:ext cx="605880" cy="365400"/>
          </a:xfrm>
          <a:prstGeom prst="rect">
            <a:avLst/>
          </a:prstGeom>
          <a:solidFill>
            <a:srgbClr val="81d41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eeeeee"/>
                </a:solidFill>
                <a:latin typeface="Arial"/>
              </a:rPr>
              <a:t>QC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5" name="CustomShape 45"/>
          <p:cNvSpPr/>
          <p:nvPr/>
        </p:nvSpPr>
        <p:spPr>
          <a:xfrm>
            <a:off x="4148640" y="3566160"/>
            <a:ext cx="605880" cy="365400"/>
          </a:xfrm>
          <a:prstGeom prst="rect">
            <a:avLst/>
          </a:prstGeom>
          <a:solidFill>
            <a:srgbClr val="81d41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eeeeee"/>
                </a:solidFill>
                <a:latin typeface="Arial"/>
              </a:rPr>
              <a:t>QC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6" name="CustomShape 46"/>
          <p:cNvSpPr/>
          <p:nvPr/>
        </p:nvSpPr>
        <p:spPr>
          <a:xfrm>
            <a:off x="6583680" y="2743200"/>
            <a:ext cx="605880" cy="365400"/>
          </a:xfrm>
          <a:prstGeom prst="rect">
            <a:avLst/>
          </a:prstGeom>
          <a:solidFill>
            <a:srgbClr val="81d41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eeeeee"/>
                </a:solidFill>
                <a:latin typeface="Arial"/>
              </a:rPr>
              <a:t>QC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7" name="CustomShape 47"/>
          <p:cNvSpPr/>
          <p:nvPr/>
        </p:nvSpPr>
        <p:spPr>
          <a:xfrm>
            <a:off x="1954080" y="4846320"/>
            <a:ext cx="605880" cy="365400"/>
          </a:xfrm>
          <a:prstGeom prst="rect">
            <a:avLst/>
          </a:prstGeom>
          <a:solidFill>
            <a:srgbClr val="81d41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eeeeee"/>
                </a:solidFill>
                <a:latin typeface="Arial"/>
              </a:rPr>
              <a:t>QC</a:t>
            </a:r>
            <a:endParaRPr b="0" lang="en-US" sz="1800" spc="-1" strike="noStrike">
              <a:latin typeface="Arial"/>
            </a:endParaRPr>
          </a:p>
        </p:txBody>
      </p:sp>
    </p:spTree>
  </p:cSld>
  <p:transition spd="med">
    <p:fade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468000" y="293040"/>
            <a:ext cx="8097120" cy="60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23232"/>
                </a:solidFill>
                <a:latin typeface="Arial"/>
                <a:ea typeface="DejaVu Sans"/>
              </a:rPr>
              <a:t>Trimming – doing it or not?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504000" y="4206240"/>
            <a:ext cx="8097120" cy="212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lvl="1" marL="360000" indent="-357120">
              <a:lnSpc>
                <a:spcPct val="100000"/>
              </a:lnSpc>
              <a:spcBef>
                <a:spcPts val="2401"/>
              </a:spcBef>
              <a:buSzPct val="100000"/>
              <a:buBlip>
                <a:blip r:embed="rId1"/>
              </a:buBlip>
            </a:pPr>
            <a:endParaRPr b="0" lang="en-US" sz="1800" spc="-1" strike="noStrike">
              <a:latin typeface="Arial"/>
            </a:endParaRPr>
          </a:p>
          <a:p>
            <a:pPr lvl="1" marL="360000" indent="-357120">
              <a:lnSpc>
                <a:spcPct val="100000"/>
              </a:lnSpc>
              <a:spcBef>
                <a:spcPts val="2401"/>
              </a:spcBef>
              <a:buSzPct val="100000"/>
              <a:buBlip>
                <a:blip r:embed="rId2"/>
              </a:buBlip>
            </a:pPr>
            <a:endParaRPr b="0" lang="en-US" sz="1800" spc="-1" strike="noStrike">
              <a:latin typeface="Arial"/>
            </a:endParaRPr>
          </a:p>
          <a:p>
            <a:pPr lvl="1" marL="360000" indent="-357120">
              <a:lnSpc>
                <a:spcPct val="100000"/>
              </a:lnSpc>
              <a:spcBef>
                <a:spcPts val="2401"/>
              </a:spcBef>
              <a:buSzPct val="100000"/>
              <a:buBlip>
                <a:blip r:embed="rId3"/>
              </a:buBlip>
            </a:pPr>
            <a:endParaRPr b="0" lang="en-US" sz="1800" spc="-1" strike="noStrike">
              <a:latin typeface="Arial"/>
            </a:endParaRPr>
          </a:p>
          <a:p>
            <a:pPr lvl="1" marL="360000" indent="-357120">
              <a:lnSpc>
                <a:spcPct val="100000"/>
              </a:lnSpc>
              <a:spcBef>
                <a:spcPts val="2401"/>
              </a:spcBef>
              <a:buSzPct val="100000"/>
              <a:buBlip>
                <a:blip r:embed="rId4"/>
              </a:buBlip>
            </a:pPr>
            <a:endParaRPr b="0" lang="en-US" sz="1800" spc="-1" strike="noStrike">
              <a:latin typeface="Arial"/>
            </a:endParaRPr>
          </a:p>
          <a:p>
            <a:pPr lvl="1" marL="360000" indent="-357120">
              <a:lnSpc>
                <a:spcPct val="100000"/>
              </a:lnSpc>
              <a:spcBef>
                <a:spcPts val="2401"/>
              </a:spcBef>
              <a:buSzPct val="100000"/>
              <a:buBlip>
                <a:blip r:embed="rId5"/>
              </a:buBlip>
            </a:pPr>
            <a:endParaRPr b="0" lang="en-US" sz="1800" spc="-1" strike="noStrike">
              <a:latin typeface="Arial"/>
            </a:endParaRPr>
          </a:p>
          <a:p>
            <a:pPr lvl="2" marL="1296000" indent="-2854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Transcriptome assembly, variant analysis, genome annotation → </a:t>
            </a: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DO TRIMMING</a:t>
            </a:r>
            <a:endParaRPr b="0" lang="en-US" sz="2400" spc="-1" strike="noStrike">
              <a:latin typeface="Arial"/>
            </a:endParaRPr>
          </a:p>
          <a:p>
            <a:pPr lvl="2" marL="1296000" indent="-2854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Counting (eg. differential expression) : most software can handle no trimming but still recommend some light trim. (continued)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20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90" name="TextShape 3"/>
          <p:cNvSpPr txBox="1"/>
          <p:nvPr/>
        </p:nvSpPr>
        <p:spPr>
          <a:xfrm>
            <a:off x="640080" y="1463040"/>
            <a:ext cx="5005800" cy="542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3200" spc="-1" strike="noStrike">
                <a:latin typeface="Arial"/>
              </a:rPr>
              <a:t>Depends on your use case</a:t>
            </a:r>
            <a:endParaRPr b="0" lang="en-US" sz="3200" spc="-1" strike="noStrike">
              <a:latin typeface="Arial"/>
            </a:endParaRPr>
          </a:p>
        </p:txBody>
      </p:sp>
    </p:spTree>
  </p:cSld>
  <p:transition spd="med">
    <p:fade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Line 1"/>
          <p:cNvSpPr/>
          <p:nvPr/>
        </p:nvSpPr>
        <p:spPr>
          <a:xfrm flipH="1">
            <a:off x="6288120" y="3566160"/>
            <a:ext cx="752760" cy="582120"/>
          </a:xfrm>
          <a:prstGeom prst="line">
            <a:avLst/>
          </a:prstGeom>
          <a:ln w="76320">
            <a:solidFill>
              <a:srgbClr val="ccccc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Line 2"/>
          <p:cNvSpPr/>
          <p:nvPr/>
        </p:nvSpPr>
        <p:spPr>
          <a:xfrm flipH="1">
            <a:off x="7815240" y="3566160"/>
            <a:ext cx="6840" cy="582120"/>
          </a:xfrm>
          <a:prstGeom prst="line">
            <a:avLst/>
          </a:prstGeom>
          <a:ln w="76320">
            <a:solidFill>
              <a:srgbClr val="ccccc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Line 3"/>
          <p:cNvSpPr/>
          <p:nvPr/>
        </p:nvSpPr>
        <p:spPr>
          <a:xfrm flipH="1">
            <a:off x="7815600" y="2560320"/>
            <a:ext cx="6120" cy="474120"/>
          </a:xfrm>
          <a:prstGeom prst="line">
            <a:avLst/>
          </a:prstGeom>
          <a:ln w="76320">
            <a:solidFill>
              <a:srgbClr val="ccccc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Line 4"/>
          <p:cNvSpPr/>
          <p:nvPr/>
        </p:nvSpPr>
        <p:spPr>
          <a:xfrm>
            <a:off x="3108960" y="1414440"/>
            <a:ext cx="1630080" cy="0"/>
          </a:xfrm>
          <a:prstGeom prst="line">
            <a:avLst/>
          </a:prstGeom>
          <a:ln w="76320">
            <a:solidFill>
              <a:srgbClr val="ccccc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Line 5"/>
          <p:cNvSpPr/>
          <p:nvPr/>
        </p:nvSpPr>
        <p:spPr>
          <a:xfrm>
            <a:off x="5499720" y="1414440"/>
            <a:ext cx="1312920" cy="0"/>
          </a:xfrm>
          <a:prstGeom prst="line">
            <a:avLst/>
          </a:prstGeom>
          <a:ln w="76320">
            <a:solidFill>
              <a:srgbClr val="ccccc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Line 6"/>
          <p:cNvSpPr/>
          <p:nvPr/>
        </p:nvSpPr>
        <p:spPr>
          <a:xfrm>
            <a:off x="7818480" y="1611360"/>
            <a:ext cx="360" cy="612360"/>
          </a:xfrm>
          <a:prstGeom prst="line">
            <a:avLst/>
          </a:prstGeom>
          <a:ln w="76320">
            <a:solidFill>
              <a:srgbClr val="ccccc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7"/>
          <p:cNvSpPr/>
          <p:nvPr/>
        </p:nvSpPr>
        <p:spPr>
          <a:xfrm>
            <a:off x="467640" y="356400"/>
            <a:ext cx="8241120" cy="47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23232"/>
                </a:solidFill>
                <a:latin typeface="Arial"/>
                <a:ea typeface="DejaVu Sans"/>
              </a:rPr>
              <a:t>Trimming – </a:t>
            </a:r>
            <a:r>
              <a:rPr b="0" lang="en-US" sz="3200" spc="-1" strike="noStrike">
                <a:solidFill>
                  <a:srgbClr val="323232"/>
                </a:solidFill>
                <a:latin typeface="Arial"/>
                <a:ea typeface="DejaVu Sans"/>
              </a:rPr>
              <a:t>doing it or </a:t>
            </a:r>
            <a:r>
              <a:rPr b="0" lang="en-US" sz="3200" spc="-1" strike="noStrike">
                <a:solidFill>
                  <a:srgbClr val="323232"/>
                </a:solidFill>
                <a:latin typeface="Arial"/>
                <a:ea typeface="DejaVu Sans"/>
              </a:rPr>
              <a:t>not?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98" name="Picture 4_3" descr=""/>
          <p:cNvPicPr/>
          <p:nvPr/>
        </p:nvPicPr>
        <p:blipFill>
          <a:blip r:embed="rId1"/>
          <a:stretch/>
        </p:blipFill>
        <p:spPr>
          <a:xfrm>
            <a:off x="118800" y="1148760"/>
            <a:ext cx="1252440" cy="679680"/>
          </a:xfrm>
          <a:prstGeom prst="rect">
            <a:avLst/>
          </a:prstGeom>
          <a:ln>
            <a:noFill/>
          </a:ln>
        </p:spPr>
      </p:pic>
      <p:sp>
        <p:nvSpPr>
          <p:cNvPr id="199" name="CustomShape 8"/>
          <p:cNvSpPr/>
          <p:nvPr/>
        </p:nvSpPr>
        <p:spPr>
          <a:xfrm>
            <a:off x="46800" y="1710720"/>
            <a:ext cx="1964520" cy="30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323232"/>
                </a:solidFill>
                <a:latin typeface="Cambria"/>
                <a:ea typeface="DejaVu Sans"/>
              </a:rPr>
              <a:t>Sequencing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323232"/>
                </a:solidFill>
                <a:latin typeface="Cambria"/>
                <a:ea typeface="DejaVu Sans"/>
              </a:rPr>
              <a:t>facility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0" name="CustomShape 9"/>
          <p:cNvSpPr/>
          <p:nvPr/>
        </p:nvSpPr>
        <p:spPr>
          <a:xfrm>
            <a:off x="1828800" y="1231560"/>
            <a:ext cx="1371240" cy="365400"/>
          </a:xfrm>
          <a:prstGeom prst="rect">
            <a:avLst/>
          </a:prstGeom>
          <a:solidFill>
            <a:srgbClr val="ffaa9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Raw reads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1" name="CustomShape 10"/>
          <p:cNvSpPr/>
          <p:nvPr/>
        </p:nvSpPr>
        <p:spPr>
          <a:xfrm>
            <a:off x="6812640" y="1094400"/>
            <a:ext cx="2011320" cy="639720"/>
          </a:xfrm>
          <a:prstGeom prst="rect">
            <a:avLst/>
          </a:prstGeom>
          <a:solidFill>
            <a:srgbClr val="ffaa9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Trimmed/filtered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reads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2" name="CustomShape 11"/>
          <p:cNvSpPr/>
          <p:nvPr/>
        </p:nvSpPr>
        <p:spPr>
          <a:xfrm>
            <a:off x="4739040" y="1113480"/>
            <a:ext cx="1269000" cy="601920"/>
          </a:xfrm>
          <a:prstGeom prst="rect">
            <a:avLst/>
          </a:prstGeom>
          <a:solidFill>
            <a:srgbClr val="35526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eeeeee"/>
                </a:solidFill>
                <a:latin typeface="Arial"/>
              </a:rPr>
              <a:t>trimming/filtering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CustomShape 12"/>
          <p:cNvSpPr/>
          <p:nvPr/>
        </p:nvSpPr>
        <p:spPr>
          <a:xfrm>
            <a:off x="7178400" y="2223720"/>
            <a:ext cx="1279800" cy="359640"/>
          </a:xfrm>
          <a:prstGeom prst="rect">
            <a:avLst/>
          </a:prstGeom>
          <a:solidFill>
            <a:srgbClr val="35526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eeeeee"/>
                </a:solidFill>
                <a:latin typeface="Arial"/>
              </a:rPr>
              <a:t>assembly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4" name="CustomShape 13"/>
          <p:cNvSpPr/>
          <p:nvPr/>
        </p:nvSpPr>
        <p:spPr>
          <a:xfrm>
            <a:off x="6975360" y="3034440"/>
            <a:ext cx="1685880" cy="601920"/>
          </a:xfrm>
          <a:prstGeom prst="rect">
            <a:avLst/>
          </a:prstGeom>
          <a:solidFill>
            <a:srgbClr val="ffaa9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Assembled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transcriptome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CustomShape 14"/>
          <p:cNvSpPr/>
          <p:nvPr/>
        </p:nvSpPr>
        <p:spPr>
          <a:xfrm>
            <a:off x="4459320" y="4148280"/>
            <a:ext cx="1828440" cy="601920"/>
          </a:xfrm>
          <a:prstGeom prst="rect">
            <a:avLst/>
          </a:prstGeom>
          <a:solidFill>
            <a:srgbClr val="35526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eeeeee"/>
                </a:solidFill>
                <a:latin typeface="Arial"/>
              </a:rPr>
              <a:t>expression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eeeeee"/>
                </a:solidFill>
                <a:latin typeface="Arial"/>
              </a:rPr>
              <a:t>quantification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CustomShape 15"/>
          <p:cNvSpPr/>
          <p:nvPr/>
        </p:nvSpPr>
        <p:spPr>
          <a:xfrm>
            <a:off x="6904080" y="4148280"/>
            <a:ext cx="1828440" cy="601920"/>
          </a:xfrm>
          <a:prstGeom prst="rect">
            <a:avLst/>
          </a:prstGeom>
          <a:solidFill>
            <a:srgbClr val="35526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eeeeee"/>
                </a:solidFill>
                <a:latin typeface="Arial"/>
              </a:rPr>
              <a:t>variant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eeeeee"/>
                </a:solidFill>
                <a:latin typeface="Arial"/>
              </a:rPr>
              <a:t>calling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7" name="CustomShape 16"/>
          <p:cNvSpPr/>
          <p:nvPr/>
        </p:nvSpPr>
        <p:spPr>
          <a:xfrm>
            <a:off x="6904080" y="4862160"/>
            <a:ext cx="1828440" cy="601920"/>
          </a:xfrm>
          <a:prstGeom prst="rect">
            <a:avLst/>
          </a:prstGeom>
          <a:solidFill>
            <a:srgbClr val="35526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eeeeee"/>
                </a:solidFill>
                <a:latin typeface="Arial"/>
              </a:rPr>
              <a:t>isoform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eeeeee"/>
                </a:solidFill>
                <a:latin typeface="Arial"/>
              </a:rPr>
              <a:t>description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8" name="CustomShape 17"/>
          <p:cNvSpPr/>
          <p:nvPr/>
        </p:nvSpPr>
        <p:spPr>
          <a:xfrm>
            <a:off x="8316000" y="5576040"/>
            <a:ext cx="416520" cy="367200"/>
          </a:xfrm>
          <a:prstGeom prst="rect">
            <a:avLst/>
          </a:prstGeom>
          <a:solidFill>
            <a:srgbClr val="35526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eeeeee"/>
                </a:solidFill>
                <a:latin typeface="Arial"/>
              </a:rPr>
              <a:t>...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9" name="TextShape 18"/>
          <p:cNvSpPr txBox="1"/>
          <p:nvPr/>
        </p:nvSpPr>
        <p:spPr>
          <a:xfrm>
            <a:off x="182880" y="2651760"/>
            <a:ext cx="3840480" cy="110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Transcriptome assembly:</a:t>
            </a:r>
            <a:endParaRPr b="0" lang="en-US" sz="2400" spc="-1" strike="noStrike">
              <a:latin typeface="Arial"/>
            </a:endParaRPr>
          </a:p>
          <a:p>
            <a:endParaRPr b="0" lang="en-US" sz="2400" spc="-1" strike="noStrike">
              <a:latin typeface="Arial"/>
            </a:endParaRPr>
          </a:p>
          <a:p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DO trimming</a:t>
            </a:r>
            <a:endParaRPr b="0" lang="en-US" sz="2400" spc="-1" strike="noStrike">
              <a:latin typeface="Arial"/>
            </a:endParaRPr>
          </a:p>
        </p:txBody>
      </p:sp>
    </p:spTree>
  </p:cSld>
  <p:transition spd="med">
    <p:fade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Line 1"/>
          <p:cNvSpPr/>
          <p:nvPr/>
        </p:nvSpPr>
        <p:spPr>
          <a:xfrm>
            <a:off x="5943600" y="3474720"/>
            <a:ext cx="960480" cy="673560"/>
          </a:xfrm>
          <a:prstGeom prst="line">
            <a:avLst/>
          </a:prstGeom>
          <a:ln w="76320">
            <a:solidFill>
              <a:srgbClr val="ccccc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Line 2"/>
          <p:cNvSpPr/>
          <p:nvPr/>
        </p:nvSpPr>
        <p:spPr>
          <a:xfrm>
            <a:off x="3108960" y="1414440"/>
            <a:ext cx="1630080" cy="0"/>
          </a:xfrm>
          <a:prstGeom prst="line">
            <a:avLst/>
          </a:prstGeom>
          <a:ln w="76320">
            <a:solidFill>
              <a:srgbClr val="ccccc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Line 3"/>
          <p:cNvSpPr/>
          <p:nvPr/>
        </p:nvSpPr>
        <p:spPr>
          <a:xfrm>
            <a:off x="5499720" y="1414440"/>
            <a:ext cx="1312920" cy="0"/>
          </a:xfrm>
          <a:prstGeom prst="line">
            <a:avLst/>
          </a:prstGeom>
          <a:ln w="76320">
            <a:solidFill>
              <a:srgbClr val="ccccc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Line 4"/>
          <p:cNvSpPr/>
          <p:nvPr/>
        </p:nvSpPr>
        <p:spPr>
          <a:xfrm flipH="1">
            <a:off x="6013800" y="1645920"/>
            <a:ext cx="935640" cy="577800"/>
          </a:xfrm>
          <a:prstGeom prst="line">
            <a:avLst/>
          </a:prstGeom>
          <a:ln w="76320">
            <a:solidFill>
              <a:srgbClr val="ccccc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5"/>
          <p:cNvSpPr/>
          <p:nvPr/>
        </p:nvSpPr>
        <p:spPr>
          <a:xfrm>
            <a:off x="467640" y="356400"/>
            <a:ext cx="8241120" cy="47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23232"/>
                </a:solidFill>
                <a:latin typeface="Arial"/>
                <a:ea typeface="DejaVu Sans"/>
              </a:rPr>
              <a:t>Trimming – doing it or not?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15" name="Picture 4_2" descr=""/>
          <p:cNvPicPr/>
          <p:nvPr/>
        </p:nvPicPr>
        <p:blipFill>
          <a:blip r:embed="rId1"/>
          <a:stretch/>
        </p:blipFill>
        <p:spPr>
          <a:xfrm>
            <a:off x="118800" y="1148760"/>
            <a:ext cx="1252440" cy="679680"/>
          </a:xfrm>
          <a:prstGeom prst="rect">
            <a:avLst/>
          </a:prstGeom>
          <a:ln>
            <a:noFill/>
          </a:ln>
        </p:spPr>
      </p:pic>
      <p:sp>
        <p:nvSpPr>
          <p:cNvPr id="216" name="CustomShape 6"/>
          <p:cNvSpPr/>
          <p:nvPr/>
        </p:nvSpPr>
        <p:spPr>
          <a:xfrm>
            <a:off x="46800" y="1710720"/>
            <a:ext cx="1964520" cy="30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323232"/>
                </a:solidFill>
                <a:latin typeface="Cambria"/>
                <a:ea typeface="DejaVu Sans"/>
              </a:rPr>
              <a:t>Sequencing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323232"/>
                </a:solidFill>
                <a:latin typeface="Cambria"/>
                <a:ea typeface="DejaVu Sans"/>
              </a:rPr>
              <a:t>facility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7" name="CustomShape 7"/>
          <p:cNvSpPr/>
          <p:nvPr/>
        </p:nvSpPr>
        <p:spPr>
          <a:xfrm>
            <a:off x="1828800" y="1231560"/>
            <a:ext cx="1371240" cy="365400"/>
          </a:xfrm>
          <a:prstGeom prst="rect">
            <a:avLst/>
          </a:prstGeom>
          <a:solidFill>
            <a:srgbClr val="ffaa9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Raw reads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8" name="CustomShape 8"/>
          <p:cNvSpPr/>
          <p:nvPr/>
        </p:nvSpPr>
        <p:spPr>
          <a:xfrm>
            <a:off x="6812640" y="1094400"/>
            <a:ext cx="2011320" cy="639720"/>
          </a:xfrm>
          <a:prstGeom prst="rect">
            <a:avLst/>
          </a:prstGeom>
          <a:solidFill>
            <a:srgbClr val="ffaa9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Trimmed/filtered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reads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9" name="CustomShape 9"/>
          <p:cNvSpPr/>
          <p:nvPr/>
        </p:nvSpPr>
        <p:spPr>
          <a:xfrm>
            <a:off x="4687920" y="3034440"/>
            <a:ext cx="1371240" cy="601920"/>
          </a:xfrm>
          <a:prstGeom prst="rect">
            <a:avLst/>
          </a:prstGeom>
          <a:solidFill>
            <a:srgbClr val="ffaa9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Mapped reads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0" name="CustomShape 10"/>
          <p:cNvSpPr/>
          <p:nvPr/>
        </p:nvSpPr>
        <p:spPr>
          <a:xfrm>
            <a:off x="4739040" y="1113480"/>
            <a:ext cx="1269000" cy="601920"/>
          </a:xfrm>
          <a:prstGeom prst="rect">
            <a:avLst/>
          </a:prstGeom>
          <a:solidFill>
            <a:srgbClr val="35526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eeeeee"/>
                </a:solidFill>
                <a:latin typeface="Arial"/>
              </a:rPr>
              <a:t>trimming/filtering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CustomShape 11"/>
          <p:cNvSpPr/>
          <p:nvPr/>
        </p:nvSpPr>
        <p:spPr>
          <a:xfrm>
            <a:off x="4733640" y="2223720"/>
            <a:ext cx="1279800" cy="359640"/>
          </a:xfrm>
          <a:prstGeom prst="rect">
            <a:avLst/>
          </a:prstGeom>
          <a:solidFill>
            <a:srgbClr val="35526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eeeeee"/>
                </a:solidFill>
                <a:latin typeface="Arial"/>
              </a:rPr>
              <a:t>mapping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2" name="CustomShape 12"/>
          <p:cNvSpPr/>
          <p:nvPr/>
        </p:nvSpPr>
        <p:spPr>
          <a:xfrm>
            <a:off x="6904080" y="4148280"/>
            <a:ext cx="1828440" cy="601920"/>
          </a:xfrm>
          <a:prstGeom prst="rect">
            <a:avLst/>
          </a:prstGeom>
          <a:solidFill>
            <a:srgbClr val="35526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eeeeee"/>
                </a:solidFill>
                <a:latin typeface="Arial"/>
              </a:rPr>
              <a:t>variant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eeeeee"/>
                </a:solidFill>
                <a:latin typeface="Arial"/>
              </a:rPr>
              <a:t>calling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3" name="CustomShape 13"/>
          <p:cNvSpPr/>
          <p:nvPr/>
        </p:nvSpPr>
        <p:spPr>
          <a:xfrm>
            <a:off x="8316000" y="4856040"/>
            <a:ext cx="416520" cy="367200"/>
          </a:xfrm>
          <a:prstGeom prst="rect">
            <a:avLst/>
          </a:prstGeom>
          <a:solidFill>
            <a:srgbClr val="35526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eeeeee"/>
                </a:solidFill>
                <a:latin typeface="Arial"/>
              </a:rPr>
              <a:t>...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Line 14"/>
          <p:cNvSpPr/>
          <p:nvPr/>
        </p:nvSpPr>
        <p:spPr>
          <a:xfrm>
            <a:off x="5373720" y="2583720"/>
            <a:ext cx="0" cy="450720"/>
          </a:xfrm>
          <a:prstGeom prst="line">
            <a:avLst/>
          </a:prstGeom>
          <a:ln w="76320">
            <a:solidFill>
              <a:srgbClr val="ccccc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TextShape 15"/>
          <p:cNvSpPr txBox="1"/>
          <p:nvPr/>
        </p:nvSpPr>
        <p:spPr>
          <a:xfrm>
            <a:off x="182880" y="2652120"/>
            <a:ext cx="3200400" cy="110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V</a:t>
            </a: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a</a:t>
            </a: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r</a:t>
            </a: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i</a:t>
            </a: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a</a:t>
            </a: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n</a:t>
            </a: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t</a:t>
            </a: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a</a:t>
            </a: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n</a:t>
            </a: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a</a:t>
            </a: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l</a:t>
            </a: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y</a:t>
            </a: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s</a:t>
            </a: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i</a:t>
            </a: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s</a:t>
            </a: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,</a:t>
            </a: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 </a:t>
            </a:r>
            <a:endParaRPr b="0" lang="en-US" sz="2400" spc="-1" strike="noStrike">
              <a:latin typeface="Arial"/>
            </a:endParaRPr>
          </a:p>
          <a:p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g</a:t>
            </a: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e</a:t>
            </a: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n</a:t>
            </a: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o</a:t>
            </a: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m</a:t>
            </a: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e</a:t>
            </a: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a</a:t>
            </a: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n</a:t>
            </a: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n</a:t>
            </a: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o</a:t>
            </a: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t</a:t>
            </a: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a</a:t>
            </a: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t</a:t>
            </a: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i</a:t>
            </a: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o</a:t>
            </a: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n</a:t>
            </a: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:</a:t>
            </a: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 </a:t>
            </a:r>
            <a:endParaRPr b="0" lang="en-US" sz="2400" spc="-1" strike="noStrike">
              <a:latin typeface="Arial"/>
            </a:endParaRPr>
          </a:p>
          <a:p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D</a:t>
            </a: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O</a:t>
            </a: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t</a:t>
            </a: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r</a:t>
            </a: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i</a:t>
            </a: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m</a:t>
            </a: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m</a:t>
            </a: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i</a:t>
            </a: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n</a:t>
            </a: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g</a:t>
            </a:r>
            <a:endParaRPr b="0" lang="en-US" sz="2400" spc="-1" strike="noStrike">
              <a:latin typeface="Arial"/>
            </a:endParaRPr>
          </a:p>
        </p:txBody>
      </p:sp>
    </p:spTree>
  </p:cSld>
  <p:transition spd="med">
    <p:fade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Line 1"/>
          <p:cNvSpPr/>
          <p:nvPr/>
        </p:nvSpPr>
        <p:spPr>
          <a:xfrm>
            <a:off x="3108960" y="1414440"/>
            <a:ext cx="1630080" cy="0"/>
          </a:xfrm>
          <a:prstGeom prst="line">
            <a:avLst/>
          </a:prstGeom>
          <a:ln w="76320">
            <a:solidFill>
              <a:srgbClr val="ccccc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Line 2"/>
          <p:cNvSpPr/>
          <p:nvPr/>
        </p:nvSpPr>
        <p:spPr>
          <a:xfrm>
            <a:off x="5499720" y="1414440"/>
            <a:ext cx="1312920" cy="0"/>
          </a:xfrm>
          <a:prstGeom prst="line">
            <a:avLst/>
          </a:prstGeom>
          <a:ln w="76320">
            <a:solidFill>
              <a:srgbClr val="ccccc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Line 3"/>
          <p:cNvSpPr/>
          <p:nvPr/>
        </p:nvSpPr>
        <p:spPr>
          <a:xfrm flipH="1">
            <a:off x="6013800" y="1645920"/>
            <a:ext cx="935640" cy="577800"/>
          </a:xfrm>
          <a:prstGeom prst="line">
            <a:avLst/>
          </a:prstGeom>
          <a:ln w="76320">
            <a:solidFill>
              <a:srgbClr val="ccccc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Line 4"/>
          <p:cNvSpPr/>
          <p:nvPr/>
        </p:nvSpPr>
        <p:spPr>
          <a:xfrm>
            <a:off x="5373720" y="3578760"/>
            <a:ext cx="0" cy="569520"/>
          </a:xfrm>
          <a:prstGeom prst="line">
            <a:avLst/>
          </a:prstGeom>
          <a:ln w="76320">
            <a:solidFill>
              <a:srgbClr val="ccccc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Line 5"/>
          <p:cNvSpPr/>
          <p:nvPr/>
        </p:nvSpPr>
        <p:spPr>
          <a:xfrm>
            <a:off x="2926080" y="1463040"/>
            <a:ext cx="1807560" cy="760680"/>
          </a:xfrm>
          <a:prstGeom prst="line">
            <a:avLst/>
          </a:prstGeom>
          <a:ln w="76320">
            <a:solidFill>
              <a:srgbClr val="ccccc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6"/>
          <p:cNvSpPr/>
          <p:nvPr/>
        </p:nvSpPr>
        <p:spPr>
          <a:xfrm>
            <a:off x="467640" y="356400"/>
            <a:ext cx="8241120" cy="47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23232"/>
                </a:solidFill>
                <a:latin typeface="Arial"/>
                <a:ea typeface="DejaVu Sans"/>
              </a:rPr>
              <a:t>Trimming – doing it or not?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32" name="Picture 4_0" descr=""/>
          <p:cNvPicPr/>
          <p:nvPr/>
        </p:nvPicPr>
        <p:blipFill>
          <a:blip r:embed="rId1"/>
          <a:stretch/>
        </p:blipFill>
        <p:spPr>
          <a:xfrm>
            <a:off x="118800" y="1148760"/>
            <a:ext cx="1252440" cy="679680"/>
          </a:xfrm>
          <a:prstGeom prst="rect">
            <a:avLst/>
          </a:prstGeom>
          <a:ln>
            <a:noFill/>
          </a:ln>
        </p:spPr>
      </p:pic>
      <p:sp>
        <p:nvSpPr>
          <p:cNvPr id="233" name="CustomShape 7"/>
          <p:cNvSpPr/>
          <p:nvPr/>
        </p:nvSpPr>
        <p:spPr>
          <a:xfrm>
            <a:off x="46800" y="1710720"/>
            <a:ext cx="1964520" cy="30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323232"/>
                </a:solidFill>
                <a:latin typeface="Cambria"/>
                <a:ea typeface="DejaVu Sans"/>
              </a:rPr>
              <a:t>Sequencing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323232"/>
                </a:solidFill>
                <a:latin typeface="Cambria"/>
                <a:ea typeface="DejaVu Sans"/>
              </a:rPr>
              <a:t>facility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34" name="CustomShape 8"/>
          <p:cNvSpPr/>
          <p:nvPr/>
        </p:nvSpPr>
        <p:spPr>
          <a:xfrm>
            <a:off x="1828800" y="1231560"/>
            <a:ext cx="1371240" cy="365400"/>
          </a:xfrm>
          <a:prstGeom prst="rect">
            <a:avLst/>
          </a:prstGeom>
          <a:solidFill>
            <a:srgbClr val="ffaa9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Raw reads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5" name="CustomShape 9"/>
          <p:cNvSpPr/>
          <p:nvPr/>
        </p:nvSpPr>
        <p:spPr>
          <a:xfrm>
            <a:off x="6812640" y="1094400"/>
            <a:ext cx="2011320" cy="639720"/>
          </a:xfrm>
          <a:prstGeom prst="rect">
            <a:avLst/>
          </a:prstGeom>
          <a:solidFill>
            <a:srgbClr val="ffaa9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Trimmed/filtered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reads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6" name="CustomShape 10"/>
          <p:cNvSpPr/>
          <p:nvPr/>
        </p:nvSpPr>
        <p:spPr>
          <a:xfrm>
            <a:off x="4687920" y="3034440"/>
            <a:ext cx="1371240" cy="601920"/>
          </a:xfrm>
          <a:prstGeom prst="rect">
            <a:avLst/>
          </a:prstGeom>
          <a:solidFill>
            <a:srgbClr val="ffaa9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Mapped reads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CustomShape 11"/>
          <p:cNvSpPr/>
          <p:nvPr/>
        </p:nvSpPr>
        <p:spPr>
          <a:xfrm>
            <a:off x="4739040" y="1113480"/>
            <a:ext cx="1269000" cy="601920"/>
          </a:xfrm>
          <a:prstGeom prst="rect">
            <a:avLst/>
          </a:prstGeom>
          <a:solidFill>
            <a:srgbClr val="35526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eeeeee"/>
                </a:solidFill>
                <a:latin typeface="Arial"/>
              </a:rPr>
              <a:t>trimming/filtering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CustomShape 12"/>
          <p:cNvSpPr/>
          <p:nvPr/>
        </p:nvSpPr>
        <p:spPr>
          <a:xfrm>
            <a:off x="4733640" y="2223720"/>
            <a:ext cx="1279800" cy="359640"/>
          </a:xfrm>
          <a:prstGeom prst="rect">
            <a:avLst/>
          </a:prstGeom>
          <a:solidFill>
            <a:srgbClr val="35526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eeeeee"/>
                </a:solidFill>
                <a:latin typeface="Arial"/>
              </a:rPr>
              <a:t>mapping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9" name="CustomShape 13"/>
          <p:cNvSpPr/>
          <p:nvPr/>
        </p:nvSpPr>
        <p:spPr>
          <a:xfrm>
            <a:off x="4459320" y="4148280"/>
            <a:ext cx="1828440" cy="601920"/>
          </a:xfrm>
          <a:prstGeom prst="rect">
            <a:avLst/>
          </a:prstGeom>
          <a:solidFill>
            <a:srgbClr val="35526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eeeeee"/>
                </a:solidFill>
                <a:latin typeface="Arial"/>
              </a:rPr>
              <a:t>expression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eeeeee"/>
                </a:solidFill>
                <a:latin typeface="Arial"/>
              </a:rPr>
              <a:t>quantification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0" name="Line 14"/>
          <p:cNvSpPr/>
          <p:nvPr/>
        </p:nvSpPr>
        <p:spPr>
          <a:xfrm>
            <a:off x="5373720" y="2583720"/>
            <a:ext cx="0" cy="450720"/>
          </a:xfrm>
          <a:prstGeom prst="line">
            <a:avLst/>
          </a:prstGeom>
          <a:ln w="76320">
            <a:solidFill>
              <a:srgbClr val="ccccc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TextShape 15"/>
          <p:cNvSpPr txBox="1"/>
          <p:nvPr/>
        </p:nvSpPr>
        <p:spPr>
          <a:xfrm>
            <a:off x="182880" y="2652480"/>
            <a:ext cx="4206240" cy="144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Counting  </a:t>
            </a:r>
            <a:endParaRPr b="0" lang="en-US" sz="2400" spc="-1" strike="noStrike">
              <a:latin typeface="Arial"/>
            </a:endParaRPr>
          </a:p>
          <a:p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(eg, differential expression): </a:t>
            </a:r>
            <a:endParaRPr b="0" lang="en-US" sz="2400" spc="-1" strike="noStrike">
              <a:latin typeface="Arial"/>
            </a:endParaRPr>
          </a:p>
          <a:p>
            <a:endParaRPr b="0" lang="en-US" sz="2400" spc="-1" strike="noStrike">
              <a:latin typeface="Arial"/>
            </a:endParaRPr>
          </a:p>
          <a:p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NO trimming or light trim</a:t>
            </a:r>
            <a:endParaRPr b="0" lang="en-US" sz="2400" spc="-1" strike="noStrike">
              <a:latin typeface="Arial"/>
            </a:endParaRPr>
          </a:p>
        </p:txBody>
      </p:sp>
    </p:spTree>
  </p:cSld>
  <p:transition spd="med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RNA-Seq_Basel2017_DesignQC</Template>
  <TotalTime>8545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2017-08-03T16:02:08Z</dcterms:created>
  <dc:creator>Microsoft Office User</dc:creator>
  <dc:description/>
  <dc:language>en-US</dc:language>
  <cp:lastModifiedBy/>
  <dcterms:modified xsi:type="dcterms:W3CDTF">2023-07-13T16:00:03Z</dcterms:modified>
  <cp:revision>58</cp:revision>
  <dc:subject/>
  <dc:title>Introduction to RNA-Seq – Design and QC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15.0036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35</vt:i4>
  </property>
</Properties>
</file>