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48.png" ContentType="image/png"/>
  <Override PartName="/ppt/media/image36.png" ContentType="image/png"/>
  <Override PartName="/ppt/media/image50.png" ContentType="image/png"/>
  <Override PartName="/ppt/media/image5.jpeg" ContentType="image/jpeg"/>
  <Override PartName="/ppt/media/image47.png" ContentType="image/png"/>
  <Override PartName="/ppt/media/image10.png" ContentType="image/png"/>
  <Override PartName="/ppt/media/image4.wmf" ContentType="image/x-wmf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8.png" ContentType="image/png"/>
  <Override PartName="/ppt/media/image16.png" ContentType="image/png"/>
  <Override PartName="/ppt/media/image27.png" ContentType="image/png"/>
  <Override PartName="/ppt/media/image2.wmf" ContentType="image/x-wmf"/>
  <Override PartName="/ppt/media/image57.png" ContentType="image/png"/>
  <Override PartName="/ppt/media/image20.png" ContentType="image/png"/>
  <Override PartName="/ppt/media/image22.png" ContentType="image/png"/>
  <Override PartName="/ppt/media/image60.png" ContentType="image/png"/>
  <Override PartName="/ppt/media/image59.jpeg" ContentType="image/jpeg"/>
  <Override PartName="/ppt/media/image6.png" ContentType="image/png"/>
  <Override PartName="/ppt/media/image18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17.png" ContentType="image/png"/>
  <Override PartName="/ppt/media/image14.png" ContentType="image/png"/>
  <Override PartName="/ppt/media/image24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32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6AB3ADF-B466-4C1C-B286-ABBDFB3545F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7961045-B7EF-40B2-BA8E-BA0000A978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2720" cy="3812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6800" cy="631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500960" y="6485760"/>
            <a:ext cx="14835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>
            <a:noAutofit/>
          </a:bodyPr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0" y="6856200"/>
            <a:ext cx="9144000" cy="180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2720" cy="381240"/>
          </a:xfrm>
          <a:prstGeom prst="rect">
            <a:avLst/>
          </a:prstGeom>
          <a:ln>
            <a:noFill/>
          </a:ln>
        </p:spPr>
      </p:pic>
      <p:pic>
        <p:nvPicPr>
          <p:cNvPr id="82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6800" cy="6318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500960" y="6485760"/>
            <a:ext cx="14835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>
            <a:noAutofit/>
          </a:bodyPr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gsea-msigdb.org/gsea/msigdb/index.jsp" TargetMode="Externa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genome.jp/kegg/" TargetMode="External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hyperlink" Target="https://ismara.unibas.ch/mara/" TargetMode="External"/><Relationship Id="rId5" Type="http://schemas.openxmlformats.org/officeDocument/2006/relationships/image" Target="../media/image57.pn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geneontology.org/" TargetMode="Externa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4129200"/>
            <a:ext cx="845748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Introduction to RNA-Seq – Enrichment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4964400"/>
            <a:ext cx="80971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0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120" cy="342612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240" cy="71712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MSigDB : </a:t>
            </a:r>
            <a:r>
              <a:rPr b="1" lang="en-US" sz="18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1"/>
              </a:rPr>
              <a:t>http://www.gsea-msigdb.org/gsea/msigdb/index.jsp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Human mouse and rat only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rcRect l="0" t="0" r="0" b="45334"/>
          <a:stretch/>
        </p:blipFill>
        <p:spPr>
          <a:xfrm>
            <a:off x="291960" y="2377440"/>
            <a:ext cx="4279320" cy="37479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rcRect l="0" t="54662" r="0" b="0"/>
          <a:stretch/>
        </p:blipFill>
        <p:spPr>
          <a:xfrm>
            <a:off x="4589640" y="2377440"/>
            <a:ext cx="4279320" cy="3107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KEGG : </a:t>
            </a:r>
            <a:r>
              <a:rPr b="1" lang="en-US" sz="18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1"/>
              </a:rPr>
              <a:t>https://www.genome.jp/kegg/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- KEGG PATHWAY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137520" y="1717920"/>
            <a:ext cx="6320880" cy="48528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6371280" y="5702400"/>
            <a:ext cx="2740320" cy="10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Projection of DE data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onto a KEGG pathway map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With R package pathview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https://bioconductor.org/packages/release/bioc/html/pathview.html</a:t>
            </a:r>
            <a:endParaRPr b="0" lang="en-US" sz="7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Custom gene sets :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Derived from specialized litterature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Tentative annotation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Understudied organisms 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2 possible approaches (among many!)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Over-representation analysis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Set Enrichment Analysis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2 possible approaches (among many!)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Over-representation analysis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Fisher’s exact test (with p-val correction)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994320" y="3574080"/>
          <a:ext cx="3380040" cy="1266120"/>
        </p:xfrm>
        <a:graphic>
          <a:graphicData uri="http://schemas.openxmlformats.org/drawingml/2006/table">
            <a:tbl>
              <a:tblPr/>
              <a:tblGrid>
                <a:gridCol w="1691640"/>
                <a:gridCol w="736200"/>
                <a:gridCol w="952560"/>
              </a:tblGrid>
              <a:tr h="422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 gene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1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in gene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7" name="CustomShape 4"/>
          <p:cNvSpPr/>
          <p:nvPr/>
        </p:nvSpPr>
        <p:spPr>
          <a:xfrm>
            <a:off x="4846320" y="3657600"/>
            <a:ext cx="36640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 = A+B+C+D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total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M = A+B         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genes in 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n = A+C          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DE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k = A               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DE genes in set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958680" y="4960800"/>
            <a:ext cx="3704040" cy="1713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2 possible approaches (among many!)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Set Enrichment Analysis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Do not rely on 0/1 DE status, but on a continuous measurement (eg. log2FC)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Computes Enrichment Score from list of ranked genes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Estimates significance using permutations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56600" y="1084320"/>
            <a:ext cx="7980840" cy="513288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638280" y="6309360"/>
            <a:ext cx="774972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Enrichment Score visualized using functions from the R package enrichplot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http://www.bioconductor.org/packages/release/bioc/html/enrichplot.html</a:t>
            </a:r>
            <a:endParaRPr b="0" lang="en-US" sz="13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Many more methods or implementations: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Signaling Pathway Impact Analysis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https://bioconductor.org/packages/release/bioc/html/SPIA.html</a:t>
            </a:r>
            <a:endParaRPr b="0" lang="en-US" sz="18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ISMARA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4"/>
              </a:rPr>
              <a:t>https://ismara.unibas.ch/mara/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Go to the website and follow the Enrichment practical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933000"/>
            <a:ext cx="8097120" cy="21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6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30613"/>
                </a:solidFill>
                <a:latin typeface="Arial"/>
                <a:ea typeface="DejaVu Sans"/>
              </a:rPr>
              <a:t>Contributors:</a:t>
            </a:r>
            <a:br/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Geoffrey Fucile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Walid Gharib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Irene Keller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Pablo Escobar Lopez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Charlotte Soneson</a:t>
            </a:r>
            <a:br/>
            <a:br/>
            <a:endParaRPr b="0" lang="en-US" sz="2200" spc="-1" strike="noStrike">
              <a:latin typeface="Arial"/>
            </a:endParaRPr>
          </a:p>
        </p:txBody>
      </p:sp>
      <p:pic>
        <p:nvPicPr>
          <p:cNvPr id="189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120" cy="3426120"/>
          </a:xfrm>
          <a:prstGeom prst="rect">
            <a:avLst/>
          </a:prstGeom>
          <a:ln>
            <a:noFill/>
          </a:ln>
        </p:spPr>
      </p:pic>
      <p:sp>
        <p:nvSpPr>
          <p:cNvPr id="190" name="Line 2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91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240" cy="717120"/>
          </a:xfrm>
          <a:prstGeom prst="rect">
            <a:avLst/>
          </a:prstGeom>
          <a:ln>
            <a:noFill/>
          </a:ln>
        </p:spPr>
      </p:pic>
      <p:sp>
        <p:nvSpPr>
          <p:cNvPr id="192" name="Line 3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65760" y="4206240"/>
            <a:ext cx="23774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DE genes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5325840" y="3494160"/>
            <a:ext cx="400104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ENRICHED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Biological function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Pathway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TF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2926080" y="4297680"/>
            <a:ext cx="2377440" cy="457200"/>
          </a:xfrm>
          <a:custGeom>
            <a:avLst/>
            <a:gdLst/>
            <a:ahLst/>
            <a:rect l="0" t="0" r="r" b="b"/>
            <a:pathLst>
              <a:path w="6606" h="1272">
                <a:moveTo>
                  <a:pt x="0" y="317"/>
                </a:moveTo>
                <a:lnTo>
                  <a:pt x="4953" y="317"/>
                </a:lnTo>
                <a:lnTo>
                  <a:pt x="4953" y="0"/>
                </a:lnTo>
                <a:lnTo>
                  <a:pt x="6605" y="635"/>
                </a:lnTo>
                <a:lnTo>
                  <a:pt x="4953" y="1271"/>
                </a:lnTo>
                <a:lnTo>
                  <a:pt x="4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65760" y="4206240"/>
            <a:ext cx="23774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DE genes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5325840" y="3494160"/>
            <a:ext cx="400104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ENRICHED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Biological function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Pathway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TF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926080" y="4297680"/>
            <a:ext cx="2377440" cy="457200"/>
          </a:xfrm>
          <a:custGeom>
            <a:avLst/>
            <a:gdLst/>
            <a:ahLst/>
            <a:rect l="0" t="0" r="r" b="b"/>
            <a:pathLst>
              <a:path w="6606" h="1272">
                <a:moveTo>
                  <a:pt x="0" y="317"/>
                </a:moveTo>
                <a:lnTo>
                  <a:pt x="4953" y="317"/>
                </a:lnTo>
                <a:lnTo>
                  <a:pt x="4953" y="0"/>
                </a:lnTo>
                <a:lnTo>
                  <a:pt x="6605" y="635"/>
                </a:lnTo>
                <a:lnTo>
                  <a:pt x="4953" y="1271"/>
                </a:lnTo>
                <a:lnTo>
                  <a:pt x="4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 w="5724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6"/>
          <p:cNvSpPr txBox="1"/>
          <p:nvPr/>
        </p:nvSpPr>
        <p:spPr>
          <a:xfrm>
            <a:off x="3566160" y="5029200"/>
            <a:ext cx="186768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mapping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65760" y="4206240"/>
            <a:ext cx="23774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DE genes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5325840" y="3494160"/>
            <a:ext cx="400104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ENRICHED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Biological function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Pathway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TF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2926080" y="4297680"/>
            <a:ext cx="2377440" cy="457200"/>
          </a:xfrm>
          <a:custGeom>
            <a:avLst/>
            <a:gdLst/>
            <a:ahLst/>
            <a:rect l="0" t="0" r="r" b="b"/>
            <a:pathLst>
              <a:path w="6606" h="1272">
                <a:moveTo>
                  <a:pt x="0" y="317"/>
                </a:moveTo>
                <a:lnTo>
                  <a:pt x="4953" y="317"/>
                </a:lnTo>
                <a:lnTo>
                  <a:pt x="4953" y="0"/>
                </a:lnTo>
                <a:lnTo>
                  <a:pt x="6605" y="635"/>
                </a:lnTo>
                <a:lnTo>
                  <a:pt x="4953" y="1271"/>
                </a:lnTo>
                <a:lnTo>
                  <a:pt x="4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goal is to regroup certain genes together in meaningful sets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involved in the same pathway (eg. DNA repair)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located in the same biological compartment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with a similar molecular function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regulated by the same transcription factor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6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few of the possibilities :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Ontology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Reactome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KEGG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MSigDB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6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Custom set 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7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ontology : </a:t>
            </a:r>
            <a:r>
              <a:rPr b="1" lang="en-US" sz="24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1"/>
              </a:rPr>
              <a:t>http://geneontology.org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3 domains of nested terms: 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Molecular Function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Cellular Component</a:t>
            </a:r>
            <a:endParaRPr b="0" lang="en-US" sz="24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Biological Process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5"/>
          <a:stretch/>
        </p:blipFill>
        <p:spPr>
          <a:xfrm>
            <a:off x="4572000" y="2025720"/>
            <a:ext cx="4440960" cy="464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0" y="1554480"/>
            <a:ext cx="9142920" cy="65534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504000" y="404640"/>
            <a:ext cx="838548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340640"/>
            <a:ext cx="809712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Reactome : https://reactome.org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RNA-Seq_Basel2017_DesignQC</Template>
  <TotalTime>11541</TotalTime>
  <Application>LibreOffice/6.4.7.2$Linux_X86_64 LibreOffice_project/40$Build-2</Application>
  <Words>1330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2017-08-03T16:02:08Z</dcterms:created>
  <dc:creator>Microsoft Office User</dc:creator>
  <dc:description/>
  <dc:language>en-US</dc:language>
  <cp:lastModifiedBy/>
  <cp:lastPrinted>2017-08-09T14:55:22Z</cp:lastPrinted>
  <dcterms:modified xsi:type="dcterms:W3CDTF">2023-07-18T14:26:56Z</dcterms:modified>
  <cp:revision>156</cp:revision>
  <dc:subject/>
  <dc:title>Introduction to RNA-Seq – Design and QC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