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33.xml.rels" ContentType="application/vnd.openxmlformats-package.relationships+xml"/>
  <Override PartName="/ppt/notesSlides/_rels/notesSlide32.xml.rels" ContentType="application/vnd.openxmlformats-package.relationships+xml"/>
  <Override PartName="/ppt/notesSlides/_rels/notesSlide10.xml.rels" ContentType="application/vnd.openxmlformats-package.relationships+xml"/>
  <Override PartName="/ppt/notesSlides/_rels/notesSlide31.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31.xml" ContentType="application/vnd.openxmlformats-officedocument.presentationml.notesSlide+xml"/>
  <Override PartName="/ppt/notesSlides/notesSlide10.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_rels/presentation.xml.rels" ContentType="application/vnd.openxmlformats-package.relationships+xml"/>
  <Override PartName="/ppt/media/image56.png" ContentType="image/png"/>
  <Override PartName="/ppt/media/image55.png" ContentType="image/png"/>
  <Override PartName="/ppt/media/image54.png" ContentType="image/png"/>
  <Override PartName="/ppt/media/image53.png" ContentType="image/png"/>
  <Override PartName="/ppt/media/image10.wmf" ContentType="image/x-wmf"/>
  <Override PartName="/ppt/media/image50.png" ContentType="image/png"/>
  <Override PartName="/ppt/media/image33.png" ContentType="image/png"/>
  <Override PartName="/ppt/media/image3.png" ContentType="image/png"/>
  <Override PartName="/ppt/media/image15.png" ContentType="image/png"/>
  <Override PartName="/ppt/media/image29.png" ContentType="image/png"/>
  <Override PartName="/ppt/media/image31.png" ContentType="image/png"/>
  <Override PartName="/ppt/media/image5.jpeg" ContentType="image/jpeg"/>
  <Override PartName="/ppt/media/image61.png" ContentType="image/png"/>
  <Override PartName="/ppt/media/image4.wmf" ContentType="image/x-wmf"/>
  <Override PartName="/ppt/media/image59.png" ContentType="image/png"/>
  <Override PartName="/ppt/media/image22.png" ContentType="image/png"/>
  <Override PartName="/ppt/media/image24.png" ContentType="image/png"/>
  <Override PartName="/ppt/media/image14.png" ContentType="image/png"/>
  <Override PartName="/ppt/media/image17.png" ContentType="image/png"/>
  <Override PartName="/ppt/media/image26.png" ContentType="image/png"/>
  <Override PartName="/ppt/media/image63.png" ContentType="image/png"/>
  <Override PartName="/ppt/media/image16.png" ContentType="image/png"/>
  <Override PartName="/ppt/media/image62.png" ContentType="image/png"/>
  <Override PartName="/ppt/media/image28.jpeg" ContentType="image/jpeg"/>
  <Override PartName="/ppt/media/image64.png" ContentType="image/png"/>
  <Override PartName="/ppt/media/image27.png" ContentType="image/png"/>
  <Override PartName="/ppt/media/image2.wmf" ContentType="image/x-wmf"/>
  <Override PartName="/ppt/media/image57.png" ContentType="image/png"/>
  <Override PartName="/ppt/media/image20.png" ContentType="image/png"/>
  <Override PartName="/ppt/media/image60.png" ContentType="image/png"/>
  <Override PartName="/ppt/media/image23.png" ContentType="image/png"/>
  <Override PartName="/ppt/media/image58.png" ContentType="image/png"/>
  <Override PartName="/ppt/media/image21.png" ContentType="image/png"/>
  <Override PartName="/ppt/media/image18.png" ContentType="image/png"/>
  <Override PartName="/ppt/media/image6.png" ContentType="image/png"/>
  <Override PartName="/ppt/media/image36.png" ContentType="image/png"/>
  <Override PartName="/ppt/media/image25.png" ContentType="image/png"/>
  <Override PartName="/ppt/media/image11.png" ContentType="image/png"/>
  <Override PartName="/ppt/media/image48.png" ContentType="image/png"/>
  <Override PartName="/ppt/media/image19.png" ContentType="image/png"/>
  <Override PartName="/ppt/media/image7.png" ContentType="image/png"/>
  <Override PartName="/ppt/media/image37.png" ContentType="image/png"/>
  <Override PartName="/ppt/media/image12.png" ContentType="image/png"/>
  <Override PartName="/ppt/media/image49.png" ContentType="image/png"/>
  <Override PartName="/ppt/media/image9.png" ContentType="image/png"/>
  <Override PartName="/ppt/media/image8.wmf" ContentType="image/x-wmf"/>
  <Override PartName="/ppt/media/image40.png" ContentType="image/png"/>
  <Override PartName="/ppt/media/image1.png" ContentType="image/png"/>
  <Override PartName="/ppt/media/image13.png" ContentType="image/png"/>
  <Override PartName="/ppt/media/image30.png" ContentType="image/png"/>
  <Override PartName="/ppt/media/image32.png" ContentType="image/png"/>
  <Override PartName="/ppt/media/image34.png" ContentType="image/png"/>
  <Override PartName="/ppt/media/image35.png" ContentType="image/png"/>
  <Override PartName="/ppt/media/image38.png" ContentType="image/png"/>
  <Override PartName="/ppt/media/image39.wmf" ContentType="image/x-wmf"/>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47.png" ContentType="image/png"/>
  <Override PartName="/ppt/media/image51.png" ContentType="image/png"/>
  <Override PartName="/ppt/media/image52.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_rels/slide18.xml.rels" ContentType="application/vnd.openxmlformats-package.relationships+xml"/>
  <Override PartName="/ppt/slides/_rels/slide12.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Arial"/>
              </a:rPr>
              <a:t>C</a:t>
            </a:r>
            <a:r>
              <a:rPr b="0" lang="en-US" sz="4400" spc="-1" strike="noStrike">
                <a:latin typeface="Arial"/>
              </a:rPr>
              <a:t>l</a:t>
            </a:r>
            <a:r>
              <a:rPr b="0" lang="en-US" sz="4400" spc="-1" strike="noStrike">
                <a:latin typeface="Arial"/>
              </a:rPr>
              <a:t>i</a:t>
            </a:r>
            <a:r>
              <a:rPr b="0" lang="en-US" sz="4400" spc="-1" strike="noStrike">
                <a:latin typeface="Arial"/>
              </a:rPr>
              <a:t>c</a:t>
            </a:r>
            <a:r>
              <a:rPr b="0" lang="en-US" sz="4400" spc="-1" strike="noStrike">
                <a:latin typeface="Arial"/>
              </a:rPr>
              <a:t>k</a:t>
            </a:r>
            <a:r>
              <a:rPr b="0" lang="en-US" sz="4400" spc="-1" strike="noStrike">
                <a:latin typeface="Arial"/>
              </a:rPr>
              <a:t> </a:t>
            </a:r>
            <a:r>
              <a:rPr b="0" lang="en-US" sz="4400" spc="-1" strike="noStrike">
                <a:latin typeface="Arial"/>
              </a:rPr>
              <a:t>t</a:t>
            </a:r>
            <a:r>
              <a:rPr b="0" lang="en-US" sz="4400" spc="-1" strike="noStrike">
                <a:latin typeface="Arial"/>
              </a:rPr>
              <a:t>o</a:t>
            </a:r>
            <a:r>
              <a:rPr b="0" lang="en-US" sz="4400" spc="-1" strike="noStrike">
                <a:latin typeface="Arial"/>
              </a:rPr>
              <a:t> </a:t>
            </a:r>
            <a:r>
              <a:rPr b="0" lang="en-US" sz="4400" spc="-1" strike="noStrike">
                <a:latin typeface="Arial"/>
              </a:rPr>
              <a:t>m</a:t>
            </a:r>
            <a:r>
              <a:rPr b="0" lang="en-US" sz="4400" spc="-1" strike="noStrike">
                <a:latin typeface="Arial"/>
              </a:rPr>
              <a:t>o</a:t>
            </a:r>
            <a:r>
              <a:rPr b="0" lang="en-US" sz="4400" spc="-1" strike="noStrike">
                <a:latin typeface="Arial"/>
              </a:rPr>
              <a:t>v</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h</a:t>
            </a:r>
            <a:r>
              <a:rPr b="0" lang="en-US" sz="4400" spc="-1" strike="noStrike">
                <a:latin typeface="Arial"/>
              </a:rPr>
              <a:t>e</a:t>
            </a:r>
            <a:r>
              <a:rPr b="0" lang="en-US" sz="4400" spc="-1" strike="noStrike">
                <a:latin typeface="Arial"/>
              </a:rPr>
              <a:t> </a:t>
            </a:r>
            <a:r>
              <a:rPr b="0" lang="en-US" sz="4400" spc="-1" strike="noStrike">
                <a:latin typeface="Arial"/>
              </a:rPr>
              <a:t>s</a:t>
            </a:r>
            <a:r>
              <a:rPr b="0" lang="en-US" sz="4400" spc="-1" strike="noStrike">
                <a:latin typeface="Arial"/>
              </a:rPr>
              <a:t>l</a:t>
            </a:r>
            <a:r>
              <a:rPr b="0" lang="en-US" sz="4400" spc="-1" strike="noStrike">
                <a:latin typeface="Arial"/>
              </a:rPr>
              <a:t>i</a:t>
            </a:r>
            <a:r>
              <a:rPr b="0" lang="en-US" sz="4400" spc="-1" strike="noStrike">
                <a:latin typeface="Arial"/>
              </a:rPr>
              <a:t>d</a:t>
            </a:r>
            <a:r>
              <a:rPr b="0" lang="en-US" sz="4400" spc="-1" strike="noStrike">
                <a:latin typeface="Arial"/>
              </a:rPr>
              <a:t>e</a:t>
            </a:r>
            <a:endParaRPr b="0" lang="en-US" sz="4400" spc="-1" strike="noStrike">
              <a:latin typeface="Arial"/>
            </a:endParaRPr>
          </a:p>
        </p:txBody>
      </p:sp>
      <p:sp>
        <p:nvSpPr>
          <p:cNvPr id="123"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a:t>
            </a:r>
            <a:r>
              <a:rPr b="0" lang="en-US" sz="2000" spc="-1" strike="noStrike">
                <a:latin typeface="Arial"/>
              </a:rPr>
              <a:t>l</a:t>
            </a:r>
            <a:r>
              <a:rPr b="0" lang="en-US" sz="2000" spc="-1" strike="noStrike">
                <a:latin typeface="Arial"/>
              </a:rPr>
              <a:t>i</a:t>
            </a:r>
            <a:r>
              <a:rPr b="0" lang="en-US" sz="2000" spc="-1" strike="noStrike">
                <a:latin typeface="Arial"/>
              </a:rPr>
              <a:t>c</a:t>
            </a:r>
            <a:r>
              <a:rPr b="0" lang="en-US" sz="2000" spc="-1" strike="noStrike">
                <a:latin typeface="Arial"/>
              </a:rPr>
              <a:t>k</a:t>
            </a:r>
            <a:r>
              <a:rPr b="0" lang="en-US" sz="2000" spc="-1" strike="noStrike">
                <a:latin typeface="Arial"/>
              </a:rPr>
              <a:t> </a:t>
            </a:r>
            <a:r>
              <a:rPr b="0" lang="en-US" sz="2000" spc="-1" strike="noStrike">
                <a:latin typeface="Arial"/>
              </a:rPr>
              <a:t>t</a:t>
            </a:r>
            <a:r>
              <a:rPr b="0" lang="en-US" sz="2000" spc="-1" strike="noStrike">
                <a:latin typeface="Arial"/>
              </a:rPr>
              <a:t>o</a:t>
            </a:r>
            <a:r>
              <a:rPr b="0" lang="en-US" sz="2000" spc="-1" strike="noStrike">
                <a:latin typeface="Arial"/>
              </a:rPr>
              <a:t> </a:t>
            </a:r>
            <a:r>
              <a:rPr b="0" lang="en-US" sz="2000" spc="-1" strike="noStrike">
                <a:latin typeface="Arial"/>
              </a:rPr>
              <a:t>e</a:t>
            </a:r>
            <a:r>
              <a:rPr b="0" lang="en-US" sz="2000" spc="-1" strike="noStrike">
                <a:latin typeface="Arial"/>
              </a:rPr>
              <a:t>d</a:t>
            </a:r>
            <a:r>
              <a:rPr b="0" lang="en-US" sz="2000" spc="-1" strike="noStrike">
                <a:latin typeface="Arial"/>
              </a:rPr>
              <a:t>i</a:t>
            </a:r>
            <a:r>
              <a:rPr b="0" lang="en-US" sz="2000" spc="-1" strike="noStrike">
                <a:latin typeface="Arial"/>
              </a:rPr>
              <a:t>t</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n</a:t>
            </a:r>
            <a:r>
              <a:rPr b="0" lang="en-US" sz="2000" spc="-1" strike="noStrike">
                <a:latin typeface="Arial"/>
              </a:rPr>
              <a:t>o</a:t>
            </a:r>
            <a:r>
              <a:rPr b="0" lang="en-US" sz="2000" spc="-1" strike="noStrike">
                <a:latin typeface="Arial"/>
              </a:rPr>
              <a:t>t</a:t>
            </a:r>
            <a:r>
              <a:rPr b="0" lang="en-US" sz="2000" spc="-1" strike="noStrike">
                <a:latin typeface="Arial"/>
              </a:rPr>
              <a:t>e</a:t>
            </a:r>
            <a:r>
              <a:rPr b="0" lang="en-US" sz="2000" spc="-1" strike="noStrike">
                <a:latin typeface="Arial"/>
              </a:rPr>
              <a:t>s</a:t>
            </a:r>
            <a:r>
              <a:rPr b="0" lang="en-US" sz="2000" spc="-1" strike="noStrike">
                <a:latin typeface="Arial"/>
              </a:rPr>
              <a:t> </a:t>
            </a:r>
            <a:r>
              <a:rPr b="0" lang="en-US" sz="2000" spc="-1" strike="noStrike">
                <a:latin typeface="Arial"/>
              </a:rPr>
              <a:t>f</a:t>
            </a:r>
            <a:r>
              <a:rPr b="0" lang="en-US" sz="2000" spc="-1" strike="noStrike">
                <a:latin typeface="Arial"/>
              </a:rPr>
              <a:t>o</a:t>
            </a:r>
            <a:r>
              <a:rPr b="0" lang="en-US" sz="2000" spc="-1" strike="noStrike">
                <a:latin typeface="Arial"/>
              </a:rPr>
              <a:t>r</a:t>
            </a:r>
            <a:r>
              <a:rPr b="0" lang="en-US" sz="2000" spc="-1" strike="noStrike">
                <a:latin typeface="Arial"/>
              </a:rPr>
              <a:t>m</a:t>
            </a:r>
            <a:r>
              <a:rPr b="0" lang="en-US" sz="2000" spc="-1" strike="noStrike">
                <a:latin typeface="Arial"/>
              </a:rPr>
              <a:t>a</a:t>
            </a:r>
            <a:r>
              <a:rPr b="0" lang="en-US" sz="2000" spc="-1" strike="noStrike">
                <a:latin typeface="Arial"/>
              </a:rPr>
              <a:t>t</a:t>
            </a:r>
            <a:endParaRPr b="0" lang="en-US" sz="2000" spc="-1" strike="noStrike">
              <a:latin typeface="Arial"/>
            </a:endParaRPr>
          </a:p>
        </p:txBody>
      </p:sp>
      <p:sp>
        <p:nvSpPr>
          <p:cNvPr id="124"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25"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26"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27"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875A01B9-7531-4BBB-9639-14CBCF19AFC3}"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2" name="PlaceHolder 1"/>
          <p:cNvSpPr>
            <a:spLocks noGrp="1"/>
          </p:cNvSpPr>
          <p:nvPr>
            <p:ph type="sldImg"/>
          </p:nvPr>
        </p:nvSpPr>
        <p:spPr>
          <a:xfrm>
            <a:off x="1143000" y="685800"/>
            <a:ext cx="4569840" cy="3426840"/>
          </a:xfrm>
          <a:prstGeom prst="rect">
            <a:avLst/>
          </a:prstGeom>
        </p:spPr>
      </p:sp>
      <p:sp>
        <p:nvSpPr>
          <p:cNvPr id="573" name="PlaceHolder 2"/>
          <p:cNvSpPr>
            <a:spLocks noGrp="1"/>
          </p:cNvSpPr>
          <p:nvPr>
            <p:ph type="body"/>
          </p:nvPr>
        </p:nvSpPr>
        <p:spPr>
          <a:xfrm>
            <a:off x="685800" y="4343400"/>
            <a:ext cx="5484240" cy="4112640"/>
          </a:xfrm>
          <a:prstGeom prst="rect">
            <a:avLst/>
          </a:prstGeom>
        </p:spPr>
        <p:txBody>
          <a:bodyPr lIns="0" rIns="0" tIns="0" bIns="0">
            <a:normAutofit/>
          </a:bodyPr>
          <a:p>
            <a:endParaRPr b="0" lang="en-US" sz="2000" spc="-1" strike="noStrike">
              <a:latin typeface="Arial"/>
            </a:endParaRPr>
          </a:p>
        </p:txBody>
      </p:sp>
      <p:sp>
        <p:nvSpPr>
          <p:cNvPr id="574" name="CustomShape 3"/>
          <p:cNvSpPr/>
          <p:nvPr/>
        </p:nvSpPr>
        <p:spPr>
          <a:xfrm>
            <a:off x="3884760" y="8685360"/>
            <a:ext cx="2969640" cy="455040"/>
          </a:xfrm>
          <a:prstGeom prst="rect">
            <a:avLst/>
          </a:prstGeom>
          <a:noFill/>
          <a:ln>
            <a:noFill/>
          </a:ln>
        </p:spPr>
        <p:style>
          <a:lnRef idx="0"/>
          <a:fillRef idx="0"/>
          <a:effectRef idx="0"/>
          <a:fontRef idx="minor"/>
        </p:style>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5" name="PlaceHolder 1"/>
          <p:cNvSpPr>
            <a:spLocks noGrp="1"/>
          </p:cNvSpPr>
          <p:nvPr>
            <p:ph type="sldImg"/>
          </p:nvPr>
        </p:nvSpPr>
        <p:spPr>
          <a:xfrm>
            <a:off x="1143000" y="685800"/>
            <a:ext cx="4569840" cy="3426840"/>
          </a:xfrm>
          <a:prstGeom prst="rect">
            <a:avLst/>
          </a:prstGeom>
        </p:spPr>
      </p:sp>
      <p:sp>
        <p:nvSpPr>
          <p:cNvPr id="576" name="PlaceHolder 2"/>
          <p:cNvSpPr>
            <a:spLocks noGrp="1"/>
          </p:cNvSpPr>
          <p:nvPr>
            <p:ph type="body"/>
          </p:nvPr>
        </p:nvSpPr>
        <p:spPr>
          <a:xfrm>
            <a:off x="685800" y="4343400"/>
            <a:ext cx="5484240" cy="4112640"/>
          </a:xfrm>
          <a:prstGeom prst="rect">
            <a:avLst/>
          </a:prstGeom>
        </p:spPr>
        <p:txBody>
          <a:bodyPr lIns="0" rIns="0" tIns="0" bIns="0">
            <a:noAutofit/>
          </a:bodyPr>
          <a:p>
            <a:pPr marL="216000" indent="-214560">
              <a:lnSpc>
                <a:spcPct val="100000"/>
              </a:lnSpc>
              <a:tabLst>
                <a:tab algn="l" pos="0"/>
              </a:tabLst>
            </a:pPr>
            <a:r>
              <a:rPr b="0" lang="en-US" sz="2000" spc="-1" strike="noStrike">
                <a:latin typeface="Calibri"/>
              </a:rPr>
              <a:t>MMp1 is also a seed </a:t>
            </a:r>
            <a:endParaRPr b="0" lang="en-US" sz="2000" spc="-1" strike="noStrike">
              <a:latin typeface="Arial"/>
            </a:endParaRPr>
          </a:p>
          <a:p>
            <a:pPr marL="216000" indent="-214560">
              <a:lnSpc>
                <a:spcPct val="100000"/>
              </a:lnSpc>
              <a:tabLst>
                <a:tab algn="l" pos="0"/>
              </a:tabLst>
            </a:pPr>
            <a:endParaRPr b="0" lang="en-US" sz="2000" spc="-1" strike="noStrike">
              <a:latin typeface="Arial"/>
            </a:endParaRPr>
          </a:p>
        </p:txBody>
      </p:sp>
      <p:sp>
        <p:nvSpPr>
          <p:cNvPr id="577" name="CustomShape 3"/>
          <p:cNvSpPr/>
          <p:nvPr/>
        </p:nvSpPr>
        <p:spPr>
          <a:xfrm>
            <a:off x="3884760" y="8685360"/>
            <a:ext cx="2969640" cy="455040"/>
          </a:xfrm>
          <a:prstGeom prst="rect">
            <a:avLst/>
          </a:prstGeom>
          <a:noFill/>
          <a:ln>
            <a:noFill/>
          </a:ln>
        </p:spPr>
        <p:style>
          <a:lnRef idx="0"/>
          <a:fillRef idx="0"/>
          <a:effectRef idx="0"/>
          <a:fontRef idx="minor"/>
        </p:style>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8" name="PlaceHolder 1"/>
          <p:cNvSpPr>
            <a:spLocks noGrp="1"/>
          </p:cNvSpPr>
          <p:nvPr>
            <p:ph type="sldImg"/>
          </p:nvPr>
        </p:nvSpPr>
        <p:spPr>
          <a:xfrm>
            <a:off x="1143000" y="685800"/>
            <a:ext cx="4569840" cy="3426840"/>
          </a:xfrm>
          <a:prstGeom prst="rect">
            <a:avLst/>
          </a:prstGeom>
        </p:spPr>
      </p:sp>
      <p:sp>
        <p:nvSpPr>
          <p:cNvPr id="579" name="PlaceHolder 2"/>
          <p:cNvSpPr>
            <a:spLocks noGrp="1"/>
          </p:cNvSpPr>
          <p:nvPr>
            <p:ph type="body"/>
          </p:nvPr>
        </p:nvSpPr>
        <p:spPr>
          <a:xfrm>
            <a:off x="685800" y="4343400"/>
            <a:ext cx="5484240" cy="4112640"/>
          </a:xfrm>
          <a:prstGeom prst="rect">
            <a:avLst/>
          </a:prstGeom>
        </p:spPr>
        <p:txBody>
          <a:bodyPr lIns="0" rIns="0" tIns="0" bIns="0">
            <a:noAutofit/>
          </a:bodyPr>
          <a:p>
            <a:pPr marL="216000" indent="-214200">
              <a:lnSpc>
                <a:spcPct val="100000"/>
              </a:lnSpc>
              <a:tabLst>
                <a:tab algn="l" pos="0"/>
              </a:tabLst>
            </a:pPr>
            <a:r>
              <a:rPr b="0" lang="en-US" sz="2000" spc="-1" strike="noStrike">
                <a:latin typeface="Arial"/>
              </a:rPr>
              <a:t>segments are mapped to the same reference, the</a:t>
            </a:r>
            <a:endParaRPr b="0" lang="en-US" sz="2000" spc="-1" strike="noStrike">
              <a:latin typeface="Arial"/>
            </a:endParaRPr>
          </a:p>
          <a:p>
            <a:pPr marL="216000" indent="-214200">
              <a:lnSpc>
                <a:spcPct val="100000"/>
              </a:lnSpc>
              <a:tabLst>
                <a:tab algn="l" pos="0"/>
              </a:tabLst>
            </a:pPr>
            <a:r>
              <a:rPr b="0" lang="en-US" sz="2000" spc="-1" strike="noStrike">
                <a:latin typeface="Arial"/>
              </a:rPr>
              <a:t>unsigned observed template length equals the number of bases from the leftmost mapped base to the</a:t>
            </a:r>
            <a:endParaRPr b="0" lang="en-US" sz="2000" spc="-1" strike="noStrike">
              <a:latin typeface="Arial"/>
            </a:endParaRPr>
          </a:p>
          <a:p>
            <a:pPr marL="216000" indent="-214200">
              <a:lnSpc>
                <a:spcPct val="100000"/>
              </a:lnSpc>
              <a:tabLst>
                <a:tab algn="l" pos="0"/>
              </a:tabLst>
            </a:pPr>
            <a:r>
              <a:rPr b="0" lang="en-US" sz="2000" spc="-1" strike="noStrike">
                <a:latin typeface="Arial"/>
              </a:rPr>
              <a:t>rightmost mapped base. The leftmost segment has a plus sign and the rightmost has a minus sign.</a:t>
            </a:r>
            <a:endParaRPr b="0" lang="en-US" sz="2000" spc="-1" strike="noStrike">
              <a:latin typeface="Arial"/>
            </a:endParaRPr>
          </a:p>
          <a:p>
            <a:pPr marL="216000" indent="-214200">
              <a:lnSpc>
                <a:spcPct val="100000"/>
              </a:lnSpc>
              <a:tabLst>
                <a:tab algn="l" pos="0"/>
              </a:tabLst>
            </a:pPr>
            <a:r>
              <a:rPr b="0" lang="en-US" sz="2000" spc="-1" strike="noStrike">
                <a:latin typeface="Arial"/>
              </a:rPr>
              <a:t>The sign of segments in the middle is undefined. It is set as 0 for single-segment template or when the</a:t>
            </a:r>
            <a:endParaRPr b="0" lang="en-US" sz="2000" spc="-1" strike="noStrike">
              <a:latin typeface="Arial"/>
            </a:endParaRPr>
          </a:p>
          <a:p>
            <a:pPr marL="216000" indent="-214200">
              <a:lnSpc>
                <a:spcPct val="100000"/>
              </a:lnSpc>
              <a:tabLst>
                <a:tab algn="l" pos="0"/>
              </a:tabLst>
            </a:pPr>
            <a:r>
              <a:rPr b="0" lang="en-US" sz="2000" spc="-1" strike="noStrike">
                <a:latin typeface="Arial"/>
              </a:rPr>
              <a:t>information is unavailable.</a:t>
            </a:r>
            <a:endParaRPr b="0" lang="en-US" sz="2000" spc="-1" strike="noStrike">
              <a:latin typeface="Arial"/>
            </a:endParaRPr>
          </a:p>
          <a:p>
            <a:pPr marL="216000" indent="-214200">
              <a:lnSpc>
                <a:spcPct val="100000"/>
              </a:lnSpc>
              <a:tabLst>
                <a:tab algn="l" pos="0"/>
              </a:tabLst>
            </a:pPr>
            <a:endParaRPr b="0" lang="en-US" sz="2000" spc="-1" strike="noStrike">
              <a:latin typeface="Arial"/>
            </a:endParaRPr>
          </a:p>
        </p:txBody>
      </p:sp>
      <p:sp>
        <p:nvSpPr>
          <p:cNvPr id="580" name="CustomShape 3"/>
          <p:cNvSpPr/>
          <p:nvPr/>
        </p:nvSpPr>
        <p:spPr>
          <a:xfrm>
            <a:off x="3884760" y="8685360"/>
            <a:ext cx="2969640" cy="455040"/>
          </a:xfrm>
          <a:prstGeom prst="rect">
            <a:avLst/>
          </a:prstGeom>
          <a:noFill/>
          <a:ln>
            <a:noFill/>
          </a:ln>
        </p:spPr>
        <p:style>
          <a:lnRef idx="0"/>
          <a:fillRef idx="0"/>
          <a:effectRef idx="0"/>
          <a:fontRef idx="minor"/>
        </p:style>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1" name="PlaceHolder 1"/>
          <p:cNvSpPr>
            <a:spLocks noGrp="1"/>
          </p:cNvSpPr>
          <p:nvPr>
            <p:ph type="sldImg"/>
          </p:nvPr>
        </p:nvSpPr>
        <p:spPr>
          <a:xfrm>
            <a:off x="1143000" y="685800"/>
            <a:ext cx="4569840" cy="3426840"/>
          </a:xfrm>
          <a:prstGeom prst="rect">
            <a:avLst/>
          </a:prstGeom>
        </p:spPr>
      </p:sp>
      <p:sp>
        <p:nvSpPr>
          <p:cNvPr id="582" name="PlaceHolder 2"/>
          <p:cNvSpPr>
            <a:spLocks noGrp="1"/>
          </p:cNvSpPr>
          <p:nvPr>
            <p:ph type="body"/>
          </p:nvPr>
        </p:nvSpPr>
        <p:spPr>
          <a:xfrm>
            <a:off x="685800" y="4343400"/>
            <a:ext cx="5484240" cy="4112640"/>
          </a:xfrm>
          <a:prstGeom prst="rect">
            <a:avLst/>
          </a:prstGeom>
        </p:spPr>
        <p:txBody>
          <a:bodyPr lIns="0" rIns="0" tIns="0" bIns="0">
            <a:noAutofit/>
          </a:bodyPr>
          <a:p>
            <a:pPr marL="216000" indent="-214200">
              <a:lnSpc>
                <a:spcPct val="100000"/>
              </a:lnSpc>
              <a:tabLst>
                <a:tab algn="l" pos="0"/>
              </a:tabLst>
            </a:pPr>
            <a:r>
              <a:rPr b="0" lang="en-US" sz="2000" spc="-1" strike="noStrike">
                <a:latin typeface="Arial"/>
              </a:rPr>
              <a:t>0x is a prefix indicating the number is in hex</a:t>
            </a:r>
            <a:endParaRPr b="0" lang="en-US" sz="2000" spc="-1" strike="noStrike">
              <a:latin typeface="Arial"/>
            </a:endParaRPr>
          </a:p>
        </p:txBody>
      </p:sp>
      <p:sp>
        <p:nvSpPr>
          <p:cNvPr id="583" name="CustomShape 3"/>
          <p:cNvSpPr/>
          <p:nvPr/>
        </p:nvSpPr>
        <p:spPr>
          <a:xfrm>
            <a:off x="3884760" y="8685360"/>
            <a:ext cx="2969640" cy="455040"/>
          </a:xfrm>
          <a:prstGeom prst="rect">
            <a:avLst/>
          </a:prstGeom>
          <a:noFill/>
          <a:ln>
            <a:noFill/>
          </a:ln>
        </p:spPr>
        <p:style>
          <a:lnRef idx="0"/>
          <a:fillRef idx="0"/>
          <a:effectRef idx="0"/>
          <a:fontRef idx="minor"/>
        </p:style>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4" name="PlaceHolder 1"/>
          <p:cNvSpPr>
            <a:spLocks noGrp="1"/>
          </p:cNvSpPr>
          <p:nvPr>
            <p:ph type="sldImg"/>
          </p:nvPr>
        </p:nvSpPr>
        <p:spPr>
          <a:xfrm>
            <a:off x="1143000" y="685800"/>
            <a:ext cx="4569840" cy="3426840"/>
          </a:xfrm>
          <a:prstGeom prst="rect">
            <a:avLst/>
          </a:prstGeom>
        </p:spPr>
      </p:sp>
      <p:sp>
        <p:nvSpPr>
          <p:cNvPr id="585" name="PlaceHolder 2"/>
          <p:cNvSpPr>
            <a:spLocks noGrp="1"/>
          </p:cNvSpPr>
          <p:nvPr>
            <p:ph type="body"/>
          </p:nvPr>
        </p:nvSpPr>
        <p:spPr>
          <a:xfrm>
            <a:off x="685800" y="4343400"/>
            <a:ext cx="5484240" cy="4112640"/>
          </a:xfrm>
          <a:prstGeom prst="rect">
            <a:avLst/>
          </a:prstGeom>
        </p:spPr>
        <p:txBody>
          <a:bodyPr lIns="0" rIns="0" tIns="0" bIns="0">
            <a:noAutofit/>
          </a:bodyPr>
          <a:p>
            <a:pPr marL="216000" indent="-214200">
              <a:lnSpc>
                <a:spcPct val="100000"/>
              </a:lnSpc>
              <a:tabLst>
                <a:tab algn="l" pos="0"/>
              </a:tabLst>
            </a:pPr>
            <a:r>
              <a:rPr b="0" lang="en-US" sz="2000" spc="-1" strike="noStrike">
                <a:latin typeface="Arial"/>
              </a:rPr>
              <a:t>CIGAR: 3M1I3M1D5M</a:t>
            </a:r>
            <a:endParaRPr b="0" lang="en-US" sz="2000" spc="-1" strike="noStrike">
              <a:latin typeface="Arial"/>
            </a:endParaRPr>
          </a:p>
          <a:p>
            <a:pPr marL="216000" indent="-214200">
              <a:lnSpc>
                <a:spcPct val="100000"/>
              </a:lnSpc>
              <a:tabLst>
                <a:tab algn="l" pos="0"/>
              </a:tabLst>
            </a:pPr>
            <a:r>
              <a:rPr b="0" lang="en-US" sz="2000" spc="-1" strike="noStrike">
                <a:latin typeface="Arial"/>
              </a:rPr>
              <a:t>The POS indicates that the read aligns starting at position 5 on the reference. The CIGAR says that the first 3 bases in the read sequence align with the reference. The next base in the read does not exist in the reference. Then 3 bases align with the reference. The next reference base does not exist in the read sequence, then 5 more bases align with the reference. Note that at position 14, the base in the read is different than the reference, but it still counts as an M since it aligns to that position.</a:t>
            </a:r>
            <a:endParaRPr b="0" lang="en-US" sz="2000" spc="-1" strike="noStrike">
              <a:latin typeface="Arial"/>
            </a:endParaRPr>
          </a:p>
          <a:p>
            <a:pPr marL="216000" indent="-214200">
              <a:lnSpc>
                <a:spcPct val="100000"/>
              </a:lnSpc>
              <a:tabLst>
                <a:tab algn="l" pos="0"/>
              </a:tabLst>
            </a:pPr>
            <a:endParaRPr b="0" lang="en-US" sz="2000" spc="-1" strike="noStrike">
              <a:latin typeface="Arial"/>
            </a:endParaRPr>
          </a:p>
          <a:p>
            <a:pPr marL="216000" indent="-214200">
              <a:lnSpc>
                <a:spcPct val="100000"/>
              </a:lnSpc>
              <a:tabLst>
                <a:tab algn="l" pos="0"/>
              </a:tabLst>
            </a:pPr>
            <a:r>
              <a:rPr b="0" lang="en-US" sz="2000" spc="-1" strike="noStrike">
                <a:latin typeface="Arial"/>
              </a:rPr>
              <a:t>Clipping: means part of the reads that could not be aligned, hard and soft means present or not present in the alignment seq files, anyways these will never be used in the downstream analysis</a:t>
            </a:r>
            <a:endParaRPr b="0" lang="en-US" sz="2000" spc="-1" strike="noStrike">
              <a:latin typeface="Arial"/>
            </a:endParaRPr>
          </a:p>
          <a:p>
            <a:pPr marL="216000" indent="-214200">
              <a:lnSpc>
                <a:spcPct val="100000"/>
              </a:lnSpc>
              <a:tabLst>
                <a:tab algn="l" pos="0"/>
              </a:tabLst>
            </a:pPr>
            <a:endParaRPr b="0" lang="en-US" sz="2000" spc="-1" strike="noStrike">
              <a:latin typeface="Arial"/>
            </a:endParaRPr>
          </a:p>
          <a:p>
            <a:pPr marL="216000" indent="-214200">
              <a:lnSpc>
                <a:spcPct val="100000"/>
              </a:lnSpc>
              <a:tabLst>
                <a:tab algn="l" pos="0"/>
              </a:tabLst>
            </a:pPr>
            <a:r>
              <a:rPr b="0" lang="en-US" sz="2000" spc="-1" strike="noStrike">
                <a:latin typeface="Arial"/>
              </a:rPr>
              <a:t>Both of these maskings are different from deletions. Masking simply means the part of the read can not be aligned to the genome (simplified, but a reasonable assumption for most cases, I think). A deletion means that a stretch of genome is not present in the sample and therefore not in the reads. </a:t>
            </a:r>
            <a:endParaRPr b="0" lang="en-US" sz="2000" spc="-1" strike="noStrike">
              <a:latin typeface="Arial"/>
            </a:endParaRPr>
          </a:p>
        </p:txBody>
      </p:sp>
      <p:sp>
        <p:nvSpPr>
          <p:cNvPr id="586" name="CustomShape 3"/>
          <p:cNvSpPr/>
          <p:nvPr/>
        </p:nvSpPr>
        <p:spPr>
          <a:xfrm>
            <a:off x="3884760" y="8685360"/>
            <a:ext cx="2969640" cy="455040"/>
          </a:xfrm>
          <a:prstGeom prst="rect">
            <a:avLst/>
          </a:pr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6"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8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87"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8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9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9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9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0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0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0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0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1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1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1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14"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1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1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1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19"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2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21"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wmf"/><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image" Target="../media/image4.wmf"/><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Image 4" descr=""/>
          <p:cNvPicPr/>
          <p:nvPr/>
        </p:nvPicPr>
        <p:blipFill>
          <a:blip r:embed="rId2"/>
          <a:stretch/>
        </p:blipFill>
        <p:spPr>
          <a:xfrm>
            <a:off x="252000" y="6285240"/>
            <a:ext cx="793440" cy="381960"/>
          </a:xfrm>
          <a:prstGeom prst="rect">
            <a:avLst/>
          </a:prstGeom>
          <a:ln>
            <a:noFill/>
          </a:ln>
        </p:spPr>
      </p:pic>
      <p:pic>
        <p:nvPicPr>
          <p:cNvPr id="1" name="Picture 10" descr=""/>
          <p:cNvPicPr/>
          <p:nvPr/>
        </p:nvPicPr>
        <p:blipFill>
          <a:blip r:embed="rId3"/>
          <a:srcRect l="0" t="0" r="2448" b="0"/>
          <a:stretch/>
        </p:blipFill>
        <p:spPr>
          <a:xfrm>
            <a:off x="1214280" y="6154200"/>
            <a:ext cx="6257520" cy="632520"/>
          </a:xfrm>
          <a:prstGeom prst="rect">
            <a:avLst/>
          </a:prstGeom>
          <a:ln>
            <a:noFill/>
          </a:ln>
        </p:spPr>
      </p:pic>
      <p:sp>
        <p:nvSpPr>
          <p:cNvPr id="2" name="CustomShape 1"/>
          <p:cNvSpPr/>
          <p:nvPr/>
        </p:nvSpPr>
        <p:spPr>
          <a:xfrm>
            <a:off x="7500960" y="6485760"/>
            <a:ext cx="1484280" cy="307080"/>
          </a:xfrm>
          <a:prstGeom prst="rect">
            <a:avLst/>
          </a:prstGeom>
          <a:noFill/>
          <a:ln>
            <a:noFill/>
          </a:ln>
        </p:spPr>
        <p:style>
          <a:lnRef idx="0"/>
          <a:fillRef idx="0"/>
          <a:effectRef idx="0"/>
          <a:fontRef idx="minor"/>
        </p:style>
        <p:txBody>
          <a:bodyPr lIns="91800" rIns="91800" tIns="46080" bIns="46080">
            <a:noAutofit/>
          </a:bodyPr>
          <a:p>
            <a:pPr>
              <a:lnSpc>
                <a:spcPct val="100000"/>
              </a:lnSpc>
            </a:pPr>
            <a:r>
              <a:rPr b="1" lang="en-US" sz="1420" spc="-1" strike="noStrike">
                <a:solidFill>
                  <a:srgbClr val="323232"/>
                </a:solidFill>
                <a:latin typeface="Arial"/>
                <a:ea typeface="DejaVu Sans"/>
              </a:rPr>
              <a:t>www.sib.swiss</a:t>
            </a:r>
            <a:endParaRPr b="0" lang="en-US" sz="1420" spc="-1" strike="noStrike">
              <a:latin typeface="Arial"/>
            </a:endParaRPr>
          </a:p>
        </p:txBody>
      </p:sp>
      <p:sp>
        <p:nvSpPr>
          <p:cNvPr id="3" name="PlaceHolder 2"/>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a:t>
            </a:r>
            <a:r>
              <a:rPr b="0" lang="en-US" sz="4400" spc="-1" strike="noStrike">
                <a:latin typeface="Arial"/>
              </a:rPr>
              <a:t>l</a:t>
            </a:r>
            <a:r>
              <a:rPr b="0" lang="en-US" sz="4400" spc="-1" strike="noStrike">
                <a:latin typeface="Arial"/>
              </a:rPr>
              <a:t>i</a:t>
            </a:r>
            <a:r>
              <a:rPr b="0" lang="en-US" sz="4400" spc="-1" strike="noStrike">
                <a:latin typeface="Arial"/>
              </a:rPr>
              <a:t>c</a:t>
            </a:r>
            <a:r>
              <a:rPr b="0" lang="en-US" sz="4400" spc="-1" strike="noStrike">
                <a:latin typeface="Arial"/>
              </a:rPr>
              <a:t>k</a:t>
            </a:r>
            <a:r>
              <a:rPr b="0" lang="en-US" sz="4400" spc="-1" strike="noStrike">
                <a:latin typeface="Arial"/>
              </a:rPr>
              <a:t> </a:t>
            </a:r>
            <a:r>
              <a:rPr b="0" lang="en-US" sz="4400" spc="-1" strike="noStrike">
                <a:latin typeface="Arial"/>
              </a:rPr>
              <a:t>t</a:t>
            </a:r>
            <a:r>
              <a:rPr b="0" lang="en-US" sz="4400" spc="-1" strike="noStrike">
                <a:latin typeface="Arial"/>
              </a:rPr>
              <a:t>o</a:t>
            </a:r>
            <a:r>
              <a:rPr b="0" lang="en-US" sz="4400" spc="-1" strike="noStrike">
                <a:latin typeface="Arial"/>
              </a:rPr>
              <a:t> </a:t>
            </a:r>
            <a:r>
              <a:rPr b="0" lang="en-US" sz="4400" spc="-1" strike="noStrike">
                <a:latin typeface="Arial"/>
              </a:rPr>
              <a:t>e</a:t>
            </a:r>
            <a:r>
              <a:rPr b="0" lang="en-US" sz="4400" spc="-1" strike="noStrike">
                <a:latin typeface="Arial"/>
              </a:rPr>
              <a:t>d</a:t>
            </a:r>
            <a:r>
              <a:rPr b="0" lang="en-US" sz="4400" spc="-1" strike="noStrike">
                <a:latin typeface="Arial"/>
              </a:rPr>
              <a:t>i</a:t>
            </a:r>
            <a:r>
              <a:rPr b="0" lang="en-US" sz="4400" spc="-1" strike="noStrike">
                <a:latin typeface="Arial"/>
              </a:rPr>
              <a:t>t </a:t>
            </a:r>
            <a:r>
              <a:rPr b="0" lang="en-US" sz="4400" spc="-1" strike="noStrike">
                <a:latin typeface="Arial"/>
              </a:rPr>
              <a:t>t</a:t>
            </a:r>
            <a:r>
              <a:rPr b="0" lang="en-US" sz="4400" spc="-1" strike="noStrike">
                <a:latin typeface="Arial"/>
              </a:rPr>
              <a:t>h</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i</a:t>
            </a:r>
            <a:r>
              <a:rPr b="0" lang="en-US" sz="4400" spc="-1" strike="noStrike">
                <a:latin typeface="Arial"/>
              </a:rPr>
              <a:t>t</a:t>
            </a:r>
            <a:r>
              <a:rPr b="0" lang="en-US" sz="4400" spc="-1" strike="noStrike">
                <a:latin typeface="Arial"/>
              </a:rPr>
              <a:t>l</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e</a:t>
            </a:r>
            <a:r>
              <a:rPr b="0" lang="en-US" sz="4400" spc="-1" strike="noStrike">
                <a:latin typeface="Arial"/>
              </a:rPr>
              <a:t>x</a:t>
            </a:r>
            <a:r>
              <a:rPr b="0" lang="en-US" sz="4400" spc="-1" strike="noStrike">
                <a:latin typeface="Arial"/>
              </a:rPr>
              <a:t>t </a:t>
            </a:r>
            <a:r>
              <a:rPr b="0" lang="en-US" sz="4400" spc="-1" strike="noStrike">
                <a:latin typeface="Arial"/>
              </a:rPr>
              <a:t>f</a:t>
            </a:r>
            <a:r>
              <a:rPr b="0" lang="en-US" sz="4400" spc="-1" strike="noStrike">
                <a:latin typeface="Arial"/>
              </a:rPr>
              <a:t>o</a:t>
            </a:r>
            <a:r>
              <a:rPr b="0" lang="en-US" sz="4400" spc="-1" strike="noStrike">
                <a:latin typeface="Arial"/>
              </a:rPr>
              <a:t>r</a:t>
            </a:r>
            <a:r>
              <a:rPr b="0" lang="en-US" sz="4400" spc="-1" strike="noStrike">
                <a:latin typeface="Arial"/>
              </a:rPr>
              <a:t>m</a:t>
            </a:r>
            <a:r>
              <a:rPr b="0" lang="en-US" sz="4400" spc="-1" strike="noStrike">
                <a:latin typeface="Arial"/>
              </a:rPr>
              <a:t>a</a:t>
            </a:r>
            <a:r>
              <a:rPr b="0" lang="en-US" sz="4400" spc="-1" strike="noStrike">
                <a:latin typeface="Arial"/>
              </a:rPr>
              <a:t>t</a:t>
            </a:r>
            <a:endParaRPr b="0" lang="en-US" sz="4400" spc="-1" strike="noStrike">
              <a:latin typeface="Arial"/>
            </a:endParaRPr>
          </a:p>
        </p:txBody>
      </p:sp>
      <p:sp>
        <p:nvSpPr>
          <p:cNvPr id="4"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Line 1"/>
          <p:cNvSpPr/>
          <p:nvPr/>
        </p:nvSpPr>
        <p:spPr>
          <a:xfrm>
            <a:off x="0" y="975600"/>
            <a:ext cx="9144000" cy="1440"/>
          </a:xfrm>
          <a:prstGeom prst="line">
            <a:avLst/>
          </a:prstGeom>
          <a:ln w="19080">
            <a:solidFill>
              <a:srgbClr val="e30613"/>
            </a:solidFill>
            <a:round/>
          </a:ln>
        </p:spPr>
        <p:style>
          <a:lnRef idx="1">
            <a:schemeClr val="accent6"/>
          </a:lnRef>
          <a:fillRef idx="0">
            <a:schemeClr val="accent6"/>
          </a:fillRef>
          <a:effectRef idx="0">
            <a:schemeClr val="accent6"/>
          </a:effectRef>
          <a:fontRef idx="minor"/>
        </p:style>
      </p:sp>
      <p:sp>
        <p:nvSpPr>
          <p:cNvPr id="42" name="Line 2"/>
          <p:cNvSpPr/>
          <p:nvPr/>
        </p:nvSpPr>
        <p:spPr>
          <a:xfrm>
            <a:off x="0" y="6856200"/>
            <a:ext cx="9144000" cy="1800"/>
          </a:xfrm>
          <a:prstGeom prst="line">
            <a:avLst/>
          </a:prstGeom>
          <a:ln w="19080">
            <a:solidFill>
              <a:srgbClr val="e30613"/>
            </a:solidFill>
            <a:round/>
          </a:ln>
        </p:spPr>
        <p:style>
          <a:lnRef idx="1">
            <a:schemeClr val="accent6"/>
          </a:lnRef>
          <a:fillRef idx="0">
            <a:schemeClr val="accent6"/>
          </a:fillRef>
          <a:effectRef idx="0">
            <a:schemeClr val="accent6"/>
          </a:effectRef>
          <a:fontRef idx="minor"/>
        </p:style>
      </p:sp>
      <p:sp>
        <p:nvSpPr>
          <p:cNvPr id="43" name="PlaceHolder 3"/>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a:t>
            </a:r>
            <a:r>
              <a:rPr b="0" lang="en-US" sz="4400" spc="-1" strike="noStrike">
                <a:latin typeface="Arial"/>
              </a:rPr>
              <a:t>l</a:t>
            </a:r>
            <a:r>
              <a:rPr b="0" lang="en-US" sz="4400" spc="-1" strike="noStrike">
                <a:latin typeface="Arial"/>
              </a:rPr>
              <a:t>i</a:t>
            </a:r>
            <a:r>
              <a:rPr b="0" lang="en-US" sz="4400" spc="-1" strike="noStrike">
                <a:latin typeface="Arial"/>
              </a:rPr>
              <a:t>c</a:t>
            </a:r>
            <a:r>
              <a:rPr b="0" lang="en-US" sz="4400" spc="-1" strike="noStrike">
                <a:latin typeface="Arial"/>
              </a:rPr>
              <a:t>k</a:t>
            </a:r>
            <a:r>
              <a:rPr b="0" lang="en-US" sz="4400" spc="-1" strike="noStrike">
                <a:latin typeface="Arial"/>
              </a:rPr>
              <a:t> </a:t>
            </a:r>
            <a:r>
              <a:rPr b="0" lang="en-US" sz="4400" spc="-1" strike="noStrike">
                <a:latin typeface="Arial"/>
              </a:rPr>
              <a:t>t</a:t>
            </a:r>
            <a:r>
              <a:rPr b="0" lang="en-US" sz="4400" spc="-1" strike="noStrike">
                <a:latin typeface="Arial"/>
              </a:rPr>
              <a:t>o</a:t>
            </a:r>
            <a:r>
              <a:rPr b="0" lang="en-US" sz="4400" spc="-1" strike="noStrike">
                <a:latin typeface="Arial"/>
              </a:rPr>
              <a:t> </a:t>
            </a:r>
            <a:r>
              <a:rPr b="0" lang="en-US" sz="4400" spc="-1" strike="noStrike">
                <a:latin typeface="Arial"/>
              </a:rPr>
              <a:t>e</a:t>
            </a:r>
            <a:r>
              <a:rPr b="0" lang="en-US" sz="4400" spc="-1" strike="noStrike">
                <a:latin typeface="Arial"/>
              </a:rPr>
              <a:t>d</a:t>
            </a:r>
            <a:r>
              <a:rPr b="0" lang="en-US" sz="4400" spc="-1" strike="noStrike">
                <a:latin typeface="Arial"/>
              </a:rPr>
              <a:t>i</a:t>
            </a:r>
            <a:r>
              <a:rPr b="0" lang="en-US" sz="4400" spc="-1" strike="noStrike">
                <a:latin typeface="Arial"/>
              </a:rPr>
              <a:t>t</a:t>
            </a:r>
            <a:r>
              <a:rPr b="0" lang="en-US" sz="4400" spc="-1" strike="noStrike">
                <a:latin typeface="Arial"/>
              </a:rPr>
              <a:t> </a:t>
            </a:r>
            <a:r>
              <a:rPr b="0" lang="en-US" sz="4400" spc="-1" strike="noStrike">
                <a:latin typeface="Arial"/>
              </a:rPr>
              <a:t>t</a:t>
            </a:r>
            <a:r>
              <a:rPr b="0" lang="en-US" sz="4400" spc="-1" strike="noStrike">
                <a:latin typeface="Arial"/>
              </a:rPr>
              <a:t>h</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i</a:t>
            </a:r>
            <a:r>
              <a:rPr b="0" lang="en-US" sz="4400" spc="-1" strike="noStrike">
                <a:latin typeface="Arial"/>
              </a:rPr>
              <a:t>t</a:t>
            </a:r>
            <a:r>
              <a:rPr b="0" lang="en-US" sz="4400" spc="-1" strike="noStrike">
                <a:latin typeface="Arial"/>
              </a:rPr>
              <a:t>l</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e</a:t>
            </a:r>
            <a:r>
              <a:rPr b="0" lang="en-US" sz="4400" spc="-1" strike="noStrike">
                <a:latin typeface="Arial"/>
              </a:rPr>
              <a:t>x</a:t>
            </a:r>
            <a:r>
              <a:rPr b="0" lang="en-US" sz="4400" spc="-1" strike="noStrike">
                <a:latin typeface="Arial"/>
              </a:rPr>
              <a:t>t</a:t>
            </a:r>
            <a:r>
              <a:rPr b="0" lang="en-US" sz="4400" spc="-1" strike="noStrike">
                <a:latin typeface="Arial"/>
              </a:rPr>
              <a:t> </a:t>
            </a:r>
            <a:r>
              <a:rPr b="0" lang="en-US" sz="4400" spc="-1" strike="noStrike">
                <a:latin typeface="Arial"/>
              </a:rPr>
              <a:t>f</a:t>
            </a:r>
            <a:r>
              <a:rPr b="0" lang="en-US" sz="4400" spc="-1" strike="noStrike">
                <a:latin typeface="Arial"/>
              </a:rPr>
              <a:t>o</a:t>
            </a:r>
            <a:r>
              <a:rPr b="0" lang="en-US" sz="4400" spc="-1" strike="noStrike">
                <a:latin typeface="Arial"/>
              </a:rPr>
              <a:t>r</a:t>
            </a:r>
            <a:r>
              <a:rPr b="0" lang="en-US" sz="4400" spc="-1" strike="noStrike">
                <a:latin typeface="Arial"/>
              </a:rPr>
              <a:t>m</a:t>
            </a:r>
            <a:r>
              <a:rPr b="0" lang="en-US" sz="4400" spc="-1" strike="noStrike">
                <a:latin typeface="Arial"/>
              </a:rPr>
              <a:t>a</a:t>
            </a:r>
            <a:r>
              <a:rPr b="0" lang="en-US" sz="4400" spc="-1" strike="noStrike">
                <a:latin typeface="Arial"/>
              </a:rPr>
              <a:t>t</a:t>
            </a:r>
            <a:endParaRPr b="0" lang="en-US" sz="4400" spc="-1" strike="noStrike">
              <a:latin typeface="Arial"/>
            </a:endParaRPr>
          </a:p>
        </p:txBody>
      </p:sp>
      <p:sp>
        <p:nvSpPr>
          <p:cNvPr id="44"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1" name="Image 4" descr=""/>
          <p:cNvPicPr/>
          <p:nvPr/>
        </p:nvPicPr>
        <p:blipFill>
          <a:blip r:embed="rId2"/>
          <a:stretch/>
        </p:blipFill>
        <p:spPr>
          <a:xfrm>
            <a:off x="252000" y="6285240"/>
            <a:ext cx="793440" cy="381960"/>
          </a:xfrm>
          <a:prstGeom prst="rect">
            <a:avLst/>
          </a:prstGeom>
          <a:ln>
            <a:noFill/>
          </a:ln>
        </p:spPr>
      </p:pic>
      <p:pic>
        <p:nvPicPr>
          <p:cNvPr id="82" name="Picture 10" descr=""/>
          <p:cNvPicPr/>
          <p:nvPr/>
        </p:nvPicPr>
        <p:blipFill>
          <a:blip r:embed="rId3"/>
          <a:srcRect l="0" t="0" r="2448" b="0"/>
          <a:stretch/>
        </p:blipFill>
        <p:spPr>
          <a:xfrm>
            <a:off x="1214280" y="6154200"/>
            <a:ext cx="6257520" cy="632520"/>
          </a:xfrm>
          <a:prstGeom prst="rect">
            <a:avLst/>
          </a:prstGeom>
          <a:ln>
            <a:noFill/>
          </a:ln>
        </p:spPr>
      </p:pic>
      <p:sp>
        <p:nvSpPr>
          <p:cNvPr id="83" name="CustomShape 1"/>
          <p:cNvSpPr/>
          <p:nvPr/>
        </p:nvSpPr>
        <p:spPr>
          <a:xfrm>
            <a:off x="7500960" y="6485760"/>
            <a:ext cx="1484280" cy="307080"/>
          </a:xfrm>
          <a:prstGeom prst="rect">
            <a:avLst/>
          </a:prstGeom>
          <a:noFill/>
          <a:ln>
            <a:noFill/>
          </a:ln>
        </p:spPr>
        <p:style>
          <a:lnRef idx="0"/>
          <a:fillRef idx="0"/>
          <a:effectRef idx="0"/>
          <a:fontRef idx="minor"/>
        </p:style>
        <p:txBody>
          <a:bodyPr lIns="91800" rIns="91800" tIns="46080" bIns="46080">
            <a:noAutofit/>
          </a:bodyPr>
          <a:p>
            <a:pPr>
              <a:lnSpc>
                <a:spcPct val="100000"/>
              </a:lnSpc>
            </a:pPr>
            <a:r>
              <a:rPr b="1" lang="en-US" sz="1420" spc="-1" strike="noStrike">
                <a:solidFill>
                  <a:srgbClr val="323232"/>
                </a:solidFill>
                <a:latin typeface="Arial"/>
                <a:ea typeface="DejaVu Sans"/>
              </a:rPr>
              <a:t>www.sib.swiss</a:t>
            </a:r>
            <a:endParaRPr b="0" lang="en-US" sz="1420" spc="-1" strike="noStrike">
              <a:latin typeface="Arial"/>
            </a:endParaRPr>
          </a:p>
        </p:txBody>
      </p:sp>
      <p:sp>
        <p:nvSpPr>
          <p:cNvPr id="84" name="PlaceHolder 2"/>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a:t>
            </a:r>
            <a:r>
              <a:rPr b="0" lang="en-US" sz="4400" spc="-1" strike="noStrike">
                <a:latin typeface="Arial"/>
              </a:rPr>
              <a:t>l</a:t>
            </a:r>
            <a:r>
              <a:rPr b="0" lang="en-US" sz="4400" spc="-1" strike="noStrike">
                <a:latin typeface="Arial"/>
              </a:rPr>
              <a:t>i</a:t>
            </a:r>
            <a:r>
              <a:rPr b="0" lang="en-US" sz="4400" spc="-1" strike="noStrike">
                <a:latin typeface="Arial"/>
              </a:rPr>
              <a:t>c</a:t>
            </a:r>
            <a:r>
              <a:rPr b="0" lang="en-US" sz="4400" spc="-1" strike="noStrike">
                <a:latin typeface="Arial"/>
              </a:rPr>
              <a:t>k</a:t>
            </a:r>
            <a:r>
              <a:rPr b="0" lang="en-US" sz="4400" spc="-1" strike="noStrike">
                <a:latin typeface="Arial"/>
              </a:rPr>
              <a:t> </a:t>
            </a:r>
            <a:r>
              <a:rPr b="0" lang="en-US" sz="4400" spc="-1" strike="noStrike">
                <a:latin typeface="Arial"/>
              </a:rPr>
              <a:t>t</a:t>
            </a:r>
            <a:r>
              <a:rPr b="0" lang="en-US" sz="4400" spc="-1" strike="noStrike">
                <a:latin typeface="Arial"/>
              </a:rPr>
              <a:t>o</a:t>
            </a:r>
            <a:r>
              <a:rPr b="0" lang="en-US" sz="4400" spc="-1" strike="noStrike">
                <a:latin typeface="Arial"/>
              </a:rPr>
              <a:t> </a:t>
            </a:r>
            <a:r>
              <a:rPr b="0" lang="en-US" sz="4400" spc="-1" strike="noStrike">
                <a:latin typeface="Arial"/>
              </a:rPr>
              <a:t>e</a:t>
            </a:r>
            <a:r>
              <a:rPr b="0" lang="en-US" sz="4400" spc="-1" strike="noStrike">
                <a:latin typeface="Arial"/>
              </a:rPr>
              <a:t>d</a:t>
            </a:r>
            <a:r>
              <a:rPr b="0" lang="en-US" sz="4400" spc="-1" strike="noStrike">
                <a:latin typeface="Arial"/>
              </a:rPr>
              <a:t>i</a:t>
            </a:r>
            <a:r>
              <a:rPr b="0" lang="en-US" sz="4400" spc="-1" strike="noStrike">
                <a:latin typeface="Arial"/>
              </a:rPr>
              <a:t>t</a:t>
            </a:r>
            <a:r>
              <a:rPr b="0" lang="en-US" sz="4400" spc="-1" strike="noStrike">
                <a:latin typeface="Arial"/>
              </a:rPr>
              <a:t> </a:t>
            </a:r>
            <a:r>
              <a:rPr b="0" lang="en-US" sz="4400" spc="-1" strike="noStrike">
                <a:latin typeface="Arial"/>
              </a:rPr>
              <a:t>t</a:t>
            </a:r>
            <a:r>
              <a:rPr b="0" lang="en-US" sz="4400" spc="-1" strike="noStrike">
                <a:latin typeface="Arial"/>
              </a:rPr>
              <a:t>h</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i</a:t>
            </a:r>
            <a:r>
              <a:rPr b="0" lang="en-US" sz="4400" spc="-1" strike="noStrike">
                <a:latin typeface="Arial"/>
              </a:rPr>
              <a:t>t</a:t>
            </a:r>
            <a:r>
              <a:rPr b="0" lang="en-US" sz="4400" spc="-1" strike="noStrike">
                <a:latin typeface="Arial"/>
              </a:rPr>
              <a:t>l</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e</a:t>
            </a:r>
            <a:r>
              <a:rPr b="0" lang="en-US" sz="4400" spc="-1" strike="noStrike">
                <a:latin typeface="Arial"/>
              </a:rPr>
              <a:t>x</a:t>
            </a:r>
            <a:r>
              <a:rPr b="0" lang="en-US" sz="4400" spc="-1" strike="noStrike">
                <a:latin typeface="Arial"/>
              </a:rPr>
              <a:t>t</a:t>
            </a:r>
            <a:r>
              <a:rPr b="0" lang="en-US" sz="4400" spc="-1" strike="noStrike">
                <a:latin typeface="Arial"/>
              </a:rPr>
              <a:t> </a:t>
            </a:r>
            <a:r>
              <a:rPr b="0" lang="en-US" sz="4400" spc="-1" strike="noStrike">
                <a:latin typeface="Arial"/>
              </a:rPr>
              <a:t>f</a:t>
            </a:r>
            <a:r>
              <a:rPr b="0" lang="en-US" sz="4400" spc="-1" strike="noStrike">
                <a:latin typeface="Arial"/>
              </a:rPr>
              <a:t>o</a:t>
            </a:r>
            <a:r>
              <a:rPr b="0" lang="en-US" sz="4400" spc="-1" strike="noStrike">
                <a:latin typeface="Arial"/>
              </a:rPr>
              <a:t>r</a:t>
            </a:r>
            <a:r>
              <a:rPr b="0" lang="en-US" sz="4400" spc="-1" strike="noStrike">
                <a:latin typeface="Arial"/>
              </a:rPr>
              <a:t>m</a:t>
            </a:r>
            <a:r>
              <a:rPr b="0" lang="en-US" sz="4400" spc="-1" strike="noStrike">
                <a:latin typeface="Arial"/>
              </a:rPr>
              <a:t>a</a:t>
            </a:r>
            <a:r>
              <a:rPr b="0" lang="en-US" sz="4400" spc="-1" strike="noStrike">
                <a:latin typeface="Arial"/>
              </a:rPr>
              <a:t>t</a:t>
            </a:r>
            <a:endParaRPr b="0" lang="en-US" sz="4400" spc="-1" strike="noStrike">
              <a:latin typeface="Arial"/>
            </a:endParaRPr>
          </a:p>
        </p:txBody>
      </p:sp>
      <p:sp>
        <p:nvSpPr>
          <p:cNvPr id="85"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png"/><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slideLayout" Target="../slideLayouts/slideLayout13.xml"/><Relationship Id="rId6"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hyperlink" Target="https://www.ensembl.org/info/data/ftp/index.html" TargetMode="External"/><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wmf"/><Relationship Id="rId3"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hyperlink" Target="https://academic.oup.com/bioinformatics/article-lookup/doi/10.1093/bioinformatics/btp324" TargetMode="External"/><Relationship Id="rId2" Type="http://schemas.openxmlformats.org/officeDocument/2006/relationships/hyperlink" Target="https://academic.oup.com/bioinformatics/article-lookup/doi/10.1093/bioinformatics/btp324" TargetMode="External"/><Relationship Id="rId3" Type="http://schemas.openxmlformats.org/officeDocument/2006/relationships/hyperlink" Target="https://academic.oup.com/bioinformatics/article-lookup/doi/10.1093/bioinformatics/btp324" TargetMode="External"/><Relationship Id="rId4" Type="http://schemas.openxmlformats.org/officeDocument/2006/relationships/hyperlink" Target="https://academic.oup.com/bioinformatics/article-lookup/doi/10.1093/bioinformatics/btp324" TargetMode="External"/><Relationship Id="rId5" Type="http://schemas.openxmlformats.org/officeDocument/2006/relationships/hyperlink" Target="https://academic.oup.com/bioinformatics/article-lookup/doi/10.1093/bioinformatics/btp324" TargetMode="External"/><Relationship Id="rId6" Type="http://schemas.openxmlformats.org/officeDocument/2006/relationships/hyperlink" Target="https://genomebiology.biomedcentral.com/articles/10.1186/gb-2009-10-3-r25" TargetMode="External"/><Relationship Id="rId7" Type="http://schemas.openxmlformats.org/officeDocument/2006/relationships/hyperlink" Target="https://genomebiology.biomedcentral.com/articles/10.1186/gb-2009-10-3-r25" TargetMode="External"/><Relationship Id="rId8" Type="http://schemas.openxmlformats.org/officeDocument/2006/relationships/hyperlink" Target="https://genomebiology.biomedcentral.com/articles/10.1186/gb-2009-10-3-r25" TargetMode="External"/><Relationship Id="rId9" Type="http://schemas.openxmlformats.org/officeDocument/2006/relationships/hyperlink" Target="https://genomebiology.biomedcentral.com/articles/10.1186/gb-2009-10-3-r25" TargetMode="External"/><Relationship Id="rId10" Type="http://schemas.openxmlformats.org/officeDocument/2006/relationships/hyperlink" Target="https://genomebiology.biomedcentral.com/articles/10.1186/gb-2009-10-3-r25" TargetMode="External"/><Relationship Id="rId11" Type="http://schemas.openxmlformats.org/officeDocument/2006/relationships/hyperlink" Target="https://genomebiology.biomedcentral.com/articles/10.1186/gb-2009-10-3-r25" TargetMode="External"/><Relationship Id="rId12" Type="http://schemas.openxmlformats.org/officeDocument/2006/relationships/hyperlink" Target="https://genomebiology.biomedcentral.com/articles/10.1186/gb-2009-10-3-r25" TargetMode="External"/><Relationship Id="rId13" Type="http://schemas.openxmlformats.org/officeDocument/2006/relationships/hyperlink" Target="https://genomebiology.biomedcentral.com/articles/10.1186/gb-2009-10-3-r25" TargetMode="External"/><Relationship Id="rId14" Type="http://schemas.openxmlformats.org/officeDocument/2006/relationships/hyperlink" Target="https://genomebiology.biomedcentral.com/articles/10.1186/gb-2009-10-3-r25" TargetMode="External"/><Relationship Id="rId15" Type="http://schemas.openxmlformats.org/officeDocument/2006/relationships/hyperlink" Target="https://academic.oup.com/bioinformatics/article-lookup/doi/10.1093/bioinformatics/btp120" TargetMode="External"/><Relationship Id="rId16" Type="http://schemas.openxmlformats.org/officeDocument/2006/relationships/hyperlink" Target="https://academic.oup.com/bioinformatics/article-lookup/doi/10.1093/bioinformatics/btp120" TargetMode="External"/><Relationship Id="rId17" Type="http://schemas.openxmlformats.org/officeDocument/2006/relationships/hyperlink" Target="https://academic.oup.com/bioinformatics/article-lookup/doi/10.1093/bioinformatics/btp120" TargetMode="External"/><Relationship Id="rId18" Type="http://schemas.openxmlformats.org/officeDocument/2006/relationships/hyperlink" Target="https://academic.oup.com/bioinformatics/article-lookup/doi/10.1093/bioinformatics/btp120" TargetMode="External"/><Relationship Id="rId19" Type="http://schemas.openxmlformats.org/officeDocument/2006/relationships/hyperlink" Target="https://academic.oup.com/bioinformatics/article-lookup/doi/10.1093/bioinformatics/btp120" TargetMode="External"/><Relationship Id="rId20" Type="http://schemas.openxmlformats.org/officeDocument/2006/relationships/hyperlink" Target="https://academic.oup.com/bioinformatics/article-lookup/doi/10.1093/bioinformatics/btp120" TargetMode="External"/><Relationship Id="rId21" Type="http://schemas.openxmlformats.org/officeDocument/2006/relationships/hyperlink" Target="https://academic.oup.com/bioinformatics/article-lookup/doi/10.1093/bioinformatics/btp120" TargetMode="External"/><Relationship Id="rId22" Type="http://schemas.openxmlformats.org/officeDocument/2006/relationships/hyperlink" Target="https://academic.oup.com/bioinformatics/article-lookup/doi/10.1093/bioinformatics/btp120" TargetMode="External"/><Relationship Id="rId23" Type="http://schemas.openxmlformats.org/officeDocument/2006/relationships/hyperlink" Target="https://genomebiology.biomedcentral.com/articles/10.1186/gb-2013-14-4-r36" TargetMode="External"/><Relationship Id="rId24" Type="http://schemas.openxmlformats.org/officeDocument/2006/relationships/hyperlink" Target="https://genomebiology.biomedcentral.com/articles/10.1186/gb-2013-14-4-r36" TargetMode="External"/><Relationship Id="rId25" Type="http://schemas.openxmlformats.org/officeDocument/2006/relationships/hyperlink" Target="https://genomebiology.biomedcentral.com/articles/10.1186/gb-2013-14-4-r36" TargetMode="External"/><Relationship Id="rId26" Type="http://schemas.openxmlformats.org/officeDocument/2006/relationships/hyperlink" Target="https://genomebiology.biomedcentral.com/articles/10.1186/gb-2013-14-4-r36" TargetMode="External"/><Relationship Id="rId27" Type="http://schemas.openxmlformats.org/officeDocument/2006/relationships/hyperlink" Target="https://genomebiology.biomedcentral.com/articles/10.1186/gb-2013-14-4-r36" TargetMode="External"/><Relationship Id="rId28" Type="http://schemas.openxmlformats.org/officeDocument/2006/relationships/hyperlink" Target="https://genomebiology.biomedcentral.com/articles/10.1186/gb-2013-14-4-r36" TargetMode="External"/><Relationship Id="rId29" Type="http://schemas.openxmlformats.org/officeDocument/2006/relationships/hyperlink" Target="https://genomebiology.biomedcentral.com/articles/10.1186/gb-2013-14-4-r36" TargetMode="External"/><Relationship Id="rId30" Type="http://schemas.openxmlformats.org/officeDocument/2006/relationships/hyperlink" Target="https://genomebiology.biomedcentral.com/articles/10.1186/gb-2013-14-4-r36" TargetMode="External"/><Relationship Id="rId31" Type="http://schemas.openxmlformats.org/officeDocument/2006/relationships/hyperlink" Target="https://academic.oup.com/bioinformatics/article-lookup/doi/10.1093/bioinformatics/bts635" TargetMode="External"/><Relationship Id="rId32" Type="http://schemas.openxmlformats.org/officeDocument/2006/relationships/hyperlink" Target="https://academic.oup.com/bioinformatics/article-lookup/doi/10.1093/bioinformatics/bts635" TargetMode="External"/><Relationship Id="rId33" Type="http://schemas.openxmlformats.org/officeDocument/2006/relationships/hyperlink" Target="https://academic.oup.com/bioinformatics/article-lookup/doi/10.1093/bioinformatics/bts635" TargetMode="External"/><Relationship Id="rId34" Type="http://schemas.openxmlformats.org/officeDocument/2006/relationships/hyperlink" Target="https://academic.oup.com/bioinformatics/article-lookup/doi/10.1093/bioinformatics/bts635" TargetMode="External"/><Relationship Id="rId35" Type="http://schemas.openxmlformats.org/officeDocument/2006/relationships/hyperlink" Target="https://academic.oup.com/bioinformatics/article-lookup/doi/10.1093/bioinformatics/bts635" TargetMode="External"/><Relationship Id="rId36" Type="http://schemas.openxmlformats.org/officeDocument/2006/relationships/hyperlink" Target="https://academic.oup.com/bioinformatics/article-lookup/doi/10.1093/bioinformatics/bts635" TargetMode="External"/><Relationship Id="rId37" Type="http://schemas.openxmlformats.org/officeDocument/2006/relationships/hyperlink" Target="https://academic.oup.com/bioinformatics/article-lookup/doi/10.1093/bioinformatics/bts635" TargetMode="External"/><Relationship Id="rId38" Type="http://schemas.openxmlformats.org/officeDocument/2006/relationships/hyperlink" Target="https://academic.oup.com/bioinformatics/article-lookup/doi/10.1093/bioinformatics/bts635" TargetMode="External"/><Relationship Id="rId39" Type="http://schemas.openxmlformats.org/officeDocument/2006/relationships/hyperlink" Target="https://www.nature.com/nbt/journal/v32/n5/full/nbt.2862.html" TargetMode="External"/><Relationship Id="rId40" Type="http://schemas.openxmlformats.org/officeDocument/2006/relationships/hyperlink" Target="https://www.nature.com/nbt/journal/v32/n5/full/nbt.2862.html" TargetMode="External"/><Relationship Id="rId41" Type="http://schemas.openxmlformats.org/officeDocument/2006/relationships/hyperlink" Target="https://www.nature.com/nbt/journal/v32/n5/full/nbt.2862.html" TargetMode="External"/><Relationship Id="rId42" Type="http://schemas.openxmlformats.org/officeDocument/2006/relationships/hyperlink" Target="https://www.nature.com/nbt/journal/v32/n5/full/nbt.2862.html" TargetMode="External"/><Relationship Id="rId43" Type="http://schemas.openxmlformats.org/officeDocument/2006/relationships/hyperlink" Target="https://www.nature.com/nbt/journal/v32/n5/full/nbt.2862.html" TargetMode="External"/><Relationship Id="rId44" Type="http://schemas.openxmlformats.org/officeDocument/2006/relationships/hyperlink" Target="https://www.nature.com/nbt/journal/v32/n5/full/nbt.2862.html" TargetMode="External"/><Relationship Id="rId45" Type="http://schemas.openxmlformats.org/officeDocument/2006/relationships/hyperlink" Target="https://www.nature.com/nbt/journal/v32/n5/full/nbt.2862.html" TargetMode="External"/><Relationship Id="rId46" Type="http://schemas.openxmlformats.org/officeDocument/2006/relationships/hyperlink" Target="https://www.nature.com/nbt/journal/v32/n5/full/nbt.2862.html" TargetMode="External"/><Relationship Id="rId47" Type="http://schemas.openxmlformats.org/officeDocument/2006/relationships/hyperlink" Target="https://www.nature.com/nbt/journal/v32/n5/full/nbt.2862.html" TargetMode="External"/><Relationship Id="rId48" Type="http://schemas.openxmlformats.org/officeDocument/2006/relationships/hyperlink" Target="https://www.nature.com/nbt/journal/v32/n5/full/nbt.2862.html" TargetMode="External"/><Relationship Id="rId49" Type="http://schemas.openxmlformats.org/officeDocument/2006/relationships/hyperlink" Target="https://www.nature.com/nmeth/journal/v14/n4/full/nmeth.4197.html" TargetMode="External"/><Relationship Id="rId50" Type="http://schemas.openxmlformats.org/officeDocument/2006/relationships/hyperlink" Target="https://www.nature.com/nmeth/journal/v14/n4/full/nmeth.4197.html" TargetMode="External"/><Relationship Id="rId51" Type="http://schemas.openxmlformats.org/officeDocument/2006/relationships/hyperlink" Target="https://www.nature.com/nmeth/journal/v14/n4/full/nmeth.4197.html" TargetMode="External"/><Relationship Id="rId52" Type="http://schemas.openxmlformats.org/officeDocument/2006/relationships/hyperlink" Target="https://www.nature.com/nmeth/journal/v14/n4/full/nmeth.4197.html" TargetMode="External"/><Relationship Id="rId53" Type="http://schemas.openxmlformats.org/officeDocument/2006/relationships/hyperlink" Target="https://www.nature.com/nmeth/journal/v14/n4/full/nmeth.4197.html" TargetMode="External"/><Relationship Id="rId54" Type="http://schemas.openxmlformats.org/officeDocument/2006/relationships/hyperlink" Target="https://www.nature.com/nmeth/journal/v14/n4/full/nmeth.4197.html" TargetMode="External"/><Relationship Id="rId55" Type="http://schemas.openxmlformats.org/officeDocument/2006/relationships/hyperlink" Target="https://www.nature.com/nmeth/journal/v14/n4/full/nmeth.4197.html" TargetMode="External"/><Relationship Id="rId56" Type="http://schemas.openxmlformats.org/officeDocument/2006/relationships/hyperlink" Target="https://www.nature.com/nbt/journal/v34/n5/full/nbt.3519.html" TargetMode="External"/><Relationship Id="rId57" Type="http://schemas.openxmlformats.org/officeDocument/2006/relationships/hyperlink" Target="https://www.nature.com/nbt/journal/v34/n5/full/nbt.3519.html" TargetMode="External"/><Relationship Id="rId58" Type="http://schemas.openxmlformats.org/officeDocument/2006/relationships/hyperlink" Target="https://www.nature.com/nbt/journal/v34/n5/full/nbt.3519.html" TargetMode="External"/><Relationship Id="rId59" Type="http://schemas.openxmlformats.org/officeDocument/2006/relationships/hyperlink" Target="https://www.nature.com/nbt/journal/v34/n5/full/nbt.3519.html" TargetMode="External"/><Relationship Id="rId60" Type="http://schemas.openxmlformats.org/officeDocument/2006/relationships/hyperlink" Target="https://www.nature.com/nbt/journal/v34/n5/full/nbt.3519.html" TargetMode="External"/><Relationship Id="rId61" Type="http://schemas.openxmlformats.org/officeDocument/2006/relationships/hyperlink" Target="https://www.nature.com/nbt/journal/v34/n5/full/nbt.3519.html" TargetMode="External"/><Relationship Id="rId62" Type="http://schemas.openxmlformats.org/officeDocument/2006/relationships/hyperlink" Target="https://www.nature.com/nbt/journal/v34/n5/full/nbt.3519.html" TargetMode="External"/><Relationship Id="rId63" Type="http://schemas.openxmlformats.org/officeDocument/2006/relationships/hyperlink" Target="https://www.nature.com/nbt/journal/v34/n5/full/nbt.3519.html" TargetMode="External"/><Relationship Id="rId64" Type="http://schemas.openxmlformats.org/officeDocument/2006/relationships/hyperlink" Target="https://www.nature.com/nbt/journal/v34/n5/full/nbt.3519.html" TargetMode="External"/><Relationship Id="rId65" Type="http://schemas.openxmlformats.org/officeDocument/2006/relationships/hyperlink" Target="https://www.nature.com/nbt/journal/v34/n5/full/nbt.3519.html" TargetMode="External"/><Relationship Id="rId66" Type="http://schemas.openxmlformats.org/officeDocument/2006/relationships/hyperlink" Target="https://www.nature.com/nbt/journal/v34/n5/full/nbt.3519.html" TargetMode="External"/><Relationship Id="rId67" Type="http://schemas.openxmlformats.org/officeDocument/2006/relationships/hyperlink" Target="https://www.nature.com/nbt/journal/v34/n5/full/nbt.3519.html" TargetMode="External"/><Relationship Id="rId68" Type="http://schemas.openxmlformats.org/officeDocument/2006/relationships/hyperlink" Target="https://www.nature.com/nbt/journal/v34/n5/full/nbt.3519.html" TargetMode="External"/><Relationship Id="rId69" Type="http://schemas.openxmlformats.org/officeDocument/2006/relationships/hyperlink" Target="https://www.nature.com/nbt/journal/v34/n5/full/nbt.3519.html" TargetMode="External"/><Relationship Id="rId70" Type="http://schemas.openxmlformats.org/officeDocument/2006/relationships/hyperlink" Target="https://www.nature.com/nbt/journal/v34/n5/full/nbt.3519.html" TargetMode="External"/><Relationship Id="rId71" Type="http://schemas.openxmlformats.org/officeDocument/2006/relationships/hyperlink" Target="https://www.nature.com/nbt/journal/v34/n5/full/nbt.3519.html" TargetMode="External"/><Relationship Id="rId72" Type="http://schemas.openxmlformats.org/officeDocument/2006/relationships/hyperlink" Target="https://www.nature.com/nbt/journal/v34/n5/full/nbt.3519.html" TargetMode="External"/><Relationship Id="rId73" Type="http://schemas.openxmlformats.org/officeDocument/2006/relationships/hyperlink" Target="https://www.nature.com/nbt/journal/v34/n5/full/nbt.3519.html" TargetMode="External"/><Relationship Id="rId74"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image" Target="../media/image29.png"/><Relationship Id="rId3"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hyperlink" Target="https://github.com/mikelove/salmon_kallisto_diffs" TargetMode="External"/><Relationship Id="rId2" Type="http://schemas.openxmlformats.org/officeDocument/2006/relationships/hyperlink" Target="https://www.nature.com/articles/s41598-017-01617-3" TargetMode="External"/><Relationship Id="rId3" Type="http://schemas.openxmlformats.org/officeDocument/2006/relationships/hyperlink" Target="https://bmcbioinformatics.biomedcentral.com/articles/10.1186/s12859-021-04198-1" TargetMode="External"/><Relationship Id="rId4"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image" Target="../media/image37.png"/><Relationship Id="rId4"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wmf"/><Relationship Id="rId3"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39.wmf"/><Relationship Id="rId2" Type="http://schemas.openxmlformats.org/officeDocument/2006/relationships/slideLayout" Target="../slideLayouts/slideLayout13.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13.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slideLayout" Target="../slideLayouts/slideLayout13.xml"/><Relationship Id="rId4"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png"/><Relationship Id="rId3" Type="http://schemas.openxmlformats.org/officeDocument/2006/relationships/image" Target="../media/image47.png"/><Relationship Id="rId4" Type="http://schemas.openxmlformats.org/officeDocument/2006/relationships/image" Target="../media/image48.png"/><Relationship Id="rId5"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image" Target="../media/image50.png"/><Relationship Id="rId3" Type="http://schemas.openxmlformats.org/officeDocument/2006/relationships/image" Target="../media/image51.png"/><Relationship Id="rId4"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image" Target="../media/image53.png"/><Relationship Id="rId3" Type="http://schemas.openxmlformats.org/officeDocument/2006/relationships/image" Target="../media/image54.png"/><Relationship Id="rId4" Type="http://schemas.openxmlformats.org/officeDocument/2006/relationships/image" Target="../media/image55.png"/><Relationship Id="rId5"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image" Target="../media/image57.png"/><Relationship Id="rId3" Type="http://schemas.openxmlformats.org/officeDocument/2006/relationships/image" Target="../media/image58.png"/><Relationship Id="rId4" Type="http://schemas.openxmlformats.org/officeDocument/2006/relationships/image" Target="../media/image59.png"/><Relationship Id="rId5" Type="http://schemas.openxmlformats.org/officeDocument/2006/relationships/image" Target="../media/image60.png"/><Relationship Id="rId6" Type="http://schemas.openxmlformats.org/officeDocument/2006/relationships/hyperlink" Target="http://code.google.com/p/bedtools" TargetMode="External"/><Relationship Id="rId7"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504000" y="4129200"/>
            <a:ext cx="8271720" cy="46584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800" spc="-1" strike="noStrike">
                <a:solidFill>
                  <a:srgbClr val="e30613"/>
                </a:solidFill>
                <a:latin typeface="Arial"/>
                <a:ea typeface="DejaVu Sans"/>
              </a:rPr>
              <a:t>Introduction to RNA-Seq – Mapping &amp; Aligning</a:t>
            </a:r>
            <a:endParaRPr b="0" lang="en-US" sz="2800" spc="-1" strike="noStrike">
              <a:latin typeface="Arial"/>
            </a:endParaRPr>
          </a:p>
        </p:txBody>
      </p:sp>
      <p:sp>
        <p:nvSpPr>
          <p:cNvPr id="129" name="CustomShape 2"/>
          <p:cNvSpPr/>
          <p:nvPr/>
        </p:nvSpPr>
        <p:spPr>
          <a:xfrm>
            <a:off x="504000" y="4964400"/>
            <a:ext cx="8097840" cy="783720"/>
          </a:xfrm>
          <a:prstGeom prst="rect">
            <a:avLst/>
          </a:prstGeom>
          <a:noFill/>
          <a:ln>
            <a:noFill/>
          </a:ln>
        </p:spPr>
        <p:style>
          <a:lnRef idx="0"/>
          <a:fillRef idx="0"/>
          <a:effectRef idx="0"/>
          <a:fontRef idx="minor"/>
        </p:style>
        <p:txBody>
          <a:bodyPr lIns="0" rIns="0" tIns="0" bIns="0">
            <a:normAutofit/>
          </a:bodyPr>
          <a:p>
            <a:pPr>
              <a:lnSpc>
                <a:spcPct val="100000"/>
              </a:lnSpc>
              <a:spcBef>
                <a:spcPts val="1199"/>
              </a:spcBef>
            </a:pPr>
            <a:r>
              <a:rPr b="0" lang="en-US" sz="2800" spc="-1" strike="noStrike">
                <a:solidFill>
                  <a:srgbClr val="e30613"/>
                </a:solidFill>
                <a:latin typeface="Arial"/>
                <a:ea typeface="DejaVu Sans"/>
              </a:rPr>
              <a:t>Wandrille Duchemin</a:t>
            </a:r>
            <a:endParaRPr b="0" lang="en-US" sz="2800" spc="-1" strike="noStrike">
              <a:latin typeface="Arial"/>
            </a:endParaRPr>
          </a:p>
          <a:p>
            <a:pPr>
              <a:lnSpc>
                <a:spcPct val="100000"/>
              </a:lnSpc>
              <a:spcBef>
                <a:spcPts val="1199"/>
              </a:spcBef>
            </a:pPr>
            <a:endParaRPr b="0" lang="en-US" sz="2800" spc="-1" strike="noStrike">
              <a:latin typeface="Arial"/>
            </a:endParaRPr>
          </a:p>
          <a:p>
            <a:pPr>
              <a:lnSpc>
                <a:spcPct val="100000"/>
              </a:lnSpc>
              <a:spcBef>
                <a:spcPts val="1199"/>
              </a:spcBef>
            </a:pPr>
            <a:endParaRPr b="0" lang="en-US" sz="2800" spc="-1" strike="noStrike">
              <a:latin typeface="Arial"/>
            </a:endParaRPr>
          </a:p>
        </p:txBody>
      </p:sp>
      <p:pic>
        <p:nvPicPr>
          <p:cNvPr id="130" name="Espace réservé pour une image  17" descr=""/>
          <p:cNvPicPr/>
          <p:nvPr/>
        </p:nvPicPr>
        <p:blipFill>
          <a:blip r:embed="rId1"/>
          <a:srcRect l="1467" t="0" r="1467" b="12793"/>
          <a:stretch/>
        </p:blipFill>
        <p:spPr>
          <a:xfrm>
            <a:off x="0" y="0"/>
            <a:ext cx="9141840" cy="3426840"/>
          </a:xfrm>
          <a:prstGeom prst="rect">
            <a:avLst/>
          </a:prstGeom>
          <a:ln>
            <a:noFill/>
          </a:ln>
        </p:spPr>
      </p:pic>
      <p:sp>
        <p:nvSpPr>
          <p:cNvPr id="131" name="Line 3"/>
          <p:cNvSpPr/>
          <p:nvPr/>
        </p:nvSpPr>
        <p:spPr>
          <a:xfrm>
            <a:off x="0" y="3424680"/>
            <a:ext cx="9144000" cy="1440"/>
          </a:xfrm>
          <a:prstGeom prst="line">
            <a:avLst/>
          </a:prstGeom>
          <a:ln w="19080">
            <a:solidFill>
              <a:srgbClr val="e30613"/>
            </a:solidFill>
            <a:round/>
          </a:ln>
        </p:spPr>
        <p:style>
          <a:lnRef idx="1">
            <a:schemeClr val="accent6"/>
          </a:lnRef>
          <a:fillRef idx="0">
            <a:schemeClr val="accent6"/>
          </a:fillRef>
          <a:effectRef idx="0">
            <a:schemeClr val="accent6"/>
          </a:effectRef>
          <a:fontRef idx="minor"/>
        </p:style>
      </p:sp>
      <p:pic>
        <p:nvPicPr>
          <p:cNvPr id="132" name="Picture 7" descr=""/>
          <p:cNvPicPr/>
          <p:nvPr/>
        </p:nvPicPr>
        <p:blipFill>
          <a:blip r:embed="rId2"/>
          <a:stretch/>
        </p:blipFill>
        <p:spPr>
          <a:xfrm>
            <a:off x="7448400" y="3286080"/>
            <a:ext cx="1326960" cy="717840"/>
          </a:xfrm>
          <a:prstGeom prst="rect">
            <a:avLst/>
          </a:prstGeom>
          <a:ln>
            <a:noFill/>
          </a:ln>
        </p:spPr>
      </p:pic>
      <p:sp>
        <p:nvSpPr>
          <p:cNvPr id="133" name="Line 4"/>
          <p:cNvSpPr/>
          <p:nvPr/>
        </p:nvSpPr>
        <p:spPr>
          <a:xfrm>
            <a:off x="0" y="-1440"/>
            <a:ext cx="9144000" cy="1440"/>
          </a:xfrm>
          <a:prstGeom prst="line">
            <a:avLst/>
          </a:prstGeom>
          <a:ln w="19080">
            <a:solidFill>
              <a:srgbClr val="e30613"/>
            </a:solidFill>
            <a:round/>
          </a:ln>
        </p:spPr>
        <p:style>
          <a:lnRef idx="1">
            <a:schemeClr val="accent6"/>
          </a:lnRef>
          <a:fillRef idx="0">
            <a:schemeClr val="accent6"/>
          </a:fillRef>
          <a:effectRef idx="0">
            <a:schemeClr val="accent6"/>
          </a:effectRef>
          <a:fontRef idx="minor"/>
        </p:style>
      </p:sp>
    </p:spTree>
  </p:cSld>
  <p:transition spd="med">
    <p:fade/>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CustomShape 1"/>
          <p:cNvSpPr/>
          <p:nvPr/>
        </p:nvSpPr>
        <p:spPr>
          <a:xfrm>
            <a:off x="504000" y="404640"/>
            <a:ext cx="8097840" cy="47808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Alignment using STAR</a:t>
            </a:r>
            <a:endParaRPr b="0" lang="en-US" sz="3200" spc="-1" strike="noStrike">
              <a:latin typeface="Arial"/>
            </a:endParaRPr>
          </a:p>
        </p:txBody>
      </p:sp>
      <p:sp>
        <p:nvSpPr>
          <p:cNvPr id="363" name="CustomShape 2"/>
          <p:cNvSpPr/>
          <p:nvPr/>
        </p:nvSpPr>
        <p:spPr>
          <a:xfrm>
            <a:off x="251640" y="2349000"/>
            <a:ext cx="4594320" cy="2590200"/>
          </a:xfrm>
          <a:prstGeom prst="rect">
            <a:avLst/>
          </a:prstGeom>
          <a:noFill/>
          <a:ln>
            <a:noFill/>
          </a:ln>
        </p:spPr>
        <p:style>
          <a:lnRef idx="0"/>
          <a:fillRef idx="0"/>
          <a:effectRef idx="0"/>
          <a:fontRef idx="minor"/>
        </p:style>
        <p:txBody>
          <a:bodyPr lIns="0" rIns="0" tIns="0" bIns="0">
            <a:noAutofit/>
          </a:bodyPr>
          <a:p>
            <a:pPr lvl="1" marL="360000" indent="-357840">
              <a:lnSpc>
                <a:spcPct val="100000"/>
              </a:lnSpc>
              <a:spcBef>
                <a:spcPts val="2401"/>
              </a:spcBef>
              <a:buSzPct val="100000"/>
              <a:buBlip>
                <a:blip r:embed="rId1"/>
              </a:buBlip>
            </a:pPr>
            <a:r>
              <a:rPr b="1" lang="en-US" sz="2400" spc="-1" strike="noStrike">
                <a:solidFill>
                  <a:srgbClr val="323232"/>
                </a:solidFill>
                <a:latin typeface="Arial"/>
                <a:ea typeface="DejaVu Sans"/>
              </a:rPr>
              <a:t>Phase 1 – Mapping using “Maximum Mappable Prefix”</a:t>
            </a: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a:p>
            <a:pPr lvl="1" marL="360000" indent="-357840">
              <a:lnSpc>
                <a:spcPct val="100000"/>
              </a:lnSpc>
              <a:spcBef>
                <a:spcPts val="2401"/>
              </a:spcBef>
              <a:buSzPct val="100000"/>
              <a:buBlip>
                <a:blip r:embed="rId2"/>
              </a:buBlip>
            </a:pPr>
            <a:r>
              <a:rPr b="1" lang="en-US" sz="2400" spc="-1" strike="noStrike">
                <a:solidFill>
                  <a:srgbClr val="323232"/>
                </a:solidFill>
                <a:latin typeface="Arial"/>
                <a:ea typeface="DejaVu Sans"/>
              </a:rPr>
              <a:t>Phase 2 – “Stitching”</a:t>
            </a:r>
            <a:endParaRPr b="0" lang="en-US" sz="2400" spc="-1" strike="noStrike">
              <a:latin typeface="Arial"/>
            </a:endParaRPr>
          </a:p>
          <a:p>
            <a:pPr marL="360000">
              <a:lnSpc>
                <a:spcPct val="100000"/>
              </a:lnSpc>
            </a:pPr>
            <a:br/>
            <a:r>
              <a:rPr b="0" lang="en-US" sz="2000" spc="-1" strike="noStrike">
                <a:solidFill>
                  <a:srgbClr val="323232"/>
                </a:solidFill>
                <a:latin typeface="Arial"/>
                <a:ea typeface="DejaVu Sans"/>
              </a:rPr>
              <a:t> </a:t>
            </a:r>
            <a:br/>
            <a:endParaRPr b="0" lang="en-US" sz="2000" spc="-1" strike="noStrike">
              <a:latin typeface="Arial"/>
            </a:endParaRPr>
          </a:p>
          <a:p>
            <a:pPr marL="360000">
              <a:lnSpc>
                <a:spcPct val="100000"/>
              </a:lnSpc>
            </a:pPr>
            <a:endParaRPr b="0" lang="en-US" sz="2000" spc="-1" strike="noStrike">
              <a:latin typeface="Arial"/>
            </a:endParaRPr>
          </a:p>
          <a:p>
            <a:pPr marL="360000">
              <a:lnSpc>
                <a:spcPct val="100000"/>
              </a:lnSpc>
            </a:pPr>
            <a:endParaRPr b="0" lang="en-US" sz="2000" spc="-1" strike="noStrike">
              <a:latin typeface="Arial"/>
            </a:endParaRPr>
          </a:p>
          <a:p>
            <a:pPr marL="360000">
              <a:lnSpc>
                <a:spcPct val="100000"/>
              </a:lnSpc>
            </a:pPr>
            <a:endParaRPr b="0" lang="en-US" sz="2000" spc="-1" strike="noStrike">
              <a:latin typeface="Arial"/>
            </a:endParaRPr>
          </a:p>
        </p:txBody>
      </p:sp>
      <p:pic>
        <p:nvPicPr>
          <p:cNvPr id="364" name="Picture 9" descr=""/>
          <p:cNvPicPr/>
          <p:nvPr/>
        </p:nvPicPr>
        <p:blipFill>
          <a:blip r:embed="rId3"/>
          <a:stretch/>
        </p:blipFill>
        <p:spPr>
          <a:xfrm>
            <a:off x="5724000" y="5365440"/>
            <a:ext cx="3094920" cy="1013760"/>
          </a:xfrm>
          <a:prstGeom prst="rect">
            <a:avLst/>
          </a:prstGeom>
          <a:ln>
            <a:noFill/>
          </a:ln>
          <a:effectLst>
            <a:outerShdw algn="tl" blurRad="292100" dir="2700000" dist="138988" rotWithShape="0">
              <a:srgbClr val="333333">
                <a:alpha val="65000"/>
              </a:srgbClr>
            </a:outerShdw>
          </a:effectLst>
        </p:spPr>
      </p:pic>
      <p:sp>
        <p:nvSpPr>
          <p:cNvPr id="365" name="CustomShape 3"/>
          <p:cNvSpPr/>
          <p:nvPr/>
        </p:nvSpPr>
        <p:spPr>
          <a:xfrm>
            <a:off x="1090440" y="6237360"/>
            <a:ext cx="1658880" cy="27288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1800" spc="-1" strike="noStrike">
                <a:solidFill>
                  <a:srgbClr val="323232"/>
                </a:solidFill>
                <a:latin typeface="Arial"/>
                <a:ea typeface="DejaVu Sans"/>
              </a:rPr>
              <a:t>Dobin </a:t>
            </a:r>
            <a:r>
              <a:rPr b="0" i="1" lang="en-US" sz="1800" spc="-1" strike="noStrike">
                <a:solidFill>
                  <a:srgbClr val="323232"/>
                </a:solidFill>
                <a:latin typeface="Arial"/>
                <a:ea typeface="DejaVu Sans"/>
              </a:rPr>
              <a:t>et al</a:t>
            </a:r>
            <a:r>
              <a:rPr b="0" lang="en-US" sz="1800" spc="-1" strike="noStrike">
                <a:solidFill>
                  <a:srgbClr val="323232"/>
                </a:solidFill>
                <a:latin typeface="Arial"/>
                <a:ea typeface="DejaVu Sans"/>
              </a:rPr>
              <a:t> 2013</a:t>
            </a:r>
            <a:endParaRPr b="0" lang="en-US" sz="1800" spc="-1" strike="noStrike">
              <a:latin typeface="Arial"/>
            </a:endParaRPr>
          </a:p>
        </p:txBody>
      </p:sp>
      <p:pic>
        <p:nvPicPr>
          <p:cNvPr id="366" name="Picture 7" descr=""/>
          <p:cNvPicPr/>
          <p:nvPr/>
        </p:nvPicPr>
        <p:blipFill>
          <a:blip r:embed="rId4"/>
          <a:stretch/>
        </p:blipFill>
        <p:spPr>
          <a:xfrm>
            <a:off x="4608000" y="1476720"/>
            <a:ext cx="4520520" cy="3455280"/>
          </a:xfrm>
          <a:prstGeom prst="rect">
            <a:avLst/>
          </a:prstGeom>
          <a:ln>
            <a:noFill/>
          </a:ln>
          <a:effectLst>
            <a:outerShdw algn="tl" blurRad="292100" dir="2700000" dist="138988" rotWithShape="0">
              <a:srgbClr val="333333">
                <a:alpha val="65000"/>
              </a:srgbClr>
            </a:outerShdw>
          </a:effectLst>
        </p:spPr>
      </p:pic>
    </p:spTree>
  </p:cSld>
  <p:transition spd="med">
    <p:fade/>
  </p:transition>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
                                  <p:stCondLst>
                                    <p:cond delay="0"/>
                                  </p:stCondLst>
                                  <p:childTnLst>
                                    <p:set>
                                      <p:cBhvr>
                                        <p:cTn id="6" dur="1" fill="hold">
                                          <p:stCondLst>
                                            <p:cond delay="0"/>
                                          </p:stCondLst>
                                        </p:cTn>
                                        <p:tgtEl>
                                          <p:spTgt spid="3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3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CustomShape 1"/>
          <p:cNvSpPr/>
          <p:nvPr/>
        </p:nvSpPr>
        <p:spPr>
          <a:xfrm>
            <a:off x="504000" y="404640"/>
            <a:ext cx="8097840" cy="478080"/>
          </a:xfrm>
          <a:prstGeom prst="rect">
            <a:avLst/>
          </a:prstGeom>
          <a:noFill/>
          <a:ln>
            <a:noFill/>
          </a:ln>
        </p:spPr>
        <p:style>
          <a:lnRef idx="0"/>
          <a:fillRef idx="0"/>
          <a:effectRef idx="0"/>
          <a:fontRef idx="minor"/>
        </p:style>
        <p:txBody>
          <a:bodyPr lIns="0" rIns="0" tIns="0" bIns="0" anchor="ctr">
            <a:normAutofit fontScale="37000"/>
          </a:bodyPr>
          <a:p>
            <a:pPr>
              <a:lnSpc>
                <a:spcPct val="100000"/>
              </a:lnSpc>
            </a:pPr>
            <a:r>
              <a:rPr b="0" lang="en-US" sz="3200" spc="-1" strike="noStrike">
                <a:solidFill>
                  <a:srgbClr val="323232"/>
                </a:solidFill>
                <a:latin typeface="Arial"/>
                <a:ea typeface="DejaVu Sans"/>
              </a:rPr>
              <a:t>Benchmarking the Aligners (simulated dataset)</a:t>
            </a:r>
            <a:endParaRPr b="0" lang="en-US" sz="3200" spc="-1" strike="noStrike">
              <a:latin typeface="Arial"/>
            </a:endParaRPr>
          </a:p>
        </p:txBody>
      </p:sp>
      <p:pic>
        <p:nvPicPr>
          <p:cNvPr id="368" name="Picture 3" descr=""/>
          <p:cNvPicPr/>
          <p:nvPr/>
        </p:nvPicPr>
        <p:blipFill>
          <a:blip r:embed="rId1"/>
          <a:srcRect l="27162" t="4465" r="2615" b="28452"/>
          <a:stretch/>
        </p:blipFill>
        <p:spPr>
          <a:xfrm>
            <a:off x="611640" y="1556640"/>
            <a:ext cx="7918200" cy="2158200"/>
          </a:xfrm>
          <a:prstGeom prst="rect">
            <a:avLst/>
          </a:prstGeom>
          <a:ln>
            <a:noFill/>
          </a:ln>
          <a:effectLst>
            <a:outerShdw algn="tl" blurRad="292100" dir="2700000" dist="138988" rotWithShape="0">
              <a:srgbClr val="333333">
                <a:alpha val="65000"/>
              </a:srgbClr>
            </a:outerShdw>
          </a:effectLst>
        </p:spPr>
      </p:pic>
      <p:sp>
        <p:nvSpPr>
          <p:cNvPr id="369" name="CustomShape 2"/>
          <p:cNvSpPr/>
          <p:nvPr/>
        </p:nvSpPr>
        <p:spPr>
          <a:xfrm>
            <a:off x="7208280" y="4735440"/>
            <a:ext cx="1770480" cy="27108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0" lang="en-US" sz="1200" spc="-1" strike="noStrike">
                <a:solidFill>
                  <a:srgbClr val="323232"/>
                </a:solidFill>
                <a:latin typeface="Arial"/>
                <a:ea typeface="ＭＳ Ｐゴシック"/>
              </a:rPr>
              <a:t>Dobin &amp; Gingeras 2013</a:t>
            </a:r>
            <a:endParaRPr b="0" lang="en-US" sz="1200" spc="-1" strike="noStrike">
              <a:latin typeface="Arial"/>
            </a:endParaRPr>
          </a:p>
        </p:txBody>
      </p:sp>
      <p:sp>
        <p:nvSpPr>
          <p:cNvPr id="370" name="CustomShape 3"/>
          <p:cNvSpPr/>
          <p:nvPr/>
        </p:nvSpPr>
        <p:spPr>
          <a:xfrm>
            <a:off x="550440" y="4062240"/>
            <a:ext cx="8034840" cy="637200"/>
          </a:xfrm>
          <a:prstGeom prst="rect">
            <a:avLst/>
          </a:prstGeom>
          <a:noFill/>
          <a:ln>
            <a:noFill/>
          </a:ln>
        </p:spPr>
        <p:style>
          <a:lnRef idx="0"/>
          <a:fillRef idx="0"/>
          <a:effectRef idx="0"/>
          <a:fontRef idx="minor"/>
        </p:style>
        <p:txBody>
          <a:bodyPr wrap="none" lIns="90000" rIns="90000" tIns="45000" bIns="45000">
            <a:noAutofit/>
          </a:bodyPr>
          <a:p>
            <a:pPr marL="285840" indent="-283680">
              <a:lnSpc>
                <a:spcPct val="100000"/>
              </a:lnSpc>
              <a:buClr>
                <a:srgbClr val="323232"/>
              </a:buClr>
              <a:buFont typeface="Arial"/>
              <a:buChar char="•"/>
            </a:pPr>
            <a:r>
              <a:rPr b="0" lang="en-US" sz="1800" spc="-1" strike="noStrike">
                <a:solidFill>
                  <a:srgbClr val="323232"/>
                </a:solidFill>
                <a:latin typeface="Arial"/>
                <a:ea typeface="ＭＳ Ｐゴシック"/>
              </a:rPr>
              <a:t>Star         : x20 faster than Tophat2 </a:t>
            </a:r>
            <a:endParaRPr b="0" lang="en-US" sz="1800" spc="-1" strike="noStrike">
              <a:latin typeface="Arial"/>
            </a:endParaRPr>
          </a:p>
          <a:p>
            <a:pPr marL="285840" indent="-283680">
              <a:lnSpc>
                <a:spcPct val="100000"/>
              </a:lnSpc>
              <a:buClr>
                <a:srgbClr val="323232"/>
              </a:buClr>
              <a:buFont typeface="Arial"/>
              <a:buChar char="•"/>
            </a:pPr>
            <a:r>
              <a:rPr b="0" lang="en-US" sz="1800" spc="-1" strike="noStrike">
                <a:solidFill>
                  <a:srgbClr val="323232"/>
                </a:solidFill>
                <a:latin typeface="Arial"/>
                <a:ea typeface="ＭＳ Ｐゴシック"/>
              </a:rPr>
              <a:t>Tophat2   : x6 more memory efficient (can be run on recent laptops)</a:t>
            </a:r>
            <a:endParaRPr b="0" lang="en-US" sz="1800" spc="-1" strike="noStrike">
              <a:latin typeface="Arial"/>
            </a:endParaRPr>
          </a:p>
        </p:txBody>
      </p:sp>
    </p:spTree>
  </p:cSld>
  <p:transition spd="med">
    <p:fade/>
  </p:transition>
  <p:timing>
    <p:tnLst>
      <p:par>
        <p:cTn id="11" dur="indefinite" restart="never" nodeType="tmRoot">
          <p:childTnLst>
            <p:seq>
              <p:cTn id="12" dur="indefinite" nodeType="mainSeq">
                <p:childTnLst>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368"/>
                                        </p:tgtEl>
                                        <p:attrNameLst>
                                          <p:attrName>style.visibility</p:attrName>
                                        </p:attrNameLst>
                                      </p:cBhvr>
                                      <p:to>
                                        <p:strVal val="visible"/>
                                      </p:to>
                                    </p:set>
                                  </p:childTnLst>
                                </p:cTn>
                              </p:par>
                              <p:par>
                                <p:cTn id="17" nodeType="withEffect" fill="hold" presetClass="entr" presetID="1">
                                  <p:stCondLst>
                                    <p:cond delay="0"/>
                                  </p:stCondLst>
                                  <p:childTnLst>
                                    <p:set>
                                      <p:cBhvr>
                                        <p:cTn id="18" dur="1" fill="hold">
                                          <p:stCondLst>
                                            <p:cond delay="0"/>
                                          </p:stCondLst>
                                        </p:cTn>
                                        <p:tgtEl>
                                          <p:spTgt spid="3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37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0"/>
                                          </p:stCondLst>
                                        </p:cTn>
                                        <p:tgtEl>
                                          <p:spTgt spid="370">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CustomShape 1"/>
          <p:cNvSpPr/>
          <p:nvPr/>
        </p:nvSpPr>
        <p:spPr>
          <a:xfrm>
            <a:off x="504000" y="404640"/>
            <a:ext cx="8097840" cy="478080"/>
          </a:xfrm>
          <a:prstGeom prst="rect">
            <a:avLst/>
          </a:prstGeom>
          <a:noFill/>
          <a:ln>
            <a:noFill/>
          </a:ln>
        </p:spPr>
        <p:style>
          <a:lnRef idx="0"/>
          <a:fillRef idx="0"/>
          <a:effectRef idx="0"/>
          <a:fontRef idx="minor"/>
        </p:style>
        <p:txBody>
          <a:bodyPr lIns="0" rIns="0" tIns="0" bIns="0" anchor="ctr">
            <a:normAutofit fontScale="37000"/>
          </a:bodyPr>
          <a:p>
            <a:pPr>
              <a:lnSpc>
                <a:spcPct val="100000"/>
              </a:lnSpc>
            </a:pPr>
            <a:r>
              <a:rPr b="0" lang="en-US" sz="3200" spc="-1" strike="noStrike">
                <a:solidFill>
                  <a:srgbClr val="323232"/>
                </a:solidFill>
                <a:latin typeface="Arial"/>
                <a:ea typeface="DejaVu Sans"/>
              </a:rPr>
              <a:t>Benchmarking the Aligners (simulated dataset)</a:t>
            </a:r>
            <a:endParaRPr b="0" lang="en-US" sz="3200" spc="-1" strike="noStrike">
              <a:latin typeface="Arial"/>
            </a:endParaRPr>
          </a:p>
        </p:txBody>
      </p:sp>
      <p:pic>
        <p:nvPicPr>
          <p:cNvPr id="372" name="Picture 3_0" descr=""/>
          <p:cNvPicPr/>
          <p:nvPr/>
        </p:nvPicPr>
        <p:blipFill>
          <a:blip r:embed="rId1"/>
          <a:srcRect l="27162" t="4465" r="2615" b="28452"/>
          <a:stretch/>
        </p:blipFill>
        <p:spPr>
          <a:xfrm>
            <a:off x="611640" y="1556640"/>
            <a:ext cx="7918200" cy="2158200"/>
          </a:xfrm>
          <a:prstGeom prst="rect">
            <a:avLst/>
          </a:prstGeom>
          <a:ln>
            <a:noFill/>
          </a:ln>
          <a:effectLst>
            <a:outerShdw algn="tl" blurRad="292100" dir="2700000" dist="138988" rotWithShape="0">
              <a:srgbClr val="333333">
                <a:alpha val="65000"/>
              </a:srgbClr>
            </a:outerShdw>
          </a:effectLst>
        </p:spPr>
      </p:pic>
      <p:sp>
        <p:nvSpPr>
          <p:cNvPr id="373" name="CustomShape 2"/>
          <p:cNvSpPr/>
          <p:nvPr/>
        </p:nvSpPr>
        <p:spPr>
          <a:xfrm>
            <a:off x="7208280" y="4735440"/>
            <a:ext cx="1770480" cy="27108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0" lang="en-US" sz="1200" spc="-1" strike="noStrike">
                <a:solidFill>
                  <a:srgbClr val="323232"/>
                </a:solidFill>
                <a:latin typeface="Arial"/>
                <a:ea typeface="ＭＳ Ｐゴシック"/>
              </a:rPr>
              <a:t>Dobin &amp; Gingeras 2013</a:t>
            </a:r>
            <a:endParaRPr b="0" lang="en-US" sz="1200" spc="-1" strike="noStrike">
              <a:latin typeface="Arial"/>
            </a:endParaRPr>
          </a:p>
        </p:txBody>
      </p:sp>
      <p:sp>
        <p:nvSpPr>
          <p:cNvPr id="374" name="CustomShape 3"/>
          <p:cNvSpPr/>
          <p:nvPr/>
        </p:nvSpPr>
        <p:spPr>
          <a:xfrm>
            <a:off x="550440" y="4062240"/>
            <a:ext cx="8034840" cy="637200"/>
          </a:xfrm>
          <a:prstGeom prst="rect">
            <a:avLst/>
          </a:prstGeom>
          <a:noFill/>
          <a:ln>
            <a:noFill/>
          </a:ln>
        </p:spPr>
        <p:style>
          <a:lnRef idx="0"/>
          <a:fillRef idx="0"/>
          <a:effectRef idx="0"/>
          <a:fontRef idx="minor"/>
        </p:style>
        <p:txBody>
          <a:bodyPr wrap="none" lIns="90000" rIns="90000" tIns="45000" bIns="45000">
            <a:noAutofit/>
          </a:bodyPr>
          <a:p>
            <a:pPr marL="285840" indent="-283680">
              <a:lnSpc>
                <a:spcPct val="100000"/>
              </a:lnSpc>
              <a:buClr>
                <a:srgbClr val="323232"/>
              </a:buClr>
              <a:buFont typeface="Arial"/>
              <a:buChar char="•"/>
            </a:pPr>
            <a:r>
              <a:rPr b="0" lang="en-US" sz="1800" spc="-1" strike="noStrike">
                <a:solidFill>
                  <a:srgbClr val="323232"/>
                </a:solidFill>
                <a:latin typeface="Arial"/>
                <a:ea typeface="ＭＳ Ｐゴシック"/>
              </a:rPr>
              <a:t>Star         : x20 faster than Tophat2 </a:t>
            </a:r>
            <a:endParaRPr b="0" lang="en-US" sz="1800" spc="-1" strike="noStrike">
              <a:latin typeface="Arial"/>
            </a:endParaRPr>
          </a:p>
          <a:p>
            <a:pPr marL="285840" indent="-283680">
              <a:lnSpc>
                <a:spcPct val="100000"/>
              </a:lnSpc>
              <a:buClr>
                <a:srgbClr val="323232"/>
              </a:buClr>
              <a:buFont typeface="Arial"/>
              <a:buChar char="•"/>
            </a:pPr>
            <a:r>
              <a:rPr b="0" lang="en-US" sz="1800" spc="-1" strike="noStrike">
                <a:solidFill>
                  <a:srgbClr val="323232"/>
                </a:solidFill>
                <a:latin typeface="Arial"/>
                <a:ea typeface="ＭＳ Ｐゴシック"/>
              </a:rPr>
              <a:t>Tophat2   : x6 more memory efficient (can be run on recent laptops)</a:t>
            </a:r>
            <a:endParaRPr b="0" lang="en-US" sz="1800" spc="-1" strike="noStrike">
              <a:latin typeface="Arial"/>
            </a:endParaRPr>
          </a:p>
        </p:txBody>
      </p:sp>
      <p:sp>
        <p:nvSpPr>
          <p:cNvPr id="375" name="CustomShape 4"/>
          <p:cNvSpPr/>
          <p:nvPr/>
        </p:nvSpPr>
        <p:spPr>
          <a:xfrm>
            <a:off x="611640" y="5744160"/>
            <a:ext cx="7918200" cy="303480"/>
          </a:xfrm>
          <a:prstGeom prst="rect">
            <a:avLst/>
          </a:prstGeom>
          <a:noFill/>
          <a:ln>
            <a:noFill/>
          </a:ln>
        </p:spPr>
        <p:style>
          <a:lnRef idx="0"/>
          <a:fillRef idx="0"/>
          <a:effectRef idx="0"/>
          <a:fontRef idx="minor"/>
        </p:style>
        <p:txBody>
          <a:bodyPr lIns="0" rIns="0" tIns="0" bIns="0">
            <a:noAutofit/>
          </a:bodyPr>
          <a:p>
            <a:pPr>
              <a:lnSpc>
                <a:spcPct val="100000"/>
              </a:lnSpc>
            </a:pPr>
            <a:r>
              <a:rPr b="0" lang="en-US" sz="2000" spc="-1" strike="noStrike">
                <a:solidFill>
                  <a:srgbClr val="323232"/>
                </a:solidFill>
                <a:latin typeface="Arial"/>
                <a:ea typeface="DejaVu Sans"/>
              </a:rPr>
              <a:t>Essentially, if you have access to a cluster you should be using STAR</a:t>
            </a:r>
            <a:endParaRPr b="0" lang="en-US" sz="2000" spc="-1" strike="noStrike">
              <a:latin typeface="Arial"/>
            </a:endParaRPr>
          </a:p>
        </p:txBody>
      </p:sp>
      <p:sp>
        <p:nvSpPr>
          <p:cNvPr id="376" name="CustomShape 5"/>
          <p:cNvSpPr/>
          <p:nvPr/>
        </p:nvSpPr>
        <p:spPr>
          <a:xfrm>
            <a:off x="5798880" y="3045600"/>
            <a:ext cx="639720" cy="273960"/>
          </a:xfrm>
          <a:prstGeom prst="rect">
            <a:avLst/>
          </a:prstGeom>
          <a:noFill/>
          <a:ln w="38160">
            <a:solidFill>
              <a:srgbClr val="c9211e"/>
            </a:solidFill>
            <a:round/>
          </a:ln>
        </p:spPr>
        <p:style>
          <a:lnRef idx="0"/>
          <a:fillRef idx="0"/>
          <a:effectRef idx="0"/>
          <a:fontRef idx="minor"/>
        </p:style>
      </p:sp>
      <p:sp>
        <p:nvSpPr>
          <p:cNvPr id="377" name="CustomShape 6"/>
          <p:cNvSpPr/>
          <p:nvPr/>
        </p:nvSpPr>
        <p:spPr>
          <a:xfrm>
            <a:off x="7742880" y="3045600"/>
            <a:ext cx="639720" cy="273960"/>
          </a:xfrm>
          <a:prstGeom prst="rect">
            <a:avLst/>
          </a:prstGeom>
          <a:noFill/>
          <a:ln w="38160">
            <a:solidFill>
              <a:srgbClr val="c9211e"/>
            </a:solidFill>
            <a:round/>
          </a:ln>
        </p:spPr>
        <p:style>
          <a:lnRef idx="0"/>
          <a:fillRef idx="0"/>
          <a:effectRef idx="0"/>
          <a:fontRef idx="minor"/>
        </p:style>
      </p:sp>
      <p:sp>
        <p:nvSpPr>
          <p:cNvPr id="378" name="CustomShape 7"/>
          <p:cNvSpPr/>
          <p:nvPr/>
        </p:nvSpPr>
        <p:spPr>
          <a:xfrm>
            <a:off x="2630880" y="3045600"/>
            <a:ext cx="639720" cy="273960"/>
          </a:xfrm>
          <a:prstGeom prst="rect">
            <a:avLst/>
          </a:prstGeom>
          <a:noFill/>
          <a:ln w="38160">
            <a:solidFill>
              <a:srgbClr val="c9211e"/>
            </a:solidFill>
            <a:round/>
          </a:ln>
        </p:spPr>
        <p:style>
          <a:lnRef idx="0"/>
          <a:fillRef idx="0"/>
          <a:effectRef idx="0"/>
          <a:fontRef idx="minor"/>
        </p:style>
      </p:sp>
    </p:spTree>
  </p:cSld>
  <p:transition spd="med">
    <p:fade/>
  </p:transition>
  <p:timing>
    <p:tnLst>
      <p:par>
        <p:cTn id="27" dur="indefinite" restart="never" nodeType="tmRoot">
          <p:childTnLst>
            <p:seq>
              <p:cTn id="28" dur="indefinite" nodeType="mainSeq">
                <p:childTnLst>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0"/>
                                          </p:stCondLst>
                                        </p:cTn>
                                        <p:tgtEl>
                                          <p:spTgt spid="372"/>
                                        </p:tgtEl>
                                        <p:attrNameLst>
                                          <p:attrName>style.visibility</p:attrName>
                                        </p:attrNameLst>
                                      </p:cBhvr>
                                      <p:to>
                                        <p:strVal val="visible"/>
                                      </p:to>
                                    </p:set>
                                  </p:childTnLst>
                                </p:cTn>
                              </p:par>
                              <p:par>
                                <p:cTn id="33" nodeType="withEffect" fill="hold" presetClass="entr" presetID="1">
                                  <p:stCondLst>
                                    <p:cond delay="0"/>
                                  </p:stCondLst>
                                  <p:childTnLst>
                                    <p:set>
                                      <p:cBhvr>
                                        <p:cTn id="34" dur="1" fill="hold">
                                          <p:stCondLst>
                                            <p:cond delay="0"/>
                                          </p:stCondLst>
                                        </p:cTn>
                                        <p:tgtEl>
                                          <p:spTgt spid="37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374">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374">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CustomShape 1"/>
          <p:cNvSpPr/>
          <p:nvPr/>
        </p:nvSpPr>
        <p:spPr>
          <a:xfrm>
            <a:off x="504000" y="404640"/>
            <a:ext cx="8097840" cy="47808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Reference Index Preparation</a:t>
            </a:r>
            <a:endParaRPr b="0" lang="en-US" sz="3200" spc="-1" strike="noStrike">
              <a:latin typeface="Arial"/>
            </a:endParaRPr>
          </a:p>
        </p:txBody>
      </p:sp>
      <p:sp>
        <p:nvSpPr>
          <p:cNvPr id="380" name="CustomShape 2"/>
          <p:cNvSpPr/>
          <p:nvPr/>
        </p:nvSpPr>
        <p:spPr>
          <a:xfrm>
            <a:off x="504000" y="1196640"/>
            <a:ext cx="8097840" cy="4893840"/>
          </a:xfrm>
          <a:prstGeom prst="rect">
            <a:avLst/>
          </a:prstGeom>
          <a:noFill/>
          <a:ln>
            <a:noFill/>
          </a:ln>
        </p:spPr>
        <p:style>
          <a:lnRef idx="0"/>
          <a:fillRef idx="0"/>
          <a:effectRef idx="0"/>
          <a:fontRef idx="minor"/>
        </p:style>
        <p:txBody>
          <a:bodyPr lIns="0" rIns="0" tIns="0" bIns="0">
            <a:noAutofit/>
          </a:bodyPr>
          <a:p>
            <a:pPr>
              <a:lnSpc>
                <a:spcPct val="100000"/>
              </a:lnSpc>
              <a:spcBef>
                <a:spcPts val="2401"/>
              </a:spcBef>
            </a:pPr>
            <a:r>
              <a:rPr b="1" lang="en-US" sz="2400" spc="-1" strike="noStrike">
                <a:solidFill>
                  <a:srgbClr val="c9211e"/>
                </a:solidFill>
                <a:latin typeface="Arial"/>
                <a:ea typeface="DejaVu Sans"/>
              </a:rPr>
              <a:t>Different for each software!</a:t>
            </a:r>
            <a:endParaRPr b="0" lang="en-US" sz="2400" spc="-1" strike="noStrike">
              <a:latin typeface="Arial"/>
            </a:endParaRPr>
          </a:p>
          <a:p>
            <a:pPr lvl="1" marL="360000" indent="-357840">
              <a:lnSpc>
                <a:spcPct val="100000"/>
              </a:lnSpc>
              <a:spcBef>
                <a:spcPts val="2401"/>
              </a:spcBef>
              <a:buSzPct val="100000"/>
              <a:buBlip>
                <a:blip r:embed="rId1"/>
              </a:buBlip>
            </a:pPr>
            <a:r>
              <a:rPr b="1" lang="en-US" sz="2400" spc="-1" strike="noStrike">
                <a:solidFill>
                  <a:srgbClr val="323232"/>
                </a:solidFill>
                <a:latin typeface="Arial"/>
                <a:ea typeface="DejaVu Sans"/>
              </a:rPr>
              <a:t>Need a suitable reference genome</a:t>
            </a:r>
            <a:endParaRPr b="0" lang="en-US" sz="2400" spc="-1" strike="noStrike">
              <a:latin typeface="Arial"/>
            </a:endParaRPr>
          </a:p>
          <a:p>
            <a:pPr lvl="2" marL="703080" indent="-340920">
              <a:lnSpc>
                <a:spcPct val="100000"/>
              </a:lnSpc>
              <a:buClr>
                <a:srgbClr val="323232"/>
              </a:buClr>
              <a:buFont typeface="Wingdings" charset="2"/>
              <a:buChar char=""/>
            </a:pPr>
            <a:r>
              <a:rPr b="0" lang="en-US" sz="2400" spc="-1" strike="noStrike">
                <a:solidFill>
                  <a:srgbClr val="323232"/>
                </a:solidFill>
                <a:latin typeface="Arial"/>
                <a:ea typeface="DejaVu Sans"/>
              </a:rPr>
              <a:t>sequence</a:t>
            </a:r>
            <a:endParaRPr b="0" lang="en-US" sz="2400" spc="-1" strike="noStrike">
              <a:latin typeface="Arial"/>
            </a:endParaRPr>
          </a:p>
          <a:p>
            <a:pPr lvl="2" marL="703080" indent="-340920">
              <a:lnSpc>
                <a:spcPct val="100000"/>
              </a:lnSpc>
              <a:buClr>
                <a:srgbClr val="323232"/>
              </a:buClr>
              <a:buFont typeface="Wingdings" charset="2"/>
              <a:buChar char=""/>
            </a:pPr>
            <a:r>
              <a:rPr b="0" lang="en-US" sz="2400" spc="-1" strike="noStrike">
                <a:solidFill>
                  <a:srgbClr val="323232"/>
                </a:solidFill>
                <a:latin typeface="Arial"/>
                <a:ea typeface="DejaVu Sans"/>
              </a:rPr>
              <a:t>annotation</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u="sng">
                <a:solidFill>
                  <a:srgbClr val="575757"/>
                </a:solidFill>
                <a:uFillTx/>
                <a:latin typeface="Arial"/>
                <a:ea typeface="DejaVu Sans"/>
                <a:hlinkClick r:id="rId2"/>
              </a:rPr>
              <a:t>https://www.ensembl.org/info/data/ftp/index.html</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323232"/>
                </a:solidFill>
                <a:latin typeface="Arial"/>
                <a:ea typeface="DejaVu Sans"/>
              </a:rPr>
              <a:t>https://hgdownload.soe.ucsc.edu/downloads.html</a:t>
            </a:r>
            <a:endParaRPr b="0" lang="en-US" sz="2400" spc="-1" strike="noStrike">
              <a:latin typeface="Arial"/>
            </a:endParaRPr>
          </a:p>
        </p:txBody>
      </p:sp>
    </p:spTree>
  </p:cSld>
  <p:transition spd="med">
    <p:fade/>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CustomShape 1"/>
          <p:cNvSpPr/>
          <p:nvPr/>
        </p:nvSpPr>
        <p:spPr>
          <a:xfrm>
            <a:off x="504000" y="404640"/>
            <a:ext cx="8097840" cy="47808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Genome Annotation Files</a:t>
            </a:r>
            <a:endParaRPr b="0" lang="en-US" sz="3200" spc="-1" strike="noStrike">
              <a:latin typeface="Arial"/>
            </a:endParaRPr>
          </a:p>
        </p:txBody>
      </p:sp>
      <p:sp>
        <p:nvSpPr>
          <p:cNvPr id="382" name="CustomShape 2"/>
          <p:cNvSpPr/>
          <p:nvPr/>
        </p:nvSpPr>
        <p:spPr>
          <a:xfrm>
            <a:off x="504000" y="1196640"/>
            <a:ext cx="8097840" cy="5254560"/>
          </a:xfrm>
          <a:prstGeom prst="rect">
            <a:avLst/>
          </a:prstGeom>
          <a:noFill/>
          <a:ln>
            <a:noFill/>
          </a:ln>
        </p:spPr>
        <p:style>
          <a:lnRef idx="0"/>
          <a:fillRef idx="0"/>
          <a:effectRef idx="0"/>
          <a:fontRef idx="minor"/>
        </p:style>
        <p:txBody>
          <a:bodyPr lIns="0" rIns="0" tIns="0" bIns="0">
            <a:noAutofit/>
          </a:bodyPr>
          <a:p>
            <a:pPr lvl="1" marL="360000" indent="-357840">
              <a:lnSpc>
                <a:spcPct val="100000"/>
              </a:lnSpc>
              <a:spcBef>
                <a:spcPts val="2401"/>
              </a:spcBef>
              <a:buSzPct val="100000"/>
              <a:buBlip>
                <a:blip r:embed="rId1"/>
              </a:buBlip>
            </a:pPr>
            <a:r>
              <a:rPr b="1" lang="en-US" sz="2400" spc="-1" strike="noStrike">
                <a:solidFill>
                  <a:srgbClr val="323232"/>
                </a:solidFill>
                <a:latin typeface="Arial"/>
                <a:ea typeface="DejaVu Sans"/>
              </a:rPr>
              <a:t>text file describing genomic features</a:t>
            </a:r>
            <a:endParaRPr b="0" lang="en-US" sz="2400" spc="-1" strike="noStrike">
              <a:latin typeface="Arial"/>
            </a:endParaRPr>
          </a:p>
          <a:p>
            <a:pPr lvl="2" marL="703080" indent="-340920">
              <a:lnSpc>
                <a:spcPct val="100000"/>
              </a:lnSpc>
              <a:buClr>
                <a:srgbClr val="323232"/>
              </a:buClr>
              <a:buFont typeface="Wingdings" charset="2"/>
              <a:buChar char=""/>
            </a:pPr>
            <a:r>
              <a:rPr b="0" lang="en-US" sz="2400" spc="-1" strike="noStrike">
                <a:solidFill>
                  <a:srgbClr val="323232"/>
                </a:solidFill>
                <a:latin typeface="Arial"/>
                <a:ea typeface="DejaVu Sans"/>
              </a:rPr>
              <a:t>Gene, CDS, exon, intron, miRNA, etc</a:t>
            </a:r>
            <a:endParaRPr b="0" lang="en-US" sz="2400" spc="-1" strike="noStrike">
              <a:latin typeface="Arial"/>
            </a:endParaRPr>
          </a:p>
          <a:p>
            <a:pPr lvl="2" marL="703080" indent="-340920">
              <a:lnSpc>
                <a:spcPct val="100000"/>
              </a:lnSpc>
              <a:buClr>
                <a:srgbClr val="323232"/>
              </a:buClr>
              <a:buFont typeface="Wingdings" charset="2"/>
              <a:buChar char=""/>
            </a:pPr>
            <a:r>
              <a:rPr b="0" lang="en-US" sz="2400" spc="-1" strike="noStrike">
                <a:solidFill>
                  <a:srgbClr val="323232"/>
                </a:solidFill>
                <a:latin typeface="Arial"/>
                <a:ea typeface="DejaVu Sans"/>
              </a:rPr>
              <a:t>Chromosome, start, end, strand, attributes, etc</a:t>
            </a:r>
            <a:endParaRPr b="0" lang="en-US" sz="2400" spc="-1" strike="noStrike">
              <a:latin typeface="Arial"/>
            </a:endParaRPr>
          </a:p>
          <a:p>
            <a:pPr>
              <a:lnSpc>
                <a:spcPct val="100000"/>
              </a:lnSpc>
            </a:pPr>
            <a:endParaRPr b="0" lang="en-US" sz="2400" spc="-1" strike="noStrike">
              <a:latin typeface="Arial"/>
            </a:endParaRPr>
          </a:p>
          <a:p>
            <a:pPr lvl="1" marL="360000" indent="-357840">
              <a:lnSpc>
                <a:spcPct val="100000"/>
              </a:lnSpc>
              <a:spcBef>
                <a:spcPts val="2401"/>
              </a:spcBef>
              <a:buSzPct val="100000"/>
              <a:buBlip>
                <a:blip r:embed="rId2"/>
              </a:buBlip>
            </a:pPr>
            <a:r>
              <a:rPr b="1" lang="en-US" sz="2400" spc="-1" strike="noStrike">
                <a:solidFill>
                  <a:srgbClr val="323232"/>
                </a:solidFill>
                <a:latin typeface="Arial"/>
                <a:ea typeface="DejaVu Sans"/>
              </a:rPr>
              <a:t>most common format: gtf / gff3</a:t>
            </a:r>
            <a:endParaRPr b="0" lang="en-US" sz="2400" spc="-1" strike="noStrike">
              <a:latin typeface="Arial"/>
            </a:endParaRPr>
          </a:p>
          <a:p>
            <a:pPr>
              <a:lnSpc>
                <a:spcPct val="100000"/>
              </a:lnSpc>
              <a:spcBef>
                <a:spcPts val="2401"/>
              </a:spcBef>
            </a:pPr>
            <a:r>
              <a:rPr b="1" lang="en-US" sz="2400" spc="-1" strike="noStrike">
                <a:solidFill>
                  <a:srgbClr val="323232"/>
                </a:solidFill>
                <a:latin typeface="Arial"/>
                <a:ea typeface="DejaVu Sans"/>
              </a:rPr>
              <a:t>http://www.ensembl.org/info/website/upload/gff.html</a:t>
            </a:r>
            <a:endParaRPr b="0" lang="en-US" sz="2400" spc="-1" strike="noStrike">
              <a:latin typeface="Arial"/>
            </a:endParaRPr>
          </a:p>
          <a:p>
            <a:pPr marL="360000">
              <a:lnSpc>
                <a:spcPct val="100000"/>
              </a:lnSpc>
            </a:pPr>
            <a:endParaRPr b="0" lang="en-US" sz="2400" spc="-1" strike="noStrike">
              <a:latin typeface="Arial"/>
            </a:endParaRPr>
          </a:p>
          <a:p>
            <a:pPr marL="360000">
              <a:lnSpc>
                <a:spcPct val="100000"/>
              </a:lnSpc>
            </a:pPr>
            <a:endParaRPr b="0" lang="en-US" sz="2400" spc="-1" strike="noStrike">
              <a:latin typeface="Arial"/>
            </a:endParaRPr>
          </a:p>
        </p:txBody>
      </p:sp>
      <p:sp>
        <p:nvSpPr>
          <p:cNvPr id="383" name="CustomShape 3"/>
          <p:cNvSpPr/>
          <p:nvPr/>
        </p:nvSpPr>
        <p:spPr>
          <a:xfrm>
            <a:off x="230040" y="4798800"/>
            <a:ext cx="18057240" cy="2450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300" spc="-1" strike="noStrike">
                <a:latin typeface="Monospace"/>
              </a:rPr>
              <a:t>MT</a:t>
            </a:r>
            <a:r>
              <a:rPr b="0" lang="en-US" sz="1300" spc="-1" strike="noStrike">
                <a:latin typeface="Monospace"/>
              </a:rPr>
              <a:t>	</a:t>
            </a:r>
            <a:r>
              <a:rPr b="0" lang="en-US" sz="1300" spc="-1" strike="noStrike">
                <a:latin typeface="Monospace"/>
              </a:rPr>
              <a:t>RefSeq</a:t>
            </a:r>
            <a:r>
              <a:rPr b="0" lang="en-US" sz="1300" spc="-1" strike="noStrike">
                <a:latin typeface="Monospace"/>
              </a:rPr>
              <a:t>	</a:t>
            </a:r>
            <a:r>
              <a:rPr b="0" lang="en-US" sz="1300" spc="-1" strike="noStrike">
                <a:latin typeface="Monospace"/>
              </a:rPr>
              <a:t>gene</a:t>
            </a:r>
            <a:r>
              <a:rPr b="0" lang="en-US" sz="1300" spc="-1" strike="noStrike">
                <a:latin typeface="Monospace"/>
              </a:rPr>
              <a:t>	</a:t>
            </a:r>
            <a:r>
              <a:rPr b="0" lang="en-US" sz="1300" spc="-1" strike="noStrike">
                <a:latin typeface="Monospace"/>
              </a:rPr>
              <a:t>	</a:t>
            </a:r>
            <a:r>
              <a:rPr b="0" lang="en-US" sz="1300" spc="-1" strike="noStrike">
                <a:latin typeface="Monospace"/>
              </a:rPr>
              <a:t>	</a:t>
            </a:r>
            <a:r>
              <a:rPr b="0" lang="en-US" sz="1300" spc="-1" strike="noStrike">
                <a:latin typeface="Monospace"/>
              </a:rPr>
              <a:t>2751</a:t>
            </a:r>
            <a:r>
              <a:rPr b="0" lang="en-US" sz="1300" spc="-1" strike="noStrike">
                <a:latin typeface="Monospace"/>
              </a:rPr>
              <a:t>	</a:t>
            </a:r>
            <a:r>
              <a:rPr b="0" lang="en-US" sz="1300" spc="-1" strike="noStrike">
                <a:latin typeface="Monospace"/>
              </a:rPr>
              <a:t>3707</a:t>
            </a:r>
            <a:r>
              <a:rPr b="0" lang="en-US" sz="1300" spc="-1" strike="noStrike">
                <a:latin typeface="Monospace"/>
              </a:rPr>
              <a:t>	</a:t>
            </a:r>
            <a:r>
              <a:rPr b="0" lang="en-US" sz="1300" spc="-1" strike="noStrike">
                <a:latin typeface="Monospace"/>
              </a:rPr>
              <a:t>.</a:t>
            </a:r>
            <a:r>
              <a:rPr b="0" lang="en-US" sz="1300" spc="-1" strike="noStrike">
                <a:latin typeface="Monospace"/>
              </a:rPr>
              <a:t>	</a:t>
            </a:r>
            <a:r>
              <a:rPr b="0" lang="en-US" sz="1300" spc="-1" strike="noStrike">
                <a:latin typeface="Monospace"/>
              </a:rPr>
              <a:t>+</a:t>
            </a:r>
            <a:r>
              <a:rPr b="0" lang="en-US" sz="1300" spc="-1" strike="noStrike">
                <a:latin typeface="Monospace"/>
              </a:rPr>
              <a:t>	</a:t>
            </a:r>
            <a:r>
              <a:rPr b="0" lang="en-US" sz="1300" spc="-1" strike="noStrike">
                <a:latin typeface="Monospace"/>
              </a:rPr>
              <a:t>.</a:t>
            </a:r>
            <a:r>
              <a:rPr b="0" lang="en-US" sz="1300" spc="-1" strike="noStrike">
                <a:latin typeface="Monospace"/>
              </a:rPr>
              <a:t>	</a:t>
            </a:r>
            <a:r>
              <a:rPr b="0" lang="en-US" sz="1300" spc="-1" strike="noStrike">
                <a:latin typeface="Monospace"/>
              </a:rPr>
              <a:t>gene_id "ENSMUSG00000064341"; gene_version "1"...</a:t>
            </a:r>
            <a:endParaRPr b="0" lang="en-US" sz="1300" spc="-1" strike="noStrike">
              <a:latin typeface="Arial"/>
            </a:endParaRPr>
          </a:p>
          <a:p>
            <a:pPr>
              <a:lnSpc>
                <a:spcPct val="100000"/>
              </a:lnSpc>
            </a:pPr>
            <a:r>
              <a:rPr b="0" lang="en-US" sz="1300" spc="-1" strike="noStrike">
                <a:latin typeface="Monospace"/>
              </a:rPr>
              <a:t>MT</a:t>
            </a:r>
            <a:r>
              <a:rPr b="0" lang="en-US" sz="1300" spc="-1" strike="noStrike">
                <a:latin typeface="Monospace"/>
              </a:rPr>
              <a:t>	</a:t>
            </a:r>
            <a:r>
              <a:rPr b="0" lang="en-US" sz="1300" spc="-1" strike="noStrike">
                <a:latin typeface="Monospace"/>
              </a:rPr>
              <a:t>RefSeq</a:t>
            </a:r>
            <a:r>
              <a:rPr b="0" lang="en-US" sz="1300" spc="-1" strike="noStrike">
                <a:latin typeface="Monospace"/>
              </a:rPr>
              <a:t>	</a:t>
            </a:r>
            <a:r>
              <a:rPr b="0" lang="en-US" sz="1300" spc="-1" strike="noStrike">
                <a:latin typeface="Monospace"/>
              </a:rPr>
              <a:t>transcript</a:t>
            </a:r>
            <a:r>
              <a:rPr b="0" lang="en-US" sz="1300" spc="-1" strike="noStrike">
                <a:latin typeface="Monospace"/>
              </a:rPr>
              <a:t>	</a:t>
            </a:r>
            <a:r>
              <a:rPr b="0" lang="en-US" sz="1300" spc="-1" strike="noStrike">
                <a:latin typeface="Monospace"/>
              </a:rPr>
              <a:t>2751</a:t>
            </a:r>
            <a:r>
              <a:rPr b="0" lang="en-US" sz="1300" spc="-1" strike="noStrike">
                <a:latin typeface="Monospace"/>
              </a:rPr>
              <a:t>	</a:t>
            </a:r>
            <a:r>
              <a:rPr b="0" lang="en-US" sz="1300" spc="-1" strike="noStrike">
                <a:latin typeface="Monospace"/>
              </a:rPr>
              <a:t>3707</a:t>
            </a:r>
            <a:r>
              <a:rPr b="0" lang="en-US" sz="1300" spc="-1" strike="noStrike">
                <a:latin typeface="Monospace"/>
              </a:rPr>
              <a:t>	</a:t>
            </a:r>
            <a:r>
              <a:rPr b="0" lang="en-US" sz="1300" spc="-1" strike="noStrike">
                <a:latin typeface="Monospace"/>
              </a:rPr>
              <a:t>.</a:t>
            </a:r>
            <a:r>
              <a:rPr b="0" lang="en-US" sz="1300" spc="-1" strike="noStrike">
                <a:latin typeface="Monospace"/>
              </a:rPr>
              <a:t>	</a:t>
            </a:r>
            <a:r>
              <a:rPr b="0" lang="en-US" sz="1300" spc="-1" strike="noStrike">
                <a:latin typeface="Monospace"/>
              </a:rPr>
              <a:t>+</a:t>
            </a:r>
            <a:r>
              <a:rPr b="0" lang="en-US" sz="1300" spc="-1" strike="noStrike">
                <a:latin typeface="Monospace"/>
              </a:rPr>
              <a:t>	</a:t>
            </a:r>
            <a:r>
              <a:rPr b="0" lang="en-US" sz="1300" spc="-1" strike="noStrike">
                <a:latin typeface="Monospace"/>
              </a:rPr>
              <a:t>.</a:t>
            </a:r>
            <a:r>
              <a:rPr b="0" lang="en-US" sz="1300" spc="-1" strike="noStrike">
                <a:latin typeface="Monospace"/>
              </a:rPr>
              <a:t>	</a:t>
            </a:r>
            <a:r>
              <a:rPr b="0" lang="en-US" sz="1300" spc="-1" strike="noStrike">
                <a:latin typeface="Monospace"/>
              </a:rPr>
              <a:t>gene_id "ENSMUSG00000064341"; gene_version "1";</a:t>
            </a:r>
            <a:endParaRPr b="0" lang="en-US" sz="1300" spc="-1" strike="noStrike">
              <a:latin typeface="Arial"/>
            </a:endParaRPr>
          </a:p>
          <a:p>
            <a:pPr>
              <a:lnSpc>
                <a:spcPct val="100000"/>
              </a:lnSpc>
            </a:pPr>
            <a:r>
              <a:rPr b="0" lang="en-US" sz="1300" spc="-1" strike="noStrike">
                <a:latin typeface="Monospace"/>
              </a:rPr>
              <a:t>MT</a:t>
            </a:r>
            <a:r>
              <a:rPr b="0" lang="en-US" sz="1300" spc="-1" strike="noStrike">
                <a:latin typeface="Monospace"/>
              </a:rPr>
              <a:t>	</a:t>
            </a:r>
            <a:r>
              <a:rPr b="0" lang="en-US" sz="1300" spc="-1" strike="noStrike">
                <a:latin typeface="Monospace"/>
              </a:rPr>
              <a:t>RefSeq</a:t>
            </a:r>
            <a:r>
              <a:rPr b="0" lang="en-US" sz="1300" spc="-1" strike="noStrike">
                <a:latin typeface="Monospace"/>
              </a:rPr>
              <a:t>	</a:t>
            </a:r>
            <a:r>
              <a:rPr b="0" lang="en-US" sz="1300" spc="-1" strike="noStrike">
                <a:latin typeface="Monospace"/>
              </a:rPr>
              <a:t>exon</a:t>
            </a:r>
            <a:r>
              <a:rPr b="0" lang="en-US" sz="1300" spc="-1" strike="noStrike">
                <a:latin typeface="Monospace"/>
              </a:rPr>
              <a:t>	</a:t>
            </a:r>
            <a:r>
              <a:rPr b="0" lang="en-US" sz="1300" spc="-1" strike="noStrike">
                <a:latin typeface="Monospace"/>
              </a:rPr>
              <a:t>	</a:t>
            </a:r>
            <a:r>
              <a:rPr b="0" lang="en-US" sz="1300" spc="-1" strike="noStrike">
                <a:latin typeface="Monospace"/>
              </a:rPr>
              <a:t>	</a:t>
            </a:r>
            <a:r>
              <a:rPr b="0" lang="en-US" sz="1300" spc="-1" strike="noStrike">
                <a:latin typeface="Monospace"/>
              </a:rPr>
              <a:t>2751</a:t>
            </a:r>
            <a:r>
              <a:rPr b="0" lang="en-US" sz="1300" spc="-1" strike="noStrike">
                <a:latin typeface="Monospace"/>
              </a:rPr>
              <a:t>	</a:t>
            </a:r>
            <a:r>
              <a:rPr b="0" lang="en-US" sz="1300" spc="-1" strike="noStrike">
                <a:latin typeface="Monospace"/>
              </a:rPr>
              <a:t>3707</a:t>
            </a:r>
            <a:r>
              <a:rPr b="0" lang="en-US" sz="1300" spc="-1" strike="noStrike">
                <a:latin typeface="Monospace"/>
              </a:rPr>
              <a:t>	</a:t>
            </a:r>
            <a:r>
              <a:rPr b="0" lang="en-US" sz="1300" spc="-1" strike="noStrike">
                <a:latin typeface="Monospace"/>
              </a:rPr>
              <a:t>.</a:t>
            </a:r>
            <a:r>
              <a:rPr b="0" lang="en-US" sz="1300" spc="-1" strike="noStrike">
                <a:latin typeface="Monospace"/>
              </a:rPr>
              <a:t>	</a:t>
            </a:r>
            <a:r>
              <a:rPr b="0" lang="en-US" sz="1300" spc="-1" strike="noStrike">
                <a:latin typeface="Monospace"/>
              </a:rPr>
              <a:t>+</a:t>
            </a:r>
            <a:r>
              <a:rPr b="0" lang="en-US" sz="1300" spc="-1" strike="noStrike">
                <a:latin typeface="Monospace"/>
              </a:rPr>
              <a:t>	</a:t>
            </a:r>
            <a:r>
              <a:rPr b="0" lang="en-US" sz="1300" spc="-1" strike="noStrike">
                <a:latin typeface="Monospace"/>
              </a:rPr>
              <a:t>.</a:t>
            </a:r>
            <a:r>
              <a:rPr b="0" lang="en-US" sz="1300" spc="-1" strike="noStrike">
                <a:latin typeface="Monospace"/>
              </a:rPr>
              <a:t>	</a:t>
            </a:r>
            <a:r>
              <a:rPr b="0" lang="en-US" sz="1300" spc="-1" strike="noStrike">
                <a:latin typeface="Monospace"/>
              </a:rPr>
              <a:t>gene_id "ENSMUSG00000064341"; gene_version "1";  transcript_support_level "NA";</a:t>
            </a:r>
            <a:endParaRPr b="0" lang="en-US" sz="1300" spc="-1" strike="noStrike">
              <a:latin typeface="Arial"/>
            </a:endParaRPr>
          </a:p>
          <a:p>
            <a:pPr>
              <a:lnSpc>
                <a:spcPct val="100000"/>
              </a:lnSpc>
            </a:pPr>
            <a:r>
              <a:rPr b="0" lang="en-US" sz="1300" spc="-1" strike="noStrike">
                <a:latin typeface="Monospace"/>
              </a:rPr>
              <a:t>MT</a:t>
            </a:r>
            <a:r>
              <a:rPr b="0" lang="en-US" sz="1300" spc="-1" strike="noStrike">
                <a:latin typeface="Monospace"/>
              </a:rPr>
              <a:t>	</a:t>
            </a:r>
            <a:r>
              <a:rPr b="0" lang="en-US" sz="1300" spc="-1" strike="noStrike">
                <a:latin typeface="Monospace"/>
              </a:rPr>
              <a:t>RefSeq</a:t>
            </a:r>
            <a:r>
              <a:rPr b="0" lang="en-US" sz="1300" spc="-1" strike="noStrike">
                <a:latin typeface="Monospace"/>
              </a:rPr>
              <a:t>	</a:t>
            </a:r>
            <a:r>
              <a:rPr b="0" lang="en-US" sz="1300" spc="-1" strike="noStrike">
                <a:latin typeface="Monospace"/>
              </a:rPr>
              <a:t>CDS</a:t>
            </a:r>
            <a:r>
              <a:rPr b="0" lang="en-US" sz="1300" spc="-1" strike="noStrike">
                <a:latin typeface="Monospace"/>
              </a:rPr>
              <a:t>	</a:t>
            </a:r>
            <a:r>
              <a:rPr b="0" lang="en-US" sz="1300" spc="-1" strike="noStrike">
                <a:latin typeface="Monospace"/>
              </a:rPr>
              <a:t>	</a:t>
            </a:r>
            <a:r>
              <a:rPr b="0" lang="en-US" sz="1300" spc="-1" strike="noStrike">
                <a:latin typeface="Monospace"/>
              </a:rPr>
              <a:t>	</a:t>
            </a:r>
            <a:r>
              <a:rPr b="0" lang="en-US" sz="1300" spc="-1" strike="noStrike">
                <a:latin typeface="Monospace"/>
              </a:rPr>
              <a:t>2751</a:t>
            </a:r>
            <a:r>
              <a:rPr b="0" lang="en-US" sz="1300" spc="-1" strike="noStrike">
                <a:latin typeface="Monospace"/>
              </a:rPr>
              <a:t>	</a:t>
            </a:r>
            <a:r>
              <a:rPr b="0" lang="en-US" sz="1300" spc="-1" strike="noStrike">
                <a:latin typeface="Monospace"/>
              </a:rPr>
              <a:t>3704</a:t>
            </a:r>
            <a:r>
              <a:rPr b="0" lang="en-US" sz="1300" spc="-1" strike="noStrike">
                <a:latin typeface="Monospace"/>
              </a:rPr>
              <a:t>	</a:t>
            </a:r>
            <a:r>
              <a:rPr b="0" lang="en-US" sz="1300" spc="-1" strike="noStrike">
                <a:latin typeface="Monospace"/>
              </a:rPr>
              <a:t>.</a:t>
            </a:r>
            <a:r>
              <a:rPr b="0" lang="en-US" sz="1300" spc="-1" strike="noStrike">
                <a:latin typeface="Monospace"/>
              </a:rPr>
              <a:t>	</a:t>
            </a:r>
            <a:r>
              <a:rPr b="0" lang="en-US" sz="1300" spc="-1" strike="noStrike">
                <a:latin typeface="Monospace"/>
              </a:rPr>
              <a:t>+</a:t>
            </a:r>
            <a:r>
              <a:rPr b="0" lang="en-US" sz="1300" spc="-1" strike="noStrike">
                <a:latin typeface="Monospace"/>
              </a:rPr>
              <a:t>	</a:t>
            </a:r>
            <a:r>
              <a:rPr b="0" lang="en-US" sz="1300" spc="-1" strike="noStrike">
                <a:latin typeface="Monospace"/>
              </a:rPr>
              <a:t>0</a:t>
            </a:r>
            <a:r>
              <a:rPr b="0" lang="en-US" sz="1300" spc="-1" strike="noStrike">
                <a:latin typeface="Monospace"/>
              </a:rPr>
              <a:t>	</a:t>
            </a:r>
            <a:r>
              <a:rPr b="0" lang="en-US" sz="1300" spc="-1" strike="noStrike">
                <a:latin typeface="Monospace"/>
              </a:rPr>
              <a:t>gene_id "ENSMUSG00000064341"; gene_version "1";  transcript_support_level "NA";</a:t>
            </a:r>
            <a:endParaRPr b="0" lang="en-US" sz="1300" spc="-1" strike="noStrike">
              <a:latin typeface="Arial"/>
            </a:endParaRPr>
          </a:p>
          <a:p>
            <a:pPr>
              <a:lnSpc>
                <a:spcPct val="100000"/>
              </a:lnSpc>
            </a:pPr>
            <a:r>
              <a:rPr b="0" lang="en-US" sz="1300" spc="-1" strike="noStrike">
                <a:latin typeface="Monospace"/>
              </a:rPr>
              <a:t>MT</a:t>
            </a:r>
            <a:r>
              <a:rPr b="0" lang="en-US" sz="1300" spc="-1" strike="noStrike">
                <a:latin typeface="Monospace"/>
              </a:rPr>
              <a:t>	</a:t>
            </a:r>
            <a:r>
              <a:rPr b="0" lang="en-US" sz="1300" spc="-1" strike="noStrike">
                <a:latin typeface="Monospace"/>
              </a:rPr>
              <a:t>RefSeq</a:t>
            </a:r>
            <a:r>
              <a:rPr b="0" lang="en-US" sz="1300" spc="-1" strike="noStrike">
                <a:latin typeface="Monospace"/>
              </a:rPr>
              <a:t>	</a:t>
            </a:r>
            <a:r>
              <a:rPr b="0" lang="en-US" sz="1300" spc="-1" strike="noStrike">
                <a:latin typeface="Monospace"/>
              </a:rPr>
              <a:t>start_codon</a:t>
            </a:r>
            <a:r>
              <a:rPr b="0" lang="en-US" sz="1300" spc="-1" strike="noStrike">
                <a:latin typeface="Monospace"/>
              </a:rPr>
              <a:t>	</a:t>
            </a:r>
            <a:r>
              <a:rPr b="0" lang="en-US" sz="1300" spc="-1" strike="noStrike">
                <a:latin typeface="Monospace"/>
              </a:rPr>
              <a:t>2751</a:t>
            </a:r>
            <a:r>
              <a:rPr b="0" lang="en-US" sz="1300" spc="-1" strike="noStrike">
                <a:latin typeface="Monospace"/>
              </a:rPr>
              <a:t>	</a:t>
            </a:r>
            <a:r>
              <a:rPr b="0" lang="en-US" sz="1300" spc="-1" strike="noStrike">
                <a:latin typeface="Monospace"/>
              </a:rPr>
              <a:t>2753</a:t>
            </a:r>
            <a:r>
              <a:rPr b="0" lang="en-US" sz="1300" spc="-1" strike="noStrike">
                <a:latin typeface="Monospace"/>
              </a:rPr>
              <a:t>	</a:t>
            </a:r>
            <a:r>
              <a:rPr b="0" lang="en-US" sz="1300" spc="-1" strike="noStrike">
                <a:latin typeface="Monospace"/>
              </a:rPr>
              <a:t>.</a:t>
            </a:r>
            <a:r>
              <a:rPr b="0" lang="en-US" sz="1300" spc="-1" strike="noStrike">
                <a:latin typeface="Monospace"/>
              </a:rPr>
              <a:t>	</a:t>
            </a:r>
            <a:r>
              <a:rPr b="0" lang="en-US" sz="1300" spc="-1" strike="noStrike">
                <a:latin typeface="Monospace"/>
              </a:rPr>
              <a:t>+</a:t>
            </a:r>
            <a:r>
              <a:rPr b="0" lang="en-US" sz="1300" spc="-1" strike="noStrike">
                <a:latin typeface="Monospace"/>
              </a:rPr>
              <a:t>	</a:t>
            </a:r>
            <a:r>
              <a:rPr b="0" lang="en-US" sz="1300" spc="-1" strike="noStrike">
                <a:latin typeface="Monospace"/>
              </a:rPr>
              <a:t>0</a:t>
            </a:r>
            <a:r>
              <a:rPr b="0" lang="en-US" sz="1300" spc="-1" strike="noStrike">
                <a:latin typeface="Monospace"/>
              </a:rPr>
              <a:t>	</a:t>
            </a:r>
            <a:r>
              <a:rPr b="0" lang="en-US" sz="1300" spc="-1" strike="noStrike">
                <a:latin typeface="Monospace"/>
              </a:rPr>
              <a:t>gene_id "ENSMUSG00000064341"; gene_vers</a:t>
            </a:r>
            <a:endParaRPr b="0" lang="en-US" sz="1300" spc="-1" strike="noStrike">
              <a:latin typeface="Arial"/>
            </a:endParaRPr>
          </a:p>
          <a:p>
            <a:pPr>
              <a:lnSpc>
                <a:spcPct val="100000"/>
              </a:lnSpc>
            </a:pPr>
            <a:r>
              <a:rPr b="0" lang="en-US" sz="1300" spc="-1" strike="noStrike">
                <a:latin typeface="Monospace"/>
              </a:rPr>
              <a:t>MT</a:t>
            </a:r>
            <a:r>
              <a:rPr b="0" lang="en-US" sz="1300" spc="-1" strike="noStrike">
                <a:latin typeface="Monospace"/>
              </a:rPr>
              <a:t>	</a:t>
            </a:r>
            <a:r>
              <a:rPr b="0" lang="en-US" sz="1300" spc="-1" strike="noStrike">
                <a:latin typeface="Monospace"/>
              </a:rPr>
              <a:t>RefSeq</a:t>
            </a:r>
            <a:r>
              <a:rPr b="0" lang="en-US" sz="1300" spc="-1" strike="noStrike">
                <a:latin typeface="Monospace"/>
              </a:rPr>
              <a:t>	</a:t>
            </a:r>
            <a:r>
              <a:rPr b="0" lang="en-US" sz="1300" spc="-1" strike="noStrike">
                <a:latin typeface="Monospace"/>
              </a:rPr>
              <a:t>stop_codon</a:t>
            </a:r>
            <a:r>
              <a:rPr b="0" lang="en-US" sz="1300" spc="-1" strike="noStrike">
                <a:latin typeface="Monospace"/>
              </a:rPr>
              <a:t>	</a:t>
            </a:r>
            <a:r>
              <a:rPr b="0" lang="en-US" sz="1300" spc="-1" strike="noStrike">
                <a:latin typeface="Monospace"/>
              </a:rPr>
              <a:t>3705</a:t>
            </a:r>
            <a:r>
              <a:rPr b="0" lang="en-US" sz="1300" spc="-1" strike="noStrike">
                <a:latin typeface="Monospace"/>
              </a:rPr>
              <a:t>	</a:t>
            </a:r>
            <a:r>
              <a:rPr b="0" lang="en-US" sz="1300" spc="-1" strike="noStrike">
                <a:latin typeface="Monospace"/>
              </a:rPr>
              <a:t>3707</a:t>
            </a:r>
            <a:r>
              <a:rPr b="0" lang="en-US" sz="1300" spc="-1" strike="noStrike">
                <a:latin typeface="Monospace"/>
              </a:rPr>
              <a:t>	</a:t>
            </a:r>
            <a:r>
              <a:rPr b="0" lang="en-US" sz="1300" spc="-1" strike="noStrike">
                <a:latin typeface="Monospace"/>
              </a:rPr>
              <a:t>.</a:t>
            </a:r>
            <a:r>
              <a:rPr b="0" lang="en-US" sz="1300" spc="-1" strike="noStrike">
                <a:latin typeface="Monospace"/>
              </a:rPr>
              <a:t>	</a:t>
            </a:r>
            <a:r>
              <a:rPr b="0" lang="en-US" sz="1300" spc="-1" strike="noStrike">
                <a:latin typeface="Monospace"/>
              </a:rPr>
              <a:t>+</a:t>
            </a:r>
            <a:r>
              <a:rPr b="0" lang="en-US" sz="1300" spc="-1" strike="noStrike">
                <a:latin typeface="Monospace"/>
              </a:rPr>
              <a:t>	</a:t>
            </a:r>
            <a:r>
              <a:rPr b="0" lang="en-US" sz="1300" spc="-1" strike="noStrike">
                <a:latin typeface="Monospace"/>
              </a:rPr>
              <a:t>0</a:t>
            </a:r>
            <a:r>
              <a:rPr b="0" lang="en-US" sz="1300" spc="-1" strike="noStrike">
                <a:latin typeface="Monospace"/>
              </a:rPr>
              <a:t>	</a:t>
            </a:r>
            <a:r>
              <a:rPr b="0" lang="en-US" sz="1300" spc="-1" strike="noStrike">
                <a:latin typeface="Monospace"/>
              </a:rPr>
              <a:t>gene_id "ENSMUSG00000064341"; gene_vers</a:t>
            </a:r>
            <a:endParaRPr b="0" lang="en-US" sz="1300" spc="-1" strike="noStrike">
              <a:latin typeface="Arial"/>
            </a:endParaRPr>
          </a:p>
          <a:p>
            <a:pPr>
              <a:lnSpc>
                <a:spcPct val="100000"/>
              </a:lnSpc>
            </a:pPr>
            <a:endParaRPr b="0" lang="en-US" sz="1300" spc="-1" strike="noStrike">
              <a:latin typeface="Arial"/>
            </a:endParaRPr>
          </a:p>
        </p:txBody>
      </p:sp>
      <p:sp>
        <p:nvSpPr>
          <p:cNvPr id="384" name="CustomShape 4"/>
          <p:cNvSpPr/>
          <p:nvPr/>
        </p:nvSpPr>
        <p:spPr>
          <a:xfrm>
            <a:off x="293760" y="4392000"/>
            <a:ext cx="1590120" cy="345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Example GTF</a:t>
            </a:r>
            <a:endParaRPr b="0" lang="en-US" sz="1800" spc="-1" strike="noStrike">
              <a:latin typeface="Arial"/>
            </a:endParaRPr>
          </a:p>
        </p:txBody>
      </p:sp>
    </p:spTree>
  </p:cSld>
  <p:transition spd="med">
    <p:fade/>
  </p:transition>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CustomShape 1"/>
          <p:cNvSpPr/>
          <p:nvPr/>
        </p:nvSpPr>
        <p:spPr>
          <a:xfrm>
            <a:off x="504000" y="404640"/>
            <a:ext cx="8097840" cy="47808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After mapping: </a:t>
            </a:r>
            <a:r>
              <a:rPr b="0" lang="en-US" sz="3200" spc="-1" strike="noStrike">
                <a:solidFill>
                  <a:srgbClr val="323232"/>
                </a:solidFill>
                <a:latin typeface="Arial"/>
                <a:ea typeface="DejaVu Sans"/>
              </a:rPr>
              <a:t>counting</a:t>
            </a:r>
            <a:endParaRPr b="0" lang="en-US" sz="3200" spc="-1" strike="noStrike">
              <a:latin typeface="Arial"/>
            </a:endParaRPr>
          </a:p>
        </p:txBody>
      </p:sp>
      <p:sp>
        <p:nvSpPr>
          <p:cNvPr id="386" name="CustomShape 2"/>
          <p:cNvSpPr/>
          <p:nvPr/>
        </p:nvSpPr>
        <p:spPr>
          <a:xfrm>
            <a:off x="504000" y="1196640"/>
            <a:ext cx="8097840" cy="5254560"/>
          </a:xfrm>
          <a:prstGeom prst="rect">
            <a:avLst/>
          </a:prstGeom>
          <a:noFill/>
          <a:ln>
            <a:noFill/>
          </a:ln>
        </p:spPr>
        <p:style>
          <a:lnRef idx="0"/>
          <a:fillRef idx="0"/>
          <a:effectRef idx="0"/>
          <a:fontRef idx="minor"/>
        </p:style>
        <p:txBody>
          <a:bodyPr lIns="0" rIns="0" tIns="0" bIns="0">
            <a:noAutofit/>
          </a:bodyPr>
          <a:p>
            <a:pPr lvl="1" marL="360000" indent="-357840">
              <a:lnSpc>
                <a:spcPct val="100000"/>
              </a:lnSpc>
              <a:spcBef>
                <a:spcPts val="2401"/>
              </a:spcBef>
              <a:buSzPct val="100000"/>
              <a:buBlip>
                <a:blip r:embed="rId1"/>
              </a:buBlip>
            </a:pPr>
            <a:r>
              <a:rPr b="1" lang="en-US" sz="2400" spc="-1" strike="noStrike">
                <a:solidFill>
                  <a:srgbClr val="323232"/>
                </a:solidFill>
                <a:latin typeface="Arial"/>
                <a:ea typeface="DejaVu Sans"/>
              </a:rPr>
              <a:t>Pseud</a:t>
            </a:r>
            <a:r>
              <a:rPr b="1" lang="en-US" sz="2400" spc="-1" strike="noStrike">
                <a:solidFill>
                  <a:srgbClr val="323232"/>
                </a:solidFill>
                <a:latin typeface="Arial"/>
                <a:ea typeface="DejaVu Sans"/>
              </a:rPr>
              <a:t>o-</a:t>
            </a:r>
            <a:r>
              <a:rPr b="1" lang="en-US" sz="2400" spc="-1" strike="noStrike">
                <a:solidFill>
                  <a:srgbClr val="323232"/>
                </a:solidFill>
                <a:latin typeface="Arial"/>
                <a:ea typeface="DejaVu Sans"/>
              </a:rPr>
              <a:t>aligne</a:t>
            </a:r>
            <a:r>
              <a:rPr b="1" lang="en-US" sz="2400" spc="-1" strike="noStrike">
                <a:solidFill>
                  <a:srgbClr val="323232"/>
                </a:solidFill>
                <a:latin typeface="Arial"/>
                <a:ea typeface="DejaVu Sans"/>
              </a:rPr>
              <a:t>r : </a:t>
            </a:r>
            <a:r>
              <a:rPr b="1" lang="en-US" sz="2400" spc="-1" strike="noStrike">
                <a:solidFill>
                  <a:srgbClr val="323232"/>
                </a:solidFill>
                <a:latin typeface="Arial"/>
                <a:ea typeface="DejaVu Sans"/>
              </a:rPr>
              <a:t>Trans</a:t>
            </a:r>
            <a:r>
              <a:rPr b="1" lang="en-US" sz="2400" spc="-1" strike="noStrike">
                <a:solidFill>
                  <a:srgbClr val="323232"/>
                </a:solidFill>
                <a:latin typeface="Arial"/>
                <a:ea typeface="DejaVu Sans"/>
              </a:rPr>
              <a:t>cript-</a:t>
            </a:r>
            <a:r>
              <a:rPr b="1" lang="en-US" sz="2400" spc="-1" strike="noStrike">
                <a:solidFill>
                  <a:srgbClr val="323232"/>
                </a:solidFill>
                <a:latin typeface="Arial"/>
                <a:ea typeface="DejaVu Sans"/>
              </a:rPr>
              <a:t>level </a:t>
            </a:r>
            <a:r>
              <a:rPr b="1" lang="en-US" sz="2400" spc="-1" strike="noStrike">
                <a:solidFill>
                  <a:srgbClr val="323232"/>
                </a:solidFill>
                <a:latin typeface="Arial"/>
                <a:ea typeface="DejaVu Sans"/>
              </a:rPr>
              <a:t>expre</a:t>
            </a:r>
            <a:r>
              <a:rPr b="1" lang="en-US" sz="2400" spc="-1" strike="noStrike">
                <a:solidFill>
                  <a:srgbClr val="323232"/>
                </a:solidFill>
                <a:latin typeface="Arial"/>
                <a:ea typeface="DejaVu Sans"/>
              </a:rPr>
              <a:t>ssion </a:t>
            </a:r>
            <a:r>
              <a:rPr b="1" lang="en-US" sz="2400" spc="-1" strike="noStrike">
                <a:solidFill>
                  <a:srgbClr val="323232"/>
                </a:solidFill>
                <a:latin typeface="Arial"/>
                <a:ea typeface="DejaVu Sans"/>
              </a:rPr>
              <a:t>quanti</a:t>
            </a:r>
            <a:r>
              <a:rPr b="1" lang="en-US" sz="2400" spc="-1" strike="noStrike">
                <a:solidFill>
                  <a:srgbClr val="323232"/>
                </a:solidFill>
                <a:latin typeface="Arial"/>
                <a:ea typeface="DejaVu Sans"/>
              </a:rPr>
              <a:t>ficatio</a:t>
            </a:r>
            <a:r>
              <a:rPr b="1" lang="en-US" sz="2400" spc="-1" strike="noStrike">
                <a:solidFill>
                  <a:srgbClr val="323232"/>
                </a:solidFill>
                <a:latin typeface="Arial"/>
                <a:ea typeface="DejaVu Sans"/>
              </a:rPr>
              <a:t>n</a:t>
            </a:r>
            <a:endParaRPr b="0" lang="en-US" sz="2400" spc="-1" strike="noStrike">
              <a:latin typeface="Arial"/>
            </a:endParaRPr>
          </a:p>
          <a:p>
            <a:pPr lvl="1" marL="360000" indent="-357840">
              <a:lnSpc>
                <a:spcPct val="100000"/>
              </a:lnSpc>
              <a:spcBef>
                <a:spcPts val="2401"/>
              </a:spcBef>
              <a:buSzPct val="100000"/>
              <a:buBlip>
                <a:blip r:embed="rId2"/>
              </a:buBlip>
            </a:pPr>
            <a:r>
              <a:rPr b="1" lang="en-US" sz="2400" spc="-1" strike="noStrike">
                <a:solidFill>
                  <a:srgbClr val="323232"/>
                </a:solidFill>
                <a:latin typeface="Arial"/>
                <a:ea typeface="DejaVu Sans"/>
              </a:rPr>
              <a:t>Aligne</a:t>
            </a:r>
            <a:r>
              <a:rPr b="1" lang="en-US" sz="2400" spc="-1" strike="noStrike">
                <a:solidFill>
                  <a:srgbClr val="323232"/>
                </a:solidFill>
                <a:latin typeface="Arial"/>
                <a:ea typeface="DejaVu Sans"/>
              </a:rPr>
              <a:t>r : </a:t>
            </a:r>
            <a:r>
              <a:rPr b="1" lang="en-US" sz="2400" spc="-1" strike="noStrike">
                <a:solidFill>
                  <a:srgbClr val="323232"/>
                </a:solidFill>
                <a:latin typeface="Arial"/>
                <a:ea typeface="DejaVu Sans"/>
              </a:rPr>
              <a:t>subse</a:t>
            </a:r>
            <a:r>
              <a:rPr b="1" lang="en-US" sz="2400" spc="-1" strike="noStrike">
                <a:solidFill>
                  <a:srgbClr val="323232"/>
                </a:solidFill>
                <a:latin typeface="Arial"/>
                <a:ea typeface="DejaVu Sans"/>
              </a:rPr>
              <a:t>quentl</a:t>
            </a:r>
            <a:r>
              <a:rPr b="1" lang="en-US" sz="2400" spc="-1" strike="noStrike">
                <a:solidFill>
                  <a:srgbClr val="323232"/>
                </a:solidFill>
                <a:latin typeface="Arial"/>
                <a:ea typeface="DejaVu Sans"/>
              </a:rPr>
              <a:t>y </a:t>
            </a:r>
            <a:r>
              <a:rPr b="1" lang="en-US" sz="2400" spc="-1" strike="noStrike">
                <a:solidFill>
                  <a:srgbClr val="323232"/>
                </a:solidFill>
                <a:latin typeface="Arial"/>
                <a:ea typeface="DejaVu Sans"/>
              </a:rPr>
              <a:t>estim</a:t>
            </a:r>
            <a:r>
              <a:rPr b="1" lang="en-US" sz="2400" spc="-1" strike="noStrike">
                <a:solidFill>
                  <a:srgbClr val="323232"/>
                </a:solidFill>
                <a:latin typeface="Arial"/>
                <a:ea typeface="DejaVu Sans"/>
              </a:rPr>
              <a:t>ate </a:t>
            </a:r>
            <a:r>
              <a:rPr b="1" lang="en-US" sz="2400" spc="-1" strike="noStrike">
                <a:solidFill>
                  <a:srgbClr val="323232"/>
                </a:solidFill>
                <a:latin typeface="Arial"/>
                <a:ea typeface="DejaVu Sans"/>
              </a:rPr>
              <a:t>expre</a:t>
            </a:r>
            <a:r>
              <a:rPr b="1" lang="en-US" sz="2400" spc="-1" strike="noStrike">
                <a:solidFill>
                  <a:srgbClr val="323232"/>
                </a:solidFill>
                <a:latin typeface="Arial"/>
                <a:ea typeface="DejaVu Sans"/>
              </a:rPr>
              <a:t>ssion </a:t>
            </a:r>
            <a:r>
              <a:rPr b="1" lang="en-US" sz="2400" spc="-1" strike="noStrike">
                <a:solidFill>
                  <a:srgbClr val="323232"/>
                </a:solidFill>
                <a:latin typeface="Arial"/>
                <a:ea typeface="DejaVu Sans"/>
              </a:rPr>
              <a:t>from </a:t>
            </a:r>
            <a:r>
              <a:rPr b="1" lang="en-US" sz="2400" spc="-1" strike="noStrike">
                <a:solidFill>
                  <a:srgbClr val="323232"/>
                </a:solidFill>
                <a:latin typeface="Arial"/>
                <a:ea typeface="DejaVu Sans"/>
              </a:rPr>
              <a:t>mapp</a:t>
            </a:r>
            <a:r>
              <a:rPr b="1" lang="en-US" sz="2400" spc="-1" strike="noStrike">
                <a:solidFill>
                  <a:srgbClr val="323232"/>
                </a:solidFill>
                <a:latin typeface="Arial"/>
                <a:ea typeface="DejaVu Sans"/>
              </a:rPr>
              <a:t>ed </a:t>
            </a:r>
            <a:r>
              <a:rPr b="1" lang="en-US" sz="2400" spc="-1" strike="noStrike">
                <a:solidFill>
                  <a:srgbClr val="323232"/>
                </a:solidFill>
                <a:latin typeface="Arial"/>
                <a:ea typeface="DejaVu Sans"/>
              </a:rPr>
              <a:t>reads</a:t>
            </a:r>
            <a:endParaRPr b="0" lang="en-US" sz="2400" spc="-1" strike="noStrike">
              <a:latin typeface="Arial"/>
            </a:endParaRPr>
          </a:p>
        </p:txBody>
      </p:sp>
    </p:spTree>
  </p:cSld>
  <p:transition spd="med">
    <p:fade/>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CustomShape 1"/>
          <p:cNvSpPr/>
          <p:nvPr/>
        </p:nvSpPr>
        <p:spPr>
          <a:xfrm>
            <a:off x="504000" y="404640"/>
            <a:ext cx="8097840" cy="47808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Counting – </a:t>
            </a:r>
            <a:r>
              <a:rPr b="0" lang="en-US" sz="3200" spc="-1" strike="noStrike">
                <a:solidFill>
                  <a:srgbClr val="323232"/>
                </a:solidFill>
                <a:latin typeface="Arial"/>
                <a:ea typeface="DejaVu Sans"/>
              </a:rPr>
              <a:t>Fundamental </a:t>
            </a:r>
            <a:r>
              <a:rPr b="0" lang="en-US" sz="3200" spc="-1" strike="noStrike">
                <a:solidFill>
                  <a:srgbClr val="323232"/>
                </a:solidFill>
                <a:latin typeface="Arial"/>
                <a:ea typeface="DejaVu Sans"/>
              </a:rPr>
              <a:t>problems</a:t>
            </a:r>
            <a:endParaRPr b="0" lang="en-US" sz="3200" spc="-1" strike="noStrike">
              <a:latin typeface="Arial"/>
            </a:endParaRPr>
          </a:p>
        </p:txBody>
      </p:sp>
      <p:sp>
        <p:nvSpPr>
          <p:cNvPr id="388" name="CustomShape 2"/>
          <p:cNvSpPr/>
          <p:nvPr/>
        </p:nvSpPr>
        <p:spPr>
          <a:xfrm>
            <a:off x="1684440" y="2329200"/>
            <a:ext cx="1869120" cy="93960"/>
          </a:xfrm>
          <a:prstGeom prst="rect">
            <a:avLst/>
          </a:prstGeom>
          <a:solidFill>
            <a:srgbClr val="0000ff"/>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89" name="CustomShape 3"/>
          <p:cNvSpPr/>
          <p:nvPr/>
        </p:nvSpPr>
        <p:spPr>
          <a:xfrm>
            <a:off x="2970360" y="2427120"/>
            <a:ext cx="1869120" cy="93960"/>
          </a:xfrm>
          <a:prstGeom prst="rect">
            <a:avLst/>
          </a:prstGeom>
          <a:solidFill>
            <a:srgbClr val="ff0000"/>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90" name="CustomShape 4"/>
          <p:cNvSpPr/>
          <p:nvPr/>
        </p:nvSpPr>
        <p:spPr>
          <a:xfrm>
            <a:off x="907200" y="2198520"/>
            <a:ext cx="844200" cy="33228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0" lang="en-US" sz="1600" spc="-1" strike="noStrike">
                <a:solidFill>
                  <a:srgbClr val="323232"/>
                </a:solidFill>
                <a:latin typeface="Arial"/>
                <a:ea typeface="DejaVu Sans"/>
              </a:rPr>
              <a:t>Gene 1</a:t>
            </a:r>
            <a:endParaRPr b="0" lang="en-US" sz="1600" spc="-1" strike="noStrike">
              <a:latin typeface="Arial"/>
            </a:endParaRPr>
          </a:p>
        </p:txBody>
      </p:sp>
      <p:sp>
        <p:nvSpPr>
          <p:cNvPr id="391" name="CustomShape 5"/>
          <p:cNvSpPr/>
          <p:nvPr/>
        </p:nvSpPr>
        <p:spPr>
          <a:xfrm>
            <a:off x="4781880" y="2296080"/>
            <a:ext cx="844200" cy="33228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0" lang="en-US" sz="1600" spc="-1" strike="noStrike">
                <a:solidFill>
                  <a:srgbClr val="323232"/>
                </a:solidFill>
                <a:latin typeface="Arial"/>
                <a:ea typeface="DejaVu Sans"/>
              </a:rPr>
              <a:t>G</a:t>
            </a:r>
            <a:r>
              <a:rPr b="0" lang="en-US" sz="1600" spc="-1" strike="noStrike">
                <a:solidFill>
                  <a:srgbClr val="323232"/>
                </a:solidFill>
                <a:latin typeface="Arial"/>
                <a:ea typeface="DejaVu Sans"/>
              </a:rPr>
              <a:t>e</a:t>
            </a:r>
            <a:r>
              <a:rPr b="0" lang="en-US" sz="1600" spc="-1" strike="noStrike">
                <a:solidFill>
                  <a:srgbClr val="323232"/>
                </a:solidFill>
                <a:latin typeface="Arial"/>
                <a:ea typeface="DejaVu Sans"/>
              </a:rPr>
              <a:t>n</a:t>
            </a:r>
            <a:r>
              <a:rPr b="0" lang="en-US" sz="1600" spc="-1" strike="noStrike">
                <a:solidFill>
                  <a:srgbClr val="323232"/>
                </a:solidFill>
                <a:latin typeface="Arial"/>
                <a:ea typeface="DejaVu Sans"/>
              </a:rPr>
              <a:t>e </a:t>
            </a:r>
            <a:r>
              <a:rPr b="0" lang="en-US" sz="1600" spc="-1" strike="noStrike">
                <a:solidFill>
                  <a:srgbClr val="323232"/>
                </a:solidFill>
                <a:latin typeface="Arial"/>
                <a:ea typeface="DejaVu Sans"/>
              </a:rPr>
              <a:t>2</a:t>
            </a:r>
            <a:endParaRPr b="0" lang="en-US" sz="1600" spc="-1" strike="noStrike">
              <a:latin typeface="Arial"/>
            </a:endParaRPr>
          </a:p>
        </p:txBody>
      </p:sp>
      <p:sp>
        <p:nvSpPr>
          <p:cNvPr id="392" name="CustomShape 6"/>
          <p:cNvSpPr/>
          <p:nvPr/>
        </p:nvSpPr>
        <p:spPr>
          <a:xfrm>
            <a:off x="1783080" y="1635120"/>
            <a:ext cx="336600" cy="43920"/>
          </a:xfrm>
          <a:prstGeom prst="rect">
            <a:avLst/>
          </a:prstGeom>
          <a:solidFill>
            <a:srgbClr val="0000ff"/>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93" name="CustomShape 7"/>
          <p:cNvSpPr/>
          <p:nvPr/>
        </p:nvSpPr>
        <p:spPr>
          <a:xfrm>
            <a:off x="1935720" y="1787760"/>
            <a:ext cx="336600" cy="43920"/>
          </a:xfrm>
          <a:prstGeom prst="rect">
            <a:avLst/>
          </a:prstGeom>
          <a:solidFill>
            <a:srgbClr val="0000ff"/>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94" name="CustomShape 8"/>
          <p:cNvSpPr/>
          <p:nvPr/>
        </p:nvSpPr>
        <p:spPr>
          <a:xfrm>
            <a:off x="2088000" y="1940040"/>
            <a:ext cx="336600" cy="43920"/>
          </a:xfrm>
          <a:prstGeom prst="rect">
            <a:avLst/>
          </a:prstGeom>
          <a:solidFill>
            <a:srgbClr val="0000ff"/>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95" name="CustomShape 9"/>
          <p:cNvSpPr/>
          <p:nvPr/>
        </p:nvSpPr>
        <p:spPr>
          <a:xfrm>
            <a:off x="2240280" y="2092320"/>
            <a:ext cx="336600" cy="43920"/>
          </a:xfrm>
          <a:prstGeom prst="rect">
            <a:avLst/>
          </a:prstGeom>
          <a:solidFill>
            <a:srgbClr val="0000ff"/>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96" name="CustomShape 10"/>
          <p:cNvSpPr/>
          <p:nvPr/>
        </p:nvSpPr>
        <p:spPr>
          <a:xfrm>
            <a:off x="2356200" y="1787760"/>
            <a:ext cx="336600" cy="43920"/>
          </a:xfrm>
          <a:prstGeom prst="rect">
            <a:avLst/>
          </a:prstGeom>
          <a:solidFill>
            <a:srgbClr val="0000ff"/>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97" name="CustomShape 11"/>
          <p:cNvSpPr/>
          <p:nvPr/>
        </p:nvSpPr>
        <p:spPr>
          <a:xfrm>
            <a:off x="1783080" y="2092320"/>
            <a:ext cx="336600" cy="43920"/>
          </a:xfrm>
          <a:prstGeom prst="rect">
            <a:avLst/>
          </a:prstGeom>
          <a:solidFill>
            <a:srgbClr val="0000ff"/>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98" name="CustomShape 12"/>
          <p:cNvSpPr/>
          <p:nvPr/>
        </p:nvSpPr>
        <p:spPr>
          <a:xfrm>
            <a:off x="2392920" y="2244960"/>
            <a:ext cx="336600" cy="43920"/>
          </a:xfrm>
          <a:prstGeom prst="rect">
            <a:avLst/>
          </a:prstGeom>
          <a:solidFill>
            <a:srgbClr val="0000ff"/>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99" name="CustomShape 13"/>
          <p:cNvSpPr/>
          <p:nvPr/>
        </p:nvSpPr>
        <p:spPr>
          <a:xfrm>
            <a:off x="2801160" y="2092320"/>
            <a:ext cx="336600" cy="43920"/>
          </a:xfrm>
          <a:prstGeom prst="rect">
            <a:avLst/>
          </a:prstGeom>
          <a:solidFill>
            <a:schemeClr val="bg1">
              <a:lumMod val="65000"/>
            </a:schemeClr>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00" name="CustomShape 14"/>
          <p:cNvSpPr/>
          <p:nvPr/>
        </p:nvSpPr>
        <p:spPr>
          <a:xfrm>
            <a:off x="3047760" y="2241720"/>
            <a:ext cx="336600" cy="43920"/>
          </a:xfrm>
          <a:prstGeom prst="rect">
            <a:avLst/>
          </a:prstGeom>
          <a:solidFill>
            <a:schemeClr val="bg1">
              <a:lumMod val="65000"/>
            </a:schemeClr>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01" name="CustomShape 15"/>
          <p:cNvSpPr/>
          <p:nvPr/>
        </p:nvSpPr>
        <p:spPr>
          <a:xfrm>
            <a:off x="3161160" y="1959480"/>
            <a:ext cx="336600" cy="43920"/>
          </a:xfrm>
          <a:prstGeom prst="rect">
            <a:avLst/>
          </a:prstGeom>
          <a:solidFill>
            <a:schemeClr val="bg1">
              <a:lumMod val="65000"/>
            </a:schemeClr>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02" name="CustomShape 16"/>
          <p:cNvSpPr/>
          <p:nvPr/>
        </p:nvSpPr>
        <p:spPr>
          <a:xfrm>
            <a:off x="2965680" y="1831320"/>
            <a:ext cx="336600" cy="43920"/>
          </a:xfrm>
          <a:prstGeom prst="rect">
            <a:avLst/>
          </a:prstGeom>
          <a:solidFill>
            <a:schemeClr val="bg1">
              <a:lumMod val="65000"/>
            </a:schemeClr>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03" name="CustomShape 17"/>
          <p:cNvSpPr/>
          <p:nvPr/>
        </p:nvSpPr>
        <p:spPr>
          <a:xfrm>
            <a:off x="3402720" y="2092320"/>
            <a:ext cx="336600" cy="43920"/>
          </a:xfrm>
          <a:prstGeom prst="rect">
            <a:avLst/>
          </a:prstGeom>
          <a:solidFill>
            <a:schemeClr val="bg1">
              <a:lumMod val="65000"/>
            </a:schemeClr>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04" name="CustomShape 18"/>
          <p:cNvSpPr/>
          <p:nvPr/>
        </p:nvSpPr>
        <p:spPr>
          <a:xfrm>
            <a:off x="3624840" y="2244960"/>
            <a:ext cx="336600" cy="43920"/>
          </a:xfrm>
          <a:prstGeom prst="rect">
            <a:avLst/>
          </a:prstGeom>
          <a:solidFill>
            <a:srgbClr val="ff0000"/>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05" name="CustomShape 19"/>
          <p:cNvSpPr/>
          <p:nvPr/>
        </p:nvSpPr>
        <p:spPr>
          <a:xfrm>
            <a:off x="3641400" y="1949400"/>
            <a:ext cx="336600" cy="43920"/>
          </a:xfrm>
          <a:prstGeom prst="rect">
            <a:avLst/>
          </a:prstGeom>
          <a:solidFill>
            <a:srgbClr val="ff0000"/>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06" name="CustomShape 20"/>
          <p:cNvSpPr/>
          <p:nvPr/>
        </p:nvSpPr>
        <p:spPr>
          <a:xfrm>
            <a:off x="3810600" y="1831320"/>
            <a:ext cx="336600" cy="43920"/>
          </a:xfrm>
          <a:prstGeom prst="rect">
            <a:avLst/>
          </a:prstGeom>
          <a:solidFill>
            <a:srgbClr val="ff0000"/>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07" name="CustomShape 21"/>
          <p:cNvSpPr/>
          <p:nvPr/>
        </p:nvSpPr>
        <p:spPr>
          <a:xfrm>
            <a:off x="3641400" y="1658160"/>
            <a:ext cx="336600" cy="43920"/>
          </a:xfrm>
          <a:prstGeom prst="rect">
            <a:avLst/>
          </a:prstGeom>
          <a:solidFill>
            <a:srgbClr val="ff0000"/>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08" name="CustomShape 22"/>
          <p:cNvSpPr/>
          <p:nvPr/>
        </p:nvSpPr>
        <p:spPr>
          <a:xfrm>
            <a:off x="3979440" y="2092320"/>
            <a:ext cx="336600" cy="43920"/>
          </a:xfrm>
          <a:prstGeom prst="rect">
            <a:avLst/>
          </a:prstGeom>
          <a:solidFill>
            <a:srgbClr val="ff0000"/>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09" name="CustomShape 23"/>
          <p:cNvSpPr/>
          <p:nvPr/>
        </p:nvSpPr>
        <p:spPr>
          <a:xfrm>
            <a:off x="4195080" y="2244960"/>
            <a:ext cx="336600" cy="43920"/>
          </a:xfrm>
          <a:prstGeom prst="rect">
            <a:avLst/>
          </a:prstGeom>
          <a:solidFill>
            <a:srgbClr val="ff0000"/>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10" name="CustomShape 24"/>
          <p:cNvSpPr/>
          <p:nvPr/>
        </p:nvSpPr>
        <p:spPr>
          <a:xfrm>
            <a:off x="4317840" y="1949400"/>
            <a:ext cx="336600" cy="43920"/>
          </a:xfrm>
          <a:prstGeom prst="rect">
            <a:avLst/>
          </a:prstGeom>
          <a:solidFill>
            <a:srgbClr val="ff0000"/>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11" name="CustomShape 25"/>
          <p:cNvSpPr/>
          <p:nvPr/>
        </p:nvSpPr>
        <p:spPr>
          <a:xfrm>
            <a:off x="4443120" y="1831320"/>
            <a:ext cx="336600" cy="43920"/>
          </a:xfrm>
          <a:prstGeom prst="rect">
            <a:avLst/>
          </a:prstGeom>
          <a:solidFill>
            <a:srgbClr val="ff0000"/>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12" name="TextShape 26"/>
          <p:cNvSpPr txBox="1"/>
          <p:nvPr/>
        </p:nvSpPr>
        <p:spPr>
          <a:xfrm>
            <a:off x="188640" y="1114560"/>
            <a:ext cx="2788200" cy="402840"/>
          </a:xfrm>
          <a:prstGeom prst="rect">
            <a:avLst/>
          </a:prstGeom>
          <a:noFill/>
          <a:ln>
            <a:noFill/>
          </a:ln>
        </p:spPr>
        <p:txBody>
          <a:bodyPr lIns="90000" rIns="90000" tIns="45000" bIns="45000">
            <a:noAutofit/>
          </a:bodyPr>
          <a:p>
            <a:r>
              <a:rPr b="1" lang="en-US" sz="2200" spc="-1" strike="noStrike">
                <a:latin typeface="Arial"/>
              </a:rPr>
              <a:t>Overlapping genes:</a:t>
            </a:r>
            <a:endParaRPr b="0" lang="en-US" sz="2200" spc="-1" strike="noStrike">
              <a:latin typeface="Arial"/>
            </a:endParaRPr>
          </a:p>
        </p:txBody>
      </p:sp>
      <p:sp>
        <p:nvSpPr>
          <p:cNvPr id="413" name="TextShape 27"/>
          <p:cNvSpPr txBox="1"/>
          <p:nvPr/>
        </p:nvSpPr>
        <p:spPr>
          <a:xfrm>
            <a:off x="189000" y="3994920"/>
            <a:ext cx="3004560" cy="402840"/>
          </a:xfrm>
          <a:prstGeom prst="rect">
            <a:avLst/>
          </a:prstGeom>
          <a:noFill/>
          <a:ln>
            <a:noFill/>
          </a:ln>
        </p:spPr>
        <p:txBody>
          <a:bodyPr lIns="90000" rIns="90000" tIns="45000" bIns="45000">
            <a:noAutofit/>
          </a:bodyPr>
          <a:p>
            <a:r>
              <a:rPr b="1" lang="en-US" sz="2200" spc="-1" strike="noStrike">
                <a:latin typeface="Arial"/>
              </a:rPr>
              <a:t>Multi-mapping reads:</a:t>
            </a:r>
            <a:endParaRPr b="0" lang="en-US" sz="2200" spc="-1" strike="noStrike">
              <a:latin typeface="Arial"/>
            </a:endParaRPr>
          </a:p>
        </p:txBody>
      </p:sp>
      <p:sp>
        <p:nvSpPr>
          <p:cNvPr id="414" name="CustomShape 28"/>
          <p:cNvSpPr/>
          <p:nvPr/>
        </p:nvSpPr>
        <p:spPr>
          <a:xfrm>
            <a:off x="964080" y="5317200"/>
            <a:ext cx="1869120" cy="93960"/>
          </a:xfrm>
          <a:prstGeom prst="rect">
            <a:avLst/>
          </a:prstGeom>
          <a:solidFill>
            <a:srgbClr val="0000ff"/>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15" name="CustomShape 29"/>
          <p:cNvSpPr/>
          <p:nvPr/>
        </p:nvSpPr>
        <p:spPr>
          <a:xfrm>
            <a:off x="3258000" y="5307120"/>
            <a:ext cx="1869120" cy="93960"/>
          </a:xfrm>
          <a:prstGeom prst="rect">
            <a:avLst/>
          </a:prstGeom>
          <a:solidFill>
            <a:srgbClr val="ff0000"/>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16" name="CustomShape 30"/>
          <p:cNvSpPr/>
          <p:nvPr/>
        </p:nvSpPr>
        <p:spPr>
          <a:xfrm>
            <a:off x="186840" y="5186520"/>
            <a:ext cx="844200" cy="33228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0" lang="en-US" sz="1600" spc="-1" strike="noStrike">
                <a:solidFill>
                  <a:srgbClr val="323232"/>
                </a:solidFill>
                <a:latin typeface="Arial"/>
                <a:ea typeface="DejaVu Sans"/>
              </a:rPr>
              <a:t>G</a:t>
            </a:r>
            <a:r>
              <a:rPr b="0" lang="en-US" sz="1600" spc="-1" strike="noStrike">
                <a:solidFill>
                  <a:srgbClr val="323232"/>
                </a:solidFill>
                <a:latin typeface="Arial"/>
                <a:ea typeface="DejaVu Sans"/>
              </a:rPr>
              <a:t>e</a:t>
            </a:r>
            <a:r>
              <a:rPr b="0" lang="en-US" sz="1600" spc="-1" strike="noStrike">
                <a:solidFill>
                  <a:srgbClr val="323232"/>
                </a:solidFill>
                <a:latin typeface="Arial"/>
                <a:ea typeface="DejaVu Sans"/>
              </a:rPr>
              <a:t>n</a:t>
            </a:r>
            <a:r>
              <a:rPr b="0" lang="en-US" sz="1600" spc="-1" strike="noStrike">
                <a:solidFill>
                  <a:srgbClr val="323232"/>
                </a:solidFill>
                <a:latin typeface="Arial"/>
                <a:ea typeface="DejaVu Sans"/>
              </a:rPr>
              <a:t>e </a:t>
            </a:r>
            <a:r>
              <a:rPr b="0" lang="en-US" sz="1600" spc="-1" strike="noStrike">
                <a:solidFill>
                  <a:srgbClr val="323232"/>
                </a:solidFill>
                <a:latin typeface="Arial"/>
                <a:ea typeface="DejaVu Sans"/>
              </a:rPr>
              <a:t>1</a:t>
            </a:r>
            <a:endParaRPr b="0" lang="en-US" sz="1600" spc="-1" strike="noStrike">
              <a:latin typeface="Arial"/>
            </a:endParaRPr>
          </a:p>
        </p:txBody>
      </p:sp>
      <p:sp>
        <p:nvSpPr>
          <p:cNvPr id="417" name="CustomShape 31"/>
          <p:cNvSpPr/>
          <p:nvPr/>
        </p:nvSpPr>
        <p:spPr>
          <a:xfrm>
            <a:off x="5069520" y="5176080"/>
            <a:ext cx="844200" cy="33228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0" lang="en-US" sz="1600" spc="-1" strike="noStrike">
                <a:solidFill>
                  <a:srgbClr val="323232"/>
                </a:solidFill>
                <a:latin typeface="Arial"/>
                <a:ea typeface="DejaVu Sans"/>
              </a:rPr>
              <a:t>Gene 2</a:t>
            </a:r>
            <a:endParaRPr b="0" lang="en-US" sz="1600" spc="-1" strike="noStrike">
              <a:latin typeface="Arial"/>
            </a:endParaRPr>
          </a:p>
        </p:txBody>
      </p:sp>
      <p:sp>
        <p:nvSpPr>
          <p:cNvPr id="418" name="CustomShape 32"/>
          <p:cNvSpPr/>
          <p:nvPr/>
        </p:nvSpPr>
        <p:spPr>
          <a:xfrm>
            <a:off x="2070720" y="5235120"/>
            <a:ext cx="336600" cy="43920"/>
          </a:xfrm>
          <a:prstGeom prst="rect">
            <a:avLst/>
          </a:prstGeom>
          <a:solidFill>
            <a:srgbClr val="0000ff"/>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19" name="CustomShape 33"/>
          <p:cNvSpPr/>
          <p:nvPr/>
        </p:nvSpPr>
        <p:spPr>
          <a:xfrm>
            <a:off x="1935360" y="5063760"/>
            <a:ext cx="336600" cy="43920"/>
          </a:xfrm>
          <a:prstGeom prst="rect">
            <a:avLst/>
          </a:prstGeom>
          <a:solidFill>
            <a:srgbClr val="0000ff"/>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20" name="CustomShape 34"/>
          <p:cNvSpPr/>
          <p:nvPr/>
        </p:nvSpPr>
        <p:spPr>
          <a:xfrm>
            <a:off x="1367640" y="4928040"/>
            <a:ext cx="336600" cy="43920"/>
          </a:xfrm>
          <a:prstGeom prst="rect">
            <a:avLst/>
          </a:prstGeom>
          <a:solidFill>
            <a:srgbClr val="0000ff"/>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21" name="CustomShape 35"/>
          <p:cNvSpPr/>
          <p:nvPr/>
        </p:nvSpPr>
        <p:spPr>
          <a:xfrm>
            <a:off x="1519920" y="5080320"/>
            <a:ext cx="336600" cy="43920"/>
          </a:xfrm>
          <a:prstGeom prst="rect">
            <a:avLst/>
          </a:prstGeom>
          <a:solidFill>
            <a:srgbClr val="0000ff"/>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22" name="CustomShape 36"/>
          <p:cNvSpPr/>
          <p:nvPr/>
        </p:nvSpPr>
        <p:spPr>
          <a:xfrm>
            <a:off x="1635840" y="4775760"/>
            <a:ext cx="336600" cy="43920"/>
          </a:xfrm>
          <a:prstGeom prst="rect">
            <a:avLst/>
          </a:prstGeom>
          <a:solidFill>
            <a:srgbClr val="0000ff"/>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23" name="CustomShape 37"/>
          <p:cNvSpPr/>
          <p:nvPr/>
        </p:nvSpPr>
        <p:spPr>
          <a:xfrm>
            <a:off x="1062720" y="5080320"/>
            <a:ext cx="336600" cy="43920"/>
          </a:xfrm>
          <a:prstGeom prst="rect">
            <a:avLst/>
          </a:prstGeom>
          <a:solidFill>
            <a:srgbClr val="0000ff"/>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24" name="CustomShape 38"/>
          <p:cNvSpPr/>
          <p:nvPr/>
        </p:nvSpPr>
        <p:spPr>
          <a:xfrm>
            <a:off x="1672560" y="5232960"/>
            <a:ext cx="336600" cy="43920"/>
          </a:xfrm>
          <a:prstGeom prst="rect">
            <a:avLst/>
          </a:prstGeom>
          <a:solidFill>
            <a:srgbClr val="0000ff"/>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25" name="CustomShape 39"/>
          <p:cNvSpPr/>
          <p:nvPr/>
        </p:nvSpPr>
        <p:spPr>
          <a:xfrm>
            <a:off x="2862360" y="4468320"/>
            <a:ext cx="336600" cy="43920"/>
          </a:xfrm>
          <a:prstGeom prst="rect">
            <a:avLst/>
          </a:prstGeom>
          <a:solidFill>
            <a:schemeClr val="bg1">
              <a:lumMod val="65000"/>
            </a:schemeClr>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26" name="CustomShape 40"/>
          <p:cNvSpPr/>
          <p:nvPr/>
        </p:nvSpPr>
        <p:spPr>
          <a:xfrm>
            <a:off x="3480480" y="5196960"/>
            <a:ext cx="336600" cy="43920"/>
          </a:xfrm>
          <a:prstGeom prst="rect">
            <a:avLst/>
          </a:prstGeom>
          <a:solidFill>
            <a:srgbClr val="ff0000"/>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27" name="CustomShape 41"/>
          <p:cNvSpPr/>
          <p:nvPr/>
        </p:nvSpPr>
        <p:spPr>
          <a:xfrm>
            <a:off x="3317040" y="5081400"/>
            <a:ext cx="336600" cy="43920"/>
          </a:xfrm>
          <a:prstGeom prst="rect">
            <a:avLst/>
          </a:prstGeom>
          <a:solidFill>
            <a:srgbClr val="ff0000"/>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28" name="CustomShape 42"/>
          <p:cNvSpPr/>
          <p:nvPr/>
        </p:nvSpPr>
        <p:spPr>
          <a:xfrm>
            <a:off x="4267080" y="4972320"/>
            <a:ext cx="336600" cy="43920"/>
          </a:xfrm>
          <a:prstGeom prst="rect">
            <a:avLst/>
          </a:prstGeom>
          <a:solidFill>
            <a:srgbClr val="ff0000"/>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29" name="CustomShape 43"/>
          <p:cNvSpPr/>
          <p:nvPr/>
        </p:nvSpPr>
        <p:spPr>
          <a:xfrm>
            <a:off x="4482720" y="5124960"/>
            <a:ext cx="336600" cy="43920"/>
          </a:xfrm>
          <a:prstGeom prst="rect">
            <a:avLst/>
          </a:prstGeom>
          <a:solidFill>
            <a:srgbClr val="ff0000"/>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30" name="CustomShape 44"/>
          <p:cNvSpPr/>
          <p:nvPr/>
        </p:nvSpPr>
        <p:spPr>
          <a:xfrm>
            <a:off x="4605480" y="4829400"/>
            <a:ext cx="336600" cy="43920"/>
          </a:xfrm>
          <a:prstGeom prst="rect">
            <a:avLst/>
          </a:prstGeom>
          <a:solidFill>
            <a:srgbClr val="ff0000"/>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31" name="CustomShape 45"/>
          <p:cNvSpPr/>
          <p:nvPr/>
        </p:nvSpPr>
        <p:spPr>
          <a:xfrm>
            <a:off x="4730760" y="4711320"/>
            <a:ext cx="336600" cy="43920"/>
          </a:xfrm>
          <a:prstGeom prst="rect">
            <a:avLst/>
          </a:prstGeom>
          <a:solidFill>
            <a:srgbClr val="ff0000"/>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32" name="Line 46"/>
          <p:cNvSpPr/>
          <p:nvPr/>
        </p:nvSpPr>
        <p:spPr>
          <a:xfrm flipH="1">
            <a:off x="2651760" y="4512240"/>
            <a:ext cx="365760" cy="688320"/>
          </a:xfrm>
          <a:prstGeom prst="line">
            <a:avLst/>
          </a:prstGeom>
          <a:ln>
            <a:solidFill>
              <a:srgbClr val="3465a4"/>
            </a:solidFill>
            <a:tailEnd len="med" type="triangle" w="med"/>
          </a:ln>
        </p:spPr>
        <p:style>
          <a:lnRef idx="0"/>
          <a:fillRef idx="0"/>
          <a:effectRef idx="0"/>
          <a:fontRef idx="minor"/>
        </p:style>
      </p:sp>
      <p:sp>
        <p:nvSpPr>
          <p:cNvPr id="433" name="Line 47"/>
          <p:cNvSpPr/>
          <p:nvPr/>
        </p:nvSpPr>
        <p:spPr>
          <a:xfrm>
            <a:off x="3017880" y="4512240"/>
            <a:ext cx="1096920" cy="688320"/>
          </a:xfrm>
          <a:prstGeom prst="line">
            <a:avLst/>
          </a:prstGeom>
          <a:ln>
            <a:solidFill>
              <a:srgbClr val="3465a4"/>
            </a:solidFill>
            <a:tailEnd len="med" type="triangle" w="med"/>
          </a:ln>
        </p:spPr>
        <p:style>
          <a:lnRef idx="0"/>
          <a:fillRef idx="0"/>
          <a:effectRef idx="0"/>
          <a:fontRef idx="minor"/>
        </p:style>
      </p:sp>
    </p:spTree>
  </p:cSld>
  <p:transition spd="med">
    <p:fade/>
  </p:transition>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CustomShape 1"/>
          <p:cNvSpPr/>
          <p:nvPr/>
        </p:nvSpPr>
        <p:spPr>
          <a:xfrm>
            <a:off x="504000" y="404640"/>
            <a:ext cx="8097840" cy="47808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Counting – Fundamental problems</a:t>
            </a:r>
            <a:endParaRPr b="0" lang="en-US" sz="3200" spc="-1" strike="noStrike">
              <a:latin typeface="Arial"/>
            </a:endParaRPr>
          </a:p>
        </p:txBody>
      </p:sp>
      <p:sp>
        <p:nvSpPr>
          <p:cNvPr id="435" name="CustomShape 2"/>
          <p:cNvSpPr/>
          <p:nvPr/>
        </p:nvSpPr>
        <p:spPr>
          <a:xfrm>
            <a:off x="1684440" y="2329200"/>
            <a:ext cx="1869120" cy="93960"/>
          </a:xfrm>
          <a:prstGeom prst="rect">
            <a:avLst/>
          </a:prstGeom>
          <a:solidFill>
            <a:srgbClr val="0000ff"/>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36" name="CustomShape 3"/>
          <p:cNvSpPr/>
          <p:nvPr/>
        </p:nvSpPr>
        <p:spPr>
          <a:xfrm>
            <a:off x="2970360" y="2427120"/>
            <a:ext cx="1869120" cy="93960"/>
          </a:xfrm>
          <a:prstGeom prst="rect">
            <a:avLst/>
          </a:prstGeom>
          <a:solidFill>
            <a:srgbClr val="ff0000"/>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37" name="CustomShape 4"/>
          <p:cNvSpPr/>
          <p:nvPr/>
        </p:nvSpPr>
        <p:spPr>
          <a:xfrm>
            <a:off x="907200" y="2198520"/>
            <a:ext cx="844200" cy="33228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0" lang="en-US" sz="1600" spc="-1" strike="noStrike">
                <a:solidFill>
                  <a:srgbClr val="323232"/>
                </a:solidFill>
                <a:latin typeface="Arial"/>
                <a:ea typeface="DejaVu Sans"/>
              </a:rPr>
              <a:t>Gene 1</a:t>
            </a:r>
            <a:endParaRPr b="0" lang="en-US" sz="1600" spc="-1" strike="noStrike">
              <a:latin typeface="Arial"/>
            </a:endParaRPr>
          </a:p>
        </p:txBody>
      </p:sp>
      <p:sp>
        <p:nvSpPr>
          <p:cNvPr id="438" name="CustomShape 5"/>
          <p:cNvSpPr/>
          <p:nvPr/>
        </p:nvSpPr>
        <p:spPr>
          <a:xfrm>
            <a:off x="4781880" y="2296080"/>
            <a:ext cx="844200" cy="33228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0" lang="en-US" sz="1600" spc="-1" strike="noStrike">
                <a:solidFill>
                  <a:srgbClr val="323232"/>
                </a:solidFill>
                <a:latin typeface="Arial"/>
                <a:ea typeface="DejaVu Sans"/>
              </a:rPr>
              <a:t>Gene 2</a:t>
            </a:r>
            <a:endParaRPr b="0" lang="en-US" sz="1600" spc="-1" strike="noStrike">
              <a:latin typeface="Arial"/>
            </a:endParaRPr>
          </a:p>
        </p:txBody>
      </p:sp>
      <p:sp>
        <p:nvSpPr>
          <p:cNvPr id="439" name="CustomShape 6"/>
          <p:cNvSpPr/>
          <p:nvPr/>
        </p:nvSpPr>
        <p:spPr>
          <a:xfrm>
            <a:off x="1783080" y="1635120"/>
            <a:ext cx="336600" cy="43920"/>
          </a:xfrm>
          <a:prstGeom prst="rect">
            <a:avLst/>
          </a:prstGeom>
          <a:solidFill>
            <a:srgbClr val="0000ff"/>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40" name="CustomShape 7"/>
          <p:cNvSpPr/>
          <p:nvPr/>
        </p:nvSpPr>
        <p:spPr>
          <a:xfrm>
            <a:off x="1935720" y="1787760"/>
            <a:ext cx="336600" cy="43920"/>
          </a:xfrm>
          <a:prstGeom prst="rect">
            <a:avLst/>
          </a:prstGeom>
          <a:solidFill>
            <a:srgbClr val="0000ff"/>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41" name="CustomShape 8"/>
          <p:cNvSpPr/>
          <p:nvPr/>
        </p:nvSpPr>
        <p:spPr>
          <a:xfrm>
            <a:off x="2088000" y="1940040"/>
            <a:ext cx="336600" cy="43920"/>
          </a:xfrm>
          <a:prstGeom prst="rect">
            <a:avLst/>
          </a:prstGeom>
          <a:solidFill>
            <a:srgbClr val="0000ff"/>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42" name="CustomShape 9"/>
          <p:cNvSpPr/>
          <p:nvPr/>
        </p:nvSpPr>
        <p:spPr>
          <a:xfrm>
            <a:off x="2240280" y="2092320"/>
            <a:ext cx="336600" cy="43920"/>
          </a:xfrm>
          <a:prstGeom prst="rect">
            <a:avLst/>
          </a:prstGeom>
          <a:solidFill>
            <a:srgbClr val="0000ff"/>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43" name="CustomShape 10"/>
          <p:cNvSpPr/>
          <p:nvPr/>
        </p:nvSpPr>
        <p:spPr>
          <a:xfrm>
            <a:off x="2356200" y="1787760"/>
            <a:ext cx="336600" cy="43920"/>
          </a:xfrm>
          <a:prstGeom prst="rect">
            <a:avLst/>
          </a:prstGeom>
          <a:solidFill>
            <a:srgbClr val="0000ff"/>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44" name="CustomShape 11"/>
          <p:cNvSpPr/>
          <p:nvPr/>
        </p:nvSpPr>
        <p:spPr>
          <a:xfrm>
            <a:off x="1783080" y="2092320"/>
            <a:ext cx="336600" cy="43920"/>
          </a:xfrm>
          <a:prstGeom prst="rect">
            <a:avLst/>
          </a:prstGeom>
          <a:solidFill>
            <a:srgbClr val="0000ff"/>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45" name="CustomShape 12"/>
          <p:cNvSpPr/>
          <p:nvPr/>
        </p:nvSpPr>
        <p:spPr>
          <a:xfrm>
            <a:off x="2392920" y="2244960"/>
            <a:ext cx="336600" cy="43920"/>
          </a:xfrm>
          <a:prstGeom prst="rect">
            <a:avLst/>
          </a:prstGeom>
          <a:solidFill>
            <a:srgbClr val="0000ff"/>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46" name="CustomShape 13"/>
          <p:cNvSpPr/>
          <p:nvPr/>
        </p:nvSpPr>
        <p:spPr>
          <a:xfrm>
            <a:off x="2801160" y="2092320"/>
            <a:ext cx="336600" cy="43920"/>
          </a:xfrm>
          <a:prstGeom prst="rect">
            <a:avLst/>
          </a:prstGeom>
          <a:solidFill>
            <a:schemeClr val="bg1">
              <a:lumMod val="65000"/>
            </a:schemeClr>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47" name="CustomShape 14"/>
          <p:cNvSpPr/>
          <p:nvPr/>
        </p:nvSpPr>
        <p:spPr>
          <a:xfrm>
            <a:off x="3047760" y="2241720"/>
            <a:ext cx="336600" cy="43920"/>
          </a:xfrm>
          <a:prstGeom prst="rect">
            <a:avLst/>
          </a:prstGeom>
          <a:solidFill>
            <a:schemeClr val="bg1">
              <a:lumMod val="65000"/>
            </a:schemeClr>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48" name="CustomShape 15"/>
          <p:cNvSpPr/>
          <p:nvPr/>
        </p:nvSpPr>
        <p:spPr>
          <a:xfrm>
            <a:off x="3161160" y="1959480"/>
            <a:ext cx="336600" cy="43920"/>
          </a:xfrm>
          <a:prstGeom prst="rect">
            <a:avLst/>
          </a:prstGeom>
          <a:solidFill>
            <a:schemeClr val="bg1">
              <a:lumMod val="65000"/>
            </a:schemeClr>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49" name="CustomShape 16"/>
          <p:cNvSpPr/>
          <p:nvPr/>
        </p:nvSpPr>
        <p:spPr>
          <a:xfrm>
            <a:off x="2965680" y="1831320"/>
            <a:ext cx="336600" cy="43920"/>
          </a:xfrm>
          <a:prstGeom prst="rect">
            <a:avLst/>
          </a:prstGeom>
          <a:solidFill>
            <a:schemeClr val="bg1">
              <a:lumMod val="65000"/>
            </a:schemeClr>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50" name="CustomShape 17"/>
          <p:cNvSpPr/>
          <p:nvPr/>
        </p:nvSpPr>
        <p:spPr>
          <a:xfrm>
            <a:off x="3402720" y="2092320"/>
            <a:ext cx="336600" cy="43920"/>
          </a:xfrm>
          <a:prstGeom prst="rect">
            <a:avLst/>
          </a:prstGeom>
          <a:solidFill>
            <a:schemeClr val="bg1">
              <a:lumMod val="65000"/>
            </a:schemeClr>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51" name="CustomShape 18"/>
          <p:cNvSpPr/>
          <p:nvPr/>
        </p:nvSpPr>
        <p:spPr>
          <a:xfrm>
            <a:off x="3624840" y="2244960"/>
            <a:ext cx="336600" cy="43920"/>
          </a:xfrm>
          <a:prstGeom prst="rect">
            <a:avLst/>
          </a:prstGeom>
          <a:solidFill>
            <a:srgbClr val="ff0000"/>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52" name="CustomShape 19"/>
          <p:cNvSpPr/>
          <p:nvPr/>
        </p:nvSpPr>
        <p:spPr>
          <a:xfrm>
            <a:off x="3641400" y="1949400"/>
            <a:ext cx="336600" cy="43920"/>
          </a:xfrm>
          <a:prstGeom prst="rect">
            <a:avLst/>
          </a:prstGeom>
          <a:solidFill>
            <a:srgbClr val="ff0000"/>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53" name="CustomShape 20"/>
          <p:cNvSpPr/>
          <p:nvPr/>
        </p:nvSpPr>
        <p:spPr>
          <a:xfrm>
            <a:off x="3810600" y="1831320"/>
            <a:ext cx="336600" cy="43920"/>
          </a:xfrm>
          <a:prstGeom prst="rect">
            <a:avLst/>
          </a:prstGeom>
          <a:solidFill>
            <a:srgbClr val="ff0000"/>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54" name="CustomShape 21"/>
          <p:cNvSpPr/>
          <p:nvPr/>
        </p:nvSpPr>
        <p:spPr>
          <a:xfrm>
            <a:off x="3641400" y="1658160"/>
            <a:ext cx="336600" cy="43920"/>
          </a:xfrm>
          <a:prstGeom prst="rect">
            <a:avLst/>
          </a:prstGeom>
          <a:solidFill>
            <a:srgbClr val="ff0000"/>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55" name="CustomShape 22"/>
          <p:cNvSpPr/>
          <p:nvPr/>
        </p:nvSpPr>
        <p:spPr>
          <a:xfrm>
            <a:off x="3979440" y="2092320"/>
            <a:ext cx="336600" cy="43920"/>
          </a:xfrm>
          <a:prstGeom prst="rect">
            <a:avLst/>
          </a:prstGeom>
          <a:solidFill>
            <a:srgbClr val="ff0000"/>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56" name="CustomShape 23"/>
          <p:cNvSpPr/>
          <p:nvPr/>
        </p:nvSpPr>
        <p:spPr>
          <a:xfrm>
            <a:off x="4195080" y="2244960"/>
            <a:ext cx="336600" cy="43920"/>
          </a:xfrm>
          <a:prstGeom prst="rect">
            <a:avLst/>
          </a:prstGeom>
          <a:solidFill>
            <a:srgbClr val="ff0000"/>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57" name="CustomShape 24"/>
          <p:cNvSpPr/>
          <p:nvPr/>
        </p:nvSpPr>
        <p:spPr>
          <a:xfrm>
            <a:off x="4317840" y="1949400"/>
            <a:ext cx="336600" cy="43920"/>
          </a:xfrm>
          <a:prstGeom prst="rect">
            <a:avLst/>
          </a:prstGeom>
          <a:solidFill>
            <a:srgbClr val="ff0000"/>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58" name="CustomShape 25"/>
          <p:cNvSpPr/>
          <p:nvPr/>
        </p:nvSpPr>
        <p:spPr>
          <a:xfrm>
            <a:off x="4443120" y="1831320"/>
            <a:ext cx="336600" cy="43920"/>
          </a:xfrm>
          <a:prstGeom prst="rect">
            <a:avLst/>
          </a:prstGeom>
          <a:solidFill>
            <a:srgbClr val="ff0000"/>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59" name="TextShape 26"/>
          <p:cNvSpPr txBox="1"/>
          <p:nvPr/>
        </p:nvSpPr>
        <p:spPr>
          <a:xfrm>
            <a:off x="188640" y="1114560"/>
            <a:ext cx="2788200" cy="402840"/>
          </a:xfrm>
          <a:prstGeom prst="rect">
            <a:avLst/>
          </a:prstGeom>
          <a:noFill/>
          <a:ln>
            <a:noFill/>
          </a:ln>
        </p:spPr>
        <p:txBody>
          <a:bodyPr lIns="90000" rIns="90000" tIns="45000" bIns="45000">
            <a:noAutofit/>
          </a:bodyPr>
          <a:p>
            <a:r>
              <a:rPr b="1" lang="en-US" sz="2200" spc="-1" strike="noStrike">
                <a:latin typeface="Arial"/>
              </a:rPr>
              <a:t>Overlapping genes:</a:t>
            </a:r>
            <a:endParaRPr b="0" lang="en-US" sz="2200" spc="-1" strike="noStrike">
              <a:latin typeface="Arial"/>
            </a:endParaRPr>
          </a:p>
        </p:txBody>
      </p:sp>
      <p:sp>
        <p:nvSpPr>
          <p:cNvPr id="460" name="TextShape 27"/>
          <p:cNvSpPr txBox="1"/>
          <p:nvPr/>
        </p:nvSpPr>
        <p:spPr>
          <a:xfrm>
            <a:off x="189000" y="3994920"/>
            <a:ext cx="3004560" cy="402840"/>
          </a:xfrm>
          <a:prstGeom prst="rect">
            <a:avLst/>
          </a:prstGeom>
          <a:noFill/>
          <a:ln>
            <a:noFill/>
          </a:ln>
        </p:spPr>
        <p:txBody>
          <a:bodyPr lIns="90000" rIns="90000" tIns="45000" bIns="45000">
            <a:noAutofit/>
          </a:bodyPr>
          <a:p>
            <a:r>
              <a:rPr b="1" lang="en-US" sz="2200" spc="-1" strike="noStrike">
                <a:latin typeface="Arial"/>
              </a:rPr>
              <a:t>Multi-mapping reads:</a:t>
            </a:r>
            <a:endParaRPr b="0" lang="en-US" sz="2200" spc="-1" strike="noStrike">
              <a:latin typeface="Arial"/>
            </a:endParaRPr>
          </a:p>
        </p:txBody>
      </p:sp>
      <p:sp>
        <p:nvSpPr>
          <p:cNvPr id="461" name="CustomShape 28"/>
          <p:cNvSpPr/>
          <p:nvPr/>
        </p:nvSpPr>
        <p:spPr>
          <a:xfrm>
            <a:off x="964080" y="5317200"/>
            <a:ext cx="1869120" cy="93960"/>
          </a:xfrm>
          <a:prstGeom prst="rect">
            <a:avLst/>
          </a:prstGeom>
          <a:solidFill>
            <a:srgbClr val="0000ff"/>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62" name="CustomShape 29"/>
          <p:cNvSpPr/>
          <p:nvPr/>
        </p:nvSpPr>
        <p:spPr>
          <a:xfrm>
            <a:off x="3258000" y="5307120"/>
            <a:ext cx="1869120" cy="93960"/>
          </a:xfrm>
          <a:prstGeom prst="rect">
            <a:avLst/>
          </a:prstGeom>
          <a:solidFill>
            <a:srgbClr val="ff0000"/>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63" name="CustomShape 30"/>
          <p:cNvSpPr/>
          <p:nvPr/>
        </p:nvSpPr>
        <p:spPr>
          <a:xfrm>
            <a:off x="186840" y="5186520"/>
            <a:ext cx="844200" cy="33228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0" lang="en-US" sz="1600" spc="-1" strike="noStrike">
                <a:solidFill>
                  <a:srgbClr val="323232"/>
                </a:solidFill>
                <a:latin typeface="Arial"/>
                <a:ea typeface="DejaVu Sans"/>
              </a:rPr>
              <a:t>Gene 1</a:t>
            </a:r>
            <a:endParaRPr b="0" lang="en-US" sz="1600" spc="-1" strike="noStrike">
              <a:latin typeface="Arial"/>
            </a:endParaRPr>
          </a:p>
        </p:txBody>
      </p:sp>
      <p:sp>
        <p:nvSpPr>
          <p:cNvPr id="464" name="CustomShape 31"/>
          <p:cNvSpPr/>
          <p:nvPr/>
        </p:nvSpPr>
        <p:spPr>
          <a:xfrm>
            <a:off x="5069520" y="5176080"/>
            <a:ext cx="844200" cy="33228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0" lang="en-US" sz="1600" spc="-1" strike="noStrike">
                <a:solidFill>
                  <a:srgbClr val="323232"/>
                </a:solidFill>
                <a:latin typeface="Arial"/>
                <a:ea typeface="DejaVu Sans"/>
              </a:rPr>
              <a:t>Gene 2</a:t>
            </a:r>
            <a:endParaRPr b="0" lang="en-US" sz="1600" spc="-1" strike="noStrike">
              <a:latin typeface="Arial"/>
            </a:endParaRPr>
          </a:p>
        </p:txBody>
      </p:sp>
      <p:sp>
        <p:nvSpPr>
          <p:cNvPr id="465" name="CustomShape 32"/>
          <p:cNvSpPr/>
          <p:nvPr/>
        </p:nvSpPr>
        <p:spPr>
          <a:xfrm>
            <a:off x="2070720" y="5235120"/>
            <a:ext cx="336600" cy="43920"/>
          </a:xfrm>
          <a:prstGeom prst="rect">
            <a:avLst/>
          </a:prstGeom>
          <a:solidFill>
            <a:srgbClr val="0000ff"/>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66" name="CustomShape 33"/>
          <p:cNvSpPr/>
          <p:nvPr/>
        </p:nvSpPr>
        <p:spPr>
          <a:xfrm>
            <a:off x="1935360" y="5063760"/>
            <a:ext cx="336600" cy="43920"/>
          </a:xfrm>
          <a:prstGeom prst="rect">
            <a:avLst/>
          </a:prstGeom>
          <a:solidFill>
            <a:srgbClr val="0000ff"/>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67" name="CustomShape 34"/>
          <p:cNvSpPr/>
          <p:nvPr/>
        </p:nvSpPr>
        <p:spPr>
          <a:xfrm>
            <a:off x="1367640" y="4928040"/>
            <a:ext cx="336600" cy="43920"/>
          </a:xfrm>
          <a:prstGeom prst="rect">
            <a:avLst/>
          </a:prstGeom>
          <a:solidFill>
            <a:srgbClr val="0000ff"/>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68" name="CustomShape 35"/>
          <p:cNvSpPr/>
          <p:nvPr/>
        </p:nvSpPr>
        <p:spPr>
          <a:xfrm>
            <a:off x="1519920" y="5080320"/>
            <a:ext cx="336600" cy="43920"/>
          </a:xfrm>
          <a:prstGeom prst="rect">
            <a:avLst/>
          </a:prstGeom>
          <a:solidFill>
            <a:srgbClr val="0000ff"/>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69" name="CustomShape 36"/>
          <p:cNvSpPr/>
          <p:nvPr/>
        </p:nvSpPr>
        <p:spPr>
          <a:xfrm>
            <a:off x="1635840" y="4775760"/>
            <a:ext cx="336600" cy="43920"/>
          </a:xfrm>
          <a:prstGeom prst="rect">
            <a:avLst/>
          </a:prstGeom>
          <a:solidFill>
            <a:srgbClr val="0000ff"/>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70" name="CustomShape 37"/>
          <p:cNvSpPr/>
          <p:nvPr/>
        </p:nvSpPr>
        <p:spPr>
          <a:xfrm>
            <a:off x="1062720" y="5080320"/>
            <a:ext cx="336600" cy="43920"/>
          </a:xfrm>
          <a:prstGeom prst="rect">
            <a:avLst/>
          </a:prstGeom>
          <a:solidFill>
            <a:srgbClr val="0000ff"/>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71" name="CustomShape 38"/>
          <p:cNvSpPr/>
          <p:nvPr/>
        </p:nvSpPr>
        <p:spPr>
          <a:xfrm>
            <a:off x="1672560" y="5232960"/>
            <a:ext cx="336600" cy="43920"/>
          </a:xfrm>
          <a:prstGeom prst="rect">
            <a:avLst/>
          </a:prstGeom>
          <a:solidFill>
            <a:srgbClr val="0000ff"/>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72" name="CustomShape 39"/>
          <p:cNvSpPr/>
          <p:nvPr/>
        </p:nvSpPr>
        <p:spPr>
          <a:xfrm>
            <a:off x="2862360" y="4468320"/>
            <a:ext cx="336600" cy="43920"/>
          </a:xfrm>
          <a:prstGeom prst="rect">
            <a:avLst/>
          </a:prstGeom>
          <a:solidFill>
            <a:schemeClr val="bg1">
              <a:lumMod val="65000"/>
            </a:schemeClr>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73" name="CustomShape 40"/>
          <p:cNvSpPr/>
          <p:nvPr/>
        </p:nvSpPr>
        <p:spPr>
          <a:xfrm>
            <a:off x="3480480" y="5196960"/>
            <a:ext cx="336600" cy="43920"/>
          </a:xfrm>
          <a:prstGeom prst="rect">
            <a:avLst/>
          </a:prstGeom>
          <a:solidFill>
            <a:srgbClr val="ff0000"/>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74" name="CustomShape 41"/>
          <p:cNvSpPr/>
          <p:nvPr/>
        </p:nvSpPr>
        <p:spPr>
          <a:xfrm>
            <a:off x="3317040" y="5081400"/>
            <a:ext cx="336600" cy="43920"/>
          </a:xfrm>
          <a:prstGeom prst="rect">
            <a:avLst/>
          </a:prstGeom>
          <a:solidFill>
            <a:srgbClr val="ff0000"/>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75" name="CustomShape 42"/>
          <p:cNvSpPr/>
          <p:nvPr/>
        </p:nvSpPr>
        <p:spPr>
          <a:xfrm>
            <a:off x="4267080" y="4972320"/>
            <a:ext cx="336600" cy="43920"/>
          </a:xfrm>
          <a:prstGeom prst="rect">
            <a:avLst/>
          </a:prstGeom>
          <a:solidFill>
            <a:srgbClr val="ff0000"/>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76" name="CustomShape 43"/>
          <p:cNvSpPr/>
          <p:nvPr/>
        </p:nvSpPr>
        <p:spPr>
          <a:xfrm>
            <a:off x="4482720" y="5124960"/>
            <a:ext cx="336600" cy="43920"/>
          </a:xfrm>
          <a:prstGeom prst="rect">
            <a:avLst/>
          </a:prstGeom>
          <a:solidFill>
            <a:srgbClr val="ff0000"/>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77" name="CustomShape 44"/>
          <p:cNvSpPr/>
          <p:nvPr/>
        </p:nvSpPr>
        <p:spPr>
          <a:xfrm>
            <a:off x="4605480" y="4829400"/>
            <a:ext cx="336600" cy="43920"/>
          </a:xfrm>
          <a:prstGeom prst="rect">
            <a:avLst/>
          </a:prstGeom>
          <a:solidFill>
            <a:srgbClr val="ff0000"/>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78" name="CustomShape 45"/>
          <p:cNvSpPr/>
          <p:nvPr/>
        </p:nvSpPr>
        <p:spPr>
          <a:xfrm>
            <a:off x="4730760" y="4711320"/>
            <a:ext cx="336600" cy="43920"/>
          </a:xfrm>
          <a:prstGeom prst="rect">
            <a:avLst/>
          </a:prstGeom>
          <a:solidFill>
            <a:srgbClr val="ff0000"/>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79" name="Line 46"/>
          <p:cNvSpPr/>
          <p:nvPr/>
        </p:nvSpPr>
        <p:spPr>
          <a:xfrm flipH="1">
            <a:off x="2651760" y="4512240"/>
            <a:ext cx="365760" cy="688320"/>
          </a:xfrm>
          <a:prstGeom prst="line">
            <a:avLst/>
          </a:prstGeom>
          <a:ln>
            <a:solidFill>
              <a:srgbClr val="3465a4"/>
            </a:solidFill>
            <a:tailEnd len="med" type="triangle" w="med"/>
          </a:ln>
        </p:spPr>
        <p:style>
          <a:lnRef idx="0"/>
          <a:fillRef idx="0"/>
          <a:effectRef idx="0"/>
          <a:fontRef idx="minor"/>
        </p:style>
      </p:sp>
      <p:sp>
        <p:nvSpPr>
          <p:cNvPr id="480" name="Line 47"/>
          <p:cNvSpPr/>
          <p:nvPr/>
        </p:nvSpPr>
        <p:spPr>
          <a:xfrm>
            <a:off x="3017880" y="4512240"/>
            <a:ext cx="1096920" cy="688320"/>
          </a:xfrm>
          <a:prstGeom prst="line">
            <a:avLst/>
          </a:prstGeom>
          <a:ln>
            <a:solidFill>
              <a:srgbClr val="3465a4"/>
            </a:solidFill>
            <a:tailEnd len="med" type="triangle" w="med"/>
          </a:ln>
        </p:spPr>
        <p:style>
          <a:lnRef idx="0"/>
          <a:fillRef idx="0"/>
          <a:effectRef idx="0"/>
          <a:fontRef idx="minor"/>
        </p:style>
      </p:sp>
      <p:sp>
        <p:nvSpPr>
          <p:cNvPr id="481" name="TextShape 48"/>
          <p:cNvSpPr txBox="1"/>
          <p:nvPr/>
        </p:nvSpPr>
        <p:spPr>
          <a:xfrm>
            <a:off x="5303520" y="1407600"/>
            <a:ext cx="2480400" cy="1114200"/>
          </a:xfrm>
          <a:prstGeom prst="rect">
            <a:avLst/>
          </a:prstGeom>
          <a:noFill/>
          <a:ln>
            <a:noFill/>
          </a:ln>
        </p:spPr>
        <p:txBody>
          <a:bodyPr lIns="90000" rIns="90000" tIns="45000" bIns="45000">
            <a:noAutofit/>
          </a:bodyPr>
          <a:p>
            <a:r>
              <a:rPr b="1" lang="en-US" sz="1800" spc="-1" strike="noStrike">
                <a:latin typeface="Arial"/>
              </a:rPr>
              <a:t>stranded sequencing</a:t>
            </a:r>
            <a:endParaRPr b="0" lang="en-US" sz="1800" spc="-1" strike="noStrike">
              <a:latin typeface="Arial"/>
            </a:endParaRPr>
          </a:p>
          <a:p>
            <a:r>
              <a:rPr b="0" lang="en-US" sz="1800" spc="-1" strike="noStrike">
                <a:latin typeface="Arial"/>
              </a:rPr>
              <a:t>OR</a:t>
            </a:r>
            <a:endParaRPr b="0" lang="en-US" sz="1800" spc="-1" strike="noStrike">
              <a:latin typeface="Arial"/>
            </a:endParaRPr>
          </a:p>
          <a:p>
            <a:r>
              <a:rPr b="0" lang="en-US" sz="1800" spc="-1" strike="noStrike">
                <a:latin typeface="Arial"/>
              </a:rPr>
              <a:t>      </a:t>
            </a:r>
            <a:r>
              <a:rPr b="0" lang="en-US" sz="1800" spc="-1" strike="noStrike">
                <a:latin typeface="Arial"/>
              </a:rPr>
              <a:t>- discard reads?</a:t>
            </a:r>
            <a:endParaRPr b="0" lang="en-US" sz="1800" spc="-1" strike="noStrike">
              <a:latin typeface="Arial"/>
            </a:endParaRPr>
          </a:p>
          <a:p>
            <a:r>
              <a:rPr b="0" lang="en-US" sz="1800" spc="-1" strike="noStrike">
                <a:latin typeface="Arial"/>
              </a:rPr>
              <a:t>      </a:t>
            </a:r>
            <a:r>
              <a:rPr b="0" lang="en-US" sz="1800" spc="-1" strike="noStrike">
                <a:latin typeface="Arial"/>
              </a:rPr>
              <a:t>- count in both?</a:t>
            </a:r>
            <a:endParaRPr b="0" lang="en-US" sz="1800" spc="-1" strike="noStrike">
              <a:latin typeface="Arial"/>
            </a:endParaRPr>
          </a:p>
        </p:txBody>
      </p:sp>
      <p:sp>
        <p:nvSpPr>
          <p:cNvPr id="482" name="TextShape 49"/>
          <p:cNvSpPr txBox="1"/>
          <p:nvPr/>
        </p:nvSpPr>
        <p:spPr>
          <a:xfrm>
            <a:off x="5663520" y="4114800"/>
            <a:ext cx="2199960" cy="602280"/>
          </a:xfrm>
          <a:prstGeom prst="rect">
            <a:avLst/>
          </a:prstGeom>
          <a:noFill/>
          <a:ln>
            <a:noFill/>
          </a:ln>
        </p:spPr>
        <p:txBody>
          <a:bodyPr lIns="90000" rIns="90000" tIns="45000" bIns="45000">
            <a:noAutofit/>
          </a:bodyPr>
          <a:p>
            <a:r>
              <a:rPr b="0" lang="en-US" sz="1800" spc="-1" strike="noStrike">
                <a:latin typeface="Arial"/>
              </a:rPr>
              <a:t>      </a:t>
            </a:r>
            <a:r>
              <a:rPr b="0" lang="en-US" sz="1800" spc="-1" strike="noStrike">
                <a:latin typeface="Arial"/>
              </a:rPr>
              <a:t>- discard reads?</a:t>
            </a:r>
            <a:endParaRPr b="0" lang="en-US" sz="1800" spc="-1" strike="noStrike">
              <a:latin typeface="Arial"/>
            </a:endParaRPr>
          </a:p>
          <a:p>
            <a:r>
              <a:rPr b="0" lang="en-US" sz="1800" spc="-1" strike="noStrike">
                <a:latin typeface="Arial"/>
              </a:rPr>
              <a:t>      </a:t>
            </a:r>
            <a:r>
              <a:rPr b="0" lang="en-US" sz="1800" spc="-1" strike="noStrike">
                <a:latin typeface="Arial"/>
              </a:rPr>
              <a:t>- count in both?</a:t>
            </a:r>
            <a:endParaRPr b="0" lang="en-US" sz="1800" spc="-1" strike="noStrike">
              <a:latin typeface="Arial"/>
            </a:endParaRPr>
          </a:p>
        </p:txBody>
      </p:sp>
    </p:spTree>
  </p:cSld>
  <p:transition spd="med">
    <p:fade/>
  </p:transition>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3" name="CustomShape 1"/>
          <p:cNvSpPr/>
          <p:nvPr/>
        </p:nvSpPr>
        <p:spPr>
          <a:xfrm>
            <a:off x="504000" y="404640"/>
            <a:ext cx="8097840" cy="47808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C</a:t>
            </a:r>
            <a:r>
              <a:rPr b="0" lang="en-US" sz="3200" spc="-1" strike="noStrike">
                <a:solidFill>
                  <a:srgbClr val="323232"/>
                </a:solidFill>
                <a:latin typeface="Arial"/>
                <a:ea typeface="DejaVu Sans"/>
              </a:rPr>
              <a:t>o</a:t>
            </a:r>
            <a:r>
              <a:rPr b="0" lang="en-US" sz="3200" spc="-1" strike="noStrike">
                <a:solidFill>
                  <a:srgbClr val="323232"/>
                </a:solidFill>
                <a:latin typeface="Arial"/>
                <a:ea typeface="DejaVu Sans"/>
              </a:rPr>
              <a:t>u</a:t>
            </a:r>
            <a:r>
              <a:rPr b="0" lang="en-US" sz="3200" spc="-1" strike="noStrike">
                <a:solidFill>
                  <a:srgbClr val="323232"/>
                </a:solidFill>
                <a:latin typeface="Arial"/>
                <a:ea typeface="DejaVu Sans"/>
              </a:rPr>
              <a:t>n</a:t>
            </a:r>
            <a:r>
              <a:rPr b="0" lang="en-US" sz="3200" spc="-1" strike="noStrike">
                <a:solidFill>
                  <a:srgbClr val="323232"/>
                </a:solidFill>
                <a:latin typeface="Arial"/>
                <a:ea typeface="DejaVu Sans"/>
              </a:rPr>
              <a:t>t</a:t>
            </a:r>
            <a:r>
              <a:rPr b="0" lang="en-US" sz="3200" spc="-1" strike="noStrike">
                <a:solidFill>
                  <a:srgbClr val="323232"/>
                </a:solidFill>
                <a:latin typeface="Arial"/>
                <a:ea typeface="DejaVu Sans"/>
              </a:rPr>
              <a:t>i</a:t>
            </a:r>
            <a:r>
              <a:rPr b="0" lang="en-US" sz="3200" spc="-1" strike="noStrike">
                <a:solidFill>
                  <a:srgbClr val="323232"/>
                </a:solidFill>
                <a:latin typeface="Arial"/>
                <a:ea typeface="DejaVu Sans"/>
              </a:rPr>
              <a:t>n</a:t>
            </a:r>
            <a:r>
              <a:rPr b="0" lang="en-US" sz="3200" spc="-1" strike="noStrike">
                <a:solidFill>
                  <a:srgbClr val="323232"/>
                </a:solidFill>
                <a:latin typeface="Arial"/>
                <a:ea typeface="DejaVu Sans"/>
              </a:rPr>
              <a:t>g</a:t>
            </a:r>
            <a:r>
              <a:rPr b="0" lang="en-US" sz="3200" spc="-1" strike="noStrike">
                <a:solidFill>
                  <a:srgbClr val="323232"/>
                </a:solidFill>
                <a:latin typeface="Arial"/>
                <a:ea typeface="DejaVu Sans"/>
              </a:rPr>
              <a:t> </a:t>
            </a:r>
            <a:r>
              <a:rPr b="0" lang="en-US" sz="3200" spc="-1" strike="noStrike">
                <a:solidFill>
                  <a:srgbClr val="323232"/>
                </a:solidFill>
                <a:latin typeface="Arial"/>
                <a:ea typeface="DejaVu Sans"/>
              </a:rPr>
              <a:t>–</a:t>
            </a:r>
            <a:r>
              <a:rPr b="0" lang="en-US" sz="3200" spc="-1" strike="noStrike">
                <a:solidFill>
                  <a:srgbClr val="323232"/>
                </a:solidFill>
                <a:latin typeface="Arial"/>
                <a:ea typeface="DejaVu Sans"/>
              </a:rPr>
              <a:t> </a:t>
            </a:r>
            <a:r>
              <a:rPr b="0" lang="en-US" sz="3200" spc="-1" strike="noStrike">
                <a:solidFill>
                  <a:srgbClr val="323232"/>
                </a:solidFill>
                <a:latin typeface="Arial"/>
                <a:ea typeface="DejaVu Sans"/>
              </a:rPr>
              <a:t>g</a:t>
            </a:r>
            <a:r>
              <a:rPr b="0" lang="en-US" sz="3200" spc="-1" strike="noStrike">
                <a:solidFill>
                  <a:srgbClr val="323232"/>
                </a:solidFill>
                <a:latin typeface="Arial"/>
                <a:ea typeface="DejaVu Sans"/>
              </a:rPr>
              <a:t>e</a:t>
            </a:r>
            <a:r>
              <a:rPr b="0" lang="en-US" sz="3200" spc="-1" strike="noStrike">
                <a:solidFill>
                  <a:srgbClr val="323232"/>
                </a:solidFill>
                <a:latin typeface="Arial"/>
                <a:ea typeface="DejaVu Sans"/>
              </a:rPr>
              <a:t>n</a:t>
            </a:r>
            <a:r>
              <a:rPr b="0" lang="en-US" sz="3200" spc="-1" strike="noStrike">
                <a:solidFill>
                  <a:srgbClr val="323232"/>
                </a:solidFill>
                <a:latin typeface="Arial"/>
                <a:ea typeface="DejaVu Sans"/>
              </a:rPr>
              <a:t>e</a:t>
            </a:r>
            <a:r>
              <a:rPr b="0" lang="en-US" sz="3200" spc="-1" strike="noStrike">
                <a:solidFill>
                  <a:srgbClr val="323232"/>
                </a:solidFill>
                <a:latin typeface="Arial"/>
                <a:ea typeface="DejaVu Sans"/>
              </a:rPr>
              <a:t>-</a:t>
            </a:r>
            <a:r>
              <a:rPr b="0" lang="en-US" sz="3200" spc="-1" strike="noStrike">
                <a:solidFill>
                  <a:srgbClr val="323232"/>
                </a:solidFill>
                <a:latin typeface="Arial"/>
                <a:ea typeface="DejaVu Sans"/>
              </a:rPr>
              <a:t>l</a:t>
            </a:r>
            <a:r>
              <a:rPr b="0" lang="en-US" sz="3200" spc="-1" strike="noStrike">
                <a:solidFill>
                  <a:srgbClr val="323232"/>
                </a:solidFill>
                <a:latin typeface="Arial"/>
                <a:ea typeface="DejaVu Sans"/>
              </a:rPr>
              <a:t>e</a:t>
            </a:r>
            <a:r>
              <a:rPr b="0" lang="en-US" sz="3200" spc="-1" strike="noStrike">
                <a:solidFill>
                  <a:srgbClr val="323232"/>
                </a:solidFill>
                <a:latin typeface="Arial"/>
                <a:ea typeface="DejaVu Sans"/>
              </a:rPr>
              <a:t>v</a:t>
            </a:r>
            <a:r>
              <a:rPr b="0" lang="en-US" sz="3200" spc="-1" strike="noStrike">
                <a:solidFill>
                  <a:srgbClr val="323232"/>
                </a:solidFill>
                <a:latin typeface="Arial"/>
                <a:ea typeface="DejaVu Sans"/>
              </a:rPr>
              <a:t>e</a:t>
            </a:r>
            <a:r>
              <a:rPr b="0" lang="en-US" sz="3200" spc="-1" strike="noStrike">
                <a:solidFill>
                  <a:srgbClr val="323232"/>
                </a:solidFill>
                <a:latin typeface="Arial"/>
                <a:ea typeface="DejaVu Sans"/>
              </a:rPr>
              <a:t>l</a:t>
            </a:r>
            <a:r>
              <a:rPr b="0" lang="en-US" sz="3200" spc="-1" strike="noStrike">
                <a:solidFill>
                  <a:srgbClr val="323232"/>
                </a:solidFill>
                <a:latin typeface="Arial"/>
                <a:ea typeface="DejaVu Sans"/>
              </a:rPr>
              <a:t> </a:t>
            </a:r>
            <a:r>
              <a:rPr b="0" lang="en-US" sz="3200" spc="-1" strike="noStrike">
                <a:solidFill>
                  <a:srgbClr val="323232"/>
                </a:solidFill>
                <a:latin typeface="Arial"/>
                <a:ea typeface="DejaVu Sans"/>
              </a:rPr>
              <a:t>c</a:t>
            </a:r>
            <a:r>
              <a:rPr b="0" lang="en-US" sz="3200" spc="-1" strike="noStrike">
                <a:solidFill>
                  <a:srgbClr val="323232"/>
                </a:solidFill>
                <a:latin typeface="Arial"/>
                <a:ea typeface="DejaVu Sans"/>
              </a:rPr>
              <a:t>o</a:t>
            </a:r>
            <a:r>
              <a:rPr b="0" lang="en-US" sz="3200" spc="-1" strike="noStrike">
                <a:solidFill>
                  <a:srgbClr val="323232"/>
                </a:solidFill>
                <a:latin typeface="Arial"/>
                <a:ea typeface="DejaVu Sans"/>
              </a:rPr>
              <a:t>u</a:t>
            </a:r>
            <a:r>
              <a:rPr b="0" lang="en-US" sz="3200" spc="-1" strike="noStrike">
                <a:solidFill>
                  <a:srgbClr val="323232"/>
                </a:solidFill>
                <a:latin typeface="Arial"/>
                <a:ea typeface="DejaVu Sans"/>
              </a:rPr>
              <a:t>n</a:t>
            </a:r>
            <a:r>
              <a:rPr b="0" lang="en-US" sz="3200" spc="-1" strike="noStrike">
                <a:solidFill>
                  <a:srgbClr val="323232"/>
                </a:solidFill>
                <a:latin typeface="Arial"/>
                <a:ea typeface="DejaVu Sans"/>
              </a:rPr>
              <a:t>t</a:t>
            </a:r>
            <a:r>
              <a:rPr b="0" lang="en-US" sz="3200" spc="-1" strike="noStrike">
                <a:solidFill>
                  <a:srgbClr val="323232"/>
                </a:solidFill>
                <a:latin typeface="Arial"/>
                <a:ea typeface="DejaVu Sans"/>
              </a:rPr>
              <a:t>e</a:t>
            </a:r>
            <a:r>
              <a:rPr b="0" lang="en-US" sz="3200" spc="-1" strike="noStrike">
                <a:solidFill>
                  <a:srgbClr val="323232"/>
                </a:solidFill>
                <a:latin typeface="Arial"/>
                <a:ea typeface="DejaVu Sans"/>
              </a:rPr>
              <a:t>r</a:t>
            </a:r>
            <a:r>
              <a:rPr b="0" lang="en-US" sz="3200" spc="-1" strike="noStrike">
                <a:solidFill>
                  <a:srgbClr val="323232"/>
                </a:solidFill>
                <a:latin typeface="Arial"/>
                <a:ea typeface="DejaVu Sans"/>
              </a:rPr>
              <a:t>s</a:t>
            </a:r>
            <a:endParaRPr b="0" lang="en-US" sz="3200" spc="-1" strike="noStrike">
              <a:latin typeface="Arial"/>
            </a:endParaRPr>
          </a:p>
        </p:txBody>
      </p:sp>
      <p:pic>
        <p:nvPicPr>
          <p:cNvPr id="484" name="Picture 4_1" descr=""/>
          <p:cNvPicPr/>
          <p:nvPr/>
        </p:nvPicPr>
        <p:blipFill>
          <a:blip r:embed="rId1"/>
          <a:srcRect l="0" t="0" r="35760" b="0"/>
          <a:stretch/>
        </p:blipFill>
        <p:spPr>
          <a:xfrm>
            <a:off x="116280" y="1067040"/>
            <a:ext cx="4010040" cy="5608080"/>
          </a:xfrm>
          <a:prstGeom prst="rect">
            <a:avLst/>
          </a:prstGeom>
          <a:ln>
            <a:noFill/>
          </a:ln>
        </p:spPr>
      </p:pic>
      <p:sp>
        <p:nvSpPr>
          <p:cNvPr id="485" name="TextShape 2"/>
          <p:cNvSpPr txBox="1"/>
          <p:nvPr/>
        </p:nvSpPr>
        <p:spPr>
          <a:xfrm>
            <a:off x="4206240" y="1371600"/>
            <a:ext cx="4551120" cy="2468520"/>
          </a:xfrm>
          <a:prstGeom prst="rect">
            <a:avLst/>
          </a:prstGeom>
          <a:noFill/>
          <a:ln>
            <a:noFill/>
          </a:ln>
        </p:spPr>
        <p:txBody>
          <a:bodyPr lIns="90000" rIns="90000" tIns="45000" bIns="45000">
            <a:noAutofit/>
          </a:bodyPr>
          <a:p>
            <a:pPr marL="216000" indent="-216000">
              <a:buClr>
                <a:srgbClr val="000000"/>
              </a:buClr>
              <a:buSzPct val="45000"/>
              <a:buFont typeface="Wingdings" charset="2"/>
              <a:buChar char=""/>
            </a:pPr>
            <a:endParaRPr b="1" lang="en-US" sz="1800" spc="-1" strike="noStrike">
              <a:latin typeface="Arial"/>
            </a:endParaRPr>
          </a:p>
          <a:p>
            <a:pPr marL="216000" indent="-216000">
              <a:buClr>
                <a:srgbClr val="000000"/>
              </a:buClr>
              <a:buSzPct val="45000"/>
              <a:buFont typeface="Wingdings" charset="2"/>
              <a:buChar char=""/>
            </a:pPr>
            <a:r>
              <a:rPr b="1" lang="en-US" sz="2800" spc="-1" strike="noStrike">
                <a:latin typeface="Arial"/>
              </a:rPr>
              <a:t>HTSeq</a:t>
            </a:r>
            <a:endParaRPr b="1" lang="en-US" sz="2800" spc="-1" strike="noStrike">
              <a:latin typeface="Arial"/>
            </a:endParaRPr>
          </a:p>
          <a:p>
            <a:pPr marL="216000" indent="-216000">
              <a:buClr>
                <a:srgbClr val="000000"/>
              </a:buClr>
              <a:buSzPct val="45000"/>
              <a:buFont typeface="Wingdings" charset="2"/>
              <a:buChar char=""/>
            </a:pPr>
            <a:endParaRPr b="1" lang="en-US" sz="2800" spc="-1" strike="noStrike">
              <a:latin typeface="Arial"/>
            </a:endParaRPr>
          </a:p>
          <a:p>
            <a:pPr marL="216000" indent="-216000">
              <a:buClr>
                <a:srgbClr val="000000"/>
              </a:buClr>
              <a:buSzPct val="45000"/>
              <a:buFont typeface="Wingdings" charset="2"/>
              <a:buChar char=""/>
            </a:pPr>
            <a:r>
              <a:rPr b="1" lang="en-US" sz="2800" spc="-1" strike="noStrike">
                <a:latin typeface="Arial"/>
              </a:rPr>
              <a:t>FeatureCount</a:t>
            </a:r>
            <a:endParaRPr b="1" lang="en-US" sz="2800" spc="-1" strike="noStrike">
              <a:latin typeface="Arial"/>
            </a:endParaRPr>
          </a:p>
          <a:p>
            <a:pPr marL="216000" indent="-216000">
              <a:buClr>
                <a:srgbClr val="000000"/>
              </a:buClr>
              <a:buSzPct val="45000"/>
              <a:buFont typeface="Wingdings" charset="2"/>
              <a:buChar char=""/>
            </a:pPr>
            <a:endParaRPr b="1" lang="en-US" sz="2800" spc="-1" strike="noStrike">
              <a:latin typeface="Arial"/>
            </a:endParaRPr>
          </a:p>
          <a:p>
            <a:pPr marL="216000" indent="-216000">
              <a:buClr>
                <a:srgbClr val="000000"/>
              </a:buClr>
              <a:buSzPct val="45000"/>
              <a:buFont typeface="Wingdings" charset="2"/>
              <a:buChar char=""/>
            </a:pPr>
            <a:r>
              <a:rPr b="1" lang="en-US" sz="2800" spc="-1" strike="noStrike">
                <a:latin typeface="Arial"/>
                <a:ea typeface="Noto Sans CJK SC"/>
              </a:rPr>
              <a:t>STAR </a:t>
            </a:r>
            <a:r>
              <a:rPr b="0" lang="en-US" sz="2000" spc="-1" strike="noStrike">
                <a:latin typeface="Arial"/>
                <a:ea typeface="Noto Sans CJK SC"/>
              </a:rPr>
              <a:t>(</a:t>
            </a:r>
            <a:r>
              <a:rPr b="0" lang="en-US" sz="2000" spc="-1" strike="noStrike">
                <a:solidFill>
                  <a:srgbClr val="323232"/>
                </a:solidFill>
                <a:latin typeface="Arial"/>
                <a:ea typeface="DejaVu Sans"/>
              </a:rPr>
              <a:t>--quantMode GeneCounts)</a:t>
            </a:r>
            <a:endParaRPr b="1" lang="en-US" sz="2000" spc="-1" strike="noStrike">
              <a:latin typeface="Arial"/>
            </a:endParaRPr>
          </a:p>
        </p:txBody>
      </p:sp>
    </p:spTree>
  </p:cSld>
  <p:transition spd="med">
    <p:fade/>
  </p:transition>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6" name="CustomShape 1"/>
          <p:cNvSpPr/>
          <p:nvPr/>
        </p:nvSpPr>
        <p:spPr>
          <a:xfrm>
            <a:off x="504000" y="404640"/>
            <a:ext cx="8097840" cy="47808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Counting – gene-level counters</a:t>
            </a:r>
            <a:endParaRPr b="0" lang="en-US" sz="3200" spc="-1" strike="noStrike">
              <a:latin typeface="Arial"/>
            </a:endParaRPr>
          </a:p>
        </p:txBody>
      </p:sp>
      <p:sp>
        <p:nvSpPr>
          <p:cNvPr id="487" name="TextShape 2"/>
          <p:cNvSpPr txBox="1"/>
          <p:nvPr/>
        </p:nvSpPr>
        <p:spPr>
          <a:xfrm>
            <a:off x="0" y="1097280"/>
            <a:ext cx="1519920" cy="1535400"/>
          </a:xfrm>
          <a:prstGeom prst="rect">
            <a:avLst/>
          </a:prstGeom>
          <a:noFill/>
          <a:ln>
            <a:noFill/>
          </a:ln>
        </p:spPr>
        <p:txBody>
          <a:bodyPr lIns="90000" rIns="90000" tIns="45000" bIns="45000">
            <a:noAutofit/>
          </a:bodyPr>
          <a:p>
            <a:pPr marL="216000" indent="-216000">
              <a:buClr>
                <a:srgbClr val="000000"/>
              </a:buClr>
              <a:buSzPct val="45000"/>
              <a:buFont typeface="Wingdings" charset="2"/>
              <a:buChar char=""/>
            </a:pPr>
            <a:endParaRPr b="1" lang="en-US" sz="1800" spc="-1" strike="noStrike">
              <a:latin typeface="Arial"/>
            </a:endParaRPr>
          </a:p>
          <a:p>
            <a:pPr marL="216000" indent="-216000">
              <a:buClr>
                <a:srgbClr val="000000"/>
              </a:buClr>
              <a:buSzPct val="45000"/>
              <a:buFont typeface="Wingdings" charset="2"/>
              <a:buChar char=""/>
            </a:pPr>
            <a:r>
              <a:rPr b="1" lang="en-US" sz="2800" spc="-1" strike="noStrike">
                <a:solidFill>
                  <a:srgbClr val="c9211e"/>
                </a:solidFill>
                <a:latin typeface="Arial"/>
              </a:rPr>
              <a:t>HTSeq</a:t>
            </a:r>
            <a:endParaRPr b="1" lang="en-US" sz="2800" spc="-1" strike="noStrike">
              <a:latin typeface="Arial"/>
            </a:endParaRPr>
          </a:p>
          <a:p>
            <a:pPr marL="216000" indent="-216000">
              <a:buClr>
                <a:srgbClr val="000000"/>
              </a:buClr>
              <a:buSzPct val="45000"/>
              <a:buFont typeface="Wingdings" charset="2"/>
              <a:buChar char=""/>
            </a:pPr>
            <a:endParaRPr b="1" lang="en-US" sz="2800" spc="-1" strike="noStrike">
              <a:latin typeface="Arial"/>
            </a:endParaRPr>
          </a:p>
          <a:p>
            <a:pPr marL="216000" indent="-216000">
              <a:buClr>
                <a:srgbClr val="000000"/>
              </a:buClr>
              <a:buSzPct val="45000"/>
              <a:buFont typeface="Wingdings" charset="2"/>
              <a:buChar char=""/>
            </a:pPr>
            <a:endParaRPr b="1" lang="en-US" sz="2800" spc="-1" strike="noStrike">
              <a:latin typeface="Arial"/>
            </a:endParaRPr>
          </a:p>
        </p:txBody>
      </p:sp>
      <p:pic>
        <p:nvPicPr>
          <p:cNvPr id="488" name="Picture 4_4" descr=""/>
          <p:cNvPicPr/>
          <p:nvPr/>
        </p:nvPicPr>
        <p:blipFill>
          <a:blip r:embed="rId1"/>
          <a:stretch/>
        </p:blipFill>
        <p:spPr>
          <a:xfrm>
            <a:off x="2851200" y="1097280"/>
            <a:ext cx="6243480" cy="5608080"/>
          </a:xfrm>
          <a:prstGeom prst="rect">
            <a:avLst/>
          </a:prstGeom>
          <a:ln>
            <a:noFill/>
          </a:ln>
        </p:spPr>
      </p:pic>
    </p:spTree>
  </p:cSld>
  <p:transition spd="med">
    <p:fade/>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04000" y="404640"/>
            <a:ext cx="8097840" cy="47808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Alignment vs. Pseudoalignment</a:t>
            </a:r>
            <a:endParaRPr b="0" lang="en-US" sz="3200" spc="-1" strike="noStrike">
              <a:latin typeface="Arial"/>
            </a:endParaRPr>
          </a:p>
        </p:txBody>
      </p:sp>
      <p:sp>
        <p:nvSpPr>
          <p:cNvPr id="135" name="CustomShape 2"/>
          <p:cNvSpPr/>
          <p:nvPr/>
        </p:nvSpPr>
        <p:spPr>
          <a:xfrm>
            <a:off x="250560" y="6550200"/>
            <a:ext cx="3157200" cy="30168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0" lang="en-US" sz="1400" spc="-1" strike="noStrike">
                <a:solidFill>
                  <a:srgbClr val="323232"/>
                </a:solidFill>
                <a:latin typeface="Arial"/>
                <a:ea typeface="ＭＳ Ｐゴシック"/>
              </a:rPr>
              <a:t>https://en.wikipedia.org/wiki/RNA-Seq</a:t>
            </a:r>
            <a:endParaRPr b="0" lang="en-US" sz="1400" spc="-1" strike="noStrike">
              <a:latin typeface="Arial"/>
            </a:endParaRPr>
          </a:p>
        </p:txBody>
      </p:sp>
      <p:pic>
        <p:nvPicPr>
          <p:cNvPr id="136" name="Picture 4" descr=""/>
          <p:cNvPicPr/>
          <p:nvPr/>
        </p:nvPicPr>
        <p:blipFill>
          <a:blip r:embed="rId1"/>
          <a:stretch/>
        </p:blipFill>
        <p:spPr>
          <a:xfrm>
            <a:off x="160200" y="1589040"/>
            <a:ext cx="4239720" cy="4058640"/>
          </a:xfrm>
          <a:prstGeom prst="rect">
            <a:avLst/>
          </a:prstGeom>
          <a:ln>
            <a:noFill/>
          </a:ln>
        </p:spPr>
      </p:pic>
      <p:pic>
        <p:nvPicPr>
          <p:cNvPr id="137" name="Picture 5" descr=""/>
          <p:cNvPicPr/>
          <p:nvPr/>
        </p:nvPicPr>
        <p:blipFill>
          <a:blip r:embed="rId2"/>
          <a:srcRect l="54618" t="7763" r="10948" b="55698"/>
          <a:stretch/>
        </p:blipFill>
        <p:spPr>
          <a:xfrm>
            <a:off x="4703760" y="1052640"/>
            <a:ext cx="3921120" cy="5487120"/>
          </a:xfrm>
          <a:prstGeom prst="rect">
            <a:avLst/>
          </a:prstGeom>
          <a:ln>
            <a:noFill/>
          </a:ln>
        </p:spPr>
      </p:pic>
      <p:sp>
        <p:nvSpPr>
          <p:cNvPr id="138" name="CustomShape 3"/>
          <p:cNvSpPr/>
          <p:nvPr/>
        </p:nvSpPr>
        <p:spPr>
          <a:xfrm>
            <a:off x="4165200" y="6534000"/>
            <a:ext cx="5089680" cy="30168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0" lang="en-US" sz="1400" spc="-1" strike="noStrike">
                <a:solidFill>
                  <a:srgbClr val="323232"/>
                </a:solidFill>
                <a:latin typeface="Arial"/>
                <a:ea typeface="ＭＳ Ｐゴシック"/>
              </a:rPr>
              <a:t>sailfish (Patro et al. 2014), see also “Kallisto” (Bray et al.2016)</a:t>
            </a:r>
            <a:endParaRPr b="0" lang="en-US" sz="1400" spc="-1" strike="noStrike">
              <a:latin typeface="Arial"/>
            </a:endParaRPr>
          </a:p>
        </p:txBody>
      </p:sp>
      <p:sp>
        <p:nvSpPr>
          <p:cNvPr id="139" name="CustomShape 4"/>
          <p:cNvSpPr/>
          <p:nvPr/>
        </p:nvSpPr>
        <p:spPr>
          <a:xfrm>
            <a:off x="6086880" y="6519960"/>
            <a:ext cx="2968200" cy="301320"/>
          </a:xfrm>
          <a:prstGeom prst="rect">
            <a:avLst/>
          </a:prstGeom>
          <a:noFill/>
          <a:ln>
            <a:noFill/>
          </a:ln>
        </p:spPr>
        <p:style>
          <a:lnRef idx="0"/>
          <a:fillRef idx="0"/>
          <a:effectRef idx="0"/>
          <a:fontRef idx="minor"/>
        </p:style>
      </p:sp>
    </p:spTree>
  </p:cSld>
  <p:transition spd="med">
    <p:fade/>
  </p:transition>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9" name="CustomShape 1"/>
          <p:cNvSpPr/>
          <p:nvPr/>
        </p:nvSpPr>
        <p:spPr>
          <a:xfrm>
            <a:off x="504000" y="404640"/>
            <a:ext cx="8097840" cy="47808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Counting – gene-level counters</a:t>
            </a:r>
            <a:endParaRPr b="0" lang="en-US" sz="3200" spc="-1" strike="noStrike">
              <a:latin typeface="Arial"/>
            </a:endParaRPr>
          </a:p>
        </p:txBody>
      </p:sp>
      <p:sp>
        <p:nvSpPr>
          <p:cNvPr id="490" name="TextShape 2"/>
          <p:cNvSpPr txBox="1"/>
          <p:nvPr/>
        </p:nvSpPr>
        <p:spPr>
          <a:xfrm>
            <a:off x="0" y="1097280"/>
            <a:ext cx="2705760" cy="1675800"/>
          </a:xfrm>
          <a:prstGeom prst="rect">
            <a:avLst/>
          </a:prstGeom>
          <a:noFill/>
          <a:ln>
            <a:noFill/>
          </a:ln>
        </p:spPr>
        <p:txBody>
          <a:bodyPr lIns="90000" rIns="90000" tIns="45000" bIns="45000">
            <a:noAutofit/>
          </a:bodyPr>
          <a:p>
            <a:pPr marL="216000" indent="-216000">
              <a:buClr>
                <a:srgbClr val="000000"/>
              </a:buClr>
              <a:buSzPct val="45000"/>
              <a:buFont typeface="Wingdings" charset="2"/>
              <a:buChar char=""/>
            </a:pPr>
            <a:endParaRPr b="1" lang="en-US" sz="1800" spc="-1" strike="noStrike">
              <a:latin typeface="Arial"/>
            </a:endParaRPr>
          </a:p>
          <a:p>
            <a:pPr marL="216000" indent="-216000">
              <a:buClr>
                <a:srgbClr val="000000"/>
              </a:buClr>
              <a:buSzPct val="45000"/>
              <a:buFont typeface="Wingdings" charset="2"/>
              <a:buChar char=""/>
            </a:pPr>
            <a:r>
              <a:rPr b="1" lang="en-US" sz="2800" spc="-1" strike="noStrike">
                <a:latin typeface="Arial"/>
              </a:rPr>
              <a:t>HTSeq</a:t>
            </a:r>
            <a:endParaRPr b="1" lang="en-US" sz="2800" spc="-1" strike="noStrike">
              <a:latin typeface="Arial"/>
            </a:endParaRPr>
          </a:p>
          <a:p>
            <a:pPr marL="216000" indent="-216000">
              <a:buClr>
                <a:srgbClr val="000000"/>
              </a:buClr>
              <a:buSzPct val="45000"/>
              <a:buFont typeface="Wingdings" charset="2"/>
              <a:buChar char=""/>
            </a:pPr>
            <a:endParaRPr b="1" lang="en-US" sz="2800" spc="-1" strike="noStrike">
              <a:latin typeface="Arial"/>
            </a:endParaRPr>
          </a:p>
          <a:p>
            <a:pPr marL="216000" indent="-216000">
              <a:buClr>
                <a:srgbClr val="000000"/>
              </a:buClr>
              <a:buSzPct val="45000"/>
              <a:buFont typeface="Wingdings" charset="2"/>
              <a:buChar char=""/>
            </a:pPr>
            <a:r>
              <a:rPr b="1" lang="en-US" sz="2800" spc="-1" strike="noStrike">
                <a:solidFill>
                  <a:srgbClr val="c9211e"/>
                </a:solidFill>
                <a:latin typeface="Arial"/>
                <a:ea typeface="DejaVu Sans"/>
              </a:rPr>
              <a:t>FeatureCount</a:t>
            </a:r>
            <a:endParaRPr b="1" lang="en-US" sz="2800" spc="-1" strike="noStrike">
              <a:latin typeface="Arial"/>
            </a:endParaRPr>
          </a:p>
        </p:txBody>
      </p:sp>
      <p:pic>
        <p:nvPicPr>
          <p:cNvPr id="491" name="Picture 4_3" descr=""/>
          <p:cNvPicPr/>
          <p:nvPr/>
        </p:nvPicPr>
        <p:blipFill>
          <a:blip r:embed="rId1"/>
          <a:stretch/>
        </p:blipFill>
        <p:spPr>
          <a:xfrm>
            <a:off x="2851200" y="1097280"/>
            <a:ext cx="6243480" cy="5608080"/>
          </a:xfrm>
          <a:prstGeom prst="rect">
            <a:avLst/>
          </a:prstGeom>
          <a:ln>
            <a:noFill/>
          </a:ln>
        </p:spPr>
      </p:pic>
      <p:sp>
        <p:nvSpPr>
          <p:cNvPr id="492" name="TextShape 3"/>
          <p:cNvSpPr txBox="1"/>
          <p:nvPr/>
        </p:nvSpPr>
        <p:spPr>
          <a:xfrm>
            <a:off x="914400" y="3452760"/>
            <a:ext cx="1805400" cy="1027800"/>
          </a:xfrm>
          <a:prstGeom prst="rect">
            <a:avLst/>
          </a:prstGeom>
          <a:noFill/>
          <a:ln>
            <a:noFill/>
          </a:ln>
        </p:spPr>
        <p:txBody>
          <a:bodyPr lIns="90000" rIns="90000" tIns="45000" bIns="45000">
            <a:noAutofit/>
          </a:bodyPr>
          <a:p>
            <a:r>
              <a:rPr b="0" lang="en-US" sz="2200" spc="-1" strike="noStrike">
                <a:latin typeface="Arial"/>
              </a:rPr>
              <a:t>+ options for </a:t>
            </a:r>
            <a:endParaRPr b="0" lang="en-US" sz="2200" spc="-1" strike="noStrike">
              <a:latin typeface="Arial"/>
            </a:endParaRPr>
          </a:p>
          <a:p>
            <a:r>
              <a:rPr b="0" lang="en-US" sz="2200" spc="-1" strike="noStrike">
                <a:latin typeface="Arial"/>
              </a:rPr>
              <a:t>	</a:t>
            </a:r>
            <a:r>
              <a:rPr b="0" lang="en-US" sz="2200" spc="-1" strike="noStrike">
                <a:latin typeface="Arial"/>
              </a:rPr>
              <a:t>fractional</a:t>
            </a:r>
            <a:endParaRPr b="0" lang="en-US" sz="2200" spc="-1" strike="noStrike">
              <a:latin typeface="Arial"/>
            </a:endParaRPr>
          </a:p>
          <a:p>
            <a:r>
              <a:rPr b="0" lang="en-US" sz="2200" spc="-1" strike="noStrike">
                <a:latin typeface="Arial"/>
              </a:rPr>
              <a:t>	</a:t>
            </a:r>
            <a:r>
              <a:rPr b="0" lang="en-US" sz="2200" spc="-1" strike="noStrike">
                <a:latin typeface="Arial"/>
              </a:rPr>
              <a:t>count</a:t>
            </a:r>
            <a:endParaRPr b="0" lang="en-US" sz="2200" spc="-1" strike="noStrike">
              <a:latin typeface="Arial"/>
            </a:endParaRPr>
          </a:p>
        </p:txBody>
      </p:sp>
    </p:spTree>
  </p:cSld>
  <p:transition spd="med">
    <p:fade/>
  </p:transition>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3" name="CustomShape 1"/>
          <p:cNvSpPr/>
          <p:nvPr/>
        </p:nvSpPr>
        <p:spPr>
          <a:xfrm>
            <a:off x="504000" y="404640"/>
            <a:ext cx="8097840" cy="47808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Counting – gene-level counters</a:t>
            </a:r>
            <a:endParaRPr b="0" lang="en-US" sz="3200" spc="-1" strike="noStrike">
              <a:latin typeface="Arial"/>
            </a:endParaRPr>
          </a:p>
        </p:txBody>
      </p:sp>
      <p:sp>
        <p:nvSpPr>
          <p:cNvPr id="494" name="TextShape 2"/>
          <p:cNvSpPr txBox="1"/>
          <p:nvPr/>
        </p:nvSpPr>
        <p:spPr>
          <a:xfrm>
            <a:off x="0" y="1097280"/>
            <a:ext cx="2874600" cy="2694240"/>
          </a:xfrm>
          <a:prstGeom prst="rect">
            <a:avLst/>
          </a:prstGeom>
          <a:noFill/>
          <a:ln>
            <a:noFill/>
          </a:ln>
        </p:spPr>
        <p:txBody>
          <a:bodyPr lIns="90000" rIns="90000" tIns="45000" bIns="45000">
            <a:noAutofit/>
          </a:bodyPr>
          <a:p>
            <a:pPr marL="216000" indent="-216000">
              <a:buClr>
                <a:srgbClr val="000000"/>
              </a:buClr>
              <a:buSzPct val="45000"/>
              <a:buFont typeface="Wingdings" charset="2"/>
              <a:buChar char=""/>
            </a:pPr>
            <a:endParaRPr b="1" lang="en-US" sz="1800" spc="-1" strike="noStrike">
              <a:latin typeface="Arial"/>
            </a:endParaRPr>
          </a:p>
          <a:p>
            <a:pPr marL="216000" indent="-216000">
              <a:buClr>
                <a:srgbClr val="000000"/>
              </a:buClr>
              <a:buSzPct val="45000"/>
              <a:buFont typeface="Wingdings" charset="2"/>
              <a:buChar char=""/>
            </a:pPr>
            <a:r>
              <a:rPr b="1" lang="en-US" sz="2800" spc="-1" strike="noStrike">
                <a:latin typeface="Arial"/>
              </a:rPr>
              <a:t>HTSeq</a:t>
            </a:r>
            <a:endParaRPr b="1" lang="en-US" sz="2800" spc="-1" strike="noStrike">
              <a:latin typeface="Arial"/>
            </a:endParaRPr>
          </a:p>
          <a:p>
            <a:pPr marL="216000" indent="-216000">
              <a:buClr>
                <a:srgbClr val="000000"/>
              </a:buClr>
              <a:buSzPct val="45000"/>
              <a:buFont typeface="Wingdings" charset="2"/>
              <a:buChar char=""/>
            </a:pPr>
            <a:endParaRPr b="1" lang="en-US" sz="2800" spc="-1" strike="noStrike">
              <a:latin typeface="Arial"/>
            </a:endParaRPr>
          </a:p>
          <a:p>
            <a:pPr marL="216000" indent="-216000">
              <a:buClr>
                <a:srgbClr val="000000"/>
              </a:buClr>
              <a:buSzPct val="45000"/>
              <a:buFont typeface="Wingdings" charset="2"/>
              <a:buChar char=""/>
            </a:pPr>
            <a:r>
              <a:rPr b="1" lang="en-US" sz="2800" spc="-1" strike="noStrike">
                <a:solidFill>
                  <a:srgbClr val="000000"/>
                </a:solidFill>
                <a:latin typeface="Arial"/>
                <a:ea typeface="Noto Sans CJK SC"/>
              </a:rPr>
              <a:t>FeatureCount</a:t>
            </a:r>
            <a:endParaRPr b="1" lang="en-US" sz="2800" spc="-1" strike="noStrike">
              <a:latin typeface="Arial"/>
            </a:endParaRPr>
          </a:p>
          <a:p>
            <a:pPr marL="216000" indent="-216000">
              <a:buClr>
                <a:srgbClr val="000000"/>
              </a:buClr>
              <a:buSzPct val="45000"/>
              <a:buFont typeface="Wingdings" charset="2"/>
              <a:buChar char=""/>
            </a:pPr>
            <a:endParaRPr b="1" lang="en-US" sz="2800" spc="-1" strike="noStrike">
              <a:latin typeface="Arial"/>
            </a:endParaRPr>
          </a:p>
          <a:p>
            <a:pPr marL="216000" indent="-216000">
              <a:buClr>
                <a:srgbClr val="000000"/>
              </a:buClr>
              <a:buSzPct val="45000"/>
              <a:buFont typeface="Wingdings" charset="2"/>
              <a:buChar char=""/>
            </a:pPr>
            <a:r>
              <a:rPr b="1" lang="en-US" sz="2800" spc="-1" strike="noStrike">
                <a:solidFill>
                  <a:srgbClr val="c9211e"/>
                </a:solidFill>
                <a:latin typeface="Arial"/>
                <a:ea typeface="Noto Sans CJK SC"/>
              </a:rPr>
              <a:t>STAR </a:t>
            </a:r>
            <a:endParaRPr b="1" lang="en-US" sz="2800" spc="-1" strike="noStrike">
              <a:latin typeface="Arial"/>
            </a:endParaRPr>
          </a:p>
          <a:p>
            <a:pPr marL="216000" indent="-216000">
              <a:buClr>
                <a:srgbClr val="000000"/>
              </a:buClr>
              <a:buSzPct val="45000"/>
              <a:buFont typeface="Wingdings" charset="2"/>
              <a:buChar char=""/>
            </a:pPr>
            <a:r>
              <a:rPr b="0" lang="en-US" sz="1600" spc="-1" strike="noStrike">
                <a:latin typeface="Arial"/>
                <a:ea typeface="Noto Sans CJK SC"/>
              </a:rPr>
              <a:t>(</a:t>
            </a:r>
            <a:r>
              <a:rPr b="0" lang="en-US" sz="1600" spc="-1" strike="noStrike">
                <a:solidFill>
                  <a:srgbClr val="323232"/>
                </a:solidFill>
                <a:latin typeface="Arial"/>
                <a:ea typeface="DejaVu Sans"/>
              </a:rPr>
              <a:t>--quantMode GeneCounts)</a:t>
            </a:r>
            <a:endParaRPr b="1" lang="en-US" sz="1600" spc="-1" strike="noStrike">
              <a:latin typeface="Arial"/>
            </a:endParaRPr>
          </a:p>
        </p:txBody>
      </p:sp>
      <p:pic>
        <p:nvPicPr>
          <p:cNvPr id="495" name="Picture 4_2" descr=""/>
          <p:cNvPicPr/>
          <p:nvPr/>
        </p:nvPicPr>
        <p:blipFill>
          <a:blip r:embed="rId1"/>
          <a:stretch/>
        </p:blipFill>
        <p:spPr>
          <a:xfrm>
            <a:off x="2851200" y="1097280"/>
            <a:ext cx="6243480" cy="5608080"/>
          </a:xfrm>
          <a:prstGeom prst="rect">
            <a:avLst/>
          </a:prstGeom>
          <a:ln>
            <a:noFill/>
          </a:ln>
        </p:spPr>
      </p:pic>
      <p:sp>
        <p:nvSpPr>
          <p:cNvPr id="496" name="CustomShape 3"/>
          <p:cNvSpPr/>
          <p:nvPr/>
        </p:nvSpPr>
        <p:spPr>
          <a:xfrm>
            <a:off x="6766560" y="1005840"/>
            <a:ext cx="2377440" cy="5699520"/>
          </a:xfrm>
          <a:prstGeom prst="rect">
            <a:avLst/>
          </a:prstGeom>
          <a:solidFill>
            <a:srgbClr val="ffffff"/>
          </a:solidFill>
          <a:ln>
            <a:noFill/>
          </a:ln>
        </p:spPr>
        <p:style>
          <a:lnRef idx="0"/>
          <a:fillRef idx="0"/>
          <a:effectRef idx="0"/>
          <a:fontRef idx="minor"/>
        </p:style>
      </p:sp>
    </p:spTree>
  </p:cSld>
  <p:transition spd="med">
    <p:fade/>
  </p:transition>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7" name="CustomShape 1"/>
          <p:cNvSpPr/>
          <p:nvPr/>
        </p:nvSpPr>
        <p:spPr>
          <a:xfrm>
            <a:off x="504000" y="404640"/>
            <a:ext cx="8097840" cy="47808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Counting – transcript-level</a:t>
            </a:r>
            <a:endParaRPr b="0" lang="en-US" sz="3200" spc="-1" strike="noStrike">
              <a:latin typeface="Arial"/>
            </a:endParaRPr>
          </a:p>
        </p:txBody>
      </p:sp>
      <p:sp>
        <p:nvSpPr>
          <p:cNvPr id="498" name="CustomShape 2"/>
          <p:cNvSpPr/>
          <p:nvPr/>
        </p:nvSpPr>
        <p:spPr>
          <a:xfrm>
            <a:off x="3096360" y="2971440"/>
            <a:ext cx="1052280" cy="93960"/>
          </a:xfrm>
          <a:prstGeom prst="rect">
            <a:avLst/>
          </a:prstGeom>
          <a:solidFill>
            <a:srgbClr val="0000ff"/>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99" name="CustomShape 3"/>
          <p:cNvSpPr/>
          <p:nvPr/>
        </p:nvSpPr>
        <p:spPr>
          <a:xfrm>
            <a:off x="4458960" y="2974320"/>
            <a:ext cx="746640" cy="93960"/>
          </a:xfrm>
          <a:prstGeom prst="rect">
            <a:avLst/>
          </a:prstGeom>
          <a:solidFill>
            <a:srgbClr val="0000ff"/>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00" name="CustomShape 4"/>
          <p:cNvSpPr/>
          <p:nvPr/>
        </p:nvSpPr>
        <p:spPr>
          <a:xfrm>
            <a:off x="5840640" y="2971440"/>
            <a:ext cx="746640" cy="93960"/>
          </a:xfrm>
          <a:prstGeom prst="rect">
            <a:avLst/>
          </a:prstGeom>
          <a:solidFill>
            <a:srgbClr val="0000ff"/>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01" name="CustomShape 5"/>
          <p:cNvSpPr/>
          <p:nvPr/>
        </p:nvSpPr>
        <p:spPr>
          <a:xfrm>
            <a:off x="1765800" y="2832120"/>
            <a:ext cx="1255680" cy="33228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0" lang="en-US" sz="1600" spc="-1" strike="noStrike">
                <a:solidFill>
                  <a:srgbClr val="323232"/>
                </a:solidFill>
                <a:latin typeface="Arial"/>
                <a:ea typeface="DejaVu Sans"/>
              </a:rPr>
              <a:t>Transcript A</a:t>
            </a:r>
            <a:endParaRPr b="0" lang="en-US" sz="1600" spc="-1" strike="noStrike">
              <a:latin typeface="Arial"/>
            </a:endParaRPr>
          </a:p>
        </p:txBody>
      </p:sp>
      <p:sp>
        <p:nvSpPr>
          <p:cNvPr id="502" name="CustomShape 6"/>
          <p:cNvSpPr/>
          <p:nvPr/>
        </p:nvSpPr>
        <p:spPr>
          <a:xfrm>
            <a:off x="1774080" y="3639240"/>
            <a:ext cx="1266120" cy="33228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0" lang="en-US" sz="1600" spc="-1" strike="noStrike">
                <a:solidFill>
                  <a:srgbClr val="323232"/>
                </a:solidFill>
                <a:latin typeface="Arial"/>
                <a:ea typeface="DejaVu Sans"/>
              </a:rPr>
              <a:t>Transc</a:t>
            </a:r>
            <a:r>
              <a:rPr b="0" lang="en-US" sz="1600" spc="-1" strike="noStrike">
                <a:solidFill>
                  <a:srgbClr val="323232"/>
                </a:solidFill>
                <a:latin typeface="Arial"/>
                <a:ea typeface="DejaVu Sans"/>
              </a:rPr>
              <a:t>ript B</a:t>
            </a:r>
            <a:endParaRPr b="0" lang="en-US" sz="1600" spc="-1" strike="noStrike">
              <a:latin typeface="Arial"/>
            </a:endParaRPr>
          </a:p>
        </p:txBody>
      </p:sp>
      <p:sp>
        <p:nvSpPr>
          <p:cNvPr id="503" name="CustomShape 7"/>
          <p:cNvSpPr/>
          <p:nvPr/>
        </p:nvSpPr>
        <p:spPr>
          <a:xfrm>
            <a:off x="3084120" y="3778560"/>
            <a:ext cx="1052280" cy="93960"/>
          </a:xfrm>
          <a:prstGeom prst="rect">
            <a:avLst/>
          </a:prstGeom>
          <a:solidFill>
            <a:srgbClr val="ff0000"/>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04" name="CustomShape 8"/>
          <p:cNvSpPr/>
          <p:nvPr/>
        </p:nvSpPr>
        <p:spPr>
          <a:xfrm>
            <a:off x="5828760" y="3778560"/>
            <a:ext cx="746640" cy="93960"/>
          </a:xfrm>
          <a:prstGeom prst="rect">
            <a:avLst/>
          </a:prstGeom>
          <a:solidFill>
            <a:srgbClr val="ff0000"/>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05" name="Line 9"/>
          <p:cNvSpPr/>
          <p:nvPr/>
        </p:nvSpPr>
        <p:spPr>
          <a:xfrm>
            <a:off x="4138200" y="3826080"/>
            <a:ext cx="1690200" cy="360"/>
          </a:xfrm>
          <a:prstGeom prst="line">
            <a:avLst/>
          </a:prstGeom>
          <a:ln>
            <a:solidFill>
              <a:schemeClr val="tx1"/>
            </a:solidFill>
            <a:round/>
          </a:ln>
        </p:spPr>
        <p:style>
          <a:lnRef idx="2">
            <a:schemeClr val="accent1"/>
          </a:lnRef>
          <a:fillRef idx="0">
            <a:schemeClr val="accent1"/>
          </a:fillRef>
          <a:effectRef idx="1">
            <a:schemeClr val="accent1"/>
          </a:effectRef>
          <a:fontRef idx="minor"/>
        </p:style>
      </p:sp>
      <p:sp>
        <p:nvSpPr>
          <p:cNvPr id="506" name="Line 10"/>
          <p:cNvSpPr/>
          <p:nvPr/>
        </p:nvSpPr>
        <p:spPr>
          <a:xfrm>
            <a:off x="4150080" y="3018960"/>
            <a:ext cx="308520" cy="3240"/>
          </a:xfrm>
          <a:prstGeom prst="line">
            <a:avLst/>
          </a:prstGeom>
          <a:ln>
            <a:solidFill>
              <a:schemeClr val="tx1"/>
            </a:solidFill>
            <a:round/>
          </a:ln>
        </p:spPr>
        <p:style>
          <a:lnRef idx="2">
            <a:schemeClr val="accent1"/>
          </a:lnRef>
          <a:fillRef idx="0">
            <a:schemeClr val="accent1"/>
          </a:fillRef>
          <a:effectRef idx="1">
            <a:schemeClr val="accent1"/>
          </a:effectRef>
          <a:fontRef idx="minor"/>
        </p:style>
      </p:sp>
      <p:sp>
        <p:nvSpPr>
          <p:cNvPr id="507" name="Line 11"/>
          <p:cNvSpPr/>
          <p:nvPr/>
        </p:nvSpPr>
        <p:spPr>
          <a:xfrm flipV="1">
            <a:off x="5207040" y="3018960"/>
            <a:ext cx="633600" cy="3240"/>
          </a:xfrm>
          <a:prstGeom prst="line">
            <a:avLst/>
          </a:prstGeom>
          <a:ln>
            <a:solidFill>
              <a:schemeClr val="tx1"/>
            </a:solidFill>
            <a:round/>
          </a:ln>
        </p:spPr>
        <p:style>
          <a:lnRef idx="2">
            <a:schemeClr val="accent1"/>
          </a:lnRef>
          <a:fillRef idx="0">
            <a:schemeClr val="accent1"/>
          </a:fillRef>
          <a:effectRef idx="1">
            <a:schemeClr val="accent1"/>
          </a:effectRef>
          <a:fontRef idx="minor"/>
        </p:style>
      </p:sp>
      <p:sp>
        <p:nvSpPr>
          <p:cNvPr id="508" name="CustomShape 12"/>
          <p:cNvSpPr/>
          <p:nvPr/>
        </p:nvSpPr>
        <p:spPr>
          <a:xfrm>
            <a:off x="3117240" y="2786400"/>
            <a:ext cx="336600" cy="43920"/>
          </a:xfrm>
          <a:prstGeom prst="rect">
            <a:avLst/>
          </a:prstGeom>
          <a:solidFill>
            <a:schemeClr val="bg1">
              <a:lumMod val="65000"/>
            </a:schemeClr>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09" name="CustomShape 13"/>
          <p:cNvSpPr/>
          <p:nvPr/>
        </p:nvSpPr>
        <p:spPr>
          <a:xfrm>
            <a:off x="3353760" y="2616480"/>
            <a:ext cx="336600" cy="43920"/>
          </a:xfrm>
          <a:prstGeom prst="rect">
            <a:avLst/>
          </a:prstGeom>
          <a:solidFill>
            <a:schemeClr val="bg1">
              <a:lumMod val="65000"/>
            </a:schemeClr>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10" name="CustomShape 14"/>
          <p:cNvSpPr/>
          <p:nvPr/>
        </p:nvSpPr>
        <p:spPr>
          <a:xfrm>
            <a:off x="3295440" y="3593520"/>
            <a:ext cx="336600" cy="43920"/>
          </a:xfrm>
          <a:prstGeom prst="rect">
            <a:avLst/>
          </a:prstGeom>
          <a:solidFill>
            <a:schemeClr val="bg1">
              <a:lumMod val="65000"/>
            </a:schemeClr>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11" name="CustomShape 15"/>
          <p:cNvSpPr/>
          <p:nvPr/>
        </p:nvSpPr>
        <p:spPr>
          <a:xfrm>
            <a:off x="3552840" y="3393720"/>
            <a:ext cx="336600" cy="43920"/>
          </a:xfrm>
          <a:prstGeom prst="rect">
            <a:avLst/>
          </a:prstGeom>
          <a:solidFill>
            <a:schemeClr val="bg1">
              <a:lumMod val="65000"/>
            </a:schemeClr>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12" name="CustomShape 16"/>
          <p:cNvSpPr/>
          <p:nvPr/>
        </p:nvSpPr>
        <p:spPr>
          <a:xfrm>
            <a:off x="3981240" y="3593520"/>
            <a:ext cx="155520" cy="43920"/>
          </a:xfrm>
          <a:prstGeom prst="rect">
            <a:avLst/>
          </a:prstGeom>
          <a:solidFill>
            <a:srgbClr val="ff0000"/>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13" name="CustomShape 17"/>
          <p:cNvSpPr/>
          <p:nvPr/>
        </p:nvSpPr>
        <p:spPr>
          <a:xfrm>
            <a:off x="5823720" y="3593520"/>
            <a:ext cx="197280" cy="43920"/>
          </a:xfrm>
          <a:prstGeom prst="rect">
            <a:avLst/>
          </a:prstGeom>
          <a:solidFill>
            <a:srgbClr val="ff0000"/>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14" name="Line 18"/>
          <p:cNvSpPr/>
          <p:nvPr/>
        </p:nvSpPr>
        <p:spPr>
          <a:xfrm>
            <a:off x="4138200" y="3616200"/>
            <a:ext cx="1685160" cy="360"/>
          </a:xfrm>
          <a:prstGeom prst="line">
            <a:avLst/>
          </a:prstGeom>
          <a:ln w="12600">
            <a:solidFill>
              <a:schemeClr val="tx1"/>
            </a:solidFill>
            <a:round/>
          </a:ln>
        </p:spPr>
        <p:style>
          <a:lnRef idx="2">
            <a:schemeClr val="accent1"/>
          </a:lnRef>
          <a:fillRef idx="0">
            <a:schemeClr val="accent1"/>
          </a:fillRef>
          <a:effectRef idx="1">
            <a:schemeClr val="accent1"/>
          </a:effectRef>
          <a:fontRef idx="minor"/>
        </p:style>
      </p:sp>
      <p:sp>
        <p:nvSpPr>
          <p:cNvPr id="515" name="CustomShape 19"/>
          <p:cNvSpPr/>
          <p:nvPr/>
        </p:nvSpPr>
        <p:spPr>
          <a:xfrm>
            <a:off x="3993120" y="2788200"/>
            <a:ext cx="155520" cy="43920"/>
          </a:xfrm>
          <a:prstGeom prst="rect">
            <a:avLst/>
          </a:prstGeom>
          <a:solidFill>
            <a:srgbClr val="0000ff"/>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16" name="CustomShape 20"/>
          <p:cNvSpPr/>
          <p:nvPr/>
        </p:nvSpPr>
        <p:spPr>
          <a:xfrm>
            <a:off x="4439880" y="2788200"/>
            <a:ext cx="263160" cy="43920"/>
          </a:xfrm>
          <a:prstGeom prst="rect">
            <a:avLst/>
          </a:prstGeom>
          <a:solidFill>
            <a:srgbClr val="0000ff"/>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17" name="Line 21"/>
          <p:cNvSpPr/>
          <p:nvPr/>
        </p:nvSpPr>
        <p:spPr>
          <a:xfrm>
            <a:off x="4150080" y="2810880"/>
            <a:ext cx="289440" cy="360"/>
          </a:xfrm>
          <a:prstGeom prst="line">
            <a:avLst/>
          </a:prstGeom>
          <a:ln w="12600">
            <a:solidFill>
              <a:schemeClr val="tx1"/>
            </a:solidFill>
            <a:round/>
          </a:ln>
        </p:spPr>
        <p:style>
          <a:lnRef idx="2">
            <a:schemeClr val="accent1"/>
          </a:lnRef>
          <a:fillRef idx="0">
            <a:schemeClr val="accent1"/>
          </a:fillRef>
          <a:effectRef idx="1">
            <a:schemeClr val="accent1"/>
          </a:effectRef>
          <a:fontRef idx="minor"/>
        </p:style>
      </p:sp>
      <p:sp>
        <p:nvSpPr>
          <p:cNvPr id="518" name="CustomShape 22"/>
          <p:cNvSpPr/>
          <p:nvPr/>
        </p:nvSpPr>
        <p:spPr>
          <a:xfrm>
            <a:off x="4651920" y="2616480"/>
            <a:ext cx="336600" cy="43920"/>
          </a:xfrm>
          <a:prstGeom prst="rect">
            <a:avLst/>
          </a:prstGeom>
          <a:solidFill>
            <a:srgbClr val="0000ff"/>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19" name="CustomShape 23"/>
          <p:cNvSpPr/>
          <p:nvPr/>
        </p:nvSpPr>
        <p:spPr>
          <a:xfrm>
            <a:off x="4869000" y="2788200"/>
            <a:ext cx="336600" cy="43920"/>
          </a:xfrm>
          <a:prstGeom prst="rect">
            <a:avLst/>
          </a:prstGeom>
          <a:solidFill>
            <a:srgbClr val="0000ff"/>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20" name="CustomShape 24"/>
          <p:cNvSpPr/>
          <p:nvPr/>
        </p:nvSpPr>
        <p:spPr>
          <a:xfrm>
            <a:off x="5853240" y="2619000"/>
            <a:ext cx="336600" cy="43920"/>
          </a:xfrm>
          <a:prstGeom prst="rect">
            <a:avLst/>
          </a:prstGeom>
          <a:solidFill>
            <a:schemeClr val="bg1">
              <a:lumMod val="65000"/>
            </a:schemeClr>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21" name="CustomShape 25"/>
          <p:cNvSpPr/>
          <p:nvPr/>
        </p:nvSpPr>
        <p:spPr>
          <a:xfrm>
            <a:off x="6047640" y="2786040"/>
            <a:ext cx="336600" cy="43920"/>
          </a:xfrm>
          <a:prstGeom prst="rect">
            <a:avLst/>
          </a:prstGeom>
          <a:solidFill>
            <a:schemeClr val="bg1">
              <a:lumMod val="65000"/>
            </a:schemeClr>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22" name="CustomShape 26"/>
          <p:cNvSpPr/>
          <p:nvPr/>
        </p:nvSpPr>
        <p:spPr>
          <a:xfrm>
            <a:off x="6257520" y="2619000"/>
            <a:ext cx="336600" cy="43920"/>
          </a:xfrm>
          <a:prstGeom prst="rect">
            <a:avLst/>
          </a:prstGeom>
          <a:solidFill>
            <a:schemeClr val="bg1">
              <a:lumMod val="65000"/>
            </a:schemeClr>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23" name="CustomShape 27"/>
          <p:cNvSpPr/>
          <p:nvPr/>
        </p:nvSpPr>
        <p:spPr>
          <a:xfrm>
            <a:off x="5958720" y="3393720"/>
            <a:ext cx="336600" cy="43920"/>
          </a:xfrm>
          <a:prstGeom prst="rect">
            <a:avLst/>
          </a:prstGeom>
          <a:solidFill>
            <a:schemeClr val="bg1">
              <a:lumMod val="65000"/>
            </a:schemeClr>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24" name="CustomShape 28"/>
          <p:cNvSpPr/>
          <p:nvPr/>
        </p:nvSpPr>
        <p:spPr>
          <a:xfrm>
            <a:off x="6202800" y="3593520"/>
            <a:ext cx="336600" cy="43920"/>
          </a:xfrm>
          <a:prstGeom prst="rect">
            <a:avLst/>
          </a:prstGeom>
          <a:solidFill>
            <a:schemeClr val="bg1">
              <a:lumMod val="65000"/>
            </a:schemeClr>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25" name="TextShape 29"/>
          <p:cNvSpPr txBox="1"/>
          <p:nvPr/>
        </p:nvSpPr>
        <p:spPr>
          <a:xfrm>
            <a:off x="548640" y="4554720"/>
            <a:ext cx="5856120" cy="430200"/>
          </a:xfrm>
          <a:prstGeom prst="rect">
            <a:avLst/>
          </a:prstGeom>
          <a:noFill/>
          <a:ln>
            <a:noFill/>
          </a:ln>
        </p:spPr>
        <p:txBody>
          <a:bodyPr lIns="90000" rIns="90000" tIns="45000" bIns="45000">
            <a:noAutofit/>
          </a:bodyPr>
          <a:p>
            <a:r>
              <a:rPr b="1" lang="en-US" sz="2400" spc="-1" strike="noStrike">
                <a:latin typeface="Arial"/>
              </a:rPr>
              <a:t>→ </a:t>
            </a:r>
            <a:r>
              <a:rPr b="1" lang="en-US" sz="2400" spc="-1" strike="noStrike">
                <a:latin typeface="Arial"/>
              </a:rPr>
              <a:t>RSEM, Cufflink, Salmon, StringTie ...</a:t>
            </a:r>
            <a:endParaRPr b="0" lang="en-US" sz="2400" spc="-1" strike="noStrike">
              <a:latin typeface="Arial"/>
            </a:endParaRPr>
          </a:p>
        </p:txBody>
      </p:sp>
    </p:spTree>
  </p:cSld>
  <p:transition spd="med">
    <p:fade/>
  </p:transition>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6" name="CustomShape 1"/>
          <p:cNvSpPr/>
          <p:nvPr/>
        </p:nvSpPr>
        <p:spPr>
          <a:xfrm>
            <a:off x="504000" y="404640"/>
            <a:ext cx="8097840" cy="478080"/>
          </a:xfrm>
          <a:prstGeom prst="rect">
            <a:avLst/>
          </a:prstGeom>
          <a:noFill/>
          <a:ln>
            <a:noFill/>
          </a:ln>
        </p:spPr>
        <p:style>
          <a:lnRef idx="0"/>
          <a:fillRef idx="0"/>
          <a:effectRef idx="0"/>
          <a:fontRef idx="minor"/>
        </p:style>
        <p:txBody>
          <a:bodyPr lIns="0" rIns="0" tIns="0" bIns="0" anchor="ctr">
            <a:normAutofit/>
          </a:bodyPr>
          <a:p>
            <a:pPr>
              <a:lnSpc>
                <a:spcPct val="100000"/>
              </a:lnSpc>
            </a:pPr>
            <a:r>
              <a:rPr b="1" lang="en-US" sz="3200" spc="-1" strike="noStrike">
                <a:solidFill>
                  <a:srgbClr val="323232"/>
                </a:solidFill>
                <a:latin typeface="Arial"/>
                <a:ea typeface="DejaVu Sans"/>
              </a:rPr>
              <a:t>Practical </a:t>
            </a:r>
            <a:endParaRPr b="0" lang="en-US" sz="3200" spc="-1" strike="noStrike">
              <a:latin typeface="Arial"/>
            </a:endParaRPr>
          </a:p>
        </p:txBody>
      </p:sp>
      <p:sp>
        <p:nvSpPr>
          <p:cNvPr id="527" name="CustomShape 2"/>
          <p:cNvSpPr/>
          <p:nvPr/>
        </p:nvSpPr>
        <p:spPr>
          <a:xfrm>
            <a:off x="504000" y="1196640"/>
            <a:ext cx="8546760" cy="4893840"/>
          </a:xfrm>
          <a:prstGeom prst="rect">
            <a:avLst/>
          </a:prstGeom>
          <a:noFill/>
          <a:ln>
            <a:noFill/>
          </a:ln>
        </p:spPr>
        <p:style>
          <a:lnRef idx="0"/>
          <a:fillRef idx="0"/>
          <a:effectRef idx="0"/>
          <a:fontRef idx="minor"/>
        </p:style>
        <p:txBody>
          <a:bodyPr lIns="0" rIns="0" tIns="0" bIns="0">
            <a:noAutofit/>
          </a:bodyPr>
          <a:p>
            <a:pPr>
              <a:lnSpc>
                <a:spcPct val="100000"/>
              </a:lnSpc>
              <a:spcBef>
                <a:spcPts val="2401"/>
              </a:spcBef>
            </a:pPr>
            <a:r>
              <a:rPr b="1" lang="en-US" sz="2400" spc="-1" strike="noStrike">
                <a:solidFill>
                  <a:srgbClr val="323232"/>
                </a:solidFill>
                <a:latin typeface="Arial"/>
                <a:ea typeface="DejaVu Sans"/>
              </a:rPr>
              <a:t>Go to the website and do the mapping practical</a:t>
            </a:r>
            <a:endParaRPr b="0" lang="en-US" sz="2400" spc="-1" strike="noStrike">
              <a:latin typeface="Arial"/>
            </a:endParaRPr>
          </a:p>
          <a:p>
            <a:pPr>
              <a:lnSpc>
                <a:spcPct val="100000"/>
              </a:lnSpc>
              <a:spcBef>
                <a:spcPts val="2401"/>
              </a:spcBef>
            </a:pPr>
            <a:endParaRPr b="0" lang="en-US" sz="2400" spc="-1" strike="noStrike">
              <a:latin typeface="Arial"/>
            </a:endParaRPr>
          </a:p>
        </p:txBody>
      </p:sp>
    </p:spTree>
  </p:cSld>
  <p:transition spd="med">
    <p:fade/>
  </p:transition>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8" name="CustomShape 1"/>
          <p:cNvSpPr/>
          <p:nvPr/>
        </p:nvSpPr>
        <p:spPr>
          <a:xfrm>
            <a:off x="504000" y="404640"/>
            <a:ext cx="8097840" cy="47808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REFERENCES</a:t>
            </a:r>
            <a:endParaRPr b="0" lang="en-US" sz="3200" spc="-1" strike="noStrike">
              <a:latin typeface="Arial"/>
            </a:endParaRPr>
          </a:p>
        </p:txBody>
      </p:sp>
      <p:sp>
        <p:nvSpPr>
          <p:cNvPr id="529" name="CustomShape 2"/>
          <p:cNvSpPr/>
          <p:nvPr/>
        </p:nvSpPr>
        <p:spPr>
          <a:xfrm>
            <a:off x="504000" y="1341360"/>
            <a:ext cx="8097840" cy="4893840"/>
          </a:xfrm>
          <a:prstGeom prst="rect">
            <a:avLst/>
          </a:prstGeom>
          <a:noFill/>
          <a:ln>
            <a:noFill/>
          </a:ln>
        </p:spPr>
        <p:style>
          <a:lnRef idx="0"/>
          <a:fillRef idx="0"/>
          <a:effectRef idx="0"/>
          <a:fontRef idx="minor"/>
        </p:style>
        <p:txBody>
          <a:bodyPr lIns="0" rIns="0" tIns="0" bIns="0">
            <a:noAutofit/>
          </a:bodyPr>
          <a:p>
            <a:pPr>
              <a:lnSpc>
                <a:spcPct val="100000"/>
              </a:lnSpc>
              <a:spcBef>
                <a:spcPts val="1199"/>
              </a:spcBef>
            </a:pPr>
            <a:r>
              <a:rPr b="0" lang="en-US" sz="1600" spc="-1" strike="noStrike" u="sng">
                <a:solidFill>
                  <a:srgbClr val="575757"/>
                </a:solidFill>
                <a:uFillTx/>
                <a:latin typeface="Arial"/>
                <a:ea typeface="DejaVu Sans"/>
                <a:hlinkClick r:id="rId1"/>
              </a:rPr>
              <a:t>Li H &amp; Durbin R (2009) </a:t>
            </a:r>
            <a:r>
              <a:rPr b="0" lang="en-US" sz="1600" spc="-1" strike="noStrike" u="sng">
                <a:solidFill>
                  <a:srgbClr val="575757"/>
                </a:solidFill>
                <a:uFillTx/>
                <a:latin typeface="Arial"/>
                <a:ea typeface="DejaVu Sans"/>
                <a:hlinkClick r:id="rId2"/>
              </a:rPr>
              <a:t>“Fast </a:t>
            </a:r>
            <a:r>
              <a:rPr b="0" lang="en-US" sz="1600" spc="-1" strike="noStrike" u="sng">
                <a:solidFill>
                  <a:srgbClr val="575757"/>
                </a:solidFill>
                <a:uFillTx/>
                <a:latin typeface="Arial"/>
                <a:ea typeface="DejaVu Sans"/>
                <a:hlinkClick r:id="rId3"/>
              </a:rPr>
              <a:t>and accurate short read alignment with Burrows-Wheeler </a:t>
            </a:r>
            <a:r>
              <a:rPr b="0" lang="en-US" sz="1600" spc="-1" strike="noStrike" u="sng">
                <a:solidFill>
                  <a:srgbClr val="575757"/>
                </a:solidFill>
                <a:uFillTx/>
                <a:latin typeface="Arial"/>
                <a:ea typeface="DejaVu Sans"/>
                <a:hlinkClick r:id="rId4"/>
              </a:rPr>
              <a:t>transform” Bioinformatics </a:t>
            </a:r>
            <a:r>
              <a:rPr b="0" lang="en-US" sz="1600" spc="-1" strike="noStrike" u="sng">
                <a:solidFill>
                  <a:srgbClr val="575757"/>
                </a:solidFill>
                <a:uFillTx/>
                <a:latin typeface="Arial"/>
                <a:ea typeface="DejaVu Sans"/>
                <a:hlinkClick r:id="rId5"/>
              </a:rPr>
              <a:t>25(14):1754-60</a:t>
            </a:r>
            <a:endParaRPr b="0" lang="en-US" sz="1600" spc="-1" strike="noStrike">
              <a:latin typeface="Arial"/>
            </a:endParaRPr>
          </a:p>
          <a:p>
            <a:pPr>
              <a:lnSpc>
                <a:spcPct val="100000"/>
              </a:lnSpc>
              <a:spcBef>
                <a:spcPts val="1199"/>
              </a:spcBef>
            </a:pPr>
            <a:r>
              <a:rPr b="0" lang="en-US" sz="1600" spc="-1" strike="noStrike" u="sng">
                <a:solidFill>
                  <a:srgbClr val="575757"/>
                </a:solidFill>
                <a:uFillTx/>
                <a:latin typeface="Arial"/>
                <a:ea typeface="DejaVu Sans"/>
                <a:hlinkClick r:id="rId6"/>
              </a:rPr>
              <a:t>Langmead </a:t>
            </a:r>
            <a:r>
              <a:rPr b="0" i="1" lang="en-US" sz="1600" spc="-1" strike="noStrike" u="sng">
                <a:solidFill>
                  <a:srgbClr val="575757"/>
                </a:solidFill>
                <a:uFillTx/>
                <a:latin typeface="Arial"/>
                <a:ea typeface="DejaVu Sans"/>
                <a:hlinkClick r:id="rId7"/>
              </a:rPr>
              <a:t>et </a:t>
            </a:r>
            <a:r>
              <a:rPr b="0" i="1" lang="en-US" sz="1600" spc="-1" strike="noStrike" u="sng">
                <a:solidFill>
                  <a:srgbClr val="575757"/>
                </a:solidFill>
                <a:uFillTx/>
                <a:latin typeface="Arial"/>
                <a:ea typeface="DejaVu Sans"/>
                <a:hlinkClick r:id="rId8"/>
              </a:rPr>
              <a:t>al</a:t>
            </a:r>
            <a:r>
              <a:rPr b="0" lang="en-US" sz="1600" spc="-1" strike="noStrike" u="sng">
                <a:solidFill>
                  <a:srgbClr val="575757"/>
                </a:solidFill>
                <a:uFillTx/>
                <a:latin typeface="Arial"/>
                <a:ea typeface="DejaVu Sans"/>
                <a:hlinkClick r:id="rId9"/>
              </a:rPr>
              <a:t> (2009) </a:t>
            </a:r>
            <a:r>
              <a:rPr b="0" lang="en-US" sz="1600" spc="-1" strike="noStrike" u="sng">
                <a:solidFill>
                  <a:srgbClr val="575757"/>
                </a:solidFill>
                <a:uFillTx/>
                <a:latin typeface="Arial"/>
                <a:ea typeface="DejaVu Sans"/>
                <a:hlinkClick r:id="rId10"/>
              </a:rPr>
              <a:t>“Ultrafast </a:t>
            </a:r>
            <a:r>
              <a:rPr b="0" lang="en-US" sz="1600" spc="-1" strike="noStrike" u="sng">
                <a:solidFill>
                  <a:srgbClr val="575757"/>
                </a:solidFill>
                <a:uFillTx/>
                <a:latin typeface="Arial"/>
                <a:ea typeface="DejaVu Sans"/>
                <a:hlinkClick r:id="rId11"/>
              </a:rPr>
              <a:t>and memory-efficient alignment of short DNA sequences to the human </a:t>
            </a:r>
            <a:r>
              <a:rPr b="0" lang="en-US" sz="1600" spc="-1" strike="noStrike" u="sng">
                <a:solidFill>
                  <a:srgbClr val="575757"/>
                </a:solidFill>
                <a:uFillTx/>
                <a:latin typeface="Arial"/>
                <a:ea typeface="DejaVu Sans"/>
                <a:hlinkClick r:id="rId12"/>
              </a:rPr>
              <a:t>genome” Genome Biology </a:t>
            </a:r>
            <a:r>
              <a:rPr b="0" lang="en-US" sz="1600" spc="-1" strike="noStrike" u="sng">
                <a:solidFill>
                  <a:srgbClr val="575757"/>
                </a:solidFill>
                <a:uFillTx/>
                <a:latin typeface="Arial"/>
                <a:ea typeface="DejaVu Sans"/>
                <a:hlinkClick r:id="rId13"/>
              </a:rPr>
              <a:t>10(3):R25</a:t>
            </a:r>
            <a:r>
              <a:rPr b="0" lang="en-US" sz="1600" spc="-1" strike="noStrike" u="sng">
                <a:solidFill>
                  <a:srgbClr val="575757"/>
                </a:solidFill>
                <a:uFillTx/>
                <a:latin typeface="Arial"/>
                <a:ea typeface="DejaVu Sans"/>
                <a:hlinkClick r:id="rId14"/>
              </a:rPr>
              <a:t>.</a:t>
            </a:r>
            <a:endParaRPr b="0" lang="en-US" sz="1600" spc="-1" strike="noStrike">
              <a:latin typeface="Arial"/>
            </a:endParaRPr>
          </a:p>
          <a:p>
            <a:pPr>
              <a:lnSpc>
                <a:spcPct val="100000"/>
              </a:lnSpc>
              <a:spcBef>
                <a:spcPts val="1199"/>
              </a:spcBef>
            </a:pPr>
            <a:r>
              <a:rPr b="0" lang="en-US" sz="1600" spc="-1" strike="noStrike" u="sng">
                <a:solidFill>
                  <a:srgbClr val="575757"/>
                </a:solidFill>
                <a:uFillTx/>
                <a:latin typeface="Arial"/>
                <a:ea typeface="DejaVu Sans"/>
                <a:hlinkClick r:id="rId15"/>
              </a:rPr>
              <a:t>Trapnell </a:t>
            </a:r>
            <a:r>
              <a:rPr b="0" i="1" lang="en-US" sz="1600" spc="-1" strike="noStrike" u="sng">
                <a:solidFill>
                  <a:srgbClr val="575757"/>
                </a:solidFill>
                <a:uFillTx/>
                <a:latin typeface="Arial"/>
                <a:ea typeface="DejaVu Sans"/>
                <a:hlinkClick r:id="rId16"/>
              </a:rPr>
              <a:t>et al</a:t>
            </a:r>
            <a:r>
              <a:rPr b="0" lang="en-US" sz="1600" spc="-1" strike="noStrike" u="sng">
                <a:solidFill>
                  <a:srgbClr val="575757"/>
                </a:solidFill>
                <a:uFillTx/>
                <a:latin typeface="Arial"/>
                <a:ea typeface="DejaVu Sans"/>
                <a:hlinkClick r:id="rId17"/>
              </a:rPr>
              <a:t> (2009) “</a:t>
            </a:r>
            <a:r>
              <a:rPr b="0" lang="en-US" sz="1600" spc="-1" strike="noStrike" u="sng">
                <a:solidFill>
                  <a:srgbClr val="575757"/>
                </a:solidFill>
                <a:uFillTx/>
                <a:latin typeface="Arial"/>
                <a:ea typeface="DejaVu Sans"/>
                <a:hlinkClick r:id="rId18"/>
              </a:rPr>
              <a:t>TopHat</a:t>
            </a:r>
            <a:r>
              <a:rPr b="0" lang="en-US" sz="1600" spc="-1" strike="noStrike" u="sng">
                <a:solidFill>
                  <a:srgbClr val="575757"/>
                </a:solidFill>
                <a:uFillTx/>
                <a:latin typeface="Arial"/>
                <a:ea typeface="DejaVu Sans"/>
                <a:hlinkClick r:id="rId19"/>
              </a:rPr>
              <a:t>: discovering splice junctions with </a:t>
            </a:r>
            <a:r>
              <a:rPr b="0" lang="en-US" sz="1600" spc="-1" strike="noStrike" u="sng">
                <a:solidFill>
                  <a:srgbClr val="575757"/>
                </a:solidFill>
                <a:uFillTx/>
                <a:latin typeface="Arial"/>
                <a:ea typeface="DejaVu Sans"/>
                <a:hlinkClick r:id="rId20"/>
              </a:rPr>
              <a:t>RNA-Seq” Bioinformatics </a:t>
            </a:r>
            <a:r>
              <a:rPr b="0" lang="en-US" sz="1600" spc="-1" strike="noStrike" u="sng">
                <a:solidFill>
                  <a:srgbClr val="575757"/>
                </a:solidFill>
                <a:uFillTx/>
                <a:latin typeface="Arial"/>
                <a:ea typeface="DejaVu Sans"/>
                <a:hlinkClick r:id="rId21"/>
              </a:rPr>
              <a:t>25(9):1105-11</a:t>
            </a:r>
            <a:r>
              <a:rPr b="0" lang="en-US" sz="1600" spc="-1" strike="noStrike" u="sng">
                <a:solidFill>
                  <a:srgbClr val="575757"/>
                </a:solidFill>
                <a:uFillTx/>
                <a:latin typeface="Arial"/>
                <a:ea typeface="DejaVu Sans"/>
                <a:hlinkClick r:id="rId22"/>
              </a:rPr>
              <a:t>.</a:t>
            </a:r>
            <a:endParaRPr b="0" lang="en-US" sz="1600" spc="-1" strike="noStrike">
              <a:latin typeface="Arial"/>
            </a:endParaRPr>
          </a:p>
          <a:p>
            <a:pPr>
              <a:lnSpc>
                <a:spcPct val="100000"/>
              </a:lnSpc>
              <a:spcBef>
                <a:spcPts val="1199"/>
              </a:spcBef>
            </a:pPr>
            <a:r>
              <a:rPr b="0" lang="en-US" sz="1600" spc="-1" strike="noStrike" u="sng">
                <a:solidFill>
                  <a:srgbClr val="575757"/>
                </a:solidFill>
                <a:uFillTx/>
                <a:latin typeface="Arial"/>
                <a:ea typeface="DejaVu Sans"/>
                <a:hlinkClick r:id="rId23"/>
              </a:rPr>
              <a:t>Kim </a:t>
            </a:r>
            <a:r>
              <a:rPr b="0" i="1" lang="en-US" sz="1600" spc="-1" strike="noStrike" u="sng">
                <a:solidFill>
                  <a:srgbClr val="575757"/>
                </a:solidFill>
                <a:uFillTx/>
                <a:latin typeface="Arial"/>
                <a:ea typeface="DejaVu Sans"/>
                <a:hlinkClick r:id="rId24"/>
              </a:rPr>
              <a:t>et al</a:t>
            </a:r>
            <a:r>
              <a:rPr b="0" lang="en-US" sz="1600" spc="-1" strike="noStrike" u="sng">
                <a:solidFill>
                  <a:srgbClr val="575757"/>
                </a:solidFill>
                <a:uFillTx/>
                <a:latin typeface="Arial"/>
                <a:ea typeface="DejaVu Sans"/>
                <a:hlinkClick r:id="rId25"/>
              </a:rPr>
              <a:t> (2013) “</a:t>
            </a:r>
            <a:r>
              <a:rPr b="0" lang="en-US" sz="1600" spc="-1" strike="noStrike" u="sng">
                <a:solidFill>
                  <a:srgbClr val="575757"/>
                </a:solidFill>
                <a:uFillTx/>
                <a:latin typeface="Arial"/>
                <a:ea typeface="DejaVu Sans"/>
                <a:hlinkClick r:id="rId26"/>
              </a:rPr>
              <a:t>TopHat2</a:t>
            </a:r>
            <a:r>
              <a:rPr b="0" lang="en-US" sz="1600" spc="-1" strike="noStrike" u="sng">
                <a:solidFill>
                  <a:srgbClr val="575757"/>
                </a:solidFill>
                <a:uFillTx/>
                <a:latin typeface="Arial"/>
                <a:ea typeface="DejaVu Sans"/>
                <a:hlinkClick r:id="rId27"/>
              </a:rPr>
              <a:t>: accurate alignment of transcriptomes in the presence of insertions, deletions and gene </a:t>
            </a:r>
            <a:r>
              <a:rPr b="0" lang="en-US" sz="1600" spc="-1" strike="noStrike" u="sng">
                <a:solidFill>
                  <a:srgbClr val="575757"/>
                </a:solidFill>
                <a:uFillTx/>
                <a:latin typeface="Arial"/>
                <a:ea typeface="DejaVu Sans"/>
                <a:hlinkClick r:id="rId28"/>
              </a:rPr>
              <a:t>fusions” </a:t>
            </a:r>
            <a:r>
              <a:rPr b="0" lang="en-US" sz="1600" spc="-1" strike="noStrike" u="sng">
                <a:solidFill>
                  <a:srgbClr val="575757"/>
                </a:solidFill>
                <a:uFillTx/>
                <a:latin typeface="Arial"/>
                <a:ea typeface="DejaVu Sans"/>
                <a:hlinkClick r:id="rId29"/>
              </a:rPr>
              <a:t>Genome Biology 14(4):R36</a:t>
            </a:r>
            <a:r>
              <a:rPr b="0" lang="en-US" sz="1600" spc="-1" strike="noStrike" u="sng">
                <a:solidFill>
                  <a:srgbClr val="575757"/>
                </a:solidFill>
                <a:uFillTx/>
                <a:latin typeface="Arial"/>
                <a:ea typeface="DejaVu Sans"/>
                <a:hlinkClick r:id="rId30"/>
              </a:rPr>
              <a:t>.</a:t>
            </a:r>
            <a:endParaRPr b="0" lang="en-US" sz="1600" spc="-1" strike="noStrike">
              <a:latin typeface="Arial"/>
            </a:endParaRPr>
          </a:p>
          <a:p>
            <a:pPr>
              <a:lnSpc>
                <a:spcPct val="100000"/>
              </a:lnSpc>
              <a:spcBef>
                <a:spcPts val="1199"/>
              </a:spcBef>
            </a:pPr>
            <a:r>
              <a:rPr b="0" lang="en-US" sz="1600" spc="-1" strike="noStrike" u="sng">
                <a:solidFill>
                  <a:srgbClr val="575757"/>
                </a:solidFill>
                <a:uFillTx/>
                <a:latin typeface="Arial"/>
                <a:ea typeface="DejaVu Sans"/>
                <a:hlinkClick r:id="rId31"/>
              </a:rPr>
              <a:t>Dobin </a:t>
            </a:r>
            <a:r>
              <a:rPr b="0" i="1" lang="en-US" sz="1600" spc="-1" strike="noStrike" u="sng">
                <a:solidFill>
                  <a:srgbClr val="575757"/>
                </a:solidFill>
                <a:uFillTx/>
                <a:latin typeface="Arial"/>
                <a:ea typeface="DejaVu Sans"/>
                <a:hlinkClick r:id="rId32"/>
              </a:rPr>
              <a:t>et al</a:t>
            </a:r>
            <a:r>
              <a:rPr b="0" lang="en-US" sz="1600" spc="-1" strike="noStrike" u="sng">
                <a:solidFill>
                  <a:srgbClr val="575757"/>
                </a:solidFill>
                <a:uFillTx/>
                <a:latin typeface="Arial"/>
                <a:ea typeface="DejaVu Sans"/>
                <a:hlinkClick r:id="rId33"/>
              </a:rPr>
              <a:t> (2013) </a:t>
            </a:r>
            <a:r>
              <a:rPr b="0" lang="en-US" sz="1600" spc="-1" strike="noStrike" u="sng">
                <a:solidFill>
                  <a:srgbClr val="575757"/>
                </a:solidFill>
                <a:uFillTx/>
                <a:latin typeface="Arial"/>
                <a:ea typeface="DejaVu Sans"/>
                <a:hlinkClick r:id="rId34"/>
              </a:rPr>
              <a:t>“STAR</a:t>
            </a:r>
            <a:r>
              <a:rPr b="0" lang="en-US" sz="1600" spc="-1" strike="noStrike" u="sng">
                <a:solidFill>
                  <a:srgbClr val="575757"/>
                </a:solidFill>
                <a:uFillTx/>
                <a:latin typeface="Arial"/>
                <a:ea typeface="DejaVu Sans"/>
                <a:hlinkClick r:id="rId35"/>
              </a:rPr>
              <a:t>: ultrafast universal RNA-seq </a:t>
            </a:r>
            <a:r>
              <a:rPr b="0" lang="en-US" sz="1600" spc="-1" strike="noStrike" u="sng">
                <a:solidFill>
                  <a:srgbClr val="575757"/>
                </a:solidFill>
                <a:uFillTx/>
                <a:latin typeface="Arial"/>
                <a:ea typeface="DejaVu Sans"/>
                <a:hlinkClick r:id="rId36"/>
              </a:rPr>
              <a:t>aligner” Bioinformatics </a:t>
            </a:r>
            <a:r>
              <a:rPr b="0" lang="en-US" sz="1600" spc="-1" strike="noStrike" u="sng">
                <a:solidFill>
                  <a:srgbClr val="575757"/>
                </a:solidFill>
                <a:uFillTx/>
                <a:latin typeface="Arial"/>
                <a:ea typeface="DejaVu Sans"/>
                <a:hlinkClick r:id="rId37"/>
              </a:rPr>
              <a:t>29(1):15-21</a:t>
            </a:r>
            <a:r>
              <a:rPr b="0" lang="en-US" sz="1600" spc="-1" strike="noStrike" u="sng">
                <a:solidFill>
                  <a:srgbClr val="575757"/>
                </a:solidFill>
                <a:uFillTx/>
                <a:latin typeface="Arial"/>
                <a:ea typeface="DejaVu Sans"/>
                <a:hlinkClick r:id="rId38"/>
              </a:rPr>
              <a:t>.</a:t>
            </a:r>
            <a:endParaRPr b="0" lang="en-US" sz="1600" spc="-1" strike="noStrike">
              <a:latin typeface="Arial"/>
            </a:endParaRPr>
          </a:p>
          <a:p>
            <a:pPr>
              <a:lnSpc>
                <a:spcPct val="100000"/>
              </a:lnSpc>
              <a:spcBef>
                <a:spcPts val="1199"/>
              </a:spcBef>
            </a:pPr>
            <a:r>
              <a:rPr b="0" lang="en-US" sz="1600" spc="-1" strike="noStrike" u="sng">
                <a:solidFill>
                  <a:srgbClr val="575757"/>
                </a:solidFill>
                <a:uFillTx/>
                <a:latin typeface="Arial"/>
                <a:ea typeface="DejaVu Sans"/>
                <a:hlinkClick r:id="rId39"/>
              </a:rPr>
              <a:t>Patro </a:t>
            </a:r>
            <a:r>
              <a:rPr b="0" i="1" lang="en-US" sz="1600" spc="-1" strike="noStrike" u="sng">
                <a:solidFill>
                  <a:srgbClr val="575757"/>
                </a:solidFill>
                <a:uFillTx/>
                <a:latin typeface="Arial"/>
                <a:ea typeface="DejaVu Sans"/>
                <a:hlinkClick r:id="rId40"/>
              </a:rPr>
              <a:t>et al</a:t>
            </a:r>
            <a:r>
              <a:rPr b="0" lang="en-US" sz="1600" spc="-1" strike="noStrike" u="sng">
                <a:solidFill>
                  <a:srgbClr val="575757"/>
                </a:solidFill>
                <a:uFillTx/>
                <a:latin typeface="Arial"/>
                <a:ea typeface="DejaVu Sans"/>
                <a:hlinkClick r:id="rId41"/>
              </a:rPr>
              <a:t> (2014) “</a:t>
            </a:r>
            <a:r>
              <a:rPr b="0" lang="en-US" sz="1600" spc="-1" strike="noStrike" u="sng">
                <a:solidFill>
                  <a:srgbClr val="575757"/>
                </a:solidFill>
                <a:uFillTx/>
                <a:latin typeface="Arial"/>
                <a:ea typeface="DejaVu Sans"/>
                <a:hlinkClick r:id="rId42"/>
              </a:rPr>
              <a:t>Sailfish </a:t>
            </a:r>
            <a:r>
              <a:rPr b="0" lang="en-US" sz="1600" spc="-1" strike="noStrike" u="sng">
                <a:solidFill>
                  <a:srgbClr val="575757"/>
                </a:solidFill>
                <a:uFillTx/>
                <a:latin typeface="Arial"/>
                <a:ea typeface="DejaVu Sans"/>
                <a:hlinkClick r:id="rId43"/>
              </a:rPr>
              <a:t>enables alignment-free isoform quantification from RNA-</a:t>
            </a:r>
            <a:r>
              <a:rPr b="0" lang="en-US" sz="1600" spc="-1" strike="noStrike" u="sng">
                <a:solidFill>
                  <a:srgbClr val="575757"/>
                </a:solidFill>
                <a:uFillTx/>
                <a:latin typeface="Arial"/>
                <a:ea typeface="DejaVu Sans"/>
                <a:hlinkClick r:id="rId44"/>
              </a:rPr>
              <a:t>seq</a:t>
            </a:r>
            <a:r>
              <a:rPr b="0" lang="en-US" sz="1600" spc="-1" strike="noStrike" u="sng">
                <a:solidFill>
                  <a:srgbClr val="575757"/>
                </a:solidFill>
                <a:uFillTx/>
                <a:latin typeface="Arial"/>
                <a:ea typeface="DejaVu Sans"/>
                <a:hlinkClick r:id="rId45"/>
              </a:rPr>
              <a:t> reads using lightweight </a:t>
            </a:r>
            <a:r>
              <a:rPr b="0" lang="en-US" sz="1600" spc="-1" strike="noStrike" u="sng">
                <a:solidFill>
                  <a:srgbClr val="575757"/>
                </a:solidFill>
                <a:uFillTx/>
                <a:latin typeface="Arial"/>
                <a:ea typeface="DejaVu Sans"/>
                <a:hlinkClick r:id="rId46"/>
              </a:rPr>
              <a:t>algorithms” Nature Biotechnology </a:t>
            </a:r>
            <a:r>
              <a:rPr b="0" lang="en-US" sz="1600" spc="-1" strike="noStrike" u="sng">
                <a:solidFill>
                  <a:srgbClr val="575757"/>
                </a:solidFill>
                <a:uFillTx/>
                <a:latin typeface="Arial"/>
                <a:ea typeface="DejaVu Sans"/>
                <a:hlinkClick r:id="rId47"/>
              </a:rPr>
              <a:t>32(5):462-4</a:t>
            </a:r>
            <a:r>
              <a:rPr b="0" lang="en-US" sz="1600" spc="-1" strike="noStrike" u="sng">
                <a:solidFill>
                  <a:srgbClr val="575757"/>
                </a:solidFill>
                <a:uFillTx/>
                <a:latin typeface="Arial"/>
                <a:ea typeface="DejaVu Sans"/>
                <a:hlinkClick r:id="rId48"/>
              </a:rPr>
              <a:t>.</a:t>
            </a:r>
            <a:endParaRPr b="0" lang="en-US" sz="1600" spc="-1" strike="noStrike">
              <a:latin typeface="Arial"/>
            </a:endParaRPr>
          </a:p>
          <a:p>
            <a:pPr>
              <a:lnSpc>
                <a:spcPct val="100000"/>
              </a:lnSpc>
              <a:spcBef>
                <a:spcPts val="1199"/>
              </a:spcBef>
            </a:pPr>
            <a:r>
              <a:rPr b="0" lang="en-US" sz="1600" spc="-1" strike="noStrike" u="sng">
                <a:solidFill>
                  <a:srgbClr val="575757"/>
                </a:solidFill>
                <a:uFillTx/>
                <a:latin typeface="Arial"/>
                <a:ea typeface="DejaVu Sans"/>
                <a:hlinkClick r:id="rId49"/>
              </a:rPr>
              <a:t>Patro </a:t>
            </a:r>
            <a:r>
              <a:rPr b="0" i="1" lang="en-US" sz="1600" spc="-1" strike="noStrike" u="sng">
                <a:solidFill>
                  <a:srgbClr val="575757"/>
                </a:solidFill>
                <a:uFillTx/>
                <a:latin typeface="Arial"/>
                <a:ea typeface="DejaVu Sans"/>
                <a:hlinkClick r:id="rId50"/>
              </a:rPr>
              <a:t>et al</a:t>
            </a:r>
            <a:r>
              <a:rPr b="0" lang="en-US" sz="1600" spc="-1" strike="noStrike" u="sng">
                <a:solidFill>
                  <a:srgbClr val="575757"/>
                </a:solidFill>
                <a:uFillTx/>
                <a:latin typeface="Arial"/>
                <a:ea typeface="DejaVu Sans"/>
                <a:hlinkClick r:id="rId51"/>
              </a:rPr>
              <a:t> (2017) “</a:t>
            </a:r>
            <a:r>
              <a:rPr b="0" lang="en-US" sz="1600" spc="-1" strike="noStrike" u="sng">
                <a:solidFill>
                  <a:srgbClr val="575757"/>
                </a:solidFill>
                <a:uFillTx/>
                <a:latin typeface="Arial"/>
                <a:ea typeface="DejaVu Sans"/>
                <a:hlinkClick r:id="rId52"/>
              </a:rPr>
              <a:t>Salmon provides fast and bias-aware quantification of transcript </a:t>
            </a:r>
            <a:r>
              <a:rPr b="0" lang="en-US" sz="1600" spc="-1" strike="noStrike" u="sng">
                <a:solidFill>
                  <a:srgbClr val="575757"/>
                </a:solidFill>
                <a:uFillTx/>
                <a:latin typeface="Arial"/>
                <a:ea typeface="DejaVu Sans"/>
                <a:hlinkClick r:id="rId53"/>
              </a:rPr>
              <a:t>expression” Nature Methods </a:t>
            </a:r>
            <a:r>
              <a:rPr b="0" lang="en-US" sz="1600" spc="-1" strike="noStrike" u="sng">
                <a:solidFill>
                  <a:srgbClr val="575757"/>
                </a:solidFill>
                <a:uFillTx/>
                <a:latin typeface="Arial"/>
                <a:ea typeface="DejaVu Sans"/>
                <a:hlinkClick r:id="rId54"/>
              </a:rPr>
              <a:t>14(4):417-419</a:t>
            </a:r>
            <a:r>
              <a:rPr b="0" lang="en-US" sz="1600" spc="-1" strike="noStrike" u="sng">
                <a:solidFill>
                  <a:srgbClr val="575757"/>
                </a:solidFill>
                <a:uFillTx/>
                <a:latin typeface="Arial"/>
                <a:ea typeface="DejaVu Sans"/>
                <a:hlinkClick r:id="rId55"/>
              </a:rPr>
              <a:t>.</a:t>
            </a:r>
            <a:endParaRPr b="0" lang="en-US" sz="1600" spc="-1" strike="noStrike">
              <a:latin typeface="Arial"/>
            </a:endParaRPr>
          </a:p>
          <a:p>
            <a:pPr>
              <a:lnSpc>
                <a:spcPct val="100000"/>
              </a:lnSpc>
              <a:spcBef>
                <a:spcPts val="1199"/>
              </a:spcBef>
            </a:pPr>
            <a:r>
              <a:rPr b="0" lang="en-US" sz="1600" spc="-1" strike="noStrike" u="sng">
                <a:solidFill>
                  <a:srgbClr val="575757"/>
                </a:solidFill>
                <a:uFillTx/>
                <a:latin typeface="Arial"/>
                <a:ea typeface="DejaVu Sans"/>
                <a:hlinkClick r:id="rId56"/>
              </a:rPr>
              <a:t>Bray </a:t>
            </a:r>
            <a:r>
              <a:rPr b="0" i="1" lang="en-US" sz="1600" spc="-1" strike="noStrike" u="sng">
                <a:solidFill>
                  <a:srgbClr val="575757"/>
                </a:solidFill>
                <a:uFillTx/>
                <a:latin typeface="Arial"/>
                <a:ea typeface="DejaVu Sans"/>
                <a:hlinkClick r:id="rId57"/>
              </a:rPr>
              <a:t>et al </a:t>
            </a:r>
            <a:r>
              <a:rPr b="0" lang="en-US" sz="1600" spc="-1" strike="noStrike" u="sng">
                <a:solidFill>
                  <a:srgbClr val="575757"/>
                </a:solidFill>
                <a:uFillTx/>
                <a:latin typeface="Arial"/>
                <a:ea typeface="DejaVu Sans"/>
                <a:hlinkClick r:id="rId58"/>
              </a:rPr>
              <a:t>(2016) </a:t>
            </a:r>
            <a:r>
              <a:rPr b="0" lang="en-US" sz="1600" spc="-1" strike="noStrike" u="sng">
                <a:solidFill>
                  <a:srgbClr val="575757"/>
                </a:solidFill>
                <a:uFillTx/>
                <a:latin typeface="Arial"/>
                <a:ea typeface="DejaVu Sans"/>
                <a:hlinkClick r:id="rId59"/>
              </a:rPr>
              <a:t>“</a:t>
            </a:r>
            <a:r>
              <a:rPr b="0" lang="en-US" sz="1600" spc="-1" strike="noStrike" u="sng">
                <a:solidFill>
                  <a:srgbClr val="575757"/>
                </a:solidFill>
                <a:uFillTx/>
                <a:latin typeface="Arial"/>
                <a:ea typeface="DejaVu Sans"/>
                <a:hlinkClick r:id="rId60"/>
              </a:rPr>
              <a:t>Near-optimal</a:t>
            </a:r>
            <a:r>
              <a:rPr b="0" lang="en-US" sz="1600" spc="-1" strike="noStrike" u="sng">
                <a:solidFill>
                  <a:srgbClr val="575757"/>
                </a:solidFill>
                <a:uFillTx/>
                <a:latin typeface="Arial"/>
                <a:ea typeface="DejaVu Sans"/>
                <a:hlinkClick r:id="rId61"/>
              </a:rPr>
              <a:t> </a:t>
            </a:r>
            <a:r>
              <a:rPr b="0" lang="en-US" sz="1600" spc="-1" strike="noStrike" u="sng">
                <a:solidFill>
                  <a:srgbClr val="575757"/>
                </a:solidFill>
                <a:uFillTx/>
                <a:latin typeface="Arial"/>
                <a:ea typeface="DejaVu Sans"/>
                <a:hlinkClick r:id="rId62"/>
              </a:rPr>
              <a:t>probabilistic</a:t>
            </a:r>
            <a:r>
              <a:rPr b="0" lang="en-US" sz="1600" spc="-1" strike="noStrike" u="sng">
                <a:solidFill>
                  <a:srgbClr val="575757"/>
                </a:solidFill>
                <a:uFillTx/>
                <a:latin typeface="Arial"/>
                <a:ea typeface="DejaVu Sans"/>
                <a:hlinkClick r:id="rId63"/>
              </a:rPr>
              <a:t> RNA-</a:t>
            </a:r>
            <a:r>
              <a:rPr b="0" lang="en-US" sz="1600" spc="-1" strike="noStrike" u="sng">
                <a:solidFill>
                  <a:srgbClr val="575757"/>
                </a:solidFill>
                <a:uFillTx/>
                <a:latin typeface="Arial"/>
                <a:ea typeface="DejaVu Sans"/>
                <a:hlinkClick r:id="rId64"/>
              </a:rPr>
              <a:t>seq</a:t>
            </a:r>
            <a:r>
              <a:rPr b="0" lang="en-US" sz="1600" spc="-1" strike="noStrike" u="sng">
                <a:solidFill>
                  <a:srgbClr val="575757"/>
                </a:solidFill>
                <a:uFillTx/>
                <a:latin typeface="Arial"/>
                <a:ea typeface="DejaVu Sans"/>
                <a:hlinkClick r:id="rId65"/>
              </a:rPr>
              <a:t> </a:t>
            </a:r>
            <a:r>
              <a:rPr b="0" lang="en-US" sz="1600" spc="-1" strike="noStrike" u="sng">
                <a:solidFill>
                  <a:srgbClr val="575757"/>
                </a:solidFill>
                <a:uFillTx/>
                <a:latin typeface="Arial"/>
                <a:ea typeface="DejaVu Sans"/>
                <a:hlinkClick r:id="rId66"/>
              </a:rPr>
              <a:t>quantification</a:t>
            </a:r>
            <a:r>
              <a:rPr b="0" lang="en-US" sz="1600" spc="-1" strike="noStrike" u="sng">
                <a:solidFill>
                  <a:srgbClr val="575757"/>
                </a:solidFill>
                <a:uFillTx/>
                <a:latin typeface="Arial"/>
                <a:ea typeface="DejaVu Sans"/>
                <a:hlinkClick r:id="rId67"/>
              </a:rPr>
              <a:t> (</a:t>
            </a:r>
            <a:r>
              <a:rPr b="0" lang="en-US" sz="1600" spc="-1" strike="noStrike" u="sng">
                <a:solidFill>
                  <a:srgbClr val="575757"/>
                </a:solidFill>
                <a:uFillTx/>
                <a:latin typeface="Arial"/>
                <a:ea typeface="DejaVu Sans"/>
                <a:hlinkClick r:id="rId68"/>
              </a:rPr>
              <a:t>Kallisto</a:t>
            </a:r>
            <a:r>
              <a:rPr b="0" lang="en-US" sz="1600" spc="-1" strike="noStrike" u="sng">
                <a:solidFill>
                  <a:srgbClr val="575757"/>
                </a:solidFill>
                <a:uFillTx/>
                <a:latin typeface="Arial"/>
                <a:ea typeface="DejaVu Sans"/>
                <a:hlinkClick r:id="rId69"/>
              </a:rPr>
              <a:t>)” Nature </a:t>
            </a:r>
            <a:r>
              <a:rPr b="0" lang="en-US" sz="1600" spc="-1" strike="noStrike" u="sng">
                <a:solidFill>
                  <a:srgbClr val="575757"/>
                </a:solidFill>
                <a:uFillTx/>
                <a:latin typeface="Arial"/>
                <a:ea typeface="DejaVu Sans"/>
                <a:hlinkClick r:id="rId70"/>
              </a:rPr>
              <a:t>Biotechnology</a:t>
            </a:r>
            <a:r>
              <a:rPr b="0" lang="en-US" sz="1600" spc="-1" strike="noStrike" u="sng">
                <a:solidFill>
                  <a:srgbClr val="575757"/>
                </a:solidFill>
                <a:uFillTx/>
                <a:latin typeface="Arial"/>
                <a:ea typeface="DejaVu Sans"/>
                <a:hlinkClick r:id="rId71"/>
              </a:rPr>
              <a:t> </a:t>
            </a:r>
            <a:r>
              <a:rPr b="0" lang="en-US" sz="1600" spc="-1" strike="noStrike" u="sng">
                <a:solidFill>
                  <a:srgbClr val="575757"/>
                </a:solidFill>
                <a:uFillTx/>
                <a:latin typeface="Arial"/>
                <a:ea typeface="DejaVu Sans"/>
                <a:hlinkClick r:id="rId72"/>
              </a:rPr>
              <a:t>34(5):525-7</a:t>
            </a:r>
            <a:r>
              <a:rPr b="0" lang="en-US" sz="1600" spc="-1" strike="noStrike" u="sng">
                <a:solidFill>
                  <a:srgbClr val="575757"/>
                </a:solidFill>
                <a:uFillTx/>
                <a:latin typeface="Arial"/>
                <a:ea typeface="DejaVu Sans"/>
                <a:hlinkClick r:id="rId73"/>
              </a:rPr>
              <a:t>.</a:t>
            </a:r>
            <a:endParaRPr b="0" lang="en-US" sz="1600" spc="-1" strike="noStrike">
              <a:latin typeface="Arial"/>
            </a:endParaRPr>
          </a:p>
          <a:p>
            <a:pPr>
              <a:lnSpc>
                <a:spcPct val="100000"/>
              </a:lnSpc>
              <a:spcBef>
                <a:spcPts val="1199"/>
              </a:spcBef>
            </a:pPr>
            <a:endParaRPr b="0" lang="en-US" sz="1600" spc="-1" strike="noStrike">
              <a:latin typeface="Arial"/>
            </a:endParaRPr>
          </a:p>
        </p:txBody>
      </p:sp>
    </p:spTree>
  </p:cSld>
  <p:transition spd="med">
    <p:fade/>
  </p:transition>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0" name="CustomShape 1"/>
          <p:cNvSpPr/>
          <p:nvPr/>
        </p:nvSpPr>
        <p:spPr>
          <a:xfrm>
            <a:off x="504000" y="3933000"/>
            <a:ext cx="8097840" cy="2162160"/>
          </a:xfrm>
          <a:prstGeom prst="rect">
            <a:avLst/>
          </a:prstGeom>
          <a:noFill/>
          <a:ln>
            <a:noFill/>
          </a:ln>
        </p:spPr>
        <p:style>
          <a:lnRef idx="0"/>
          <a:fillRef idx="0"/>
          <a:effectRef idx="0"/>
          <a:fontRef idx="minor"/>
        </p:style>
        <p:txBody>
          <a:bodyPr lIns="0" rIns="0" tIns="0" bIns="0" anchor="ctr">
            <a:normAutofit fontScale="61000"/>
          </a:bodyPr>
          <a:p>
            <a:pPr>
              <a:lnSpc>
                <a:spcPct val="100000"/>
              </a:lnSpc>
            </a:pPr>
            <a:r>
              <a:rPr b="1" lang="en-US" sz="4000" spc="-1" strike="noStrike">
                <a:solidFill>
                  <a:srgbClr val="e30613"/>
                </a:solidFill>
                <a:latin typeface="Arial"/>
                <a:ea typeface="Noto Sans CJK SC"/>
              </a:rPr>
              <a:t>Contributors:</a:t>
            </a:r>
            <a:br/>
            <a:br/>
            <a:br/>
            <a:r>
              <a:rPr b="1" lang="en-US" sz="2200" spc="-1" strike="noStrike">
                <a:solidFill>
                  <a:srgbClr val="e30613"/>
                </a:solidFill>
                <a:latin typeface="Arial"/>
                <a:ea typeface="Noto Sans CJK SC"/>
              </a:rPr>
              <a:t>Wandrille Duchemin</a:t>
            </a:r>
            <a:br/>
            <a:r>
              <a:rPr b="1" lang="en-US" sz="2200" spc="-1" strike="noStrike">
                <a:solidFill>
                  <a:srgbClr val="e30613"/>
                </a:solidFill>
                <a:latin typeface="Arial"/>
                <a:ea typeface="Noto Sans CJK SC"/>
              </a:rPr>
              <a:t>Geoffrey Fucile</a:t>
            </a:r>
            <a:br/>
            <a:r>
              <a:rPr b="1" lang="en-US" sz="2200" spc="-1" strike="noStrike">
                <a:solidFill>
                  <a:srgbClr val="e30613"/>
                </a:solidFill>
                <a:latin typeface="Arial"/>
                <a:ea typeface="Noto Sans CJK SC"/>
              </a:rPr>
              <a:t>Walid Gharib</a:t>
            </a:r>
            <a:br/>
            <a:r>
              <a:rPr b="1" lang="en-US" sz="2200" spc="-1" strike="noStrike">
                <a:solidFill>
                  <a:srgbClr val="e30613"/>
                </a:solidFill>
                <a:latin typeface="Arial"/>
                <a:ea typeface="Noto Sans CJK SC"/>
              </a:rPr>
              <a:t>Pablo Escobar Lopez</a:t>
            </a:r>
            <a:br/>
            <a:br/>
            <a:endParaRPr b="0" lang="en-US" sz="2200" spc="-1" strike="noStrike">
              <a:latin typeface="Arial"/>
            </a:endParaRPr>
          </a:p>
        </p:txBody>
      </p:sp>
      <p:pic>
        <p:nvPicPr>
          <p:cNvPr id="531" name="Espace réservé pour une image  17" descr=""/>
          <p:cNvPicPr/>
          <p:nvPr/>
        </p:nvPicPr>
        <p:blipFill>
          <a:blip r:embed="rId1"/>
          <a:srcRect l="1467" t="0" r="1467" b="12793"/>
          <a:stretch/>
        </p:blipFill>
        <p:spPr>
          <a:xfrm>
            <a:off x="0" y="0"/>
            <a:ext cx="9141840" cy="3426840"/>
          </a:xfrm>
          <a:prstGeom prst="rect">
            <a:avLst/>
          </a:prstGeom>
          <a:ln>
            <a:noFill/>
          </a:ln>
        </p:spPr>
      </p:pic>
      <p:sp>
        <p:nvSpPr>
          <p:cNvPr id="532" name="Line 2"/>
          <p:cNvSpPr/>
          <p:nvPr/>
        </p:nvSpPr>
        <p:spPr>
          <a:xfrm>
            <a:off x="0" y="3424680"/>
            <a:ext cx="9144000" cy="1440"/>
          </a:xfrm>
          <a:prstGeom prst="line">
            <a:avLst/>
          </a:prstGeom>
          <a:ln w="19080">
            <a:solidFill>
              <a:srgbClr val="e30613"/>
            </a:solidFill>
            <a:round/>
          </a:ln>
        </p:spPr>
        <p:style>
          <a:lnRef idx="1">
            <a:schemeClr val="accent6"/>
          </a:lnRef>
          <a:fillRef idx="0">
            <a:schemeClr val="accent6"/>
          </a:fillRef>
          <a:effectRef idx="0">
            <a:schemeClr val="accent6"/>
          </a:effectRef>
          <a:fontRef idx="minor"/>
        </p:style>
      </p:sp>
      <p:pic>
        <p:nvPicPr>
          <p:cNvPr id="533" name="Picture 7" descr=""/>
          <p:cNvPicPr/>
          <p:nvPr/>
        </p:nvPicPr>
        <p:blipFill>
          <a:blip r:embed="rId2"/>
          <a:stretch/>
        </p:blipFill>
        <p:spPr>
          <a:xfrm>
            <a:off x="7448400" y="3286080"/>
            <a:ext cx="1326960" cy="717840"/>
          </a:xfrm>
          <a:prstGeom prst="rect">
            <a:avLst/>
          </a:prstGeom>
          <a:ln>
            <a:noFill/>
          </a:ln>
        </p:spPr>
      </p:pic>
      <p:sp>
        <p:nvSpPr>
          <p:cNvPr id="534" name="Line 3"/>
          <p:cNvSpPr/>
          <p:nvPr/>
        </p:nvSpPr>
        <p:spPr>
          <a:xfrm>
            <a:off x="0" y="-1440"/>
            <a:ext cx="9144000" cy="1440"/>
          </a:xfrm>
          <a:prstGeom prst="line">
            <a:avLst/>
          </a:prstGeom>
          <a:ln w="19080">
            <a:solidFill>
              <a:srgbClr val="e30613"/>
            </a:solidFill>
            <a:round/>
          </a:ln>
        </p:spPr>
        <p:style>
          <a:lnRef idx="1">
            <a:schemeClr val="accent6"/>
          </a:lnRef>
          <a:fillRef idx="0">
            <a:schemeClr val="accent6"/>
          </a:fillRef>
          <a:effectRef idx="0">
            <a:schemeClr val="accent6"/>
          </a:effectRef>
          <a:fontRef idx="minor"/>
        </p:style>
      </p:sp>
    </p:spTree>
  </p:cSld>
  <p:transition spd="med">
    <p:fade/>
  </p:transition>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535" name="CustomShape 1"/>
          <p:cNvSpPr/>
          <p:nvPr/>
        </p:nvSpPr>
        <p:spPr>
          <a:xfrm>
            <a:off x="504000" y="404640"/>
            <a:ext cx="8097840" cy="47808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a:t>
            </a:r>
            <a:r>
              <a:rPr b="0" lang="en-US" sz="3200" spc="-1" strike="noStrike">
                <a:solidFill>
                  <a:srgbClr val="323232"/>
                </a:solidFill>
                <a:latin typeface="Arial"/>
                <a:ea typeface="DejaVu Sans"/>
              </a:rPr>
              <a:t>Pseudo-aligners”</a:t>
            </a:r>
            <a:endParaRPr b="0" lang="en-US" sz="3200" spc="-1" strike="noStrike">
              <a:latin typeface="Arial"/>
            </a:endParaRPr>
          </a:p>
        </p:txBody>
      </p:sp>
      <p:sp>
        <p:nvSpPr>
          <p:cNvPr id="536" name="CustomShape 2"/>
          <p:cNvSpPr/>
          <p:nvPr/>
        </p:nvSpPr>
        <p:spPr>
          <a:xfrm>
            <a:off x="504000" y="1124640"/>
            <a:ext cx="8097840" cy="5398560"/>
          </a:xfrm>
          <a:prstGeom prst="rect">
            <a:avLst/>
          </a:prstGeom>
          <a:noFill/>
          <a:ln>
            <a:noFill/>
          </a:ln>
        </p:spPr>
        <p:style>
          <a:lnRef idx="0"/>
          <a:fillRef idx="0"/>
          <a:effectRef idx="0"/>
          <a:fontRef idx="minor"/>
        </p:style>
        <p:txBody>
          <a:bodyPr lIns="0" rIns="0" tIns="0" bIns="0">
            <a:noAutofit/>
          </a:bodyPr>
          <a:p>
            <a:pPr lvl="1" marL="360000" indent="-357840">
              <a:lnSpc>
                <a:spcPct val="100000"/>
              </a:lnSpc>
              <a:spcBef>
                <a:spcPts val="2401"/>
              </a:spcBef>
              <a:buSzPct val="100000"/>
              <a:buBlip>
                <a:blip r:embed="rId1"/>
              </a:buBlip>
            </a:pPr>
            <a:r>
              <a:rPr b="1" lang="en-US" sz="2400" spc="-1" strike="noStrike">
                <a:solidFill>
                  <a:srgbClr val="323232"/>
                </a:solidFill>
                <a:latin typeface="Arial"/>
                <a:ea typeface="DejaVu Sans"/>
              </a:rPr>
              <a:t>The basic idea is to determine the compatibility of reads with targets (genomic features) without the need for computationally expensive alignment</a:t>
            </a:r>
            <a:endParaRPr b="0" lang="en-US" sz="2400" spc="-1" strike="noStrike">
              <a:latin typeface="Arial"/>
            </a:endParaRPr>
          </a:p>
          <a:p>
            <a:pPr lvl="1" marL="360000" indent="-357840">
              <a:lnSpc>
                <a:spcPct val="100000"/>
              </a:lnSpc>
              <a:spcBef>
                <a:spcPts val="2401"/>
              </a:spcBef>
              <a:buSzPct val="100000"/>
              <a:buBlip>
                <a:blip r:embed="rId2"/>
              </a:buBlip>
            </a:pPr>
            <a:r>
              <a:rPr b="1" lang="en-US" sz="2400" spc="-1" strike="noStrike">
                <a:solidFill>
                  <a:srgbClr val="323232"/>
                </a:solidFill>
                <a:latin typeface="Arial"/>
                <a:ea typeface="DejaVu Sans"/>
              </a:rPr>
              <a:t>The reference is split into k-mers to construct a De Bruijn graph representation of the transcriptome</a:t>
            </a:r>
            <a:endParaRPr b="0" lang="en-US" sz="2400" spc="-1" strike="noStrike">
              <a:latin typeface="Arial"/>
            </a:endParaRPr>
          </a:p>
          <a:p>
            <a:pPr lvl="1" marL="360000" indent="-357840">
              <a:lnSpc>
                <a:spcPct val="100000"/>
              </a:lnSpc>
              <a:spcBef>
                <a:spcPts val="2401"/>
              </a:spcBef>
              <a:buSzPct val="100000"/>
              <a:buBlip>
                <a:blip r:embed="rId3"/>
              </a:buBlip>
            </a:pPr>
            <a:r>
              <a:rPr b="1" lang="en-US" sz="2400" spc="-1" strike="noStrike">
                <a:solidFill>
                  <a:srgbClr val="323232"/>
                </a:solidFill>
                <a:latin typeface="Arial"/>
                <a:ea typeface="DejaVu Sans"/>
              </a:rPr>
              <a:t>“</a:t>
            </a:r>
            <a:r>
              <a:rPr b="1" lang="en-US" sz="2400" spc="-1" strike="noStrike">
                <a:solidFill>
                  <a:srgbClr val="323232"/>
                </a:solidFill>
                <a:latin typeface="Arial"/>
                <a:ea typeface="DejaVu Sans"/>
              </a:rPr>
              <a:t>Redundant” k-mers, </a:t>
            </a:r>
            <a:r>
              <a:rPr b="1" i="1" lang="en-US" sz="2400" spc="-1" strike="noStrike">
                <a:solidFill>
                  <a:srgbClr val="323232"/>
                </a:solidFill>
                <a:latin typeface="Arial"/>
                <a:ea typeface="DejaVu Sans"/>
              </a:rPr>
              <a:t>eg</a:t>
            </a:r>
            <a:r>
              <a:rPr b="1" lang="en-US" sz="2400" spc="-1" strike="noStrike">
                <a:solidFill>
                  <a:srgbClr val="323232"/>
                </a:solidFill>
                <a:latin typeface="Arial"/>
                <a:ea typeface="DejaVu Sans"/>
              </a:rPr>
              <a:t> the common region of multiple transcripts, are assigned to the same k-mer compatibility class. This substantially reduces the search space when reads are split into k-mers</a:t>
            </a:r>
            <a:endParaRPr b="0" lang="en-US" sz="2400" spc="-1" strike="noStrike">
              <a:latin typeface="Arial"/>
            </a:endParaRPr>
          </a:p>
          <a:p>
            <a:pPr lvl="1" marL="360000" indent="-357840">
              <a:lnSpc>
                <a:spcPct val="100000"/>
              </a:lnSpc>
              <a:spcBef>
                <a:spcPts val="2401"/>
              </a:spcBef>
              <a:buSzPct val="100000"/>
              <a:buBlip>
                <a:blip r:embed="rId4"/>
              </a:buBlip>
            </a:pPr>
            <a:r>
              <a:rPr b="1" lang="en-US" sz="2400" spc="-1" strike="noStrike">
                <a:solidFill>
                  <a:srgbClr val="323232"/>
                </a:solidFill>
                <a:latin typeface="Arial"/>
                <a:ea typeface="DejaVu Sans"/>
              </a:rPr>
              <a:t>Primary advantage -&gt; speed</a:t>
            </a:r>
            <a:endParaRPr b="0" lang="en-US" sz="2400" spc="-1" strike="noStrike">
              <a:latin typeface="Arial"/>
            </a:endParaRPr>
          </a:p>
          <a:p>
            <a:pPr lvl="1" marL="360000" indent="-357840">
              <a:lnSpc>
                <a:spcPct val="100000"/>
              </a:lnSpc>
              <a:spcBef>
                <a:spcPts val="2401"/>
              </a:spcBef>
              <a:buSzPct val="100000"/>
              <a:buBlip>
                <a:blip r:embed="rId5"/>
              </a:buBlip>
            </a:pPr>
            <a:r>
              <a:rPr b="1" lang="en-US" sz="2400" spc="-1" strike="noStrike">
                <a:solidFill>
                  <a:srgbClr val="323232"/>
                </a:solidFill>
                <a:latin typeface="Arial"/>
                <a:ea typeface="DejaVu Sans"/>
              </a:rPr>
              <a:t>Primary disadvantage -&gt; no alignment information</a:t>
            </a: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p:txBody>
      </p:sp>
    </p:spTree>
  </p:cSld>
  <p:transition spd="med">
    <p:fade/>
  </p:transition>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7" name="CustomShape 1"/>
          <p:cNvSpPr/>
          <p:nvPr/>
        </p:nvSpPr>
        <p:spPr>
          <a:xfrm>
            <a:off x="504000" y="404640"/>
            <a:ext cx="8097840" cy="47808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Annex:  Pseudoalignment</a:t>
            </a:r>
            <a:endParaRPr b="0" lang="en-US" sz="3200" spc="-1" strike="noStrike">
              <a:latin typeface="Arial"/>
            </a:endParaRPr>
          </a:p>
        </p:txBody>
      </p:sp>
      <p:sp>
        <p:nvSpPr>
          <p:cNvPr id="538" name="CustomShape 2"/>
          <p:cNvSpPr/>
          <p:nvPr/>
        </p:nvSpPr>
        <p:spPr>
          <a:xfrm>
            <a:off x="190800" y="3803400"/>
            <a:ext cx="8769960" cy="11851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US" sz="1800" spc="-1" strike="noStrike">
              <a:latin typeface="Arial"/>
            </a:endParaRPr>
          </a:p>
          <a:p>
            <a:pPr>
              <a:lnSpc>
                <a:spcPct val="100000"/>
              </a:lnSpc>
            </a:pPr>
            <a:r>
              <a:rPr b="0" lang="en-US" sz="2600" spc="-1" strike="noStrike">
                <a:solidFill>
                  <a:srgbClr val="323232"/>
                </a:solidFill>
                <a:latin typeface="Arial"/>
                <a:ea typeface="DejaVu Sans"/>
              </a:rPr>
              <a:t>kallisto &amp; salmon : very close, </a:t>
            </a:r>
            <a:endParaRPr b="0" lang="en-US" sz="2600" spc="-1" strike="noStrike">
              <a:latin typeface="Arial"/>
            </a:endParaRPr>
          </a:p>
          <a:p>
            <a:pPr>
              <a:lnSpc>
                <a:spcPct val="100000"/>
              </a:lnSpc>
            </a:pPr>
            <a:r>
              <a:rPr b="0" lang="en-US" sz="2600" spc="-1" strike="noStrike">
                <a:solidFill>
                  <a:srgbClr val="323232"/>
                </a:solidFill>
                <a:latin typeface="Arial"/>
                <a:ea typeface="DejaVu Sans"/>
              </a:rPr>
              <a:t>	</a:t>
            </a:r>
            <a:r>
              <a:rPr b="0" lang="en-US" sz="2600" spc="-1" strike="noStrike">
                <a:solidFill>
                  <a:srgbClr val="323232"/>
                </a:solidFill>
                <a:latin typeface="Arial"/>
                <a:ea typeface="DejaVu Sans"/>
              </a:rPr>
              <a:t>	</a:t>
            </a:r>
            <a:r>
              <a:rPr b="0" lang="en-US" sz="2600" spc="-1" strike="noStrike">
                <a:solidFill>
                  <a:srgbClr val="323232"/>
                </a:solidFill>
                <a:latin typeface="Arial"/>
                <a:ea typeface="DejaVu Sans"/>
              </a:rPr>
              <a:t>maybe small advantage for salmon</a:t>
            </a:r>
            <a:endParaRPr b="0" lang="en-US" sz="2600" spc="-1" strike="noStrike">
              <a:latin typeface="Arial"/>
            </a:endParaRPr>
          </a:p>
          <a:p>
            <a:pPr>
              <a:lnSpc>
                <a:spcPct val="100000"/>
              </a:lnSpc>
            </a:pPr>
            <a:endParaRPr b="0" lang="en-US" sz="2600" spc="-1" strike="noStrike">
              <a:latin typeface="Arial"/>
            </a:endParaRPr>
          </a:p>
          <a:p>
            <a:pPr>
              <a:lnSpc>
                <a:spcPct val="100000"/>
              </a:lnSpc>
            </a:pPr>
            <a:r>
              <a:rPr b="0" lang="en-US" sz="2400" spc="-1" strike="noStrike">
                <a:solidFill>
                  <a:srgbClr val="323232"/>
                </a:solidFill>
                <a:latin typeface="Arial"/>
                <a:ea typeface="DejaVu Sans"/>
              </a:rPr>
              <a:t>See: </a:t>
            </a:r>
            <a:r>
              <a:rPr b="0" lang="en-US" sz="1800" spc="-1" strike="noStrike">
                <a:solidFill>
                  <a:srgbClr val="323232"/>
                </a:solidFill>
                <a:latin typeface="Arial"/>
                <a:ea typeface="DejaVu Sans"/>
              </a:rPr>
              <a:t> </a:t>
            </a:r>
            <a:r>
              <a:rPr b="0" lang="en-US" sz="1800" spc="-1" strike="noStrike" u="sng">
                <a:solidFill>
                  <a:srgbClr val="575757"/>
                </a:solidFill>
                <a:uFillTx/>
                <a:latin typeface="Arial"/>
                <a:ea typeface="DejaVu Sans"/>
                <a:hlinkClick r:id="rId1"/>
              </a:rPr>
              <a:t>https://github.com/mikelove/salmon_kallisto_diffs</a:t>
            </a:r>
            <a:r>
              <a:rPr b="0" lang="en-US" sz="1800" spc="-1" strike="noStrike">
                <a:solidFill>
                  <a:srgbClr val="000000"/>
                </a:solidFill>
                <a:latin typeface="Arial"/>
                <a:ea typeface="DejaVu Sans"/>
              </a:rPr>
              <a:t> + publications above</a:t>
            </a:r>
            <a:endParaRPr b="0" lang="en-US" sz="1800" spc="-1" strike="noStrike">
              <a:latin typeface="Arial"/>
            </a:endParaRPr>
          </a:p>
        </p:txBody>
      </p:sp>
      <p:sp>
        <p:nvSpPr>
          <p:cNvPr id="539" name="CustomShape 3"/>
          <p:cNvSpPr/>
          <p:nvPr/>
        </p:nvSpPr>
        <p:spPr>
          <a:xfrm>
            <a:off x="499320" y="1196640"/>
            <a:ext cx="8097840" cy="4893840"/>
          </a:xfrm>
          <a:prstGeom prst="rect">
            <a:avLst/>
          </a:prstGeom>
          <a:noFill/>
          <a:ln>
            <a:noFill/>
          </a:ln>
        </p:spPr>
        <p:style>
          <a:lnRef idx="0"/>
          <a:fillRef idx="0"/>
          <a:effectRef idx="0"/>
          <a:fontRef idx="minor"/>
        </p:style>
        <p:txBody>
          <a:bodyPr lIns="0" rIns="0" tIns="0" bIns="0">
            <a:noAutofit/>
          </a:bodyPr>
          <a:p>
            <a:pPr>
              <a:lnSpc>
                <a:spcPct val="100000"/>
              </a:lnSpc>
              <a:spcBef>
                <a:spcPts val="2401"/>
              </a:spcBef>
            </a:pPr>
            <a:r>
              <a:rPr b="0" lang="en-US" sz="2600" spc="-1" strike="noStrike">
                <a:solidFill>
                  <a:srgbClr val="323232"/>
                </a:solidFill>
                <a:latin typeface="Arial"/>
                <a:ea typeface="DejaVu Sans"/>
              </a:rPr>
              <a:t>transcript-level quantification → </a:t>
            </a:r>
            <a:endParaRPr b="0" lang="en-US" sz="2600" spc="-1" strike="noStrike">
              <a:latin typeface="Arial"/>
            </a:endParaRPr>
          </a:p>
          <a:p>
            <a:pPr>
              <a:lnSpc>
                <a:spcPct val="100000"/>
              </a:lnSpc>
              <a:spcBef>
                <a:spcPts val="2401"/>
              </a:spcBef>
            </a:pPr>
            <a:r>
              <a:rPr b="0" lang="en-US" sz="2600" spc="-1" strike="noStrike">
                <a:solidFill>
                  <a:srgbClr val="323232"/>
                </a:solidFill>
                <a:latin typeface="Arial"/>
                <a:ea typeface="DejaVu Sans"/>
              </a:rPr>
              <a:t>	</a:t>
            </a:r>
            <a:r>
              <a:rPr b="0" lang="en-US" sz="2600" spc="-1" strike="noStrike">
                <a:solidFill>
                  <a:srgbClr val="323232"/>
                </a:solidFill>
                <a:latin typeface="Arial"/>
                <a:ea typeface="DejaVu Sans"/>
              </a:rPr>
              <a:t>pseudo alignment generally better than alignment</a:t>
            </a:r>
            <a:endParaRPr b="0" lang="en-US" sz="2600" spc="-1" strike="noStrike">
              <a:latin typeface="Arial"/>
            </a:endParaRPr>
          </a:p>
          <a:p>
            <a:pPr>
              <a:lnSpc>
                <a:spcPct val="100000"/>
              </a:lnSpc>
              <a:spcBef>
                <a:spcPts val="2401"/>
              </a:spcBef>
            </a:pPr>
            <a:r>
              <a:rPr b="1" lang="en-US" sz="1600" spc="-1" strike="noStrike" u="sng">
                <a:solidFill>
                  <a:srgbClr val="575757"/>
                </a:solidFill>
                <a:uFillTx/>
                <a:latin typeface="Arial"/>
                <a:ea typeface="DejaVu Sans"/>
                <a:hlinkClick r:id="rId2"/>
              </a:rPr>
              <a:t>https://www.nature.com/articles/s41598-017-01617-3</a:t>
            </a:r>
            <a:endParaRPr b="0" lang="en-US" sz="1600" spc="-1" strike="noStrike">
              <a:latin typeface="Arial"/>
            </a:endParaRPr>
          </a:p>
          <a:p>
            <a:pPr>
              <a:lnSpc>
                <a:spcPct val="100000"/>
              </a:lnSpc>
              <a:spcBef>
                <a:spcPts val="2401"/>
              </a:spcBef>
            </a:pPr>
            <a:r>
              <a:rPr b="1" lang="en-US" sz="1600" spc="-1" strike="noStrike" u="sng">
                <a:solidFill>
                  <a:srgbClr val="575757"/>
                </a:solidFill>
                <a:uFillTx/>
                <a:latin typeface="Arial"/>
                <a:ea typeface="DejaVu Sans"/>
                <a:hlinkClick r:id="rId3"/>
              </a:rPr>
              <a:t>https://bmcbioinformatics.biomedcentral.com/articles/10.1186/s12859-021-04198-1</a:t>
            </a:r>
            <a:endParaRPr b="0" lang="en-US" sz="1600" spc="-1" strike="noStrike">
              <a:latin typeface="Arial"/>
            </a:endParaRPr>
          </a:p>
          <a:p>
            <a:pPr>
              <a:lnSpc>
                <a:spcPct val="100000"/>
              </a:lnSpc>
              <a:spcBef>
                <a:spcPts val="2401"/>
              </a:spcBef>
            </a:pPr>
            <a:endParaRPr b="0" lang="en-US" sz="1600" spc="-1" strike="noStrike">
              <a:latin typeface="Arial"/>
            </a:endParaRPr>
          </a:p>
          <a:p>
            <a:pPr>
              <a:lnSpc>
                <a:spcPct val="100000"/>
              </a:lnSpc>
              <a:spcBef>
                <a:spcPts val="2401"/>
              </a:spcBef>
            </a:pPr>
            <a:endParaRPr b="0" lang="en-US" sz="1600" spc="-1" strike="noStrike">
              <a:latin typeface="Arial"/>
            </a:endParaRPr>
          </a:p>
        </p:txBody>
      </p:sp>
    </p:spTree>
  </p:cSld>
  <p:transition spd="med">
    <p:fade/>
  </p:transition>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0" name="CustomShape 1"/>
          <p:cNvSpPr/>
          <p:nvPr/>
        </p:nvSpPr>
        <p:spPr>
          <a:xfrm>
            <a:off x="504000" y="404640"/>
            <a:ext cx="8097840" cy="47808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Annex: GTF (GFF2) Annotation Format </a:t>
            </a:r>
            <a:endParaRPr b="0" lang="en-US" sz="3200" spc="-1" strike="noStrike">
              <a:latin typeface="Arial"/>
            </a:endParaRPr>
          </a:p>
        </p:txBody>
      </p:sp>
      <p:sp>
        <p:nvSpPr>
          <p:cNvPr id="541" name="CustomShape 2"/>
          <p:cNvSpPr/>
          <p:nvPr/>
        </p:nvSpPr>
        <p:spPr>
          <a:xfrm>
            <a:off x="504000" y="1196640"/>
            <a:ext cx="8097840" cy="5254560"/>
          </a:xfrm>
          <a:prstGeom prst="rect">
            <a:avLst/>
          </a:prstGeom>
          <a:noFill/>
          <a:ln>
            <a:noFill/>
          </a:ln>
        </p:spPr>
        <p:style>
          <a:lnRef idx="0"/>
          <a:fillRef idx="0"/>
          <a:effectRef idx="0"/>
          <a:fontRef idx="minor"/>
        </p:style>
        <p:txBody>
          <a:bodyPr lIns="0" rIns="0" tIns="0" bIns="0">
            <a:noAutofit/>
          </a:bodyPr>
          <a:p>
            <a:pPr lvl="1" marL="360000" indent="-357840">
              <a:lnSpc>
                <a:spcPct val="100000"/>
              </a:lnSpc>
              <a:spcBef>
                <a:spcPts val="2401"/>
              </a:spcBef>
              <a:buSzPct val="100000"/>
              <a:buBlip>
                <a:blip r:embed="rId1"/>
              </a:buBlip>
            </a:pPr>
            <a:r>
              <a:rPr b="1" lang="en-US" sz="2400" spc="-1" strike="noStrike">
                <a:solidFill>
                  <a:srgbClr val="323232"/>
                </a:solidFill>
                <a:latin typeface="Arial"/>
                <a:ea typeface="DejaVu Sans"/>
              </a:rPr>
              <a:t>http://www.ensembl.org/info/website/upload/gff.html</a:t>
            </a:r>
            <a:endParaRPr b="0" lang="en-US" sz="2400" spc="-1" strike="noStrike">
              <a:latin typeface="Arial"/>
            </a:endParaRPr>
          </a:p>
          <a:p>
            <a:pPr lvl="1" marL="360000" indent="-357840">
              <a:lnSpc>
                <a:spcPct val="100000"/>
              </a:lnSpc>
              <a:spcBef>
                <a:spcPts val="2401"/>
              </a:spcBef>
              <a:buSzPct val="100000"/>
              <a:buBlip>
                <a:blip r:embed="rId2"/>
              </a:buBlip>
            </a:pPr>
            <a:r>
              <a:rPr b="1" lang="en-US" sz="2400" spc="-1" strike="noStrike">
                <a:solidFill>
                  <a:srgbClr val="323232"/>
                </a:solidFill>
                <a:latin typeface="Arial"/>
                <a:ea typeface="DejaVu Sans"/>
              </a:rPr>
              <a:t>Tab-delimited, empty columns denoted with “.”</a:t>
            </a:r>
            <a:endParaRPr b="0" lang="en-US" sz="2400" spc="-1" strike="noStrike">
              <a:latin typeface="Arial"/>
            </a:endParaRPr>
          </a:p>
          <a:p>
            <a:pPr lvl="1" marL="360000" indent="-357840">
              <a:lnSpc>
                <a:spcPct val="100000"/>
              </a:lnSpc>
              <a:spcBef>
                <a:spcPts val="2401"/>
              </a:spcBef>
              <a:buSzPct val="100000"/>
              <a:buBlip>
                <a:blip r:embed="rId3"/>
              </a:buBlip>
            </a:pPr>
            <a:r>
              <a:rPr b="1" lang="en-US" sz="2400" spc="-1" strike="noStrike">
                <a:solidFill>
                  <a:srgbClr val="323232"/>
                </a:solidFill>
                <a:latin typeface="Arial"/>
                <a:ea typeface="DejaVu Sans"/>
              </a:rPr>
              <a:t>Column order: </a:t>
            </a:r>
            <a:endParaRPr b="0" lang="en-US" sz="2400" spc="-1" strike="noStrike">
              <a:latin typeface="Arial"/>
            </a:endParaRPr>
          </a:p>
          <a:p>
            <a:pPr lvl="2" marL="703080" indent="-340920">
              <a:lnSpc>
                <a:spcPct val="100000"/>
              </a:lnSpc>
              <a:buClr>
                <a:srgbClr val="323232"/>
              </a:buClr>
              <a:buFont typeface="Wingdings" charset="2"/>
              <a:buChar char=""/>
            </a:pPr>
            <a:r>
              <a:rPr b="1" lang="en-US" sz="2400" spc="-1" strike="noStrike">
                <a:solidFill>
                  <a:srgbClr val="323232"/>
                </a:solidFill>
                <a:latin typeface="Arial"/>
                <a:ea typeface="DejaVu Sans"/>
              </a:rPr>
              <a:t>seqname</a:t>
            </a:r>
            <a:r>
              <a:rPr b="0" lang="en-US" sz="2400" spc="-1" strike="noStrike">
                <a:solidFill>
                  <a:srgbClr val="323232"/>
                </a:solidFill>
                <a:latin typeface="Arial"/>
                <a:ea typeface="DejaVu Sans"/>
              </a:rPr>
              <a:t> – chromosome, scaffold, etc</a:t>
            </a:r>
            <a:endParaRPr b="0" lang="en-US" sz="2400" spc="-1" strike="noStrike">
              <a:latin typeface="Arial"/>
            </a:endParaRPr>
          </a:p>
          <a:p>
            <a:pPr lvl="2" marL="703080" indent="-340920">
              <a:lnSpc>
                <a:spcPct val="100000"/>
              </a:lnSpc>
              <a:buClr>
                <a:srgbClr val="323232"/>
              </a:buClr>
              <a:buFont typeface="Wingdings" charset="2"/>
              <a:buChar char=""/>
            </a:pPr>
            <a:r>
              <a:rPr b="1" lang="en-US" sz="2400" spc="-1" strike="noStrike">
                <a:solidFill>
                  <a:srgbClr val="323232"/>
                </a:solidFill>
                <a:latin typeface="Arial"/>
                <a:ea typeface="DejaVu Sans"/>
              </a:rPr>
              <a:t>source</a:t>
            </a:r>
            <a:r>
              <a:rPr b="0" lang="en-US" sz="2400" spc="-1" strike="noStrike">
                <a:solidFill>
                  <a:srgbClr val="323232"/>
                </a:solidFill>
                <a:latin typeface="Arial"/>
                <a:ea typeface="DejaVu Sans"/>
              </a:rPr>
              <a:t> – origin of the annotation, db/project</a:t>
            </a:r>
            <a:endParaRPr b="0" lang="en-US" sz="2400" spc="-1" strike="noStrike">
              <a:latin typeface="Arial"/>
            </a:endParaRPr>
          </a:p>
          <a:p>
            <a:pPr lvl="2" marL="703080" indent="-340920">
              <a:lnSpc>
                <a:spcPct val="100000"/>
              </a:lnSpc>
              <a:buClr>
                <a:srgbClr val="323232"/>
              </a:buClr>
              <a:buFont typeface="Wingdings" charset="2"/>
              <a:buChar char=""/>
            </a:pPr>
            <a:r>
              <a:rPr b="1" lang="en-US" sz="2400" spc="-1" strike="noStrike">
                <a:solidFill>
                  <a:srgbClr val="323232"/>
                </a:solidFill>
                <a:latin typeface="Arial"/>
                <a:ea typeface="DejaVu Sans"/>
              </a:rPr>
              <a:t>feature</a:t>
            </a:r>
            <a:r>
              <a:rPr b="0" lang="en-US" sz="2400" spc="-1" strike="noStrike">
                <a:solidFill>
                  <a:srgbClr val="323232"/>
                </a:solidFill>
                <a:latin typeface="Arial"/>
                <a:ea typeface="DejaVu Sans"/>
              </a:rPr>
              <a:t> – gene, transcript, exon, etc</a:t>
            </a:r>
            <a:endParaRPr b="0" lang="en-US" sz="2400" spc="-1" strike="noStrike">
              <a:latin typeface="Arial"/>
            </a:endParaRPr>
          </a:p>
          <a:p>
            <a:pPr lvl="2" marL="703080" indent="-340920">
              <a:lnSpc>
                <a:spcPct val="100000"/>
              </a:lnSpc>
              <a:buClr>
                <a:srgbClr val="323232"/>
              </a:buClr>
              <a:buFont typeface="Wingdings" charset="2"/>
              <a:buChar char=""/>
            </a:pPr>
            <a:r>
              <a:rPr b="1" lang="en-US" sz="2400" spc="-1" strike="noStrike">
                <a:solidFill>
                  <a:srgbClr val="323232"/>
                </a:solidFill>
                <a:latin typeface="Arial"/>
                <a:ea typeface="DejaVu Sans"/>
              </a:rPr>
              <a:t>start</a:t>
            </a:r>
            <a:r>
              <a:rPr b="0" lang="en-US" sz="2400" spc="-1" strike="noStrike">
                <a:solidFill>
                  <a:srgbClr val="323232"/>
                </a:solidFill>
                <a:latin typeface="Arial"/>
                <a:ea typeface="DejaVu Sans"/>
              </a:rPr>
              <a:t> – feature start coordinate (1-based)</a:t>
            </a:r>
            <a:endParaRPr b="0" lang="en-US" sz="2400" spc="-1" strike="noStrike">
              <a:latin typeface="Arial"/>
            </a:endParaRPr>
          </a:p>
          <a:p>
            <a:pPr lvl="2" marL="703080" indent="-340920">
              <a:lnSpc>
                <a:spcPct val="100000"/>
              </a:lnSpc>
              <a:buClr>
                <a:srgbClr val="323232"/>
              </a:buClr>
              <a:buFont typeface="Wingdings" charset="2"/>
              <a:buChar char=""/>
            </a:pPr>
            <a:r>
              <a:rPr b="1" lang="en-US" sz="2400" spc="-1" strike="noStrike">
                <a:solidFill>
                  <a:srgbClr val="323232"/>
                </a:solidFill>
                <a:latin typeface="Arial"/>
                <a:ea typeface="DejaVu Sans"/>
              </a:rPr>
              <a:t>end</a:t>
            </a:r>
            <a:r>
              <a:rPr b="0" lang="en-US" sz="2400" spc="-1" strike="noStrike">
                <a:solidFill>
                  <a:srgbClr val="323232"/>
                </a:solidFill>
                <a:latin typeface="Arial"/>
                <a:ea typeface="DejaVu Sans"/>
              </a:rPr>
              <a:t> – feature end coordinate (1-based)</a:t>
            </a:r>
            <a:endParaRPr b="0" lang="en-US" sz="2400" spc="-1" strike="noStrike">
              <a:latin typeface="Arial"/>
            </a:endParaRPr>
          </a:p>
          <a:p>
            <a:pPr lvl="2" marL="703080" indent="-340920">
              <a:lnSpc>
                <a:spcPct val="100000"/>
              </a:lnSpc>
              <a:buClr>
                <a:srgbClr val="323232"/>
              </a:buClr>
              <a:buFont typeface="Wingdings" charset="2"/>
              <a:buChar char=""/>
            </a:pPr>
            <a:r>
              <a:rPr b="1" lang="en-US" sz="2400" spc="-1" strike="noStrike">
                <a:solidFill>
                  <a:srgbClr val="323232"/>
                </a:solidFill>
                <a:latin typeface="Arial"/>
                <a:ea typeface="DejaVu Sans"/>
              </a:rPr>
              <a:t>score</a:t>
            </a:r>
            <a:r>
              <a:rPr b="0" lang="en-US" sz="2400" spc="-1" strike="noStrike">
                <a:solidFill>
                  <a:srgbClr val="323232"/>
                </a:solidFill>
                <a:latin typeface="Arial"/>
                <a:ea typeface="DejaVu Sans"/>
              </a:rPr>
              <a:t> – floating point, </a:t>
            </a:r>
            <a:r>
              <a:rPr b="0" i="1" lang="en-US" sz="2400" spc="-1" strike="noStrike">
                <a:solidFill>
                  <a:srgbClr val="323232"/>
                </a:solidFill>
                <a:latin typeface="Arial"/>
                <a:ea typeface="DejaVu Sans"/>
              </a:rPr>
              <a:t>eg</a:t>
            </a:r>
            <a:r>
              <a:rPr b="0" lang="en-US" sz="2400" spc="-1" strike="noStrike">
                <a:solidFill>
                  <a:srgbClr val="323232"/>
                </a:solidFill>
                <a:latin typeface="Arial"/>
                <a:ea typeface="DejaVu Sans"/>
              </a:rPr>
              <a:t> quality score</a:t>
            </a:r>
            <a:endParaRPr b="0" lang="en-US" sz="2400" spc="-1" strike="noStrike">
              <a:latin typeface="Arial"/>
            </a:endParaRPr>
          </a:p>
          <a:p>
            <a:pPr lvl="2" marL="703080" indent="-340920">
              <a:lnSpc>
                <a:spcPct val="100000"/>
              </a:lnSpc>
              <a:buClr>
                <a:srgbClr val="323232"/>
              </a:buClr>
              <a:buFont typeface="Wingdings" charset="2"/>
              <a:buChar char=""/>
            </a:pPr>
            <a:r>
              <a:rPr b="1" lang="en-US" sz="2400" spc="-1" strike="noStrike">
                <a:solidFill>
                  <a:srgbClr val="323232"/>
                </a:solidFill>
                <a:latin typeface="Arial"/>
                <a:ea typeface="DejaVu Sans"/>
              </a:rPr>
              <a:t>strand</a:t>
            </a:r>
            <a:r>
              <a:rPr b="0" lang="en-US" sz="2400" spc="-1" strike="noStrike">
                <a:solidFill>
                  <a:srgbClr val="323232"/>
                </a:solidFill>
                <a:latin typeface="Arial"/>
                <a:ea typeface="DejaVu Sans"/>
              </a:rPr>
              <a:t> – + (forward) or – (reverse)</a:t>
            </a:r>
            <a:endParaRPr b="0" lang="en-US" sz="2400" spc="-1" strike="noStrike">
              <a:latin typeface="Arial"/>
            </a:endParaRPr>
          </a:p>
          <a:p>
            <a:pPr lvl="2" marL="703080" indent="-340920">
              <a:lnSpc>
                <a:spcPct val="100000"/>
              </a:lnSpc>
              <a:buClr>
                <a:srgbClr val="323232"/>
              </a:buClr>
              <a:buFont typeface="Wingdings" charset="2"/>
              <a:buChar char=""/>
            </a:pPr>
            <a:r>
              <a:rPr b="1" lang="en-US" sz="2400" spc="-1" strike="noStrike">
                <a:solidFill>
                  <a:srgbClr val="323232"/>
                </a:solidFill>
                <a:latin typeface="Arial"/>
                <a:ea typeface="DejaVu Sans"/>
              </a:rPr>
              <a:t>frame</a:t>
            </a:r>
            <a:r>
              <a:rPr b="0" lang="en-US" sz="2400" spc="-1" strike="noStrike">
                <a:solidFill>
                  <a:srgbClr val="323232"/>
                </a:solidFill>
                <a:latin typeface="Arial"/>
                <a:ea typeface="DejaVu Sans"/>
              </a:rPr>
              <a:t> – reading frame, 0, 1, or 2</a:t>
            </a:r>
            <a:endParaRPr b="0" lang="en-US" sz="2400" spc="-1" strike="noStrike">
              <a:latin typeface="Arial"/>
            </a:endParaRPr>
          </a:p>
          <a:p>
            <a:pPr lvl="2" marL="703080" indent="-340920">
              <a:lnSpc>
                <a:spcPct val="100000"/>
              </a:lnSpc>
              <a:buClr>
                <a:srgbClr val="323232"/>
              </a:buClr>
              <a:buFont typeface="Wingdings" charset="2"/>
              <a:buChar char=""/>
            </a:pPr>
            <a:r>
              <a:rPr b="1" lang="en-US" sz="2400" spc="-1" strike="noStrike">
                <a:solidFill>
                  <a:srgbClr val="323232"/>
                </a:solidFill>
                <a:latin typeface="Arial"/>
                <a:ea typeface="DejaVu Sans"/>
              </a:rPr>
              <a:t>attribute</a:t>
            </a:r>
            <a:r>
              <a:rPr b="0" lang="en-US" sz="2400" spc="-1" strike="noStrike">
                <a:solidFill>
                  <a:srgbClr val="323232"/>
                </a:solidFill>
                <a:latin typeface="Arial"/>
                <a:ea typeface="DejaVu Sans"/>
              </a:rPr>
              <a:t> – semicolon-delimited feature descriptions</a:t>
            </a:r>
            <a:endParaRPr b="0" lang="en-US" sz="2400" spc="-1" strike="noStrike">
              <a:latin typeface="Arial"/>
            </a:endParaRPr>
          </a:p>
        </p:txBody>
      </p:sp>
    </p:spTree>
  </p:cSld>
  <p:transition spd="med">
    <p:fade/>
  </p:transition>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2" name="CustomShape 1"/>
          <p:cNvSpPr/>
          <p:nvPr/>
        </p:nvSpPr>
        <p:spPr>
          <a:xfrm>
            <a:off x="504000" y="404640"/>
            <a:ext cx="8097840" cy="47808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GTF vs GFF3</a:t>
            </a:r>
            <a:endParaRPr b="0" lang="en-US" sz="3200" spc="-1" strike="noStrike">
              <a:latin typeface="Arial"/>
            </a:endParaRPr>
          </a:p>
        </p:txBody>
      </p:sp>
      <p:pic>
        <p:nvPicPr>
          <p:cNvPr id="543" name="Picture 3" descr=""/>
          <p:cNvPicPr/>
          <p:nvPr/>
        </p:nvPicPr>
        <p:blipFill>
          <a:blip r:embed="rId1"/>
          <a:stretch/>
        </p:blipFill>
        <p:spPr>
          <a:xfrm>
            <a:off x="1856880" y="1030320"/>
            <a:ext cx="5737320" cy="5825520"/>
          </a:xfrm>
          <a:prstGeom prst="rect">
            <a:avLst/>
          </a:prstGeom>
          <a:ln>
            <a:noFill/>
          </a:ln>
        </p:spPr>
      </p:pic>
      <p:sp>
        <p:nvSpPr>
          <p:cNvPr id="544" name="CustomShape 2"/>
          <p:cNvSpPr/>
          <p:nvPr/>
        </p:nvSpPr>
        <p:spPr>
          <a:xfrm>
            <a:off x="5276880" y="6563160"/>
            <a:ext cx="2288520" cy="25596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0" lang="en-US" sz="1100" spc="-1" strike="noStrike">
                <a:solidFill>
                  <a:srgbClr val="323232"/>
                </a:solidFill>
                <a:latin typeface="Arial"/>
                <a:ea typeface="DejaVu Sans"/>
              </a:rPr>
              <a:t>http://blog.nextgenetics.net/?e=27</a:t>
            </a:r>
            <a:endParaRPr b="0" lang="en-US" sz="1100" spc="-1" strike="noStrike">
              <a:latin typeface="Arial"/>
            </a:endParaRPr>
          </a:p>
        </p:txBody>
      </p:sp>
    </p:spTree>
  </p:cSld>
  <p:transition spd="med">
    <p:fade/>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504000" y="404640"/>
            <a:ext cx="8097840" cy="47808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Alignment vs. Pseudoalignment</a:t>
            </a:r>
            <a:endParaRPr b="0" lang="en-US" sz="3200" spc="-1" strike="noStrike">
              <a:latin typeface="Arial"/>
            </a:endParaRPr>
          </a:p>
        </p:txBody>
      </p:sp>
      <p:sp>
        <p:nvSpPr>
          <p:cNvPr id="141" name="CustomShape 2"/>
          <p:cNvSpPr/>
          <p:nvPr/>
        </p:nvSpPr>
        <p:spPr>
          <a:xfrm>
            <a:off x="250560" y="6550200"/>
            <a:ext cx="3157200" cy="30168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0" lang="en-US" sz="1400" spc="-1" strike="noStrike">
                <a:solidFill>
                  <a:srgbClr val="323232"/>
                </a:solidFill>
                <a:latin typeface="Arial"/>
                <a:ea typeface="ＭＳ Ｐゴシック"/>
              </a:rPr>
              <a:t>https://en.wikipedia.org/wiki/RNA-Seq</a:t>
            </a:r>
            <a:endParaRPr b="0" lang="en-US" sz="1400" spc="-1" strike="noStrike">
              <a:latin typeface="Arial"/>
            </a:endParaRPr>
          </a:p>
        </p:txBody>
      </p:sp>
      <p:pic>
        <p:nvPicPr>
          <p:cNvPr id="142" name="Picture 4_0" descr=""/>
          <p:cNvPicPr/>
          <p:nvPr/>
        </p:nvPicPr>
        <p:blipFill>
          <a:blip r:embed="rId1"/>
          <a:stretch/>
        </p:blipFill>
        <p:spPr>
          <a:xfrm>
            <a:off x="160200" y="1589040"/>
            <a:ext cx="4239720" cy="4058640"/>
          </a:xfrm>
          <a:prstGeom prst="rect">
            <a:avLst/>
          </a:prstGeom>
          <a:ln>
            <a:noFill/>
          </a:ln>
        </p:spPr>
      </p:pic>
      <p:pic>
        <p:nvPicPr>
          <p:cNvPr id="143" name="Picture 5_0" descr=""/>
          <p:cNvPicPr/>
          <p:nvPr/>
        </p:nvPicPr>
        <p:blipFill>
          <a:blip r:embed="rId2"/>
          <a:srcRect l="54618" t="7763" r="10948" b="55698"/>
          <a:stretch/>
        </p:blipFill>
        <p:spPr>
          <a:xfrm>
            <a:off x="4703760" y="1052640"/>
            <a:ext cx="3921120" cy="5487120"/>
          </a:xfrm>
          <a:prstGeom prst="rect">
            <a:avLst/>
          </a:prstGeom>
          <a:ln>
            <a:noFill/>
          </a:ln>
        </p:spPr>
      </p:pic>
      <p:sp>
        <p:nvSpPr>
          <p:cNvPr id="144" name="CustomShape 3"/>
          <p:cNvSpPr/>
          <p:nvPr/>
        </p:nvSpPr>
        <p:spPr>
          <a:xfrm>
            <a:off x="4165200" y="6534000"/>
            <a:ext cx="5089680" cy="30168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0" lang="en-US" sz="1400" spc="-1" strike="noStrike">
                <a:solidFill>
                  <a:srgbClr val="323232"/>
                </a:solidFill>
                <a:latin typeface="Arial"/>
                <a:ea typeface="ＭＳ Ｐゴシック"/>
              </a:rPr>
              <a:t>sailfish (Patro et al. 2014), see also “Kallisto” (Bray et al.2016)</a:t>
            </a:r>
            <a:endParaRPr b="0" lang="en-US" sz="1400" spc="-1" strike="noStrike">
              <a:latin typeface="Arial"/>
            </a:endParaRPr>
          </a:p>
        </p:txBody>
      </p:sp>
      <p:sp>
        <p:nvSpPr>
          <p:cNvPr id="145" name="CustomShape 4"/>
          <p:cNvSpPr/>
          <p:nvPr/>
        </p:nvSpPr>
        <p:spPr>
          <a:xfrm>
            <a:off x="6086880" y="6519960"/>
            <a:ext cx="2968200" cy="301320"/>
          </a:xfrm>
          <a:prstGeom prst="rect">
            <a:avLst/>
          </a:prstGeom>
          <a:noFill/>
          <a:ln>
            <a:noFill/>
          </a:ln>
        </p:spPr>
        <p:style>
          <a:lnRef idx="0"/>
          <a:fillRef idx="0"/>
          <a:effectRef idx="0"/>
          <a:fontRef idx="minor"/>
        </p:style>
      </p:sp>
      <p:sp>
        <p:nvSpPr>
          <p:cNvPr id="146" name="CustomShape 5"/>
          <p:cNvSpPr/>
          <p:nvPr/>
        </p:nvSpPr>
        <p:spPr>
          <a:xfrm>
            <a:off x="365760" y="5731200"/>
            <a:ext cx="3443400" cy="486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800" spc="-1" strike="noStrike">
                <a:solidFill>
                  <a:srgbClr val="ff0000"/>
                </a:solidFill>
                <a:latin typeface="Arial"/>
              </a:rPr>
              <a:t>resource intensive!</a:t>
            </a:r>
            <a:endParaRPr b="0" lang="en-US" sz="2800" spc="-1" strike="noStrike">
              <a:latin typeface="Arial"/>
            </a:endParaRPr>
          </a:p>
        </p:txBody>
      </p:sp>
    </p:spTree>
  </p:cSld>
  <p:transition spd="med">
    <p:fade/>
  </p:transition>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5" name="CustomShape 1"/>
          <p:cNvSpPr/>
          <p:nvPr/>
        </p:nvSpPr>
        <p:spPr>
          <a:xfrm>
            <a:off x="504000" y="404640"/>
            <a:ext cx="8097840" cy="47808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Annex : SAM Alignment Format </a:t>
            </a:r>
            <a:endParaRPr b="0" lang="en-US" sz="3200" spc="-1" strike="noStrike">
              <a:latin typeface="Arial"/>
            </a:endParaRPr>
          </a:p>
        </p:txBody>
      </p:sp>
      <p:sp>
        <p:nvSpPr>
          <p:cNvPr id="546" name="CustomShape 2"/>
          <p:cNvSpPr/>
          <p:nvPr/>
        </p:nvSpPr>
        <p:spPr>
          <a:xfrm>
            <a:off x="323640" y="1412640"/>
            <a:ext cx="8278200" cy="2283120"/>
          </a:xfrm>
          <a:prstGeom prst="rect">
            <a:avLst/>
          </a:prstGeom>
          <a:noFill/>
          <a:ln>
            <a:solidFill>
              <a:srgbClr val="000000"/>
            </a:solidFill>
          </a:ln>
        </p:spPr>
        <p:style>
          <a:lnRef idx="0"/>
          <a:fillRef idx="0"/>
          <a:effectRef idx="0"/>
          <a:fontRef idx="minor"/>
        </p:style>
        <p:txBody>
          <a:bodyPr lIns="90000" rIns="90000" tIns="45000" bIns="45000">
            <a:noAutofit/>
          </a:bodyPr>
          <a:p>
            <a:pPr>
              <a:lnSpc>
                <a:spcPct val="100000"/>
              </a:lnSpc>
            </a:pPr>
            <a:r>
              <a:rPr b="0" lang="en-US" sz="1800" spc="-1" strike="noStrike">
                <a:solidFill>
                  <a:srgbClr val="323232"/>
                </a:solidFill>
                <a:latin typeface="Arial"/>
                <a:ea typeface="DejaVu Sans"/>
              </a:rPr>
              <a:t>@SQ </a:t>
            </a:r>
            <a:r>
              <a:rPr b="0" lang="en-US" sz="1800" spc="-1" strike="noStrike">
                <a:solidFill>
                  <a:srgbClr val="323232"/>
                </a:solidFill>
                <a:latin typeface="Arial"/>
                <a:ea typeface="DejaVu Sans"/>
              </a:rPr>
              <a:t>	</a:t>
            </a:r>
            <a:r>
              <a:rPr b="0" lang="en-US" sz="1800" spc="-1" strike="noStrike">
                <a:solidFill>
                  <a:srgbClr val="323232"/>
                </a:solidFill>
                <a:latin typeface="Arial"/>
                <a:ea typeface="DejaVu Sans"/>
              </a:rPr>
              <a:t>SN:1 LN:30427671</a:t>
            </a:r>
            <a:endParaRPr b="0" lang="en-US" sz="1800" spc="-1" strike="noStrike">
              <a:latin typeface="Arial"/>
            </a:endParaRPr>
          </a:p>
          <a:p>
            <a:pPr>
              <a:lnSpc>
                <a:spcPct val="100000"/>
              </a:lnSpc>
            </a:pPr>
            <a:r>
              <a:rPr b="0" lang="en-US" sz="1800" spc="-1" strike="noStrike">
                <a:solidFill>
                  <a:srgbClr val="323232"/>
                </a:solidFill>
                <a:latin typeface="Arial"/>
                <a:ea typeface="DejaVu Sans"/>
              </a:rPr>
              <a:t>@SQ </a:t>
            </a:r>
            <a:r>
              <a:rPr b="0" lang="en-US" sz="1800" spc="-1" strike="noStrike">
                <a:solidFill>
                  <a:srgbClr val="323232"/>
                </a:solidFill>
                <a:latin typeface="Arial"/>
                <a:ea typeface="DejaVu Sans"/>
              </a:rPr>
              <a:t>	</a:t>
            </a:r>
            <a:r>
              <a:rPr b="0" lang="en-US" sz="1800" spc="-1" strike="noStrike">
                <a:solidFill>
                  <a:srgbClr val="323232"/>
                </a:solidFill>
                <a:latin typeface="Arial"/>
                <a:ea typeface="DejaVu Sans"/>
              </a:rPr>
              <a:t>SN:2 LN:19698289</a:t>
            </a:r>
            <a:endParaRPr b="0" lang="en-US" sz="1800" spc="-1" strike="noStrike">
              <a:latin typeface="Arial"/>
            </a:endParaRPr>
          </a:p>
          <a:p>
            <a:pPr>
              <a:lnSpc>
                <a:spcPct val="100000"/>
              </a:lnSpc>
            </a:pPr>
            <a:r>
              <a:rPr b="0" lang="en-US" sz="1800" spc="-1" strike="noStrike">
                <a:solidFill>
                  <a:srgbClr val="323232"/>
                </a:solidFill>
                <a:latin typeface="Arial"/>
                <a:ea typeface="DejaVu Sans"/>
              </a:rPr>
              <a:t>@SQ </a:t>
            </a:r>
            <a:r>
              <a:rPr b="0" lang="en-US" sz="1800" spc="-1" strike="noStrike">
                <a:solidFill>
                  <a:srgbClr val="323232"/>
                </a:solidFill>
                <a:latin typeface="Arial"/>
                <a:ea typeface="DejaVu Sans"/>
              </a:rPr>
              <a:t>	</a:t>
            </a:r>
            <a:r>
              <a:rPr b="0" lang="en-US" sz="1800" spc="-1" strike="noStrike">
                <a:solidFill>
                  <a:srgbClr val="323232"/>
                </a:solidFill>
                <a:latin typeface="Arial"/>
                <a:ea typeface="DejaVu Sans"/>
              </a:rPr>
              <a:t>SN:3 LN:23459830</a:t>
            </a:r>
            <a:endParaRPr b="0" lang="en-US" sz="1800" spc="-1" strike="noStrike">
              <a:latin typeface="Arial"/>
            </a:endParaRPr>
          </a:p>
          <a:p>
            <a:pPr>
              <a:lnSpc>
                <a:spcPct val="100000"/>
              </a:lnSpc>
            </a:pPr>
            <a:r>
              <a:rPr b="0" lang="en-US" sz="1800" spc="-1" strike="noStrike">
                <a:solidFill>
                  <a:srgbClr val="323232"/>
                </a:solidFill>
                <a:latin typeface="Arial"/>
                <a:ea typeface="DejaVu Sans"/>
              </a:rPr>
              <a:t>@SQ </a:t>
            </a:r>
            <a:r>
              <a:rPr b="0" lang="en-US" sz="1800" spc="-1" strike="noStrike">
                <a:solidFill>
                  <a:srgbClr val="323232"/>
                </a:solidFill>
                <a:latin typeface="Arial"/>
                <a:ea typeface="DejaVu Sans"/>
              </a:rPr>
              <a:t>	</a:t>
            </a:r>
            <a:r>
              <a:rPr b="0" lang="en-US" sz="1800" spc="-1" strike="noStrike">
                <a:solidFill>
                  <a:srgbClr val="323232"/>
                </a:solidFill>
                <a:latin typeface="Arial"/>
                <a:ea typeface="DejaVu Sans"/>
              </a:rPr>
              <a:t>SN:4 LN:18585056</a:t>
            </a:r>
            <a:endParaRPr b="0" lang="en-US" sz="1800" spc="-1" strike="noStrike">
              <a:latin typeface="Arial"/>
            </a:endParaRPr>
          </a:p>
          <a:p>
            <a:pPr>
              <a:lnSpc>
                <a:spcPct val="100000"/>
              </a:lnSpc>
            </a:pPr>
            <a:r>
              <a:rPr b="0" lang="en-US" sz="1800" spc="-1" strike="noStrike">
                <a:solidFill>
                  <a:srgbClr val="323232"/>
                </a:solidFill>
                <a:latin typeface="Arial"/>
                <a:ea typeface="DejaVu Sans"/>
              </a:rPr>
              <a:t>@SQ </a:t>
            </a:r>
            <a:r>
              <a:rPr b="0" lang="en-US" sz="1800" spc="-1" strike="noStrike">
                <a:solidFill>
                  <a:srgbClr val="323232"/>
                </a:solidFill>
                <a:latin typeface="Arial"/>
                <a:ea typeface="DejaVu Sans"/>
              </a:rPr>
              <a:t>	</a:t>
            </a:r>
            <a:r>
              <a:rPr b="0" lang="en-US" sz="1800" spc="-1" strike="noStrike">
                <a:solidFill>
                  <a:srgbClr val="323232"/>
                </a:solidFill>
                <a:latin typeface="Arial"/>
                <a:ea typeface="DejaVu Sans"/>
              </a:rPr>
              <a:t>SN:5 LN:26975502</a:t>
            </a:r>
            <a:endParaRPr b="0" lang="en-US" sz="1800" spc="-1" strike="noStrike">
              <a:latin typeface="Arial"/>
            </a:endParaRPr>
          </a:p>
          <a:p>
            <a:pPr>
              <a:lnSpc>
                <a:spcPct val="100000"/>
              </a:lnSpc>
            </a:pPr>
            <a:r>
              <a:rPr b="0" lang="en-US" sz="1800" spc="-1" strike="noStrike">
                <a:solidFill>
                  <a:srgbClr val="323232"/>
                </a:solidFill>
                <a:latin typeface="Arial"/>
                <a:ea typeface="DejaVu Sans"/>
              </a:rPr>
              <a:t>@SQ </a:t>
            </a:r>
            <a:r>
              <a:rPr b="0" lang="en-US" sz="1800" spc="-1" strike="noStrike">
                <a:solidFill>
                  <a:srgbClr val="323232"/>
                </a:solidFill>
                <a:latin typeface="Arial"/>
                <a:ea typeface="DejaVu Sans"/>
              </a:rPr>
              <a:t>	</a:t>
            </a:r>
            <a:r>
              <a:rPr b="0" lang="en-US" sz="1800" spc="-1" strike="noStrike">
                <a:solidFill>
                  <a:srgbClr val="323232"/>
                </a:solidFill>
                <a:latin typeface="Arial"/>
                <a:ea typeface="DejaVu Sans"/>
              </a:rPr>
              <a:t>SN:M LN:366924</a:t>
            </a:r>
            <a:endParaRPr b="0" lang="en-US" sz="1800" spc="-1" strike="noStrike">
              <a:latin typeface="Arial"/>
            </a:endParaRPr>
          </a:p>
          <a:p>
            <a:pPr>
              <a:lnSpc>
                <a:spcPct val="100000"/>
              </a:lnSpc>
            </a:pPr>
            <a:r>
              <a:rPr b="0" lang="en-US" sz="1800" spc="-1" strike="noStrike">
                <a:solidFill>
                  <a:srgbClr val="323232"/>
                </a:solidFill>
                <a:latin typeface="Arial"/>
                <a:ea typeface="DejaVu Sans"/>
              </a:rPr>
              <a:t>@SQ </a:t>
            </a:r>
            <a:r>
              <a:rPr b="0" lang="en-US" sz="1800" spc="-1" strike="noStrike">
                <a:solidFill>
                  <a:srgbClr val="323232"/>
                </a:solidFill>
                <a:latin typeface="Arial"/>
                <a:ea typeface="DejaVu Sans"/>
              </a:rPr>
              <a:t>	</a:t>
            </a:r>
            <a:r>
              <a:rPr b="0" lang="en-US" sz="1800" spc="-1" strike="noStrike">
                <a:solidFill>
                  <a:srgbClr val="323232"/>
                </a:solidFill>
                <a:latin typeface="Arial"/>
                <a:ea typeface="DejaVu Sans"/>
              </a:rPr>
              <a:t>SN:C LN:154478</a:t>
            </a:r>
            <a:endParaRPr b="0" lang="en-US" sz="1800" spc="-1" strike="noStrike">
              <a:latin typeface="Arial"/>
            </a:endParaRPr>
          </a:p>
          <a:p>
            <a:pPr>
              <a:lnSpc>
                <a:spcPct val="100000"/>
              </a:lnSpc>
            </a:pPr>
            <a:r>
              <a:rPr b="0" lang="en-US" sz="1800" spc="-1" strike="noStrike">
                <a:solidFill>
                  <a:srgbClr val="323232"/>
                </a:solidFill>
                <a:latin typeface="Arial"/>
                <a:ea typeface="DejaVu Sans"/>
              </a:rPr>
              <a:t>@RG </a:t>
            </a:r>
            <a:r>
              <a:rPr b="0" lang="en-US" sz="1800" spc="-1" strike="noStrike">
                <a:solidFill>
                  <a:srgbClr val="323232"/>
                </a:solidFill>
                <a:latin typeface="Arial"/>
                <a:ea typeface="DejaVu Sans"/>
              </a:rPr>
              <a:t>	</a:t>
            </a:r>
            <a:r>
              <a:rPr b="0" lang="en-US" sz="1800" spc="-1" strike="noStrike">
                <a:solidFill>
                  <a:srgbClr val="323232"/>
                </a:solidFill>
                <a:latin typeface="Arial"/>
                <a:ea typeface="DejaVu Sans"/>
              </a:rPr>
              <a:t>ID:Col0_R1 PL:Illumina LB:1342 SM:Col0_R1</a:t>
            </a:r>
            <a:endParaRPr b="0" lang="en-US" sz="1800" spc="-1" strike="noStrike">
              <a:latin typeface="Arial"/>
            </a:endParaRPr>
          </a:p>
        </p:txBody>
      </p:sp>
      <p:sp>
        <p:nvSpPr>
          <p:cNvPr id="547" name="CustomShape 3"/>
          <p:cNvSpPr/>
          <p:nvPr/>
        </p:nvSpPr>
        <p:spPr>
          <a:xfrm>
            <a:off x="236160" y="4358160"/>
            <a:ext cx="8467560" cy="12160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800" spc="-1" strike="noStrike">
                <a:solidFill>
                  <a:srgbClr val="323232"/>
                </a:solidFill>
                <a:latin typeface="Arial"/>
                <a:ea typeface="DejaVu Sans"/>
              </a:rPr>
              <a:t>@SQ Reference Sequence: SN name, LN length</a:t>
            </a:r>
            <a:endParaRPr b="0" lang="en-US" sz="2800" spc="-1" strike="noStrike">
              <a:latin typeface="Arial"/>
            </a:endParaRPr>
          </a:p>
          <a:p>
            <a:pPr>
              <a:lnSpc>
                <a:spcPct val="100000"/>
              </a:lnSpc>
            </a:pPr>
            <a:r>
              <a:rPr b="0" lang="en-US" sz="2800" spc="-1" strike="noStrike">
                <a:solidFill>
                  <a:srgbClr val="323232"/>
                </a:solidFill>
                <a:latin typeface="Arial"/>
                <a:ea typeface="DejaVu Sans"/>
              </a:rPr>
              <a:t>@RG Read Group: e.g. grouping samples</a:t>
            </a:r>
            <a:endParaRPr b="0" lang="en-US" sz="2800" spc="-1" strike="noStrike">
              <a:latin typeface="Arial"/>
            </a:endParaRPr>
          </a:p>
          <a:p>
            <a:pPr>
              <a:lnSpc>
                <a:spcPct val="100000"/>
              </a:lnSpc>
            </a:pPr>
            <a:endParaRPr b="0" lang="en-US" sz="2800" spc="-1" strike="noStrike">
              <a:latin typeface="Arial"/>
            </a:endParaRPr>
          </a:p>
        </p:txBody>
      </p:sp>
      <p:sp>
        <p:nvSpPr>
          <p:cNvPr id="548" name="CustomShape 4"/>
          <p:cNvSpPr/>
          <p:nvPr/>
        </p:nvSpPr>
        <p:spPr>
          <a:xfrm>
            <a:off x="3900960" y="6232320"/>
            <a:ext cx="4925160" cy="36288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0" lang="en-US" sz="1800" spc="-1" strike="noStrike">
                <a:solidFill>
                  <a:srgbClr val="323232"/>
                </a:solidFill>
                <a:latin typeface="Arial"/>
                <a:ea typeface="DejaVu Sans"/>
              </a:rPr>
              <a:t>https://samtools.github.io/hts-specs/SAMv1.pdf</a:t>
            </a:r>
            <a:endParaRPr b="0" lang="en-US" sz="1800" spc="-1" strike="noStrike">
              <a:latin typeface="Arial"/>
            </a:endParaRPr>
          </a:p>
        </p:txBody>
      </p:sp>
    </p:spTree>
  </p:cSld>
  <p:transition spd="med">
    <p:fade/>
  </p:transition>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9" name="CustomShape 1"/>
          <p:cNvSpPr/>
          <p:nvPr/>
        </p:nvSpPr>
        <p:spPr>
          <a:xfrm>
            <a:off x="504000" y="404640"/>
            <a:ext cx="8097840" cy="47808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SAM Alignment Format</a:t>
            </a:r>
            <a:endParaRPr b="0" lang="en-US" sz="3200" spc="-1" strike="noStrike">
              <a:latin typeface="Arial"/>
            </a:endParaRPr>
          </a:p>
        </p:txBody>
      </p:sp>
      <p:pic>
        <p:nvPicPr>
          <p:cNvPr id="550" name="Picture 3" descr=""/>
          <p:cNvPicPr/>
          <p:nvPr/>
        </p:nvPicPr>
        <p:blipFill>
          <a:blip r:embed="rId1"/>
          <a:stretch/>
        </p:blipFill>
        <p:spPr>
          <a:xfrm>
            <a:off x="22320" y="0"/>
            <a:ext cx="9141840" cy="6855840"/>
          </a:xfrm>
          <a:prstGeom prst="rect">
            <a:avLst/>
          </a:prstGeom>
          <a:ln>
            <a:noFill/>
          </a:ln>
        </p:spPr>
      </p:pic>
    </p:spTree>
  </p:cSld>
  <p:transition spd="med">
    <p:fade/>
  </p:transition>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1" name="CustomShape 1"/>
          <p:cNvSpPr/>
          <p:nvPr/>
        </p:nvSpPr>
        <p:spPr>
          <a:xfrm>
            <a:off x="504000" y="404640"/>
            <a:ext cx="8097840" cy="47808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SAM Alignment Format: Flags</a:t>
            </a:r>
            <a:endParaRPr b="0" lang="en-US" sz="3200" spc="-1" strike="noStrike">
              <a:latin typeface="Arial"/>
            </a:endParaRPr>
          </a:p>
        </p:txBody>
      </p:sp>
      <p:sp>
        <p:nvSpPr>
          <p:cNvPr id="552" name="CustomShape 2"/>
          <p:cNvSpPr/>
          <p:nvPr/>
        </p:nvSpPr>
        <p:spPr>
          <a:xfrm>
            <a:off x="504000" y="1196640"/>
            <a:ext cx="8097840" cy="4893840"/>
          </a:xfrm>
          <a:prstGeom prst="rect">
            <a:avLst/>
          </a:prstGeom>
          <a:noFill/>
          <a:ln>
            <a:noFill/>
          </a:ln>
        </p:spPr>
        <p:style>
          <a:lnRef idx="0"/>
          <a:fillRef idx="0"/>
          <a:effectRef idx="0"/>
          <a:fontRef idx="minor"/>
        </p:style>
        <p:txBody>
          <a:bodyPr lIns="0" rIns="0" tIns="0" bIns="0">
            <a:noAutofit/>
          </a:bodyPr>
          <a:p>
            <a:pPr marL="360000">
              <a:lnSpc>
                <a:spcPct val="100000"/>
              </a:lnSpc>
            </a:pPr>
            <a:br/>
            <a:r>
              <a:rPr b="0" lang="en-US" sz="2000" spc="-1" strike="noStrike">
                <a:solidFill>
                  <a:srgbClr val="323232"/>
                </a:solidFill>
                <a:latin typeface="Arial"/>
                <a:ea typeface="DejaVu Sans"/>
              </a:rPr>
              <a:t> </a:t>
            </a:r>
            <a:br/>
            <a:endParaRPr b="0" lang="en-US" sz="2000" spc="-1" strike="noStrike">
              <a:latin typeface="Arial"/>
            </a:endParaRPr>
          </a:p>
          <a:p>
            <a:pPr marL="360000">
              <a:lnSpc>
                <a:spcPct val="100000"/>
              </a:lnSpc>
            </a:pPr>
            <a:endParaRPr b="0" lang="en-US" sz="2000" spc="-1" strike="noStrike">
              <a:latin typeface="Arial"/>
            </a:endParaRPr>
          </a:p>
          <a:p>
            <a:pPr marL="360000">
              <a:lnSpc>
                <a:spcPct val="100000"/>
              </a:lnSpc>
            </a:pPr>
            <a:endParaRPr b="0" lang="en-US" sz="2000" spc="-1" strike="noStrike">
              <a:latin typeface="Arial"/>
            </a:endParaRPr>
          </a:p>
          <a:p>
            <a:pPr marL="360000">
              <a:lnSpc>
                <a:spcPct val="100000"/>
              </a:lnSpc>
            </a:pPr>
            <a:endParaRPr b="0" lang="en-US" sz="2000" spc="-1" strike="noStrike">
              <a:latin typeface="Arial"/>
            </a:endParaRPr>
          </a:p>
        </p:txBody>
      </p:sp>
      <p:pic>
        <p:nvPicPr>
          <p:cNvPr id="553" name="Picture 4" descr=""/>
          <p:cNvPicPr/>
          <p:nvPr/>
        </p:nvPicPr>
        <p:blipFill>
          <a:blip r:embed="rId1"/>
          <a:stretch/>
        </p:blipFill>
        <p:spPr>
          <a:xfrm>
            <a:off x="0" y="1124640"/>
            <a:ext cx="9141840" cy="4030920"/>
          </a:xfrm>
          <a:prstGeom prst="rect">
            <a:avLst/>
          </a:prstGeom>
          <a:ln>
            <a:noFill/>
          </a:ln>
        </p:spPr>
      </p:pic>
      <p:sp>
        <p:nvSpPr>
          <p:cNvPr id="554" name="CustomShape 3"/>
          <p:cNvSpPr/>
          <p:nvPr/>
        </p:nvSpPr>
        <p:spPr>
          <a:xfrm>
            <a:off x="0" y="5253120"/>
            <a:ext cx="8911080" cy="11858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323232"/>
                </a:solidFill>
                <a:latin typeface="Arial"/>
                <a:ea typeface="DejaVu Sans"/>
              </a:rPr>
              <a:t>Example, flag 83 = </a:t>
            </a:r>
            <a:r>
              <a:rPr b="0" lang="en-US" sz="1800" spc="-1" strike="noStrike">
                <a:solidFill>
                  <a:srgbClr val="323232"/>
                </a:solidFill>
                <a:latin typeface="Monaco"/>
                <a:ea typeface="DejaVu Sans"/>
              </a:rPr>
              <a:t>64+16+2+1 </a:t>
            </a:r>
            <a:r>
              <a:rPr b="0" lang="en-US" sz="1800" spc="-1" strike="noStrike">
                <a:solidFill>
                  <a:srgbClr val="323232"/>
                </a:solidFill>
                <a:latin typeface="Arial"/>
                <a:ea typeface="DejaVu Sans"/>
              </a:rPr>
              <a:t>means it's first read </a:t>
            </a:r>
            <a:r>
              <a:rPr b="0" lang="en-US" sz="1800" spc="-1" strike="noStrike">
                <a:solidFill>
                  <a:srgbClr val="323232"/>
                </a:solidFill>
                <a:latin typeface="Monaco"/>
                <a:ea typeface="DejaVu Sans"/>
              </a:rPr>
              <a:t>(0x40) </a:t>
            </a:r>
            <a:r>
              <a:rPr b="0" lang="en-US" sz="1800" spc="-1" strike="noStrike">
                <a:solidFill>
                  <a:srgbClr val="323232"/>
                </a:solidFill>
                <a:latin typeface="Arial"/>
                <a:ea typeface="DejaVu Sans"/>
              </a:rPr>
              <a:t>of pair-end reads </a:t>
            </a:r>
            <a:r>
              <a:rPr b="0" lang="en-US" sz="1800" spc="-1" strike="noStrike">
                <a:solidFill>
                  <a:srgbClr val="323232"/>
                </a:solidFill>
                <a:latin typeface="Monaco"/>
                <a:ea typeface="DejaVu Sans"/>
              </a:rPr>
              <a:t>(0x1) </a:t>
            </a:r>
            <a:r>
              <a:rPr b="0" lang="en-US" sz="1800" spc="-1" strike="noStrike">
                <a:solidFill>
                  <a:srgbClr val="323232"/>
                </a:solidFill>
                <a:latin typeface="Arial"/>
                <a:ea typeface="DejaVu Sans"/>
              </a:rPr>
              <a:t>and it's mapped on minus strand </a:t>
            </a:r>
            <a:r>
              <a:rPr b="0" lang="en-US" sz="1800" spc="-1" strike="noStrike">
                <a:solidFill>
                  <a:srgbClr val="323232"/>
                </a:solidFill>
                <a:latin typeface="Monaco"/>
                <a:ea typeface="DejaVu Sans"/>
              </a:rPr>
              <a:t>(0x10) </a:t>
            </a:r>
            <a:r>
              <a:rPr b="0" lang="en-US" sz="1800" spc="-1" strike="noStrike">
                <a:solidFill>
                  <a:srgbClr val="323232"/>
                </a:solidFill>
                <a:latin typeface="Arial"/>
                <a:ea typeface="DejaVu Sans"/>
              </a:rPr>
              <a:t>and both reads mapped </a:t>
            </a:r>
            <a:r>
              <a:rPr b="0" lang="en-US" sz="1800" spc="-1" strike="noStrike">
                <a:solidFill>
                  <a:srgbClr val="323232"/>
                </a:solidFill>
                <a:latin typeface="Monaco"/>
                <a:ea typeface="DejaVu Sans"/>
              </a:rPr>
              <a:t>(0x2)</a:t>
            </a:r>
            <a:r>
              <a:rPr b="0" lang="en-US" sz="1800" spc="-1" strike="noStrike">
                <a:solidFill>
                  <a:srgbClr val="323232"/>
                </a:solidFill>
                <a:latin typeface="Arial"/>
                <a:ea typeface="DejaVu Sans"/>
              </a:rPr>
              <a: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323232"/>
                </a:solidFill>
                <a:latin typeface="Arial"/>
                <a:ea typeface="DejaVu Sans"/>
              </a:rPr>
              <a:t>https://broadinstitute.github.io/picard/explain-flags.html</a:t>
            </a:r>
            <a:endParaRPr b="0" lang="en-US" sz="1800" spc="-1" strike="noStrike">
              <a:latin typeface="Arial"/>
            </a:endParaRPr>
          </a:p>
        </p:txBody>
      </p:sp>
      <p:sp>
        <p:nvSpPr>
          <p:cNvPr id="555" name="CustomShape 4"/>
          <p:cNvSpPr/>
          <p:nvPr/>
        </p:nvSpPr>
        <p:spPr>
          <a:xfrm>
            <a:off x="5744160" y="6453360"/>
            <a:ext cx="3358440" cy="27108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0" lang="en-US" sz="1200" spc="-1" strike="noStrike">
                <a:solidFill>
                  <a:srgbClr val="323232"/>
                </a:solidFill>
                <a:latin typeface="Arial"/>
                <a:ea typeface="DejaVu Sans"/>
              </a:rPr>
              <a:t>https://samtools.github.io/hts-specs/SAMv1.pdf</a:t>
            </a:r>
            <a:endParaRPr b="0" lang="en-US" sz="1200" spc="-1" strike="noStrike">
              <a:latin typeface="Arial"/>
            </a:endParaRPr>
          </a:p>
        </p:txBody>
      </p:sp>
    </p:spTree>
  </p:cSld>
  <p:transition spd="med">
    <p:fade/>
  </p:transition>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6" name="CustomShape 1"/>
          <p:cNvSpPr/>
          <p:nvPr/>
        </p:nvSpPr>
        <p:spPr>
          <a:xfrm>
            <a:off x="504000" y="404640"/>
            <a:ext cx="8097840" cy="47808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SAM format: CIGAR string</a:t>
            </a:r>
            <a:endParaRPr b="0" lang="en-US" sz="3200" spc="-1" strike="noStrike">
              <a:latin typeface="Arial"/>
            </a:endParaRPr>
          </a:p>
        </p:txBody>
      </p:sp>
      <p:sp>
        <p:nvSpPr>
          <p:cNvPr id="557" name="CustomShape 2"/>
          <p:cNvSpPr/>
          <p:nvPr/>
        </p:nvSpPr>
        <p:spPr>
          <a:xfrm>
            <a:off x="504000" y="1196640"/>
            <a:ext cx="8097840" cy="4893840"/>
          </a:xfrm>
          <a:prstGeom prst="rect">
            <a:avLst/>
          </a:prstGeom>
          <a:noFill/>
          <a:ln>
            <a:noFill/>
          </a:ln>
        </p:spPr>
        <p:style>
          <a:lnRef idx="0"/>
          <a:fillRef idx="0"/>
          <a:effectRef idx="0"/>
          <a:fontRef idx="minor"/>
        </p:style>
        <p:txBody>
          <a:bodyPr lIns="0" rIns="0" tIns="0" bIns="0">
            <a:noAutofit/>
          </a:bodyPr>
          <a:p>
            <a:pPr lvl="1" marL="360000" indent="-357840">
              <a:lnSpc>
                <a:spcPct val="100000"/>
              </a:lnSpc>
              <a:spcBef>
                <a:spcPts val="2401"/>
              </a:spcBef>
              <a:buSzPct val="100000"/>
              <a:buBlip>
                <a:blip r:embed="rId1"/>
              </a:buBlip>
            </a:pPr>
            <a:r>
              <a:rPr b="1" lang="en-US" sz="2400" spc="-1" strike="noStrike">
                <a:solidFill>
                  <a:srgbClr val="323232"/>
                </a:solidFill>
                <a:latin typeface="Arial"/>
                <a:ea typeface="DejaVu Sans"/>
              </a:rPr>
              <a:t>Summary of alignment to the reference</a:t>
            </a:r>
            <a:endParaRPr b="0" lang="en-US" sz="2400" spc="-1" strike="noStrike">
              <a:latin typeface="Arial"/>
            </a:endParaRPr>
          </a:p>
          <a:p>
            <a:pPr lvl="1" marL="360000" indent="-357840">
              <a:lnSpc>
                <a:spcPct val="100000"/>
              </a:lnSpc>
              <a:spcBef>
                <a:spcPts val="2401"/>
              </a:spcBef>
              <a:buSzPct val="100000"/>
              <a:buBlip>
                <a:blip r:embed="rId2"/>
              </a:buBlip>
            </a:pPr>
            <a:r>
              <a:rPr b="1" i="1" lang="en-US" sz="2400" spc="-1" strike="noStrike">
                <a:solidFill>
                  <a:srgbClr val="323232"/>
                </a:solidFill>
                <a:latin typeface="Arial"/>
                <a:ea typeface="DejaVu Sans"/>
              </a:rPr>
              <a:t>eg</a:t>
            </a:r>
            <a:r>
              <a:rPr b="1" lang="en-US" sz="2400" spc="-1" strike="noStrike">
                <a:solidFill>
                  <a:srgbClr val="323232"/>
                </a:solidFill>
                <a:latin typeface="Arial"/>
                <a:ea typeface="DejaVu Sans"/>
              </a:rPr>
              <a:t>, 101M, 1S92M, 15M87N70M90N16M</a:t>
            </a:r>
            <a:endParaRPr b="0" lang="en-US" sz="2400" spc="-1" strike="noStrike">
              <a:latin typeface="Arial"/>
            </a:endParaRPr>
          </a:p>
        </p:txBody>
      </p:sp>
      <p:graphicFrame>
        <p:nvGraphicFramePr>
          <p:cNvPr id="558" name="Table 3"/>
          <p:cNvGraphicFramePr/>
          <p:nvPr/>
        </p:nvGraphicFramePr>
        <p:xfrm>
          <a:off x="335520" y="2537280"/>
          <a:ext cx="8556480" cy="4059360"/>
        </p:xfrm>
        <a:graphic>
          <a:graphicData uri="http://schemas.openxmlformats.org/drawingml/2006/table">
            <a:tbl>
              <a:tblPr/>
              <a:tblGrid>
                <a:gridCol w="1624320"/>
                <a:gridCol w="3331800"/>
                <a:gridCol w="3600720"/>
              </a:tblGrid>
              <a:tr h="566280">
                <a:tc>
                  <a:txBody>
                    <a:bodyPr>
                      <a:noAutofit/>
                    </a:bodyPr>
                    <a:p>
                      <a:pPr>
                        <a:lnSpc>
                          <a:spcPct val="100000"/>
                        </a:lnSpc>
                      </a:pPr>
                      <a:r>
                        <a:rPr b="1" lang="en-US" sz="1800" spc="-1" strike="noStrike">
                          <a:solidFill>
                            <a:srgbClr val="ffffff"/>
                          </a:solidFill>
                          <a:latin typeface="Arial"/>
                        </a:rPr>
                        <a:t>Code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30613"/>
                    </a:solidFill>
                  </a:tcPr>
                </a:tc>
                <a:tc>
                  <a:txBody>
                    <a:bodyPr>
                      <a:noAutofit/>
                    </a:bodyPr>
                    <a:p>
                      <a:pPr>
                        <a:lnSpc>
                          <a:spcPct val="100000"/>
                        </a:lnSpc>
                      </a:pPr>
                      <a:r>
                        <a:rPr b="1" lang="en-US" sz="1800" spc="-1" strike="noStrike">
                          <a:solidFill>
                            <a:srgbClr val="ffffff"/>
                          </a:solidFill>
                          <a:latin typeface="Arial"/>
                        </a:rPr>
                        <a:t>Description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30613"/>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30613"/>
                    </a:solidFill>
                  </a:tcPr>
                </a:tc>
              </a:tr>
              <a:tr h="566280">
                <a:tc>
                  <a:txBody>
                    <a:bodyPr>
                      <a:noAutofit/>
                    </a:bodyPr>
                    <a:p>
                      <a:pPr>
                        <a:lnSpc>
                          <a:spcPct val="100000"/>
                        </a:lnSpc>
                      </a:pPr>
                      <a:r>
                        <a:rPr b="0" lang="en-US" sz="1800" spc="-1" strike="noStrike">
                          <a:solidFill>
                            <a:srgbClr val="323232"/>
                          </a:solidFill>
                          <a:latin typeface="Arial"/>
                        </a:rPr>
                        <a:t>M</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cccc"/>
                    </a:solidFill>
                  </a:tcPr>
                </a:tc>
                <a:tc>
                  <a:txBody>
                    <a:bodyPr>
                      <a:noAutofit/>
                    </a:bodyPr>
                    <a:p>
                      <a:pPr>
                        <a:lnSpc>
                          <a:spcPct val="100000"/>
                        </a:lnSpc>
                      </a:pPr>
                      <a:r>
                        <a:rPr b="0" lang="en-US" sz="1800" spc="-1" strike="noStrike">
                          <a:solidFill>
                            <a:srgbClr val="323232"/>
                          </a:solidFill>
                          <a:latin typeface="Arial"/>
                        </a:rPr>
                        <a:t>Alignment match</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cccc"/>
                    </a:solidFill>
                  </a:tcPr>
                </a:tc>
                <a:tc>
                  <a:txBody>
                    <a:bodyPr>
                      <a:noAutofit/>
                    </a:bodyPr>
                    <a:p>
                      <a:pPr>
                        <a:lnSpc>
                          <a:spcPct val="100000"/>
                        </a:lnSpc>
                      </a:pPr>
                      <a:r>
                        <a:rPr b="0" lang="en-US" sz="1800" spc="-1" strike="noStrike">
                          <a:solidFill>
                            <a:srgbClr val="323232"/>
                          </a:solidFill>
                          <a:latin typeface="Arial"/>
                        </a:rPr>
                        <a:t>Base-level match + mismatch</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cccc"/>
                    </a:solidFill>
                  </a:tcPr>
                </a:tc>
              </a:tr>
              <a:tr h="660960">
                <a:tc>
                  <a:txBody>
                    <a:bodyPr>
                      <a:noAutofit/>
                    </a:bodyPr>
                    <a:p>
                      <a:pPr>
                        <a:lnSpc>
                          <a:spcPct val="100000"/>
                        </a:lnSpc>
                      </a:pPr>
                      <a:r>
                        <a:rPr b="0" lang="en-US" sz="1800" spc="-1" strike="noStrike">
                          <a:solidFill>
                            <a:srgbClr val="323232"/>
                          </a:solidFill>
                          <a:latin typeface="Arial"/>
                        </a:rPr>
                        <a:t>I</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7"/>
                    </a:solidFill>
                  </a:tcPr>
                </a:tc>
                <a:tc>
                  <a:txBody>
                    <a:bodyPr>
                      <a:noAutofit/>
                    </a:bodyPr>
                    <a:p>
                      <a:pPr>
                        <a:lnSpc>
                          <a:spcPct val="100000"/>
                        </a:lnSpc>
                      </a:pPr>
                      <a:r>
                        <a:rPr b="0" lang="en-US" sz="1800" spc="-1" strike="noStrike">
                          <a:solidFill>
                            <a:srgbClr val="323232"/>
                          </a:solidFill>
                          <a:latin typeface="Arial"/>
                        </a:rPr>
                        <a:t>Insertion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7"/>
                    </a:solidFill>
                  </a:tcPr>
                </a:tc>
              </a:tr>
              <a:tr h="566280">
                <a:tc>
                  <a:txBody>
                    <a:bodyPr>
                      <a:noAutofit/>
                    </a:bodyPr>
                    <a:p>
                      <a:pPr>
                        <a:lnSpc>
                          <a:spcPct val="100000"/>
                        </a:lnSpc>
                      </a:pPr>
                      <a:r>
                        <a:rPr b="0" lang="en-US" sz="1800" spc="-1" strike="noStrike">
                          <a:solidFill>
                            <a:srgbClr val="323232"/>
                          </a:solidFill>
                          <a:latin typeface="Arial"/>
                        </a:rPr>
                        <a:t>D</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cccc"/>
                    </a:solidFill>
                  </a:tcPr>
                </a:tc>
                <a:tc>
                  <a:txBody>
                    <a:bodyPr>
                      <a:noAutofit/>
                    </a:bodyPr>
                    <a:p>
                      <a:pPr>
                        <a:lnSpc>
                          <a:spcPct val="100000"/>
                        </a:lnSpc>
                      </a:pPr>
                      <a:r>
                        <a:rPr b="0" lang="en-US" sz="1800" spc="-1" strike="noStrike">
                          <a:solidFill>
                            <a:srgbClr val="323232"/>
                          </a:solidFill>
                          <a:latin typeface="Arial"/>
                        </a:rPr>
                        <a:t>Deletion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cccc"/>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cccc"/>
                    </a:solidFill>
                  </a:tcPr>
                </a:tc>
              </a:tr>
              <a:tr h="566280">
                <a:tc>
                  <a:txBody>
                    <a:bodyPr>
                      <a:noAutofit/>
                    </a:bodyPr>
                    <a:p>
                      <a:pPr>
                        <a:lnSpc>
                          <a:spcPct val="100000"/>
                        </a:lnSpc>
                      </a:pPr>
                      <a:r>
                        <a:rPr b="0" lang="en-US" sz="1800" spc="-1" strike="noStrike">
                          <a:solidFill>
                            <a:srgbClr val="323232"/>
                          </a:solidFill>
                          <a:latin typeface="Arial"/>
                        </a:rPr>
                        <a:t>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7"/>
                    </a:solidFill>
                  </a:tcPr>
                </a:tc>
                <a:tc>
                  <a:txBody>
                    <a:bodyPr>
                      <a:noAutofit/>
                    </a:bodyPr>
                    <a:p>
                      <a:pPr>
                        <a:lnSpc>
                          <a:spcPct val="100000"/>
                        </a:lnSpc>
                      </a:pPr>
                      <a:r>
                        <a:rPr b="0" lang="en-US" sz="1800" spc="-1" strike="noStrike">
                          <a:solidFill>
                            <a:srgbClr val="323232"/>
                          </a:solidFill>
                          <a:latin typeface="Arial"/>
                        </a:rPr>
                        <a:t>Skipped</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7"/>
                    </a:solidFill>
                  </a:tcPr>
                </a:tc>
                <a:tc>
                  <a:txBody>
                    <a:bodyPr>
                      <a:noAutofit/>
                    </a:bodyPr>
                    <a:p>
                      <a:pPr>
                        <a:lnSpc>
                          <a:spcPct val="100000"/>
                        </a:lnSpc>
                      </a:pPr>
                      <a:r>
                        <a:rPr b="0" i="1" lang="en-US" sz="1800" spc="-1" strike="noStrike">
                          <a:solidFill>
                            <a:srgbClr val="323232"/>
                          </a:solidFill>
                          <a:latin typeface="Arial"/>
                        </a:rPr>
                        <a:t>eg</a:t>
                      </a:r>
                      <a:r>
                        <a:rPr b="0" lang="en-US" sz="1800" spc="-1" strike="noStrike">
                          <a:solidFill>
                            <a:srgbClr val="323232"/>
                          </a:solidFill>
                          <a:latin typeface="Arial"/>
                        </a:rPr>
                        <a:t> intron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7"/>
                    </a:solidFill>
                  </a:tcPr>
                </a:tc>
              </a:tr>
              <a:tr h="566280">
                <a:tc>
                  <a:txBody>
                    <a:bodyPr>
                      <a:noAutofit/>
                    </a:bodyPr>
                    <a:p>
                      <a:pPr>
                        <a:lnSpc>
                          <a:spcPct val="100000"/>
                        </a:lnSpc>
                      </a:pPr>
                      <a:r>
                        <a:rPr b="0" lang="en-US" sz="1800" spc="-1" strike="noStrike">
                          <a:solidFill>
                            <a:srgbClr val="323232"/>
                          </a:solidFill>
                          <a:latin typeface="Arial"/>
                        </a:rPr>
                        <a:t>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cccc"/>
                    </a:solidFill>
                  </a:tcPr>
                </a:tc>
                <a:tc>
                  <a:txBody>
                    <a:bodyPr>
                      <a:noAutofit/>
                    </a:bodyPr>
                    <a:p>
                      <a:pPr>
                        <a:lnSpc>
                          <a:spcPct val="100000"/>
                        </a:lnSpc>
                      </a:pPr>
                      <a:r>
                        <a:rPr b="0" lang="en-US" sz="1800" spc="-1" strike="noStrike">
                          <a:solidFill>
                            <a:srgbClr val="323232"/>
                          </a:solidFill>
                          <a:latin typeface="Arial"/>
                        </a:rPr>
                        <a:t>Soft clipping</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cccc"/>
                    </a:solidFill>
                  </a:tcPr>
                </a:tc>
                <a:tc>
                  <a:txBody>
                    <a:bodyPr>
                      <a:noAutofit/>
                    </a:bodyPr>
                    <a:p>
                      <a:pPr>
                        <a:lnSpc>
                          <a:spcPct val="100000"/>
                        </a:lnSpc>
                      </a:pPr>
                      <a:r>
                        <a:rPr b="0" lang="en-US" sz="1800" spc="-1" strike="noStrike">
                          <a:solidFill>
                            <a:srgbClr val="323232"/>
                          </a:solidFill>
                          <a:latin typeface="Arial"/>
                        </a:rPr>
                        <a:t>Kept in SAM</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cccc"/>
                    </a:solidFill>
                  </a:tcPr>
                </a:tc>
              </a:tr>
              <a:tr h="567360">
                <a:tc>
                  <a:txBody>
                    <a:bodyPr>
                      <a:noAutofit/>
                    </a:bodyPr>
                    <a:p>
                      <a:pPr>
                        <a:lnSpc>
                          <a:spcPct val="100000"/>
                        </a:lnSpc>
                      </a:pPr>
                      <a:r>
                        <a:rPr b="0" lang="en-US" sz="1800" spc="-1" strike="noStrike">
                          <a:solidFill>
                            <a:srgbClr val="323232"/>
                          </a:solidFill>
                          <a:latin typeface="Arial"/>
                        </a:rPr>
                        <a:t>H</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7"/>
                    </a:solidFill>
                  </a:tcPr>
                </a:tc>
                <a:tc>
                  <a:txBody>
                    <a:bodyPr>
                      <a:noAutofit/>
                    </a:bodyPr>
                    <a:p>
                      <a:pPr>
                        <a:lnSpc>
                          <a:spcPct val="100000"/>
                        </a:lnSpc>
                      </a:pPr>
                      <a:r>
                        <a:rPr b="0" lang="en-US" sz="1800" spc="-1" strike="noStrike">
                          <a:solidFill>
                            <a:srgbClr val="323232"/>
                          </a:solidFill>
                          <a:latin typeface="Arial"/>
                        </a:rPr>
                        <a:t>Hard clipping</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7"/>
                    </a:solidFill>
                  </a:tcPr>
                </a:tc>
                <a:tc>
                  <a:txBody>
                    <a:bodyPr>
                      <a:noAutofit/>
                    </a:bodyPr>
                    <a:p>
                      <a:pPr>
                        <a:lnSpc>
                          <a:spcPct val="100000"/>
                        </a:lnSpc>
                      </a:pPr>
                      <a:r>
                        <a:rPr b="0" lang="en-US" sz="1800" spc="-1" strike="noStrike">
                          <a:solidFill>
                            <a:srgbClr val="323232"/>
                          </a:solidFill>
                          <a:latin typeface="Arial"/>
                        </a:rPr>
                        <a:t>Not in SAM</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7"/>
                    </a:solidFill>
                  </a:tcPr>
                </a:tc>
              </a:tr>
            </a:tbl>
          </a:graphicData>
        </a:graphic>
      </p:graphicFrame>
    </p:spTree>
  </p:cSld>
  <p:transition spd="med">
    <p:fade/>
  </p:transition>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9" name="CustomShape 1"/>
          <p:cNvSpPr/>
          <p:nvPr/>
        </p:nvSpPr>
        <p:spPr>
          <a:xfrm>
            <a:off x="504000" y="404640"/>
            <a:ext cx="8097840" cy="47808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SAM format: optional fields</a:t>
            </a:r>
            <a:endParaRPr b="0" lang="en-US" sz="3200" spc="-1" strike="noStrike">
              <a:latin typeface="Arial"/>
            </a:endParaRPr>
          </a:p>
        </p:txBody>
      </p:sp>
      <p:sp>
        <p:nvSpPr>
          <p:cNvPr id="560" name="CustomShape 2"/>
          <p:cNvSpPr/>
          <p:nvPr/>
        </p:nvSpPr>
        <p:spPr>
          <a:xfrm>
            <a:off x="504000" y="1196640"/>
            <a:ext cx="8097840" cy="4893840"/>
          </a:xfrm>
          <a:prstGeom prst="rect">
            <a:avLst/>
          </a:prstGeom>
          <a:noFill/>
          <a:ln>
            <a:noFill/>
          </a:ln>
        </p:spPr>
        <p:style>
          <a:lnRef idx="0"/>
          <a:fillRef idx="0"/>
          <a:effectRef idx="0"/>
          <a:fontRef idx="minor"/>
        </p:style>
        <p:txBody>
          <a:bodyPr lIns="0" rIns="0" tIns="0" bIns="0">
            <a:noAutofit/>
          </a:bodyPr>
          <a:p>
            <a:pPr lvl="1" marL="360000" indent="-357840">
              <a:lnSpc>
                <a:spcPct val="100000"/>
              </a:lnSpc>
              <a:spcBef>
                <a:spcPts val="2401"/>
              </a:spcBef>
              <a:buSzPct val="100000"/>
              <a:buBlip>
                <a:blip r:embed="rId1"/>
              </a:buBlip>
            </a:pPr>
            <a:r>
              <a:rPr b="1" lang="en-US" sz="2400" spc="-1" strike="noStrike">
                <a:solidFill>
                  <a:srgbClr val="323232"/>
                </a:solidFill>
                <a:latin typeface="Arial"/>
                <a:ea typeface="DejaVu Sans"/>
              </a:rPr>
              <a:t>Used by some aligners to encode additional information for downstream analyses</a:t>
            </a:r>
            <a:endParaRPr b="0" lang="en-US" sz="2400" spc="-1" strike="noStrike">
              <a:latin typeface="Arial"/>
            </a:endParaRPr>
          </a:p>
          <a:p>
            <a:pPr lvl="1" marL="360000" indent="-357840">
              <a:lnSpc>
                <a:spcPct val="100000"/>
              </a:lnSpc>
              <a:spcBef>
                <a:spcPts val="2401"/>
              </a:spcBef>
              <a:buSzPct val="100000"/>
              <a:buBlip>
                <a:blip r:embed="rId2"/>
              </a:buBlip>
            </a:pPr>
            <a:r>
              <a:rPr b="1" lang="en-US" sz="2400" spc="-1" strike="noStrike">
                <a:solidFill>
                  <a:srgbClr val="323232"/>
                </a:solidFill>
                <a:latin typeface="Arial"/>
                <a:ea typeface="DejaVu Sans"/>
              </a:rPr>
              <a:t>Can cause incompatibilities among workflows</a:t>
            </a:r>
            <a:endParaRPr b="0" lang="en-US" sz="2400" spc="-1" strike="noStrike">
              <a:latin typeface="Arial"/>
            </a:endParaRPr>
          </a:p>
        </p:txBody>
      </p:sp>
      <p:graphicFrame>
        <p:nvGraphicFramePr>
          <p:cNvPr id="561" name="Table 3"/>
          <p:cNvGraphicFramePr/>
          <p:nvPr/>
        </p:nvGraphicFramePr>
        <p:xfrm>
          <a:off x="355320" y="3093840"/>
          <a:ext cx="8556480" cy="2926800"/>
        </p:xfrm>
        <a:graphic>
          <a:graphicData uri="http://schemas.openxmlformats.org/drawingml/2006/table">
            <a:tbl>
              <a:tblPr/>
              <a:tblGrid>
                <a:gridCol w="4278240"/>
                <a:gridCol w="4278600"/>
              </a:tblGrid>
              <a:tr h="542880">
                <a:tc>
                  <a:txBody>
                    <a:bodyPr>
                      <a:noAutofit/>
                    </a:bodyPr>
                    <a:p>
                      <a:pPr>
                        <a:lnSpc>
                          <a:spcPct val="100000"/>
                        </a:lnSpc>
                      </a:pPr>
                      <a:r>
                        <a:rPr b="1" lang="en-US" sz="1800" spc="-1" strike="noStrike">
                          <a:solidFill>
                            <a:srgbClr val="ffffff"/>
                          </a:solidFill>
                          <a:latin typeface="Arial"/>
                        </a:rPr>
                        <a:t>Code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30613"/>
                    </a:solidFill>
                  </a:tcPr>
                </a:tc>
                <a:tc>
                  <a:txBody>
                    <a:bodyPr>
                      <a:noAutofit/>
                    </a:bodyPr>
                    <a:p>
                      <a:pPr>
                        <a:lnSpc>
                          <a:spcPct val="100000"/>
                        </a:lnSpc>
                      </a:pPr>
                      <a:r>
                        <a:rPr b="1" lang="en-US" sz="1800" spc="-1" strike="noStrike">
                          <a:solidFill>
                            <a:srgbClr val="ffffff"/>
                          </a:solidFill>
                          <a:latin typeface="Arial"/>
                        </a:rPr>
                        <a:t>Description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30613"/>
                    </a:solidFill>
                  </a:tcPr>
                </a:tc>
              </a:tr>
              <a:tr h="542880">
                <a:tc>
                  <a:txBody>
                    <a:bodyPr>
                      <a:noAutofit/>
                    </a:bodyPr>
                    <a:p>
                      <a:pPr>
                        <a:lnSpc>
                          <a:spcPct val="100000"/>
                        </a:lnSpc>
                      </a:pPr>
                      <a:r>
                        <a:rPr b="0" lang="en-US" sz="1800" spc="-1" strike="noStrike">
                          <a:solidFill>
                            <a:srgbClr val="323232"/>
                          </a:solidFill>
                          <a:latin typeface="Arial"/>
                        </a:rPr>
                        <a:t>RG</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cccc"/>
                    </a:solidFill>
                  </a:tcPr>
                </a:tc>
                <a:tc>
                  <a:txBody>
                    <a:bodyPr>
                      <a:noAutofit/>
                    </a:bodyPr>
                    <a:p>
                      <a:pPr>
                        <a:lnSpc>
                          <a:spcPct val="100000"/>
                        </a:lnSpc>
                      </a:pPr>
                      <a:r>
                        <a:rPr b="0" lang="en-US" sz="1800" spc="-1" strike="noStrike">
                          <a:solidFill>
                            <a:srgbClr val="323232"/>
                          </a:solidFill>
                          <a:latin typeface="Arial"/>
                        </a:rPr>
                        <a:t>Read Group e.g. sample or lane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cccc"/>
                    </a:solidFill>
                  </a:tcPr>
                </a:tc>
              </a:tr>
              <a:tr h="633960">
                <a:tc>
                  <a:txBody>
                    <a:bodyPr>
                      <a:noAutofit/>
                    </a:bodyPr>
                    <a:p>
                      <a:pPr>
                        <a:lnSpc>
                          <a:spcPct val="100000"/>
                        </a:lnSpc>
                      </a:pPr>
                      <a:r>
                        <a:rPr b="0" lang="en-US" sz="1800" spc="-1" strike="noStrike">
                          <a:solidFill>
                            <a:srgbClr val="323232"/>
                          </a:solidFill>
                          <a:latin typeface="Arial"/>
                        </a:rPr>
                        <a:t>MD</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7"/>
                    </a:solidFill>
                  </a:tcPr>
                </a:tc>
                <a:tc>
                  <a:txBody>
                    <a:bodyPr>
                      <a:noAutofit/>
                    </a:bodyPr>
                    <a:p>
                      <a:pPr>
                        <a:lnSpc>
                          <a:spcPct val="100000"/>
                        </a:lnSpc>
                      </a:pPr>
                      <a:r>
                        <a:rPr b="0" lang="en-US" sz="1800" spc="-1" strike="noStrike">
                          <a:solidFill>
                            <a:srgbClr val="323232"/>
                          </a:solidFill>
                          <a:latin typeface="Arial"/>
                        </a:rPr>
                        <a:t>String for mismatching positions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7"/>
                    </a:solidFill>
                  </a:tcPr>
                </a:tc>
              </a:tr>
              <a:tr h="603720">
                <a:tc>
                  <a:txBody>
                    <a:bodyPr>
                      <a:noAutofit/>
                    </a:bodyPr>
                    <a:p>
                      <a:pPr>
                        <a:lnSpc>
                          <a:spcPct val="100000"/>
                        </a:lnSpc>
                      </a:pPr>
                      <a:r>
                        <a:rPr b="0" lang="en-US" sz="1800" spc="-1" strike="noStrike">
                          <a:solidFill>
                            <a:srgbClr val="323232"/>
                          </a:solidFill>
                          <a:latin typeface="Arial"/>
                        </a:rPr>
                        <a:t>NH</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cccc"/>
                    </a:solidFill>
                  </a:tcPr>
                </a:tc>
                <a:tc>
                  <a:txBody>
                    <a:bodyPr>
                      <a:noAutofit/>
                    </a:bodyPr>
                    <a:p>
                      <a:pPr>
                        <a:lnSpc>
                          <a:spcPct val="100000"/>
                        </a:lnSpc>
                      </a:pPr>
                      <a:r>
                        <a:rPr b="0" lang="en-US" sz="1800" spc="-1" strike="noStrike">
                          <a:solidFill>
                            <a:srgbClr val="323232"/>
                          </a:solidFill>
                          <a:latin typeface="Arial"/>
                        </a:rPr>
                        <a:t>Number of reported alignments that contains the query in the current record</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cccc"/>
                    </a:solidFill>
                  </a:tcPr>
                </a:tc>
              </a:tr>
              <a:tr h="603720">
                <a:tc>
                  <a:txBody>
                    <a:bodyPr>
                      <a:noAutofit/>
                    </a:bodyPr>
                    <a:p>
                      <a:pPr>
                        <a:lnSpc>
                          <a:spcPct val="100000"/>
                        </a:lnSpc>
                      </a:pPr>
                      <a:r>
                        <a:rPr b="0" lang="en-US" sz="1800" spc="-1" strike="noStrike">
                          <a:solidFill>
                            <a:srgbClr val="323232"/>
                          </a:solidFill>
                          <a:latin typeface="Arial"/>
                        </a:rPr>
                        <a:t>HI</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7"/>
                    </a:solidFill>
                  </a:tcPr>
                </a:tc>
                <a:tc>
                  <a:txBody>
                    <a:bodyPr>
                      <a:noAutofit/>
                    </a:bodyPr>
                    <a:p>
                      <a:pPr>
                        <a:lnSpc>
                          <a:spcPct val="100000"/>
                        </a:lnSpc>
                      </a:pPr>
                      <a:r>
                        <a:rPr b="0" lang="en-US" sz="1800" spc="-1" strike="noStrike">
                          <a:solidFill>
                            <a:srgbClr val="323232"/>
                          </a:solidFill>
                          <a:latin typeface="Arial"/>
                        </a:rPr>
                        <a:t>Query hit index, indicating the alignment record is the i-th one stored in SAM</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7"/>
                    </a:solidFill>
                  </a:tcPr>
                </a:tc>
              </a:tr>
            </a:tbl>
          </a:graphicData>
        </a:graphic>
      </p:graphicFrame>
    </p:spTree>
  </p:cSld>
  <p:transition spd="med">
    <p:fade/>
  </p:transition>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2" name="CustomShape 1"/>
          <p:cNvSpPr/>
          <p:nvPr/>
        </p:nvSpPr>
        <p:spPr>
          <a:xfrm>
            <a:off x="504000" y="404640"/>
            <a:ext cx="8097840" cy="47808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BAM format</a:t>
            </a:r>
            <a:endParaRPr b="0" lang="en-US" sz="3200" spc="-1" strike="noStrike">
              <a:latin typeface="Arial"/>
            </a:endParaRPr>
          </a:p>
        </p:txBody>
      </p:sp>
      <p:sp>
        <p:nvSpPr>
          <p:cNvPr id="563" name="CustomShape 2"/>
          <p:cNvSpPr/>
          <p:nvPr/>
        </p:nvSpPr>
        <p:spPr>
          <a:xfrm>
            <a:off x="504000" y="1196640"/>
            <a:ext cx="8097840" cy="4893840"/>
          </a:xfrm>
          <a:prstGeom prst="rect">
            <a:avLst/>
          </a:prstGeom>
          <a:noFill/>
          <a:ln>
            <a:noFill/>
          </a:ln>
        </p:spPr>
        <p:style>
          <a:lnRef idx="0"/>
          <a:fillRef idx="0"/>
          <a:effectRef idx="0"/>
          <a:fontRef idx="minor"/>
        </p:style>
        <p:txBody>
          <a:bodyPr lIns="0" rIns="0" tIns="0" bIns="0">
            <a:noAutofit/>
          </a:bodyPr>
          <a:p>
            <a:pPr lvl="1" marL="360000" indent="-357840">
              <a:lnSpc>
                <a:spcPct val="100000"/>
              </a:lnSpc>
              <a:spcBef>
                <a:spcPts val="2401"/>
              </a:spcBef>
              <a:buSzPct val="100000"/>
              <a:buBlip>
                <a:blip r:embed="rId1"/>
              </a:buBlip>
            </a:pPr>
            <a:r>
              <a:rPr b="1" lang="en-US" sz="2400" spc="-1" strike="noStrike">
                <a:solidFill>
                  <a:srgbClr val="323232"/>
                </a:solidFill>
                <a:latin typeface="Arial"/>
                <a:ea typeface="DejaVu Sans"/>
              </a:rPr>
              <a:t>Binary SAM format</a:t>
            </a:r>
            <a:endParaRPr b="0" lang="en-US" sz="2400" spc="-1" strike="noStrike">
              <a:latin typeface="Arial"/>
            </a:endParaRPr>
          </a:p>
          <a:p>
            <a:pPr lvl="1" marL="360000" indent="-357840">
              <a:lnSpc>
                <a:spcPct val="100000"/>
              </a:lnSpc>
              <a:spcBef>
                <a:spcPts val="2401"/>
              </a:spcBef>
              <a:buSzPct val="100000"/>
              <a:buBlip>
                <a:blip r:embed="rId2"/>
              </a:buBlip>
            </a:pPr>
            <a:r>
              <a:rPr b="1" lang="en-US" sz="2400" spc="-1" strike="noStrike">
                <a:solidFill>
                  <a:srgbClr val="323232"/>
                </a:solidFill>
                <a:latin typeface="Arial"/>
                <a:ea typeface="DejaVu Sans"/>
              </a:rPr>
              <a:t>Lossless compression of SAM format</a:t>
            </a:r>
            <a:endParaRPr b="0" lang="en-US" sz="2400" spc="-1" strike="noStrike">
              <a:latin typeface="Arial"/>
            </a:endParaRPr>
          </a:p>
          <a:p>
            <a:pPr lvl="1" marL="360000" indent="-357840">
              <a:lnSpc>
                <a:spcPct val="100000"/>
              </a:lnSpc>
              <a:spcBef>
                <a:spcPts val="2401"/>
              </a:spcBef>
              <a:buSzPct val="100000"/>
              <a:buBlip>
                <a:blip r:embed="rId3"/>
              </a:buBlip>
            </a:pPr>
            <a:r>
              <a:rPr b="1" lang="en-US" sz="2400" spc="-1" strike="noStrike">
                <a:solidFill>
                  <a:srgbClr val="323232"/>
                </a:solidFill>
                <a:latin typeface="Arial"/>
                <a:ea typeface="DejaVu Sans"/>
              </a:rPr>
              <a:t>~4-fold smaller file size</a:t>
            </a:r>
            <a:endParaRPr b="0" lang="en-US" sz="2400" spc="-1" strike="noStrike">
              <a:latin typeface="Arial"/>
            </a:endParaRPr>
          </a:p>
          <a:p>
            <a:pPr lvl="1" marL="360000" indent="-357840">
              <a:lnSpc>
                <a:spcPct val="100000"/>
              </a:lnSpc>
              <a:spcBef>
                <a:spcPts val="2401"/>
              </a:spcBef>
              <a:buSzPct val="100000"/>
              <a:buBlip>
                <a:blip r:embed="rId4"/>
              </a:buBlip>
            </a:pPr>
            <a:r>
              <a:rPr b="1" lang="en-US" sz="2400" spc="-1" strike="noStrike">
                <a:solidFill>
                  <a:srgbClr val="323232"/>
                </a:solidFill>
                <a:latin typeface="Arial"/>
                <a:ea typeface="DejaVu Sans"/>
              </a:rPr>
              <a:t>Genome viewers and many downstream applications require the BAM file to be sorted and have an index (typically .bai extension)</a:t>
            </a:r>
            <a:endParaRPr b="0" lang="en-US" sz="2400" spc="-1" strike="noStrike">
              <a:latin typeface="Arial"/>
            </a:endParaRPr>
          </a:p>
        </p:txBody>
      </p:sp>
    </p:spTree>
  </p:cSld>
  <p:transition spd="med">
    <p:fade/>
  </p:transition>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4" name="CustomShape 1"/>
          <p:cNvSpPr/>
          <p:nvPr/>
        </p:nvSpPr>
        <p:spPr>
          <a:xfrm>
            <a:off x="504000" y="404640"/>
            <a:ext cx="8456400" cy="478080"/>
          </a:xfrm>
          <a:prstGeom prst="rect">
            <a:avLst/>
          </a:prstGeom>
          <a:noFill/>
          <a:ln>
            <a:noFill/>
          </a:ln>
        </p:spPr>
        <p:style>
          <a:lnRef idx="0"/>
          <a:fillRef idx="0"/>
          <a:effectRef idx="0"/>
          <a:fontRef idx="minor"/>
        </p:style>
        <p:txBody>
          <a:bodyPr lIns="0" rIns="0" tIns="0" bIns="0" anchor="ctr">
            <a:normAutofit fontScale="37000"/>
          </a:bodyPr>
          <a:p>
            <a:pPr>
              <a:lnSpc>
                <a:spcPct val="100000"/>
              </a:lnSpc>
            </a:pPr>
            <a:r>
              <a:rPr b="1" lang="en-US" sz="3200" spc="-1" strike="noStrike">
                <a:solidFill>
                  <a:srgbClr val="323232"/>
                </a:solidFill>
                <a:latin typeface="Arial"/>
                <a:ea typeface="DejaVu Sans"/>
              </a:rPr>
              <a:t>Annex : Assessing read coverage for biases</a:t>
            </a:r>
            <a:endParaRPr b="0" lang="en-US" sz="3200" spc="-1" strike="noStrike">
              <a:latin typeface="Arial"/>
            </a:endParaRPr>
          </a:p>
        </p:txBody>
      </p:sp>
      <p:sp>
        <p:nvSpPr>
          <p:cNvPr id="565" name="CustomShape 2"/>
          <p:cNvSpPr/>
          <p:nvPr/>
        </p:nvSpPr>
        <p:spPr>
          <a:xfrm>
            <a:off x="323640" y="1196640"/>
            <a:ext cx="8278200" cy="5398560"/>
          </a:xfrm>
          <a:prstGeom prst="rect">
            <a:avLst/>
          </a:prstGeom>
          <a:noFill/>
          <a:ln>
            <a:noFill/>
          </a:ln>
        </p:spPr>
        <p:style>
          <a:lnRef idx="0"/>
          <a:fillRef idx="0"/>
          <a:effectRef idx="0"/>
          <a:fontRef idx="minor"/>
        </p:style>
        <p:txBody>
          <a:bodyPr lIns="0" rIns="0" tIns="0" bIns="0">
            <a:noAutofit/>
          </a:bodyPr>
          <a:p>
            <a:pPr lvl="1" marL="360000" indent="-357840">
              <a:lnSpc>
                <a:spcPct val="100000"/>
              </a:lnSpc>
              <a:spcBef>
                <a:spcPts val="2401"/>
              </a:spcBef>
              <a:buSzPct val="100101"/>
              <a:buBlip>
                <a:blip r:embed="rId1"/>
              </a:buBlip>
            </a:pPr>
            <a:r>
              <a:rPr b="1" lang="en-US" sz="2000" spc="-1" strike="noStrike">
                <a:solidFill>
                  <a:srgbClr val="323232"/>
                </a:solidFill>
                <a:latin typeface="Arial"/>
                <a:ea typeface="DejaVu Sans"/>
              </a:rPr>
              <a:t>The RSeQC package includes a function for evaluating “gene body coverage”</a:t>
            </a:r>
            <a:endParaRPr b="0" lang="en-US" sz="2000" spc="-1" strike="noStrike">
              <a:latin typeface="Arial"/>
            </a:endParaRPr>
          </a:p>
          <a:p>
            <a:pPr lvl="1" marL="360000" indent="-357840">
              <a:lnSpc>
                <a:spcPct val="100000"/>
              </a:lnSpc>
              <a:spcBef>
                <a:spcPts val="2401"/>
              </a:spcBef>
              <a:buSzPct val="100101"/>
              <a:buBlip>
                <a:blip r:embed="rId2"/>
              </a:buBlip>
            </a:pPr>
            <a:r>
              <a:rPr b="1" lang="en-US" sz="2000" spc="-1" strike="noStrike">
                <a:solidFill>
                  <a:srgbClr val="323232"/>
                </a:solidFill>
                <a:latin typeface="Arial"/>
                <a:ea typeface="DejaVu Sans"/>
              </a:rPr>
              <a:t>This can be used to assess 5’ or 3’ bias, which might happen if your RNA is degraded or otherwise biased</a:t>
            </a:r>
            <a:endParaRPr b="0" lang="en-US" sz="2000" spc="-1" strike="noStrike">
              <a:latin typeface="Arial"/>
            </a:endParaRPr>
          </a:p>
          <a:p>
            <a:pPr lvl="1" marL="360000" indent="-357840">
              <a:lnSpc>
                <a:spcPct val="100000"/>
              </a:lnSpc>
              <a:spcBef>
                <a:spcPts val="2401"/>
              </a:spcBef>
              <a:buSzPct val="100101"/>
              <a:buBlip>
                <a:blip r:embed="rId3"/>
              </a:buBlip>
            </a:pPr>
            <a:r>
              <a:rPr b="1" lang="en-US" sz="2000" spc="-1" strike="noStrike">
                <a:solidFill>
                  <a:srgbClr val="323232"/>
                </a:solidFill>
                <a:latin typeface="Arial"/>
                <a:ea typeface="DejaVu Sans"/>
              </a:rPr>
              <a:t>Requirements:</a:t>
            </a:r>
            <a:endParaRPr b="0" lang="en-US" sz="2000" spc="-1" strike="noStrike">
              <a:latin typeface="Arial"/>
            </a:endParaRPr>
          </a:p>
          <a:p>
            <a:pPr>
              <a:lnSpc>
                <a:spcPct val="100000"/>
              </a:lnSpc>
            </a:pPr>
            <a:endParaRPr b="0" lang="en-US" sz="2000" spc="-1" strike="noStrike">
              <a:latin typeface="Arial"/>
            </a:endParaRPr>
          </a:p>
          <a:p>
            <a:pPr lvl="2" marL="703080" indent="-340920">
              <a:lnSpc>
                <a:spcPct val="100000"/>
              </a:lnSpc>
              <a:buClr>
                <a:srgbClr val="323232"/>
              </a:buClr>
              <a:buFont typeface="Wingdings" charset="2"/>
              <a:buChar char=""/>
            </a:pPr>
            <a:r>
              <a:rPr b="0" lang="en-US" sz="2000" spc="-1" strike="noStrike">
                <a:solidFill>
                  <a:srgbClr val="323232"/>
                </a:solidFill>
                <a:latin typeface="Arial"/>
                <a:ea typeface="DejaVu Sans"/>
              </a:rPr>
              <a:t>Genome annotations in the 12-column BED format</a:t>
            </a:r>
            <a:endParaRPr b="0" lang="en-US" sz="2000" spc="-1" strike="noStrike">
              <a:latin typeface="Arial"/>
            </a:endParaRPr>
          </a:p>
          <a:p>
            <a:pPr lvl="2" marL="703080" indent="-340920">
              <a:lnSpc>
                <a:spcPct val="100000"/>
              </a:lnSpc>
              <a:buClr>
                <a:srgbClr val="323232"/>
              </a:buClr>
              <a:buFont typeface="Wingdings" charset="2"/>
              <a:buChar char=""/>
            </a:pPr>
            <a:r>
              <a:rPr b="0" lang="en-US" sz="2000" spc="-1" strike="noStrike">
                <a:solidFill>
                  <a:srgbClr val="323232"/>
                </a:solidFill>
                <a:latin typeface="Arial"/>
                <a:ea typeface="DejaVu Sans"/>
              </a:rPr>
              <a:t>Index (.bai) for sorted BAM file, which can be generated using the SAMtools package</a:t>
            </a:r>
            <a:endParaRPr b="0" lang="en-US" sz="2000" spc="-1" strike="noStrike">
              <a:latin typeface="Arial"/>
            </a:endParaRPr>
          </a:p>
          <a:p>
            <a:pPr>
              <a:lnSpc>
                <a:spcPct val="100000"/>
              </a:lnSpc>
              <a:spcBef>
                <a:spcPts val="1199"/>
              </a:spcBef>
            </a:pPr>
            <a:r>
              <a:rPr b="0" lang="en-US" sz="1600" spc="-1" strike="noStrike">
                <a:solidFill>
                  <a:srgbClr val="323232"/>
                </a:solidFill>
                <a:latin typeface="Courier New"/>
                <a:ea typeface="Courier New"/>
              </a:rPr>
              <a:t>samtools index sample1_sorted.bam</a:t>
            </a:r>
            <a:endParaRPr b="0" lang="en-US" sz="1600" spc="-1" strike="noStrike">
              <a:latin typeface="Arial"/>
            </a:endParaRPr>
          </a:p>
          <a:p>
            <a:pPr>
              <a:lnSpc>
                <a:spcPct val="100000"/>
              </a:lnSpc>
              <a:spcBef>
                <a:spcPts val="1199"/>
              </a:spcBef>
            </a:pPr>
            <a:r>
              <a:rPr b="0" lang="en-US" sz="1600" spc="-1" strike="noStrike">
                <a:solidFill>
                  <a:srgbClr val="323232"/>
                </a:solidFill>
                <a:latin typeface="Courier New"/>
                <a:ea typeface="Courier New"/>
              </a:rPr>
              <a:t>geneBody_coverage.py -r /data/GRCm38/Mus_musculus.GRCm38.89.bed12 \</a:t>
            </a:r>
            <a:endParaRPr b="0" lang="en-US" sz="1600" spc="-1" strike="noStrike">
              <a:latin typeface="Arial"/>
            </a:endParaRPr>
          </a:p>
          <a:p>
            <a:pPr>
              <a:lnSpc>
                <a:spcPct val="100000"/>
              </a:lnSpc>
              <a:spcBef>
                <a:spcPts val="1199"/>
              </a:spcBef>
            </a:pPr>
            <a:r>
              <a:rPr b="0" lang="en-US" sz="1600" spc="-1" strike="noStrike">
                <a:solidFill>
                  <a:srgbClr val="323232"/>
                </a:solidFill>
                <a:latin typeface="Courier New"/>
                <a:ea typeface="Courier New"/>
              </a:rPr>
              <a:t>                     </a:t>
            </a:r>
            <a:r>
              <a:rPr b="0" lang="en-US" sz="1600" spc="-1" strike="noStrike">
                <a:solidFill>
                  <a:srgbClr val="323232"/>
                </a:solidFill>
                <a:latin typeface="Courier New"/>
                <a:ea typeface="Courier New"/>
              </a:rPr>
              <a:t>-i sample1_sorted.bam \</a:t>
            </a:r>
            <a:endParaRPr b="0" lang="en-US" sz="1600" spc="-1" strike="noStrike">
              <a:latin typeface="Arial"/>
            </a:endParaRPr>
          </a:p>
          <a:p>
            <a:pPr>
              <a:lnSpc>
                <a:spcPct val="100000"/>
              </a:lnSpc>
              <a:spcBef>
                <a:spcPts val="1199"/>
              </a:spcBef>
            </a:pPr>
            <a:r>
              <a:rPr b="0" lang="en-US" sz="1600" spc="-1" strike="noStrike">
                <a:solidFill>
                  <a:srgbClr val="323232"/>
                </a:solidFill>
                <a:latin typeface="Courier New"/>
                <a:ea typeface="Courier New"/>
              </a:rPr>
              <a:t>                     </a:t>
            </a:r>
            <a:r>
              <a:rPr b="0" lang="en-US" sz="1600" spc="-1" strike="noStrike">
                <a:solidFill>
                  <a:srgbClr val="323232"/>
                </a:solidFill>
                <a:latin typeface="Courier New"/>
                <a:ea typeface="Courier New"/>
              </a:rPr>
              <a:t>-f pdf \</a:t>
            </a:r>
            <a:endParaRPr b="0" lang="en-US" sz="1600" spc="-1" strike="noStrike">
              <a:latin typeface="Arial"/>
            </a:endParaRPr>
          </a:p>
          <a:p>
            <a:pPr>
              <a:lnSpc>
                <a:spcPct val="100000"/>
              </a:lnSpc>
              <a:spcBef>
                <a:spcPts val="1199"/>
              </a:spcBef>
            </a:pPr>
            <a:r>
              <a:rPr b="0" lang="en-US" sz="1600" spc="-1" strike="noStrike">
                <a:solidFill>
                  <a:srgbClr val="323232"/>
                </a:solidFill>
                <a:latin typeface="Courier New"/>
                <a:ea typeface="Courier New"/>
              </a:rPr>
              <a:t>                     </a:t>
            </a:r>
            <a:r>
              <a:rPr b="0" lang="en-US" sz="1600" spc="-1" strike="noStrike">
                <a:solidFill>
                  <a:srgbClr val="323232"/>
                </a:solidFill>
                <a:latin typeface="Courier New"/>
                <a:ea typeface="Courier New"/>
              </a:rPr>
              <a:t>-o output_prefix</a:t>
            </a:r>
            <a:endParaRPr b="0" lang="en-US" sz="1600" spc="-1" strike="noStrike">
              <a:latin typeface="Arial"/>
            </a:endParaRPr>
          </a:p>
        </p:txBody>
      </p:sp>
    </p:spTree>
  </p:cSld>
  <p:transition spd="med">
    <p:fade/>
  </p:transition>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6" name="CustomShape 1"/>
          <p:cNvSpPr/>
          <p:nvPr/>
        </p:nvSpPr>
        <p:spPr>
          <a:xfrm>
            <a:off x="504000" y="404640"/>
            <a:ext cx="8097840" cy="47808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Annex - CRAM format</a:t>
            </a:r>
            <a:endParaRPr b="0" lang="en-US" sz="3200" spc="-1" strike="noStrike">
              <a:latin typeface="Arial"/>
            </a:endParaRPr>
          </a:p>
        </p:txBody>
      </p:sp>
      <p:sp>
        <p:nvSpPr>
          <p:cNvPr id="567" name="CustomShape 2"/>
          <p:cNvSpPr/>
          <p:nvPr/>
        </p:nvSpPr>
        <p:spPr>
          <a:xfrm>
            <a:off x="504000" y="1196640"/>
            <a:ext cx="8097840" cy="4893840"/>
          </a:xfrm>
          <a:prstGeom prst="rect">
            <a:avLst/>
          </a:prstGeom>
          <a:noFill/>
          <a:ln>
            <a:noFill/>
          </a:ln>
        </p:spPr>
        <p:style>
          <a:lnRef idx="0"/>
          <a:fillRef idx="0"/>
          <a:effectRef idx="0"/>
          <a:fontRef idx="minor"/>
        </p:style>
        <p:txBody>
          <a:bodyPr lIns="0" rIns="0" tIns="0" bIns="0">
            <a:noAutofit/>
          </a:bodyPr>
          <a:p>
            <a:pPr lvl="1" marL="360000" indent="-357840">
              <a:lnSpc>
                <a:spcPct val="100000"/>
              </a:lnSpc>
              <a:spcBef>
                <a:spcPts val="2401"/>
              </a:spcBef>
              <a:buSzPct val="100000"/>
              <a:buBlip>
                <a:blip r:embed="rId1"/>
              </a:buBlip>
            </a:pPr>
            <a:r>
              <a:rPr b="1" lang="en-US" sz="2400" spc="-1" strike="noStrike">
                <a:solidFill>
                  <a:srgbClr val="323232"/>
                </a:solidFill>
                <a:latin typeface="Arial"/>
                <a:ea typeface="DejaVu Sans"/>
              </a:rPr>
              <a:t>Binary SAM format, significantly improved over BAM lossless compression</a:t>
            </a:r>
            <a:endParaRPr b="0" lang="en-US" sz="2400" spc="-1" strike="noStrike">
              <a:latin typeface="Arial"/>
            </a:endParaRPr>
          </a:p>
          <a:p>
            <a:pPr lvl="1" marL="360000" indent="-357840">
              <a:lnSpc>
                <a:spcPct val="100000"/>
              </a:lnSpc>
              <a:spcBef>
                <a:spcPts val="2401"/>
              </a:spcBef>
              <a:buSzPct val="100000"/>
              <a:buBlip>
                <a:blip r:embed="rId2"/>
              </a:buBlip>
            </a:pPr>
            <a:r>
              <a:rPr b="1" lang="en-US" sz="2400" spc="-1" strike="noStrike">
                <a:solidFill>
                  <a:srgbClr val="323232"/>
                </a:solidFill>
                <a:latin typeface="Arial"/>
                <a:ea typeface="DejaVu Sans"/>
              </a:rPr>
              <a:t>Compatible with BAM files</a:t>
            </a:r>
            <a:endParaRPr b="0" lang="en-US" sz="2400" spc="-1" strike="noStrike">
              <a:latin typeface="Arial"/>
            </a:endParaRPr>
          </a:p>
          <a:p>
            <a:pPr lvl="1" marL="360000" indent="-357840">
              <a:lnSpc>
                <a:spcPct val="100000"/>
              </a:lnSpc>
              <a:spcBef>
                <a:spcPts val="2401"/>
              </a:spcBef>
              <a:buSzPct val="100000"/>
              <a:buBlip>
                <a:blip r:embed="rId3"/>
              </a:buBlip>
            </a:pPr>
            <a:r>
              <a:rPr b="1" lang="en-US" sz="2400" spc="-1" strike="noStrike">
                <a:solidFill>
                  <a:srgbClr val="323232"/>
                </a:solidFill>
                <a:latin typeface="Arial"/>
                <a:ea typeface="DejaVu Sans"/>
              </a:rPr>
              <a:t>Both lossless and lossy compression possible</a:t>
            </a:r>
            <a:endParaRPr b="0" lang="en-US" sz="2400" spc="-1" strike="noStrike">
              <a:latin typeface="Arial"/>
            </a:endParaRPr>
          </a:p>
          <a:p>
            <a:pPr lvl="1" marL="360000" indent="-357840">
              <a:lnSpc>
                <a:spcPct val="100000"/>
              </a:lnSpc>
              <a:spcBef>
                <a:spcPts val="2401"/>
              </a:spcBef>
              <a:buSzPct val="100000"/>
              <a:buBlip>
                <a:blip r:embed="rId4"/>
              </a:buBlip>
            </a:pPr>
            <a:r>
              <a:rPr b="1" lang="en-US" sz="2400" spc="-1" strike="noStrike">
                <a:solidFill>
                  <a:srgbClr val="323232"/>
                </a:solidFill>
                <a:latin typeface="Arial"/>
                <a:ea typeface="DejaVu Sans"/>
              </a:rPr>
              <a:t>https://samtools.github.io/hts-specs/CRAMv3.pdf</a:t>
            </a:r>
            <a:endParaRPr b="0" lang="en-US" sz="2400" spc="-1" strike="noStrike">
              <a:latin typeface="Arial"/>
            </a:endParaRPr>
          </a:p>
          <a:p>
            <a:pPr>
              <a:lnSpc>
                <a:spcPct val="100000"/>
              </a:lnSpc>
            </a:pPr>
            <a:endParaRPr b="0" lang="en-US" sz="2400" spc="-1" strike="noStrike">
              <a:latin typeface="Arial"/>
            </a:endParaRPr>
          </a:p>
        </p:txBody>
      </p:sp>
    </p:spTree>
  </p:cSld>
  <p:transition spd="med">
    <p:fade/>
  </p:transition>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8" name="CustomShape 1"/>
          <p:cNvSpPr/>
          <p:nvPr/>
        </p:nvSpPr>
        <p:spPr>
          <a:xfrm>
            <a:off x="504000" y="404640"/>
            <a:ext cx="8097840" cy="47808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Annex  - Other relevant formats: BED</a:t>
            </a:r>
            <a:endParaRPr b="0" lang="en-US" sz="3200" spc="-1" strike="noStrike">
              <a:latin typeface="Arial"/>
            </a:endParaRPr>
          </a:p>
        </p:txBody>
      </p:sp>
      <p:sp>
        <p:nvSpPr>
          <p:cNvPr id="569" name="CustomShape 2"/>
          <p:cNvSpPr/>
          <p:nvPr/>
        </p:nvSpPr>
        <p:spPr>
          <a:xfrm>
            <a:off x="504000" y="1125360"/>
            <a:ext cx="8097840" cy="5397840"/>
          </a:xfrm>
          <a:prstGeom prst="rect">
            <a:avLst/>
          </a:prstGeom>
          <a:noFill/>
          <a:ln>
            <a:noFill/>
          </a:ln>
        </p:spPr>
        <p:style>
          <a:lnRef idx="0"/>
          <a:fillRef idx="0"/>
          <a:effectRef idx="0"/>
          <a:fontRef idx="minor"/>
        </p:style>
        <p:txBody>
          <a:bodyPr lIns="0" rIns="0" tIns="0" bIns="0">
            <a:noAutofit/>
          </a:bodyPr>
          <a:p>
            <a:pPr lvl="1" marL="360000" indent="-357840">
              <a:lnSpc>
                <a:spcPct val="100000"/>
              </a:lnSpc>
              <a:spcBef>
                <a:spcPts val="2401"/>
              </a:spcBef>
              <a:buSzPct val="100000"/>
              <a:buBlip>
                <a:blip r:embed="rId1"/>
              </a:buBlip>
            </a:pPr>
            <a:r>
              <a:rPr b="1" lang="en-US" sz="2400" spc="-1" strike="noStrike">
                <a:solidFill>
                  <a:srgbClr val="323232"/>
                </a:solidFill>
                <a:latin typeface="Arial"/>
                <a:ea typeface="DejaVu Sans"/>
              </a:rPr>
              <a:t>Tab-delimited text file used to describe intervals</a:t>
            </a:r>
            <a:endParaRPr b="0" lang="en-US" sz="2400" spc="-1" strike="noStrike">
              <a:latin typeface="Arial"/>
            </a:endParaRPr>
          </a:p>
          <a:p>
            <a:pPr lvl="1" marL="360000" indent="-357840">
              <a:lnSpc>
                <a:spcPct val="100000"/>
              </a:lnSpc>
              <a:spcBef>
                <a:spcPts val="2401"/>
              </a:spcBef>
              <a:buSzPct val="100000"/>
              <a:buBlip>
                <a:blip r:embed="rId2"/>
              </a:buBlip>
            </a:pPr>
            <a:r>
              <a:rPr b="1" lang="en-US" sz="2400" spc="-1" strike="noStrike">
                <a:solidFill>
                  <a:srgbClr val="323232"/>
                </a:solidFill>
                <a:latin typeface="Arial"/>
                <a:ea typeface="DejaVu Sans"/>
              </a:rPr>
              <a:t>Minimally:</a:t>
            </a:r>
            <a:endParaRPr b="0" lang="en-US" sz="2400" spc="-1" strike="noStrike">
              <a:latin typeface="Arial"/>
            </a:endParaRPr>
          </a:p>
          <a:p>
            <a:pPr lvl="2" marL="703080" indent="-340920">
              <a:lnSpc>
                <a:spcPct val="100000"/>
              </a:lnSpc>
              <a:buClr>
                <a:srgbClr val="323232"/>
              </a:buClr>
              <a:buFont typeface="Wingdings" charset="2"/>
              <a:buChar char=""/>
            </a:pPr>
            <a:r>
              <a:rPr b="0" lang="en-US" sz="2400" spc="-1" strike="noStrike">
                <a:solidFill>
                  <a:srgbClr val="323232"/>
                </a:solidFill>
                <a:latin typeface="Arial"/>
                <a:ea typeface="DejaVu Sans"/>
              </a:rPr>
              <a:t>Sequence ID</a:t>
            </a:r>
            <a:endParaRPr b="0" lang="en-US" sz="2400" spc="-1" strike="noStrike">
              <a:latin typeface="Arial"/>
            </a:endParaRPr>
          </a:p>
          <a:p>
            <a:pPr lvl="2" marL="703080" indent="-340920">
              <a:lnSpc>
                <a:spcPct val="100000"/>
              </a:lnSpc>
              <a:buClr>
                <a:srgbClr val="323232"/>
              </a:buClr>
              <a:buFont typeface="Wingdings" charset="2"/>
              <a:buChar char=""/>
            </a:pPr>
            <a:r>
              <a:rPr b="0" lang="en-US" sz="2400" spc="-1" strike="noStrike">
                <a:solidFill>
                  <a:srgbClr val="323232"/>
                </a:solidFill>
                <a:latin typeface="Arial"/>
                <a:ea typeface="DejaVu Sans"/>
              </a:rPr>
              <a:t>Start</a:t>
            </a:r>
            <a:endParaRPr b="0" lang="en-US" sz="2400" spc="-1" strike="noStrike">
              <a:latin typeface="Arial"/>
            </a:endParaRPr>
          </a:p>
          <a:p>
            <a:pPr lvl="2" marL="703080" indent="-340920">
              <a:lnSpc>
                <a:spcPct val="100000"/>
              </a:lnSpc>
              <a:buClr>
                <a:srgbClr val="323232"/>
              </a:buClr>
              <a:buFont typeface="Wingdings" charset="2"/>
              <a:buChar char=""/>
            </a:pPr>
            <a:r>
              <a:rPr b="0" lang="en-US" sz="2400" spc="-1" strike="noStrike">
                <a:solidFill>
                  <a:srgbClr val="323232"/>
                </a:solidFill>
                <a:latin typeface="Arial"/>
                <a:ea typeface="DejaVu Sans"/>
              </a:rPr>
              <a:t>End</a:t>
            </a:r>
            <a:endParaRPr b="0" lang="en-US" sz="2400" spc="-1" strike="noStrike">
              <a:latin typeface="Arial"/>
            </a:endParaRPr>
          </a:p>
          <a:p>
            <a:pPr lvl="1" marL="360000" indent="-357840">
              <a:lnSpc>
                <a:spcPct val="100000"/>
              </a:lnSpc>
              <a:spcBef>
                <a:spcPts val="2401"/>
              </a:spcBef>
              <a:buSzPct val="100000"/>
              <a:buBlip>
                <a:blip r:embed="rId3"/>
              </a:buBlip>
            </a:pPr>
            <a:r>
              <a:rPr b="1" lang="en-US" sz="2400" spc="-1" strike="noStrike">
                <a:solidFill>
                  <a:srgbClr val="323232"/>
                </a:solidFill>
                <a:latin typeface="Arial"/>
                <a:ea typeface="DejaVu Sans"/>
              </a:rPr>
              <a:t>Optional:</a:t>
            </a:r>
            <a:endParaRPr b="0" lang="en-US" sz="2400" spc="-1" strike="noStrike">
              <a:latin typeface="Arial"/>
            </a:endParaRPr>
          </a:p>
          <a:p>
            <a:pPr lvl="2" marL="703080" indent="-340920">
              <a:lnSpc>
                <a:spcPct val="100000"/>
              </a:lnSpc>
              <a:buClr>
                <a:srgbClr val="323232"/>
              </a:buClr>
              <a:buFont typeface="Wingdings" charset="2"/>
              <a:buChar char=""/>
            </a:pPr>
            <a:r>
              <a:rPr b="0" lang="en-US" sz="2400" spc="-1" strike="noStrike">
                <a:solidFill>
                  <a:srgbClr val="323232"/>
                </a:solidFill>
                <a:latin typeface="Arial"/>
                <a:ea typeface="DejaVu Sans"/>
              </a:rPr>
              <a:t>Name</a:t>
            </a:r>
            <a:endParaRPr b="0" lang="en-US" sz="2400" spc="-1" strike="noStrike">
              <a:latin typeface="Arial"/>
            </a:endParaRPr>
          </a:p>
          <a:p>
            <a:pPr lvl="2" marL="703080" indent="-340920">
              <a:lnSpc>
                <a:spcPct val="100000"/>
              </a:lnSpc>
              <a:buClr>
                <a:srgbClr val="323232"/>
              </a:buClr>
              <a:buFont typeface="Wingdings" charset="2"/>
              <a:buChar char=""/>
            </a:pPr>
            <a:r>
              <a:rPr b="0" lang="en-US" sz="2400" spc="-1" strike="noStrike">
                <a:solidFill>
                  <a:srgbClr val="323232"/>
                </a:solidFill>
                <a:latin typeface="Arial"/>
                <a:ea typeface="DejaVu Sans"/>
              </a:rPr>
              <a:t>Score</a:t>
            </a:r>
            <a:endParaRPr b="0" lang="en-US" sz="2400" spc="-1" strike="noStrike">
              <a:latin typeface="Arial"/>
            </a:endParaRPr>
          </a:p>
          <a:p>
            <a:pPr lvl="2" marL="703080" indent="-340920">
              <a:lnSpc>
                <a:spcPct val="100000"/>
              </a:lnSpc>
              <a:buClr>
                <a:srgbClr val="323232"/>
              </a:buClr>
              <a:buFont typeface="Wingdings" charset="2"/>
              <a:buChar char=""/>
            </a:pPr>
            <a:r>
              <a:rPr b="0" lang="en-US" sz="2400" spc="-1" strike="noStrike">
                <a:solidFill>
                  <a:srgbClr val="323232"/>
                </a:solidFill>
                <a:latin typeface="Arial"/>
                <a:ea typeface="DejaVu Sans"/>
              </a:rPr>
              <a:t>Strand</a:t>
            </a:r>
            <a:endParaRPr b="0" lang="en-US" sz="2400" spc="-1" strike="noStrike">
              <a:latin typeface="Arial"/>
            </a:endParaRPr>
          </a:p>
          <a:p>
            <a:pPr lvl="1" marL="360000" indent="-357840">
              <a:lnSpc>
                <a:spcPct val="100000"/>
              </a:lnSpc>
              <a:spcBef>
                <a:spcPts val="2401"/>
              </a:spcBef>
              <a:buSzPct val="100000"/>
              <a:buBlip>
                <a:blip r:embed="rId4"/>
              </a:buBlip>
            </a:pPr>
            <a:r>
              <a:rPr b="1" lang="en-US" sz="2400" spc="-1" strike="noStrike">
                <a:solidFill>
                  <a:srgbClr val="323232"/>
                </a:solidFill>
                <a:latin typeface="Arial"/>
                <a:ea typeface="DejaVu Sans"/>
              </a:rPr>
              <a:t>For large files, use binary index format bigBED</a:t>
            </a:r>
            <a:endParaRPr b="0" lang="en-US" sz="2400" spc="-1" strike="noStrike">
              <a:latin typeface="Arial"/>
            </a:endParaRPr>
          </a:p>
          <a:p>
            <a:pPr lvl="1" marL="360000" indent="-357840">
              <a:lnSpc>
                <a:spcPct val="100000"/>
              </a:lnSpc>
              <a:spcBef>
                <a:spcPts val="2401"/>
              </a:spcBef>
              <a:buSzPct val="100000"/>
              <a:buBlip>
                <a:blip r:embed="rId5"/>
              </a:buBlip>
            </a:pPr>
            <a:r>
              <a:rPr b="1" lang="en-US" sz="2400" spc="-1" strike="noStrike">
                <a:solidFill>
                  <a:srgbClr val="323232"/>
                </a:solidFill>
                <a:latin typeface="Arial"/>
                <a:ea typeface="DejaVu Sans"/>
              </a:rPr>
              <a:t>BEDtools (</a:t>
            </a:r>
            <a:r>
              <a:rPr b="1" lang="en-US" sz="2400" spc="-1" strike="noStrike" u="sng">
                <a:solidFill>
                  <a:srgbClr val="575757"/>
                </a:solidFill>
                <a:uFillTx/>
                <a:latin typeface="Arial"/>
                <a:ea typeface="DejaVu Sans"/>
                <a:hlinkClick r:id="rId6"/>
              </a:rPr>
              <a:t>http://code.google.com/p/bedtools</a:t>
            </a:r>
            <a:r>
              <a:rPr b="1" lang="en-US" sz="2400" spc="-1" strike="noStrike">
                <a:solidFill>
                  <a:srgbClr val="323232"/>
                </a:solidFill>
                <a:latin typeface="Arial"/>
                <a:ea typeface="DejaVu Sans"/>
              </a:rPr>
              <a:t>)</a:t>
            </a: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p:txBody>
      </p:sp>
    </p:spTree>
  </p:cSld>
  <p:transition spd="med">
    <p:fade/>
  </p:transition>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0" name="CustomShape 1"/>
          <p:cNvSpPr/>
          <p:nvPr/>
        </p:nvSpPr>
        <p:spPr>
          <a:xfrm>
            <a:off x="504000" y="404640"/>
            <a:ext cx="8097840" cy="478080"/>
          </a:xfrm>
          <a:prstGeom prst="rect">
            <a:avLst/>
          </a:prstGeom>
          <a:noFill/>
          <a:ln>
            <a:noFill/>
          </a:ln>
        </p:spPr>
        <p:style>
          <a:lnRef idx="0"/>
          <a:fillRef idx="0"/>
          <a:effectRef idx="0"/>
          <a:fontRef idx="minor"/>
        </p:style>
        <p:txBody>
          <a:bodyPr lIns="0" rIns="0" tIns="0" bIns="0" anchor="ctr">
            <a:normAutofit fontScale="37000"/>
          </a:bodyPr>
          <a:p>
            <a:pPr>
              <a:lnSpc>
                <a:spcPct val="100000"/>
              </a:lnSpc>
            </a:pPr>
            <a:r>
              <a:rPr b="0" lang="en-US" sz="3200" spc="-1" strike="noStrike">
                <a:solidFill>
                  <a:srgbClr val="323232"/>
                </a:solidFill>
                <a:latin typeface="Arial"/>
                <a:ea typeface="DejaVu Sans"/>
              </a:rPr>
              <a:t>Annex  - Other relevant formats: VCF (Variant Call Format)</a:t>
            </a:r>
            <a:endParaRPr b="0" lang="en-US" sz="3200" spc="-1" strike="noStrike">
              <a:latin typeface="Arial"/>
            </a:endParaRPr>
          </a:p>
        </p:txBody>
      </p:sp>
      <p:sp>
        <p:nvSpPr>
          <p:cNvPr id="571" name="CustomShape 2"/>
          <p:cNvSpPr/>
          <p:nvPr/>
        </p:nvSpPr>
        <p:spPr>
          <a:xfrm>
            <a:off x="504000" y="1268640"/>
            <a:ext cx="8097840" cy="5397840"/>
          </a:xfrm>
          <a:prstGeom prst="rect">
            <a:avLst/>
          </a:prstGeom>
          <a:noFill/>
          <a:ln>
            <a:noFill/>
          </a:ln>
        </p:spPr>
        <p:style>
          <a:lnRef idx="0"/>
          <a:fillRef idx="0"/>
          <a:effectRef idx="0"/>
          <a:fontRef idx="minor"/>
        </p:style>
        <p:txBody>
          <a:bodyPr lIns="0" rIns="0" tIns="0" bIns="0">
            <a:noAutofit/>
          </a:bodyPr>
          <a:p>
            <a:pPr lvl="1" marL="360000" indent="-357840">
              <a:lnSpc>
                <a:spcPct val="100000"/>
              </a:lnSpc>
              <a:spcBef>
                <a:spcPts val="2401"/>
              </a:spcBef>
              <a:buSzPct val="100000"/>
              <a:buBlip>
                <a:blip r:embed="rId1"/>
              </a:buBlip>
            </a:pPr>
            <a:r>
              <a:rPr b="1" lang="en-US" sz="2400" spc="-1" strike="noStrike">
                <a:solidFill>
                  <a:srgbClr val="323232"/>
                </a:solidFill>
                <a:latin typeface="Arial"/>
                <a:ea typeface="DejaVu Sans"/>
              </a:rPr>
              <a:t>Tab-delimited text to describe SNPs, structural variants, indels etc</a:t>
            </a:r>
            <a:endParaRPr b="0" lang="en-US" sz="2400" spc="-1" strike="noStrike">
              <a:latin typeface="Arial"/>
            </a:endParaRPr>
          </a:p>
          <a:p>
            <a:pPr lvl="1" marL="360000" indent="-357840">
              <a:lnSpc>
                <a:spcPct val="100000"/>
              </a:lnSpc>
              <a:spcBef>
                <a:spcPts val="2401"/>
              </a:spcBef>
              <a:buSzPct val="100000"/>
              <a:buBlip>
                <a:blip r:embed="rId2"/>
              </a:buBlip>
            </a:pPr>
            <a:r>
              <a:rPr b="1" lang="en-US" sz="2400" spc="-1" strike="noStrike">
                <a:solidFill>
                  <a:srgbClr val="323232"/>
                </a:solidFill>
                <a:latin typeface="Arial"/>
                <a:ea typeface="DejaVu Sans"/>
              </a:rPr>
              <a:t>Contains:</a:t>
            </a:r>
            <a:endParaRPr b="0" lang="en-US" sz="2400" spc="-1" strike="noStrike">
              <a:latin typeface="Arial"/>
            </a:endParaRPr>
          </a:p>
          <a:p>
            <a:pPr lvl="2" marL="703080" indent="-340920">
              <a:lnSpc>
                <a:spcPct val="100000"/>
              </a:lnSpc>
              <a:buClr>
                <a:srgbClr val="323232"/>
              </a:buClr>
              <a:buFont typeface="Wingdings" charset="2"/>
              <a:buChar char=""/>
            </a:pPr>
            <a:r>
              <a:rPr b="0" lang="en-US" sz="2400" spc="-1" strike="noStrike">
                <a:solidFill>
                  <a:srgbClr val="323232"/>
                </a:solidFill>
                <a:latin typeface="Arial"/>
                <a:ea typeface="DejaVu Sans"/>
              </a:rPr>
              <a:t>Chromosome</a:t>
            </a:r>
            <a:endParaRPr b="0" lang="en-US" sz="2400" spc="-1" strike="noStrike">
              <a:latin typeface="Arial"/>
            </a:endParaRPr>
          </a:p>
          <a:p>
            <a:pPr lvl="2" marL="703080" indent="-340920">
              <a:lnSpc>
                <a:spcPct val="100000"/>
              </a:lnSpc>
              <a:buClr>
                <a:srgbClr val="323232"/>
              </a:buClr>
              <a:buFont typeface="Wingdings" charset="2"/>
              <a:buChar char=""/>
            </a:pPr>
            <a:r>
              <a:rPr b="0" lang="en-US" sz="2400" spc="-1" strike="noStrike">
                <a:solidFill>
                  <a:srgbClr val="323232"/>
                </a:solidFill>
                <a:latin typeface="Arial"/>
                <a:ea typeface="DejaVu Sans"/>
              </a:rPr>
              <a:t>Position</a:t>
            </a:r>
            <a:endParaRPr b="0" lang="en-US" sz="2400" spc="-1" strike="noStrike">
              <a:latin typeface="Arial"/>
            </a:endParaRPr>
          </a:p>
          <a:p>
            <a:pPr lvl="2" marL="703080" indent="-340920">
              <a:lnSpc>
                <a:spcPct val="100000"/>
              </a:lnSpc>
              <a:buClr>
                <a:srgbClr val="323232"/>
              </a:buClr>
              <a:buFont typeface="Wingdings" charset="2"/>
              <a:buChar char=""/>
            </a:pPr>
            <a:r>
              <a:rPr b="0" lang="en-US" sz="2400" spc="-1" strike="noStrike">
                <a:solidFill>
                  <a:srgbClr val="323232"/>
                </a:solidFill>
                <a:latin typeface="Arial"/>
                <a:ea typeface="DejaVu Sans"/>
              </a:rPr>
              <a:t>Reference allele, alternative allele(s)</a:t>
            </a:r>
            <a:endParaRPr b="0" lang="en-US" sz="2400" spc="-1" strike="noStrike">
              <a:latin typeface="Arial"/>
            </a:endParaRPr>
          </a:p>
          <a:p>
            <a:pPr lvl="2" marL="703080" indent="-340920">
              <a:lnSpc>
                <a:spcPct val="100000"/>
              </a:lnSpc>
              <a:buClr>
                <a:srgbClr val="323232"/>
              </a:buClr>
              <a:buFont typeface="Wingdings" charset="2"/>
              <a:buChar char=""/>
            </a:pPr>
            <a:r>
              <a:rPr b="0" lang="en-US" sz="2400" spc="-1" strike="noStrike">
                <a:solidFill>
                  <a:srgbClr val="323232"/>
                </a:solidFill>
                <a:latin typeface="Arial"/>
                <a:ea typeface="DejaVu Sans"/>
              </a:rPr>
              <a:t>Various statistical metrics</a:t>
            </a:r>
            <a:endParaRPr b="0" lang="en-US" sz="2400" spc="-1" strike="noStrike">
              <a:latin typeface="Arial"/>
            </a:endParaRPr>
          </a:p>
          <a:p>
            <a:pPr lvl="1" marL="360000" indent="-357840">
              <a:lnSpc>
                <a:spcPct val="100000"/>
              </a:lnSpc>
              <a:spcBef>
                <a:spcPts val="2401"/>
              </a:spcBef>
              <a:buSzPct val="100000"/>
              <a:buBlip>
                <a:blip r:embed="rId3"/>
              </a:buBlip>
            </a:pPr>
            <a:r>
              <a:rPr b="1" lang="en-US" sz="2400" spc="-1" strike="noStrike">
                <a:solidFill>
                  <a:srgbClr val="323232"/>
                </a:solidFill>
                <a:latin typeface="Arial"/>
                <a:ea typeface="DejaVu Sans"/>
              </a:rPr>
              <a:t>BCF: indexed binary format</a:t>
            </a:r>
            <a:endParaRPr b="0" lang="en-US" sz="2400" spc="-1" strike="noStrike">
              <a:latin typeface="Arial"/>
            </a:endParaRPr>
          </a:p>
          <a:p>
            <a:pPr lvl="1" marL="360000" indent="-357840">
              <a:lnSpc>
                <a:spcPct val="100000"/>
              </a:lnSpc>
              <a:spcBef>
                <a:spcPts val="2401"/>
              </a:spcBef>
              <a:buSzPct val="100000"/>
              <a:buBlip>
                <a:blip r:embed="rId4"/>
              </a:buBlip>
            </a:pPr>
            <a:r>
              <a:rPr b="1" lang="en-US" sz="2400" spc="-1" strike="noStrike">
                <a:solidFill>
                  <a:srgbClr val="323232"/>
                </a:solidFill>
                <a:latin typeface="Arial"/>
                <a:ea typeface="DejaVu Sans"/>
              </a:rPr>
              <a:t>https://samtools.github.io/hts-specs/VCFv4.2.pdf</a:t>
            </a:r>
            <a:endParaRPr b="0" lang="en-US" sz="2400" spc="-1" strike="noStrike">
              <a:latin typeface="Arial"/>
            </a:endParaRPr>
          </a:p>
        </p:txBody>
      </p:sp>
    </p:spTree>
  </p:cSld>
  <p:transition spd="med">
    <p:fade/>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Line 1"/>
          <p:cNvSpPr/>
          <p:nvPr/>
        </p:nvSpPr>
        <p:spPr>
          <a:xfrm>
            <a:off x="5947200" y="1773360"/>
            <a:ext cx="0" cy="704160"/>
          </a:xfrm>
          <a:prstGeom prst="line">
            <a:avLst/>
          </a:prstGeom>
          <a:ln w="76320">
            <a:solidFill>
              <a:srgbClr val="cccccc"/>
            </a:solidFill>
            <a:round/>
            <a:tailEnd len="med" type="triangle" w="med"/>
          </a:ln>
        </p:spPr>
        <p:style>
          <a:lnRef idx="0"/>
          <a:fillRef idx="0"/>
          <a:effectRef idx="0"/>
          <a:fontRef idx="minor"/>
        </p:style>
      </p:sp>
      <p:sp>
        <p:nvSpPr>
          <p:cNvPr id="148" name="CustomShape 2"/>
          <p:cNvSpPr/>
          <p:nvPr/>
        </p:nvSpPr>
        <p:spPr>
          <a:xfrm>
            <a:off x="504000" y="404640"/>
            <a:ext cx="8097840" cy="47808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Alignment vs. Pseudoalignment</a:t>
            </a:r>
            <a:endParaRPr b="0" lang="en-US" sz="3200" spc="-1" strike="noStrike">
              <a:latin typeface="Arial"/>
            </a:endParaRPr>
          </a:p>
        </p:txBody>
      </p:sp>
      <p:sp>
        <p:nvSpPr>
          <p:cNvPr id="149" name="CustomShape 3"/>
          <p:cNvSpPr/>
          <p:nvPr/>
        </p:nvSpPr>
        <p:spPr>
          <a:xfrm>
            <a:off x="594720" y="2477520"/>
            <a:ext cx="1370880" cy="601560"/>
          </a:xfrm>
          <a:prstGeom prst="rect">
            <a:avLst/>
          </a:prstGeom>
          <a:solidFill>
            <a:srgbClr val="ffaa95"/>
          </a:solidFill>
          <a:ln>
            <a:noFill/>
          </a:ln>
        </p:spPr>
        <p:style>
          <a:lnRef idx="0"/>
          <a:fillRef idx="0"/>
          <a:effectRef idx="0"/>
          <a:fontRef idx="minor"/>
        </p:style>
        <p:txBody>
          <a:bodyPr lIns="90000" rIns="90000" tIns="45000" bIns="45000">
            <a:noAutofit/>
          </a:bodyPr>
          <a:p>
            <a:pPr algn="ctr">
              <a:lnSpc>
                <a:spcPct val="100000"/>
              </a:lnSpc>
            </a:pPr>
            <a:r>
              <a:rPr b="0" lang="en-US" sz="1800" spc="-1" strike="noStrike">
                <a:solidFill>
                  <a:srgbClr val="000000"/>
                </a:solidFill>
                <a:latin typeface="Arial"/>
                <a:ea typeface="DejaVu Sans"/>
              </a:rPr>
              <a:t>Mapped reads</a:t>
            </a:r>
            <a:endParaRPr b="0" lang="en-US" sz="1800" spc="-1" strike="noStrike">
              <a:latin typeface="Arial"/>
            </a:endParaRPr>
          </a:p>
        </p:txBody>
      </p:sp>
      <p:sp>
        <p:nvSpPr>
          <p:cNvPr id="150" name="Line 4"/>
          <p:cNvSpPr/>
          <p:nvPr/>
        </p:nvSpPr>
        <p:spPr>
          <a:xfrm>
            <a:off x="1280160" y="1509840"/>
            <a:ext cx="0" cy="967680"/>
          </a:xfrm>
          <a:prstGeom prst="line">
            <a:avLst/>
          </a:prstGeom>
          <a:ln w="76320">
            <a:solidFill>
              <a:srgbClr val="cccccc"/>
            </a:solidFill>
            <a:round/>
            <a:tailEnd len="med" type="triangle" w="med"/>
          </a:ln>
        </p:spPr>
        <p:style>
          <a:lnRef idx="0"/>
          <a:fillRef idx="0"/>
          <a:effectRef idx="0"/>
          <a:fontRef idx="minor"/>
        </p:style>
      </p:sp>
      <p:sp>
        <p:nvSpPr>
          <p:cNvPr id="151" name="CustomShape 5"/>
          <p:cNvSpPr/>
          <p:nvPr/>
        </p:nvSpPr>
        <p:spPr>
          <a:xfrm>
            <a:off x="5078880" y="2477520"/>
            <a:ext cx="1736640" cy="601560"/>
          </a:xfrm>
          <a:prstGeom prst="rect">
            <a:avLst/>
          </a:prstGeom>
          <a:solidFill>
            <a:srgbClr val="ffaa95"/>
          </a:solidFill>
          <a:ln>
            <a:noFill/>
          </a:ln>
        </p:spPr>
        <p:style>
          <a:lnRef idx="0"/>
          <a:fillRef idx="0"/>
          <a:effectRef idx="0"/>
          <a:fontRef idx="minor"/>
        </p:style>
        <p:txBody>
          <a:bodyPr lIns="90000" rIns="90000" tIns="45000" bIns="45000">
            <a:noAutofit/>
          </a:bodyPr>
          <a:p>
            <a:pPr algn="ctr">
              <a:lnSpc>
                <a:spcPct val="100000"/>
              </a:lnSpc>
            </a:pPr>
            <a:r>
              <a:rPr b="0" lang="en-US" sz="1800" spc="-1" strike="noStrike">
                <a:solidFill>
                  <a:srgbClr val="000000"/>
                </a:solidFill>
                <a:latin typeface="Arial"/>
                <a:ea typeface="DejaVu Sans"/>
              </a:rPr>
              <a:t>Transcript-level</a:t>
            </a:r>
            <a:endParaRPr b="0" lang="en-US" sz="1800" spc="-1" strike="noStrike">
              <a:latin typeface="Arial"/>
            </a:endParaRPr>
          </a:p>
          <a:p>
            <a:pPr algn="ctr">
              <a:lnSpc>
                <a:spcPct val="100000"/>
              </a:lnSpc>
            </a:pPr>
            <a:r>
              <a:rPr b="0" lang="en-US" sz="1800" spc="-1" strike="noStrike">
                <a:solidFill>
                  <a:srgbClr val="000000"/>
                </a:solidFill>
                <a:latin typeface="Arial"/>
                <a:ea typeface="DejaVu Sans"/>
              </a:rPr>
              <a:t>counts</a:t>
            </a:r>
            <a:endParaRPr b="0" lang="en-US" sz="1800" spc="-1" strike="noStrike">
              <a:latin typeface="Arial"/>
            </a:endParaRPr>
          </a:p>
        </p:txBody>
      </p:sp>
      <p:sp>
        <p:nvSpPr>
          <p:cNvPr id="152" name="CustomShape 6"/>
          <p:cNvSpPr/>
          <p:nvPr/>
        </p:nvSpPr>
        <p:spPr>
          <a:xfrm>
            <a:off x="640440" y="1149840"/>
            <a:ext cx="1279440" cy="35928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ea typeface="DejaVu Sans"/>
              </a:rPr>
              <a:t>alignment</a:t>
            </a:r>
            <a:endParaRPr b="0" lang="en-US" sz="1800" spc="-1" strike="noStrike">
              <a:latin typeface="Arial"/>
            </a:endParaRPr>
          </a:p>
        </p:txBody>
      </p:sp>
      <p:sp>
        <p:nvSpPr>
          <p:cNvPr id="153" name="CustomShape 7"/>
          <p:cNvSpPr/>
          <p:nvPr/>
        </p:nvSpPr>
        <p:spPr>
          <a:xfrm>
            <a:off x="5205240" y="1149840"/>
            <a:ext cx="1483920" cy="68436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ea typeface="DejaVu Sans"/>
              </a:rPr>
              <a:t>pseudo-alignment</a:t>
            </a:r>
            <a:endParaRPr b="0" lang="en-US" sz="1800" spc="-1" strike="noStrike">
              <a:latin typeface="Arial"/>
            </a:endParaRPr>
          </a:p>
        </p:txBody>
      </p:sp>
    </p:spTree>
  </p:cSld>
  <p:transition spd="med">
    <p:fade/>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Line 1"/>
          <p:cNvSpPr/>
          <p:nvPr/>
        </p:nvSpPr>
        <p:spPr>
          <a:xfrm>
            <a:off x="6405120" y="4938840"/>
            <a:ext cx="704160" cy="0"/>
          </a:xfrm>
          <a:prstGeom prst="line">
            <a:avLst/>
          </a:prstGeom>
          <a:ln w="76320">
            <a:solidFill>
              <a:srgbClr val="cccccc"/>
            </a:solidFill>
            <a:round/>
            <a:tailEnd len="med" type="triangle" w="med"/>
          </a:ln>
        </p:spPr>
        <p:style>
          <a:lnRef idx="0"/>
          <a:fillRef idx="0"/>
          <a:effectRef idx="0"/>
          <a:fontRef idx="minor"/>
        </p:style>
      </p:sp>
      <p:sp>
        <p:nvSpPr>
          <p:cNvPr id="155" name="Line 2"/>
          <p:cNvSpPr/>
          <p:nvPr/>
        </p:nvSpPr>
        <p:spPr>
          <a:xfrm>
            <a:off x="1856160" y="2743200"/>
            <a:ext cx="704160" cy="0"/>
          </a:xfrm>
          <a:prstGeom prst="line">
            <a:avLst/>
          </a:prstGeom>
          <a:ln w="76320">
            <a:solidFill>
              <a:srgbClr val="cccccc"/>
            </a:solidFill>
            <a:round/>
            <a:tailEnd len="med" type="triangle" w="med"/>
          </a:ln>
        </p:spPr>
        <p:style>
          <a:lnRef idx="0"/>
          <a:fillRef idx="0"/>
          <a:effectRef idx="0"/>
          <a:fontRef idx="minor"/>
        </p:style>
      </p:sp>
      <p:sp>
        <p:nvSpPr>
          <p:cNvPr id="156" name="Line 3"/>
          <p:cNvSpPr/>
          <p:nvPr/>
        </p:nvSpPr>
        <p:spPr>
          <a:xfrm>
            <a:off x="4206240" y="2834640"/>
            <a:ext cx="872640" cy="0"/>
          </a:xfrm>
          <a:prstGeom prst="line">
            <a:avLst/>
          </a:prstGeom>
          <a:ln w="76320">
            <a:solidFill>
              <a:srgbClr val="cccccc"/>
            </a:solidFill>
            <a:round/>
            <a:tailEnd len="med" type="triangle" w="med"/>
          </a:ln>
        </p:spPr>
        <p:style>
          <a:lnRef idx="0"/>
          <a:fillRef idx="0"/>
          <a:effectRef idx="0"/>
          <a:fontRef idx="minor"/>
        </p:style>
      </p:sp>
      <p:sp>
        <p:nvSpPr>
          <p:cNvPr id="157" name="Line 4"/>
          <p:cNvSpPr/>
          <p:nvPr/>
        </p:nvSpPr>
        <p:spPr>
          <a:xfrm>
            <a:off x="6405120" y="2834640"/>
            <a:ext cx="704160" cy="0"/>
          </a:xfrm>
          <a:prstGeom prst="line">
            <a:avLst/>
          </a:prstGeom>
          <a:ln w="76320">
            <a:solidFill>
              <a:srgbClr val="cccccc"/>
            </a:solidFill>
            <a:round/>
            <a:tailEnd len="med" type="triangle" w="med"/>
          </a:ln>
        </p:spPr>
        <p:style>
          <a:lnRef idx="0"/>
          <a:fillRef idx="0"/>
          <a:effectRef idx="0"/>
          <a:fontRef idx="minor"/>
        </p:style>
      </p:sp>
      <p:sp>
        <p:nvSpPr>
          <p:cNvPr id="158" name="Line 5"/>
          <p:cNvSpPr/>
          <p:nvPr/>
        </p:nvSpPr>
        <p:spPr>
          <a:xfrm>
            <a:off x="5947200" y="2913120"/>
            <a:ext cx="0" cy="704160"/>
          </a:xfrm>
          <a:prstGeom prst="line">
            <a:avLst/>
          </a:prstGeom>
          <a:ln w="76320">
            <a:solidFill>
              <a:srgbClr val="cccccc"/>
            </a:solidFill>
            <a:round/>
            <a:tailEnd len="med" type="triangle" w="med"/>
          </a:ln>
        </p:spPr>
        <p:style>
          <a:lnRef idx="0"/>
          <a:fillRef idx="0"/>
          <a:effectRef idx="0"/>
          <a:fontRef idx="minor"/>
        </p:style>
      </p:sp>
      <p:sp>
        <p:nvSpPr>
          <p:cNvPr id="159" name="Line 6"/>
          <p:cNvSpPr/>
          <p:nvPr/>
        </p:nvSpPr>
        <p:spPr>
          <a:xfrm>
            <a:off x="5947200" y="3933000"/>
            <a:ext cx="0" cy="704160"/>
          </a:xfrm>
          <a:prstGeom prst="line">
            <a:avLst/>
          </a:prstGeom>
          <a:ln w="76320">
            <a:solidFill>
              <a:srgbClr val="cccccc"/>
            </a:solidFill>
            <a:round/>
            <a:tailEnd len="med" type="triangle" w="med"/>
          </a:ln>
        </p:spPr>
        <p:style>
          <a:lnRef idx="0"/>
          <a:fillRef idx="0"/>
          <a:effectRef idx="0"/>
          <a:fontRef idx="minor"/>
        </p:style>
      </p:sp>
      <p:sp>
        <p:nvSpPr>
          <p:cNvPr id="160" name="Line 7"/>
          <p:cNvSpPr/>
          <p:nvPr/>
        </p:nvSpPr>
        <p:spPr>
          <a:xfrm>
            <a:off x="5947200" y="1773360"/>
            <a:ext cx="0" cy="704160"/>
          </a:xfrm>
          <a:prstGeom prst="line">
            <a:avLst/>
          </a:prstGeom>
          <a:ln w="76320">
            <a:solidFill>
              <a:srgbClr val="cccccc"/>
            </a:solidFill>
            <a:round/>
            <a:tailEnd len="med" type="triangle" w="med"/>
          </a:ln>
        </p:spPr>
        <p:style>
          <a:lnRef idx="0"/>
          <a:fillRef idx="0"/>
          <a:effectRef idx="0"/>
          <a:fontRef idx="minor"/>
        </p:style>
      </p:sp>
      <p:sp>
        <p:nvSpPr>
          <p:cNvPr id="161" name="CustomShape 8"/>
          <p:cNvSpPr/>
          <p:nvPr/>
        </p:nvSpPr>
        <p:spPr>
          <a:xfrm>
            <a:off x="504000" y="404640"/>
            <a:ext cx="8097840" cy="47808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Alignment vs. Pseudoalignment</a:t>
            </a:r>
            <a:endParaRPr b="0" lang="en-US" sz="3200" spc="-1" strike="noStrike">
              <a:latin typeface="Arial"/>
            </a:endParaRPr>
          </a:p>
        </p:txBody>
      </p:sp>
      <p:sp>
        <p:nvSpPr>
          <p:cNvPr id="162" name="Line 9"/>
          <p:cNvSpPr/>
          <p:nvPr/>
        </p:nvSpPr>
        <p:spPr>
          <a:xfrm>
            <a:off x="1280160" y="3044880"/>
            <a:ext cx="0" cy="1527120"/>
          </a:xfrm>
          <a:prstGeom prst="line">
            <a:avLst/>
          </a:prstGeom>
          <a:ln w="76320">
            <a:solidFill>
              <a:srgbClr val="cccccc"/>
            </a:solidFill>
            <a:round/>
            <a:tailEnd len="med" type="triangle" w="med"/>
          </a:ln>
        </p:spPr>
        <p:style>
          <a:lnRef idx="0"/>
          <a:fillRef idx="0"/>
          <a:effectRef idx="0"/>
          <a:fontRef idx="minor"/>
        </p:style>
      </p:sp>
      <p:sp>
        <p:nvSpPr>
          <p:cNvPr id="163" name="CustomShape 10"/>
          <p:cNvSpPr/>
          <p:nvPr/>
        </p:nvSpPr>
        <p:spPr>
          <a:xfrm>
            <a:off x="594720" y="2477520"/>
            <a:ext cx="1370880" cy="601560"/>
          </a:xfrm>
          <a:prstGeom prst="rect">
            <a:avLst/>
          </a:prstGeom>
          <a:solidFill>
            <a:srgbClr val="ffaa95"/>
          </a:solidFill>
          <a:ln>
            <a:noFill/>
          </a:ln>
        </p:spPr>
        <p:style>
          <a:lnRef idx="0"/>
          <a:fillRef idx="0"/>
          <a:effectRef idx="0"/>
          <a:fontRef idx="minor"/>
        </p:style>
        <p:txBody>
          <a:bodyPr lIns="90000" rIns="90000" tIns="45000" bIns="45000">
            <a:noAutofit/>
          </a:bodyPr>
          <a:p>
            <a:pPr algn="ctr">
              <a:lnSpc>
                <a:spcPct val="100000"/>
              </a:lnSpc>
            </a:pPr>
            <a:r>
              <a:rPr b="0" lang="en-US" sz="1800" spc="-1" strike="noStrike">
                <a:solidFill>
                  <a:srgbClr val="000000"/>
                </a:solidFill>
                <a:latin typeface="Arial"/>
                <a:ea typeface="DejaVu Sans"/>
              </a:rPr>
              <a:t>Mapped reads</a:t>
            </a:r>
            <a:endParaRPr b="0" lang="en-US" sz="1800" spc="-1" strike="noStrike">
              <a:latin typeface="Arial"/>
            </a:endParaRPr>
          </a:p>
        </p:txBody>
      </p:sp>
      <p:sp>
        <p:nvSpPr>
          <p:cNvPr id="164" name="CustomShape 11"/>
          <p:cNvSpPr/>
          <p:nvPr/>
        </p:nvSpPr>
        <p:spPr>
          <a:xfrm>
            <a:off x="5036760" y="3617280"/>
            <a:ext cx="1820880" cy="40572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ea typeface="DejaVu Sans"/>
              </a:rPr>
              <a:t>summarization</a:t>
            </a:r>
            <a:endParaRPr b="0" lang="en-US" sz="1800" spc="-1" strike="noStrike">
              <a:latin typeface="Arial"/>
            </a:endParaRPr>
          </a:p>
        </p:txBody>
      </p:sp>
      <p:sp>
        <p:nvSpPr>
          <p:cNvPr id="165" name="CustomShape 12"/>
          <p:cNvSpPr/>
          <p:nvPr/>
        </p:nvSpPr>
        <p:spPr>
          <a:xfrm>
            <a:off x="1778040" y="6071040"/>
            <a:ext cx="416160" cy="36684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ea typeface="DejaVu Sans"/>
              </a:rPr>
              <a:t>...</a:t>
            </a:r>
            <a:endParaRPr b="0" lang="en-US" sz="1800" spc="-1" strike="noStrike">
              <a:latin typeface="Arial"/>
            </a:endParaRPr>
          </a:p>
        </p:txBody>
      </p:sp>
      <p:sp>
        <p:nvSpPr>
          <p:cNvPr id="166" name="Line 13"/>
          <p:cNvSpPr/>
          <p:nvPr/>
        </p:nvSpPr>
        <p:spPr>
          <a:xfrm>
            <a:off x="1280160" y="1509840"/>
            <a:ext cx="0" cy="967680"/>
          </a:xfrm>
          <a:prstGeom prst="line">
            <a:avLst/>
          </a:prstGeom>
          <a:ln w="76320">
            <a:solidFill>
              <a:srgbClr val="cccccc"/>
            </a:solidFill>
            <a:round/>
            <a:tailEnd len="med" type="triangle" w="med"/>
          </a:ln>
        </p:spPr>
        <p:style>
          <a:lnRef idx="0"/>
          <a:fillRef idx="0"/>
          <a:effectRef idx="0"/>
          <a:fontRef idx="minor"/>
        </p:style>
      </p:sp>
      <p:sp>
        <p:nvSpPr>
          <p:cNvPr id="167" name="CustomShape 14"/>
          <p:cNvSpPr/>
          <p:nvPr/>
        </p:nvSpPr>
        <p:spPr>
          <a:xfrm>
            <a:off x="366120" y="4590000"/>
            <a:ext cx="1828080" cy="69732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ea typeface="DejaVu Sans"/>
              </a:rPr>
              <a:t>Transcript</a:t>
            </a:r>
            <a:endParaRPr b="0" lang="en-US" sz="1800" spc="-1" strike="noStrike">
              <a:latin typeface="Arial"/>
            </a:endParaRPr>
          </a:p>
          <a:p>
            <a:pPr algn="ctr">
              <a:lnSpc>
                <a:spcPct val="100000"/>
              </a:lnSpc>
            </a:pPr>
            <a:r>
              <a:rPr b="1" lang="en-US" sz="1800" spc="-1" strike="noStrike">
                <a:solidFill>
                  <a:srgbClr val="eeeeee"/>
                </a:solidFill>
                <a:latin typeface="Arial"/>
                <a:ea typeface="DejaVu Sans"/>
              </a:rPr>
              <a:t>assembly</a:t>
            </a:r>
            <a:endParaRPr b="0" lang="en-US" sz="1800" spc="-1" strike="noStrike">
              <a:latin typeface="Arial"/>
            </a:endParaRPr>
          </a:p>
        </p:txBody>
      </p:sp>
      <p:sp>
        <p:nvSpPr>
          <p:cNvPr id="168" name="CustomShape 15"/>
          <p:cNvSpPr/>
          <p:nvPr/>
        </p:nvSpPr>
        <p:spPr>
          <a:xfrm>
            <a:off x="366120" y="5328000"/>
            <a:ext cx="1828080" cy="70884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ea typeface="DejaVu Sans"/>
              </a:rPr>
              <a:t>Variant</a:t>
            </a:r>
            <a:endParaRPr b="0" lang="en-US" sz="1800" spc="-1" strike="noStrike">
              <a:latin typeface="Arial"/>
            </a:endParaRPr>
          </a:p>
          <a:p>
            <a:pPr algn="ctr">
              <a:lnSpc>
                <a:spcPct val="100000"/>
              </a:lnSpc>
            </a:pPr>
            <a:r>
              <a:rPr b="1" lang="en-US" sz="1800" spc="-1" strike="noStrike">
                <a:solidFill>
                  <a:srgbClr val="eeeeee"/>
                </a:solidFill>
                <a:latin typeface="Arial"/>
                <a:ea typeface="DejaVu Sans"/>
              </a:rPr>
              <a:t>calling</a:t>
            </a:r>
            <a:endParaRPr b="0" lang="en-US" sz="1800" spc="-1" strike="noStrike">
              <a:latin typeface="Arial"/>
            </a:endParaRPr>
          </a:p>
        </p:txBody>
      </p:sp>
      <p:sp>
        <p:nvSpPr>
          <p:cNvPr id="169" name="CustomShape 16"/>
          <p:cNvSpPr/>
          <p:nvPr/>
        </p:nvSpPr>
        <p:spPr>
          <a:xfrm>
            <a:off x="5261760" y="4637880"/>
            <a:ext cx="1370880" cy="601560"/>
          </a:xfrm>
          <a:prstGeom prst="rect">
            <a:avLst/>
          </a:prstGeom>
          <a:solidFill>
            <a:srgbClr val="ffaa95"/>
          </a:solidFill>
          <a:ln>
            <a:noFill/>
          </a:ln>
        </p:spPr>
        <p:style>
          <a:lnRef idx="0"/>
          <a:fillRef idx="0"/>
          <a:effectRef idx="0"/>
          <a:fontRef idx="minor"/>
        </p:style>
        <p:txBody>
          <a:bodyPr lIns="90000" rIns="90000" tIns="45000" bIns="45000">
            <a:noAutofit/>
          </a:bodyPr>
          <a:p>
            <a:pPr algn="ctr">
              <a:lnSpc>
                <a:spcPct val="100000"/>
              </a:lnSpc>
            </a:pPr>
            <a:r>
              <a:rPr b="0" lang="en-US" sz="1800" spc="-1" strike="noStrike">
                <a:solidFill>
                  <a:srgbClr val="000000"/>
                </a:solidFill>
                <a:latin typeface="Arial"/>
                <a:ea typeface="DejaVu Sans"/>
              </a:rPr>
              <a:t>Gene-level counts</a:t>
            </a:r>
            <a:endParaRPr b="0" lang="en-US" sz="1800" spc="-1" strike="noStrike">
              <a:latin typeface="Arial"/>
            </a:endParaRPr>
          </a:p>
        </p:txBody>
      </p:sp>
      <p:sp>
        <p:nvSpPr>
          <p:cNvPr id="170" name="CustomShape 17"/>
          <p:cNvSpPr/>
          <p:nvPr/>
        </p:nvSpPr>
        <p:spPr>
          <a:xfrm>
            <a:off x="5078880" y="2477520"/>
            <a:ext cx="1736640" cy="601560"/>
          </a:xfrm>
          <a:prstGeom prst="rect">
            <a:avLst/>
          </a:prstGeom>
          <a:solidFill>
            <a:srgbClr val="ffaa95"/>
          </a:solidFill>
          <a:ln>
            <a:noFill/>
          </a:ln>
        </p:spPr>
        <p:style>
          <a:lnRef idx="0"/>
          <a:fillRef idx="0"/>
          <a:effectRef idx="0"/>
          <a:fontRef idx="minor"/>
        </p:style>
        <p:txBody>
          <a:bodyPr lIns="90000" rIns="90000" tIns="45000" bIns="45000">
            <a:noAutofit/>
          </a:bodyPr>
          <a:p>
            <a:pPr algn="ctr">
              <a:lnSpc>
                <a:spcPct val="100000"/>
              </a:lnSpc>
            </a:pPr>
            <a:r>
              <a:rPr b="0" lang="en-US" sz="1800" spc="-1" strike="noStrike">
                <a:solidFill>
                  <a:srgbClr val="000000"/>
                </a:solidFill>
                <a:latin typeface="Arial"/>
                <a:ea typeface="DejaVu Sans"/>
              </a:rPr>
              <a:t>Transcript-level</a:t>
            </a:r>
            <a:endParaRPr b="0" lang="en-US" sz="1800" spc="-1" strike="noStrike">
              <a:latin typeface="Arial"/>
            </a:endParaRPr>
          </a:p>
          <a:p>
            <a:pPr algn="ctr">
              <a:lnSpc>
                <a:spcPct val="100000"/>
              </a:lnSpc>
            </a:pPr>
            <a:r>
              <a:rPr b="0" lang="en-US" sz="1800" spc="-1" strike="noStrike">
                <a:solidFill>
                  <a:srgbClr val="000000"/>
                </a:solidFill>
                <a:latin typeface="Arial"/>
                <a:ea typeface="DejaVu Sans"/>
              </a:rPr>
              <a:t>counts</a:t>
            </a:r>
            <a:endParaRPr b="0" lang="en-US" sz="1800" spc="-1" strike="noStrike">
              <a:latin typeface="Arial"/>
            </a:endParaRPr>
          </a:p>
        </p:txBody>
      </p:sp>
      <p:sp>
        <p:nvSpPr>
          <p:cNvPr id="171" name="CustomShape 18"/>
          <p:cNvSpPr/>
          <p:nvPr/>
        </p:nvSpPr>
        <p:spPr>
          <a:xfrm>
            <a:off x="2560320" y="2449800"/>
            <a:ext cx="1737000" cy="65700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ea typeface="DejaVu Sans"/>
              </a:rPr>
              <a:t>Transcript</a:t>
            </a:r>
            <a:endParaRPr b="0" lang="en-US" sz="1800" spc="-1" strike="noStrike">
              <a:latin typeface="Arial"/>
            </a:endParaRPr>
          </a:p>
          <a:p>
            <a:pPr algn="ctr">
              <a:lnSpc>
                <a:spcPct val="100000"/>
              </a:lnSpc>
            </a:pPr>
            <a:r>
              <a:rPr b="1" lang="en-US" sz="1800" spc="-1" strike="noStrike">
                <a:solidFill>
                  <a:srgbClr val="eeeeee"/>
                </a:solidFill>
                <a:latin typeface="Arial"/>
                <a:ea typeface="DejaVu Sans"/>
              </a:rPr>
              <a:t>quantification</a:t>
            </a:r>
            <a:endParaRPr b="0" lang="en-US" sz="1800" spc="-1" strike="noStrike">
              <a:latin typeface="Arial"/>
            </a:endParaRPr>
          </a:p>
        </p:txBody>
      </p:sp>
      <p:sp>
        <p:nvSpPr>
          <p:cNvPr id="172" name="CustomShape 19"/>
          <p:cNvSpPr/>
          <p:nvPr/>
        </p:nvSpPr>
        <p:spPr>
          <a:xfrm>
            <a:off x="7109280" y="4572360"/>
            <a:ext cx="1879200" cy="73260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ea typeface="DejaVu Sans"/>
              </a:rPr>
              <a:t>Gene-level</a:t>
            </a:r>
            <a:endParaRPr b="0" lang="en-US" sz="1800" spc="-1" strike="noStrike">
              <a:latin typeface="Arial"/>
            </a:endParaRPr>
          </a:p>
          <a:p>
            <a:pPr algn="ctr">
              <a:lnSpc>
                <a:spcPct val="100000"/>
              </a:lnSpc>
            </a:pPr>
            <a:r>
              <a:rPr b="1" lang="en-US" sz="1800" spc="-1" strike="noStrike">
                <a:solidFill>
                  <a:srgbClr val="eeeeee"/>
                </a:solidFill>
                <a:latin typeface="Arial"/>
                <a:ea typeface="DejaVu Sans"/>
              </a:rPr>
              <a:t>DE, ...</a:t>
            </a:r>
            <a:endParaRPr b="0" lang="en-US" sz="1800" spc="-1" strike="noStrike">
              <a:latin typeface="Arial"/>
            </a:endParaRPr>
          </a:p>
        </p:txBody>
      </p:sp>
      <p:sp>
        <p:nvSpPr>
          <p:cNvPr id="173" name="CustomShape 20"/>
          <p:cNvSpPr/>
          <p:nvPr/>
        </p:nvSpPr>
        <p:spPr>
          <a:xfrm>
            <a:off x="7109280" y="2412000"/>
            <a:ext cx="1879200" cy="73260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ea typeface="DejaVu Sans"/>
              </a:rPr>
              <a:t>Transcript-level</a:t>
            </a:r>
            <a:endParaRPr b="0" lang="en-US" sz="1800" spc="-1" strike="noStrike">
              <a:latin typeface="Arial"/>
            </a:endParaRPr>
          </a:p>
          <a:p>
            <a:pPr algn="ctr">
              <a:lnSpc>
                <a:spcPct val="100000"/>
              </a:lnSpc>
            </a:pPr>
            <a:r>
              <a:rPr b="1" lang="en-US" sz="1800" spc="-1" strike="noStrike">
                <a:solidFill>
                  <a:srgbClr val="eeeeee"/>
                </a:solidFill>
                <a:latin typeface="Arial"/>
                <a:ea typeface="DejaVu Sans"/>
              </a:rPr>
              <a:t>DE, ...</a:t>
            </a:r>
            <a:endParaRPr b="0" lang="en-US" sz="1800" spc="-1" strike="noStrike">
              <a:latin typeface="Arial"/>
            </a:endParaRPr>
          </a:p>
        </p:txBody>
      </p:sp>
      <p:sp>
        <p:nvSpPr>
          <p:cNvPr id="174" name="CustomShape 21"/>
          <p:cNvSpPr/>
          <p:nvPr/>
        </p:nvSpPr>
        <p:spPr>
          <a:xfrm>
            <a:off x="640440" y="1149840"/>
            <a:ext cx="1279440" cy="35928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ea typeface="DejaVu Sans"/>
              </a:rPr>
              <a:t>alignment</a:t>
            </a:r>
            <a:endParaRPr b="0" lang="en-US" sz="1800" spc="-1" strike="noStrike">
              <a:latin typeface="Arial"/>
            </a:endParaRPr>
          </a:p>
        </p:txBody>
      </p:sp>
      <p:sp>
        <p:nvSpPr>
          <p:cNvPr id="175" name="CustomShape 22"/>
          <p:cNvSpPr/>
          <p:nvPr/>
        </p:nvSpPr>
        <p:spPr>
          <a:xfrm>
            <a:off x="5205240" y="1149840"/>
            <a:ext cx="1483920" cy="68436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ea typeface="DejaVu Sans"/>
              </a:rPr>
              <a:t>pseudo-alignment</a:t>
            </a:r>
            <a:endParaRPr b="0" lang="en-US" sz="1800" spc="-1" strike="noStrike">
              <a:latin typeface="Arial"/>
            </a:endParaRPr>
          </a:p>
        </p:txBody>
      </p:sp>
      <p:sp>
        <p:nvSpPr>
          <p:cNvPr id="176" name="CustomShape 23"/>
          <p:cNvSpPr/>
          <p:nvPr/>
        </p:nvSpPr>
        <p:spPr>
          <a:xfrm>
            <a:off x="2560320" y="4610160"/>
            <a:ext cx="1737000" cy="65700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ea typeface="DejaVu Sans"/>
              </a:rPr>
              <a:t>Gene</a:t>
            </a:r>
            <a:endParaRPr b="0" lang="en-US" sz="1800" spc="-1" strike="noStrike">
              <a:latin typeface="Arial"/>
            </a:endParaRPr>
          </a:p>
          <a:p>
            <a:pPr algn="ctr">
              <a:lnSpc>
                <a:spcPct val="100000"/>
              </a:lnSpc>
            </a:pPr>
            <a:r>
              <a:rPr b="1" lang="en-US" sz="1800" spc="-1" strike="noStrike">
                <a:solidFill>
                  <a:srgbClr val="eeeeee"/>
                </a:solidFill>
                <a:latin typeface="Arial"/>
                <a:ea typeface="DejaVu Sans"/>
              </a:rPr>
              <a:t>quantification</a:t>
            </a:r>
            <a:endParaRPr b="0" lang="en-US" sz="1800" spc="-1" strike="noStrike">
              <a:latin typeface="Arial"/>
            </a:endParaRPr>
          </a:p>
        </p:txBody>
      </p:sp>
      <p:sp>
        <p:nvSpPr>
          <p:cNvPr id="177" name="Line 24"/>
          <p:cNvSpPr/>
          <p:nvPr/>
        </p:nvSpPr>
        <p:spPr>
          <a:xfrm>
            <a:off x="4297680" y="4937760"/>
            <a:ext cx="972720" cy="1080"/>
          </a:xfrm>
          <a:prstGeom prst="line">
            <a:avLst/>
          </a:prstGeom>
          <a:ln w="76320">
            <a:solidFill>
              <a:srgbClr val="cccccc"/>
            </a:solidFill>
            <a:round/>
            <a:tailEnd len="med" type="triangle" w="med"/>
          </a:ln>
        </p:spPr>
        <p:style>
          <a:lnRef idx="0"/>
          <a:fillRef idx="0"/>
          <a:effectRef idx="0"/>
          <a:fontRef idx="minor"/>
        </p:style>
        <p:txBody>
          <a:bodyPr lIns="90000" rIns="90000" tIns="45000" bIns="45000" anchorCtr="1">
            <a:noAutofit/>
          </a:bodyPr>
          <a:p>
            <a:pPr>
              <a:lnSpc>
                <a:spcPct val="100000"/>
              </a:lnSpc>
            </a:pPr>
            <a:r>
              <a:rPr b="0" lang="en-US" sz="1800" spc="-1" strike="noStrike">
                <a:solidFill>
                  <a:srgbClr val="000000"/>
                </a:solidFill>
                <a:latin typeface="Arial"/>
                <a:ea typeface="DejaVu Sans"/>
              </a:rPr>
              <a:t> </a:t>
            </a:r>
            <a:endParaRPr b="0" lang="en-US" sz="1800" spc="-1" strike="noStrike">
              <a:latin typeface="Arial"/>
            </a:endParaRPr>
          </a:p>
        </p:txBody>
      </p:sp>
      <p:sp>
        <p:nvSpPr>
          <p:cNvPr id="178" name="Line 25"/>
          <p:cNvSpPr/>
          <p:nvPr/>
        </p:nvSpPr>
        <p:spPr>
          <a:xfrm>
            <a:off x="0" y="0"/>
            <a:ext cx="360" cy="360"/>
          </a:xfrm>
          <a:prstGeom prst="line">
            <a:avLst/>
          </a:prstGeom>
          <a:ln w="76320">
            <a:solidFill>
              <a:srgbClr val="cccccc"/>
            </a:solidFill>
            <a:round/>
            <a:tailEnd len="med" type="triangle" w="med"/>
          </a:ln>
        </p:spPr>
        <p:style>
          <a:lnRef idx="0"/>
          <a:fillRef idx="0"/>
          <a:effectRef idx="0"/>
          <a:fontRef idx="minor"/>
        </p:style>
      </p:sp>
    </p:spTree>
  </p:cSld>
  <p:transition spd="med">
    <p:fade/>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Line 1"/>
          <p:cNvSpPr/>
          <p:nvPr/>
        </p:nvSpPr>
        <p:spPr>
          <a:xfrm>
            <a:off x="6405120" y="4938840"/>
            <a:ext cx="704160" cy="0"/>
          </a:xfrm>
          <a:prstGeom prst="line">
            <a:avLst/>
          </a:prstGeom>
          <a:ln w="76320">
            <a:solidFill>
              <a:srgbClr val="cccccc"/>
            </a:solidFill>
            <a:round/>
            <a:tailEnd len="med" type="triangle" w="med"/>
          </a:ln>
        </p:spPr>
        <p:style>
          <a:lnRef idx="0"/>
          <a:fillRef idx="0"/>
          <a:effectRef idx="0"/>
          <a:fontRef idx="minor"/>
        </p:style>
      </p:sp>
      <p:sp>
        <p:nvSpPr>
          <p:cNvPr id="180" name="Line 2"/>
          <p:cNvSpPr/>
          <p:nvPr/>
        </p:nvSpPr>
        <p:spPr>
          <a:xfrm>
            <a:off x="1856160" y="2743200"/>
            <a:ext cx="704160" cy="0"/>
          </a:xfrm>
          <a:prstGeom prst="line">
            <a:avLst/>
          </a:prstGeom>
          <a:ln w="76320">
            <a:solidFill>
              <a:srgbClr val="cccccc"/>
            </a:solidFill>
            <a:round/>
            <a:tailEnd len="med" type="triangle" w="med"/>
          </a:ln>
        </p:spPr>
        <p:style>
          <a:lnRef idx="0"/>
          <a:fillRef idx="0"/>
          <a:effectRef idx="0"/>
          <a:fontRef idx="minor"/>
        </p:style>
      </p:sp>
      <p:sp>
        <p:nvSpPr>
          <p:cNvPr id="181" name="Line 3"/>
          <p:cNvSpPr/>
          <p:nvPr/>
        </p:nvSpPr>
        <p:spPr>
          <a:xfrm>
            <a:off x="4206240" y="2834640"/>
            <a:ext cx="872640" cy="0"/>
          </a:xfrm>
          <a:prstGeom prst="line">
            <a:avLst/>
          </a:prstGeom>
          <a:ln w="76320">
            <a:solidFill>
              <a:srgbClr val="cccccc"/>
            </a:solidFill>
            <a:round/>
            <a:tailEnd len="med" type="triangle" w="med"/>
          </a:ln>
        </p:spPr>
        <p:style>
          <a:lnRef idx="0"/>
          <a:fillRef idx="0"/>
          <a:effectRef idx="0"/>
          <a:fontRef idx="minor"/>
        </p:style>
      </p:sp>
      <p:sp>
        <p:nvSpPr>
          <p:cNvPr id="182" name="Line 4"/>
          <p:cNvSpPr/>
          <p:nvPr/>
        </p:nvSpPr>
        <p:spPr>
          <a:xfrm>
            <a:off x="6405120" y="2834640"/>
            <a:ext cx="704160" cy="0"/>
          </a:xfrm>
          <a:prstGeom prst="line">
            <a:avLst/>
          </a:prstGeom>
          <a:ln w="76320">
            <a:solidFill>
              <a:srgbClr val="cccccc"/>
            </a:solidFill>
            <a:round/>
            <a:tailEnd len="med" type="triangle" w="med"/>
          </a:ln>
        </p:spPr>
        <p:style>
          <a:lnRef idx="0"/>
          <a:fillRef idx="0"/>
          <a:effectRef idx="0"/>
          <a:fontRef idx="minor"/>
        </p:style>
      </p:sp>
      <p:sp>
        <p:nvSpPr>
          <p:cNvPr id="183" name="Line 5"/>
          <p:cNvSpPr/>
          <p:nvPr/>
        </p:nvSpPr>
        <p:spPr>
          <a:xfrm>
            <a:off x="5947200" y="2913120"/>
            <a:ext cx="0" cy="704160"/>
          </a:xfrm>
          <a:prstGeom prst="line">
            <a:avLst/>
          </a:prstGeom>
          <a:ln w="76320">
            <a:solidFill>
              <a:srgbClr val="cccccc"/>
            </a:solidFill>
            <a:round/>
            <a:tailEnd len="med" type="triangle" w="med"/>
          </a:ln>
        </p:spPr>
        <p:style>
          <a:lnRef idx="0"/>
          <a:fillRef idx="0"/>
          <a:effectRef idx="0"/>
          <a:fontRef idx="minor"/>
        </p:style>
      </p:sp>
      <p:sp>
        <p:nvSpPr>
          <p:cNvPr id="184" name="Line 6"/>
          <p:cNvSpPr/>
          <p:nvPr/>
        </p:nvSpPr>
        <p:spPr>
          <a:xfrm>
            <a:off x="5947200" y="3933000"/>
            <a:ext cx="0" cy="704160"/>
          </a:xfrm>
          <a:prstGeom prst="line">
            <a:avLst/>
          </a:prstGeom>
          <a:ln w="76320">
            <a:solidFill>
              <a:srgbClr val="cccccc"/>
            </a:solidFill>
            <a:round/>
            <a:tailEnd len="med" type="triangle" w="med"/>
          </a:ln>
        </p:spPr>
        <p:style>
          <a:lnRef idx="0"/>
          <a:fillRef idx="0"/>
          <a:effectRef idx="0"/>
          <a:fontRef idx="minor"/>
        </p:style>
      </p:sp>
      <p:sp>
        <p:nvSpPr>
          <p:cNvPr id="185" name="Line 7"/>
          <p:cNvSpPr/>
          <p:nvPr/>
        </p:nvSpPr>
        <p:spPr>
          <a:xfrm>
            <a:off x="5947200" y="1773360"/>
            <a:ext cx="0" cy="704160"/>
          </a:xfrm>
          <a:prstGeom prst="line">
            <a:avLst/>
          </a:prstGeom>
          <a:ln w="76320">
            <a:solidFill>
              <a:srgbClr val="cccccc"/>
            </a:solidFill>
            <a:round/>
            <a:tailEnd len="med" type="triangle" w="med"/>
          </a:ln>
        </p:spPr>
        <p:style>
          <a:lnRef idx="0"/>
          <a:fillRef idx="0"/>
          <a:effectRef idx="0"/>
          <a:fontRef idx="minor"/>
        </p:style>
      </p:sp>
      <p:sp>
        <p:nvSpPr>
          <p:cNvPr id="186" name="CustomShape 8"/>
          <p:cNvSpPr/>
          <p:nvPr/>
        </p:nvSpPr>
        <p:spPr>
          <a:xfrm>
            <a:off x="504000" y="404640"/>
            <a:ext cx="8097840" cy="47808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Alignment vs. Pseudoalignment</a:t>
            </a:r>
            <a:endParaRPr b="0" lang="en-US" sz="3200" spc="-1" strike="noStrike">
              <a:latin typeface="Arial"/>
            </a:endParaRPr>
          </a:p>
        </p:txBody>
      </p:sp>
      <p:sp>
        <p:nvSpPr>
          <p:cNvPr id="187" name="Line 9"/>
          <p:cNvSpPr/>
          <p:nvPr/>
        </p:nvSpPr>
        <p:spPr>
          <a:xfrm>
            <a:off x="1280160" y="3044880"/>
            <a:ext cx="0" cy="1527120"/>
          </a:xfrm>
          <a:prstGeom prst="line">
            <a:avLst/>
          </a:prstGeom>
          <a:ln w="76320">
            <a:solidFill>
              <a:srgbClr val="cccccc"/>
            </a:solidFill>
            <a:round/>
            <a:tailEnd len="med" type="triangle" w="med"/>
          </a:ln>
        </p:spPr>
        <p:style>
          <a:lnRef idx="0"/>
          <a:fillRef idx="0"/>
          <a:effectRef idx="0"/>
          <a:fontRef idx="minor"/>
        </p:style>
      </p:sp>
      <p:sp>
        <p:nvSpPr>
          <p:cNvPr id="188" name="CustomShape 10"/>
          <p:cNvSpPr/>
          <p:nvPr/>
        </p:nvSpPr>
        <p:spPr>
          <a:xfrm>
            <a:off x="594720" y="2477520"/>
            <a:ext cx="1370880" cy="601560"/>
          </a:xfrm>
          <a:prstGeom prst="rect">
            <a:avLst/>
          </a:prstGeom>
          <a:solidFill>
            <a:srgbClr val="ffaa95"/>
          </a:solidFill>
          <a:ln>
            <a:noFill/>
          </a:ln>
        </p:spPr>
        <p:style>
          <a:lnRef idx="0"/>
          <a:fillRef idx="0"/>
          <a:effectRef idx="0"/>
          <a:fontRef idx="minor"/>
        </p:style>
        <p:txBody>
          <a:bodyPr lIns="90000" rIns="90000" tIns="45000" bIns="45000">
            <a:noAutofit/>
          </a:bodyPr>
          <a:p>
            <a:pPr algn="ctr">
              <a:lnSpc>
                <a:spcPct val="100000"/>
              </a:lnSpc>
            </a:pPr>
            <a:r>
              <a:rPr b="0" lang="en-US" sz="1800" spc="-1" strike="noStrike">
                <a:solidFill>
                  <a:srgbClr val="000000"/>
                </a:solidFill>
                <a:latin typeface="Arial"/>
                <a:ea typeface="DejaVu Sans"/>
              </a:rPr>
              <a:t>Mapped reads</a:t>
            </a:r>
            <a:endParaRPr b="0" lang="en-US" sz="1800" spc="-1" strike="noStrike">
              <a:latin typeface="Arial"/>
            </a:endParaRPr>
          </a:p>
        </p:txBody>
      </p:sp>
      <p:sp>
        <p:nvSpPr>
          <p:cNvPr id="189" name="CustomShape 11"/>
          <p:cNvSpPr/>
          <p:nvPr/>
        </p:nvSpPr>
        <p:spPr>
          <a:xfrm>
            <a:off x="5036760" y="3617280"/>
            <a:ext cx="1820880" cy="40572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ea typeface="DejaVu Sans"/>
              </a:rPr>
              <a:t>summarization</a:t>
            </a:r>
            <a:endParaRPr b="0" lang="en-US" sz="1800" spc="-1" strike="noStrike">
              <a:latin typeface="Arial"/>
            </a:endParaRPr>
          </a:p>
        </p:txBody>
      </p:sp>
      <p:sp>
        <p:nvSpPr>
          <p:cNvPr id="190" name="CustomShape 12"/>
          <p:cNvSpPr/>
          <p:nvPr/>
        </p:nvSpPr>
        <p:spPr>
          <a:xfrm>
            <a:off x="1778040" y="6071040"/>
            <a:ext cx="416160" cy="36684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ea typeface="DejaVu Sans"/>
              </a:rPr>
              <a:t>...</a:t>
            </a:r>
            <a:endParaRPr b="0" lang="en-US" sz="1800" spc="-1" strike="noStrike">
              <a:latin typeface="Arial"/>
            </a:endParaRPr>
          </a:p>
        </p:txBody>
      </p:sp>
      <p:sp>
        <p:nvSpPr>
          <p:cNvPr id="191" name="Line 13"/>
          <p:cNvSpPr/>
          <p:nvPr/>
        </p:nvSpPr>
        <p:spPr>
          <a:xfrm>
            <a:off x="1280160" y="1509840"/>
            <a:ext cx="0" cy="967680"/>
          </a:xfrm>
          <a:prstGeom prst="line">
            <a:avLst/>
          </a:prstGeom>
          <a:ln w="76320">
            <a:solidFill>
              <a:srgbClr val="cccccc"/>
            </a:solidFill>
            <a:round/>
            <a:tailEnd len="med" type="triangle" w="med"/>
          </a:ln>
        </p:spPr>
        <p:style>
          <a:lnRef idx="0"/>
          <a:fillRef idx="0"/>
          <a:effectRef idx="0"/>
          <a:fontRef idx="minor"/>
        </p:style>
      </p:sp>
      <p:sp>
        <p:nvSpPr>
          <p:cNvPr id="192" name="CustomShape 14"/>
          <p:cNvSpPr/>
          <p:nvPr/>
        </p:nvSpPr>
        <p:spPr>
          <a:xfrm>
            <a:off x="366120" y="4590000"/>
            <a:ext cx="1828080" cy="69732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ea typeface="DejaVu Sans"/>
              </a:rPr>
              <a:t>Transcript</a:t>
            </a:r>
            <a:endParaRPr b="0" lang="en-US" sz="1800" spc="-1" strike="noStrike">
              <a:latin typeface="Arial"/>
            </a:endParaRPr>
          </a:p>
          <a:p>
            <a:pPr algn="ctr">
              <a:lnSpc>
                <a:spcPct val="100000"/>
              </a:lnSpc>
            </a:pPr>
            <a:r>
              <a:rPr b="1" lang="en-US" sz="1800" spc="-1" strike="noStrike">
                <a:solidFill>
                  <a:srgbClr val="eeeeee"/>
                </a:solidFill>
                <a:latin typeface="Arial"/>
                <a:ea typeface="DejaVu Sans"/>
              </a:rPr>
              <a:t>assembly</a:t>
            </a:r>
            <a:endParaRPr b="0" lang="en-US" sz="1800" spc="-1" strike="noStrike">
              <a:latin typeface="Arial"/>
            </a:endParaRPr>
          </a:p>
        </p:txBody>
      </p:sp>
      <p:sp>
        <p:nvSpPr>
          <p:cNvPr id="193" name="CustomShape 15"/>
          <p:cNvSpPr/>
          <p:nvPr/>
        </p:nvSpPr>
        <p:spPr>
          <a:xfrm>
            <a:off x="366120" y="5328000"/>
            <a:ext cx="1828080" cy="70884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ea typeface="DejaVu Sans"/>
              </a:rPr>
              <a:t>Variant</a:t>
            </a:r>
            <a:endParaRPr b="0" lang="en-US" sz="1800" spc="-1" strike="noStrike">
              <a:latin typeface="Arial"/>
            </a:endParaRPr>
          </a:p>
          <a:p>
            <a:pPr algn="ctr">
              <a:lnSpc>
                <a:spcPct val="100000"/>
              </a:lnSpc>
            </a:pPr>
            <a:r>
              <a:rPr b="1" lang="en-US" sz="1800" spc="-1" strike="noStrike">
                <a:solidFill>
                  <a:srgbClr val="eeeeee"/>
                </a:solidFill>
                <a:latin typeface="Arial"/>
                <a:ea typeface="DejaVu Sans"/>
              </a:rPr>
              <a:t>calling</a:t>
            </a:r>
            <a:endParaRPr b="0" lang="en-US" sz="1800" spc="-1" strike="noStrike">
              <a:latin typeface="Arial"/>
            </a:endParaRPr>
          </a:p>
        </p:txBody>
      </p:sp>
      <p:sp>
        <p:nvSpPr>
          <p:cNvPr id="194" name="CustomShape 16"/>
          <p:cNvSpPr/>
          <p:nvPr/>
        </p:nvSpPr>
        <p:spPr>
          <a:xfrm>
            <a:off x="5261760" y="4637880"/>
            <a:ext cx="1370880" cy="601560"/>
          </a:xfrm>
          <a:prstGeom prst="rect">
            <a:avLst/>
          </a:prstGeom>
          <a:solidFill>
            <a:srgbClr val="ffaa95"/>
          </a:solidFill>
          <a:ln>
            <a:noFill/>
          </a:ln>
        </p:spPr>
        <p:style>
          <a:lnRef idx="0"/>
          <a:fillRef idx="0"/>
          <a:effectRef idx="0"/>
          <a:fontRef idx="minor"/>
        </p:style>
        <p:txBody>
          <a:bodyPr lIns="90000" rIns="90000" tIns="45000" bIns="45000">
            <a:noAutofit/>
          </a:bodyPr>
          <a:p>
            <a:pPr algn="ctr">
              <a:lnSpc>
                <a:spcPct val="100000"/>
              </a:lnSpc>
            </a:pPr>
            <a:r>
              <a:rPr b="0" lang="en-US" sz="1800" spc="-1" strike="noStrike">
                <a:solidFill>
                  <a:srgbClr val="000000"/>
                </a:solidFill>
                <a:latin typeface="Arial"/>
                <a:ea typeface="DejaVu Sans"/>
              </a:rPr>
              <a:t>Gene-level counts</a:t>
            </a:r>
            <a:endParaRPr b="0" lang="en-US" sz="1800" spc="-1" strike="noStrike">
              <a:latin typeface="Arial"/>
            </a:endParaRPr>
          </a:p>
        </p:txBody>
      </p:sp>
      <p:sp>
        <p:nvSpPr>
          <p:cNvPr id="195" name="CustomShape 17"/>
          <p:cNvSpPr/>
          <p:nvPr/>
        </p:nvSpPr>
        <p:spPr>
          <a:xfrm>
            <a:off x="5078880" y="2477520"/>
            <a:ext cx="1736640" cy="601560"/>
          </a:xfrm>
          <a:prstGeom prst="rect">
            <a:avLst/>
          </a:prstGeom>
          <a:solidFill>
            <a:srgbClr val="ffaa95"/>
          </a:solidFill>
          <a:ln>
            <a:noFill/>
          </a:ln>
        </p:spPr>
        <p:style>
          <a:lnRef idx="0"/>
          <a:fillRef idx="0"/>
          <a:effectRef idx="0"/>
          <a:fontRef idx="minor"/>
        </p:style>
        <p:txBody>
          <a:bodyPr lIns="90000" rIns="90000" tIns="45000" bIns="45000">
            <a:noAutofit/>
          </a:bodyPr>
          <a:p>
            <a:pPr algn="ctr">
              <a:lnSpc>
                <a:spcPct val="100000"/>
              </a:lnSpc>
            </a:pPr>
            <a:r>
              <a:rPr b="0" lang="en-US" sz="1800" spc="-1" strike="noStrike">
                <a:solidFill>
                  <a:srgbClr val="000000"/>
                </a:solidFill>
                <a:latin typeface="Arial"/>
                <a:ea typeface="DejaVu Sans"/>
              </a:rPr>
              <a:t>Transcript-level</a:t>
            </a:r>
            <a:endParaRPr b="0" lang="en-US" sz="1800" spc="-1" strike="noStrike">
              <a:latin typeface="Arial"/>
            </a:endParaRPr>
          </a:p>
          <a:p>
            <a:pPr algn="ctr">
              <a:lnSpc>
                <a:spcPct val="100000"/>
              </a:lnSpc>
            </a:pPr>
            <a:r>
              <a:rPr b="0" lang="en-US" sz="1800" spc="-1" strike="noStrike">
                <a:solidFill>
                  <a:srgbClr val="000000"/>
                </a:solidFill>
                <a:latin typeface="Arial"/>
                <a:ea typeface="DejaVu Sans"/>
              </a:rPr>
              <a:t>counts</a:t>
            </a:r>
            <a:endParaRPr b="0" lang="en-US" sz="1800" spc="-1" strike="noStrike">
              <a:latin typeface="Arial"/>
            </a:endParaRPr>
          </a:p>
        </p:txBody>
      </p:sp>
      <p:sp>
        <p:nvSpPr>
          <p:cNvPr id="196" name="CustomShape 18"/>
          <p:cNvSpPr/>
          <p:nvPr/>
        </p:nvSpPr>
        <p:spPr>
          <a:xfrm>
            <a:off x="2560320" y="2449800"/>
            <a:ext cx="1737000" cy="65700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ea typeface="DejaVu Sans"/>
              </a:rPr>
              <a:t>Transcript</a:t>
            </a:r>
            <a:endParaRPr b="0" lang="en-US" sz="1800" spc="-1" strike="noStrike">
              <a:latin typeface="Arial"/>
            </a:endParaRPr>
          </a:p>
          <a:p>
            <a:pPr algn="ctr">
              <a:lnSpc>
                <a:spcPct val="100000"/>
              </a:lnSpc>
            </a:pPr>
            <a:r>
              <a:rPr b="1" lang="en-US" sz="1800" spc="-1" strike="noStrike">
                <a:solidFill>
                  <a:srgbClr val="eeeeee"/>
                </a:solidFill>
                <a:latin typeface="Arial"/>
                <a:ea typeface="DejaVu Sans"/>
              </a:rPr>
              <a:t>quantification</a:t>
            </a:r>
            <a:endParaRPr b="0" lang="en-US" sz="1800" spc="-1" strike="noStrike">
              <a:latin typeface="Arial"/>
            </a:endParaRPr>
          </a:p>
        </p:txBody>
      </p:sp>
      <p:sp>
        <p:nvSpPr>
          <p:cNvPr id="197" name="CustomShape 19"/>
          <p:cNvSpPr/>
          <p:nvPr/>
        </p:nvSpPr>
        <p:spPr>
          <a:xfrm>
            <a:off x="7109280" y="4572360"/>
            <a:ext cx="1879200" cy="73260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ea typeface="DejaVu Sans"/>
              </a:rPr>
              <a:t>Gene-level</a:t>
            </a:r>
            <a:endParaRPr b="0" lang="en-US" sz="1800" spc="-1" strike="noStrike">
              <a:latin typeface="Arial"/>
            </a:endParaRPr>
          </a:p>
          <a:p>
            <a:pPr algn="ctr">
              <a:lnSpc>
                <a:spcPct val="100000"/>
              </a:lnSpc>
            </a:pPr>
            <a:r>
              <a:rPr b="1" lang="en-US" sz="1800" spc="-1" strike="noStrike">
                <a:solidFill>
                  <a:srgbClr val="eeeeee"/>
                </a:solidFill>
                <a:latin typeface="Arial"/>
                <a:ea typeface="DejaVu Sans"/>
              </a:rPr>
              <a:t>DE, ...</a:t>
            </a:r>
            <a:endParaRPr b="0" lang="en-US" sz="1800" spc="-1" strike="noStrike">
              <a:latin typeface="Arial"/>
            </a:endParaRPr>
          </a:p>
        </p:txBody>
      </p:sp>
      <p:sp>
        <p:nvSpPr>
          <p:cNvPr id="198" name="CustomShape 20"/>
          <p:cNvSpPr/>
          <p:nvPr/>
        </p:nvSpPr>
        <p:spPr>
          <a:xfrm>
            <a:off x="7109280" y="2412000"/>
            <a:ext cx="1879200" cy="73260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ea typeface="DejaVu Sans"/>
              </a:rPr>
              <a:t>Transcript-level</a:t>
            </a:r>
            <a:endParaRPr b="0" lang="en-US" sz="1800" spc="-1" strike="noStrike">
              <a:latin typeface="Arial"/>
            </a:endParaRPr>
          </a:p>
          <a:p>
            <a:pPr algn="ctr">
              <a:lnSpc>
                <a:spcPct val="100000"/>
              </a:lnSpc>
            </a:pPr>
            <a:r>
              <a:rPr b="1" lang="en-US" sz="1800" spc="-1" strike="noStrike">
                <a:solidFill>
                  <a:srgbClr val="eeeeee"/>
                </a:solidFill>
                <a:latin typeface="Arial"/>
                <a:ea typeface="DejaVu Sans"/>
              </a:rPr>
              <a:t>DE, ...</a:t>
            </a:r>
            <a:endParaRPr b="0" lang="en-US" sz="1800" spc="-1" strike="noStrike">
              <a:latin typeface="Arial"/>
            </a:endParaRPr>
          </a:p>
        </p:txBody>
      </p:sp>
      <p:sp>
        <p:nvSpPr>
          <p:cNvPr id="199" name="CustomShape 21"/>
          <p:cNvSpPr/>
          <p:nvPr/>
        </p:nvSpPr>
        <p:spPr>
          <a:xfrm>
            <a:off x="640440" y="1149840"/>
            <a:ext cx="1279440" cy="35928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ea typeface="DejaVu Sans"/>
              </a:rPr>
              <a:t>alignment</a:t>
            </a:r>
            <a:endParaRPr b="0" lang="en-US" sz="1800" spc="-1" strike="noStrike">
              <a:latin typeface="Arial"/>
            </a:endParaRPr>
          </a:p>
        </p:txBody>
      </p:sp>
      <p:sp>
        <p:nvSpPr>
          <p:cNvPr id="200" name="CustomShape 22"/>
          <p:cNvSpPr/>
          <p:nvPr/>
        </p:nvSpPr>
        <p:spPr>
          <a:xfrm>
            <a:off x="5205240" y="1149840"/>
            <a:ext cx="1483920" cy="68436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ea typeface="DejaVu Sans"/>
              </a:rPr>
              <a:t>pseudo-alignment</a:t>
            </a:r>
            <a:endParaRPr b="0" lang="en-US" sz="1800" spc="-1" strike="noStrike">
              <a:latin typeface="Arial"/>
            </a:endParaRPr>
          </a:p>
        </p:txBody>
      </p:sp>
      <p:sp>
        <p:nvSpPr>
          <p:cNvPr id="201" name="CustomShape 23"/>
          <p:cNvSpPr/>
          <p:nvPr/>
        </p:nvSpPr>
        <p:spPr>
          <a:xfrm>
            <a:off x="2560320" y="4610160"/>
            <a:ext cx="1737000" cy="65700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ea typeface="DejaVu Sans"/>
              </a:rPr>
              <a:t>Gene</a:t>
            </a:r>
            <a:endParaRPr b="0" lang="en-US" sz="1800" spc="-1" strike="noStrike">
              <a:latin typeface="Arial"/>
            </a:endParaRPr>
          </a:p>
          <a:p>
            <a:pPr algn="ctr">
              <a:lnSpc>
                <a:spcPct val="100000"/>
              </a:lnSpc>
            </a:pPr>
            <a:r>
              <a:rPr b="1" lang="en-US" sz="1800" spc="-1" strike="noStrike">
                <a:solidFill>
                  <a:srgbClr val="eeeeee"/>
                </a:solidFill>
                <a:latin typeface="Arial"/>
                <a:ea typeface="DejaVu Sans"/>
              </a:rPr>
              <a:t>quantification</a:t>
            </a:r>
            <a:endParaRPr b="0" lang="en-US" sz="1800" spc="-1" strike="noStrike">
              <a:latin typeface="Arial"/>
            </a:endParaRPr>
          </a:p>
        </p:txBody>
      </p:sp>
      <p:sp>
        <p:nvSpPr>
          <p:cNvPr id="202" name="Line 24"/>
          <p:cNvSpPr/>
          <p:nvPr/>
        </p:nvSpPr>
        <p:spPr>
          <a:xfrm>
            <a:off x="4297680" y="4937760"/>
            <a:ext cx="972720" cy="1080"/>
          </a:xfrm>
          <a:prstGeom prst="line">
            <a:avLst/>
          </a:prstGeom>
          <a:ln w="76320">
            <a:solidFill>
              <a:srgbClr val="cccccc"/>
            </a:solidFill>
            <a:round/>
            <a:tailEnd len="med" type="triangle" w="med"/>
          </a:ln>
        </p:spPr>
        <p:style>
          <a:lnRef idx="0"/>
          <a:fillRef idx="0"/>
          <a:effectRef idx="0"/>
          <a:fontRef idx="minor"/>
        </p:style>
        <p:txBody>
          <a:bodyPr lIns="90000" rIns="90000" tIns="45000" bIns="45000" anchorCtr="1">
            <a:noAutofit/>
          </a:bodyPr>
          <a:p>
            <a:pPr>
              <a:lnSpc>
                <a:spcPct val="100000"/>
              </a:lnSpc>
            </a:pPr>
            <a:r>
              <a:rPr b="0" lang="en-US" sz="1800" spc="-1" strike="noStrike">
                <a:solidFill>
                  <a:srgbClr val="000000"/>
                </a:solidFill>
                <a:latin typeface="Arial"/>
                <a:ea typeface="DejaVu Sans"/>
              </a:rPr>
              <a:t> </a:t>
            </a:r>
            <a:endParaRPr b="0" lang="en-US" sz="1800" spc="-1" strike="noStrike">
              <a:latin typeface="Arial"/>
            </a:endParaRPr>
          </a:p>
        </p:txBody>
      </p:sp>
      <p:sp>
        <p:nvSpPr>
          <p:cNvPr id="203" name="Line 25"/>
          <p:cNvSpPr/>
          <p:nvPr/>
        </p:nvSpPr>
        <p:spPr>
          <a:xfrm>
            <a:off x="0" y="0"/>
            <a:ext cx="360" cy="360"/>
          </a:xfrm>
          <a:prstGeom prst="line">
            <a:avLst/>
          </a:prstGeom>
          <a:ln w="76320">
            <a:solidFill>
              <a:srgbClr val="cccccc"/>
            </a:solidFill>
            <a:round/>
            <a:tailEnd len="med" type="triangle" w="med"/>
          </a:ln>
        </p:spPr>
        <p:style>
          <a:lnRef idx="0"/>
          <a:fillRef idx="0"/>
          <a:effectRef idx="0"/>
          <a:fontRef idx="minor"/>
        </p:style>
      </p:sp>
      <p:sp>
        <p:nvSpPr>
          <p:cNvPr id="204" name="CustomShape 26"/>
          <p:cNvSpPr/>
          <p:nvPr/>
        </p:nvSpPr>
        <p:spPr>
          <a:xfrm>
            <a:off x="1828800" y="1280160"/>
            <a:ext cx="1032120" cy="857880"/>
          </a:xfrm>
          <a:prstGeom prst="rect">
            <a:avLst/>
          </a:prstGeom>
          <a:solidFill>
            <a:srgbClr val="ffffff"/>
          </a:solidFill>
          <a:ln>
            <a:solidFill>
              <a:srgbClr val="000000"/>
            </a:solid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a933"/>
                </a:solidFill>
                <a:latin typeface="Arial"/>
              </a:rPr>
              <a:t>bowtie2</a:t>
            </a:r>
            <a:endParaRPr b="0" lang="en-US" sz="1800" spc="-1" strike="noStrike">
              <a:latin typeface="Arial"/>
            </a:endParaRPr>
          </a:p>
          <a:p>
            <a:pPr>
              <a:lnSpc>
                <a:spcPct val="100000"/>
              </a:lnSpc>
            </a:pPr>
            <a:r>
              <a:rPr b="1" lang="en-US" sz="1800" spc="-1" strike="noStrike">
                <a:solidFill>
                  <a:srgbClr val="00a933"/>
                </a:solidFill>
                <a:latin typeface="Arial"/>
              </a:rPr>
              <a:t>STAR</a:t>
            </a:r>
            <a:endParaRPr b="0" lang="en-US" sz="1800" spc="-1" strike="noStrike">
              <a:latin typeface="Arial"/>
            </a:endParaRPr>
          </a:p>
          <a:p>
            <a:pPr>
              <a:lnSpc>
                <a:spcPct val="100000"/>
              </a:lnSpc>
            </a:pPr>
            <a:r>
              <a:rPr b="1" lang="en-US" sz="1800" spc="-1" strike="noStrike">
                <a:solidFill>
                  <a:srgbClr val="00a933"/>
                </a:solidFill>
                <a:latin typeface="Arial"/>
              </a:rPr>
              <a:t>tophat2</a:t>
            </a:r>
            <a:endParaRPr b="0" lang="en-US" sz="1800" spc="-1" strike="noStrike">
              <a:latin typeface="Arial"/>
            </a:endParaRPr>
          </a:p>
        </p:txBody>
      </p:sp>
      <p:sp>
        <p:nvSpPr>
          <p:cNvPr id="205" name="CustomShape 27"/>
          <p:cNvSpPr/>
          <p:nvPr/>
        </p:nvSpPr>
        <p:spPr>
          <a:xfrm>
            <a:off x="6583680" y="1097280"/>
            <a:ext cx="980640" cy="601920"/>
          </a:xfrm>
          <a:prstGeom prst="rect">
            <a:avLst/>
          </a:prstGeom>
          <a:solidFill>
            <a:srgbClr val="ffffff"/>
          </a:solidFill>
          <a:ln>
            <a:solidFill>
              <a:srgbClr val="000000"/>
            </a:solid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a933"/>
                </a:solidFill>
                <a:latin typeface="Arial"/>
              </a:rPr>
              <a:t>salmon</a:t>
            </a:r>
            <a:endParaRPr b="0" lang="en-US" sz="1800" spc="-1" strike="noStrike">
              <a:latin typeface="Arial"/>
            </a:endParaRPr>
          </a:p>
          <a:p>
            <a:pPr>
              <a:lnSpc>
                <a:spcPct val="100000"/>
              </a:lnSpc>
            </a:pPr>
            <a:r>
              <a:rPr b="1" lang="en-US" sz="1800" spc="-1" strike="noStrike">
                <a:solidFill>
                  <a:srgbClr val="00a933"/>
                </a:solidFill>
                <a:latin typeface="Arial"/>
              </a:rPr>
              <a:t>kallisto</a:t>
            </a:r>
            <a:endParaRPr b="0" lang="en-US" sz="1800" spc="-1" strike="noStrike">
              <a:latin typeface="Arial"/>
            </a:endParaRPr>
          </a:p>
        </p:txBody>
      </p:sp>
    </p:spTree>
  </p:cSld>
  <p:transition spd="med">
    <p:fade/>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Line 1"/>
          <p:cNvSpPr/>
          <p:nvPr/>
        </p:nvSpPr>
        <p:spPr>
          <a:xfrm>
            <a:off x="6405120" y="4938840"/>
            <a:ext cx="704160" cy="0"/>
          </a:xfrm>
          <a:prstGeom prst="line">
            <a:avLst/>
          </a:prstGeom>
          <a:ln w="76320">
            <a:solidFill>
              <a:srgbClr val="cccccc"/>
            </a:solidFill>
            <a:round/>
            <a:tailEnd len="med" type="triangle" w="med"/>
          </a:ln>
        </p:spPr>
        <p:style>
          <a:lnRef idx="0"/>
          <a:fillRef idx="0"/>
          <a:effectRef idx="0"/>
          <a:fontRef idx="minor"/>
        </p:style>
      </p:sp>
      <p:sp>
        <p:nvSpPr>
          <p:cNvPr id="207" name="Line 2"/>
          <p:cNvSpPr/>
          <p:nvPr/>
        </p:nvSpPr>
        <p:spPr>
          <a:xfrm>
            <a:off x="1856160" y="2743200"/>
            <a:ext cx="704160" cy="0"/>
          </a:xfrm>
          <a:prstGeom prst="line">
            <a:avLst/>
          </a:prstGeom>
          <a:ln w="76320">
            <a:solidFill>
              <a:srgbClr val="cccccc"/>
            </a:solidFill>
            <a:round/>
            <a:tailEnd len="med" type="triangle" w="med"/>
          </a:ln>
        </p:spPr>
        <p:style>
          <a:lnRef idx="0"/>
          <a:fillRef idx="0"/>
          <a:effectRef idx="0"/>
          <a:fontRef idx="minor"/>
        </p:style>
      </p:sp>
      <p:sp>
        <p:nvSpPr>
          <p:cNvPr id="208" name="Line 3"/>
          <p:cNvSpPr/>
          <p:nvPr/>
        </p:nvSpPr>
        <p:spPr>
          <a:xfrm>
            <a:off x="4206240" y="2834640"/>
            <a:ext cx="872640" cy="0"/>
          </a:xfrm>
          <a:prstGeom prst="line">
            <a:avLst/>
          </a:prstGeom>
          <a:ln w="76320">
            <a:solidFill>
              <a:srgbClr val="cccccc"/>
            </a:solidFill>
            <a:round/>
            <a:tailEnd len="med" type="triangle" w="med"/>
          </a:ln>
        </p:spPr>
        <p:style>
          <a:lnRef idx="0"/>
          <a:fillRef idx="0"/>
          <a:effectRef idx="0"/>
          <a:fontRef idx="minor"/>
        </p:style>
      </p:sp>
      <p:sp>
        <p:nvSpPr>
          <p:cNvPr id="209" name="Line 4"/>
          <p:cNvSpPr/>
          <p:nvPr/>
        </p:nvSpPr>
        <p:spPr>
          <a:xfrm>
            <a:off x="6405120" y="2834640"/>
            <a:ext cx="704160" cy="0"/>
          </a:xfrm>
          <a:prstGeom prst="line">
            <a:avLst/>
          </a:prstGeom>
          <a:ln w="76320">
            <a:solidFill>
              <a:srgbClr val="cccccc"/>
            </a:solidFill>
            <a:round/>
            <a:tailEnd len="med" type="triangle" w="med"/>
          </a:ln>
        </p:spPr>
        <p:style>
          <a:lnRef idx="0"/>
          <a:fillRef idx="0"/>
          <a:effectRef idx="0"/>
          <a:fontRef idx="minor"/>
        </p:style>
      </p:sp>
      <p:sp>
        <p:nvSpPr>
          <p:cNvPr id="210" name="Line 5"/>
          <p:cNvSpPr/>
          <p:nvPr/>
        </p:nvSpPr>
        <p:spPr>
          <a:xfrm>
            <a:off x="5947200" y="2913120"/>
            <a:ext cx="0" cy="704160"/>
          </a:xfrm>
          <a:prstGeom prst="line">
            <a:avLst/>
          </a:prstGeom>
          <a:ln w="76320">
            <a:solidFill>
              <a:srgbClr val="cccccc"/>
            </a:solidFill>
            <a:round/>
            <a:tailEnd len="med" type="triangle" w="med"/>
          </a:ln>
        </p:spPr>
        <p:style>
          <a:lnRef idx="0"/>
          <a:fillRef idx="0"/>
          <a:effectRef idx="0"/>
          <a:fontRef idx="minor"/>
        </p:style>
      </p:sp>
      <p:sp>
        <p:nvSpPr>
          <p:cNvPr id="211" name="Line 6"/>
          <p:cNvSpPr/>
          <p:nvPr/>
        </p:nvSpPr>
        <p:spPr>
          <a:xfrm>
            <a:off x="5947200" y="3933000"/>
            <a:ext cx="0" cy="704160"/>
          </a:xfrm>
          <a:prstGeom prst="line">
            <a:avLst/>
          </a:prstGeom>
          <a:ln w="76320">
            <a:solidFill>
              <a:srgbClr val="cccccc"/>
            </a:solidFill>
            <a:round/>
            <a:tailEnd len="med" type="triangle" w="med"/>
          </a:ln>
        </p:spPr>
        <p:style>
          <a:lnRef idx="0"/>
          <a:fillRef idx="0"/>
          <a:effectRef idx="0"/>
          <a:fontRef idx="minor"/>
        </p:style>
      </p:sp>
      <p:sp>
        <p:nvSpPr>
          <p:cNvPr id="212" name="Line 7"/>
          <p:cNvSpPr/>
          <p:nvPr/>
        </p:nvSpPr>
        <p:spPr>
          <a:xfrm>
            <a:off x="5947200" y="1773360"/>
            <a:ext cx="0" cy="704160"/>
          </a:xfrm>
          <a:prstGeom prst="line">
            <a:avLst/>
          </a:prstGeom>
          <a:ln w="76320">
            <a:solidFill>
              <a:srgbClr val="cccccc"/>
            </a:solidFill>
            <a:round/>
            <a:tailEnd len="med" type="triangle" w="med"/>
          </a:ln>
        </p:spPr>
        <p:style>
          <a:lnRef idx="0"/>
          <a:fillRef idx="0"/>
          <a:effectRef idx="0"/>
          <a:fontRef idx="minor"/>
        </p:style>
      </p:sp>
      <p:sp>
        <p:nvSpPr>
          <p:cNvPr id="213" name="CustomShape 8"/>
          <p:cNvSpPr/>
          <p:nvPr/>
        </p:nvSpPr>
        <p:spPr>
          <a:xfrm>
            <a:off x="504000" y="404640"/>
            <a:ext cx="8097840" cy="47808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Alignment vs. Pseudoalignment</a:t>
            </a:r>
            <a:endParaRPr b="0" lang="en-US" sz="3200" spc="-1" strike="noStrike">
              <a:latin typeface="Arial"/>
            </a:endParaRPr>
          </a:p>
        </p:txBody>
      </p:sp>
      <p:sp>
        <p:nvSpPr>
          <p:cNvPr id="214" name="Line 9"/>
          <p:cNvSpPr/>
          <p:nvPr/>
        </p:nvSpPr>
        <p:spPr>
          <a:xfrm>
            <a:off x="1280160" y="3044880"/>
            <a:ext cx="0" cy="1527120"/>
          </a:xfrm>
          <a:prstGeom prst="line">
            <a:avLst/>
          </a:prstGeom>
          <a:ln w="76320">
            <a:solidFill>
              <a:srgbClr val="cccccc"/>
            </a:solidFill>
            <a:round/>
            <a:tailEnd len="med" type="triangle" w="med"/>
          </a:ln>
        </p:spPr>
        <p:style>
          <a:lnRef idx="0"/>
          <a:fillRef idx="0"/>
          <a:effectRef idx="0"/>
          <a:fontRef idx="minor"/>
        </p:style>
      </p:sp>
      <p:sp>
        <p:nvSpPr>
          <p:cNvPr id="215" name="CustomShape 10"/>
          <p:cNvSpPr/>
          <p:nvPr/>
        </p:nvSpPr>
        <p:spPr>
          <a:xfrm>
            <a:off x="594720" y="2477520"/>
            <a:ext cx="1370880" cy="601560"/>
          </a:xfrm>
          <a:prstGeom prst="rect">
            <a:avLst/>
          </a:prstGeom>
          <a:solidFill>
            <a:srgbClr val="ffaa95"/>
          </a:solidFill>
          <a:ln>
            <a:noFill/>
          </a:ln>
        </p:spPr>
        <p:style>
          <a:lnRef idx="0"/>
          <a:fillRef idx="0"/>
          <a:effectRef idx="0"/>
          <a:fontRef idx="minor"/>
        </p:style>
        <p:txBody>
          <a:bodyPr lIns="90000" rIns="90000" tIns="45000" bIns="45000">
            <a:noAutofit/>
          </a:bodyPr>
          <a:p>
            <a:pPr algn="ctr">
              <a:lnSpc>
                <a:spcPct val="100000"/>
              </a:lnSpc>
            </a:pPr>
            <a:r>
              <a:rPr b="0" lang="en-US" sz="1800" spc="-1" strike="noStrike">
                <a:solidFill>
                  <a:srgbClr val="000000"/>
                </a:solidFill>
                <a:latin typeface="Arial"/>
                <a:ea typeface="DejaVu Sans"/>
              </a:rPr>
              <a:t>Mapped reads</a:t>
            </a:r>
            <a:endParaRPr b="0" lang="en-US" sz="1800" spc="-1" strike="noStrike">
              <a:latin typeface="Arial"/>
            </a:endParaRPr>
          </a:p>
        </p:txBody>
      </p:sp>
      <p:sp>
        <p:nvSpPr>
          <p:cNvPr id="216" name="CustomShape 11"/>
          <p:cNvSpPr/>
          <p:nvPr/>
        </p:nvSpPr>
        <p:spPr>
          <a:xfrm>
            <a:off x="5036760" y="3617280"/>
            <a:ext cx="1820880" cy="40572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ea typeface="DejaVu Sans"/>
              </a:rPr>
              <a:t>summarization</a:t>
            </a:r>
            <a:endParaRPr b="0" lang="en-US" sz="1800" spc="-1" strike="noStrike">
              <a:latin typeface="Arial"/>
            </a:endParaRPr>
          </a:p>
        </p:txBody>
      </p:sp>
      <p:sp>
        <p:nvSpPr>
          <p:cNvPr id="217" name="CustomShape 12"/>
          <p:cNvSpPr/>
          <p:nvPr/>
        </p:nvSpPr>
        <p:spPr>
          <a:xfrm>
            <a:off x="1778040" y="6071040"/>
            <a:ext cx="416160" cy="36684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ea typeface="DejaVu Sans"/>
              </a:rPr>
              <a:t>...</a:t>
            </a:r>
            <a:endParaRPr b="0" lang="en-US" sz="1800" spc="-1" strike="noStrike">
              <a:latin typeface="Arial"/>
            </a:endParaRPr>
          </a:p>
        </p:txBody>
      </p:sp>
      <p:sp>
        <p:nvSpPr>
          <p:cNvPr id="218" name="Line 13"/>
          <p:cNvSpPr/>
          <p:nvPr/>
        </p:nvSpPr>
        <p:spPr>
          <a:xfrm>
            <a:off x="1280160" y="1509840"/>
            <a:ext cx="0" cy="967680"/>
          </a:xfrm>
          <a:prstGeom prst="line">
            <a:avLst/>
          </a:prstGeom>
          <a:ln w="76320">
            <a:solidFill>
              <a:srgbClr val="cccccc"/>
            </a:solidFill>
            <a:round/>
            <a:tailEnd len="med" type="triangle" w="med"/>
          </a:ln>
        </p:spPr>
        <p:style>
          <a:lnRef idx="0"/>
          <a:fillRef idx="0"/>
          <a:effectRef idx="0"/>
          <a:fontRef idx="minor"/>
        </p:style>
      </p:sp>
      <p:sp>
        <p:nvSpPr>
          <p:cNvPr id="219" name="CustomShape 14"/>
          <p:cNvSpPr/>
          <p:nvPr/>
        </p:nvSpPr>
        <p:spPr>
          <a:xfrm>
            <a:off x="366120" y="4590000"/>
            <a:ext cx="1828080" cy="69732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ea typeface="DejaVu Sans"/>
              </a:rPr>
              <a:t>Transcript</a:t>
            </a:r>
            <a:endParaRPr b="0" lang="en-US" sz="1800" spc="-1" strike="noStrike">
              <a:latin typeface="Arial"/>
            </a:endParaRPr>
          </a:p>
          <a:p>
            <a:pPr algn="ctr">
              <a:lnSpc>
                <a:spcPct val="100000"/>
              </a:lnSpc>
            </a:pPr>
            <a:r>
              <a:rPr b="1" lang="en-US" sz="1800" spc="-1" strike="noStrike">
                <a:solidFill>
                  <a:srgbClr val="eeeeee"/>
                </a:solidFill>
                <a:latin typeface="Arial"/>
                <a:ea typeface="DejaVu Sans"/>
              </a:rPr>
              <a:t>assembly</a:t>
            </a:r>
            <a:endParaRPr b="0" lang="en-US" sz="1800" spc="-1" strike="noStrike">
              <a:latin typeface="Arial"/>
            </a:endParaRPr>
          </a:p>
        </p:txBody>
      </p:sp>
      <p:sp>
        <p:nvSpPr>
          <p:cNvPr id="220" name="CustomShape 15"/>
          <p:cNvSpPr/>
          <p:nvPr/>
        </p:nvSpPr>
        <p:spPr>
          <a:xfrm>
            <a:off x="366120" y="5328000"/>
            <a:ext cx="1828080" cy="70884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ea typeface="DejaVu Sans"/>
              </a:rPr>
              <a:t>Variant</a:t>
            </a:r>
            <a:endParaRPr b="0" lang="en-US" sz="1800" spc="-1" strike="noStrike">
              <a:latin typeface="Arial"/>
            </a:endParaRPr>
          </a:p>
          <a:p>
            <a:pPr algn="ctr">
              <a:lnSpc>
                <a:spcPct val="100000"/>
              </a:lnSpc>
            </a:pPr>
            <a:r>
              <a:rPr b="1" lang="en-US" sz="1800" spc="-1" strike="noStrike">
                <a:solidFill>
                  <a:srgbClr val="eeeeee"/>
                </a:solidFill>
                <a:latin typeface="Arial"/>
                <a:ea typeface="DejaVu Sans"/>
              </a:rPr>
              <a:t>calling</a:t>
            </a:r>
            <a:endParaRPr b="0" lang="en-US" sz="1800" spc="-1" strike="noStrike">
              <a:latin typeface="Arial"/>
            </a:endParaRPr>
          </a:p>
        </p:txBody>
      </p:sp>
      <p:sp>
        <p:nvSpPr>
          <p:cNvPr id="221" name="CustomShape 16"/>
          <p:cNvSpPr/>
          <p:nvPr/>
        </p:nvSpPr>
        <p:spPr>
          <a:xfrm>
            <a:off x="5261760" y="4637880"/>
            <a:ext cx="1370880" cy="601560"/>
          </a:xfrm>
          <a:prstGeom prst="rect">
            <a:avLst/>
          </a:prstGeom>
          <a:solidFill>
            <a:srgbClr val="ffaa95"/>
          </a:solidFill>
          <a:ln>
            <a:noFill/>
          </a:ln>
        </p:spPr>
        <p:style>
          <a:lnRef idx="0"/>
          <a:fillRef idx="0"/>
          <a:effectRef idx="0"/>
          <a:fontRef idx="minor"/>
        </p:style>
        <p:txBody>
          <a:bodyPr lIns="90000" rIns="90000" tIns="45000" bIns="45000">
            <a:noAutofit/>
          </a:bodyPr>
          <a:p>
            <a:pPr algn="ctr">
              <a:lnSpc>
                <a:spcPct val="100000"/>
              </a:lnSpc>
            </a:pPr>
            <a:r>
              <a:rPr b="0" lang="en-US" sz="1800" spc="-1" strike="noStrike">
                <a:solidFill>
                  <a:srgbClr val="000000"/>
                </a:solidFill>
                <a:latin typeface="Arial"/>
                <a:ea typeface="DejaVu Sans"/>
              </a:rPr>
              <a:t>Gene-level counts</a:t>
            </a:r>
            <a:endParaRPr b="0" lang="en-US" sz="1800" spc="-1" strike="noStrike">
              <a:latin typeface="Arial"/>
            </a:endParaRPr>
          </a:p>
        </p:txBody>
      </p:sp>
      <p:sp>
        <p:nvSpPr>
          <p:cNvPr id="222" name="CustomShape 17"/>
          <p:cNvSpPr/>
          <p:nvPr/>
        </p:nvSpPr>
        <p:spPr>
          <a:xfrm>
            <a:off x="5078880" y="2477520"/>
            <a:ext cx="1736640" cy="601560"/>
          </a:xfrm>
          <a:prstGeom prst="rect">
            <a:avLst/>
          </a:prstGeom>
          <a:solidFill>
            <a:srgbClr val="ffaa95"/>
          </a:solidFill>
          <a:ln>
            <a:noFill/>
          </a:ln>
        </p:spPr>
        <p:style>
          <a:lnRef idx="0"/>
          <a:fillRef idx="0"/>
          <a:effectRef idx="0"/>
          <a:fontRef idx="minor"/>
        </p:style>
        <p:txBody>
          <a:bodyPr lIns="90000" rIns="90000" tIns="45000" bIns="45000">
            <a:noAutofit/>
          </a:bodyPr>
          <a:p>
            <a:pPr algn="ctr">
              <a:lnSpc>
                <a:spcPct val="100000"/>
              </a:lnSpc>
            </a:pPr>
            <a:r>
              <a:rPr b="0" lang="en-US" sz="1800" spc="-1" strike="noStrike">
                <a:solidFill>
                  <a:srgbClr val="000000"/>
                </a:solidFill>
                <a:latin typeface="Arial"/>
                <a:ea typeface="DejaVu Sans"/>
              </a:rPr>
              <a:t>Transcript-level</a:t>
            </a:r>
            <a:endParaRPr b="0" lang="en-US" sz="1800" spc="-1" strike="noStrike">
              <a:latin typeface="Arial"/>
            </a:endParaRPr>
          </a:p>
          <a:p>
            <a:pPr algn="ctr">
              <a:lnSpc>
                <a:spcPct val="100000"/>
              </a:lnSpc>
            </a:pPr>
            <a:r>
              <a:rPr b="0" lang="en-US" sz="1800" spc="-1" strike="noStrike">
                <a:solidFill>
                  <a:srgbClr val="000000"/>
                </a:solidFill>
                <a:latin typeface="Arial"/>
                <a:ea typeface="DejaVu Sans"/>
              </a:rPr>
              <a:t>counts</a:t>
            </a:r>
            <a:endParaRPr b="0" lang="en-US" sz="1800" spc="-1" strike="noStrike">
              <a:latin typeface="Arial"/>
            </a:endParaRPr>
          </a:p>
        </p:txBody>
      </p:sp>
      <p:sp>
        <p:nvSpPr>
          <p:cNvPr id="223" name="CustomShape 18"/>
          <p:cNvSpPr/>
          <p:nvPr/>
        </p:nvSpPr>
        <p:spPr>
          <a:xfrm>
            <a:off x="2560320" y="2449800"/>
            <a:ext cx="1737000" cy="65700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ea typeface="DejaVu Sans"/>
              </a:rPr>
              <a:t>Transcript</a:t>
            </a:r>
            <a:endParaRPr b="0" lang="en-US" sz="1800" spc="-1" strike="noStrike">
              <a:latin typeface="Arial"/>
            </a:endParaRPr>
          </a:p>
          <a:p>
            <a:pPr algn="ctr">
              <a:lnSpc>
                <a:spcPct val="100000"/>
              </a:lnSpc>
            </a:pPr>
            <a:r>
              <a:rPr b="1" lang="en-US" sz="1800" spc="-1" strike="noStrike">
                <a:solidFill>
                  <a:srgbClr val="eeeeee"/>
                </a:solidFill>
                <a:latin typeface="Arial"/>
                <a:ea typeface="DejaVu Sans"/>
              </a:rPr>
              <a:t>quantification</a:t>
            </a:r>
            <a:endParaRPr b="0" lang="en-US" sz="1800" spc="-1" strike="noStrike">
              <a:latin typeface="Arial"/>
            </a:endParaRPr>
          </a:p>
        </p:txBody>
      </p:sp>
      <p:sp>
        <p:nvSpPr>
          <p:cNvPr id="224" name="CustomShape 19"/>
          <p:cNvSpPr/>
          <p:nvPr/>
        </p:nvSpPr>
        <p:spPr>
          <a:xfrm>
            <a:off x="7109280" y="4572360"/>
            <a:ext cx="1879200" cy="73260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ea typeface="DejaVu Sans"/>
              </a:rPr>
              <a:t>Gene-level</a:t>
            </a:r>
            <a:endParaRPr b="0" lang="en-US" sz="1800" spc="-1" strike="noStrike">
              <a:latin typeface="Arial"/>
            </a:endParaRPr>
          </a:p>
          <a:p>
            <a:pPr algn="ctr">
              <a:lnSpc>
                <a:spcPct val="100000"/>
              </a:lnSpc>
            </a:pPr>
            <a:r>
              <a:rPr b="1" lang="en-US" sz="1800" spc="-1" strike="noStrike">
                <a:solidFill>
                  <a:srgbClr val="eeeeee"/>
                </a:solidFill>
                <a:latin typeface="Arial"/>
                <a:ea typeface="DejaVu Sans"/>
              </a:rPr>
              <a:t>DE, ...</a:t>
            </a:r>
            <a:endParaRPr b="0" lang="en-US" sz="1800" spc="-1" strike="noStrike">
              <a:latin typeface="Arial"/>
            </a:endParaRPr>
          </a:p>
        </p:txBody>
      </p:sp>
      <p:sp>
        <p:nvSpPr>
          <p:cNvPr id="225" name="CustomShape 20"/>
          <p:cNvSpPr/>
          <p:nvPr/>
        </p:nvSpPr>
        <p:spPr>
          <a:xfrm>
            <a:off x="7109280" y="2412000"/>
            <a:ext cx="1879200" cy="73260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ea typeface="DejaVu Sans"/>
              </a:rPr>
              <a:t>Transcript-level</a:t>
            </a:r>
            <a:endParaRPr b="0" lang="en-US" sz="1800" spc="-1" strike="noStrike">
              <a:latin typeface="Arial"/>
            </a:endParaRPr>
          </a:p>
          <a:p>
            <a:pPr algn="ctr">
              <a:lnSpc>
                <a:spcPct val="100000"/>
              </a:lnSpc>
            </a:pPr>
            <a:r>
              <a:rPr b="1" lang="en-US" sz="1800" spc="-1" strike="noStrike">
                <a:solidFill>
                  <a:srgbClr val="eeeeee"/>
                </a:solidFill>
                <a:latin typeface="Arial"/>
                <a:ea typeface="DejaVu Sans"/>
              </a:rPr>
              <a:t>DE, ...</a:t>
            </a:r>
            <a:endParaRPr b="0" lang="en-US" sz="1800" spc="-1" strike="noStrike">
              <a:latin typeface="Arial"/>
            </a:endParaRPr>
          </a:p>
        </p:txBody>
      </p:sp>
      <p:sp>
        <p:nvSpPr>
          <p:cNvPr id="226" name="CustomShape 21"/>
          <p:cNvSpPr/>
          <p:nvPr/>
        </p:nvSpPr>
        <p:spPr>
          <a:xfrm>
            <a:off x="640440" y="1149840"/>
            <a:ext cx="1279440" cy="35928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ea typeface="DejaVu Sans"/>
              </a:rPr>
              <a:t>alignment</a:t>
            </a:r>
            <a:endParaRPr b="0" lang="en-US" sz="1800" spc="-1" strike="noStrike">
              <a:latin typeface="Arial"/>
            </a:endParaRPr>
          </a:p>
        </p:txBody>
      </p:sp>
      <p:sp>
        <p:nvSpPr>
          <p:cNvPr id="227" name="CustomShape 22"/>
          <p:cNvSpPr/>
          <p:nvPr/>
        </p:nvSpPr>
        <p:spPr>
          <a:xfrm>
            <a:off x="5205240" y="1149840"/>
            <a:ext cx="1483920" cy="68436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ea typeface="DejaVu Sans"/>
              </a:rPr>
              <a:t>pseudo-alignment</a:t>
            </a:r>
            <a:endParaRPr b="0" lang="en-US" sz="1800" spc="-1" strike="noStrike">
              <a:latin typeface="Arial"/>
            </a:endParaRPr>
          </a:p>
        </p:txBody>
      </p:sp>
      <p:sp>
        <p:nvSpPr>
          <p:cNvPr id="228" name="CustomShape 23"/>
          <p:cNvSpPr/>
          <p:nvPr/>
        </p:nvSpPr>
        <p:spPr>
          <a:xfrm>
            <a:off x="2560320" y="4610160"/>
            <a:ext cx="1737000" cy="65700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ea typeface="DejaVu Sans"/>
              </a:rPr>
              <a:t>Gene</a:t>
            </a:r>
            <a:endParaRPr b="0" lang="en-US" sz="1800" spc="-1" strike="noStrike">
              <a:latin typeface="Arial"/>
            </a:endParaRPr>
          </a:p>
          <a:p>
            <a:pPr algn="ctr">
              <a:lnSpc>
                <a:spcPct val="100000"/>
              </a:lnSpc>
            </a:pPr>
            <a:r>
              <a:rPr b="1" lang="en-US" sz="1800" spc="-1" strike="noStrike">
                <a:solidFill>
                  <a:srgbClr val="eeeeee"/>
                </a:solidFill>
                <a:latin typeface="Arial"/>
                <a:ea typeface="DejaVu Sans"/>
              </a:rPr>
              <a:t>quantification</a:t>
            </a:r>
            <a:endParaRPr b="0" lang="en-US" sz="1800" spc="-1" strike="noStrike">
              <a:latin typeface="Arial"/>
            </a:endParaRPr>
          </a:p>
        </p:txBody>
      </p:sp>
      <p:sp>
        <p:nvSpPr>
          <p:cNvPr id="229" name="Line 24"/>
          <p:cNvSpPr/>
          <p:nvPr/>
        </p:nvSpPr>
        <p:spPr>
          <a:xfrm>
            <a:off x="4297680" y="4937760"/>
            <a:ext cx="972720" cy="1080"/>
          </a:xfrm>
          <a:prstGeom prst="line">
            <a:avLst/>
          </a:prstGeom>
          <a:ln w="76320">
            <a:solidFill>
              <a:srgbClr val="cccccc"/>
            </a:solidFill>
            <a:round/>
            <a:tailEnd len="med" type="triangle" w="med"/>
          </a:ln>
        </p:spPr>
        <p:style>
          <a:lnRef idx="0"/>
          <a:fillRef idx="0"/>
          <a:effectRef idx="0"/>
          <a:fontRef idx="minor"/>
        </p:style>
        <p:txBody>
          <a:bodyPr lIns="90000" rIns="90000" tIns="45000" bIns="45000" anchorCtr="1">
            <a:noAutofit/>
          </a:bodyPr>
          <a:p>
            <a:pPr>
              <a:lnSpc>
                <a:spcPct val="100000"/>
              </a:lnSpc>
            </a:pPr>
            <a:r>
              <a:rPr b="0" lang="en-US" sz="1800" spc="-1" strike="noStrike">
                <a:solidFill>
                  <a:srgbClr val="000000"/>
                </a:solidFill>
                <a:latin typeface="Arial"/>
                <a:ea typeface="DejaVu Sans"/>
              </a:rPr>
              <a:t> </a:t>
            </a:r>
            <a:endParaRPr b="0" lang="en-US" sz="1800" spc="-1" strike="noStrike">
              <a:latin typeface="Arial"/>
            </a:endParaRPr>
          </a:p>
        </p:txBody>
      </p:sp>
      <p:sp>
        <p:nvSpPr>
          <p:cNvPr id="230" name="Line 25"/>
          <p:cNvSpPr/>
          <p:nvPr/>
        </p:nvSpPr>
        <p:spPr>
          <a:xfrm>
            <a:off x="0" y="0"/>
            <a:ext cx="360" cy="360"/>
          </a:xfrm>
          <a:prstGeom prst="line">
            <a:avLst/>
          </a:prstGeom>
          <a:ln w="76320">
            <a:solidFill>
              <a:srgbClr val="cccccc"/>
            </a:solidFill>
            <a:round/>
            <a:tailEnd len="med" type="triangle" w="med"/>
          </a:ln>
        </p:spPr>
        <p:style>
          <a:lnRef idx="0"/>
          <a:fillRef idx="0"/>
          <a:effectRef idx="0"/>
          <a:fontRef idx="minor"/>
        </p:style>
      </p:sp>
      <p:sp>
        <p:nvSpPr>
          <p:cNvPr id="231" name="CustomShape 26"/>
          <p:cNvSpPr/>
          <p:nvPr/>
        </p:nvSpPr>
        <p:spPr>
          <a:xfrm>
            <a:off x="1828800" y="1280160"/>
            <a:ext cx="1032120" cy="857880"/>
          </a:xfrm>
          <a:prstGeom prst="rect">
            <a:avLst/>
          </a:prstGeom>
          <a:solidFill>
            <a:srgbClr val="ffffff"/>
          </a:solidFill>
          <a:ln>
            <a:solidFill>
              <a:srgbClr val="000000"/>
            </a:solid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a933"/>
                </a:solidFill>
                <a:latin typeface="Arial"/>
              </a:rPr>
              <a:t>bowtie2</a:t>
            </a:r>
            <a:endParaRPr b="0" lang="en-US" sz="1800" spc="-1" strike="noStrike">
              <a:latin typeface="Arial"/>
            </a:endParaRPr>
          </a:p>
          <a:p>
            <a:pPr>
              <a:lnSpc>
                <a:spcPct val="100000"/>
              </a:lnSpc>
            </a:pPr>
            <a:r>
              <a:rPr b="1" lang="en-US" sz="1800" spc="-1" strike="noStrike">
                <a:solidFill>
                  <a:srgbClr val="00a933"/>
                </a:solidFill>
                <a:latin typeface="Arial"/>
              </a:rPr>
              <a:t>STAR</a:t>
            </a:r>
            <a:endParaRPr b="0" lang="en-US" sz="1800" spc="-1" strike="noStrike">
              <a:latin typeface="Arial"/>
            </a:endParaRPr>
          </a:p>
          <a:p>
            <a:pPr>
              <a:lnSpc>
                <a:spcPct val="100000"/>
              </a:lnSpc>
            </a:pPr>
            <a:r>
              <a:rPr b="1" lang="en-US" sz="1800" spc="-1" strike="noStrike">
                <a:solidFill>
                  <a:srgbClr val="00a933"/>
                </a:solidFill>
                <a:latin typeface="Arial"/>
              </a:rPr>
              <a:t>tophat2</a:t>
            </a:r>
            <a:endParaRPr b="0" lang="en-US" sz="1800" spc="-1" strike="noStrike">
              <a:latin typeface="Arial"/>
            </a:endParaRPr>
          </a:p>
        </p:txBody>
      </p:sp>
      <p:sp>
        <p:nvSpPr>
          <p:cNvPr id="232" name="CustomShape 27"/>
          <p:cNvSpPr/>
          <p:nvPr/>
        </p:nvSpPr>
        <p:spPr>
          <a:xfrm>
            <a:off x="6583680" y="1097280"/>
            <a:ext cx="980640" cy="601920"/>
          </a:xfrm>
          <a:prstGeom prst="rect">
            <a:avLst/>
          </a:prstGeom>
          <a:solidFill>
            <a:srgbClr val="ffffff"/>
          </a:solidFill>
          <a:ln>
            <a:solidFill>
              <a:srgbClr val="000000"/>
            </a:solid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a933"/>
                </a:solidFill>
                <a:latin typeface="Arial"/>
              </a:rPr>
              <a:t>salmon</a:t>
            </a:r>
            <a:endParaRPr b="0" lang="en-US" sz="1800" spc="-1" strike="noStrike">
              <a:latin typeface="Arial"/>
            </a:endParaRPr>
          </a:p>
          <a:p>
            <a:pPr>
              <a:lnSpc>
                <a:spcPct val="100000"/>
              </a:lnSpc>
            </a:pPr>
            <a:r>
              <a:rPr b="1" lang="en-US" sz="1800" spc="-1" strike="noStrike">
                <a:solidFill>
                  <a:srgbClr val="00a933"/>
                </a:solidFill>
                <a:latin typeface="Arial"/>
              </a:rPr>
              <a:t>kallisto</a:t>
            </a:r>
            <a:endParaRPr b="0" lang="en-US" sz="1800" spc="-1" strike="noStrike">
              <a:latin typeface="Arial"/>
            </a:endParaRPr>
          </a:p>
        </p:txBody>
      </p:sp>
      <p:sp>
        <p:nvSpPr>
          <p:cNvPr id="233" name="CustomShape 28"/>
          <p:cNvSpPr/>
          <p:nvPr/>
        </p:nvSpPr>
        <p:spPr>
          <a:xfrm>
            <a:off x="3657600" y="3017520"/>
            <a:ext cx="1158840" cy="857880"/>
          </a:xfrm>
          <a:prstGeom prst="rect">
            <a:avLst/>
          </a:prstGeom>
          <a:solidFill>
            <a:srgbClr val="ffffff"/>
          </a:solidFill>
          <a:ln>
            <a:solidFill>
              <a:srgbClr val="000000"/>
            </a:solid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a933"/>
                </a:solidFill>
                <a:latin typeface="Arial"/>
              </a:rPr>
              <a:t>RSEM</a:t>
            </a:r>
            <a:endParaRPr b="0" lang="en-US" sz="1800" spc="-1" strike="noStrike">
              <a:latin typeface="Arial"/>
            </a:endParaRPr>
          </a:p>
          <a:p>
            <a:pPr>
              <a:lnSpc>
                <a:spcPct val="100000"/>
              </a:lnSpc>
            </a:pPr>
            <a:r>
              <a:rPr b="1" lang="en-US" sz="1800" spc="-1" strike="noStrike">
                <a:solidFill>
                  <a:srgbClr val="00a933"/>
                </a:solidFill>
                <a:latin typeface="Arial"/>
              </a:rPr>
              <a:t>Cufflinks</a:t>
            </a:r>
            <a:endParaRPr b="0" lang="en-US" sz="1800" spc="-1" strike="noStrike">
              <a:latin typeface="Arial"/>
            </a:endParaRPr>
          </a:p>
          <a:p>
            <a:pPr>
              <a:lnSpc>
                <a:spcPct val="100000"/>
              </a:lnSpc>
            </a:pPr>
            <a:r>
              <a:rPr b="1" lang="en-US" sz="1800" spc="-1" strike="noStrike">
                <a:solidFill>
                  <a:srgbClr val="00a933"/>
                </a:solidFill>
                <a:latin typeface="Arial"/>
              </a:rPr>
              <a:t>salmon</a:t>
            </a:r>
            <a:endParaRPr b="0" lang="en-US" sz="1800" spc="-1" strike="noStrike">
              <a:latin typeface="Arial"/>
            </a:endParaRPr>
          </a:p>
        </p:txBody>
      </p:sp>
      <p:sp>
        <p:nvSpPr>
          <p:cNvPr id="234" name="CustomShape 29"/>
          <p:cNvSpPr/>
          <p:nvPr/>
        </p:nvSpPr>
        <p:spPr>
          <a:xfrm>
            <a:off x="2971080" y="5212080"/>
            <a:ext cx="1564200" cy="601920"/>
          </a:xfrm>
          <a:prstGeom prst="rect">
            <a:avLst/>
          </a:prstGeom>
          <a:solidFill>
            <a:srgbClr val="ffffff"/>
          </a:solidFill>
          <a:ln>
            <a:solidFill>
              <a:srgbClr val="000000"/>
            </a:solid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a933"/>
                </a:solidFill>
                <a:latin typeface="Arial"/>
              </a:rPr>
              <a:t>STAR</a:t>
            </a:r>
            <a:endParaRPr b="0" lang="en-US" sz="1800" spc="-1" strike="noStrike">
              <a:latin typeface="Arial"/>
            </a:endParaRPr>
          </a:p>
          <a:p>
            <a:pPr>
              <a:lnSpc>
                <a:spcPct val="100000"/>
              </a:lnSpc>
            </a:pPr>
            <a:r>
              <a:rPr b="1" lang="en-US" sz="1800" spc="-1" strike="noStrike">
                <a:solidFill>
                  <a:srgbClr val="00a933"/>
                </a:solidFill>
                <a:latin typeface="Arial"/>
              </a:rPr>
              <a:t>featurecount</a:t>
            </a:r>
            <a:endParaRPr b="0" lang="en-US" sz="1800" spc="-1" strike="noStrike">
              <a:latin typeface="Arial"/>
            </a:endParaRPr>
          </a:p>
        </p:txBody>
      </p:sp>
      <p:sp>
        <p:nvSpPr>
          <p:cNvPr id="235" name="CustomShape 30"/>
          <p:cNvSpPr/>
          <p:nvPr/>
        </p:nvSpPr>
        <p:spPr>
          <a:xfrm>
            <a:off x="6766560" y="3474720"/>
            <a:ext cx="1094760" cy="345960"/>
          </a:xfrm>
          <a:prstGeom prst="rect">
            <a:avLst/>
          </a:prstGeom>
          <a:solidFill>
            <a:srgbClr val="ffffff"/>
          </a:solidFill>
          <a:ln>
            <a:solidFill>
              <a:srgbClr val="000000"/>
            </a:solid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a933"/>
                </a:solidFill>
                <a:latin typeface="Arial"/>
              </a:rPr>
              <a:t>tximport</a:t>
            </a:r>
            <a:endParaRPr b="0" lang="en-US" sz="1800" spc="-1" strike="noStrike">
              <a:latin typeface="Arial"/>
            </a:endParaRPr>
          </a:p>
        </p:txBody>
      </p:sp>
    </p:spTree>
  </p:cSld>
  <p:transition spd="med">
    <p:fade/>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Line 1"/>
          <p:cNvSpPr/>
          <p:nvPr/>
        </p:nvSpPr>
        <p:spPr>
          <a:xfrm>
            <a:off x="6405120" y="4938840"/>
            <a:ext cx="704160" cy="0"/>
          </a:xfrm>
          <a:prstGeom prst="line">
            <a:avLst/>
          </a:prstGeom>
          <a:ln w="76320">
            <a:solidFill>
              <a:srgbClr val="cccccc"/>
            </a:solidFill>
            <a:round/>
            <a:tailEnd len="med" type="triangle" w="med"/>
          </a:ln>
        </p:spPr>
        <p:style>
          <a:lnRef idx="0"/>
          <a:fillRef idx="0"/>
          <a:effectRef idx="0"/>
          <a:fontRef idx="minor"/>
        </p:style>
      </p:sp>
      <p:sp>
        <p:nvSpPr>
          <p:cNvPr id="237" name="Line 2"/>
          <p:cNvSpPr/>
          <p:nvPr/>
        </p:nvSpPr>
        <p:spPr>
          <a:xfrm>
            <a:off x="1856160" y="2743200"/>
            <a:ext cx="704160" cy="0"/>
          </a:xfrm>
          <a:prstGeom prst="line">
            <a:avLst/>
          </a:prstGeom>
          <a:ln w="76320">
            <a:solidFill>
              <a:srgbClr val="cccccc"/>
            </a:solidFill>
            <a:round/>
            <a:tailEnd len="med" type="triangle" w="med"/>
          </a:ln>
        </p:spPr>
        <p:style>
          <a:lnRef idx="0"/>
          <a:fillRef idx="0"/>
          <a:effectRef idx="0"/>
          <a:fontRef idx="minor"/>
        </p:style>
      </p:sp>
      <p:sp>
        <p:nvSpPr>
          <p:cNvPr id="238" name="Line 3"/>
          <p:cNvSpPr/>
          <p:nvPr/>
        </p:nvSpPr>
        <p:spPr>
          <a:xfrm>
            <a:off x="4206240" y="2834640"/>
            <a:ext cx="872640" cy="0"/>
          </a:xfrm>
          <a:prstGeom prst="line">
            <a:avLst/>
          </a:prstGeom>
          <a:ln w="76320">
            <a:solidFill>
              <a:srgbClr val="cccccc"/>
            </a:solidFill>
            <a:round/>
            <a:tailEnd len="med" type="triangle" w="med"/>
          </a:ln>
        </p:spPr>
        <p:style>
          <a:lnRef idx="0"/>
          <a:fillRef idx="0"/>
          <a:effectRef idx="0"/>
          <a:fontRef idx="minor"/>
        </p:style>
      </p:sp>
      <p:sp>
        <p:nvSpPr>
          <p:cNvPr id="239" name="Line 4"/>
          <p:cNvSpPr/>
          <p:nvPr/>
        </p:nvSpPr>
        <p:spPr>
          <a:xfrm>
            <a:off x="6405120" y="2834640"/>
            <a:ext cx="704160" cy="0"/>
          </a:xfrm>
          <a:prstGeom prst="line">
            <a:avLst/>
          </a:prstGeom>
          <a:ln w="76320">
            <a:solidFill>
              <a:srgbClr val="cccccc"/>
            </a:solidFill>
            <a:round/>
            <a:tailEnd len="med" type="triangle" w="med"/>
          </a:ln>
        </p:spPr>
        <p:style>
          <a:lnRef idx="0"/>
          <a:fillRef idx="0"/>
          <a:effectRef idx="0"/>
          <a:fontRef idx="minor"/>
        </p:style>
      </p:sp>
      <p:sp>
        <p:nvSpPr>
          <p:cNvPr id="240" name="Line 5"/>
          <p:cNvSpPr/>
          <p:nvPr/>
        </p:nvSpPr>
        <p:spPr>
          <a:xfrm>
            <a:off x="5947200" y="2913120"/>
            <a:ext cx="0" cy="704160"/>
          </a:xfrm>
          <a:prstGeom prst="line">
            <a:avLst/>
          </a:prstGeom>
          <a:ln w="76320">
            <a:solidFill>
              <a:srgbClr val="cccccc"/>
            </a:solidFill>
            <a:round/>
            <a:tailEnd len="med" type="triangle" w="med"/>
          </a:ln>
        </p:spPr>
        <p:style>
          <a:lnRef idx="0"/>
          <a:fillRef idx="0"/>
          <a:effectRef idx="0"/>
          <a:fontRef idx="minor"/>
        </p:style>
      </p:sp>
      <p:sp>
        <p:nvSpPr>
          <p:cNvPr id="241" name="Line 6"/>
          <p:cNvSpPr/>
          <p:nvPr/>
        </p:nvSpPr>
        <p:spPr>
          <a:xfrm>
            <a:off x="5947200" y="3933000"/>
            <a:ext cx="0" cy="704160"/>
          </a:xfrm>
          <a:prstGeom prst="line">
            <a:avLst/>
          </a:prstGeom>
          <a:ln w="76320">
            <a:solidFill>
              <a:srgbClr val="cccccc"/>
            </a:solidFill>
            <a:round/>
            <a:tailEnd len="med" type="triangle" w="med"/>
          </a:ln>
        </p:spPr>
        <p:style>
          <a:lnRef idx="0"/>
          <a:fillRef idx="0"/>
          <a:effectRef idx="0"/>
          <a:fontRef idx="minor"/>
        </p:style>
      </p:sp>
      <p:sp>
        <p:nvSpPr>
          <p:cNvPr id="242" name="Line 7"/>
          <p:cNvSpPr/>
          <p:nvPr/>
        </p:nvSpPr>
        <p:spPr>
          <a:xfrm>
            <a:off x="5947200" y="1773360"/>
            <a:ext cx="0" cy="704160"/>
          </a:xfrm>
          <a:prstGeom prst="line">
            <a:avLst/>
          </a:prstGeom>
          <a:ln w="76320">
            <a:solidFill>
              <a:srgbClr val="cccccc"/>
            </a:solidFill>
            <a:round/>
            <a:tailEnd len="med" type="triangle" w="med"/>
          </a:ln>
        </p:spPr>
        <p:style>
          <a:lnRef idx="0"/>
          <a:fillRef idx="0"/>
          <a:effectRef idx="0"/>
          <a:fontRef idx="minor"/>
        </p:style>
      </p:sp>
      <p:sp>
        <p:nvSpPr>
          <p:cNvPr id="243" name="CustomShape 8"/>
          <p:cNvSpPr/>
          <p:nvPr/>
        </p:nvSpPr>
        <p:spPr>
          <a:xfrm>
            <a:off x="504000" y="404640"/>
            <a:ext cx="8097840" cy="47808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Alignment vs. Pseudoalignment</a:t>
            </a:r>
            <a:endParaRPr b="0" lang="en-US" sz="3200" spc="-1" strike="noStrike">
              <a:latin typeface="Arial"/>
            </a:endParaRPr>
          </a:p>
        </p:txBody>
      </p:sp>
      <p:sp>
        <p:nvSpPr>
          <p:cNvPr id="244" name="Line 9"/>
          <p:cNvSpPr/>
          <p:nvPr/>
        </p:nvSpPr>
        <p:spPr>
          <a:xfrm>
            <a:off x="1280160" y="3044880"/>
            <a:ext cx="0" cy="1527120"/>
          </a:xfrm>
          <a:prstGeom prst="line">
            <a:avLst/>
          </a:prstGeom>
          <a:ln w="76320">
            <a:solidFill>
              <a:srgbClr val="cccccc"/>
            </a:solidFill>
            <a:round/>
            <a:tailEnd len="med" type="triangle" w="med"/>
          </a:ln>
        </p:spPr>
        <p:style>
          <a:lnRef idx="0"/>
          <a:fillRef idx="0"/>
          <a:effectRef idx="0"/>
          <a:fontRef idx="minor"/>
        </p:style>
      </p:sp>
      <p:sp>
        <p:nvSpPr>
          <p:cNvPr id="245" name="CustomShape 10"/>
          <p:cNvSpPr/>
          <p:nvPr/>
        </p:nvSpPr>
        <p:spPr>
          <a:xfrm>
            <a:off x="594720" y="2477520"/>
            <a:ext cx="1370880" cy="601560"/>
          </a:xfrm>
          <a:prstGeom prst="rect">
            <a:avLst/>
          </a:prstGeom>
          <a:solidFill>
            <a:srgbClr val="ffaa95"/>
          </a:solidFill>
          <a:ln>
            <a:noFill/>
          </a:ln>
        </p:spPr>
        <p:style>
          <a:lnRef idx="0"/>
          <a:fillRef idx="0"/>
          <a:effectRef idx="0"/>
          <a:fontRef idx="minor"/>
        </p:style>
        <p:txBody>
          <a:bodyPr lIns="90000" rIns="90000" tIns="45000" bIns="45000">
            <a:noAutofit/>
          </a:bodyPr>
          <a:p>
            <a:pPr algn="ctr">
              <a:lnSpc>
                <a:spcPct val="100000"/>
              </a:lnSpc>
            </a:pPr>
            <a:r>
              <a:rPr b="0" lang="en-US" sz="1800" spc="-1" strike="noStrike">
                <a:solidFill>
                  <a:srgbClr val="000000"/>
                </a:solidFill>
                <a:latin typeface="Arial"/>
                <a:ea typeface="DejaVu Sans"/>
              </a:rPr>
              <a:t>Mapped reads</a:t>
            </a:r>
            <a:endParaRPr b="0" lang="en-US" sz="1800" spc="-1" strike="noStrike">
              <a:latin typeface="Arial"/>
            </a:endParaRPr>
          </a:p>
        </p:txBody>
      </p:sp>
      <p:sp>
        <p:nvSpPr>
          <p:cNvPr id="246" name="CustomShape 11"/>
          <p:cNvSpPr/>
          <p:nvPr/>
        </p:nvSpPr>
        <p:spPr>
          <a:xfrm>
            <a:off x="5036760" y="3617280"/>
            <a:ext cx="1820880" cy="40572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ea typeface="DejaVu Sans"/>
              </a:rPr>
              <a:t>summarization</a:t>
            </a:r>
            <a:endParaRPr b="0" lang="en-US" sz="1800" spc="-1" strike="noStrike">
              <a:latin typeface="Arial"/>
            </a:endParaRPr>
          </a:p>
        </p:txBody>
      </p:sp>
      <p:sp>
        <p:nvSpPr>
          <p:cNvPr id="247" name="CustomShape 12"/>
          <p:cNvSpPr/>
          <p:nvPr/>
        </p:nvSpPr>
        <p:spPr>
          <a:xfrm>
            <a:off x="1778040" y="6071040"/>
            <a:ext cx="416160" cy="36684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ea typeface="DejaVu Sans"/>
              </a:rPr>
              <a:t>...</a:t>
            </a:r>
            <a:endParaRPr b="0" lang="en-US" sz="1800" spc="-1" strike="noStrike">
              <a:latin typeface="Arial"/>
            </a:endParaRPr>
          </a:p>
        </p:txBody>
      </p:sp>
      <p:sp>
        <p:nvSpPr>
          <p:cNvPr id="248" name="Line 13"/>
          <p:cNvSpPr/>
          <p:nvPr/>
        </p:nvSpPr>
        <p:spPr>
          <a:xfrm>
            <a:off x="1280160" y="1509840"/>
            <a:ext cx="0" cy="967680"/>
          </a:xfrm>
          <a:prstGeom prst="line">
            <a:avLst/>
          </a:prstGeom>
          <a:ln w="76320">
            <a:solidFill>
              <a:srgbClr val="cccccc"/>
            </a:solidFill>
            <a:round/>
            <a:tailEnd len="med" type="triangle" w="med"/>
          </a:ln>
        </p:spPr>
        <p:style>
          <a:lnRef idx="0"/>
          <a:fillRef idx="0"/>
          <a:effectRef idx="0"/>
          <a:fontRef idx="minor"/>
        </p:style>
      </p:sp>
      <p:sp>
        <p:nvSpPr>
          <p:cNvPr id="249" name="CustomShape 14"/>
          <p:cNvSpPr/>
          <p:nvPr/>
        </p:nvSpPr>
        <p:spPr>
          <a:xfrm>
            <a:off x="366120" y="4590000"/>
            <a:ext cx="1828080" cy="69732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ea typeface="DejaVu Sans"/>
              </a:rPr>
              <a:t>Transcript</a:t>
            </a:r>
            <a:endParaRPr b="0" lang="en-US" sz="1800" spc="-1" strike="noStrike">
              <a:latin typeface="Arial"/>
            </a:endParaRPr>
          </a:p>
          <a:p>
            <a:pPr algn="ctr">
              <a:lnSpc>
                <a:spcPct val="100000"/>
              </a:lnSpc>
            </a:pPr>
            <a:r>
              <a:rPr b="1" lang="en-US" sz="1800" spc="-1" strike="noStrike">
                <a:solidFill>
                  <a:srgbClr val="eeeeee"/>
                </a:solidFill>
                <a:latin typeface="Arial"/>
                <a:ea typeface="DejaVu Sans"/>
              </a:rPr>
              <a:t>assembly</a:t>
            </a:r>
            <a:endParaRPr b="0" lang="en-US" sz="1800" spc="-1" strike="noStrike">
              <a:latin typeface="Arial"/>
            </a:endParaRPr>
          </a:p>
        </p:txBody>
      </p:sp>
      <p:sp>
        <p:nvSpPr>
          <p:cNvPr id="250" name="CustomShape 15"/>
          <p:cNvSpPr/>
          <p:nvPr/>
        </p:nvSpPr>
        <p:spPr>
          <a:xfrm>
            <a:off x="366120" y="5328000"/>
            <a:ext cx="1828080" cy="70884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ea typeface="DejaVu Sans"/>
              </a:rPr>
              <a:t>Variant</a:t>
            </a:r>
            <a:endParaRPr b="0" lang="en-US" sz="1800" spc="-1" strike="noStrike">
              <a:latin typeface="Arial"/>
            </a:endParaRPr>
          </a:p>
          <a:p>
            <a:pPr algn="ctr">
              <a:lnSpc>
                <a:spcPct val="100000"/>
              </a:lnSpc>
            </a:pPr>
            <a:r>
              <a:rPr b="1" lang="en-US" sz="1800" spc="-1" strike="noStrike">
                <a:solidFill>
                  <a:srgbClr val="eeeeee"/>
                </a:solidFill>
                <a:latin typeface="Arial"/>
                <a:ea typeface="DejaVu Sans"/>
              </a:rPr>
              <a:t>calling</a:t>
            </a:r>
            <a:endParaRPr b="0" lang="en-US" sz="1800" spc="-1" strike="noStrike">
              <a:latin typeface="Arial"/>
            </a:endParaRPr>
          </a:p>
        </p:txBody>
      </p:sp>
      <p:sp>
        <p:nvSpPr>
          <p:cNvPr id="251" name="CustomShape 16"/>
          <p:cNvSpPr/>
          <p:nvPr/>
        </p:nvSpPr>
        <p:spPr>
          <a:xfrm>
            <a:off x="5261760" y="4637880"/>
            <a:ext cx="1370880" cy="601560"/>
          </a:xfrm>
          <a:prstGeom prst="rect">
            <a:avLst/>
          </a:prstGeom>
          <a:solidFill>
            <a:srgbClr val="ffaa95"/>
          </a:solidFill>
          <a:ln>
            <a:noFill/>
          </a:ln>
        </p:spPr>
        <p:style>
          <a:lnRef idx="0"/>
          <a:fillRef idx="0"/>
          <a:effectRef idx="0"/>
          <a:fontRef idx="minor"/>
        </p:style>
        <p:txBody>
          <a:bodyPr lIns="90000" rIns="90000" tIns="45000" bIns="45000">
            <a:noAutofit/>
          </a:bodyPr>
          <a:p>
            <a:pPr algn="ctr">
              <a:lnSpc>
                <a:spcPct val="100000"/>
              </a:lnSpc>
            </a:pPr>
            <a:r>
              <a:rPr b="0" lang="en-US" sz="1800" spc="-1" strike="noStrike">
                <a:solidFill>
                  <a:srgbClr val="000000"/>
                </a:solidFill>
                <a:latin typeface="Arial"/>
                <a:ea typeface="DejaVu Sans"/>
              </a:rPr>
              <a:t>Gene-level counts</a:t>
            </a:r>
            <a:endParaRPr b="0" lang="en-US" sz="1800" spc="-1" strike="noStrike">
              <a:latin typeface="Arial"/>
            </a:endParaRPr>
          </a:p>
        </p:txBody>
      </p:sp>
      <p:sp>
        <p:nvSpPr>
          <p:cNvPr id="252" name="CustomShape 17"/>
          <p:cNvSpPr/>
          <p:nvPr/>
        </p:nvSpPr>
        <p:spPr>
          <a:xfrm>
            <a:off x="5078880" y="2477520"/>
            <a:ext cx="1736640" cy="601560"/>
          </a:xfrm>
          <a:prstGeom prst="rect">
            <a:avLst/>
          </a:prstGeom>
          <a:solidFill>
            <a:srgbClr val="ffaa95"/>
          </a:solidFill>
          <a:ln>
            <a:noFill/>
          </a:ln>
        </p:spPr>
        <p:style>
          <a:lnRef idx="0"/>
          <a:fillRef idx="0"/>
          <a:effectRef idx="0"/>
          <a:fontRef idx="minor"/>
        </p:style>
        <p:txBody>
          <a:bodyPr lIns="90000" rIns="90000" tIns="45000" bIns="45000">
            <a:noAutofit/>
          </a:bodyPr>
          <a:p>
            <a:pPr algn="ctr">
              <a:lnSpc>
                <a:spcPct val="100000"/>
              </a:lnSpc>
            </a:pPr>
            <a:r>
              <a:rPr b="0" lang="en-US" sz="1800" spc="-1" strike="noStrike">
                <a:solidFill>
                  <a:srgbClr val="000000"/>
                </a:solidFill>
                <a:latin typeface="Arial"/>
                <a:ea typeface="DejaVu Sans"/>
              </a:rPr>
              <a:t>Transcript-level</a:t>
            </a:r>
            <a:endParaRPr b="0" lang="en-US" sz="1800" spc="-1" strike="noStrike">
              <a:latin typeface="Arial"/>
            </a:endParaRPr>
          </a:p>
          <a:p>
            <a:pPr algn="ctr">
              <a:lnSpc>
                <a:spcPct val="100000"/>
              </a:lnSpc>
            </a:pPr>
            <a:r>
              <a:rPr b="0" lang="en-US" sz="1800" spc="-1" strike="noStrike">
                <a:solidFill>
                  <a:srgbClr val="000000"/>
                </a:solidFill>
                <a:latin typeface="Arial"/>
                <a:ea typeface="DejaVu Sans"/>
              </a:rPr>
              <a:t>counts</a:t>
            </a:r>
            <a:endParaRPr b="0" lang="en-US" sz="1800" spc="-1" strike="noStrike">
              <a:latin typeface="Arial"/>
            </a:endParaRPr>
          </a:p>
        </p:txBody>
      </p:sp>
      <p:sp>
        <p:nvSpPr>
          <p:cNvPr id="253" name="CustomShape 18"/>
          <p:cNvSpPr/>
          <p:nvPr/>
        </p:nvSpPr>
        <p:spPr>
          <a:xfrm>
            <a:off x="2560320" y="2449800"/>
            <a:ext cx="1737000" cy="65700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ea typeface="DejaVu Sans"/>
              </a:rPr>
              <a:t>Transcript</a:t>
            </a:r>
            <a:endParaRPr b="0" lang="en-US" sz="1800" spc="-1" strike="noStrike">
              <a:latin typeface="Arial"/>
            </a:endParaRPr>
          </a:p>
          <a:p>
            <a:pPr algn="ctr">
              <a:lnSpc>
                <a:spcPct val="100000"/>
              </a:lnSpc>
            </a:pPr>
            <a:r>
              <a:rPr b="1" lang="en-US" sz="1800" spc="-1" strike="noStrike">
                <a:solidFill>
                  <a:srgbClr val="eeeeee"/>
                </a:solidFill>
                <a:latin typeface="Arial"/>
                <a:ea typeface="DejaVu Sans"/>
              </a:rPr>
              <a:t>quantification</a:t>
            </a:r>
            <a:endParaRPr b="0" lang="en-US" sz="1800" spc="-1" strike="noStrike">
              <a:latin typeface="Arial"/>
            </a:endParaRPr>
          </a:p>
        </p:txBody>
      </p:sp>
      <p:sp>
        <p:nvSpPr>
          <p:cNvPr id="254" name="CustomShape 19"/>
          <p:cNvSpPr/>
          <p:nvPr/>
        </p:nvSpPr>
        <p:spPr>
          <a:xfrm>
            <a:off x="7109280" y="4572360"/>
            <a:ext cx="1879200" cy="73260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ea typeface="DejaVu Sans"/>
              </a:rPr>
              <a:t>Gene-level</a:t>
            </a:r>
            <a:endParaRPr b="0" lang="en-US" sz="1800" spc="-1" strike="noStrike">
              <a:latin typeface="Arial"/>
            </a:endParaRPr>
          </a:p>
          <a:p>
            <a:pPr algn="ctr">
              <a:lnSpc>
                <a:spcPct val="100000"/>
              </a:lnSpc>
            </a:pPr>
            <a:r>
              <a:rPr b="1" lang="en-US" sz="1800" spc="-1" strike="noStrike">
                <a:solidFill>
                  <a:srgbClr val="eeeeee"/>
                </a:solidFill>
                <a:latin typeface="Arial"/>
                <a:ea typeface="DejaVu Sans"/>
              </a:rPr>
              <a:t>DE, ...</a:t>
            </a:r>
            <a:endParaRPr b="0" lang="en-US" sz="1800" spc="-1" strike="noStrike">
              <a:latin typeface="Arial"/>
            </a:endParaRPr>
          </a:p>
        </p:txBody>
      </p:sp>
      <p:sp>
        <p:nvSpPr>
          <p:cNvPr id="255" name="CustomShape 20"/>
          <p:cNvSpPr/>
          <p:nvPr/>
        </p:nvSpPr>
        <p:spPr>
          <a:xfrm>
            <a:off x="7109280" y="2412000"/>
            <a:ext cx="1879200" cy="73260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ea typeface="DejaVu Sans"/>
              </a:rPr>
              <a:t>Transcript-level</a:t>
            </a:r>
            <a:endParaRPr b="0" lang="en-US" sz="1800" spc="-1" strike="noStrike">
              <a:latin typeface="Arial"/>
            </a:endParaRPr>
          </a:p>
          <a:p>
            <a:pPr algn="ctr">
              <a:lnSpc>
                <a:spcPct val="100000"/>
              </a:lnSpc>
            </a:pPr>
            <a:r>
              <a:rPr b="1" lang="en-US" sz="1800" spc="-1" strike="noStrike">
                <a:solidFill>
                  <a:srgbClr val="eeeeee"/>
                </a:solidFill>
                <a:latin typeface="Arial"/>
                <a:ea typeface="DejaVu Sans"/>
              </a:rPr>
              <a:t>DE, ...</a:t>
            </a:r>
            <a:endParaRPr b="0" lang="en-US" sz="1800" spc="-1" strike="noStrike">
              <a:latin typeface="Arial"/>
            </a:endParaRPr>
          </a:p>
        </p:txBody>
      </p:sp>
      <p:sp>
        <p:nvSpPr>
          <p:cNvPr id="256" name="CustomShape 21"/>
          <p:cNvSpPr/>
          <p:nvPr/>
        </p:nvSpPr>
        <p:spPr>
          <a:xfrm>
            <a:off x="640440" y="1149840"/>
            <a:ext cx="1279440" cy="35928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ea typeface="DejaVu Sans"/>
              </a:rPr>
              <a:t>alignment</a:t>
            </a:r>
            <a:endParaRPr b="0" lang="en-US" sz="1800" spc="-1" strike="noStrike">
              <a:latin typeface="Arial"/>
            </a:endParaRPr>
          </a:p>
        </p:txBody>
      </p:sp>
      <p:sp>
        <p:nvSpPr>
          <p:cNvPr id="257" name="CustomShape 22"/>
          <p:cNvSpPr/>
          <p:nvPr/>
        </p:nvSpPr>
        <p:spPr>
          <a:xfrm>
            <a:off x="5205240" y="1149840"/>
            <a:ext cx="1483920" cy="68436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ea typeface="DejaVu Sans"/>
              </a:rPr>
              <a:t>pseudo-alignment</a:t>
            </a:r>
            <a:endParaRPr b="0" lang="en-US" sz="1800" spc="-1" strike="noStrike">
              <a:latin typeface="Arial"/>
            </a:endParaRPr>
          </a:p>
        </p:txBody>
      </p:sp>
      <p:sp>
        <p:nvSpPr>
          <p:cNvPr id="258" name="CustomShape 23"/>
          <p:cNvSpPr/>
          <p:nvPr/>
        </p:nvSpPr>
        <p:spPr>
          <a:xfrm>
            <a:off x="2560320" y="4610160"/>
            <a:ext cx="1737000" cy="65700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ea typeface="DejaVu Sans"/>
              </a:rPr>
              <a:t>Gene</a:t>
            </a:r>
            <a:endParaRPr b="0" lang="en-US" sz="1800" spc="-1" strike="noStrike">
              <a:latin typeface="Arial"/>
            </a:endParaRPr>
          </a:p>
          <a:p>
            <a:pPr algn="ctr">
              <a:lnSpc>
                <a:spcPct val="100000"/>
              </a:lnSpc>
            </a:pPr>
            <a:r>
              <a:rPr b="1" lang="en-US" sz="1800" spc="-1" strike="noStrike">
                <a:solidFill>
                  <a:srgbClr val="eeeeee"/>
                </a:solidFill>
                <a:latin typeface="Arial"/>
                <a:ea typeface="DejaVu Sans"/>
              </a:rPr>
              <a:t>quantification</a:t>
            </a:r>
            <a:endParaRPr b="0" lang="en-US" sz="1800" spc="-1" strike="noStrike">
              <a:latin typeface="Arial"/>
            </a:endParaRPr>
          </a:p>
        </p:txBody>
      </p:sp>
      <p:sp>
        <p:nvSpPr>
          <p:cNvPr id="259" name="Line 24"/>
          <p:cNvSpPr/>
          <p:nvPr/>
        </p:nvSpPr>
        <p:spPr>
          <a:xfrm>
            <a:off x="4297680" y="4937760"/>
            <a:ext cx="972720" cy="1080"/>
          </a:xfrm>
          <a:prstGeom prst="line">
            <a:avLst/>
          </a:prstGeom>
          <a:ln w="76320">
            <a:solidFill>
              <a:srgbClr val="cccccc"/>
            </a:solidFill>
            <a:round/>
            <a:tailEnd len="med" type="triangle" w="med"/>
          </a:ln>
        </p:spPr>
        <p:style>
          <a:lnRef idx="0"/>
          <a:fillRef idx="0"/>
          <a:effectRef idx="0"/>
          <a:fontRef idx="minor"/>
        </p:style>
        <p:txBody>
          <a:bodyPr lIns="90000" rIns="90000" tIns="45000" bIns="45000" anchorCtr="1">
            <a:noAutofit/>
          </a:bodyPr>
          <a:p>
            <a:pPr>
              <a:lnSpc>
                <a:spcPct val="100000"/>
              </a:lnSpc>
            </a:pPr>
            <a:r>
              <a:rPr b="0" lang="en-US" sz="1800" spc="-1" strike="noStrike">
                <a:solidFill>
                  <a:srgbClr val="000000"/>
                </a:solidFill>
                <a:latin typeface="Arial"/>
                <a:ea typeface="DejaVu Sans"/>
              </a:rPr>
              <a:t> </a:t>
            </a:r>
            <a:endParaRPr b="0" lang="en-US" sz="1800" spc="-1" strike="noStrike">
              <a:latin typeface="Arial"/>
            </a:endParaRPr>
          </a:p>
        </p:txBody>
      </p:sp>
      <p:sp>
        <p:nvSpPr>
          <p:cNvPr id="260" name="Line 25"/>
          <p:cNvSpPr/>
          <p:nvPr/>
        </p:nvSpPr>
        <p:spPr>
          <a:xfrm>
            <a:off x="0" y="0"/>
            <a:ext cx="360" cy="360"/>
          </a:xfrm>
          <a:prstGeom prst="line">
            <a:avLst/>
          </a:prstGeom>
          <a:ln w="76320">
            <a:solidFill>
              <a:srgbClr val="cccccc"/>
            </a:solidFill>
            <a:round/>
            <a:tailEnd len="med" type="triangle" w="med"/>
          </a:ln>
        </p:spPr>
        <p:style>
          <a:lnRef idx="0"/>
          <a:fillRef idx="0"/>
          <a:effectRef idx="0"/>
          <a:fontRef idx="minor"/>
        </p:style>
      </p:sp>
      <p:sp>
        <p:nvSpPr>
          <p:cNvPr id="261" name="CustomShape 26"/>
          <p:cNvSpPr/>
          <p:nvPr/>
        </p:nvSpPr>
        <p:spPr>
          <a:xfrm>
            <a:off x="1828800" y="1280160"/>
            <a:ext cx="1032120" cy="857880"/>
          </a:xfrm>
          <a:prstGeom prst="rect">
            <a:avLst/>
          </a:prstGeom>
          <a:solidFill>
            <a:srgbClr val="ffffff"/>
          </a:solidFill>
          <a:ln>
            <a:solidFill>
              <a:srgbClr val="000000"/>
            </a:solid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a933"/>
                </a:solidFill>
                <a:latin typeface="Arial"/>
              </a:rPr>
              <a:t>bowtie2</a:t>
            </a:r>
            <a:endParaRPr b="0" lang="en-US" sz="1800" spc="-1" strike="noStrike">
              <a:latin typeface="Arial"/>
            </a:endParaRPr>
          </a:p>
          <a:p>
            <a:pPr>
              <a:lnSpc>
                <a:spcPct val="100000"/>
              </a:lnSpc>
            </a:pPr>
            <a:r>
              <a:rPr b="1" lang="en-US" sz="1800" spc="-1" strike="noStrike">
                <a:solidFill>
                  <a:srgbClr val="00a933"/>
                </a:solidFill>
                <a:latin typeface="Arial"/>
              </a:rPr>
              <a:t>STAR</a:t>
            </a:r>
            <a:endParaRPr b="0" lang="en-US" sz="1800" spc="-1" strike="noStrike">
              <a:latin typeface="Arial"/>
            </a:endParaRPr>
          </a:p>
          <a:p>
            <a:pPr>
              <a:lnSpc>
                <a:spcPct val="100000"/>
              </a:lnSpc>
            </a:pPr>
            <a:r>
              <a:rPr b="1" lang="en-US" sz="1800" spc="-1" strike="noStrike">
                <a:solidFill>
                  <a:srgbClr val="00a933"/>
                </a:solidFill>
                <a:latin typeface="Arial"/>
              </a:rPr>
              <a:t>tophat2</a:t>
            </a:r>
            <a:endParaRPr b="0" lang="en-US" sz="1800" spc="-1" strike="noStrike">
              <a:latin typeface="Arial"/>
            </a:endParaRPr>
          </a:p>
        </p:txBody>
      </p:sp>
      <p:sp>
        <p:nvSpPr>
          <p:cNvPr id="262" name="CustomShape 27"/>
          <p:cNvSpPr/>
          <p:nvPr/>
        </p:nvSpPr>
        <p:spPr>
          <a:xfrm>
            <a:off x="6583680" y="1097280"/>
            <a:ext cx="980640" cy="601920"/>
          </a:xfrm>
          <a:prstGeom prst="rect">
            <a:avLst/>
          </a:prstGeom>
          <a:solidFill>
            <a:srgbClr val="ffffff"/>
          </a:solidFill>
          <a:ln>
            <a:solidFill>
              <a:srgbClr val="000000"/>
            </a:solid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a933"/>
                </a:solidFill>
                <a:latin typeface="Arial"/>
              </a:rPr>
              <a:t>salmon</a:t>
            </a:r>
            <a:endParaRPr b="0" lang="en-US" sz="1800" spc="-1" strike="noStrike">
              <a:latin typeface="Arial"/>
            </a:endParaRPr>
          </a:p>
          <a:p>
            <a:pPr>
              <a:lnSpc>
                <a:spcPct val="100000"/>
              </a:lnSpc>
            </a:pPr>
            <a:r>
              <a:rPr b="1" lang="en-US" sz="1800" spc="-1" strike="noStrike">
                <a:solidFill>
                  <a:srgbClr val="00a933"/>
                </a:solidFill>
                <a:latin typeface="Arial"/>
              </a:rPr>
              <a:t>kallisto</a:t>
            </a:r>
            <a:endParaRPr b="0" lang="en-US" sz="1800" spc="-1" strike="noStrike">
              <a:latin typeface="Arial"/>
            </a:endParaRPr>
          </a:p>
        </p:txBody>
      </p:sp>
      <p:sp>
        <p:nvSpPr>
          <p:cNvPr id="263" name="CustomShape 28"/>
          <p:cNvSpPr/>
          <p:nvPr/>
        </p:nvSpPr>
        <p:spPr>
          <a:xfrm>
            <a:off x="3657600" y="3017520"/>
            <a:ext cx="1158840" cy="857880"/>
          </a:xfrm>
          <a:prstGeom prst="rect">
            <a:avLst/>
          </a:prstGeom>
          <a:solidFill>
            <a:srgbClr val="ffffff"/>
          </a:solidFill>
          <a:ln>
            <a:solidFill>
              <a:srgbClr val="000000"/>
            </a:solid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a933"/>
                </a:solidFill>
                <a:latin typeface="Arial"/>
              </a:rPr>
              <a:t>RSEM</a:t>
            </a:r>
            <a:endParaRPr b="0" lang="en-US" sz="1800" spc="-1" strike="noStrike">
              <a:latin typeface="Arial"/>
            </a:endParaRPr>
          </a:p>
          <a:p>
            <a:pPr>
              <a:lnSpc>
                <a:spcPct val="100000"/>
              </a:lnSpc>
            </a:pPr>
            <a:r>
              <a:rPr b="1" lang="en-US" sz="1800" spc="-1" strike="noStrike">
                <a:solidFill>
                  <a:srgbClr val="00a933"/>
                </a:solidFill>
                <a:latin typeface="Arial"/>
              </a:rPr>
              <a:t>Cufflinks</a:t>
            </a:r>
            <a:endParaRPr b="0" lang="en-US" sz="1800" spc="-1" strike="noStrike">
              <a:latin typeface="Arial"/>
            </a:endParaRPr>
          </a:p>
          <a:p>
            <a:pPr>
              <a:lnSpc>
                <a:spcPct val="100000"/>
              </a:lnSpc>
            </a:pPr>
            <a:r>
              <a:rPr b="1" lang="en-US" sz="1800" spc="-1" strike="noStrike">
                <a:solidFill>
                  <a:srgbClr val="00a933"/>
                </a:solidFill>
                <a:latin typeface="Arial"/>
              </a:rPr>
              <a:t>salmon</a:t>
            </a:r>
            <a:endParaRPr b="0" lang="en-US" sz="1800" spc="-1" strike="noStrike">
              <a:latin typeface="Arial"/>
            </a:endParaRPr>
          </a:p>
        </p:txBody>
      </p:sp>
      <p:sp>
        <p:nvSpPr>
          <p:cNvPr id="264" name="CustomShape 29"/>
          <p:cNvSpPr/>
          <p:nvPr/>
        </p:nvSpPr>
        <p:spPr>
          <a:xfrm>
            <a:off x="2971080" y="5212080"/>
            <a:ext cx="1564200" cy="601920"/>
          </a:xfrm>
          <a:prstGeom prst="rect">
            <a:avLst/>
          </a:prstGeom>
          <a:solidFill>
            <a:srgbClr val="ffffff"/>
          </a:solidFill>
          <a:ln>
            <a:solidFill>
              <a:srgbClr val="000000"/>
            </a:solid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a933"/>
                </a:solidFill>
                <a:latin typeface="Arial"/>
              </a:rPr>
              <a:t>STAR</a:t>
            </a:r>
            <a:endParaRPr b="0" lang="en-US" sz="1800" spc="-1" strike="noStrike">
              <a:latin typeface="Arial"/>
            </a:endParaRPr>
          </a:p>
          <a:p>
            <a:pPr>
              <a:lnSpc>
                <a:spcPct val="100000"/>
              </a:lnSpc>
            </a:pPr>
            <a:r>
              <a:rPr b="1" lang="en-US" sz="1800" spc="-1" strike="noStrike">
                <a:solidFill>
                  <a:srgbClr val="00a933"/>
                </a:solidFill>
                <a:latin typeface="Arial"/>
              </a:rPr>
              <a:t>featurecount</a:t>
            </a:r>
            <a:endParaRPr b="0" lang="en-US" sz="1800" spc="-1" strike="noStrike">
              <a:latin typeface="Arial"/>
            </a:endParaRPr>
          </a:p>
        </p:txBody>
      </p:sp>
      <p:sp>
        <p:nvSpPr>
          <p:cNvPr id="265" name="CustomShape 30"/>
          <p:cNvSpPr/>
          <p:nvPr/>
        </p:nvSpPr>
        <p:spPr>
          <a:xfrm>
            <a:off x="6766560" y="3474720"/>
            <a:ext cx="1094760" cy="345960"/>
          </a:xfrm>
          <a:prstGeom prst="rect">
            <a:avLst/>
          </a:prstGeom>
          <a:solidFill>
            <a:srgbClr val="ffffff"/>
          </a:solidFill>
          <a:ln>
            <a:solidFill>
              <a:srgbClr val="000000"/>
            </a:solid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a933"/>
                </a:solidFill>
                <a:latin typeface="Arial"/>
              </a:rPr>
              <a:t>tximport</a:t>
            </a:r>
            <a:endParaRPr b="0" lang="en-US" sz="1800" spc="-1" strike="noStrike">
              <a:latin typeface="Arial"/>
            </a:endParaRPr>
          </a:p>
        </p:txBody>
      </p:sp>
      <p:sp>
        <p:nvSpPr>
          <p:cNvPr id="266" name="CustomShape 31"/>
          <p:cNvSpPr/>
          <p:nvPr/>
        </p:nvSpPr>
        <p:spPr>
          <a:xfrm>
            <a:off x="91440" y="4317120"/>
            <a:ext cx="1082520" cy="345960"/>
          </a:xfrm>
          <a:prstGeom prst="rect">
            <a:avLst/>
          </a:prstGeom>
          <a:solidFill>
            <a:srgbClr val="ffffff"/>
          </a:solidFill>
          <a:ln>
            <a:solidFill>
              <a:srgbClr val="000000"/>
            </a:solid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a933"/>
                </a:solidFill>
                <a:latin typeface="Arial"/>
              </a:rPr>
              <a:t>stringtie</a:t>
            </a:r>
            <a:endParaRPr b="0" lang="en-US" sz="1800" spc="-1" strike="noStrike">
              <a:latin typeface="Arial"/>
            </a:endParaRPr>
          </a:p>
        </p:txBody>
      </p:sp>
      <p:sp>
        <p:nvSpPr>
          <p:cNvPr id="267" name="CustomShape 32"/>
          <p:cNvSpPr/>
          <p:nvPr/>
        </p:nvSpPr>
        <p:spPr>
          <a:xfrm>
            <a:off x="182880" y="5963040"/>
            <a:ext cx="811440" cy="345960"/>
          </a:xfrm>
          <a:prstGeom prst="rect">
            <a:avLst/>
          </a:prstGeom>
          <a:solidFill>
            <a:srgbClr val="ffffff"/>
          </a:solidFill>
          <a:ln>
            <a:solidFill>
              <a:srgbClr val="000000"/>
            </a:solid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a933"/>
                </a:solidFill>
                <a:latin typeface="Arial"/>
              </a:rPr>
              <a:t>GATK</a:t>
            </a:r>
            <a:endParaRPr b="0" lang="en-US" sz="1800" spc="-1" strike="noStrike">
              <a:latin typeface="Arial"/>
            </a:endParaRPr>
          </a:p>
        </p:txBody>
      </p:sp>
    </p:spTree>
  </p:cSld>
  <p:transition spd="med">
    <p:fade/>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504000" y="404640"/>
            <a:ext cx="8097840" cy="47808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a:t>
            </a:r>
            <a:r>
              <a:rPr b="0" lang="en-US" sz="3200" spc="-1" strike="noStrike">
                <a:solidFill>
                  <a:srgbClr val="323232"/>
                </a:solidFill>
                <a:latin typeface="Arial"/>
                <a:ea typeface="DejaVu Sans"/>
              </a:rPr>
              <a:t>Aligning” &amp; “Mapping” Sequencing Reads</a:t>
            </a:r>
            <a:endParaRPr b="0" lang="en-US" sz="3200" spc="-1" strike="noStrike">
              <a:latin typeface="Arial"/>
            </a:endParaRPr>
          </a:p>
        </p:txBody>
      </p:sp>
      <p:pic>
        <p:nvPicPr>
          <p:cNvPr id="269" name="Picture 2" descr=""/>
          <p:cNvPicPr/>
          <p:nvPr/>
        </p:nvPicPr>
        <p:blipFill>
          <a:blip r:embed="rId1"/>
          <a:stretch/>
        </p:blipFill>
        <p:spPr>
          <a:xfrm>
            <a:off x="1413000" y="3860640"/>
            <a:ext cx="1572480" cy="709200"/>
          </a:xfrm>
          <a:prstGeom prst="rect">
            <a:avLst/>
          </a:prstGeom>
          <a:ln>
            <a:noFill/>
          </a:ln>
        </p:spPr>
      </p:pic>
      <p:sp>
        <p:nvSpPr>
          <p:cNvPr id="270" name="CustomShape 2"/>
          <p:cNvSpPr/>
          <p:nvPr/>
        </p:nvSpPr>
        <p:spPr>
          <a:xfrm>
            <a:off x="536400" y="3807000"/>
            <a:ext cx="2158560" cy="666000"/>
          </a:xfrm>
          <a:prstGeom prst="cube">
            <a:avLst>
              <a:gd name="adj" fmla="val 25000"/>
            </a:avLst>
          </a:prstGeom>
          <a:solidFill>
            <a:schemeClr val="bg2"/>
          </a:solidFill>
          <a:ln>
            <a:solidFill>
              <a:srgbClr val="e2000e"/>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1" name="CustomShape 3"/>
          <p:cNvSpPr/>
          <p:nvPr/>
        </p:nvSpPr>
        <p:spPr>
          <a:xfrm>
            <a:off x="1125360" y="4022640"/>
            <a:ext cx="888120" cy="36288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0" lang="en-US" sz="1800" spc="-1" strike="noStrike">
                <a:solidFill>
                  <a:srgbClr val="323232"/>
                </a:solidFill>
                <a:latin typeface="Arial"/>
                <a:ea typeface="ＭＳ Ｐゴシック"/>
              </a:rPr>
              <a:t>Aligner</a:t>
            </a:r>
            <a:endParaRPr b="0" lang="en-US" sz="1800" spc="-1" strike="noStrike">
              <a:latin typeface="Arial"/>
            </a:endParaRPr>
          </a:p>
        </p:txBody>
      </p:sp>
      <p:sp>
        <p:nvSpPr>
          <p:cNvPr id="272" name="CustomShape 4"/>
          <p:cNvSpPr/>
          <p:nvPr/>
        </p:nvSpPr>
        <p:spPr>
          <a:xfrm>
            <a:off x="4956840" y="1844640"/>
            <a:ext cx="3998520" cy="36288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0" lang="en-US" sz="1800" spc="-1" strike="noStrike">
                <a:solidFill>
                  <a:srgbClr val="323232"/>
                </a:solidFill>
                <a:latin typeface="Arial"/>
                <a:ea typeface="ＭＳ Ｐゴシック"/>
              </a:rPr>
              <a:t>Transcriptome sequencing (RNA-seq)</a:t>
            </a:r>
            <a:endParaRPr b="0" lang="en-US" sz="1800" spc="-1" strike="noStrike">
              <a:latin typeface="Arial"/>
            </a:endParaRPr>
          </a:p>
        </p:txBody>
      </p:sp>
      <p:sp>
        <p:nvSpPr>
          <p:cNvPr id="273" name="CustomShape 5"/>
          <p:cNvSpPr/>
          <p:nvPr/>
        </p:nvSpPr>
        <p:spPr>
          <a:xfrm>
            <a:off x="200160" y="1844640"/>
            <a:ext cx="3219840" cy="36288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0" lang="en-US" sz="1800" spc="-1" strike="noStrike">
                <a:solidFill>
                  <a:srgbClr val="323232"/>
                </a:solidFill>
                <a:latin typeface="Arial"/>
                <a:ea typeface="ＭＳ Ｐゴシック"/>
              </a:rPr>
              <a:t>Whole genome re-sequencing</a:t>
            </a:r>
            <a:endParaRPr b="0" lang="en-US" sz="1800" spc="-1" strike="noStrike">
              <a:latin typeface="Arial"/>
            </a:endParaRPr>
          </a:p>
        </p:txBody>
      </p:sp>
      <p:pic>
        <p:nvPicPr>
          <p:cNvPr id="274" name="Picture 13" descr=""/>
          <p:cNvPicPr/>
          <p:nvPr/>
        </p:nvPicPr>
        <p:blipFill>
          <a:blip r:embed="rId2"/>
          <a:stretch/>
        </p:blipFill>
        <p:spPr>
          <a:xfrm>
            <a:off x="6240600" y="3916440"/>
            <a:ext cx="1572480" cy="709200"/>
          </a:xfrm>
          <a:prstGeom prst="rect">
            <a:avLst/>
          </a:prstGeom>
          <a:ln>
            <a:noFill/>
          </a:ln>
        </p:spPr>
      </p:pic>
      <p:sp>
        <p:nvSpPr>
          <p:cNvPr id="275" name="CustomShape 6"/>
          <p:cNvSpPr/>
          <p:nvPr/>
        </p:nvSpPr>
        <p:spPr>
          <a:xfrm>
            <a:off x="5364000" y="3789360"/>
            <a:ext cx="2158560" cy="667800"/>
          </a:xfrm>
          <a:prstGeom prst="cube">
            <a:avLst>
              <a:gd name="adj" fmla="val 25000"/>
            </a:avLst>
          </a:prstGeom>
          <a:solidFill>
            <a:schemeClr val="bg2"/>
          </a:solidFill>
          <a:ln>
            <a:solidFill>
              <a:srgbClr val="e2000e"/>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6" name="CustomShape 7"/>
          <p:cNvSpPr/>
          <p:nvPr/>
        </p:nvSpPr>
        <p:spPr>
          <a:xfrm>
            <a:off x="5952960" y="3995640"/>
            <a:ext cx="888120" cy="36288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0" lang="en-US" sz="1800" spc="-1" strike="noStrike">
                <a:solidFill>
                  <a:srgbClr val="323232"/>
                </a:solidFill>
                <a:latin typeface="Arial"/>
                <a:ea typeface="ＭＳ Ｐゴシック"/>
              </a:rPr>
              <a:t>Aligner</a:t>
            </a:r>
            <a:endParaRPr b="0" lang="en-US" sz="1800" spc="-1" strike="noStrike">
              <a:latin typeface="Arial"/>
            </a:endParaRPr>
          </a:p>
        </p:txBody>
      </p:sp>
      <p:sp>
        <p:nvSpPr>
          <p:cNvPr id="277" name="CustomShape 8"/>
          <p:cNvSpPr/>
          <p:nvPr/>
        </p:nvSpPr>
        <p:spPr>
          <a:xfrm>
            <a:off x="2928600" y="3789360"/>
            <a:ext cx="1222560" cy="637200"/>
          </a:xfrm>
          <a:prstGeom prst="rect">
            <a:avLst/>
          </a:prstGeom>
          <a:noFill/>
          <a:ln>
            <a:noFill/>
          </a:ln>
        </p:spPr>
        <p:style>
          <a:lnRef idx="0"/>
          <a:fillRef idx="0"/>
          <a:effectRef idx="0"/>
          <a:fontRef idx="minor"/>
        </p:style>
        <p:txBody>
          <a:bodyPr wrap="none" lIns="90000" rIns="90000" tIns="45000" bIns="45000">
            <a:noAutofit/>
          </a:bodyPr>
          <a:p>
            <a:pPr marL="285840" indent="-283680">
              <a:lnSpc>
                <a:spcPct val="100000"/>
              </a:lnSpc>
              <a:buClr>
                <a:srgbClr val="323232"/>
              </a:buClr>
              <a:buFont typeface="Arial"/>
              <a:buChar char="•"/>
            </a:pPr>
            <a:r>
              <a:rPr b="0" lang="en-US" sz="1800" spc="-1" strike="noStrike">
                <a:solidFill>
                  <a:srgbClr val="323232"/>
                </a:solidFill>
                <a:latin typeface="Arial"/>
                <a:ea typeface="ＭＳ Ｐゴシック"/>
              </a:rPr>
              <a:t>BWA</a:t>
            </a:r>
            <a:r>
              <a:rPr b="0" lang="en-US" sz="1800" spc="-1" strike="noStrike" baseline="30000">
                <a:solidFill>
                  <a:srgbClr val="323232"/>
                </a:solidFill>
                <a:latin typeface="Arial"/>
                <a:ea typeface="ＭＳ Ｐゴシック"/>
              </a:rPr>
              <a:t>1</a:t>
            </a:r>
            <a:endParaRPr b="0" lang="en-US" sz="1800" spc="-1" strike="noStrike">
              <a:latin typeface="Arial"/>
            </a:endParaRPr>
          </a:p>
          <a:p>
            <a:pPr marL="285840" indent="-283680">
              <a:lnSpc>
                <a:spcPct val="100000"/>
              </a:lnSpc>
              <a:buClr>
                <a:srgbClr val="323232"/>
              </a:buClr>
              <a:buFont typeface="Arial"/>
              <a:buChar char="•"/>
            </a:pPr>
            <a:r>
              <a:rPr b="0" lang="en-US" sz="1800" spc="-1" strike="noStrike">
                <a:solidFill>
                  <a:srgbClr val="323232"/>
                </a:solidFill>
                <a:latin typeface="Arial"/>
                <a:ea typeface="ＭＳ Ｐゴシック"/>
              </a:rPr>
              <a:t>Bowtie</a:t>
            </a:r>
            <a:r>
              <a:rPr b="0" lang="en-US" sz="1800" spc="-1" strike="noStrike" baseline="30000">
                <a:solidFill>
                  <a:srgbClr val="323232"/>
                </a:solidFill>
                <a:latin typeface="Arial"/>
                <a:ea typeface="ＭＳ Ｐゴシック"/>
              </a:rPr>
              <a:t>2</a:t>
            </a:r>
            <a:endParaRPr b="0" lang="en-US" sz="1800" spc="-1" strike="noStrike">
              <a:latin typeface="Arial"/>
            </a:endParaRPr>
          </a:p>
        </p:txBody>
      </p:sp>
      <p:sp>
        <p:nvSpPr>
          <p:cNvPr id="278" name="Line 9"/>
          <p:cNvSpPr/>
          <p:nvPr/>
        </p:nvSpPr>
        <p:spPr>
          <a:xfrm>
            <a:off x="4500360" y="1773000"/>
            <a:ext cx="360" cy="3095640"/>
          </a:xfrm>
          <a:prstGeom prst="line">
            <a:avLst/>
          </a:prstGeom>
          <a:ln>
            <a:round/>
          </a:ln>
        </p:spPr>
        <p:style>
          <a:lnRef idx="2">
            <a:schemeClr val="accent1"/>
          </a:lnRef>
          <a:fillRef idx="0">
            <a:schemeClr val="accent1"/>
          </a:fillRef>
          <a:effectRef idx="1">
            <a:schemeClr val="accent1"/>
          </a:effectRef>
          <a:fontRef idx="minor"/>
        </p:style>
      </p:sp>
      <p:sp>
        <p:nvSpPr>
          <p:cNvPr id="279" name="CustomShape 10"/>
          <p:cNvSpPr/>
          <p:nvPr/>
        </p:nvSpPr>
        <p:spPr>
          <a:xfrm>
            <a:off x="7824240" y="3789360"/>
            <a:ext cx="1222560" cy="637200"/>
          </a:xfrm>
          <a:prstGeom prst="rect">
            <a:avLst/>
          </a:prstGeom>
          <a:noFill/>
          <a:ln>
            <a:noFill/>
          </a:ln>
        </p:spPr>
        <p:style>
          <a:lnRef idx="0"/>
          <a:fillRef idx="0"/>
          <a:effectRef idx="0"/>
          <a:fontRef idx="minor"/>
        </p:style>
        <p:txBody>
          <a:bodyPr wrap="none" lIns="90000" rIns="90000" tIns="45000" bIns="45000">
            <a:noAutofit/>
          </a:bodyPr>
          <a:p>
            <a:pPr marL="285840" indent="-283680">
              <a:lnSpc>
                <a:spcPct val="100000"/>
              </a:lnSpc>
              <a:buClr>
                <a:srgbClr val="323232"/>
              </a:buClr>
              <a:buFont typeface="Arial"/>
              <a:buChar char="•"/>
            </a:pPr>
            <a:r>
              <a:rPr b="0" lang="en-US" sz="1800" spc="-1" strike="noStrike">
                <a:solidFill>
                  <a:srgbClr val="323232"/>
                </a:solidFill>
                <a:latin typeface="Arial"/>
                <a:ea typeface="ＭＳ Ｐゴシック"/>
              </a:rPr>
              <a:t>Tophat</a:t>
            </a:r>
            <a:r>
              <a:rPr b="0" lang="en-US" sz="1800" spc="-1" strike="noStrike" baseline="30000">
                <a:solidFill>
                  <a:srgbClr val="323232"/>
                </a:solidFill>
                <a:latin typeface="Arial"/>
                <a:ea typeface="ＭＳ Ｐゴシック"/>
              </a:rPr>
              <a:t>3</a:t>
            </a:r>
            <a:endParaRPr b="0" lang="en-US" sz="1800" spc="-1" strike="noStrike">
              <a:latin typeface="Arial"/>
            </a:endParaRPr>
          </a:p>
          <a:p>
            <a:pPr marL="285840" indent="-283680">
              <a:lnSpc>
                <a:spcPct val="100000"/>
              </a:lnSpc>
              <a:buClr>
                <a:srgbClr val="323232"/>
              </a:buClr>
              <a:buFont typeface="Arial"/>
              <a:buChar char="•"/>
            </a:pPr>
            <a:r>
              <a:rPr b="0" lang="en-US" sz="1800" spc="-1" strike="noStrike">
                <a:solidFill>
                  <a:srgbClr val="323232"/>
                </a:solidFill>
                <a:latin typeface="Arial"/>
                <a:ea typeface="ＭＳ Ｐゴシック"/>
              </a:rPr>
              <a:t>STAR</a:t>
            </a:r>
            <a:r>
              <a:rPr b="0" lang="en-US" sz="1800" spc="-1" strike="noStrike" baseline="30000">
                <a:solidFill>
                  <a:srgbClr val="323232"/>
                </a:solidFill>
                <a:latin typeface="Arial"/>
                <a:ea typeface="ＭＳ Ｐゴシック"/>
              </a:rPr>
              <a:t>4</a:t>
            </a:r>
            <a:endParaRPr b="0" lang="en-US" sz="1800" spc="-1" strike="noStrike">
              <a:latin typeface="Arial"/>
            </a:endParaRPr>
          </a:p>
        </p:txBody>
      </p:sp>
      <p:sp>
        <p:nvSpPr>
          <p:cNvPr id="280" name="Line 11"/>
          <p:cNvSpPr/>
          <p:nvPr/>
        </p:nvSpPr>
        <p:spPr>
          <a:xfrm>
            <a:off x="826920" y="270792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81" name="Line 12"/>
          <p:cNvSpPr/>
          <p:nvPr/>
        </p:nvSpPr>
        <p:spPr>
          <a:xfrm>
            <a:off x="979200" y="286056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82" name="Line 13"/>
          <p:cNvSpPr/>
          <p:nvPr/>
        </p:nvSpPr>
        <p:spPr>
          <a:xfrm>
            <a:off x="1131840" y="30128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83" name="Line 14"/>
          <p:cNvSpPr/>
          <p:nvPr/>
        </p:nvSpPr>
        <p:spPr>
          <a:xfrm>
            <a:off x="1284120" y="316512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84" name="Line 15"/>
          <p:cNvSpPr/>
          <p:nvPr/>
        </p:nvSpPr>
        <p:spPr>
          <a:xfrm>
            <a:off x="1116000" y="278100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85" name="Line 16"/>
          <p:cNvSpPr/>
          <p:nvPr/>
        </p:nvSpPr>
        <p:spPr>
          <a:xfrm>
            <a:off x="1258560" y="292392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86" name="Line 17"/>
          <p:cNvSpPr/>
          <p:nvPr/>
        </p:nvSpPr>
        <p:spPr>
          <a:xfrm flipV="1">
            <a:off x="1547640" y="3500280"/>
            <a:ext cx="144360" cy="21600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87" name="Line 18"/>
          <p:cNvSpPr/>
          <p:nvPr/>
        </p:nvSpPr>
        <p:spPr>
          <a:xfrm>
            <a:off x="1692000" y="3141360"/>
            <a:ext cx="35892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88" name="Line 19"/>
          <p:cNvSpPr/>
          <p:nvPr/>
        </p:nvSpPr>
        <p:spPr>
          <a:xfrm>
            <a:off x="1692000" y="2923920"/>
            <a:ext cx="35892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89" name="Line 20"/>
          <p:cNvSpPr/>
          <p:nvPr/>
        </p:nvSpPr>
        <p:spPr>
          <a:xfrm>
            <a:off x="1692000" y="2781000"/>
            <a:ext cx="35892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90" name="Line 21"/>
          <p:cNvSpPr/>
          <p:nvPr/>
        </p:nvSpPr>
        <p:spPr>
          <a:xfrm>
            <a:off x="1547640" y="306828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91" name="Line 22"/>
          <p:cNvSpPr/>
          <p:nvPr/>
        </p:nvSpPr>
        <p:spPr>
          <a:xfrm>
            <a:off x="1403280" y="26366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92" name="Line 23"/>
          <p:cNvSpPr/>
          <p:nvPr/>
        </p:nvSpPr>
        <p:spPr>
          <a:xfrm flipV="1">
            <a:off x="1908000" y="2636640"/>
            <a:ext cx="351000" cy="792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93" name="Line 24"/>
          <p:cNvSpPr/>
          <p:nvPr/>
        </p:nvSpPr>
        <p:spPr>
          <a:xfrm>
            <a:off x="5651280" y="270792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94" name="Line 25"/>
          <p:cNvSpPr/>
          <p:nvPr/>
        </p:nvSpPr>
        <p:spPr>
          <a:xfrm>
            <a:off x="5803560" y="286056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95" name="Line 26"/>
          <p:cNvSpPr/>
          <p:nvPr/>
        </p:nvSpPr>
        <p:spPr>
          <a:xfrm>
            <a:off x="5956200" y="30128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96" name="Line 27"/>
          <p:cNvSpPr/>
          <p:nvPr/>
        </p:nvSpPr>
        <p:spPr>
          <a:xfrm>
            <a:off x="6108480" y="316512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97" name="Line 28"/>
          <p:cNvSpPr/>
          <p:nvPr/>
        </p:nvSpPr>
        <p:spPr>
          <a:xfrm>
            <a:off x="5940360" y="278100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98" name="Line 29"/>
          <p:cNvSpPr/>
          <p:nvPr/>
        </p:nvSpPr>
        <p:spPr>
          <a:xfrm>
            <a:off x="6084720" y="2923920"/>
            <a:ext cx="35892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99" name="Line 30"/>
          <p:cNvSpPr/>
          <p:nvPr/>
        </p:nvSpPr>
        <p:spPr>
          <a:xfrm>
            <a:off x="6372000" y="321300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00" name="Line 31"/>
          <p:cNvSpPr/>
          <p:nvPr/>
        </p:nvSpPr>
        <p:spPr>
          <a:xfrm>
            <a:off x="6516360" y="3141360"/>
            <a:ext cx="35892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01" name="Line 32"/>
          <p:cNvSpPr/>
          <p:nvPr/>
        </p:nvSpPr>
        <p:spPr>
          <a:xfrm>
            <a:off x="6516360" y="2923920"/>
            <a:ext cx="35892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02" name="Line 33"/>
          <p:cNvSpPr/>
          <p:nvPr/>
        </p:nvSpPr>
        <p:spPr>
          <a:xfrm>
            <a:off x="6516360" y="2781000"/>
            <a:ext cx="35892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03" name="Line 34"/>
          <p:cNvSpPr/>
          <p:nvPr/>
        </p:nvSpPr>
        <p:spPr>
          <a:xfrm>
            <a:off x="6372000" y="306828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04" name="Line 35"/>
          <p:cNvSpPr/>
          <p:nvPr/>
        </p:nvSpPr>
        <p:spPr>
          <a:xfrm>
            <a:off x="6227640" y="26366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05" name="Line 36"/>
          <p:cNvSpPr/>
          <p:nvPr/>
        </p:nvSpPr>
        <p:spPr>
          <a:xfrm flipV="1">
            <a:off x="6732360" y="2636640"/>
            <a:ext cx="351000" cy="792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06" name="Line 37"/>
          <p:cNvSpPr/>
          <p:nvPr/>
        </p:nvSpPr>
        <p:spPr>
          <a:xfrm>
            <a:off x="610920" y="2565360"/>
            <a:ext cx="865440" cy="1008000"/>
          </a:xfrm>
          <a:prstGeom prst="line">
            <a:avLst/>
          </a:prstGeom>
          <a:ln>
            <a:round/>
          </a:ln>
        </p:spPr>
        <p:style>
          <a:lnRef idx="2">
            <a:schemeClr val="accent1"/>
          </a:lnRef>
          <a:fillRef idx="0">
            <a:schemeClr val="accent1"/>
          </a:fillRef>
          <a:effectRef idx="1">
            <a:schemeClr val="accent1"/>
          </a:effectRef>
          <a:fontRef idx="minor"/>
        </p:style>
      </p:sp>
      <p:sp>
        <p:nvSpPr>
          <p:cNvPr id="307" name="Line 38"/>
          <p:cNvSpPr/>
          <p:nvPr/>
        </p:nvSpPr>
        <p:spPr>
          <a:xfrm flipH="1">
            <a:off x="1763640" y="2565360"/>
            <a:ext cx="647640" cy="1008000"/>
          </a:xfrm>
          <a:prstGeom prst="line">
            <a:avLst/>
          </a:prstGeom>
          <a:ln>
            <a:round/>
          </a:ln>
        </p:spPr>
        <p:style>
          <a:lnRef idx="2">
            <a:schemeClr val="accent1"/>
          </a:lnRef>
          <a:fillRef idx="0">
            <a:schemeClr val="accent1"/>
          </a:fillRef>
          <a:effectRef idx="1">
            <a:schemeClr val="accent1"/>
          </a:effectRef>
          <a:fontRef idx="minor"/>
        </p:style>
      </p:sp>
      <p:sp>
        <p:nvSpPr>
          <p:cNvPr id="308" name="Line 39"/>
          <p:cNvSpPr/>
          <p:nvPr/>
        </p:nvSpPr>
        <p:spPr>
          <a:xfrm>
            <a:off x="1763640" y="3573360"/>
            <a:ext cx="7920" cy="223920"/>
          </a:xfrm>
          <a:prstGeom prst="line">
            <a:avLst/>
          </a:prstGeom>
          <a:ln>
            <a:round/>
          </a:ln>
        </p:spPr>
        <p:style>
          <a:lnRef idx="2">
            <a:schemeClr val="accent1"/>
          </a:lnRef>
          <a:fillRef idx="0">
            <a:schemeClr val="accent1"/>
          </a:fillRef>
          <a:effectRef idx="1">
            <a:schemeClr val="accent1"/>
          </a:effectRef>
          <a:fontRef idx="minor"/>
        </p:style>
      </p:sp>
      <p:sp>
        <p:nvSpPr>
          <p:cNvPr id="309" name="Line 40"/>
          <p:cNvSpPr/>
          <p:nvPr/>
        </p:nvSpPr>
        <p:spPr>
          <a:xfrm>
            <a:off x="1476360" y="3573360"/>
            <a:ext cx="7920" cy="223920"/>
          </a:xfrm>
          <a:prstGeom prst="line">
            <a:avLst/>
          </a:prstGeom>
          <a:ln>
            <a:round/>
          </a:ln>
        </p:spPr>
        <p:style>
          <a:lnRef idx="2">
            <a:schemeClr val="accent1"/>
          </a:lnRef>
          <a:fillRef idx="0">
            <a:schemeClr val="accent1"/>
          </a:fillRef>
          <a:effectRef idx="1">
            <a:schemeClr val="accent1"/>
          </a:effectRef>
          <a:fontRef idx="minor"/>
        </p:style>
      </p:sp>
      <p:sp>
        <p:nvSpPr>
          <p:cNvPr id="310" name="Line 41"/>
          <p:cNvSpPr/>
          <p:nvPr/>
        </p:nvSpPr>
        <p:spPr>
          <a:xfrm>
            <a:off x="5435280" y="2565360"/>
            <a:ext cx="865440" cy="1008000"/>
          </a:xfrm>
          <a:prstGeom prst="line">
            <a:avLst/>
          </a:prstGeom>
          <a:ln>
            <a:round/>
          </a:ln>
        </p:spPr>
        <p:style>
          <a:lnRef idx="2">
            <a:schemeClr val="accent1"/>
          </a:lnRef>
          <a:fillRef idx="0">
            <a:schemeClr val="accent1"/>
          </a:fillRef>
          <a:effectRef idx="1">
            <a:schemeClr val="accent1"/>
          </a:effectRef>
          <a:fontRef idx="minor"/>
        </p:style>
      </p:sp>
      <p:sp>
        <p:nvSpPr>
          <p:cNvPr id="311" name="Line 42"/>
          <p:cNvSpPr/>
          <p:nvPr/>
        </p:nvSpPr>
        <p:spPr>
          <a:xfrm flipH="1">
            <a:off x="6588000" y="2565360"/>
            <a:ext cx="647640" cy="1008000"/>
          </a:xfrm>
          <a:prstGeom prst="line">
            <a:avLst/>
          </a:prstGeom>
          <a:ln>
            <a:round/>
          </a:ln>
        </p:spPr>
        <p:style>
          <a:lnRef idx="2">
            <a:schemeClr val="accent1"/>
          </a:lnRef>
          <a:fillRef idx="0">
            <a:schemeClr val="accent1"/>
          </a:fillRef>
          <a:effectRef idx="1">
            <a:schemeClr val="accent1"/>
          </a:effectRef>
          <a:fontRef idx="minor"/>
        </p:style>
      </p:sp>
      <p:sp>
        <p:nvSpPr>
          <p:cNvPr id="312" name="Line 43"/>
          <p:cNvSpPr/>
          <p:nvPr/>
        </p:nvSpPr>
        <p:spPr>
          <a:xfrm>
            <a:off x="6588000" y="3573360"/>
            <a:ext cx="7920" cy="223920"/>
          </a:xfrm>
          <a:prstGeom prst="line">
            <a:avLst/>
          </a:prstGeom>
          <a:ln>
            <a:round/>
          </a:ln>
        </p:spPr>
        <p:style>
          <a:lnRef idx="2">
            <a:schemeClr val="accent1"/>
          </a:lnRef>
          <a:fillRef idx="0">
            <a:schemeClr val="accent1"/>
          </a:fillRef>
          <a:effectRef idx="1">
            <a:schemeClr val="accent1"/>
          </a:effectRef>
          <a:fontRef idx="minor"/>
        </p:style>
      </p:sp>
      <p:sp>
        <p:nvSpPr>
          <p:cNvPr id="313" name="Line 44"/>
          <p:cNvSpPr/>
          <p:nvPr/>
        </p:nvSpPr>
        <p:spPr>
          <a:xfrm>
            <a:off x="6300720" y="3573360"/>
            <a:ext cx="7920" cy="223920"/>
          </a:xfrm>
          <a:prstGeom prst="line">
            <a:avLst/>
          </a:prstGeom>
          <a:ln>
            <a:round/>
          </a:ln>
        </p:spPr>
        <p:style>
          <a:lnRef idx="2">
            <a:schemeClr val="accent1"/>
          </a:lnRef>
          <a:fillRef idx="0">
            <a:schemeClr val="accent1"/>
          </a:fillRef>
          <a:effectRef idx="1">
            <a:schemeClr val="accent1"/>
          </a:effectRef>
          <a:fontRef idx="minor"/>
        </p:style>
      </p:sp>
      <p:sp>
        <p:nvSpPr>
          <p:cNvPr id="314" name="Line 45"/>
          <p:cNvSpPr/>
          <p:nvPr/>
        </p:nvSpPr>
        <p:spPr>
          <a:xfrm>
            <a:off x="179280" y="5157720"/>
            <a:ext cx="3816360" cy="360"/>
          </a:xfrm>
          <a:prstGeom prst="line">
            <a:avLst/>
          </a:prstGeom>
          <a:ln w="57240">
            <a:solidFill>
              <a:schemeClr val="accent1">
                <a:lumMod val="50000"/>
              </a:schemeClr>
            </a:solidFill>
            <a:round/>
          </a:ln>
        </p:spPr>
        <p:style>
          <a:lnRef idx="2">
            <a:schemeClr val="accent1"/>
          </a:lnRef>
          <a:fillRef idx="0">
            <a:schemeClr val="accent1"/>
          </a:fillRef>
          <a:effectRef idx="1">
            <a:schemeClr val="accent1"/>
          </a:effectRef>
          <a:fontRef idx="minor"/>
        </p:style>
      </p:sp>
      <p:sp>
        <p:nvSpPr>
          <p:cNvPr id="315" name="Line 46"/>
          <p:cNvSpPr/>
          <p:nvPr/>
        </p:nvSpPr>
        <p:spPr>
          <a:xfrm>
            <a:off x="4859280" y="5157720"/>
            <a:ext cx="3816360" cy="360"/>
          </a:xfrm>
          <a:prstGeom prst="line">
            <a:avLst/>
          </a:prstGeom>
          <a:ln w="57240">
            <a:solidFill>
              <a:schemeClr val="accent1">
                <a:lumMod val="50000"/>
              </a:schemeClr>
            </a:solidFill>
            <a:round/>
          </a:ln>
        </p:spPr>
        <p:style>
          <a:lnRef idx="2">
            <a:schemeClr val="accent1"/>
          </a:lnRef>
          <a:fillRef idx="0">
            <a:schemeClr val="accent1"/>
          </a:fillRef>
          <a:effectRef idx="1">
            <a:schemeClr val="accent1"/>
          </a:effectRef>
          <a:fontRef idx="minor"/>
        </p:style>
      </p:sp>
      <p:sp>
        <p:nvSpPr>
          <p:cNvPr id="316" name="Line 47"/>
          <p:cNvSpPr/>
          <p:nvPr/>
        </p:nvSpPr>
        <p:spPr>
          <a:xfrm>
            <a:off x="395280" y="50846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17" name="Line 48"/>
          <p:cNvSpPr/>
          <p:nvPr/>
        </p:nvSpPr>
        <p:spPr>
          <a:xfrm flipV="1">
            <a:off x="6372000" y="3500280"/>
            <a:ext cx="144360" cy="21600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18" name="Line 49"/>
          <p:cNvSpPr/>
          <p:nvPr/>
        </p:nvSpPr>
        <p:spPr>
          <a:xfrm>
            <a:off x="1042920" y="494172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19" name="Line 50"/>
          <p:cNvSpPr/>
          <p:nvPr/>
        </p:nvSpPr>
        <p:spPr>
          <a:xfrm>
            <a:off x="1331640" y="50846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20" name="Line 51"/>
          <p:cNvSpPr/>
          <p:nvPr/>
        </p:nvSpPr>
        <p:spPr>
          <a:xfrm>
            <a:off x="1547640" y="501300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21" name="Line 52"/>
          <p:cNvSpPr/>
          <p:nvPr/>
        </p:nvSpPr>
        <p:spPr>
          <a:xfrm>
            <a:off x="1979280" y="50846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22" name="Line 53"/>
          <p:cNvSpPr/>
          <p:nvPr/>
        </p:nvSpPr>
        <p:spPr>
          <a:xfrm>
            <a:off x="2124000" y="501300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23" name="Line 54"/>
          <p:cNvSpPr/>
          <p:nvPr/>
        </p:nvSpPr>
        <p:spPr>
          <a:xfrm>
            <a:off x="819000" y="5065560"/>
            <a:ext cx="35892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24" name="Line 55"/>
          <p:cNvSpPr/>
          <p:nvPr/>
        </p:nvSpPr>
        <p:spPr>
          <a:xfrm>
            <a:off x="561960" y="498600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25" name="Line 56"/>
          <p:cNvSpPr/>
          <p:nvPr/>
        </p:nvSpPr>
        <p:spPr>
          <a:xfrm>
            <a:off x="755640" y="479736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26" name="Line 57"/>
          <p:cNvSpPr/>
          <p:nvPr/>
        </p:nvSpPr>
        <p:spPr>
          <a:xfrm>
            <a:off x="2484360" y="5084640"/>
            <a:ext cx="3585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27" name="Line 58"/>
          <p:cNvSpPr/>
          <p:nvPr/>
        </p:nvSpPr>
        <p:spPr>
          <a:xfrm>
            <a:off x="2627280" y="501300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28" name="Line 59"/>
          <p:cNvSpPr/>
          <p:nvPr/>
        </p:nvSpPr>
        <p:spPr>
          <a:xfrm>
            <a:off x="2124000" y="494172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29" name="Line 60"/>
          <p:cNvSpPr/>
          <p:nvPr/>
        </p:nvSpPr>
        <p:spPr>
          <a:xfrm>
            <a:off x="2771640" y="494172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30" name="Line 61"/>
          <p:cNvSpPr/>
          <p:nvPr/>
        </p:nvSpPr>
        <p:spPr>
          <a:xfrm>
            <a:off x="2411280" y="48686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31" name="Line 62"/>
          <p:cNvSpPr/>
          <p:nvPr/>
        </p:nvSpPr>
        <p:spPr>
          <a:xfrm>
            <a:off x="3058920" y="50846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32" name="Line 63"/>
          <p:cNvSpPr/>
          <p:nvPr/>
        </p:nvSpPr>
        <p:spPr>
          <a:xfrm>
            <a:off x="3058920" y="501300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33" name="Line 64"/>
          <p:cNvSpPr/>
          <p:nvPr/>
        </p:nvSpPr>
        <p:spPr>
          <a:xfrm>
            <a:off x="3348000" y="494172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34" name="Line 65"/>
          <p:cNvSpPr/>
          <p:nvPr/>
        </p:nvSpPr>
        <p:spPr>
          <a:xfrm>
            <a:off x="3492360" y="5013000"/>
            <a:ext cx="3585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35" name="Line 66"/>
          <p:cNvSpPr/>
          <p:nvPr/>
        </p:nvSpPr>
        <p:spPr>
          <a:xfrm>
            <a:off x="2987640" y="48686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36" name="Line 67"/>
          <p:cNvSpPr/>
          <p:nvPr/>
        </p:nvSpPr>
        <p:spPr>
          <a:xfrm>
            <a:off x="1692000" y="4941720"/>
            <a:ext cx="35892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37" name="Line 68"/>
          <p:cNvSpPr/>
          <p:nvPr/>
        </p:nvSpPr>
        <p:spPr>
          <a:xfrm>
            <a:off x="1331640" y="48686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38" name="Line 69"/>
          <p:cNvSpPr/>
          <p:nvPr/>
        </p:nvSpPr>
        <p:spPr>
          <a:xfrm>
            <a:off x="1908000" y="479736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39" name="Line 70"/>
          <p:cNvSpPr/>
          <p:nvPr/>
        </p:nvSpPr>
        <p:spPr>
          <a:xfrm>
            <a:off x="5003640" y="50846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40" name="Line 71"/>
          <p:cNvSpPr/>
          <p:nvPr/>
        </p:nvSpPr>
        <p:spPr>
          <a:xfrm>
            <a:off x="5651280" y="494172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41" name="Line 72"/>
          <p:cNvSpPr/>
          <p:nvPr/>
        </p:nvSpPr>
        <p:spPr>
          <a:xfrm>
            <a:off x="5940360" y="50846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42" name="Line 73"/>
          <p:cNvSpPr/>
          <p:nvPr/>
        </p:nvSpPr>
        <p:spPr>
          <a:xfrm>
            <a:off x="5940360" y="501300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43" name="Line 74"/>
          <p:cNvSpPr/>
          <p:nvPr/>
        </p:nvSpPr>
        <p:spPr>
          <a:xfrm>
            <a:off x="7235640" y="479736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44" name="Line 75"/>
          <p:cNvSpPr/>
          <p:nvPr/>
        </p:nvSpPr>
        <p:spPr>
          <a:xfrm>
            <a:off x="7740360" y="479736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45" name="Line 76"/>
          <p:cNvSpPr/>
          <p:nvPr/>
        </p:nvSpPr>
        <p:spPr>
          <a:xfrm>
            <a:off x="5427360" y="5065560"/>
            <a:ext cx="35892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46" name="Line 77"/>
          <p:cNvSpPr/>
          <p:nvPr/>
        </p:nvSpPr>
        <p:spPr>
          <a:xfrm>
            <a:off x="5170320" y="498600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47" name="Line 78"/>
          <p:cNvSpPr/>
          <p:nvPr/>
        </p:nvSpPr>
        <p:spPr>
          <a:xfrm>
            <a:off x="5364000" y="479736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48" name="Line 79"/>
          <p:cNvSpPr/>
          <p:nvPr/>
        </p:nvSpPr>
        <p:spPr>
          <a:xfrm>
            <a:off x="7092720" y="5084640"/>
            <a:ext cx="35892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49" name="Line 80"/>
          <p:cNvSpPr/>
          <p:nvPr/>
        </p:nvSpPr>
        <p:spPr>
          <a:xfrm>
            <a:off x="7235640" y="501300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50" name="Line 81"/>
          <p:cNvSpPr/>
          <p:nvPr/>
        </p:nvSpPr>
        <p:spPr>
          <a:xfrm>
            <a:off x="7451640" y="472428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51" name="Line 82"/>
          <p:cNvSpPr/>
          <p:nvPr/>
        </p:nvSpPr>
        <p:spPr>
          <a:xfrm>
            <a:off x="7380000" y="494172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52" name="Line 83"/>
          <p:cNvSpPr/>
          <p:nvPr/>
        </p:nvSpPr>
        <p:spPr>
          <a:xfrm>
            <a:off x="7235640" y="48686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53" name="Line 84"/>
          <p:cNvSpPr/>
          <p:nvPr/>
        </p:nvSpPr>
        <p:spPr>
          <a:xfrm>
            <a:off x="7667280" y="50846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54" name="Line 85"/>
          <p:cNvSpPr/>
          <p:nvPr/>
        </p:nvSpPr>
        <p:spPr>
          <a:xfrm>
            <a:off x="7667280" y="501300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55" name="Line 86"/>
          <p:cNvSpPr/>
          <p:nvPr/>
        </p:nvSpPr>
        <p:spPr>
          <a:xfrm>
            <a:off x="7812000" y="494172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56" name="Line 87"/>
          <p:cNvSpPr/>
          <p:nvPr/>
        </p:nvSpPr>
        <p:spPr>
          <a:xfrm>
            <a:off x="8027640" y="50846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57" name="Line 88"/>
          <p:cNvSpPr/>
          <p:nvPr/>
        </p:nvSpPr>
        <p:spPr>
          <a:xfrm>
            <a:off x="7667280" y="48686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58" name="Line 89"/>
          <p:cNvSpPr/>
          <p:nvPr/>
        </p:nvSpPr>
        <p:spPr>
          <a:xfrm>
            <a:off x="5795640" y="494172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59" name="Line 90"/>
          <p:cNvSpPr/>
          <p:nvPr/>
        </p:nvSpPr>
        <p:spPr>
          <a:xfrm>
            <a:off x="5219640" y="48686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60" name="Line 91"/>
          <p:cNvSpPr/>
          <p:nvPr/>
        </p:nvSpPr>
        <p:spPr>
          <a:xfrm>
            <a:off x="5651280" y="48686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61" name="CustomShape 92"/>
          <p:cNvSpPr/>
          <p:nvPr/>
        </p:nvSpPr>
        <p:spPr>
          <a:xfrm>
            <a:off x="2664000" y="5604480"/>
            <a:ext cx="3526560" cy="9410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400" spc="-1" strike="noStrike">
                <a:solidFill>
                  <a:srgbClr val="323232"/>
                </a:solidFill>
                <a:latin typeface="Arial"/>
                <a:ea typeface="ＭＳ Ｐゴシック"/>
              </a:rPr>
              <a:t>1.  Li and Durbin 2009</a:t>
            </a:r>
            <a:r>
              <a:rPr b="0" lang="en-US" sz="1400" spc="-1" strike="noStrike">
                <a:solidFill>
                  <a:srgbClr val="323232"/>
                </a:solidFill>
                <a:latin typeface="Arial"/>
                <a:ea typeface="ＭＳ Ｐゴシック"/>
              </a:rPr>
              <a:t>	</a:t>
            </a:r>
            <a:r>
              <a:rPr b="0" lang="en-US" sz="1400" spc="-1" strike="noStrike">
                <a:solidFill>
                  <a:srgbClr val="323232"/>
                </a:solidFill>
                <a:latin typeface="Arial"/>
                <a:ea typeface="ＭＳ Ｐゴシック"/>
              </a:rPr>
              <a:t>	</a:t>
            </a:r>
            <a:endParaRPr b="0" lang="en-US" sz="1400" spc="-1" strike="noStrike">
              <a:latin typeface="Arial"/>
            </a:endParaRPr>
          </a:p>
          <a:p>
            <a:pPr>
              <a:lnSpc>
                <a:spcPct val="100000"/>
              </a:lnSpc>
            </a:pPr>
            <a:r>
              <a:rPr b="0" lang="en-US" sz="1400" spc="-1" strike="noStrike">
                <a:solidFill>
                  <a:srgbClr val="323232"/>
                </a:solidFill>
                <a:latin typeface="Arial"/>
                <a:ea typeface="ＭＳ Ｐゴシック"/>
              </a:rPr>
              <a:t>2.  Langemead et al. 2009</a:t>
            </a:r>
            <a:endParaRPr b="0" lang="en-US" sz="1400" spc="-1" strike="noStrike">
              <a:latin typeface="Arial"/>
            </a:endParaRPr>
          </a:p>
          <a:p>
            <a:pPr>
              <a:lnSpc>
                <a:spcPct val="100000"/>
              </a:lnSpc>
            </a:pPr>
            <a:r>
              <a:rPr b="0" lang="en-US" sz="1400" spc="-1" strike="noStrike">
                <a:solidFill>
                  <a:srgbClr val="323232"/>
                </a:solidFill>
                <a:latin typeface="Arial"/>
                <a:ea typeface="ＭＳ Ｐゴシック"/>
              </a:rPr>
              <a:t>3. Trapenell et al. 2009; Kim et al. 2013</a:t>
            </a:r>
            <a:endParaRPr b="0" lang="en-US" sz="1400" spc="-1" strike="noStrike">
              <a:latin typeface="Arial"/>
            </a:endParaRPr>
          </a:p>
          <a:p>
            <a:pPr>
              <a:lnSpc>
                <a:spcPct val="100000"/>
              </a:lnSpc>
            </a:pPr>
            <a:r>
              <a:rPr b="0" lang="en-US" sz="1400" spc="-1" strike="noStrike">
                <a:solidFill>
                  <a:srgbClr val="323232"/>
                </a:solidFill>
                <a:latin typeface="Arial"/>
                <a:ea typeface="ＭＳ Ｐゴシック"/>
              </a:rPr>
              <a:t>4.  Dobin et al. 2013</a:t>
            </a:r>
            <a:endParaRPr b="0" lang="en-US" sz="1400" spc="-1" strike="noStrike">
              <a:latin typeface="Arial"/>
            </a:endParaRPr>
          </a:p>
        </p:txBody>
      </p:sp>
    </p:spTree>
  </p:cSld>
  <p:transition spd="med">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e191a"/>
      </a:dk2>
      <a:lt2>
        <a:srgbClr val="575757"/>
      </a:lt2>
      <a:accent1>
        <a:srgbClr val="e30613"/>
      </a:accent1>
      <a:accent2>
        <a:srgbClr val="ea5297"/>
      </a:accent2>
      <a:accent3>
        <a:srgbClr val="ee7659"/>
      </a:accent3>
      <a:accent4>
        <a:srgbClr val="009fe3"/>
      </a:accent4>
      <a:accent5>
        <a:srgbClr val="009a93"/>
      </a:accent5>
      <a:accent6>
        <a:srgbClr val="2e2c7e"/>
      </a:accent6>
      <a:hlink>
        <a:srgbClr val="575757"/>
      </a:hlink>
      <a:folHlink>
        <a:srgbClr val="7878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e191a"/>
      </a:dk2>
      <a:lt2>
        <a:srgbClr val="575757"/>
      </a:lt2>
      <a:accent1>
        <a:srgbClr val="e30613"/>
      </a:accent1>
      <a:accent2>
        <a:srgbClr val="ea5297"/>
      </a:accent2>
      <a:accent3>
        <a:srgbClr val="ee7659"/>
      </a:accent3>
      <a:accent4>
        <a:srgbClr val="009fe3"/>
      </a:accent4>
      <a:accent5>
        <a:srgbClr val="009a93"/>
      </a:accent5>
      <a:accent6>
        <a:srgbClr val="2e2c7e"/>
      </a:accent6>
      <a:hlink>
        <a:srgbClr val="575757"/>
      </a:hlink>
      <a:folHlink>
        <a:srgbClr val="7878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ae191a"/>
      </a:dk2>
      <a:lt2>
        <a:srgbClr val="575757"/>
      </a:lt2>
      <a:accent1>
        <a:srgbClr val="e30613"/>
      </a:accent1>
      <a:accent2>
        <a:srgbClr val="ea5297"/>
      </a:accent2>
      <a:accent3>
        <a:srgbClr val="ee7659"/>
      </a:accent3>
      <a:accent4>
        <a:srgbClr val="009fe3"/>
      </a:accent4>
      <a:accent5>
        <a:srgbClr val="009a93"/>
      </a:accent5>
      <a:accent6>
        <a:srgbClr val="2e2c7e"/>
      </a:accent6>
      <a:hlink>
        <a:srgbClr val="575757"/>
      </a:hlink>
      <a:folHlink>
        <a:srgbClr val="7878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ae191a"/>
      </a:dk2>
      <a:lt2>
        <a:srgbClr val="575757"/>
      </a:lt2>
      <a:accent1>
        <a:srgbClr val="e30613"/>
      </a:accent1>
      <a:accent2>
        <a:srgbClr val="ea5297"/>
      </a:accent2>
      <a:accent3>
        <a:srgbClr val="ee7659"/>
      </a:accent3>
      <a:accent4>
        <a:srgbClr val="009fe3"/>
      </a:accent4>
      <a:accent5>
        <a:srgbClr val="009a93"/>
      </a:accent5>
      <a:accent6>
        <a:srgbClr val="2e2c7e"/>
      </a:accent6>
      <a:hlink>
        <a:srgbClr val="575757"/>
      </a:hlink>
      <a:folHlink>
        <a:srgbClr val="7878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RNA-Seq_Basel2017_DesignQC</Template>
  <TotalTime>6726</TotalTime>
  <Application>LibreOffice/6.4.7.2$Linux_X86_64 LibreOffice_project/40$Build-2</Application>
  <Words>1947</Words>
  <Paragraphs>268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2017-08-03T16:02:08Z</dcterms:created>
  <dc:creator>Microsoft Office User</dc:creator>
  <dc:description/>
  <dc:language>en-US</dc:language>
  <cp:lastModifiedBy/>
  <dcterms:modified xsi:type="dcterms:W3CDTF">2023-08-29T16:54:52Z</dcterms:modified>
  <cp:revision>90</cp:revision>
  <dc:subject/>
  <dc:title>Introduction to RNA-Seq – Design and QC</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15.0036</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6</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28</vt:i4>
  </property>
</Properties>
</file>