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0.png" ContentType="image/png"/>
  <Override PartName="/ppt/media/image47.png" ContentType="image/png"/>
  <Override PartName="/ppt/media/image10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29.png" ContentType="image/png"/>
  <Override PartName="/ppt/media/image31.png" ContentType="image/png"/>
  <Override PartName="/ppt/media/image25.png" ContentType="image/png"/>
  <Override PartName="/ppt/media/image28.png" ContentType="image/png"/>
  <Override PartName="/ppt/media/image60.jpeg" ContentType="image/jpeg"/>
  <Override PartName="/ppt/media/image30.png" ContentType="image/png"/>
  <Override PartName="/ppt/media/image16.png" ContentType="image/png"/>
  <Override PartName="/ppt/media/image27.png" ContentType="image/png"/>
  <Override PartName="/ppt/media/image2.wmf" ContentType="image/x-wmf"/>
  <Override PartName="/ppt/media/image57.png" ContentType="image/png"/>
  <Override PartName="/ppt/media/image20.png" ContentType="image/png"/>
  <Override PartName="/ppt/media/image22.png" ContentType="image/png"/>
  <Override PartName="/ppt/media/image4.wmf" ContentType="image/x-wmf"/>
  <Override PartName="/ppt/media/image59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17.png" ContentType="image/png"/>
  <Override PartName="/ppt/media/image14.png" ContentType="image/png"/>
  <Override PartName="/ppt/media/image5.jpeg" ContentType="image/jpeg"/>
  <Override PartName="/ppt/media/image61.png" ContentType="image/png"/>
  <Override PartName="/ppt/media/image2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2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853A183-725E-4723-8B58-23041FAD6D3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06A605-E24B-4B97-ACEF-3E9753C3220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2360" cy="38088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6440" cy="6314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7500960" y="6485760"/>
            <a:ext cx="14832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>
            <a:noAutofit/>
          </a:bodyPr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0" y="6856200"/>
            <a:ext cx="9144000" cy="180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2360" cy="380880"/>
          </a:xfrm>
          <a:prstGeom prst="rect">
            <a:avLst/>
          </a:prstGeom>
          <a:ln>
            <a:noFill/>
          </a:ln>
        </p:spPr>
      </p:pic>
      <p:pic>
        <p:nvPicPr>
          <p:cNvPr id="82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6440" cy="6314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7500960" y="6485760"/>
            <a:ext cx="14832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>
            <a:noAutofit/>
          </a:bodyPr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gsea-msigdb.org/gsea/msigdb/index.jsp" TargetMode="Externa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genome.jp/kegg/" TargetMode="External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hyperlink" Target="https://ismara.unibas.ch/mara/" TargetMode="External"/><Relationship Id="rId5" Type="http://schemas.openxmlformats.org/officeDocument/2006/relationships/image" Target="../media/image58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geneontology.org/" TargetMode="Externa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4129200"/>
            <a:ext cx="845712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Introduction to RNA-Seq – Enrichment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4964400"/>
            <a:ext cx="809676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0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0760" cy="3425760"/>
          </a:xfrm>
          <a:prstGeom prst="rect">
            <a:avLst/>
          </a:prstGeom>
          <a:ln>
            <a:noFill/>
          </a:ln>
        </p:spPr>
      </p:pic>
      <p:sp>
        <p:nvSpPr>
          <p:cNvPr id="131" name="Line 3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5880" cy="71676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MSigDB : </a:t>
            </a:r>
            <a:r>
              <a:rPr b="1" lang="en-US" sz="1800" spc="-1" strike="noStrike" u="sng">
                <a:solidFill>
                  <a:srgbClr val="575757"/>
                </a:solidFill>
                <a:uFillTx/>
                <a:latin typeface="Arial"/>
                <a:ea typeface="DejaVu Sans"/>
                <a:hlinkClick r:id="rId1"/>
              </a:rPr>
              <a:t>http://www.gsea-msigdb.org/gsea/msigdb/index.jsp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Human mouse and rat only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rcRect l="0" t="0" r="0" b="45343"/>
          <a:stretch/>
        </p:blipFill>
        <p:spPr>
          <a:xfrm>
            <a:off x="291960" y="2377440"/>
            <a:ext cx="4278960" cy="374760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rcRect l="0" t="54670" r="0" b="0"/>
          <a:stretch/>
        </p:blipFill>
        <p:spPr>
          <a:xfrm>
            <a:off x="4589640" y="2377440"/>
            <a:ext cx="4278960" cy="3107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KEGG : </a:t>
            </a:r>
            <a:r>
              <a:rPr b="1" lang="en-US" sz="1800" spc="-1" strike="noStrike" u="sng">
                <a:solidFill>
                  <a:srgbClr val="575757"/>
                </a:solidFill>
                <a:uFillTx/>
                <a:latin typeface="Arial"/>
                <a:ea typeface="DejaVu Sans"/>
                <a:hlinkClick r:id="rId1"/>
              </a:rPr>
              <a:t>https://www.genome.jp/kegg/</a:t>
            </a: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 - KEGG PATHWAY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137520" y="1717920"/>
            <a:ext cx="6320520" cy="485244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6371280" y="5702400"/>
            <a:ext cx="273996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Projection of DE data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onto a KEGG pathway map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With R package pathview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https://bioconductor.org/packages/release/bioc/html/pathview.html</a:t>
            </a:r>
            <a:endParaRPr b="0" lang="en-US" sz="7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Custom gene sets :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Derived from specialized litterature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Tentative annotation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Understudied organisms 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5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computing enrichment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2 possible approaches (among many!)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Over-representation analysis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 Set Enrichment Analysis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computing enrichment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2 possible approaches (among many!)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Over-representation analysis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Fisher’s exact test (with p-val correction)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994320" y="3574080"/>
          <a:ext cx="3380040" cy="1266120"/>
        </p:xfrm>
        <a:graphic>
          <a:graphicData uri="http://schemas.openxmlformats.org/drawingml/2006/table">
            <a:tbl>
              <a:tblPr/>
              <a:tblGrid>
                <a:gridCol w="1691640"/>
                <a:gridCol w="736200"/>
                <a:gridCol w="952560"/>
              </a:tblGrid>
              <a:tr h="422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Not 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2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in gene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1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not in gene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77" name="CustomShape 4"/>
          <p:cNvSpPr/>
          <p:nvPr/>
        </p:nvSpPr>
        <p:spPr>
          <a:xfrm>
            <a:off x="4846320" y="3657600"/>
            <a:ext cx="36637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 = A+B+C+D  </a:t>
            </a:r>
            <a:r>
              <a:rPr b="1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# total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M = A+B           </a:t>
            </a:r>
            <a:r>
              <a:rPr b="1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# genes in 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n = A+C            </a:t>
            </a:r>
            <a:r>
              <a:rPr b="1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# DE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k = A                 </a:t>
            </a:r>
            <a:r>
              <a:rPr b="1" lang="en-US" sz="1800" spc="-1" strike="noStrike">
                <a:solidFill>
                  <a:srgbClr val="ef413d"/>
                </a:solidFill>
                <a:latin typeface="Arial"/>
                <a:ea typeface="DejaVu Sans"/>
              </a:rPr>
              <a:t># DE genes in set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958680" y="4960800"/>
            <a:ext cx="3703680" cy="1713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computing enrichment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2 possible approaches (among many!)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 Set Enrichment Analysis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Do not rely on 0/1 DE status, but on a continuous measurement (eg. log2FC)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Computes Enrichment Score from list of ranked genes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Estimates significance using permutations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GSEA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56600" y="1084320"/>
            <a:ext cx="7980480" cy="5132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</a:t>
            </a: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ment </a:t>
            </a: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analysis </a:t>
            </a: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56600" y="1084320"/>
            <a:ext cx="7980480" cy="513252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554480" y="3566160"/>
            <a:ext cx="274320" cy="2743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2531520" y="3585600"/>
            <a:ext cx="274320" cy="274320"/>
          </a:xfrm>
          <a:prstGeom prst="ellipse">
            <a:avLst/>
          </a:pr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4"/>
          <p:cNvSpPr txBox="1"/>
          <p:nvPr/>
        </p:nvSpPr>
        <p:spPr>
          <a:xfrm>
            <a:off x="3840480" y="1554480"/>
            <a:ext cx="4048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Going through the list of ranked genes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809280" y="2326680"/>
            <a:ext cx="4170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Gene 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* in set       → Move curve away from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* not in set → Move curve to 0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56600" y="1084320"/>
            <a:ext cx="7980480" cy="5132520"/>
          </a:xfrm>
          <a:prstGeom prst="rect">
            <a:avLst/>
          </a:prstGeom>
          <a:ln>
            <a:noFill/>
          </a:ln>
        </p:spPr>
      </p:pic>
      <p:sp>
        <p:nvSpPr>
          <p:cNvPr id="191" name="Line 2"/>
          <p:cNvSpPr/>
          <p:nvPr/>
        </p:nvSpPr>
        <p:spPr>
          <a:xfrm>
            <a:off x="1737360" y="1554480"/>
            <a:ext cx="0" cy="283464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extShape 3"/>
          <p:cNvSpPr txBox="1"/>
          <p:nvPr/>
        </p:nvSpPr>
        <p:spPr>
          <a:xfrm>
            <a:off x="2630880" y="1371600"/>
            <a:ext cx="4318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Enrichment Score (ES) : curve maximum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Line 4"/>
          <p:cNvSpPr/>
          <p:nvPr/>
        </p:nvSpPr>
        <p:spPr>
          <a:xfrm flipH="1">
            <a:off x="1737360" y="1554480"/>
            <a:ext cx="8935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731520" y="2615760"/>
            <a:ext cx="1005840" cy="1554480"/>
          </a:xfrm>
          <a:prstGeom prst="rect">
            <a:avLst/>
          </a:prstGeom>
          <a:solidFill>
            <a:srgbClr val="ff8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6"/>
          <p:cNvSpPr txBox="1"/>
          <p:nvPr/>
        </p:nvSpPr>
        <p:spPr>
          <a:xfrm>
            <a:off x="747360" y="2651760"/>
            <a:ext cx="99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Leading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Edge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genes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NES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56600" y="1084320"/>
            <a:ext cx="7980480" cy="5132520"/>
          </a:xfrm>
          <a:prstGeom prst="rect">
            <a:avLst/>
          </a:prstGeom>
          <a:ln>
            <a:noFill/>
          </a:ln>
        </p:spPr>
      </p:pic>
      <p:sp>
        <p:nvSpPr>
          <p:cNvPr id="198" name="Line 2"/>
          <p:cNvSpPr/>
          <p:nvPr/>
        </p:nvSpPr>
        <p:spPr>
          <a:xfrm>
            <a:off x="1737360" y="1554480"/>
            <a:ext cx="0" cy="283464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3"/>
          <p:cNvSpPr txBox="1"/>
          <p:nvPr/>
        </p:nvSpPr>
        <p:spPr>
          <a:xfrm>
            <a:off x="2630880" y="137160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Line 4"/>
          <p:cNvSpPr/>
          <p:nvPr/>
        </p:nvSpPr>
        <p:spPr>
          <a:xfrm flipH="1">
            <a:off x="1737360" y="1554480"/>
            <a:ext cx="8935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5"/>
          <p:cNvSpPr txBox="1"/>
          <p:nvPr/>
        </p:nvSpPr>
        <p:spPr>
          <a:xfrm>
            <a:off x="3898800" y="1371600"/>
            <a:ext cx="5226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Subramanian et al. 2005 : </a:t>
            </a:r>
            <a:r>
              <a:rPr b="0" lang="en-US" sz="1800" spc="-1" strike="noStrike">
                <a:latin typeface="Arial"/>
              </a:rPr>
              <a:t>normalization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by comparison with gene-label permuted 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TextShape 6"/>
          <p:cNvSpPr txBox="1"/>
          <p:nvPr/>
        </p:nvSpPr>
        <p:spPr>
          <a:xfrm>
            <a:off x="3899160" y="2091960"/>
            <a:ext cx="50666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Korotkevich et al. 2021 : fGSEA</a:t>
            </a:r>
            <a:r>
              <a:rPr b="0" lang="en-US" sz="1800" spc="-1" strike="noStrike">
                <a:latin typeface="Arial"/>
              </a:rPr>
              <a:t>: normalization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With parallel evaluation + score heuristic +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Refinement of low-p-values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to do with your list of differentially expressed gene ?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Interpretation can be difficult, especially when many genes are 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(f)GSEA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56600" y="1084320"/>
            <a:ext cx="7980480" cy="5132520"/>
          </a:xfrm>
          <a:prstGeom prst="rect">
            <a:avLst/>
          </a:prstGeom>
          <a:ln>
            <a:noFill/>
          </a:ln>
        </p:spPr>
      </p:pic>
      <p:sp>
        <p:nvSpPr>
          <p:cNvPr id="205" name="Line 2"/>
          <p:cNvSpPr/>
          <p:nvPr/>
        </p:nvSpPr>
        <p:spPr>
          <a:xfrm>
            <a:off x="1737360" y="1554480"/>
            <a:ext cx="0" cy="283464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3"/>
          <p:cNvSpPr txBox="1"/>
          <p:nvPr/>
        </p:nvSpPr>
        <p:spPr>
          <a:xfrm>
            <a:off x="2630880" y="137160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Line 4"/>
          <p:cNvSpPr/>
          <p:nvPr/>
        </p:nvSpPr>
        <p:spPr>
          <a:xfrm flipH="1">
            <a:off x="1737360" y="1554480"/>
            <a:ext cx="8935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5"/>
          <p:cNvSpPr txBox="1"/>
          <p:nvPr/>
        </p:nvSpPr>
        <p:spPr>
          <a:xfrm>
            <a:off x="3898800" y="1371600"/>
            <a:ext cx="5226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Subramanian </a:t>
            </a:r>
            <a:r>
              <a:rPr b="1" lang="en-US" sz="1800" spc="-1" strike="noStrike">
                <a:latin typeface="Arial"/>
              </a:rPr>
              <a:t>et al. 2005 : </a:t>
            </a:r>
            <a:r>
              <a:rPr b="0" lang="en-US" sz="1800" spc="-1" strike="noStrike">
                <a:latin typeface="Arial"/>
              </a:rPr>
              <a:t>normalization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by </a:t>
            </a:r>
            <a:r>
              <a:rPr b="0" lang="en-US" sz="1800" spc="-1" strike="noStrike">
                <a:latin typeface="Arial"/>
              </a:rPr>
              <a:t>comparison </a:t>
            </a:r>
            <a:r>
              <a:rPr b="0" lang="en-US" sz="1800" spc="-1" strike="noStrike">
                <a:latin typeface="Arial"/>
              </a:rPr>
              <a:t>with gene-label </a:t>
            </a:r>
            <a:r>
              <a:rPr b="0" lang="en-US" sz="1800" spc="-1" strike="noStrike">
                <a:latin typeface="Arial"/>
              </a:rPr>
              <a:t>permuted 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Shape 6"/>
          <p:cNvSpPr txBox="1"/>
          <p:nvPr/>
        </p:nvSpPr>
        <p:spPr>
          <a:xfrm>
            <a:off x="3899160" y="2091960"/>
            <a:ext cx="50666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Korotkevich </a:t>
            </a:r>
            <a:r>
              <a:rPr b="1" lang="en-US" sz="1800" spc="-1" strike="noStrike">
                <a:latin typeface="Arial"/>
              </a:rPr>
              <a:t>et al. 2021 : </a:t>
            </a:r>
            <a:r>
              <a:rPr b="1" lang="en-US" sz="1800" spc="-1" strike="noStrike">
                <a:latin typeface="Arial"/>
              </a:rPr>
              <a:t>fGSEA</a:t>
            </a:r>
            <a:r>
              <a:rPr b="0" lang="en-US" sz="1800" spc="-1" strike="noStrike">
                <a:latin typeface="Arial"/>
              </a:rPr>
              <a:t>: </a:t>
            </a:r>
            <a:r>
              <a:rPr b="0" lang="en-US" sz="1800" spc="-1" strike="noStrike">
                <a:latin typeface="Arial"/>
              </a:rPr>
              <a:t>normalization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With </a:t>
            </a:r>
            <a:r>
              <a:rPr b="0" lang="en-US" sz="1800" spc="-1" strike="noStrike">
                <a:latin typeface="Arial"/>
              </a:rPr>
              <a:t>parallel </a:t>
            </a:r>
            <a:r>
              <a:rPr b="0" lang="en-US" sz="1800" spc="-1" strike="noStrike">
                <a:latin typeface="Arial"/>
              </a:rPr>
              <a:t>evaluation + </a:t>
            </a:r>
            <a:r>
              <a:rPr b="0" lang="en-US" sz="1800" spc="-1" strike="noStrike">
                <a:latin typeface="Arial"/>
              </a:rPr>
              <a:t>score heuristic </a:t>
            </a:r>
            <a:r>
              <a:rPr b="0" lang="en-US" sz="1800" spc="-1" strike="noStrike">
                <a:latin typeface="Arial"/>
              </a:rPr>
              <a:t>+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Refinement of </a:t>
            </a:r>
            <a:r>
              <a:rPr b="0" lang="en-US" sz="1800" spc="-1" strike="noStrike">
                <a:latin typeface="Arial"/>
              </a:rPr>
              <a:t>low p-values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3931920" y="2011680"/>
            <a:ext cx="5029200" cy="93852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extShape 8"/>
          <p:cNvSpPr txBox="1"/>
          <p:nvPr/>
        </p:nvSpPr>
        <p:spPr>
          <a:xfrm>
            <a:off x="6035040" y="2950200"/>
            <a:ext cx="2835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~100x faster</a:t>
            </a:r>
            <a:endParaRPr b="1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Default in clusterProfiler</a:t>
            </a:r>
            <a:endParaRPr b="1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GSEA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56600" y="1084320"/>
            <a:ext cx="7980480" cy="513252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638280" y="6309360"/>
            <a:ext cx="774936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Enrichment Score visualized using functions from the R package enrichplot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http://www.bioconductor.org/packages/release/bioc/html/enrichplot.html</a:t>
            </a:r>
            <a:endParaRPr b="0" lang="en-US" sz="13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– </a:t>
            </a:r>
            <a:r>
              <a:rPr b="0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computing enrichment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Many more methods or implementations: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Signaling Pathway Impact Analysis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https://bioconductor.org/packages/release/bioc/html/SPIA.html</a:t>
            </a:r>
            <a:endParaRPr b="0" lang="en-US" sz="18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ISMARA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u="sng">
                <a:solidFill>
                  <a:srgbClr val="575757"/>
                </a:solidFill>
                <a:uFillTx/>
                <a:latin typeface="Arial"/>
                <a:ea typeface="DejaVu Sans"/>
                <a:hlinkClick r:id="rId4"/>
              </a:rPr>
              <a:t>https://ismara.unibas.ch/mara/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18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5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Practical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Go to the website and follow the Enrichment practical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3933000"/>
            <a:ext cx="8096760" cy="21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60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30613"/>
                </a:solidFill>
                <a:latin typeface="Arial"/>
                <a:ea typeface="DejaVu Sans"/>
              </a:rPr>
              <a:t>Contributors:</a:t>
            </a:r>
            <a:br/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Geoffrey Fucile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Walid Gharib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Irene Keller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Pablo Escobar Lopez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DejaVu Sans"/>
              </a:rPr>
              <a:t>Charlotte Soneson</a:t>
            </a:r>
            <a:br/>
            <a:br/>
            <a:endParaRPr b="0" lang="en-US" sz="2200" spc="-1" strike="noStrike">
              <a:latin typeface="Arial"/>
            </a:endParaRPr>
          </a:p>
        </p:txBody>
      </p:sp>
      <p:pic>
        <p:nvPicPr>
          <p:cNvPr id="220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0760" cy="3425760"/>
          </a:xfrm>
          <a:prstGeom prst="rect">
            <a:avLst/>
          </a:prstGeom>
          <a:ln>
            <a:noFill/>
          </a:ln>
        </p:spPr>
      </p:pic>
      <p:sp>
        <p:nvSpPr>
          <p:cNvPr id="221" name="Line 2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222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5880" cy="716760"/>
          </a:xfrm>
          <a:prstGeom prst="rect">
            <a:avLst/>
          </a:prstGeom>
          <a:ln>
            <a:noFill/>
          </a:ln>
        </p:spPr>
      </p:pic>
      <p:sp>
        <p:nvSpPr>
          <p:cNvPr id="223" name="Line 3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to do with your list of differentially expressed gene ?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Interpretation can be difficult, especially when many genes are 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65760" y="4206240"/>
            <a:ext cx="23770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3600" spc="-1" strike="noStrike">
                <a:solidFill>
                  <a:srgbClr val="323232"/>
                </a:solidFill>
                <a:latin typeface="Arial"/>
                <a:ea typeface="DejaVu Sans"/>
              </a:rPr>
              <a:t>DE genes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5325840" y="3494160"/>
            <a:ext cx="4000680" cy="32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ENRICHED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Biological function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Pathway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TF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2926080" y="4297680"/>
            <a:ext cx="2377080" cy="456840"/>
          </a:xfrm>
          <a:custGeom>
            <a:avLst/>
            <a:gdLst/>
            <a:ahLst/>
            <a:rect l="l" t="t" r="r" b="b"/>
            <a:pathLst>
              <a:path w="6606" h="1272">
                <a:moveTo>
                  <a:pt x="0" y="317"/>
                </a:moveTo>
                <a:lnTo>
                  <a:pt x="4953" y="317"/>
                </a:lnTo>
                <a:lnTo>
                  <a:pt x="4953" y="0"/>
                </a:lnTo>
                <a:lnTo>
                  <a:pt x="6605" y="635"/>
                </a:lnTo>
                <a:lnTo>
                  <a:pt x="4953" y="1271"/>
                </a:lnTo>
                <a:lnTo>
                  <a:pt x="4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to do with your list of differentially expressed gene ?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Interpretation can be difficult, especially when many genes are 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65760" y="4206240"/>
            <a:ext cx="23770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3600" spc="-1" strike="noStrike">
                <a:solidFill>
                  <a:srgbClr val="323232"/>
                </a:solidFill>
                <a:latin typeface="Arial"/>
                <a:ea typeface="DejaVu Sans"/>
              </a:rPr>
              <a:t>DE genes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325840" y="3494160"/>
            <a:ext cx="4000680" cy="32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ENRICHED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Biological function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Pathway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TF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2926080" y="4297680"/>
            <a:ext cx="2377080" cy="456840"/>
          </a:xfrm>
          <a:custGeom>
            <a:avLst/>
            <a:gdLst/>
            <a:ahLst/>
            <a:rect l="l" t="t" r="r" b="b"/>
            <a:pathLst>
              <a:path w="6606" h="1272">
                <a:moveTo>
                  <a:pt x="0" y="317"/>
                </a:moveTo>
                <a:lnTo>
                  <a:pt x="4953" y="317"/>
                </a:lnTo>
                <a:lnTo>
                  <a:pt x="4953" y="0"/>
                </a:lnTo>
                <a:lnTo>
                  <a:pt x="6605" y="635"/>
                </a:lnTo>
                <a:lnTo>
                  <a:pt x="4953" y="1271"/>
                </a:lnTo>
                <a:lnTo>
                  <a:pt x="4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 w="5724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>
            <a:off x="3566160" y="5029200"/>
            <a:ext cx="1867320" cy="5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mapping</a:t>
            </a: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What to do with your list of differentially expressed gene ?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Interpretation can be difficult, especially when many genes are 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65760" y="4206240"/>
            <a:ext cx="23770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3600" spc="-1" strike="noStrike">
                <a:solidFill>
                  <a:srgbClr val="323232"/>
                </a:solidFill>
                <a:latin typeface="Arial"/>
                <a:ea typeface="DejaVu Sans"/>
              </a:rPr>
              <a:t>DE genes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5325840" y="3494160"/>
            <a:ext cx="4000680" cy="32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DejaVu Sans"/>
              </a:rPr>
              <a:t>ENRICHED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Biological function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Pathway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TF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800" spc="-1" strike="noStrike">
                <a:solidFill>
                  <a:srgbClr val="323232"/>
                </a:solidFill>
                <a:latin typeface="Arial"/>
                <a:ea typeface="DejaVu Sans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2926080" y="4297680"/>
            <a:ext cx="2377080" cy="456840"/>
          </a:xfrm>
          <a:custGeom>
            <a:avLst/>
            <a:gdLst/>
            <a:ahLst/>
            <a:rect l="l" t="t" r="r" b="b"/>
            <a:pathLst>
              <a:path w="6606" h="1272">
                <a:moveTo>
                  <a:pt x="0" y="317"/>
                </a:moveTo>
                <a:lnTo>
                  <a:pt x="4953" y="317"/>
                </a:lnTo>
                <a:lnTo>
                  <a:pt x="4953" y="0"/>
                </a:lnTo>
                <a:lnTo>
                  <a:pt x="6605" y="635"/>
                </a:lnTo>
                <a:lnTo>
                  <a:pt x="4953" y="1271"/>
                </a:lnTo>
                <a:lnTo>
                  <a:pt x="4953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goal is to regroup certain genes together in meaningful sets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Genes involved in the same pathway (eg. DNA repair)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Genes located in the same biological compartment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Genes with a similar molecular function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5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Genes regulated by the same transcription factor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6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 few of the possibilities :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 Ontology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Reactome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KEGG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5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MSigDB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6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Custom set 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7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 ontology : </a:t>
            </a:r>
            <a:r>
              <a:rPr b="1" lang="en-US" sz="2400" spc="-1" strike="noStrike" u="sng">
                <a:solidFill>
                  <a:srgbClr val="575757"/>
                </a:solidFill>
                <a:uFillTx/>
                <a:latin typeface="Arial"/>
                <a:ea typeface="DejaVu Sans"/>
                <a:hlinkClick r:id="rId1"/>
              </a:rPr>
              <a:t>http://geneontology.org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3 domains of nested terms: 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Molecular Function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Cellular Component</a:t>
            </a:r>
            <a:endParaRPr b="0" lang="en-US" sz="2400" spc="-1" strike="noStrike">
              <a:latin typeface="Arial"/>
            </a:endParaRPr>
          </a:p>
          <a:p>
            <a:pPr lvl="1" marL="360000" indent="-356760">
              <a:lnSpc>
                <a:spcPct val="100000"/>
              </a:lnSpc>
              <a:spcBef>
                <a:spcPts val="2401"/>
              </a:spcBef>
              <a:buSzPct val="100000"/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Biological Process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5"/>
          <a:stretch/>
        </p:blipFill>
        <p:spPr>
          <a:xfrm>
            <a:off x="4572000" y="2025720"/>
            <a:ext cx="4440600" cy="4648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0" y="1554480"/>
            <a:ext cx="9142560" cy="655308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504000" y="404640"/>
            <a:ext cx="8385120" cy="4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Enrichment analysis - mapping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340640"/>
            <a:ext cx="8096760" cy="53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Reactome : https://reactome.org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RNA-Seq_Basel2017_DesignQC</Template>
  <TotalTime>11552</TotalTime>
  <Application>LibreOffice/6.4.7.2$Linux_X86_64 LibreOffice_project/40$Build-2</Application>
  <Words>1330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2017-08-03T16:02:08Z</dcterms:created>
  <dc:creator>Microsoft Office User</dc:creator>
  <dc:description/>
  <dc:language>en-US</dc:language>
  <cp:lastModifiedBy/>
  <cp:lastPrinted>2017-08-09T14:55:22Z</cp:lastPrinted>
  <dcterms:modified xsi:type="dcterms:W3CDTF">2023-08-29T15:31:57Z</dcterms:modified>
  <cp:revision>158</cp:revision>
  <dc:subject/>
  <dc:title>Introduction to RNA-Seq – Design and QC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