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5"/>
    <p:sldMasterId id="2147483666"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Lst>
  <p:sldSz cy="5143500" cx="9144000"/>
  <p:notesSz cx="6858000" cy="9144000"/>
  <p:embeddedFontLst>
    <p:embeddedFont>
      <p:font typeface="Roboto"/>
      <p:regular r:id="rId64"/>
      <p:bold r:id="rId65"/>
      <p:italic r:id="rId66"/>
      <p:boldItalic r:id="rId67"/>
    </p:embeddedFont>
    <p:embeddedFont>
      <p:font typeface="Lato"/>
      <p:regular r:id="rId68"/>
      <p:bold r:id="rId69"/>
      <p:italic r:id="rId70"/>
      <p:boldItalic r:id="rId71"/>
    </p:embeddedFont>
    <p:embeddedFont>
      <p:font typeface="Open Sans"/>
      <p:regular r:id="rId72"/>
      <p:bold r:id="rId73"/>
      <p:italic r:id="rId74"/>
      <p:boldItalic r:id="rId7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EA8BC63-F4EB-4655-8568-B0D3BE68213D}">
  <a:tblStyle styleId="{9EA8BC63-F4EB-4655-8568-B0D3BE68213D}" styleName="Table_0">
    <a:wholeTbl>
      <a:tcTxStyle>
        <a:font>
          <a:latin typeface="Arial"/>
          <a:ea typeface="Arial"/>
          <a:cs typeface="Arial"/>
        </a:font>
        <a:srgbClr val="000000"/>
      </a:tcTxStyle>
      <a:tcStyle>
        <a:tcBdr>
          <a:left>
            <a:ln cap="flat" cmpd="sng">
              <a:solidFill>
                <a:srgbClr val="000000"/>
              </a:solidFill>
              <a:prstDash val="solid"/>
              <a:round/>
              <a:headEnd len="sm" w="sm" type="none"/>
              <a:tailEnd len="sm" w="sm" type="none"/>
            </a:ln>
          </a:left>
          <a:right>
            <a:ln cap="flat" cmpd="sng">
              <a:solidFill>
                <a:srgbClr val="000000"/>
              </a:solidFill>
              <a:prstDash val="solid"/>
              <a:round/>
              <a:headEnd len="sm" w="sm" type="none"/>
              <a:tailEnd len="sm" w="sm" type="none"/>
            </a:ln>
          </a:right>
          <a:top>
            <a:ln cap="flat" cmpd="sng">
              <a:solidFill>
                <a:srgbClr val="000000"/>
              </a:solidFill>
              <a:prstDash val="solid"/>
              <a:round/>
              <a:headEnd len="sm" w="sm" type="none"/>
              <a:tailEnd len="sm" w="sm" type="none"/>
            </a:ln>
          </a:top>
          <a:bottom>
            <a:ln cap="flat" cmpd="sng">
              <a:solidFill>
                <a:srgbClr val="000000"/>
              </a:solidFill>
              <a:prstDash val="solid"/>
              <a:round/>
              <a:headEnd len="sm" w="sm" type="none"/>
              <a:tailEnd len="sm" w="sm" type="none"/>
            </a:ln>
          </a:bottom>
          <a:insideH>
            <a:ln cap="flat" cmpd="sng">
              <a:solidFill>
                <a:srgbClr val="000000"/>
              </a:solidFill>
              <a:prstDash val="solid"/>
              <a:round/>
              <a:headEnd len="sm" w="sm" type="none"/>
              <a:tailEnd len="sm" w="sm" type="none"/>
            </a:ln>
          </a:insideH>
          <a:insideV>
            <a:ln cap="flat" cmpd="sng">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7EE385B6-B9C6-4A72-98D0-55EBDEBA2894}"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795B9FAF-5839-416E-9FB7-24AE3790146B}" styleName="Table_2">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52A0FA27-4685-4BFA-953D-22D01ACD82C4}" styleName="Table_3">
    <a:wholeTbl>
      <a:tcTxStyle b="off" i="off">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font" Target="fonts/OpenSans-bold.fntdata"/><Relationship Id="rId72" Type="http://schemas.openxmlformats.org/officeDocument/2006/relationships/font" Target="fonts/OpenSans-regular.fntdata"/><Relationship Id="rId31" Type="http://schemas.openxmlformats.org/officeDocument/2006/relationships/slide" Target="slides/slide24.xml"/><Relationship Id="rId75" Type="http://schemas.openxmlformats.org/officeDocument/2006/relationships/font" Target="fonts/OpenSans-boldItalic.fntdata"/><Relationship Id="rId30" Type="http://schemas.openxmlformats.org/officeDocument/2006/relationships/slide" Target="slides/slide23.xml"/><Relationship Id="rId74" Type="http://schemas.openxmlformats.org/officeDocument/2006/relationships/font" Target="fonts/OpenSans-italic.fntdata"/><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71" Type="http://schemas.openxmlformats.org/officeDocument/2006/relationships/font" Target="fonts/Lato-boldItalic.fntdata"/><Relationship Id="rId70" Type="http://schemas.openxmlformats.org/officeDocument/2006/relationships/font" Target="fonts/Lato-italic.fntdata"/><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slide" Target="slides/slide55.xml"/><Relationship Id="rId61" Type="http://schemas.openxmlformats.org/officeDocument/2006/relationships/slide" Target="slides/slide54.xml"/><Relationship Id="rId20" Type="http://schemas.openxmlformats.org/officeDocument/2006/relationships/slide" Target="slides/slide13.xml"/><Relationship Id="rId64" Type="http://schemas.openxmlformats.org/officeDocument/2006/relationships/font" Target="fonts/Roboto-regular.fntdata"/><Relationship Id="rId63" Type="http://schemas.openxmlformats.org/officeDocument/2006/relationships/slide" Target="slides/slide56.xml"/><Relationship Id="rId22" Type="http://schemas.openxmlformats.org/officeDocument/2006/relationships/slide" Target="slides/slide15.xml"/><Relationship Id="rId66" Type="http://schemas.openxmlformats.org/officeDocument/2006/relationships/font" Target="fonts/Roboto-italic.fntdata"/><Relationship Id="rId21" Type="http://schemas.openxmlformats.org/officeDocument/2006/relationships/slide" Target="slides/slide14.xml"/><Relationship Id="rId65" Type="http://schemas.openxmlformats.org/officeDocument/2006/relationships/font" Target="fonts/Roboto-bold.fntdata"/><Relationship Id="rId24" Type="http://schemas.openxmlformats.org/officeDocument/2006/relationships/slide" Target="slides/slide17.xml"/><Relationship Id="rId68" Type="http://schemas.openxmlformats.org/officeDocument/2006/relationships/font" Target="fonts/Lato-regular.fntdata"/><Relationship Id="rId23" Type="http://schemas.openxmlformats.org/officeDocument/2006/relationships/slide" Target="slides/slide16.xml"/><Relationship Id="rId67" Type="http://schemas.openxmlformats.org/officeDocument/2006/relationships/font" Target="fonts/Roboto-boldItalic.fntdata"/><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font" Target="fonts/Lato-bold.fntdata"/><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14e4c0e9a5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14e4c0e9a5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bb0109ca73_1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bb0109ca73_1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bb0109ca73_1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bb0109ca73_1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bb0109ca73_1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bb0109ca73_1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bb0109ca73_1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bb0109ca73_1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bb0109ca73_1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bb0109ca73_1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bb0109ca73_1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bb0109ca73_1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bb0109ca73_1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bb0109ca73_1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bb0109ca73_1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bb0109ca73_1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bb0109ca73_1_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bb0109ca73_1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bc9e38f4c3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bc9e38f4c3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c69f23bc4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c69f23bc4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bb0109ca73_1_5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2bb0109ca73_1_5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bb0109ca73_1_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2bb0109ca73_1_5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2bb0109ca73_1_5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2bb0109ca73_1_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2bb0109ca73_1_5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2bb0109ca73_1_5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2bc9e38f4c3_2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2bc9e38f4c3_2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2bb0109ca73_1_5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2bb0109ca73_1_5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2bb0109ca73_1_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2bb0109ca73_1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2bb0109ca73_1_5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2bb0109ca73_1_5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2bb0109ca73_1_5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2bb0109ca73_1_5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2bb0109ca73_1_5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2bb0109ca73_1_5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bb0109ca73_1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bb0109ca73_1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2bb0109ca73_1_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2bb0109ca73_1_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2bb0109ca73_1_6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2bb0109ca73_1_6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2bb0109ca73_1_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2bb0109ca73_1_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2bb0109ca73_1_6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2bb0109ca73_1_6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2bb0109ca73_1_6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2bb0109ca73_1_6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2bb0109ca73_1_6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2bb0109ca73_1_6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2bb00808bf3_0_6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3" name="Google Shape;563;g2bb00808bf3_0_6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2bb00808bf3_0_6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0" name="Google Shape;580;g2bb00808bf3_0_6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2bb00808bf3_0_7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3" name="Google Shape;593;g2bb00808bf3_0_7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2bb00808bf3_0_7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7" name="Google Shape;607;g2bb00808bf3_0_7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bb0109ca73_1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bb0109ca73_1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2bb00808bf3_0_7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3" name="Google Shape;613;g2bb00808bf3_0_7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en-GB"/>
              <a:t>difference between FILTER and HAVING in SPARQL?</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2bb0109ca73_1_7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0" name="Google Shape;620;g2bb0109ca73_1_7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highlight>
                  <a:srgbClr val="FFFFFF"/>
                </a:highlight>
              </a:rPr>
              <a:t>Find the name of any people that Alice knows.</a:t>
            </a:r>
            <a:endParaRPr>
              <a:solidFill>
                <a:schemeClr val="dk1"/>
              </a:solidFill>
              <a:highlight>
                <a:srgbClr val="FFFFFF"/>
              </a:highlight>
            </a:endParaRPr>
          </a:p>
          <a:p>
            <a:pPr indent="0" lvl="0" marL="0" rtl="0" algn="l">
              <a:lnSpc>
                <a:spcPct val="100000"/>
              </a:lnSpc>
              <a:spcBef>
                <a:spcPts val="0"/>
              </a:spcBef>
              <a:spcAft>
                <a:spcPts val="0"/>
              </a:spcAft>
              <a:buSzPts val="1100"/>
              <a:buNone/>
            </a:pPr>
            <a:r>
              <a:rPr lang="en-GB">
                <a:solidFill>
                  <a:schemeClr val="dk1"/>
                </a:solidFill>
                <a:highlight>
                  <a:srgbClr val="FFFFFF"/>
                </a:highlight>
              </a:rPr>
              <a:t>Find the names of people 2 "foaf:knows" links away.</a:t>
            </a:r>
            <a:endParaRPr>
              <a:solidFill>
                <a:schemeClr val="dk1"/>
              </a:solidFill>
              <a:highlight>
                <a:srgbClr val="FFFFFF"/>
              </a:highlight>
            </a:endParaRPr>
          </a:p>
          <a:p>
            <a:pPr indent="0" lvl="0" marL="0" rtl="0" algn="l">
              <a:lnSpc>
                <a:spcPct val="100000"/>
              </a:lnSpc>
              <a:spcBef>
                <a:spcPts val="0"/>
              </a:spcBef>
              <a:spcAft>
                <a:spcPts val="0"/>
              </a:spcAft>
              <a:buSzPts val="1100"/>
              <a:buNone/>
            </a:pPr>
            <a:r>
              <a:rPr lang="en-GB">
                <a:solidFill>
                  <a:schemeClr val="dk1"/>
                </a:solidFill>
                <a:highlight>
                  <a:srgbClr val="FFFFFF"/>
                </a:highlight>
              </a:rPr>
              <a:t>Find the names of all the people that can be reached from Alice by foaf:knows:</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g2bb00808bf3_0_7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0" name="Google Shape;630;g2bb00808bf3_0_7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All of patterns are in conjunctive form, for example if a person does not have email data it will not appear in the results. We can use a keyword  “</a:t>
            </a:r>
            <a:r>
              <a:rPr lang="en-GB">
                <a:solidFill>
                  <a:schemeClr val="dk1"/>
                </a:solidFill>
              </a:rPr>
              <a:t>optional</a:t>
            </a:r>
            <a:r>
              <a:rPr lang="en-GB"/>
              <a:t>”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g2bb00808bf3_0_7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4" name="Google Shape;644;g2bb00808bf3_0_7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In specific subgraph of current endpoint</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GB">
                <a:solidFill>
                  <a:schemeClr val="dk1"/>
                </a:solidFill>
              </a:rPr>
              <a:t>All graph on same endpoint.</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g2bb00808bf3_0_7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2" name="Google Shape;652;g2bb00808bf3_0_7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2bb00808bf3_0_7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2" name="Google Shape;662;g2bb00808bf3_0_7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g2bb00808bf3_0_8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4" name="Google Shape;704;g2bb00808bf3_0_8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Do it on an aggregate: it is where it is more interesting to optimize the query (do first the limit, then the order by)</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g2bb00808bf3_0_8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2" name="Google Shape;712;g2bb00808bf3_0_8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g2bb00808bf3_0_8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2" name="Google Shape;722;g2bb00808bf3_0_8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g2bb00808bf3_0_8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0" name="Google Shape;730;g2bb00808bf3_0_8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bb0109ca73_1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bb0109ca73_1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3" name="Shape 763"/>
        <p:cNvGrpSpPr/>
        <p:nvPr/>
      </p:nvGrpSpPr>
      <p:grpSpPr>
        <a:xfrm>
          <a:off x="0" y="0"/>
          <a:ext cx="0" cy="0"/>
          <a:chOff x="0" y="0"/>
          <a:chExt cx="0" cy="0"/>
        </a:xfrm>
      </p:grpSpPr>
      <p:sp>
        <p:nvSpPr>
          <p:cNvPr id="764" name="Google Shape;764;g2bb00808bf3_0_9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5" name="Google Shape;765;g2bb00808bf3_0_9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Combining result from different endpoints</a:t>
            </a:r>
            <a:endParaRPr/>
          </a:p>
          <a:p>
            <a:pPr indent="0" lvl="0" marL="0" rtl="0" algn="l">
              <a:lnSpc>
                <a:spcPct val="100000"/>
              </a:lnSpc>
              <a:spcBef>
                <a:spcPts val="0"/>
              </a:spcBef>
              <a:spcAft>
                <a:spcPts val="0"/>
              </a:spcAft>
              <a:buSzPts val="1100"/>
              <a:buNone/>
            </a:pPr>
            <a:r>
              <a:rPr lang="en-GB">
                <a:solidFill>
                  <a:schemeClr val="dk1"/>
                </a:solidFill>
                <a:highlight>
                  <a:srgbClr val="FFFFFF"/>
                </a:highlight>
              </a:rPr>
              <a:t>This example shows how to query a remote SPARQL endpoint and join the returned data with the data from the local RDF Dataset. Consider a query to find the names of the people we know. Data about the names of various people is available at the http://people.example.org/sparql endpoint:</a:t>
            </a:r>
            <a:endParaRPr>
              <a:solidFill>
                <a:schemeClr val="dk1"/>
              </a:solidFill>
              <a:highlight>
                <a:srgbClr val="FFFFFF"/>
              </a:highlight>
            </a:endParaRPr>
          </a:p>
          <a:p>
            <a:pPr indent="0" lvl="0" marL="0" rtl="0" algn="l">
              <a:lnSpc>
                <a:spcPct val="100000"/>
              </a:lnSpc>
              <a:spcBef>
                <a:spcPts val="0"/>
              </a:spcBef>
              <a:spcAft>
                <a:spcPts val="0"/>
              </a:spcAft>
              <a:buSzPts val="1100"/>
              <a:buNone/>
            </a:pPr>
            <a:r>
              <a:rPr lang="en-GB">
                <a:solidFill>
                  <a:schemeClr val="dk1"/>
                </a:solidFill>
                <a:highlight>
                  <a:srgbClr val="FFFFFF"/>
                </a:highlight>
              </a:rPr>
              <a:t>and one wants to combine with a local FOAF file http://example.org/myfoaf.rdf that contains the single triple:</a:t>
            </a:r>
            <a:endParaRPr>
              <a:solidFill>
                <a:schemeClr val="dk1"/>
              </a:solidFill>
              <a:highlight>
                <a:srgbClr val="FFFFFF"/>
              </a:highlight>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4" name="Shape 774"/>
        <p:cNvGrpSpPr/>
        <p:nvPr/>
      </p:nvGrpSpPr>
      <p:grpSpPr>
        <a:xfrm>
          <a:off x="0" y="0"/>
          <a:ext cx="0" cy="0"/>
          <a:chOff x="0" y="0"/>
          <a:chExt cx="0" cy="0"/>
        </a:xfrm>
      </p:grpSpPr>
      <p:sp>
        <p:nvSpPr>
          <p:cNvPr id="775" name="Google Shape;775;g2bb00808bf3_0_9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6" name="Google Shape;776;g2bb00808bf3_0_9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g2bb00808bf3_0_9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2" name="Google Shape;782;g2bb00808bf3_0_9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A construct query takes data conforming to one model and creates triples conforming to another model. </a:t>
            </a:r>
            <a:r>
              <a:rPr lang="en-GB">
                <a:solidFill>
                  <a:schemeClr val="dk1"/>
                </a:solidFill>
              </a:rPr>
              <a:t>This is great for data integration projects.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9" name="Shape 789"/>
        <p:cNvGrpSpPr/>
        <p:nvPr/>
      </p:nvGrpSpPr>
      <p:grpSpPr>
        <a:xfrm>
          <a:off x="0" y="0"/>
          <a:ext cx="0" cy="0"/>
          <a:chOff x="0" y="0"/>
          <a:chExt cx="0" cy="0"/>
        </a:xfrm>
      </p:grpSpPr>
      <p:sp>
        <p:nvSpPr>
          <p:cNvPr id="790" name="Google Shape;790;g2bb00808bf3_0_9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1" name="Google Shape;791;g2bb00808bf3_0_9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6" name="Shape 796"/>
        <p:cNvGrpSpPr/>
        <p:nvPr/>
      </p:nvGrpSpPr>
      <p:grpSpPr>
        <a:xfrm>
          <a:off x="0" y="0"/>
          <a:ext cx="0" cy="0"/>
          <a:chOff x="0" y="0"/>
          <a:chExt cx="0" cy="0"/>
        </a:xfrm>
      </p:grpSpPr>
      <p:sp>
        <p:nvSpPr>
          <p:cNvPr id="797" name="Google Shape;797;g2bb00808bf3_0_9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8" name="Google Shape;798;g2bb00808bf3_0_9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“Error 500: error. datatype rdf:langString requires a language tag “ on GraphDB (rdf4j).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6" name="Shape 806"/>
        <p:cNvGrpSpPr/>
        <p:nvPr/>
      </p:nvGrpSpPr>
      <p:grpSpPr>
        <a:xfrm>
          <a:off x="0" y="0"/>
          <a:ext cx="0" cy="0"/>
          <a:chOff x="0" y="0"/>
          <a:chExt cx="0" cy="0"/>
        </a:xfrm>
      </p:grpSpPr>
      <p:sp>
        <p:nvSpPr>
          <p:cNvPr id="807" name="Google Shape;807;g2bb00808bf3_0_9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8" name="Google Shape;808;g2bb00808bf3_0_9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“Error 500: error. datatype rdf:langString requires a language tag “ on GraphDB (rdf4j).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5" name="Shape 815"/>
        <p:cNvGrpSpPr/>
        <p:nvPr/>
      </p:nvGrpSpPr>
      <p:grpSpPr>
        <a:xfrm>
          <a:off x="0" y="0"/>
          <a:ext cx="0" cy="0"/>
          <a:chOff x="0" y="0"/>
          <a:chExt cx="0" cy="0"/>
        </a:xfrm>
      </p:grpSpPr>
      <p:sp>
        <p:nvSpPr>
          <p:cNvPr id="816" name="Google Shape;816;g2bb00808bf3_0_9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7" name="Google Shape;817;g2bb00808bf3_0_9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“Error 500: error. datatype rdf:langString requires a language tag “ on GraphDB (rdf4j).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bb0109ca73_1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bb0109ca73_1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bb0109ca73_1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bb0109ca73_1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bb0109ca73_1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bb0109ca73_1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bb1710452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bb1710452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2"/>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675991" y="175696"/>
            <a:ext cx="6598200" cy="16539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Clr>
                <a:srgbClr val="FFFFFF"/>
              </a:buClr>
              <a:buSzPts val="5400"/>
              <a:buFont typeface="Calibri"/>
              <a:buNone/>
              <a:defRPr sz="5400">
                <a:solidFill>
                  <a:srgbClr val="FFFFFF"/>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 name="Google Shape;11;p2"/>
          <p:cNvSpPr txBox="1"/>
          <p:nvPr>
            <p:ph idx="1" type="subTitle"/>
          </p:nvPr>
        </p:nvSpPr>
        <p:spPr>
          <a:xfrm>
            <a:off x="167500" y="3551775"/>
            <a:ext cx="8877300" cy="736800"/>
          </a:xfrm>
          <a:prstGeom prst="rect">
            <a:avLst/>
          </a:prstGeom>
          <a:noFill/>
          <a:ln>
            <a:noFill/>
          </a:ln>
        </p:spPr>
        <p:txBody>
          <a:bodyPr anchorCtr="0" anchor="t" bIns="0" lIns="0" spcFirstLastPara="1" rIns="0" wrap="square" tIns="0">
            <a:noAutofit/>
          </a:bodyPr>
          <a:lstStyle>
            <a:lvl1pPr lvl="0" rtl="0" algn="r">
              <a:lnSpc>
                <a:spcPct val="100000"/>
              </a:lnSpc>
              <a:spcBef>
                <a:spcPts val="0"/>
              </a:spcBef>
              <a:spcAft>
                <a:spcPts val="0"/>
              </a:spcAft>
              <a:buClr>
                <a:srgbClr val="FFFFFF"/>
              </a:buClr>
              <a:buSzPts val="2000"/>
              <a:buNone/>
              <a:defRPr sz="2000">
                <a:solidFill>
                  <a:srgbClr val="FFFFFF"/>
                </a:solidFill>
              </a:defRPr>
            </a:lvl1pPr>
            <a:lvl2pPr lvl="1" rtl="0" algn="ctr">
              <a:lnSpc>
                <a:spcPct val="100000"/>
              </a:lnSpc>
              <a:spcBef>
                <a:spcPts val="0"/>
              </a:spcBef>
              <a:spcAft>
                <a:spcPts val="0"/>
              </a:spcAft>
              <a:buClr>
                <a:srgbClr val="88898F"/>
              </a:buClr>
              <a:buSzPts val="3200"/>
              <a:buNone/>
              <a:defRPr>
                <a:solidFill>
                  <a:srgbClr val="88898F"/>
                </a:solidFill>
              </a:defRPr>
            </a:lvl2pPr>
            <a:lvl3pPr lvl="2" rtl="0" algn="ctr">
              <a:lnSpc>
                <a:spcPct val="100000"/>
              </a:lnSpc>
              <a:spcBef>
                <a:spcPts val="0"/>
              </a:spcBef>
              <a:spcAft>
                <a:spcPts val="0"/>
              </a:spcAft>
              <a:buClr>
                <a:srgbClr val="88898F"/>
              </a:buClr>
              <a:buSzPts val="2800"/>
              <a:buNone/>
              <a:defRPr>
                <a:solidFill>
                  <a:srgbClr val="88898F"/>
                </a:solidFill>
              </a:defRPr>
            </a:lvl3pPr>
            <a:lvl4pPr lvl="3" rtl="0" algn="ctr">
              <a:lnSpc>
                <a:spcPct val="100000"/>
              </a:lnSpc>
              <a:spcBef>
                <a:spcPts val="0"/>
              </a:spcBef>
              <a:spcAft>
                <a:spcPts val="0"/>
              </a:spcAft>
              <a:buClr>
                <a:srgbClr val="88898F"/>
              </a:buClr>
              <a:buSzPts val="2400"/>
              <a:buNone/>
              <a:defRPr>
                <a:solidFill>
                  <a:srgbClr val="88898F"/>
                </a:solidFill>
              </a:defRPr>
            </a:lvl4pPr>
            <a:lvl5pPr lvl="4" rtl="0" algn="ctr">
              <a:lnSpc>
                <a:spcPct val="100000"/>
              </a:lnSpc>
              <a:spcBef>
                <a:spcPts val="0"/>
              </a:spcBef>
              <a:spcAft>
                <a:spcPts val="0"/>
              </a:spcAft>
              <a:buClr>
                <a:srgbClr val="88898F"/>
              </a:buClr>
              <a:buSzPts val="2400"/>
              <a:buNone/>
              <a:defRPr>
                <a:solidFill>
                  <a:srgbClr val="88898F"/>
                </a:solidFill>
              </a:defRPr>
            </a:lvl5pPr>
            <a:lvl6pPr lvl="5" rtl="0" algn="ctr">
              <a:lnSpc>
                <a:spcPct val="100000"/>
              </a:lnSpc>
              <a:spcBef>
                <a:spcPts val="400"/>
              </a:spcBef>
              <a:spcAft>
                <a:spcPts val="0"/>
              </a:spcAft>
              <a:buClr>
                <a:srgbClr val="88898F"/>
              </a:buClr>
              <a:buSzPts val="2000"/>
              <a:buNone/>
              <a:defRPr>
                <a:solidFill>
                  <a:srgbClr val="88898F"/>
                </a:solidFill>
              </a:defRPr>
            </a:lvl6pPr>
            <a:lvl7pPr lvl="6" rtl="0" algn="ctr">
              <a:lnSpc>
                <a:spcPct val="100000"/>
              </a:lnSpc>
              <a:spcBef>
                <a:spcPts val="400"/>
              </a:spcBef>
              <a:spcAft>
                <a:spcPts val="0"/>
              </a:spcAft>
              <a:buClr>
                <a:srgbClr val="88898F"/>
              </a:buClr>
              <a:buSzPts val="2000"/>
              <a:buNone/>
              <a:defRPr>
                <a:solidFill>
                  <a:srgbClr val="88898F"/>
                </a:solidFill>
              </a:defRPr>
            </a:lvl7pPr>
            <a:lvl8pPr lvl="7" rtl="0" algn="ctr">
              <a:lnSpc>
                <a:spcPct val="100000"/>
              </a:lnSpc>
              <a:spcBef>
                <a:spcPts val="400"/>
              </a:spcBef>
              <a:spcAft>
                <a:spcPts val="0"/>
              </a:spcAft>
              <a:buClr>
                <a:srgbClr val="88898F"/>
              </a:buClr>
              <a:buSzPts val="2000"/>
              <a:buNone/>
              <a:defRPr>
                <a:solidFill>
                  <a:srgbClr val="88898F"/>
                </a:solidFill>
              </a:defRPr>
            </a:lvl8pPr>
            <a:lvl9pPr lvl="8" rtl="0" algn="ctr">
              <a:lnSpc>
                <a:spcPct val="100000"/>
              </a:lnSpc>
              <a:spcBef>
                <a:spcPts val="400"/>
              </a:spcBef>
              <a:spcAft>
                <a:spcPts val="0"/>
              </a:spcAft>
              <a:buClr>
                <a:srgbClr val="88898F"/>
              </a:buClr>
              <a:buSzPts val="2000"/>
              <a:buNone/>
              <a:defRPr>
                <a:solidFill>
                  <a:srgbClr val="88898F"/>
                </a:solidFill>
              </a:defRPr>
            </a:lvl9pPr>
          </a:lstStyle>
          <a:p/>
        </p:txBody>
      </p:sp>
      <p:pic>
        <p:nvPicPr>
          <p:cNvPr id="12" name="Google Shape;12;p2"/>
          <p:cNvPicPr preferRelativeResize="0"/>
          <p:nvPr/>
        </p:nvPicPr>
        <p:blipFill rotWithShape="1">
          <a:blip r:embed="rId2">
            <a:alphaModFix/>
          </a:blip>
          <a:srcRect b="0" l="0" r="0" t="0"/>
          <a:stretch/>
        </p:blipFill>
        <p:spPr>
          <a:xfrm>
            <a:off x="0" y="4484437"/>
            <a:ext cx="2415431" cy="65906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0" name="Shape 50"/>
        <p:cNvGrpSpPr/>
        <p:nvPr/>
      </p:nvGrpSpPr>
      <p:grpSpPr>
        <a:xfrm>
          <a:off x="0" y="0"/>
          <a:ext cx="0" cy="0"/>
          <a:chOff x="0" y="0"/>
          <a:chExt cx="0" cy="0"/>
        </a:xfrm>
      </p:grpSpPr>
      <p:sp>
        <p:nvSpPr>
          <p:cNvPr id="51" name="Google Shape;51;p1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 name="Google Shape;52;p12"/>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53" name="Google Shape;53;p12"/>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 name="Shape 55"/>
        <p:cNvGrpSpPr/>
        <p:nvPr/>
      </p:nvGrpSpPr>
      <p:grpSpPr>
        <a:xfrm>
          <a:off x="0" y="0"/>
          <a:ext cx="0" cy="0"/>
          <a:chOff x="0" y="0"/>
          <a:chExt cx="0" cy="0"/>
        </a:xfrm>
      </p:grpSpPr>
      <p:sp>
        <p:nvSpPr>
          <p:cNvPr id="56" name="Google Shape;56;p1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7" name="Google Shape;57;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8" name="Shape 58"/>
        <p:cNvGrpSpPr/>
        <p:nvPr/>
      </p:nvGrpSpPr>
      <p:grpSpPr>
        <a:xfrm>
          <a:off x="0" y="0"/>
          <a:ext cx="0" cy="0"/>
          <a:chOff x="0" y="0"/>
          <a:chExt cx="0" cy="0"/>
        </a:xfrm>
      </p:grpSpPr>
      <p:sp>
        <p:nvSpPr>
          <p:cNvPr id="59" name="Google Shape;59;p14"/>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0" name="Google Shape;60;p14"/>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1" name="Google Shape;61;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2" name="Shape 62"/>
        <p:cNvGrpSpPr/>
        <p:nvPr/>
      </p:nvGrpSpPr>
      <p:grpSpPr>
        <a:xfrm>
          <a:off x="0" y="0"/>
          <a:ext cx="0" cy="0"/>
          <a:chOff x="0" y="0"/>
          <a:chExt cx="0" cy="0"/>
        </a:xfrm>
      </p:grpSpPr>
      <p:sp>
        <p:nvSpPr>
          <p:cNvPr id="63" name="Google Shape;63;p15"/>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64" name="Google Shape;64;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5" name="Shape 65"/>
        <p:cNvGrpSpPr/>
        <p:nvPr/>
      </p:nvGrpSpPr>
      <p:grpSpPr>
        <a:xfrm>
          <a:off x="0" y="0"/>
          <a:ext cx="0" cy="0"/>
          <a:chOff x="0" y="0"/>
          <a:chExt cx="0" cy="0"/>
        </a:xfrm>
      </p:grpSpPr>
      <p:sp>
        <p:nvSpPr>
          <p:cNvPr id="66" name="Google Shape;66;p1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6"/>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68" name="Google Shape;68;p16"/>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9" name="Google Shape;69;p16"/>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70" name="Google Shape;70;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1" name="Shape 71"/>
        <p:cNvGrpSpPr/>
        <p:nvPr/>
      </p:nvGrpSpPr>
      <p:grpSpPr>
        <a:xfrm>
          <a:off x="0" y="0"/>
          <a:ext cx="0" cy="0"/>
          <a:chOff x="0" y="0"/>
          <a:chExt cx="0" cy="0"/>
        </a:xfrm>
      </p:grpSpPr>
      <p:sp>
        <p:nvSpPr>
          <p:cNvPr id="72" name="Google Shape;72;p17"/>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73" name="Google Shape;73;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4" name="Shape 74"/>
        <p:cNvGrpSpPr/>
        <p:nvPr/>
      </p:nvGrpSpPr>
      <p:grpSpPr>
        <a:xfrm>
          <a:off x="0" y="0"/>
          <a:ext cx="0" cy="0"/>
          <a:chOff x="0" y="0"/>
          <a:chExt cx="0" cy="0"/>
        </a:xfrm>
      </p:grpSpPr>
      <p:sp>
        <p:nvSpPr>
          <p:cNvPr id="75" name="Google Shape;75;p18"/>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76" name="Google Shape;76;p18"/>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77" name="Google Shape;77;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8" name="Shape 78"/>
        <p:cNvGrpSpPr/>
        <p:nvPr/>
      </p:nvGrpSpPr>
      <p:grpSpPr>
        <a:xfrm>
          <a:off x="0" y="0"/>
          <a:ext cx="0" cy="0"/>
          <a:chOff x="0" y="0"/>
          <a:chExt cx="0" cy="0"/>
        </a:xfrm>
      </p:grpSpPr>
      <p:sp>
        <p:nvSpPr>
          <p:cNvPr id="79" name="Google Shape;79;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slide white" type="obj">
  <p:cSld name="OBJECT">
    <p:spTree>
      <p:nvGrpSpPr>
        <p:cNvPr id="13" name="Shape 13"/>
        <p:cNvGrpSpPr/>
        <p:nvPr/>
      </p:nvGrpSpPr>
      <p:grpSpPr>
        <a:xfrm>
          <a:off x="0" y="0"/>
          <a:ext cx="0" cy="0"/>
          <a:chOff x="0" y="0"/>
          <a:chExt cx="0" cy="0"/>
        </a:xfrm>
      </p:grpSpPr>
      <p:sp>
        <p:nvSpPr>
          <p:cNvPr id="14" name="Google Shape;14;p3"/>
          <p:cNvSpPr txBox="1"/>
          <p:nvPr>
            <p:ph type="title"/>
          </p:nvPr>
        </p:nvSpPr>
        <p:spPr>
          <a:xfrm>
            <a:off x="359999" y="310695"/>
            <a:ext cx="8326800" cy="5670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Clr>
                <a:schemeClr val="dk2"/>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 name="Google Shape;15;p3"/>
          <p:cNvSpPr txBox="1"/>
          <p:nvPr>
            <p:ph idx="1" type="body"/>
          </p:nvPr>
        </p:nvSpPr>
        <p:spPr>
          <a:xfrm>
            <a:off x="359999" y="972000"/>
            <a:ext cx="8326800" cy="2720400"/>
          </a:xfrm>
          <a:prstGeom prst="rect">
            <a:avLst/>
          </a:prstGeom>
          <a:noFill/>
          <a:ln>
            <a:noFill/>
          </a:ln>
        </p:spPr>
        <p:txBody>
          <a:bodyPr anchorCtr="0" anchor="t" bIns="0" lIns="0" spcFirstLastPara="1" rIns="0" wrap="square" tIns="0">
            <a:noAutofit/>
          </a:bodyPr>
          <a:lstStyle>
            <a:lvl1pPr indent="-342900" lvl="0" marL="457200" rtl="0" algn="l">
              <a:lnSpc>
                <a:spcPct val="100000"/>
              </a:lnSpc>
              <a:spcBef>
                <a:spcPts val="0"/>
              </a:spcBef>
              <a:spcAft>
                <a:spcPts val="0"/>
              </a:spcAft>
              <a:buClr>
                <a:schemeClr val="dk1"/>
              </a:buClr>
              <a:buSzPts val="1800"/>
              <a:buFont typeface="Calibri"/>
              <a:buChar char="•"/>
              <a:defRPr/>
            </a:lvl1pPr>
            <a:lvl2pPr indent="-342900" lvl="1" marL="914400" rtl="0" algn="l">
              <a:lnSpc>
                <a:spcPct val="100000"/>
              </a:lnSpc>
              <a:spcBef>
                <a:spcPts val="0"/>
              </a:spcBef>
              <a:spcAft>
                <a:spcPts val="0"/>
              </a:spcAft>
              <a:buClr>
                <a:schemeClr val="dk1"/>
              </a:buClr>
              <a:buSzPts val="1800"/>
              <a:buFont typeface="Calibri"/>
              <a:buChar char="-"/>
              <a:defRPr/>
            </a:lvl2pPr>
            <a:lvl3pPr indent="-342900" lvl="2" marL="1371600" rtl="0" algn="l">
              <a:lnSpc>
                <a:spcPct val="100000"/>
              </a:lnSpc>
              <a:spcBef>
                <a:spcPts val="0"/>
              </a:spcBef>
              <a:spcAft>
                <a:spcPts val="0"/>
              </a:spcAft>
              <a:buClr>
                <a:schemeClr val="dk1"/>
              </a:buClr>
              <a:buSzPts val="1800"/>
              <a:buFont typeface="Calibri"/>
              <a:buChar char="-"/>
              <a:defRPr/>
            </a:lvl3pPr>
            <a:lvl4pPr indent="-342900" lvl="3" marL="1828800" rtl="0" algn="l">
              <a:lnSpc>
                <a:spcPct val="100000"/>
              </a:lnSpc>
              <a:spcBef>
                <a:spcPts val="0"/>
              </a:spcBef>
              <a:spcAft>
                <a:spcPts val="0"/>
              </a:spcAft>
              <a:buClr>
                <a:schemeClr val="dk1"/>
              </a:buClr>
              <a:buSzPts val="1800"/>
              <a:buFont typeface="Calibri"/>
              <a:buChar char="-"/>
              <a:defRPr/>
            </a:lvl4pPr>
            <a:lvl5pPr indent="-342900" lvl="4" marL="2286000" rtl="0" algn="l">
              <a:lnSpc>
                <a:spcPct val="100000"/>
              </a:lnSpc>
              <a:spcBef>
                <a:spcPts val="0"/>
              </a:spcBef>
              <a:spcAft>
                <a:spcPts val="0"/>
              </a:spcAft>
              <a:buClr>
                <a:schemeClr val="dk1"/>
              </a:buClr>
              <a:buSzPts val="1800"/>
              <a:buFont typeface="Calibri"/>
              <a:buChar char="-"/>
              <a:defRPr/>
            </a:lvl5pPr>
            <a:lvl6pPr indent="-342900" lvl="5" marL="2743200" rtl="0" algn="l">
              <a:lnSpc>
                <a:spcPct val="100000"/>
              </a:lnSpc>
              <a:spcBef>
                <a:spcPts val="360"/>
              </a:spcBef>
              <a:spcAft>
                <a:spcPts val="0"/>
              </a:spcAft>
              <a:buClr>
                <a:schemeClr val="dk1"/>
              </a:buClr>
              <a:buSzPts val="1800"/>
              <a:buFont typeface="Calibri"/>
              <a:buChar char="•"/>
              <a:defRPr/>
            </a:lvl6pPr>
            <a:lvl7pPr indent="-342900" lvl="6" marL="3200400" rtl="0" algn="l">
              <a:lnSpc>
                <a:spcPct val="100000"/>
              </a:lnSpc>
              <a:spcBef>
                <a:spcPts val="360"/>
              </a:spcBef>
              <a:spcAft>
                <a:spcPts val="0"/>
              </a:spcAft>
              <a:buClr>
                <a:schemeClr val="dk1"/>
              </a:buClr>
              <a:buSzPts val="1800"/>
              <a:buFont typeface="Calibri"/>
              <a:buChar char="•"/>
              <a:defRPr/>
            </a:lvl7pPr>
            <a:lvl8pPr indent="-342900" lvl="7" marL="3657600" rtl="0" algn="l">
              <a:lnSpc>
                <a:spcPct val="100000"/>
              </a:lnSpc>
              <a:spcBef>
                <a:spcPts val="360"/>
              </a:spcBef>
              <a:spcAft>
                <a:spcPts val="0"/>
              </a:spcAft>
              <a:buClr>
                <a:schemeClr val="dk1"/>
              </a:buClr>
              <a:buSzPts val="1800"/>
              <a:buFont typeface="Calibri"/>
              <a:buChar char="•"/>
              <a:defRPr/>
            </a:lvl8pPr>
            <a:lvl9pPr indent="-342900" lvl="8" marL="4114800" rtl="0" algn="l">
              <a:lnSpc>
                <a:spcPct val="100000"/>
              </a:lnSpc>
              <a:spcBef>
                <a:spcPts val="360"/>
              </a:spcBef>
              <a:spcAft>
                <a:spcPts val="0"/>
              </a:spcAft>
              <a:buClr>
                <a:schemeClr val="dk1"/>
              </a:buClr>
              <a:buSzPts val="1800"/>
              <a:buFont typeface="Calibri"/>
              <a:buChar char="•"/>
              <a:defRPr/>
            </a:lvl9pPr>
          </a:lstStyle>
          <a:p/>
        </p:txBody>
      </p:sp>
      <p:sp>
        <p:nvSpPr>
          <p:cNvPr id="16" name="Google Shape;16;p3"/>
          <p:cNvSpPr txBox="1"/>
          <p:nvPr>
            <p:ph idx="11" type="ftr"/>
          </p:nvPr>
        </p:nvSpPr>
        <p:spPr>
          <a:xfrm>
            <a:off x="4217546" y="4738971"/>
            <a:ext cx="3977700" cy="273900"/>
          </a:xfrm>
          <a:prstGeom prst="rect">
            <a:avLst/>
          </a:prstGeom>
          <a:noFill/>
          <a:ln>
            <a:noFill/>
          </a:ln>
        </p:spPr>
        <p:txBody>
          <a:bodyPr anchorCtr="0" anchor="t" bIns="0" lIns="0" spcFirstLastPara="1" rIns="0" wrap="square" tIns="0">
            <a:noAutofit/>
          </a:bodyPr>
          <a:lstStyle>
            <a:lvl1pPr lv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7" name="Google Shape;17;p3"/>
          <p:cNvSpPr txBox="1"/>
          <p:nvPr>
            <p:ph idx="12" type="sldNum"/>
          </p:nvPr>
        </p:nvSpPr>
        <p:spPr>
          <a:xfrm>
            <a:off x="8316141" y="4738799"/>
            <a:ext cx="370800" cy="2739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pic>
        <p:nvPicPr>
          <p:cNvPr id="18" name="Google Shape;18;p3"/>
          <p:cNvPicPr preferRelativeResize="0"/>
          <p:nvPr/>
        </p:nvPicPr>
        <p:blipFill rotWithShape="1">
          <a:blip r:embed="rId2">
            <a:alphaModFix/>
          </a:blip>
          <a:srcRect b="0" l="0" r="0" t="0"/>
          <a:stretch/>
        </p:blipFill>
        <p:spPr>
          <a:xfrm>
            <a:off x="0" y="4484437"/>
            <a:ext cx="2415431" cy="659063"/>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slide blue">
  <p:cSld name="Tekstdia lichtblauw">
    <p:bg>
      <p:bgPr>
        <a:solidFill>
          <a:schemeClr val="dk2"/>
        </a:solidFill>
      </p:bgPr>
    </p:bg>
    <p:spTree>
      <p:nvGrpSpPr>
        <p:cNvPr id="19" name="Shape 19"/>
        <p:cNvGrpSpPr/>
        <p:nvPr/>
      </p:nvGrpSpPr>
      <p:grpSpPr>
        <a:xfrm>
          <a:off x="0" y="0"/>
          <a:ext cx="0" cy="0"/>
          <a:chOff x="0" y="0"/>
          <a:chExt cx="0" cy="0"/>
        </a:xfrm>
      </p:grpSpPr>
      <p:sp>
        <p:nvSpPr>
          <p:cNvPr id="20" name="Google Shape;20;p4"/>
          <p:cNvSpPr txBox="1"/>
          <p:nvPr>
            <p:ph type="title"/>
          </p:nvPr>
        </p:nvSpPr>
        <p:spPr>
          <a:xfrm>
            <a:off x="359999" y="310695"/>
            <a:ext cx="8326800" cy="5670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Clr>
                <a:srgbClr val="FFFFFF"/>
              </a:buClr>
              <a:buSzPts val="3600"/>
              <a:buFont typeface="Calibri"/>
              <a:buNone/>
              <a:defRPr>
                <a:solidFill>
                  <a:srgbClr val="FFFFFF"/>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1" name="Google Shape;21;p4"/>
          <p:cNvSpPr txBox="1"/>
          <p:nvPr>
            <p:ph idx="1" type="body"/>
          </p:nvPr>
        </p:nvSpPr>
        <p:spPr>
          <a:xfrm>
            <a:off x="359999" y="972000"/>
            <a:ext cx="8326800" cy="2720400"/>
          </a:xfrm>
          <a:prstGeom prst="rect">
            <a:avLst/>
          </a:prstGeom>
          <a:noFill/>
          <a:ln>
            <a:noFill/>
          </a:ln>
        </p:spPr>
        <p:txBody>
          <a:bodyPr anchorCtr="0" anchor="t" bIns="0" lIns="0" spcFirstLastPara="1" rIns="0" wrap="square" tIns="0">
            <a:noAutofit/>
          </a:bodyPr>
          <a:lstStyle>
            <a:lvl1pPr indent="-457200" lvl="0" marL="457200" rtl="0" algn="l">
              <a:lnSpc>
                <a:spcPct val="100000"/>
              </a:lnSpc>
              <a:spcBef>
                <a:spcPts val="0"/>
              </a:spcBef>
              <a:spcAft>
                <a:spcPts val="0"/>
              </a:spcAft>
              <a:buClr>
                <a:schemeClr val="lt1"/>
              </a:buClr>
              <a:buSzPts val="3600"/>
              <a:buChar char="•"/>
              <a:defRPr>
                <a:solidFill>
                  <a:schemeClr val="lt1"/>
                </a:solidFill>
              </a:defRPr>
            </a:lvl1pPr>
            <a:lvl2pPr indent="-431800" lvl="1" marL="914400" rtl="0" algn="l">
              <a:lnSpc>
                <a:spcPct val="100000"/>
              </a:lnSpc>
              <a:spcBef>
                <a:spcPts val="0"/>
              </a:spcBef>
              <a:spcAft>
                <a:spcPts val="0"/>
              </a:spcAft>
              <a:buClr>
                <a:schemeClr val="lt1"/>
              </a:buClr>
              <a:buSzPts val="3200"/>
              <a:buChar char="-"/>
              <a:defRPr>
                <a:solidFill>
                  <a:schemeClr val="lt1"/>
                </a:solidFill>
              </a:defRPr>
            </a:lvl2pPr>
            <a:lvl3pPr indent="-406400" lvl="2" marL="1371600" rtl="0" algn="l">
              <a:lnSpc>
                <a:spcPct val="100000"/>
              </a:lnSpc>
              <a:spcBef>
                <a:spcPts val="0"/>
              </a:spcBef>
              <a:spcAft>
                <a:spcPts val="0"/>
              </a:spcAft>
              <a:buClr>
                <a:schemeClr val="lt1"/>
              </a:buClr>
              <a:buSzPts val="2800"/>
              <a:buChar char="-"/>
              <a:defRPr>
                <a:solidFill>
                  <a:schemeClr val="lt1"/>
                </a:solidFill>
              </a:defRPr>
            </a:lvl3pPr>
            <a:lvl4pPr indent="-381000" lvl="3" marL="1828800" rtl="0" algn="l">
              <a:lnSpc>
                <a:spcPct val="100000"/>
              </a:lnSpc>
              <a:spcBef>
                <a:spcPts val="0"/>
              </a:spcBef>
              <a:spcAft>
                <a:spcPts val="0"/>
              </a:spcAft>
              <a:buClr>
                <a:schemeClr val="lt1"/>
              </a:buClr>
              <a:buSzPts val="2400"/>
              <a:buChar char="-"/>
              <a:defRPr>
                <a:solidFill>
                  <a:schemeClr val="lt1"/>
                </a:solidFill>
              </a:defRPr>
            </a:lvl4pPr>
            <a:lvl5pPr indent="-381000" lvl="4" marL="2286000" rtl="0" algn="l">
              <a:lnSpc>
                <a:spcPct val="100000"/>
              </a:lnSpc>
              <a:spcBef>
                <a:spcPts val="0"/>
              </a:spcBef>
              <a:spcAft>
                <a:spcPts val="0"/>
              </a:spcAft>
              <a:buClr>
                <a:schemeClr val="lt1"/>
              </a:buClr>
              <a:buSzPts val="2400"/>
              <a:buChar char="-"/>
              <a:defRPr>
                <a:solidFill>
                  <a:schemeClr val="lt1"/>
                </a:solidFill>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22" name="Google Shape;22;p4"/>
          <p:cNvSpPr txBox="1"/>
          <p:nvPr>
            <p:ph idx="11" type="ftr"/>
          </p:nvPr>
        </p:nvSpPr>
        <p:spPr>
          <a:xfrm>
            <a:off x="4217546" y="4738971"/>
            <a:ext cx="3977700" cy="273900"/>
          </a:xfrm>
          <a:prstGeom prst="rect">
            <a:avLst/>
          </a:prstGeom>
          <a:noFill/>
          <a:ln>
            <a:noFill/>
          </a:ln>
        </p:spPr>
        <p:txBody>
          <a:bodyPr anchorCtr="0" anchor="t" bIns="0" lIns="0" spcFirstLastPara="1" rIns="0" wrap="square" tIns="0">
            <a:noAutofit/>
          </a:bodyPr>
          <a:lstStyle>
            <a:lvl1pPr lvl="0" marR="0" rtl="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3" name="Google Shape;23;p4"/>
          <p:cNvSpPr txBox="1"/>
          <p:nvPr>
            <p:ph idx="12" type="sldNum"/>
          </p:nvPr>
        </p:nvSpPr>
        <p:spPr>
          <a:xfrm>
            <a:off x="8316141" y="4738799"/>
            <a:ext cx="370800" cy="2739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pic>
        <p:nvPicPr>
          <p:cNvPr id="24" name="Google Shape;24;p4"/>
          <p:cNvPicPr preferRelativeResize="0"/>
          <p:nvPr/>
        </p:nvPicPr>
        <p:blipFill rotWithShape="1">
          <a:blip r:embed="rId2">
            <a:alphaModFix/>
          </a:blip>
          <a:srcRect b="0" l="0" r="0" t="0"/>
          <a:stretch/>
        </p:blipFill>
        <p:spPr>
          <a:xfrm>
            <a:off x="0" y="4484437"/>
            <a:ext cx="2415431" cy="659063"/>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slide without header and footer">
  <p:cSld name="Fotodia">
    <p:bg>
      <p:bgPr>
        <a:solidFill>
          <a:schemeClr val="lt1"/>
        </a:solidFill>
      </p:bgPr>
    </p:bg>
    <p:spTree>
      <p:nvGrpSpPr>
        <p:cNvPr id="25" name="Shape 25"/>
        <p:cNvGrpSpPr/>
        <p:nvPr/>
      </p:nvGrpSpPr>
      <p:grpSpPr>
        <a:xfrm>
          <a:off x="0" y="0"/>
          <a:ext cx="0" cy="0"/>
          <a:chOff x="0" y="0"/>
          <a:chExt cx="0" cy="0"/>
        </a:xfrm>
      </p:grpSpPr>
      <p:sp>
        <p:nvSpPr>
          <p:cNvPr id="26" name="Google Shape;26;p5"/>
          <p:cNvSpPr txBox="1"/>
          <p:nvPr>
            <p:ph idx="12" type="sldNum"/>
          </p:nvPr>
        </p:nvSpPr>
        <p:spPr>
          <a:xfrm>
            <a:off x="8556784" y="4749851"/>
            <a:ext cx="548700" cy="3936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slide without footer">
  <p:cSld name="Tabeldia">
    <p:spTree>
      <p:nvGrpSpPr>
        <p:cNvPr id="27" name="Shape 27"/>
        <p:cNvGrpSpPr/>
        <p:nvPr/>
      </p:nvGrpSpPr>
      <p:grpSpPr>
        <a:xfrm>
          <a:off x="0" y="0"/>
          <a:ext cx="0" cy="0"/>
          <a:chOff x="0" y="0"/>
          <a:chExt cx="0" cy="0"/>
        </a:xfrm>
      </p:grpSpPr>
      <p:sp>
        <p:nvSpPr>
          <p:cNvPr id="28" name="Google Shape;28;p6"/>
          <p:cNvSpPr txBox="1"/>
          <p:nvPr>
            <p:ph type="title"/>
          </p:nvPr>
        </p:nvSpPr>
        <p:spPr>
          <a:xfrm>
            <a:off x="359999" y="310695"/>
            <a:ext cx="8326800" cy="5670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Clr>
                <a:schemeClr val="dk2"/>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9" name="Google Shape;29;p6"/>
          <p:cNvSpPr txBox="1"/>
          <p:nvPr>
            <p:ph idx="12" type="sldNum"/>
          </p:nvPr>
        </p:nvSpPr>
        <p:spPr>
          <a:xfrm>
            <a:off x="8556784" y="4749851"/>
            <a:ext cx="548700" cy="3936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0" name="Shape 30"/>
        <p:cNvGrpSpPr/>
        <p:nvPr/>
      </p:nvGrpSpPr>
      <p:grpSpPr>
        <a:xfrm>
          <a:off x="0" y="0"/>
          <a:ext cx="0" cy="0"/>
          <a:chOff x="0" y="0"/>
          <a:chExt cx="0" cy="0"/>
        </a:xfrm>
      </p:grpSpPr>
      <p:sp>
        <p:nvSpPr>
          <p:cNvPr id="31" name="Google Shape;31;p7"/>
          <p:cNvSpPr txBox="1"/>
          <p:nvPr>
            <p:ph type="title"/>
          </p:nvPr>
        </p:nvSpPr>
        <p:spPr>
          <a:xfrm>
            <a:off x="1202625" y="263375"/>
            <a:ext cx="7657500" cy="572700"/>
          </a:xfrm>
          <a:prstGeom prst="rect">
            <a:avLst/>
          </a:prstGeom>
        </p:spPr>
        <p:txBody>
          <a:bodyPr anchorCtr="0" anchor="t" bIns="0" lIns="0" spcFirstLastPara="1" rIns="0" wrap="square" tIns="0">
            <a:noAutofit/>
          </a:bodyPr>
          <a:lstStyle>
            <a:lvl1pPr lvl="0" rtl="0">
              <a:spcBef>
                <a:spcPts val="0"/>
              </a:spcBef>
              <a:spcAft>
                <a:spcPts val="0"/>
              </a:spcAft>
              <a:buClr>
                <a:srgbClr val="001C3D"/>
              </a:buClr>
              <a:buSzPts val="3600"/>
              <a:buFont typeface="Open Sans"/>
              <a:buNone/>
              <a:defRPr>
                <a:solidFill>
                  <a:srgbClr val="001C3D"/>
                </a:solidFill>
                <a:latin typeface="Open Sans"/>
                <a:ea typeface="Open Sans"/>
                <a:cs typeface="Open Sans"/>
                <a:sym typeface="Open Sans"/>
              </a:defRPr>
            </a:lvl1pPr>
            <a:lvl2pPr lvl="1" rtl="0">
              <a:spcBef>
                <a:spcPts val="0"/>
              </a:spcBef>
              <a:spcAft>
                <a:spcPts val="0"/>
              </a:spcAft>
              <a:buSzPts val="1400"/>
              <a:buFont typeface="Open Sans"/>
              <a:buNone/>
              <a:defRPr>
                <a:latin typeface="Open Sans"/>
                <a:ea typeface="Open Sans"/>
                <a:cs typeface="Open Sans"/>
                <a:sym typeface="Open Sans"/>
              </a:defRPr>
            </a:lvl2pPr>
            <a:lvl3pPr lvl="2" rtl="0">
              <a:spcBef>
                <a:spcPts val="0"/>
              </a:spcBef>
              <a:spcAft>
                <a:spcPts val="0"/>
              </a:spcAft>
              <a:buSzPts val="1400"/>
              <a:buFont typeface="Open Sans"/>
              <a:buNone/>
              <a:defRPr>
                <a:latin typeface="Open Sans"/>
                <a:ea typeface="Open Sans"/>
                <a:cs typeface="Open Sans"/>
                <a:sym typeface="Open Sans"/>
              </a:defRPr>
            </a:lvl3pPr>
            <a:lvl4pPr lvl="3" rtl="0">
              <a:spcBef>
                <a:spcPts val="0"/>
              </a:spcBef>
              <a:spcAft>
                <a:spcPts val="0"/>
              </a:spcAft>
              <a:buSzPts val="1400"/>
              <a:buFont typeface="Open Sans"/>
              <a:buNone/>
              <a:defRPr>
                <a:latin typeface="Open Sans"/>
                <a:ea typeface="Open Sans"/>
                <a:cs typeface="Open Sans"/>
                <a:sym typeface="Open Sans"/>
              </a:defRPr>
            </a:lvl4pPr>
            <a:lvl5pPr lvl="4" rtl="0">
              <a:spcBef>
                <a:spcPts val="0"/>
              </a:spcBef>
              <a:spcAft>
                <a:spcPts val="0"/>
              </a:spcAft>
              <a:buSzPts val="1400"/>
              <a:buFont typeface="Open Sans"/>
              <a:buNone/>
              <a:defRPr>
                <a:latin typeface="Open Sans"/>
                <a:ea typeface="Open Sans"/>
                <a:cs typeface="Open Sans"/>
                <a:sym typeface="Open Sans"/>
              </a:defRPr>
            </a:lvl5pPr>
            <a:lvl6pPr lvl="5" rtl="0">
              <a:spcBef>
                <a:spcPts val="0"/>
              </a:spcBef>
              <a:spcAft>
                <a:spcPts val="0"/>
              </a:spcAft>
              <a:buSzPts val="1400"/>
              <a:buFont typeface="Open Sans"/>
              <a:buNone/>
              <a:defRPr>
                <a:latin typeface="Open Sans"/>
                <a:ea typeface="Open Sans"/>
                <a:cs typeface="Open Sans"/>
                <a:sym typeface="Open Sans"/>
              </a:defRPr>
            </a:lvl6pPr>
            <a:lvl7pPr lvl="6" rtl="0">
              <a:spcBef>
                <a:spcPts val="0"/>
              </a:spcBef>
              <a:spcAft>
                <a:spcPts val="0"/>
              </a:spcAft>
              <a:buSzPts val="1400"/>
              <a:buFont typeface="Open Sans"/>
              <a:buNone/>
              <a:defRPr>
                <a:latin typeface="Open Sans"/>
                <a:ea typeface="Open Sans"/>
                <a:cs typeface="Open Sans"/>
                <a:sym typeface="Open Sans"/>
              </a:defRPr>
            </a:lvl7pPr>
            <a:lvl8pPr lvl="7" rtl="0">
              <a:spcBef>
                <a:spcPts val="0"/>
              </a:spcBef>
              <a:spcAft>
                <a:spcPts val="0"/>
              </a:spcAft>
              <a:buSzPts val="1400"/>
              <a:buFont typeface="Open Sans"/>
              <a:buNone/>
              <a:defRPr>
                <a:latin typeface="Open Sans"/>
                <a:ea typeface="Open Sans"/>
                <a:cs typeface="Open Sans"/>
                <a:sym typeface="Open Sans"/>
              </a:defRPr>
            </a:lvl8pPr>
            <a:lvl9pPr lvl="8" rtl="0">
              <a:spcBef>
                <a:spcPts val="0"/>
              </a:spcBef>
              <a:spcAft>
                <a:spcPts val="0"/>
              </a:spcAft>
              <a:buSzPts val="1400"/>
              <a:buFont typeface="Open Sans"/>
              <a:buNone/>
              <a:defRPr>
                <a:latin typeface="Open Sans"/>
                <a:ea typeface="Open Sans"/>
                <a:cs typeface="Open Sans"/>
                <a:sym typeface="Open Sans"/>
              </a:defRPr>
            </a:lvl9pPr>
          </a:lstStyle>
          <a:p/>
        </p:txBody>
      </p:sp>
      <p:sp>
        <p:nvSpPr>
          <p:cNvPr id="32" name="Google Shape;32;p7"/>
          <p:cNvSpPr txBox="1"/>
          <p:nvPr>
            <p:ph idx="1" type="body"/>
          </p:nvPr>
        </p:nvSpPr>
        <p:spPr>
          <a:xfrm>
            <a:off x="311700" y="923875"/>
            <a:ext cx="8520600" cy="4044300"/>
          </a:xfrm>
          <a:prstGeom prst="rect">
            <a:avLst/>
          </a:prstGeom>
        </p:spPr>
        <p:txBody>
          <a:bodyPr anchorCtr="0" anchor="t" bIns="0" lIns="0" spcFirstLastPara="1" rIns="0" wrap="square" tIns="0">
            <a:noAutofit/>
          </a:bodyPr>
          <a:lstStyle>
            <a:lvl1pPr indent="-457200" lvl="0" marL="457200" rtl="0">
              <a:spcBef>
                <a:spcPts val="0"/>
              </a:spcBef>
              <a:spcAft>
                <a:spcPts val="0"/>
              </a:spcAft>
              <a:buSzPts val="3600"/>
              <a:buFont typeface="Open Sans"/>
              <a:buChar char="•"/>
              <a:defRPr>
                <a:latin typeface="Open Sans"/>
                <a:ea typeface="Open Sans"/>
                <a:cs typeface="Open Sans"/>
                <a:sym typeface="Open Sans"/>
              </a:defRPr>
            </a:lvl1pPr>
            <a:lvl2pPr indent="-431800" lvl="1" marL="914400" rtl="0">
              <a:spcBef>
                <a:spcPts val="0"/>
              </a:spcBef>
              <a:spcAft>
                <a:spcPts val="0"/>
              </a:spcAft>
              <a:buSzPts val="3200"/>
              <a:buFont typeface="Open Sans"/>
              <a:buChar char="-"/>
              <a:defRPr>
                <a:latin typeface="Open Sans"/>
                <a:ea typeface="Open Sans"/>
                <a:cs typeface="Open Sans"/>
                <a:sym typeface="Open Sans"/>
              </a:defRPr>
            </a:lvl2pPr>
            <a:lvl3pPr indent="-406400" lvl="2" marL="1371600" rtl="0">
              <a:spcBef>
                <a:spcPts val="0"/>
              </a:spcBef>
              <a:spcAft>
                <a:spcPts val="0"/>
              </a:spcAft>
              <a:buSzPts val="2800"/>
              <a:buFont typeface="Open Sans"/>
              <a:buChar char="-"/>
              <a:defRPr>
                <a:latin typeface="Open Sans"/>
                <a:ea typeface="Open Sans"/>
                <a:cs typeface="Open Sans"/>
                <a:sym typeface="Open Sans"/>
              </a:defRPr>
            </a:lvl3pPr>
            <a:lvl4pPr indent="-381000" lvl="3" marL="1828800" rtl="0">
              <a:spcBef>
                <a:spcPts val="0"/>
              </a:spcBef>
              <a:spcAft>
                <a:spcPts val="0"/>
              </a:spcAft>
              <a:buSzPts val="2400"/>
              <a:buFont typeface="Open Sans"/>
              <a:buChar char="-"/>
              <a:defRPr>
                <a:latin typeface="Open Sans"/>
                <a:ea typeface="Open Sans"/>
                <a:cs typeface="Open Sans"/>
                <a:sym typeface="Open Sans"/>
              </a:defRPr>
            </a:lvl4pPr>
            <a:lvl5pPr indent="-381000" lvl="4" marL="2286000" rtl="0">
              <a:spcBef>
                <a:spcPts val="0"/>
              </a:spcBef>
              <a:spcAft>
                <a:spcPts val="0"/>
              </a:spcAft>
              <a:buSzPts val="2400"/>
              <a:buFont typeface="Open Sans"/>
              <a:buChar char="-"/>
              <a:defRPr>
                <a:latin typeface="Open Sans"/>
                <a:ea typeface="Open Sans"/>
                <a:cs typeface="Open Sans"/>
                <a:sym typeface="Open Sans"/>
              </a:defRPr>
            </a:lvl5pPr>
            <a:lvl6pPr indent="-355600" lvl="5" marL="2743200" rtl="0">
              <a:spcBef>
                <a:spcPts val="400"/>
              </a:spcBef>
              <a:spcAft>
                <a:spcPts val="0"/>
              </a:spcAft>
              <a:buSzPts val="2000"/>
              <a:buFont typeface="Open Sans"/>
              <a:buChar char="•"/>
              <a:defRPr>
                <a:latin typeface="Open Sans"/>
                <a:ea typeface="Open Sans"/>
                <a:cs typeface="Open Sans"/>
                <a:sym typeface="Open Sans"/>
              </a:defRPr>
            </a:lvl6pPr>
            <a:lvl7pPr indent="-355600" lvl="6" marL="3200400" rtl="0">
              <a:spcBef>
                <a:spcPts val="400"/>
              </a:spcBef>
              <a:spcAft>
                <a:spcPts val="0"/>
              </a:spcAft>
              <a:buSzPts val="2000"/>
              <a:buFont typeface="Open Sans"/>
              <a:buChar char="•"/>
              <a:defRPr>
                <a:latin typeface="Open Sans"/>
                <a:ea typeface="Open Sans"/>
                <a:cs typeface="Open Sans"/>
                <a:sym typeface="Open Sans"/>
              </a:defRPr>
            </a:lvl7pPr>
            <a:lvl8pPr indent="-355600" lvl="7" marL="3657600" rtl="0">
              <a:spcBef>
                <a:spcPts val="400"/>
              </a:spcBef>
              <a:spcAft>
                <a:spcPts val="0"/>
              </a:spcAft>
              <a:buSzPts val="2000"/>
              <a:buFont typeface="Open Sans"/>
              <a:buChar char="•"/>
              <a:defRPr>
                <a:latin typeface="Open Sans"/>
                <a:ea typeface="Open Sans"/>
                <a:cs typeface="Open Sans"/>
                <a:sym typeface="Open Sans"/>
              </a:defRPr>
            </a:lvl8pPr>
            <a:lvl9pPr indent="-355600" lvl="8" marL="4114800" rtl="0">
              <a:spcBef>
                <a:spcPts val="400"/>
              </a:spcBef>
              <a:spcAft>
                <a:spcPts val="0"/>
              </a:spcAft>
              <a:buSzPts val="2000"/>
              <a:buFont typeface="Open Sans"/>
              <a:buChar char="•"/>
              <a:defRPr>
                <a:latin typeface="Open Sans"/>
                <a:ea typeface="Open Sans"/>
                <a:cs typeface="Open Sans"/>
                <a:sym typeface="Open Sans"/>
              </a:defRPr>
            </a:lvl9pPr>
          </a:lstStyle>
          <a:p/>
        </p:txBody>
      </p:sp>
      <p:sp>
        <p:nvSpPr>
          <p:cNvPr id="33" name="Google Shape;33;p7"/>
          <p:cNvSpPr txBox="1"/>
          <p:nvPr>
            <p:ph idx="12" type="sldNum"/>
          </p:nvPr>
        </p:nvSpPr>
        <p:spPr>
          <a:xfrm>
            <a:off x="8472458" y="4663217"/>
            <a:ext cx="548700" cy="393600"/>
          </a:xfrm>
          <a:prstGeom prst="rect">
            <a:avLst/>
          </a:prstGeom>
        </p:spPr>
        <p:txBody>
          <a:bodyPr anchorCtr="0" anchor="t"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pic>
        <p:nvPicPr>
          <p:cNvPr id="34" name="Google Shape;34;p7"/>
          <p:cNvPicPr preferRelativeResize="0"/>
          <p:nvPr/>
        </p:nvPicPr>
        <p:blipFill>
          <a:blip r:embed="rId2">
            <a:alphaModFix/>
          </a:blip>
          <a:stretch>
            <a:fillRect/>
          </a:stretch>
        </p:blipFill>
        <p:spPr>
          <a:xfrm>
            <a:off x="559750" y="368800"/>
            <a:ext cx="330350" cy="44682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9" name="Shape 39"/>
        <p:cNvGrpSpPr/>
        <p:nvPr/>
      </p:nvGrpSpPr>
      <p:grpSpPr>
        <a:xfrm>
          <a:off x="0" y="0"/>
          <a:ext cx="0" cy="0"/>
          <a:chOff x="0" y="0"/>
          <a:chExt cx="0" cy="0"/>
        </a:xfrm>
      </p:grpSpPr>
      <p:sp>
        <p:nvSpPr>
          <p:cNvPr id="40" name="Google Shape;40;p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41" name="Google Shape;41;p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3" name="Shape 43"/>
        <p:cNvGrpSpPr/>
        <p:nvPr/>
      </p:nvGrpSpPr>
      <p:grpSpPr>
        <a:xfrm>
          <a:off x="0" y="0"/>
          <a:ext cx="0" cy="0"/>
          <a:chOff x="0" y="0"/>
          <a:chExt cx="0" cy="0"/>
        </a:xfrm>
      </p:grpSpPr>
      <p:sp>
        <p:nvSpPr>
          <p:cNvPr id="44" name="Google Shape;44;p10"/>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6" name="Shape 46"/>
        <p:cNvGrpSpPr/>
        <p:nvPr/>
      </p:nvGrpSpPr>
      <p:grpSpPr>
        <a:xfrm>
          <a:off x="0" y="0"/>
          <a:ext cx="0" cy="0"/>
          <a:chOff x="0" y="0"/>
          <a:chExt cx="0" cy="0"/>
        </a:xfrm>
      </p:grpSpPr>
      <p:sp>
        <p:nvSpPr>
          <p:cNvPr id="47" name="Google Shape;47;p1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8" name="Google Shape;48;p1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slideLayout" Target="../slideLayouts/slideLayout8.xml"/><Relationship Id="rId3" Type="http://schemas.openxmlformats.org/officeDocument/2006/relationships/slideLayout" Target="../slideLayouts/slideLayout9.xml"/><Relationship Id="rId4" Type="http://schemas.openxmlformats.org/officeDocument/2006/relationships/slideLayout" Target="../slideLayouts/slideLayout10.xml"/><Relationship Id="rId11" Type="http://schemas.openxmlformats.org/officeDocument/2006/relationships/slideLayout" Target="../slideLayouts/slideLayout17.xml"/><Relationship Id="rId10" Type="http://schemas.openxmlformats.org/officeDocument/2006/relationships/slideLayout" Target="../slideLayouts/slideLayout16.xml"/><Relationship Id="rId12" Type="http://schemas.openxmlformats.org/officeDocument/2006/relationships/theme" Target="../theme/theme3.xml"/><Relationship Id="rId9" Type="http://schemas.openxmlformats.org/officeDocument/2006/relationships/slideLayout" Target="../slideLayouts/slideLayout15.xml"/><Relationship Id="rId5" Type="http://schemas.openxmlformats.org/officeDocument/2006/relationships/slideLayout" Target="../slideLayouts/slideLayout11.xml"/><Relationship Id="rId6" Type="http://schemas.openxmlformats.org/officeDocument/2006/relationships/slideLayout" Target="../slideLayouts/slideLayout12.xml"/><Relationship Id="rId7" Type="http://schemas.openxmlformats.org/officeDocument/2006/relationships/slideLayout" Target="../slideLayouts/slideLayout13.xml"/><Relationship Id="rId8"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59999" y="310695"/>
            <a:ext cx="8326800" cy="567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dk2"/>
              </a:buClr>
              <a:buSzPts val="3600"/>
              <a:buFont typeface="Calibri"/>
              <a:buNone/>
              <a:defRPr b="1" i="0" sz="3600" u="none" cap="none" strike="noStrike">
                <a:solidFill>
                  <a:schemeClr val="dk2"/>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359999" y="972000"/>
            <a:ext cx="8326800" cy="2720400"/>
          </a:xfrm>
          <a:prstGeom prst="rect">
            <a:avLst/>
          </a:prstGeom>
          <a:noFill/>
          <a:ln>
            <a:noFill/>
          </a:ln>
        </p:spPr>
        <p:txBody>
          <a:bodyPr anchorCtr="0" anchor="t" bIns="0" lIns="0" spcFirstLastPara="1" rIns="0" wrap="square" tIns="0">
            <a:noAutofit/>
          </a:bodyPr>
          <a:lstStyle>
            <a:lvl1pPr indent="-457200" lvl="0" marL="457200" marR="0" rtl="0" algn="l">
              <a:lnSpc>
                <a:spcPct val="100000"/>
              </a:lnSpc>
              <a:spcBef>
                <a:spcPts val="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1pPr>
            <a:lvl2pPr indent="-431800" lvl="1" marL="914400" marR="0" rtl="0" algn="l">
              <a:lnSpc>
                <a:spcPct val="100000"/>
              </a:lnSpc>
              <a:spcBef>
                <a:spcPts val="0"/>
              </a:spcBef>
              <a:spcAft>
                <a:spcPts val="0"/>
              </a:spcAft>
              <a:buClr>
                <a:schemeClr val="dk1"/>
              </a:buClr>
              <a:buSzPts val="3200"/>
              <a:buFont typeface="Merriweather Sans"/>
              <a:buChar char="-"/>
              <a:defRPr b="0" i="0" sz="3200" u="none" cap="none" strike="noStrike">
                <a:solidFill>
                  <a:schemeClr val="dk1"/>
                </a:solidFill>
                <a:latin typeface="Calibri"/>
                <a:ea typeface="Calibri"/>
                <a:cs typeface="Calibri"/>
                <a:sym typeface="Calibri"/>
              </a:defRPr>
            </a:lvl2pPr>
            <a:lvl3pPr indent="-406400" lvl="2" marL="1371600" marR="0" rtl="0" algn="l">
              <a:lnSpc>
                <a:spcPct val="100000"/>
              </a:lnSpc>
              <a:spcBef>
                <a:spcPts val="0"/>
              </a:spcBef>
              <a:spcAft>
                <a:spcPts val="0"/>
              </a:spcAft>
              <a:buClr>
                <a:schemeClr val="dk1"/>
              </a:buClr>
              <a:buSzPts val="2800"/>
              <a:buFont typeface="Merriweather Sans"/>
              <a:buChar char="-"/>
              <a:defRPr b="0" i="0" sz="2800" u="none" cap="none" strike="noStrike">
                <a:solidFill>
                  <a:schemeClr val="dk1"/>
                </a:solidFill>
                <a:latin typeface="Calibri"/>
                <a:ea typeface="Calibri"/>
                <a:cs typeface="Calibri"/>
                <a:sym typeface="Calibri"/>
              </a:defRPr>
            </a:lvl3pPr>
            <a:lvl4pPr indent="-381000" lvl="3" marL="1828800" marR="0" rtl="0" algn="l">
              <a:lnSpc>
                <a:spcPct val="100000"/>
              </a:lnSpc>
              <a:spcBef>
                <a:spcPts val="0"/>
              </a:spcBef>
              <a:spcAft>
                <a:spcPts val="0"/>
              </a:spcAft>
              <a:buClr>
                <a:schemeClr val="dk1"/>
              </a:buClr>
              <a:buSzPts val="2400"/>
              <a:buFont typeface="Merriweather Sans"/>
              <a:buChar char="-"/>
              <a:defRPr b="0" i="0" sz="2400" u="none" cap="none" strike="noStrike">
                <a:solidFill>
                  <a:schemeClr val="dk1"/>
                </a:solidFill>
                <a:latin typeface="Calibri"/>
                <a:ea typeface="Calibri"/>
                <a:cs typeface="Calibri"/>
                <a:sym typeface="Calibri"/>
              </a:defRPr>
            </a:lvl4pPr>
            <a:lvl5pPr indent="-381000" lvl="4" marL="2286000" marR="0" rtl="0" algn="l">
              <a:lnSpc>
                <a:spcPct val="100000"/>
              </a:lnSpc>
              <a:spcBef>
                <a:spcPts val="0"/>
              </a:spcBef>
              <a:spcAft>
                <a:spcPts val="0"/>
              </a:spcAft>
              <a:buClr>
                <a:schemeClr val="dk1"/>
              </a:buClr>
              <a:buSzPts val="2400"/>
              <a:buFont typeface="Merriweather Sans"/>
              <a:buChar char="-"/>
              <a:defRPr b="0" i="0" sz="24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2" type="sldNum"/>
          </p:nvPr>
        </p:nvSpPr>
        <p:spPr>
          <a:xfrm>
            <a:off x="8316141" y="4738799"/>
            <a:ext cx="370800" cy="2739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transition spd="med">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1C4587"/>
              </a:buClr>
              <a:buSzPts val="2800"/>
              <a:buNone/>
              <a:defRPr sz="2800">
                <a:solidFill>
                  <a:srgbClr val="1C4587"/>
                </a:solidFill>
              </a:defRPr>
            </a:lvl1pPr>
            <a:lvl2pPr lvl="1" rtl="0">
              <a:spcBef>
                <a:spcPts val="0"/>
              </a:spcBef>
              <a:spcAft>
                <a:spcPts val="0"/>
              </a:spcAft>
              <a:buClr>
                <a:srgbClr val="1C4587"/>
              </a:buClr>
              <a:buSzPts val="2800"/>
              <a:buNone/>
              <a:defRPr sz="2800">
                <a:solidFill>
                  <a:srgbClr val="1C4587"/>
                </a:solidFill>
              </a:defRPr>
            </a:lvl2pPr>
            <a:lvl3pPr lvl="2" rtl="0">
              <a:spcBef>
                <a:spcPts val="0"/>
              </a:spcBef>
              <a:spcAft>
                <a:spcPts val="0"/>
              </a:spcAft>
              <a:buClr>
                <a:srgbClr val="1C4587"/>
              </a:buClr>
              <a:buSzPts val="2800"/>
              <a:buNone/>
              <a:defRPr sz="2800">
                <a:solidFill>
                  <a:srgbClr val="1C4587"/>
                </a:solidFill>
              </a:defRPr>
            </a:lvl3pPr>
            <a:lvl4pPr lvl="3" rtl="0">
              <a:spcBef>
                <a:spcPts val="0"/>
              </a:spcBef>
              <a:spcAft>
                <a:spcPts val="0"/>
              </a:spcAft>
              <a:buClr>
                <a:srgbClr val="1C4587"/>
              </a:buClr>
              <a:buSzPts val="2800"/>
              <a:buNone/>
              <a:defRPr sz="2800">
                <a:solidFill>
                  <a:srgbClr val="1C4587"/>
                </a:solidFill>
              </a:defRPr>
            </a:lvl4pPr>
            <a:lvl5pPr lvl="4" rtl="0">
              <a:spcBef>
                <a:spcPts val="0"/>
              </a:spcBef>
              <a:spcAft>
                <a:spcPts val="0"/>
              </a:spcAft>
              <a:buClr>
                <a:srgbClr val="1C4587"/>
              </a:buClr>
              <a:buSzPts val="2800"/>
              <a:buNone/>
              <a:defRPr sz="2800">
                <a:solidFill>
                  <a:srgbClr val="1C4587"/>
                </a:solidFill>
              </a:defRPr>
            </a:lvl5pPr>
            <a:lvl6pPr lvl="5" rtl="0">
              <a:spcBef>
                <a:spcPts val="0"/>
              </a:spcBef>
              <a:spcAft>
                <a:spcPts val="0"/>
              </a:spcAft>
              <a:buClr>
                <a:srgbClr val="1C4587"/>
              </a:buClr>
              <a:buSzPts val="2800"/>
              <a:buNone/>
              <a:defRPr sz="2800">
                <a:solidFill>
                  <a:srgbClr val="1C4587"/>
                </a:solidFill>
              </a:defRPr>
            </a:lvl6pPr>
            <a:lvl7pPr lvl="6" rtl="0">
              <a:spcBef>
                <a:spcPts val="0"/>
              </a:spcBef>
              <a:spcAft>
                <a:spcPts val="0"/>
              </a:spcAft>
              <a:buClr>
                <a:srgbClr val="1C4587"/>
              </a:buClr>
              <a:buSzPts val="2800"/>
              <a:buNone/>
              <a:defRPr sz="2800">
                <a:solidFill>
                  <a:srgbClr val="1C4587"/>
                </a:solidFill>
              </a:defRPr>
            </a:lvl7pPr>
            <a:lvl8pPr lvl="7" rtl="0">
              <a:spcBef>
                <a:spcPts val="0"/>
              </a:spcBef>
              <a:spcAft>
                <a:spcPts val="0"/>
              </a:spcAft>
              <a:buClr>
                <a:srgbClr val="1C4587"/>
              </a:buClr>
              <a:buSzPts val="2800"/>
              <a:buNone/>
              <a:defRPr sz="2800">
                <a:solidFill>
                  <a:srgbClr val="1C4587"/>
                </a:solidFill>
              </a:defRPr>
            </a:lvl8pPr>
            <a:lvl9pPr lvl="8" rtl="0">
              <a:spcBef>
                <a:spcPts val="0"/>
              </a:spcBef>
              <a:spcAft>
                <a:spcPts val="0"/>
              </a:spcAft>
              <a:buClr>
                <a:srgbClr val="1C4587"/>
              </a:buClr>
              <a:buSzPts val="2800"/>
              <a:buNone/>
              <a:defRPr sz="2800">
                <a:solidFill>
                  <a:srgbClr val="1C4587"/>
                </a:solidFill>
              </a:defRPr>
            </a:lvl9pPr>
          </a:lstStyle>
          <a:p/>
        </p:txBody>
      </p:sp>
      <p:sp>
        <p:nvSpPr>
          <p:cNvPr id="37" name="Google Shape;37;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38" name="Google Shape;38;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transition spd="med">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hyperlink" Target="http://www.w3.org/2000/01/rdf-schema#"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hyperlink" Target="http://www.w3.org/2000/01/rdf-schema#"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hyperlink" Target="http://www.w3.org/2000/01/rdf-schema#" TargetMode="External"/><Relationship Id="rId4" Type="http://schemas.openxmlformats.org/officeDocument/2006/relationships/hyperlink" Target="http://dbpedia.org/resourc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hyperlink" Target="http://www.w3.org/2000/01/rdf-schema#" TargetMode="External"/><Relationship Id="rId4" Type="http://schemas.openxmlformats.org/officeDocument/2006/relationships/hyperlink" Target="http://dbpedia.org/resource/"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hyperlink" Target="http://www.w3.org/2000/01/rdf-schema#" TargetMode="External"/><Relationship Id="rId4" Type="http://schemas.openxmlformats.org/officeDocument/2006/relationships/hyperlink" Target="http://dbpedia.org/resource/"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hyperlink" Target="http://www.w3.org/2000/01/rdf-schema#" TargetMode="External"/><Relationship Id="rId4" Type="http://schemas.openxmlformats.org/officeDocument/2006/relationships/hyperlink" Target="http://dbpedia.org/resource/"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 Id="rId3" Type="http://schemas.openxmlformats.org/officeDocument/2006/relationships/hyperlink" Target="http://www.w3.org/2000/01/rdf-schem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hyperlink" Target="http://creativecommons.org/licenses/by/4.0/"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 Id="rId3" Type="http://schemas.openxmlformats.org/officeDocument/2006/relationships/hyperlink" Target="http://somenamespace.org/" TargetMode="External"/><Relationship Id="rId4" Type="http://schemas.openxmlformats.org/officeDocument/2006/relationships/hyperlink" Target="http://somenamespace.org/"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 Id="rId3" Type="http://schemas.openxmlformats.org/officeDocument/2006/relationships/hyperlink" Target="http://somenamespace.org/" TargetMode="External"/><Relationship Id="rId4" Type="http://schemas.openxmlformats.org/officeDocument/2006/relationships/hyperlink" Target="http://somenamespace.org/"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 Id="rId3" Type="http://schemas.openxmlformats.org/officeDocument/2006/relationships/hyperlink" Target="http://somenamespace.org/" TargetMode="External"/><Relationship Id="rId4" Type="http://schemas.openxmlformats.org/officeDocument/2006/relationships/hyperlink" Target="http://somenamespace.org/"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 Id="rId3" Type="http://schemas.openxmlformats.org/officeDocument/2006/relationships/hyperlink" Target="http://somenamespace.org/" TargetMode="External"/><Relationship Id="rId4" Type="http://schemas.openxmlformats.org/officeDocument/2006/relationships/hyperlink" Target="http://somenamespace.org/"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4.xml"/><Relationship Id="rId3" Type="http://schemas.openxmlformats.org/officeDocument/2006/relationships/hyperlink" Target="https://www.w3.org/TR/rdf-mt/#RDFRules" TargetMode="Externa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 Id="rId3" Type="http://schemas.openxmlformats.org/officeDocument/2006/relationships/hyperlink" Target="http://somenamespace.org/" TargetMode="External"/><Relationship Id="rId4" Type="http://schemas.openxmlformats.org/officeDocument/2006/relationships/hyperlink" Target="http://somenamespace.org/"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6.xml"/><Relationship Id="rId3" Type="http://schemas.openxmlformats.org/officeDocument/2006/relationships/hyperlink" Target="http://somenamespace.org/" TargetMode="External"/><Relationship Id="rId4" Type="http://schemas.openxmlformats.org/officeDocument/2006/relationships/hyperlink" Target="http://somenamespace.org/"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 Id="rId3" Type="http://schemas.openxmlformats.org/officeDocument/2006/relationships/hyperlink" Target="http://somenamespace.org/" TargetMode="External"/><Relationship Id="rId4" Type="http://schemas.openxmlformats.org/officeDocument/2006/relationships/hyperlink" Target="http://somenamespace.org/"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8.xml"/><Relationship Id="rId3" Type="http://schemas.openxmlformats.org/officeDocument/2006/relationships/hyperlink" Target="http://somenamespace.org/" TargetMode="External"/><Relationship Id="rId4" Type="http://schemas.openxmlformats.org/officeDocument/2006/relationships/hyperlink" Target="http://somenamespace.org/"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9.xml"/><Relationship Id="rId3" Type="http://schemas.openxmlformats.org/officeDocument/2006/relationships/hyperlink" Target="http://somenamespace.org/" TargetMode="External"/><Relationship Id="rId4" Type="http://schemas.openxmlformats.org/officeDocument/2006/relationships/hyperlink" Target="http://somenamespace.or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0.xml"/><Relationship Id="rId3" Type="http://schemas.openxmlformats.org/officeDocument/2006/relationships/hyperlink" Target="http://somenamespace.org/" TargetMode="External"/><Relationship Id="rId4" Type="http://schemas.openxmlformats.org/officeDocument/2006/relationships/hyperlink" Target="http://somenamespace.org/"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1.xml"/><Relationship Id="rId3" Type="http://schemas.openxmlformats.org/officeDocument/2006/relationships/hyperlink" Target="http://somenamespace.org/" TargetMode="External"/><Relationship Id="rId4" Type="http://schemas.openxmlformats.org/officeDocument/2006/relationships/hyperlink" Target="http://somenamespace.org/"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2.xml"/><Relationship Id="rId3" Type="http://schemas.openxmlformats.org/officeDocument/2006/relationships/hyperlink" Target="http://somenamespace.org/" TargetMode="External"/><Relationship Id="rId4" Type="http://schemas.openxmlformats.org/officeDocument/2006/relationships/hyperlink" Target="http://somenamespace.org/"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3.xml"/><Relationship Id="rId3" Type="http://schemas.openxmlformats.org/officeDocument/2006/relationships/hyperlink" Target="http://somenamespace.org/" TargetMode="External"/><Relationship Id="rId4" Type="http://schemas.openxmlformats.org/officeDocument/2006/relationships/hyperlink" Target="http://somenamespace.org/"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4.xml"/><Relationship Id="rId3" Type="http://schemas.openxmlformats.org/officeDocument/2006/relationships/hyperlink" Target="http://somenamespace.org/" TargetMode="External"/><Relationship Id="rId4" Type="http://schemas.openxmlformats.org/officeDocument/2006/relationships/hyperlink" Target="http://somenamespace.org/"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5.xml"/><Relationship Id="rId3" Type="http://schemas.openxmlformats.org/officeDocument/2006/relationships/hyperlink" Target="http://somenamespace.org/" TargetMode="External"/><Relationship Id="rId4" Type="http://schemas.openxmlformats.org/officeDocument/2006/relationships/hyperlink" Target="http://somenamespace.org/"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6.xml"/><Relationship Id="rId3" Type="http://schemas.openxmlformats.org/officeDocument/2006/relationships/hyperlink" Target="http://.../peter" TargetMode="External"/><Relationship Id="rId4" Type="http://schemas.openxmlformats.org/officeDocument/2006/relationships/hyperlink" Target="http://.../age" TargetMode="External"/><Relationship Id="rId5" Type="http://schemas.openxmlformats.org/officeDocument/2006/relationships/hyperlink" Target="http://www.w3.org/2001/XMLSchema#decimal"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7.xml"/><Relationship Id="rId3" Type="http://schemas.openxmlformats.org/officeDocument/2006/relationships/hyperlink" Target="https://yasgui.triply.cc/#query=PREFIX%20rdfs%3A%20%3Chttp%3A%2F%2Fwww.w3.org%2F2000%2F01%2Frdf-schema%23%3E%0APREFIX%20dbo%3A%20%3Chttp%3A%2F%2Fdbpedia.org%2Fontology%2F%3E%0ASELECT%20avg(%3Fpages)%0AWHERE%7B%0A%3Fbook%20a%20dbo%3ABook%3B%0A%20%20%20%20dbo%3AnumberOfPages%20%3Fpages.%0A%7D%0A%0A&amp;endpoint=https%3A%2F%2Fdbpedia.org%2Fsparql&amp;requestMethod=POST&amp;tabTitle=Query%204&amp;headers=%7B%7D&amp;contentTypeConstruct=application%2Fn-triples%2C*%2F*%3Bq%3D0.9&amp;contentTypeSelect=application%2Fsparql-results%2Bjson%2C*%2F*%3Bq%3D0.9&amp;outputFormat=table" TargetMode="External"/><Relationship Id="rId4" Type="http://schemas.openxmlformats.org/officeDocument/2006/relationships/image" Target="../media/image20.png"/><Relationship Id="rId5" Type="http://schemas.openxmlformats.org/officeDocument/2006/relationships/hyperlink" Target="https://api.triplydb.com/s/eq2Gxmp-I" TargetMode="External"/><Relationship Id="rId6" Type="http://schemas.openxmlformats.org/officeDocument/2006/relationships/image" Target="../media/image1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9.xml"/><Relationship Id="rId3" Type="http://schemas.openxmlformats.org/officeDocument/2006/relationships/hyperlink" Target="https://www.w3.org/TR/sparql11-query/#func-string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hyperlink" Target="https://www.w3.org/TR/sparql11-overview/" TargetMode="External"/><Relationship Id="rId4" Type="http://schemas.openxmlformats.org/officeDocument/2006/relationships/hyperlink" Target="https://www.w3.org/TR/2013/REC-sparql11-query-20130321/" TargetMode="External"/><Relationship Id="rId11" Type="http://schemas.openxmlformats.org/officeDocument/2006/relationships/hyperlink" Target="https://www.w3.org/TR/2013/REC-sparql11-http-rdf-update-20130321/" TargetMode="External"/><Relationship Id="rId10" Type="http://schemas.openxmlformats.org/officeDocument/2006/relationships/hyperlink" Target="https://www.w3.org/TR/2013/REC-sparql11-service-description-20130321/" TargetMode="External"/><Relationship Id="rId12" Type="http://schemas.openxmlformats.org/officeDocument/2006/relationships/hyperlink" Target="https://www.w3.org/2009/sparql/docs/tests/" TargetMode="External"/><Relationship Id="rId9" Type="http://schemas.openxmlformats.org/officeDocument/2006/relationships/hyperlink" Target="https://www.w3.org/TR/sparql11-protocol/" TargetMode="External"/><Relationship Id="rId5" Type="http://schemas.openxmlformats.org/officeDocument/2006/relationships/hyperlink" Target="https://www.w3.org/TR/sparql11-overview/#sparql11-federated-query" TargetMode="External"/><Relationship Id="rId6" Type="http://schemas.openxmlformats.org/officeDocument/2006/relationships/hyperlink" Target="https://www.w3.org/TR/sparql11-update/" TargetMode="External"/><Relationship Id="rId7" Type="http://schemas.openxmlformats.org/officeDocument/2006/relationships/hyperlink" Target="https://www.w3.org/TR/sparql11-entailment/" TargetMode="External"/><Relationship Id="rId8" Type="http://schemas.openxmlformats.org/officeDocument/2006/relationships/hyperlink" Target="https://www.w3.org/TR/sparql11-overview/#sparql11-results"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0.xml"/><Relationship Id="rId3" Type="http://schemas.openxmlformats.org/officeDocument/2006/relationships/hyperlink" Target="https://www.w3.org/TR/sparql11-query/#groupby" TargetMode="External"/><Relationship Id="rId4" Type="http://schemas.openxmlformats.org/officeDocument/2006/relationships/hyperlink" Target="https://www.w3.org/TR/sparql11-query/#having" TargetMode="External"/><Relationship Id="rId5" Type="http://schemas.openxmlformats.org/officeDocument/2006/relationships/image" Target="../media/image1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1.xml"/><Relationship Id="rId3" Type="http://schemas.openxmlformats.org/officeDocument/2006/relationships/hyperlink" Target="https://www.w3.org/TR/sparql11-query/#propertypaths" TargetMode="External"/><Relationship Id="rId4" Type="http://schemas.openxmlformats.org/officeDocument/2006/relationships/image" Target="../media/image2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2.xml"/><Relationship Id="rId3" Type="http://schemas.openxmlformats.org/officeDocument/2006/relationships/hyperlink" Target="https://www.w3.org/TR/sparql11-query/#OptionalMatching" TargetMode="External"/><Relationship Id="rId4" Type="http://schemas.openxmlformats.org/officeDocument/2006/relationships/hyperlink" Target="https://www.w3.org/TR/sparql11-query/#OptionalMatching"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3.xml"/><Relationship Id="rId3" Type="http://schemas.openxmlformats.org/officeDocument/2006/relationships/image" Target="../media/image29.png"/><Relationship Id="rId4" Type="http://schemas.openxmlformats.org/officeDocument/2006/relationships/image" Target="../media/image1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hyperlink" Target="https://www.w3.org/2009/sparql/docs/tests/summary.html"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0.xml"/><Relationship Id="rId3" Type="http://schemas.openxmlformats.org/officeDocument/2006/relationships/image" Target="../media/image18.png"/><Relationship Id="rId4" Type="http://schemas.openxmlformats.org/officeDocument/2006/relationships/image" Target="../media/image27.png"/><Relationship Id="rId5" Type="http://schemas.openxmlformats.org/officeDocument/2006/relationships/image" Target="../media/image19.png"/><Relationship Id="rId6" Type="http://schemas.openxmlformats.org/officeDocument/2006/relationships/image" Target="../media/image2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2.xml"/><Relationship Id="rId3" Type="http://schemas.openxmlformats.org/officeDocument/2006/relationships/image" Target="../media/image24.png"/><Relationship Id="rId4" Type="http://schemas.openxmlformats.org/officeDocument/2006/relationships/image" Target="../media/image3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3.xml"/><Relationship Id="rId3" Type="http://schemas.openxmlformats.org/officeDocument/2006/relationships/image" Target="../media/image2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4.xml"/><Relationship Id="rId3" Type="http://schemas.openxmlformats.org/officeDocument/2006/relationships/image" Target="../media/image26.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5.xml"/><Relationship Id="rId3" Type="http://schemas.openxmlformats.org/officeDocument/2006/relationships/image" Target="../media/image2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6.xml"/><Relationship Id="rId3" Type="http://schemas.openxmlformats.org/officeDocument/2006/relationships/image" Target="../media/image2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hyperlink" Target="https://virtuoso.openlinksw.com/" TargetMode="External"/><Relationship Id="rId4" Type="http://schemas.openxmlformats.org/officeDocument/2006/relationships/hyperlink" Target="https://allegrograph.com/" TargetMode="External"/><Relationship Id="rId9" Type="http://schemas.openxmlformats.org/officeDocument/2006/relationships/image" Target="../media/image4.png"/><Relationship Id="rId5" Type="http://schemas.openxmlformats.org/officeDocument/2006/relationships/hyperlink" Target="http://graphdb.ontotext.com/" TargetMode="External"/><Relationship Id="rId6" Type="http://schemas.openxmlformats.org/officeDocument/2006/relationships/image" Target="../media/image13.png"/><Relationship Id="rId7" Type="http://schemas.openxmlformats.org/officeDocument/2006/relationships/image" Target="../media/image8.png"/><Relationship Id="rId8"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12.png"/><Relationship Id="rId5" Type="http://schemas.openxmlformats.org/officeDocument/2006/relationships/hyperlink" Target="https://yasgui.triply.cc"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20"/>
          <p:cNvSpPr txBox="1"/>
          <p:nvPr>
            <p:ph type="ctrTitle"/>
          </p:nvPr>
        </p:nvSpPr>
        <p:spPr>
          <a:xfrm>
            <a:off x="311708" y="4397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3600"/>
              <a:t>Building and Mining Knowledge graphs</a:t>
            </a:r>
            <a:endParaRPr sz="3600">
              <a:solidFill>
                <a:srgbClr val="1C4587"/>
              </a:solidFill>
            </a:endParaRPr>
          </a:p>
          <a:p>
            <a:pPr indent="0" lvl="0" marL="0" rtl="0" algn="ctr">
              <a:spcBef>
                <a:spcPts val="0"/>
              </a:spcBef>
              <a:spcAft>
                <a:spcPts val="0"/>
              </a:spcAft>
              <a:buClr>
                <a:schemeClr val="dk1"/>
              </a:buClr>
              <a:buSzPts val="1100"/>
              <a:buFont typeface="Arial"/>
              <a:buNone/>
            </a:pPr>
            <a:r>
              <a:t/>
            </a:r>
            <a:endParaRPr sz="3600">
              <a:solidFill>
                <a:srgbClr val="1C4587"/>
              </a:solidFill>
            </a:endParaRPr>
          </a:p>
          <a:p>
            <a:pPr indent="0" lvl="0" marL="0" rtl="0" algn="ctr">
              <a:spcBef>
                <a:spcPts val="0"/>
              </a:spcBef>
              <a:spcAft>
                <a:spcPts val="0"/>
              </a:spcAft>
              <a:buNone/>
            </a:pPr>
            <a:r>
              <a:rPr lang="en-GB" sz="2400"/>
              <a:t>(KEN4256)</a:t>
            </a:r>
            <a:endParaRPr sz="2400"/>
          </a:p>
        </p:txBody>
      </p:sp>
      <p:sp>
        <p:nvSpPr>
          <p:cNvPr id="85" name="Google Shape;85;p20"/>
          <p:cNvSpPr txBox="1"/>
          <p:nvPr>
            <p:ph idx="1" type="subTitle"/>
          </p:nvPr>
        </p:nvSpPr>
        <p:spPr>
          <a:xfrm>
            <a:off x="311700" y="25293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2400">
              <a:solidFill>
                <a:schemeClr val="accent1"/>
              </a:solidFill>
            </a:endParaRPr>
          </a:p>
          <a:p>
            <a:pPr indent="0" lvl="0" marL="0" rtl="0" algn="ctr">
              <a:spcBef>
                <a:spcPts val="0"/>
              </a:spcBef>
              <a:spcAft>
                <a:spcPts val="0"/>
              </a:spcAft>
              <a:buClr>
                <a:schemeClr val="dk1"/>
              </a:buClr>
              <a:buSzPts val="1100"/>
              <a:buFont typeface="Arial"/>
              <a:buNone/>
            </a:pPr>
            <a:r>
              <a:rPr lang="en-GB" sz="2400">
                <a:solidFill>
                  <a:schemeClr val="accent1"/>
                </a:solidFill>
              </a:rPr>
              <a:t>Lecture 4: KG Retrieval (SPARQL)</a:t>
            </a:r>
            <a:endParaRPr sz="2400">
              <a:solidFill>
                <a:schemeClr val="accent1"/>
              </a:solidFill>
            </a:endParaRPr>
          </a:p>
          <a:p>
            <a:pPr indent="0" lvl="0" marL="0" rtl="0" algn="ctr">
              <a:spcBef>
                <a:spcPts val="0"/>
              </a:spcBef>
              <a:spcAft>
                <a:spcPts val="0"/>
              </a:spcAft>
              <a:buClr>
                <a:schemeClr val="dk1"/>
              </a:buClr>
              <a:buSzPts val="1100"/>
              <a:buFont typeface="Arial"/>
              <a:buNone/>
            </a:pPr>
            <a:r>
              <a:t/>
            </a:r>
            <a:endParaRPr sz="2400">
              <a:solidFill>
                <a:schemeClr val="accent1"/>
              </a:solidFill>
            </a:endParaRPr>
          </a:p>
          <a:p>
            <a:pPr indent="0" lvl="0" marL="0" rtl="0" algn="ctr">
              <a:spcBef>
                <a:spcPts val="0"/>
              </a:spcBef>
              <a:spcAft>
                <a:spcPts val="0"/>
              </a:spcAft>
              <a:buNone/>
            </a:pPr>
            <a:r>
              <a:t/>
            </a:r>
            <a:endParaRPr/>
          </a:p>
        </p:txBody>
      </p:sp>
      <p:pic>
        <p:nvPicPr>
          <p:cNvPr id="86" name="Google Shape;86;p20"/>
          <p:cNvPicPr preferRelativeResize="0"/>
          <p:nvPr/>
        </p:nvPicPr>
        <p:blipFill>
          <a:blip r:embed="rId3">
            <a:alphaModFix/>
          </a:blip>
          <a:stretch>
            <a:fillRect/>
          </a:stretch>
        </p:blipFill>
        <p:spPr>
          <a:xfrm>
            <a:off x="140000" y="4152875"/>
            <a:ext cx="2631759" cy="8507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9"/>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Types of SPARQL queries</a:t>
            </a:r>
            <a:endParaRPr/>
          </a:p>
        </p:txBody>
      </p:sp>
      <p:sp>
        <p:nvSpPr>
          <p:cNvPr id="191" name="Google Shape;191;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600">
                <a:solidFill>
                  <a:srgbClr val="000000"/>
                </a:solidFill>
              </a:rPr>
              <a:t>Four </a:t>
            </a:r>
            <a:r>
              <a:rPr lang="en-GB" sz="1600">
                <a:solidFill>
                  <a:srgbClr val="000000"/>
                </a:solidFill>
              </a:rPr>
              <a:t>types of operations:</a:t>
            </a:r>
            <a:endParaRPr sz="1600">
              <a:solidFill>
                <a:srgbClr val="000000"/>
              </a:solidFill>
            </a:endParaRPr>
          </a:p>
          <a:p>
            <a:pPr indent="-342900" lvl="0" marL="457200" rtl="0" algn="l">
              <a:spcBef>
                <a:spcPts val="1600"/>
              </a:spcBef>
              <a:spcAft>
                <a:spcPts val="0"/>
              </a:spcAft>
              <a:buClr>
                <a:srgbClr val="000000"/>
              </a:buClr>
              <a:buSzPts val="1800"/>
              <a:buChar char="●"/>
            </a:pPr>
            <a:r>
              <a:rPr b="1" lang="en-GB">
                <a:solidFill>
                  <a:srgbClr val="000000"/>
                </a:solidFill>
              </a:rPr>
              <a:t>SELECT: </a:t>
            </a:r>
            <a:r>
              <a:rPr lang="en-GB">
                <a:solidFill>
                  <a:srgbClr val="000000"/>
                </a:solidFill>
              </a:rPr>
              <a:t>R</a:t>
            </a:r>
            <a:r>
              <a:rPr lang="en-GB">
                <a:solidFill>
                  <a:srgbClr val="000000"/>
                </a:solidFill>
              </a:rPr>
              <a:t>etrieve entities matching identified variables from graph pattern</a:t>
            </a:r>
            <a:endParaRPr>
              <a:solidFill>
                <a:srgbClr val="000000"/>
              </a:solidFill>
            </a:endParaRPr>
          </a:p>
          <a:p>
            <a:pPr indent="-342900" lvl="0" marL="457200" rtl="0" algn="l">
              <a:spcBef>
                <a:spcPts val="0"/>
              </a:spcBef>
              <a:spcAft>
                <a:spcPts val="0"/>
              </a:spcAft>
              <a:buClr>
                <a:srgbClr val="000000"/>
              </a:buClr>
              <a:buSzPts val="1800"/>
              <a:buChar char="●"/>
            </a:pPr>
            <a:r>
              <a:rPr b="1" lang="en-GB">
                <a:solidFill>
                  <a:srgbClr val="000000"/>
                </a:solidFill>
              </a:rPr>
              <a:t>CONSTRUCT: </a:t>
            </a:r>
            <a:r>
              <a:rPr lang="en-GB">
                <a:solidFill>
                  <a:srgbClr val="000000"/>
                </a:solidFill>
              </a:rPr>
              <a:t>create a target graph from graph pattern</a:t>
            </a:r>
            <a:endParaRPr>
              <a:solidFill>
                <a:srgbClr val="000000"/>
              </a:solidFill>
            </a:endParaRPr>
          </a:p>
          <a:p>
            <a:pPr indent="-342900" lvl="0" marL="457200" rtl="0" algn="l">
              <a:spcBef>
                <a:spcPts val="0"/>
              </a:spcBef>
              <a:spcAft>
                <a:spcPts val="0"/>
              </a:spcAft>
              <a:buClr>
                <a:srgbClr val="000000"/>
              </a:buClr>
              <a:buSzPts val="1800"/>
              <a:buChar char="●"/>
            </a:pPr>
            <a:r>
              <a:rPr b="1" lang="en-GB">
                <a:solidFill>
                  <a:srgbClr val="000000"/>
                </a:solidFill>
              </a:rPr>
              <a:t>UPDATE (INSERT/DELETE): </a:t>
            </a:r>
            <a:r>
              <a:rPr lang="en-GB">
                <a:solidFill>
                  <a:srgbClr val="000000"/>
                </a:solidFill>
              </a:rPr>
              <a:t>A</a:t>
            </a:r>
            <a:r>
              <a:rPr lang="en-GB">
                <a:solidFill>
                  <a:srgbClr val="000000"/>
                </a:solidFill>
              </a:rPr>
              <a:t>dd / remove triples in an RDF graph</a:t>
            </a:r>
            <a:endParaRPr>
              <a:solidFill>
                <a:srgbClr val="000000"/>
              </a:solidFill>
            </a:endParaRPr>
          </a:p>
          <a:p>
            <a:pPr indent="-342900" lvl="0" marL="457200" rtl="0" algn="l">
              <a:spcBef>
                <a:spcPts val="0"/>
              </a:spcBef>
              <a:spcAft>
                <a:spcPts val="0"/>
              </a:spcAft>
              <a:buClr>
                <a:srgbClr val="000000"/>
              </a:buClr>
              <a:buSzPts val="1800"/>
              <a:buChar char="●"/>
            </a:pPr>
            <a:r>
              <a:rPr b="1" lang="en-GB">
                <a:solidFill>
                  <a:srgbClr val="000000"/>
                </a:solidFill>
              </a:rPr>
              <a:t>ASK: </a:t>
            </a:r>
            <a:r>
              <a:rPr lang="en-GB">
                <a:solidFill>
                  <a:srgbClr val="000000"/>
                </a:solidFill>
              </a:rPr>
              <a:t>Returns a boolean answer (true/false) to specified graph pattern</a:t>
            </a:r>
            <a:endParaRPr>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0"/>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SPARQL graph patterns</a:t>
            </a:r>
            <a:endParaRPr/>
          </a:p>
        </p:txBody>
      </p:sp>
      <p:sp>
        <p:nvSpPr>
          <p:cNvPr id="197" name="Google Shape;197;p30"/>
          <p:cNvSpPr/>
          <p:nvPr/>
        </p:nvSpPr>
        <p:spPr>
          <a:xfrm>
            <a:off x="6769150" y="431150"/>
            <a:ext cx="877500" cy="8775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800">
                <a:highlight>
                  <a:srgbClr val="FFD966"/>
                </a:highlight>
              </a:rPr>
              <a:t>dbo:Book</a:t>
            </a:r>
            <a:endParaRPr sz="800">
              <a:highlight>
                <a:srgbClr val="FFD966"/>
              </a:highlight>
            </a:endParaRPr>
          </a:p>
        </p:txBody>
      </p:sp>
      <p:sp>
        <p:nvSpPr>
          <p:cNvPr id="198" name="Google Shape;198;p30"/>
          <p:cNvSpPr/>
          <p:nvPr/>
        </p:nvSpPr>
        <p:spPr>
          <a:xfrm>
            <a:off x="5455100" y="1825175"/>
            <a:ext cx="1385100" cy="1385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800">
                <a:highlight>
                  <a:srgbClr val="A4C2F4"/>
                </a:highlight>
              </a:rPr>
              <a:t>dbr:John_Locke</a:t>
            </a:r>
            <a:endParaRPr sz="800">
              <a:highlight>
                <a:srgbClr val="A4C2F4"/>
              </a:highlight>
            </a:endParaRPr>
          </a:p>
        </p:txBody>
      </p:sp>
      <p:sp>
        <p:nvSpPr>
          <p:cNvPr id="199" name="Google Shape;199;p30"/>
          <p:cNvSpPr/>
          <p:nvPr/>
        </p:nvSpPr>
        <p:spPr>
          <a:xfrm>
            <a:off x="6631400" y="1265413"/>
            <a:ext cx="1047600" cy="10476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800">
                <a:highlight>
                  <a:srgbClr val="A4C2F4"/>
                </a:highlight>
              </a:rPr>
              <a:t>dbr:Voltaire</a:t>
            </a:r>
            <a:endParaRPr sz="800">
              <a:highlight>
                <a:srgbClr val="A4C2F4"/>
              </a:highlight>
            </a:endParaRPr>
          </a:p>
        </p:txBody>
      </p:sp>
      <p:sp>
        <p:nvSpPr>
          <p:cNvPr id="200" name="Google Shape;200;p30"/>
          <p:cNvSpPr/>
          <p:nvPr/>
        </p:nvSpPr>
        <p:spPr>
          <a:xfrm>
            <a:off x="5643400" y="758275"/>
            <a:ext cx="954600" cy="9546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800">
                <a:highlight>
                  <a:srgbClr val="A4C2F4"/>
                </a:highlight>
              </a:rPr>
              <a:t>dbr:Zadig</a:t>
            </a:r>
            <a:endParaRPr sz="800">
              <a:highlight>
                <a:srgbClr val="A4C2F4"/>
              </a:highlight>
            </a:endParaRPr>
          </a:p>
        </p:txBody>
      </p:sp>
      <p:cxnSp>
        <p:nvCxnSpPr>
          <p:cNvPr id="201" name="Google Shape;201;p30"/>
          <p:cNvCxnSpPr/>
          <p:nvPr/>
        </p:nvCxnSpPr>
        <p:spPr>
          <a:xfrm flipH="1" rot="10800000">
            <a:off x="6332125" y="900625"/>
            <a:ext cx="612300" cy="280800"/>
          </a:xfrm>
          <a:prstGeom prst="straightConnector1">
            <a:avLst/>
          </a:prstGeom>
          <a:noFill/>
          <a:ln cap="flat" cmpd="sng" w="19050">
            <a:solidFill>
              <a:schemeClr val="dk2"/>
            </a:solidFill>
            <a:prstDash val="solid"/>
            <a:round/>
            <a:headEnd len="med" w="med" type="none"/>
            <a:tailEnd len="med" w="med" type="triangle"/>
          </a:ln>
        </p:spPr>
      </p:cxnSp>
      <p:cxnSp>
        <p:nvCxnSpPr>
          <p:cNvPr id="202" name="Google Shape;202;p30"/>
          <p:cNvCxnSpPr/>
          <p:nvPr/>
        </p:nvCxnSpPr>
        <p:spPr>
          <a:xfrm>
            <a:off x="6164017" y="1315892"/>
            <a:ext cx="665100" cy="413100"/>
          </a:xfrm>
          <a:prstGeom prst="straightConnector1">
            <a:avLst/>
          </a:prstGeom>
          <a:noFill/>
          <a:ln cap="flat" cmpd="sng" w="19050">
            <a:solidFill>
              <a:schemeClr val="dk2"/>
            </a:solidFill>
            <a:prstDash val="solid"/>
            <a:round/>
            <a:headEnd len="med" w="med" type="none"/>
            <a:tailEnd len="med" w="med" type="triangle"/>
          </a:ln>
        </p:spPr>
      </p:cxnSp>
      <p:cxnSp>
        <p:nvCxnSpPr>
          <p:cNvPr id="203" name="Google Shape;203;p30"/>
          <p:cNvCxnSpPr/>
          <p:nvPr/>
        </p:nvCxnSpPr>
        <p:spPr>
          <a:xfrm flipH="1">
            <a:off x="6260088" y="1877927"/>
            <a:ext cx="804000" cy="585900"/>
          </a:xfrm>
          <a:prstGeom prst="straightConnector1">
            <a:avLst/>
          </a:prstGeom>
          <a:noFill/>
          <a:ln cap="flat" cmpd="sng" w="19050">
            <a:solidFill>
              <a:schemeClr val="dk2"/>
            </a:solidFill>
            <a:prstDash val="solid"/>
            <a:round/>
            <a:headEnd len="med" w="med" type="none"/>
            <a:tailEnd len="med" w="med" type="triangle"/>
          </a:ln>
        </p:spPr>
      </p:cxnSp>
      <p:sp>
        <p:nvSpPr>
          <p:cNvPr id="204" name="Google Shape;204;p30"/>
          <p:cNvSpPr txBox="1"/>
          <p:nvPr/>
        </p:nvSpPr>
        <p:spPr>
          <a:xfrm rot="-2088921">
            <a:off x="6233951" y="1933452"/>
            <a:ext cx="804997" cy="27455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700"/>
              <a:t>dbo:influenced</a:t>
            </a:r>
            <a:endParaRPr sz="700"/>
          </a:p>
        </p:txBody>
      </p:sp>
      <p:sp>
        <p:nvSpPr>
          <p:cNvPr id="205" name="Google Shape;205;p30"/>
          <p:cNvSpPr txBox="1"/>
          <p:nvPr/>
        </p:nvSpPr>
        <p:spPr>
          <a:xfrm rot="1765887">
            <a:off x="6233047" y="1308068"/>
            <a:ext cx="673407" cy="376015"/>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700"/>
              <a:t>dbo:author</a:t>
            </a:r>
            <a:endParaRPr sz="700"/>
          </a:p>
        </p:txBody>
      </p:sp>
      <p:sp>
        <p:nvSpPr>
          <p:cNvPr id="206" name="Google Shape;206;p30"/>
          <p:cNvSpPr txBox="1"/>
          <p:nvPr/>
        </p:nvSpPr>
        <p:spPr>
          <a:xfrm rot="-1350880">
            <a:off x="6274387" y="819591"/>
            <a:ext cx="590724" cy="243577"/>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700"/>
              <a:t>rdf:type</a:t>
            </a:r>
            <a:endParaRPr sz="700"/>
          </a:p>
        </p:txBody>
      </p:sp>
      <p:sp>
        <p:nvSpPr>
          <p:cNvPr id="207" name="Google Shape;207;p30"/>
          <p:cNvSpPr/>
          <p:nvPr/>
        </p:nvSpPr>
        <p:spPr>
          <a:xfrm>
            <a:off x="7817800" y="403975"/>
            <a:ext cx="1662900" cy="16632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600"/>
              <a:t>	</a:t>
            </a:r>
            <a:endParaRPr sz="600"/>
          </a:p>
          <a:p>
            <a:pPr indent="0" lvl="0" marL="0" rtl="0" algn="l">
              <a:spcBef>
                <a:spcPts val="0"/>
              </a:spcBef>
              <a:spcAft>
                <a:spcPts val="0"/>
              </a:spcAft>
              <a:buNone/>
            </a:pPr>
            <a:r>
              <a:rPr lang="en-GB" sz="800">
                <a:highlight>
                  <a:srgbClr val="A4C2F4"/>
                </a:highlight>
              </a:rPr>
              <a:t>dbr:Unended_Quest</a:t>
            </a:r>
            <a:endParaRPr sz="800">
              <a:highlight>
                <a:srgbClr val="A4C2F4"/>
              </a:highlight>
            </a:endParaRPr>
          </a:p>
        </p:txBody>
      </p:sp>
      <p:sp>
        <p:nvSpPr>
          <p:cNvPr id="208" name="Google Shape;208;p30"/>
          <p:cNvSpPr/>
          <p:nvPr/>
        </p:nvSpPr>
        <p:spPr>
          <a:xfrm>
            <a:off x="7383138" y="1449505"/>
            <a:ext cx="1385100" cy="1385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800">
                <a:highlight>
                  <a:srgbClr val="A4C2F4"/>
                </a:highlight>
              </a:rPr>
              <a:t>	</a:t>
            </a:r>
            <a:endParaRPr sz="800">
              <a:highlight>
                <a:srgbClr val="A4C2F4"/>
              </a:highlight>
            </a:endParaRPr>
          </a:p>
          <a:p>
            <a:pPr indent="0" lvl="0" marL="0" rtl="0" algn="l">
              <a:spcBef>
                <a:spcPts val="0"/>
              </a:spcBef>
              <a:spcAft>
                <a:spcPts val="0"/>
              </a:spcAft>
              <a:buNone/>
            </a:pPr>
            <a:r>
              <a:rPr lang="en-GB" sz="800">
                <a:highlight>
                  <a:srgbClr val="A4C2F4"/>
                </a:highlight>
              </a:rPr>
              <a:t>dbr:Karl_Popper</a:t>
            </a:r>
            <a:endParaRPr sz="800">
              <a:highlight>
                <a:srgbClr val="A4C2F4"/>
              </a:highlight>
            </a:endParaRPr>
          </a:p>
        </p:txBody>
      </p:sp>
      <p:cxnSp>
        <p:nvCxnSpPr>
          <p:cNvPr id="209" name="Google Shape;209;p30"/>
          <p:cNvCxnSpPr/>
          <p:nvPr/>
        </p:nvCxnSpPr>
        <p:spPr>
          <a:xfrm flipH="1">
            <a:off x="8032175" y="1390325"/>
            <a:ext cx="497100" cy="705900"/>
          </a:xfrm>
          <a:prstGeom prst="straightConnector1">
            <a:avLst/>
          </a:prstGeom>
          <a:noFill/>
          <a:ln cap="flat" cmpd="sng" w="19050">
            <a:solidFill>
              <a:schemeClr val="dk2"/>
            </a:solidFill>
            <a:prstDash val="solid"/>
            <a:round/>
            <a:headEnd len="med" w="med" type="none"/>
            <a:tailEnd len="med" w="med" type="triangle"/>
          </a:ln>
        </p:spPr>
      </p:cxnSp>
      <p:sp>
        <p:nvSpPr>
          <p:cNvPr id="210" name="Google Shape;210;p30"/>
          <p:cNvSpPr txBox="1"/>
          <p:nvPr/>
        </p:nvSpPr>
        <p:spPr>
          <a:xfrm rot="-240468">
            <a:off x="8243247" y="1610970"/>
            <a:ext cx="613801" cy="264634"/>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700"/>
              <a:t>dbo:author</a:t>
            </a:r>
            <a:endParaRPr sz="700"/>
          </a:p>
        </p:txBody>
      </p:sp>
      <p:cxnSp>
        <p:nvCxnSpPr>
          <p:cNvPr id="211" name="Google Shape;211;p30"/>
          <p:cNvCxnSpPr/>
          <p:nvPr/>
        </p:nvCxnSpPr>
        <p:spPr>
          <a:xfrm rot="10800000">
            <a:off x="7463175" y="893150"/>
            <a:ext cx="662700" cy="345900"/>
          </a:xfrm>
          <a:prstGeom prst="straightConnector1">
            <a:avLst/>
          </a:prstGeom>
          <a:noFill/>
          <a:ln cap="flat" cmpd="sng" w="19050">
            <a:solidFill>
              <a:schemeClr val="dk2"/>
            </a:solidFill>
            <a:prstDash val="solid"/>
            <a:round/>
            <a:headEnd len="med" w="med" type="none"/>
            <a:tailEnd len="med" w="med" type="triangle"/>
          </a:ln>
        </p:spPr>
      </p:cxnSp>
      <p:sp>
        <p:nvSpPr>
          <p:cNvPr id="212" name="Google Shape;212;p30"/>
          <p:cNvSpPr txBox="1"/>
          <p:nvPr/>
        </p:nvSpPr>
        <p:spPr>
          <a:xfrm rot="1493947">
            <a:off x="7620442" y="844149"/>
            <a:ext cx="590706" cy="24362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700"/>
              <a:t>rdf:type</a:t>
            </a:r>
            <a:endParaRPr sz="700"/>
          </a:p>
        </p:txBody>
      </p:sp>
      <p:cxnSp>
        <p:nvCxnSpPr>
          <p:cNvPr id="213" name="Google Shape;213;p30"/>
          <p:cNvCxnSpPr/>
          <p:nvPr/>
        </p:nvCxnSpPr>
        <p:spPr>
          <a:xfrm flipH="1">
            <a:off x="7228163" y="2282952"/>
            <a:ext cx="804000" cy="585900"/>
          </a:xfrm>
          <a:prstGeom prst="straightConnector1">
            <a:avLst/>
          </a:prstGeom>
          <a:noFill/>
          <a:ln cap="flat" cmpd="sng" w="19050">
            <a:solidFill>
              <a:schemeClr val="dk2"/>
            </a:solidFill>
            <a:prstDash val="solid"/>
            <a:round/>
            <a:headEnd len="med" w="med" type="none"/>
            <a:tailEnd len="med" w="med" type="triangle"/>
          </a:ln>
        </p:spPr>
      </p:cxnSp>
      <p:sp>
        <p:nvSpPr>
          <p:cNvPr id="214" name="Google Shape;214;p30"/>
          <p:cNvSpPr txBox="1"/>
          <p:nvPr/>
        </p:nvSpPr>
        <p:spPr>
          <a:xfrm rot="-2088148">
            <a:off x="7176692" y="2345669"/>
            <a:ext cx="780028" cy="27455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700"/>
              <a:t>dbo:influenced</a:t>
            </a:r>
            <a:endParaRPr sz="700"/>
          </a:p>
        </p:txBody>
      </p:sp>
      <p:sp>
        <p:nvSpPr>
          <p:cNvPr id="215" name="Google Shape;215;p30"/>
          <p:cNvSpPr/>
          <p:nvPr/>
        </p:nvSpPr>
        <p:spPr>
          <a:xfrm>
            <a:off x="6414699" y="2179587"/>
            <a:ext cx="1586400" cy="15864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800">
                <a:highlight>
                  <a:srgbClr val="A4C2F4"/>
                </a:highlight>
              </a:rPr>
              <a:t>dbr:Roger_Penrose</a:t>
            </a:r>
            <a:endParaRPr sz="800">
              <a:highlight>
                <a:srgbClr val="A4C2F4"/>
              </a:highlight>
            </a:endParaRPr>
          </a:p>
        </p:txBody>
      </p:sp>
      <p:sp>
        <p:nvSpPr>
          <p:cNvPr id="216" name="Google Shape;216;p30"/>
          <p:cNvSpPr/>
          <p:nvPr/>
        </p:nvSpPr>
        <p:spPr>
          <a:xfrm>
            <a:off x="5493300" y="583500"/>
            <a:ext cx="2139738" cy="836876"/>
          </a:xfrm>
          <a:custGeom>
            <a:rect b="b" l="l" r="r" t="t"/>
            <a:pathLst>
              <a:path extrusionOk="0" h="85592" w="79722">
                <a:moveTo>
                  <a:pt x="63704" y="0"/>
                </a:moveTo>
                <a:cubicBezTo>
                  <a:pt x="56036" y="3837"/>
                  <a:pt x="46542" y="1801"/>
                  <a:pt x="38347" y="4323"/>
                </a:cubicBezTo>
                <a:cubicBezTo>
                  <a:pt x="27460" y="7674"/>
                  <a:pt x="15672" y="11996"/>
                  <a:pt x="8379" y="20747"/>
                </a:cubicBezTo>
                <a:cubicBezTo>
                  <a:pt x="-680" y="31616"/>
                  <a:pt x="-867" y="48489"/>
                  <a:pt x="887" y="62529"/>
                </a:cubicBezTo>
                <a:cubicBezTo>
                  <a:pt x="1792" y="69769"/>
                  <a:pt x="1239" y="79008"/>
                  <a:pt x="6938" y="83564"/>
                </a:cubicBezTo>
                <a:cubicBezTo>
                  <a:pt x="13210" y="88578"/>
                  <a:pt x="23108" y="82797"/>
                  <a:pt x="30855" y="80683"/>
                </a:cubicBezTo>
                <a:cubicBezTo>
                  <a:pt x="38097" y="78706"/>
                  <a:pt x="46132" y="78373"/>
                  <a:pt x="52466" y="74343"/>
                </a:cubicBezTo>
                <a:cubicBezTo>
                  <a:pt x="63849" y="67100"/>
                  <a:pt x="72652" y="55577"/>
                  <a:pt x="78688" y="43511"/>
                </a:cubicBezTo>
                <a:cubicBezTo>
                  <a:pt x="81733" y="37424"/>
                  <a:pt x="77168" y="29944"/>
                  <a:pt x="75518" y="23341"/>
                </a:cubicBezTo>
                <a:cubicBezTo>
                  <a:pt x="73845" y="16646"/>
                  <a:pt x="74064" y="8848"/>
                  <a:pt x="69755" y="3458"/>
                </a:cubicBezTo>
                <a:cubicBezTo>
                  <a:pt x="67629" y="799"/>
                  <a:pt x="63362" y="577"/>
                  <a:pt x="59958" y="577"/>
                </a:cubicBezTo>
              </a:path>
            </a:pathLst>
          </a:custGeom>
          <a:noFill/>
          <a:ln cap="flat" cmpd="sng" w="19050">
            <a:solidFill>
              <a:srgbClr val="6AA84F"/>
            </a:solidFill>
            <a:prstDash val="dash"/>
            <a:round/>
            <a:headEnd len="med" w="med" type="none"/>
            <a:tailEnd len="med" w="med" type="none"/>
          </a:ln>
        </p:spPr>
      </p:sp>
      <p:cxnSp>
        <p:nvCxnSpPr>
          <p:cNvPr id="217" name="Google Shape;217;p30"/>
          <p:cNvCxnSpPr/>
          <p:nvPr/>
        </p:nvCxnSpPr>
        <p:spPr>
          <a:xfrm rot="10800000">
            <a:off x="6094500" y="1779350"/>
            <a:ext cx="756300" cy="50400"/>
          </a:xfrm>
          <a:prstGeom prst="straightConnector1">
            <a:avLst/>
          </a:prstGeom>
          <a:noFill/>
          <a:ln cap="flat" cmpd="sng" w="19050">
            <a:solidFill>
              <a:schemeClr val="dk2"/>
            </a:solidFill>
            <a:prstDash val="solid"/>
            <a:round/>
            <a:headEnd len="med" w="med" type="none"/>
            <a:tailEnd len="med" w="med" type="triangle"/>
          </a:ln>
        </p:spPr>
      </p:cxnSp>
      <p:sp>
        <p:nvSpPr>
          <p:cNvPr id="218" name="Google Shape;218;p30"/>
          <p:cNvSpPr/>
          <p:nvPr/>
        </p:nvSpPr>
        <p:spPr>
          <a:xfrm>
            <a:off x="5371200" y="1182575"/>
            <a:ext cx="1121400" cy="11214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800">
                <a:highlight>
                  <a:srgbClr val="A4C2F4"/>
                </a:highlight>
              </a:rPr>
              <a:t>dbr:Lucian</a:t>
            </a:r>
            <a:endParaRPr sz="800">
              <a:highlight>
                <a:srgbClr val="A4C2F4"/>
              </a:highlight>
            </a:endParaRPr>
          </a:p>
        </p:txBody>
      </p:sp>
      <p:sp>
        <p:nvSpPr>
          <p:cNvPr id="219" name="Google Shape;219;p30"/>
          <p:cNvSpPr txBox="1"/>
          <p:nvPr/>
        </p:nvSpPr>
        <p:spPr>
          <a:xfrm rot="148650">
            <a:off x="6016657" y="1761588"/>
            <a:ext cx="805053" cy="27445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700"/>
              <a:t>dbo:influenced</a:t>
            </a:r>
            <a:endParaRPr sz="700"/>
          </a:p>
        </p:txBody>
      </p:sp>
      <p:sp>
        <p:nvSpPr>
          <p:cNvPr id="220" name="Google Shape;220;p30"/>
          <p:cNvSpPr txBox="1"/>
          <p:nvPr/>
        </p:nvSpPr>
        <p:spPr>
          <a:xfrm>
            <a:off x="5681825" y="821075"/>
            <a:ext cx="756300" cy="3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38761D"/>
                </a:solidFill>
              </a:rPr>
              <a:t>?x</a:t>
            </a:r>
            <a:endParaRPr>
              <a:solidFill>
                <a:srgbClr val="38761D"/>
              </a:solidFill>
            </a:endParaRPr>
          </a:p>
        </p:txBody>
      </p:sp>
      <p:sp>
        <p:nvSpPr>
          <p:cNvPr id="221" name="Google Shape;221;p30"/>
          <p:cNvSpPr txBox="1"/>
          <p:nvPr/>
        </p:nvSpPr>
        <p:spPr>
          <a:xfrm>
            <a:off x="5371200" y="554650"/>
            <a:ext cx="771600" cy="3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6AA84F"/>
                </a:solidFill>
              </a:rPr>
              <a:t>Match</a:t>
            </a:r>
            <a:endParaRPr>
              <a:solidFill>
                <a:srgbClr val="6AA84F"/>
              </a:solidFill>
            </a:endParaRPr>
          </a:p>
        </p:txBody>
      </p:sp>
      <p:sp>
        <p:nvSpPr>
          <p:cNvPr id="222" name="Google Shape;222;p30"/>
          <p:cNvSpPr txBox="1"/>
          <p:nvPr/>
        </p:nvSpPr>
        <p:spPr>
          <a:xfrm>
            <a:off x="230350" y="2067175"/>
            <a:ext cx="3000000" cy="89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a:solidFill>
                  <a:srgbClr val="434F54"/>
                </a:solidFill>
                <a:highlight>
                  <a:schemeClr val="lt1"/>
                </a:highlight>
                <a:latin typeface="Consolas"/>
                <a:ea typeface="Consolas"/>
                <a:cs typeface="Consolas"/>
                <a:sym typeface="Consolas"/>
              </a:rPr>
              <a:t>WHERE {</a:t>
            </a:r>
            <a:endParaRPr>
              <a:solidFill>
                <a:srgbClr val="434F54"/>
              </a:solidFill>
              <a:highlight>
                <a:schemeClr val="lt1"/>
              </a:highlight>
              <a:latin typeface="Consolas"/>
              <a:ea typeface="Consolas"/>
              <a:cs typeface="Consolas"/>
              <a:sym typeface="Consolas"/>
            </a:endParaRPr>
          </a:p>
          <a:p>
            <a:pPr indent="0" lvl="0" marL="0" rtl="0" algn="l">
              <a:lnSpc>
                <a:spcPct val="115000"/>
              </a:lnSpc>
              <a:spcBef>
                <a:spcPts val="0"/>
              </a:spcBef>
              <a:spcAft>
                <a:spcPts val="0"/>
              </a:spcAft>
              <a:buNone/>
            </a:pPr>
            <a:r>
              <a:rPr lang="en-GB">
                <a:solidFill>
                  <a:srgbClr val="434F54"/>
                </a:solidFill>
                <a:highlight>
                  <a:schemeClr val="lt1"/>
                </a:highlight>
                <a:latin typeface="Consolas"/>
                <a:ea typeface="Consolas"/>
                <a:cs typeface="Consolas"/>
                <a:sym typeface="Consolas"/>
              </a:rPr>
              <a:t>  ?x rdf:type dbo:Book .</a:t>
            </a:r>
            <a:endParaRPr>
              <a:solidFill>
                <a:srgbClr val="434F54"/>
              </a:solidFill>
              <a:highlight>
                <a:schemeClr val="lt1"/>
              </a:highlight>
              <a:latin typeface="Consolas"/>
              <a:ea typeface="Consolas"/>
              <a:cs typeface="Consolas"/>
              <a:sym typeface="Consolas"/>
            </a:endParaRPr>
          </a:p>
          <a:p>
            <a:pPr indent="0" lvl="0" marL="0" rtl="0" algn="l">
              <a:lnSpc>
                <a:spcPct val="115000"/>
              </a:lnSpc>
              <a:spcBef>
                <a:spcPts val="0"/>
              </a:spcBef>
              <a:spcAft>
                <a:spcPts val="0"/>
              </a:spcAft>
              <a:buNone/>
            </a:pPr>
            <a:r>
              <a:rPr lang="en-GB">
                <a:solidFill>
                  <a:srgbClr val="434F54"/>
                </a:solidFill>
                <a:highlight>
                  <a:schemeClr val="lt1"/>
                </a:highlight>
                <a:latin typeface="Consolas"/>
                <a:ea typeface="Consolas"/>
                <a:cs typeface="Consolas"/>
                <a:sym typeface="Consolas"/>
              </a:rPr>
              <a:t>}</a:t>
            </a:r>
            <a:endParaRPr>
              <a:solidFill>
                <a:srgbClr val="434F54"/>
              </a:solidFill>
              <a:highlight>
                <a:schemeClr val="lt1"/>
              </a:highlight>
              <a:latin typeface="Consolas"/>
              <a:ea typeface="Consolas"/>
              <a:cs typeface="Consolas"/>
              <a:sym typeface="Consolas"/>
            </a:endParaRPr>
          </a:p>
        </p:txBody>
      </p:sp>
      <p:sp>
        <p:nvSpPr>
          <p:cNvPr id="223" name="Google Shape;223;p30"/>
          <p:cNvSpPr/>
          <p:nvPr/>
        </p:nvSpPr>
        <p:spPr>
          <a:xfrm>
            <a:off x="7228176" y="482400"/>
            <a:ext cx="2227233" cy="1116120"/>
          </a:xfrm>
          <a:custGeom>
            <a:rect b="b" l="l" r="r" t="t"/>
            <a:pathLst>
              <a:path extrusionOk="0" h="85592" w="79722">
                <a:moveTo>
                  <a:pt x="63704" y="0"/>
                </a:moveTo>
                <a:cubicBezTo>
                  <a:pt x="56036" y="3837"/>
                  <a:pt x="46542" y="1801"/>
                  <a:pt x="38347" y="4323"/>
                </a:cubicBezTo>
                <a:cubicBezTo>
                  <a:pt x="27460" y="7674"/>
                  <a:pt x="15672" y="11996"/>
                  <a:pt x="8379" y="20747"/>
                </a:cubicBezTo>
                <a:cubicBezTo>
                  <a:pt x="-680" y="31616"/>
                  <a:pt x="-867" y="48489"/>
                  <a:pt x="887" y="62529"/>
                </a:cubicBezTo>
                <a:cubicBezTo>
                  <a:pt x="1792" y="69769"/>
                  <a:pt x="1239" y="79008"/>
                  <a:pt x="6938" y="83564"/>
                </a:cubicBezTo>
                <a:cubicBezTo>
                  <a:pt x="13210" y="88578"/>
                  <a:pt x="23108" y="82797"/>
                  <a:pt x="30855" y="80683"/>
                </a:cubicBezTo>
                <a:cubicBezTo>
                  <a:pt x="38097" y="78706"/>
                  <a:pt x="46132" y="78373"/>
                  <a:pt x="52466" y="74343"/>
                </a:cubicBezTo>
                <a:cubicBezTo>
                  <a:pt x="63849" y="67100"/>
                  <a:pt x="72652" y="55577"/>
                  <a:pt x="78688" y="43511"/>
                </a:cubicBezTo>
                <a:cubicBezTo>
                  <a:pt x="81733" y="37424"/>
                  <a:pt x="77168" y="29944"/>
                  <a:pt x="75518" y="23341"/>
                </a:cubicBezTo>
                <a:cubicBezTo>
                  <a:pt x="73845" y="16646"/>
                  <a:pt x="74064" y="8848"/>
                  <a:pt x="69755" y="3458"/>
                </a:cubicBezTo>
                <a:cubicBezTo>
                  <a:pt x="67629" y="799"/>
                  <a:pt x="63362" y="577"/>
                  <a:pt x="59958" y="577"/>
                </a:cubicBezTo>
              </a:path>
            </a:pathLst>
          </a:custGeom>
          <a:noFill/>
          <a:ln cap="flat" cmpd="sng" w="19050">
            <a:solidFill>
              <a:srgbClr val="6AA84F"/>
            </a:solidFill>
            <a:prstDash val="dash"/>
            <a:round/>
            <a:headEnd len="med" w="med" type="none"/>
            <a:tailEnd len="med" w="med" type="none"/>
          </a:ln>
        </p:spPr>
      </p:sp>
      <p:sp>
        <p:nvSpPr>
          <p:cNvPr id="224" name="Google Shape;224;p30"/>
          <p:cNvSpPr txBox="1"/>
          <p:nvPr/>
        </p:nvSpPr>
        <p:spPr>
          <a:xfrm>
            <a:off x="8234850" y="867513"/>
            <a:ext cx="497100" cy="3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38761D"/>
                </a:solidFill>
              </a:rPr>
              <a:t>?x</a:t>
            </a:r>
            <a:endParaRPr>
              <a:solidFill>
                <a:srgbClr val="38761D"/>
              </a:solidFill>
            </a:endParaRPr>
          </a:p>
        </p:txBody>
      </p:sp>
      <p:sp>
        <p:nvSpPr>
          <p:cNvPr id="225" name="Google Shape;225;p30"/>
          <p:cNvSpPr txBox="1"/>
          <p:nvPr/>
        </p:nvSpPr>
        <p:spPr>
          <a:xfrm>
            <a:off x="251000" y="959400"/>
            <a:ext cx="4640400" cy="101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2"/>
                </a:solidFill>
              </a:rPr>
              <a:t>Main idea is to identify parts of a data graph that matches a </a:t>
            </a:r>
            <a:r>
              <a:rPr lang="en-GB" sz="1800">
                <a:solidFill>
                  <a:schemeClr val="dk2"/>
                </a:solidFill>
              </a:rPr>
              <a:t>defined</a:t>
            </a:r>
            <a:r>
              <a:rPr lang="en-GB" sz="1800">
                <a:solidFill>
                  <a:schemeClr val="dk2"/>
                </a:solidFill>
              </a:rPr>
              <a:t> graph pattern.</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cxnSp>
        <p:nvCxnSpPr>
          <p:cNvPr id="226" name="Google Shape;226;p30"/>
          <p:cNvCxnSpPr/>
          <p:nvPr/>
        </p:nvCxnSpPr>
        <p:spPr>
          <a:xfrm flipH="1" rot="10800000">
            <a:off x="731300" y="2821400"/>
            <a:ext cx="51900" cy="938700"/>
          </a:xfrm>
          <a:prstGeom prst="straightConnector1">
            <a:avLst/>
          </a:prstGeom>
          <a:noFill/>
          <a:ln cap="flat" cmpd="sng" w="9525">
            <a:solidFill>
              <a:schemeClr val="dk2"/>
            </a:solidFill>
            <a:prstDash val="solid"/>
            <a:round/>
            <a:headEnd len="med" w="med" type="none"/>
            <a:tailEnd len="med" w="med" type="triangle"/>
          </a:ln>
        </p:spPr>
      </p:cxnSp>
      <p:sp>
        <p:nvSpPr>
          <p:cNvPr id="227" name="Google Shape;227;p30"/>
          <p:cNvSpPr txBox="1"/>
          <p:nvPr/>
        </p:nvSpPr>
        <p:spPr>
          <a:xfrm>
            <a:off x="472175" y="3726800"/>
            <a:ext cx="79752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00">
                <a:solidFill>
                  <a:schemeClr val="dk2"/>
                </a:solidFill>
              </a:rPr>
              <a:t>variables </a:t>
            </a:r>
            <a:r>
              <a:rPr lang="en-GB" sz="1600">
                <a:solidFill>
                  <a:schemeClr val="dk2"/>
                </a:solidFill>
              </a:rPr>
              <a:t>are defined by a question mark "?</a:t>
            </a:r>
            <a:r>
              <a:rPr lang="en-GB" sz="1600">
                <a:solidFill>
                  <a:schemeClr val="dk2"/>
                </a:solidFill>
              </a:rPr>
              <a:t>". They can take on any literal name (e.g. ?x, ?book, ?Book). </a:t>
            </a:r>
            <a:endParaRPr sz="1600">
              <a:solidFill>
                <a:schemeClr val="dk2"/>
              </a:solidFill>
            </a:endParaRPr>
          </a:p>
          <a:p>
            <a:pPr indent="0" lvl="0" marL="0" rtl="0" algn="l">
              <a:spcBef>
                <a:spcPts val="0"/>
              </a:spcBef>
              <a:spcAft>
                <a:spcPts val="0"/>
              </a:spcAft>
              <a:buNone/>
            </a:pPr>
            <a:r>
              <a:t/>
            </a:r>
            <a:endParaRPr sz="1600">
              <a:solidFill>
                <a:schemeClr val="dk2"/>
              </a:solidFill>
            </a:endParaRPr>
          </a:p>
          <a:p>
            <a:pPr indent="0" lvl="0" marL="0" rtl="0" algn="l">
              <a:spcBef>
                <a:spcPts val="0"/>
              </a:spcBef>
              <a:spcAft>
                <a:spcPts val="0"/>
              </a:spcAft>
              <a:buNone/>
            </a:pPr>
            <a:r>
              <a:rPr i="1" lang="en-GB" sz="1600">
                <a:solidFill>
                  <a:schemeClr val="dk2"/>
                </a:solidFill>
              </a:rPr>
              <a:t>here, the graph pattern must match any node in the graph which is the </a:t>
            </a:r>
            <a:r>
              <a:rPr i="1" lang="en-GB" sz="1600">
                <a:solidFill>
                  <a:schemeClr val="dk2"/>
                </a:solidFill>
              </a:rPr>
              <a:t>subject</a:t>
            </a:r>
            <a:r>
              <a:rPr i="1" lang="en-GB" sz="1600">
                <a:solidFill>
                  <a:schemeClr val="dk2"/>
                </a:solidFill>
              </a:rPr>
              <a:t> for in the triple pattern (?x, rdf:type, dbo:Book).</a:t>
            </a:r>
            <a:endParaRPr i="1" sz="1600">
              <a:solidFill>
                <a:schemeClr val="dk2"/>
              </a:solidFill>
            </a:endParaRPr>
          </a:p>
        </p:txBody>
      </p:sp>
      <p:cxnSp>
        <p:nvCxnSpPr>
          <p:cNvPr id="228" name="Google Shape;228;p30"/>
          <p:cNvCxnSpPr/>
          <p:nvPr/>
        </p:nvCxnSpPr>
        <p:spPr>
          <a:xfrm rot="10800000">
            <a:off x="1361875" y="2749150"/>
            <a:ext cx="405900" cy="481200"/>
          </a:xfrm>
          <a:prstGeom prst="straightConnector1">
            <a:avLst/>
          </a:prstGeom>
          <a:noFill/>
          <a:ln cap="flat" cmpd="sng" w="9525">
            <a:solidFill>
              <a:schemeClr val="dk2"/>
            </a:solidFill>
            <a:prstDash val="solid"/>
            <a:round/>
            <a:headEnd len="med" w="med" type="none"/>
            <a:tailEnd len="med" w="med" type="triangle"/>
          </a:ln>
        </p:spPr>
      </p:cxnSp>
      <p:cxnSp>
        <p:nvCxnSpPr>
          <p:cNvPr id="229" name="Google Shape;229;p30"/>
          <p:cNvCxnSpPr/>
          <p:nvPr/>
        </p:nvCxnSpPr>
        <p:spPr>
          <a:xfrm flipH="1" rot="10800000">
            <a:off x="1923225" y="2752325"/>
            <a:ext cx="408900" cy="466500"/>
          </a:xfrm>
          <a:prstGeom prst="straightConnector1">
            <a:avLst/>
          </a:prstGeom>
          <a:noFill/>
          <a:ln cap="flat" cmpd="sng" w="9525">
            <a:solidFill>
              <a:schemeClr val="dk2"/>
            </a:solidFill>
            <a:prstDash val="solid"/>
            <a:round/>
            <a:headEnd len="med" w="med" type="none"/>
            <a:tailEnd len="med" w="med" type="triangle"/>
          </a:ln>
        </p:spPr>
      </p:cxnSp>
      <p:sp>
        <p:nvSpPr>
          <p:cNvPr id="230" name="Google Shape;230;p30"/>
          <p:cNvSpPr txBox="1"/>
          <p:nvPr/>
        </p:nvSpPr>
        <p:spPr>
          <a:xfrm>
            <a:off x="1361875" y="3311913"/>
            <a:ext cx="5733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solidFill>
                  <a:schemeClr val="dk2"/>
                </a:solidFill>
              </a:rPr>
              <a:t>constants </a:t>
            </a:r>
            <a:r>
              <a:rPr lang="en-GB" sz="1800">
                <a:solidFill>
                  <a:schemeClr val="dk2"/>
                </a:solidFill>
              </a:rPr>
              <a:t>are fixed IRIs or literals</a:t>
            </a:r>
            <a:endParaRPr sz="1800">
              <a:solidFill>
                <a:schemeClr val="dk2"/>
              </a:solidFill>
            </a:endParaRPr>
          </a:p>
        </p:txBody>
      </p:sp>
      <p:sp>
        <p:nvSpPr>
          <p:cNvPr id="231" name="Google Shape;231;p30"/>
          <p:cNvSpPr txBox="1"/>
          <p:nvPr/>
        </p:nvSpPr>
        <p:spPr>
          <a:xfrm>
            <a:off x="2890050" y="2289600"/>
            <a:ext cx="5733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solidFill>
                  <a:schemeClr val="dk2"/>
                </a:solidFill>
              </a:rPr>
              <a:t>triple pattern</a:t>
            </a:r>
            <a:endParaRPr sz="1800">
              <a:solidFill>
                <a:schemeClr val="dk2"/>
              </a:solidFill>
            </a:endParaRPr>
          </a:p>
        </p:txBody>
      </p:sp>
      <p:sp>
        <p:nvSpPr>
          <p:cNvPr id="232" name="Google Shape;232;p30"/>
          <p:cNvSpPr txBox="1"/>
          <p:nvPr/>
        </p:nvSpPr>
        <p:spPr>
          <a:xfrm>
            <a:off x="230350" y="1770388"/>
            <a:ext cx="573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dk2"/>
                </a:solidFill>
              </a:rPr>
              <a:t>the WHERE { .. } clause defines a basic graph pattern</a:t>
            </a:r>
            <a:endParaRPr b="1">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par>
                                <p:cTn fill="hold" nodeType="with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000"/>
                                        <p:tgtEl>
                                          <p:spTgt spid="220"/>
                                        </p:tgtEl>
                                      </p:cBhvr>
                                    </p:animEffect>
                                  </p:childTnLst>
                                </p:cTn>
                              </p:par>
                              <p:par>
                                <p:cTn fill="hold" nodeType="with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000"/>
                                        <p:tgtEl>
                                          <p:spTgt spid="2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1"/>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Anatomy of a SPARQL query</a:t>
            </a:r>
            <a:endParaRPr/>
          </a:p>
        </p:txBody>
      </p:sp>
      <p:graphicFrame>
        <p:nvGraphicFramePr>
          <p:cNvPr id="238" name="Google Shape;238;p31"/>
          <p:cNvGraphicFramePr/>
          <p:nvPr/>
        </p:nvGraphicFramePr>
        <p:xfrm>
          <a:off x="311700" y="1094900"/>
          <a:ext cx="3000000" cy="3000000"/>
        </p:xfrm>
        <a:graphic>
          <a:graphicData uri="http://schemas.openxmlformats.org/drawingml/2006/table">
            <a:tbl>
              <a:tblPr>
                <a:noFill/>
                <a:tableStyleId>{9EA8BC63-F4EB-4655-8568-B0D3BE68213D}</a:tableStyleId>
              </a:tblPr>
              <a:tblGrid>
                <a:gridCol w="5298300"/>
              </a:tblGrid>
              <a:tr h="3416400">
                <a:tc>
                  <a:txBody>
                    <a:bodyPr/>
                    <a:lstStyle/>
                    <a:p>
                      <a:pPr indent="0" lvl="0" marL="0" rtl="0" algn="l">
                        <a:lnSpc>
                          <a:spcPct val="115000"/>
                        </a:lnSpc>
                        <a:spcBef>
                          <a:spcPts val="0"/>
                        </a:spcBef>
                        <a:spcAft>
                          <a:spcPts val="0"/>
                        </a:spcAft>
                        <a:buNone/>
                      </a:pPr>
                      <a:r>
                        <a:rPr lang="en-GB">
                          <a:solidFill>
                            <a:srgbClr val="00979D"/>
                          </a:solidFill>
                          <a:highlight>
                            <a:schemeClr val="lt1"/>
                          </a:highlight>
                          <a:latin typeface="Consolas"/>
                          <a:ea typeface="Consolas"/>
                          <a:cs typeface="Consolas"/>
                          <a:sym typeface="Consolas"/>
                        </a:rPr>
                        <a:t>PREFIX</a:t>
                      </a:r>
                      <a:r>
                        <a:rPr lang="en-GB">
                          <a:solidFill>
                            <a:srgbClr val="434F54"/>
                          </a:solidFill>
                          <a:highlight>
                            <a:schemeClr val="lt1"/>
                          </a:highlight>
                          <a:latin typeface="Consolas"/>
                          <a:ea typeface="Consolas"/>
                          <a:cs typeface="Consolas"/>
                          <a:sym typeface="Consolas"/>
                        </a:rPr>
                        <a:t> dbo:</a:t>
                      </a:r>
                      <a:r>
                        <a:rPr lang="en-GB">
                          <a:solidFill>
                            <a:srgbClr val="38761D"/>
                          </a:solidFill>
                          <a:highlight>
                            <a:schemeClr val="lt1"/>
                          </a:highlight>
                          <a:latin typeface="Consolas"/>
                          <a:ea typeface="Consolas"/>
                          <a:cs typeface="Consolas"/>
                          <a:sym typeface="Consolas"/>
                        </a:rPr>
                        <a:t>&lt;http://dbpedia.org/ontology/&gt;</a:t>
                      </a:r>
                      <a:br>
                        <a:rPr lang="en-GB">
                          <a:solidFill>
                            <a:srgbClr val="434F54"/>
                          </a:solidFill>
                          <a:highlight>
                            <a:schemeClr val="lt1"/>
                          </a:highlight>
                          <a:latin typeface="Consolas"/>
                          <a:ea typeface="Consolas"/>
                          <a:cs typeface="Consolas"/>
                          <a:sym typeface="Consolas"/>
                        </a:rPr>
                      </a:br>
                      <a:r>
                        <a:rPr lang="en-GB">
                          <a:solidFill>
                            <a:srgbClr val="00979D"/>
                          </a:solidFill>
                          <a:highlight>
                            <a:schemeClr val="lt1"/>
                          </a:highlight>
                          <a:latin typeface="Consolas"/>
                          <a:ea typeface="Consolas"/>
                          <a:cs typeface="Consolas"/>
                          <a:sym typeface="Consolas"/>
                        </a:rPr>
                        <a:t>PREFIX</a:t>
                      </a:r>
                      <a:r>
                        <a:rPr lang="en-GB">
                          <a:solidFill>
                            <a:srgbClr val="434F54"/>
                          </a:solidFill>
                          <a:highlight>
                            <a:schemeClr val="lt1"/>
                          </a:highlight>
                          <a:latin typeface="Consolas"/>
                          <a:ea typeface="Consolas"/>
                          <a:cs typeface="Consolas"/>
                          <a:sym typeface="Consolas"/>
                        </a:rPr>
                        <a:t> rdfs:</a:t>
                      </a:r>
                      <a:r>
                        <a:rPr lang="en-GB">
                          <a:solidFill>
                            <a:srgbClr val="38761D"/>
                          </a:solidFill>
                          <a:highlight>
                            <a:schemeClr val="lt1"/>
                          </a:highlight>
                          <a:latin typeface="Consolas"/>
                          <a:ea typeface="Consolas"/>
                          <a:cs typeface="Consolas"/>
                          <a:sym typeface="Consolas"/>
                        </a:rPr>
                        <a:t>&lt;</a:t>
                      </a:r>
                      <a:r>
                        <a:rPr lang="en-GB" u="sng">
                          <a:solidFill>
                            <a:schemeClr val="hlink"/>
                          </a:solidFill>
                          <a:highlight>
                            <a:schemeClr val="lt1"/>
                          </a:highlight>
                          <a:latin typeface="Consolas"/>
                          <a:ea typeface="Consolas"/>
                          <a:cs typeface="Consolas"/>
                          <a:sym typeface="Consolas"/>
                          <a:hlinkClick r:id="rId3"/>
                        </a:rPr>
                        <a:t>http://www.w3.org/2000/01/rdf-schema#</a:t>
                      </a:r>
                      <a:r>
                        <a:rPr lang="en-GB">
                          <a:solidFill>
                            <a:srgbClr val="38761D"/>
                          </a:solidFill>
                          <a:highlight>
                            <a:schemeClr val="lt1"/>
                          </a:highlight>
                          <a:latin typeface="Consolas"/>
                          <a:ea typeface="Consolas"/>
                          <a:cs typeface="Consolas"/>
                          <a:sym typeface="Consolas"/>
                        </a:rPr>
                        <a:t>&gt;</a:t>
                      </a:r>
                      <a:endParaRPr>
                        <a:solidFill>
                          <a:srgbClr val="38761D"/>
                        </a:solidFill>
                        <a:highlight>
                          <a:schemeClr val="lt1"/>
                        </a:highlight>
                        <a:latin typeface="Consolas"/>
                        <a:ea typeface="Consolas"/>
                        <a:cs typeface="Consolas"/>
                        <a:sym typeface="Consolas"/>
                      </a:endParaRPr>
                    </a:p>
                    <a:p>
                      <a:pPr indent="0" lvl="0" marL="0" rtl="0" algn="l">
                        <a:lnSpc>
                          <a:spcPct val="115000"/>
                        </a:lnSpc>
                        <a:spcBef>
                          <a:spcPts val="0"/>
                        </a:spcBef>
                        <a:spcAft>
                          <a:spcPts val="0"/>
                        </a:spcAft>
                        <a:buNone/>
                      </a:pPr>
                      <a:r>
                        <a:t/>
                      </a:r>
                      <a:endParaRPr>
                        <a:solidFill>
                          <a:srgbClr val="38761D"/>
                        </a:solidFill>
                        <a:highlight>
                          <a:schemeClr val="lt1"/>
                        </a:highlight>
                        <a:latin typeface="Consolas"/>
                        <a:ea typeface="Consolas"/>
                        <a:cs typeface="Consolas"/>
                        <a:sym typeface="Consolas"/>
                      </a:endParaRPr>
                    </a:p>
                    <a:p>
                      <a:pPr indent="0" lvl="0" marL="0" rtl="0" algn="l">
                        <a:lnSpc>
                          <a:spcPct val="115000"/>
                        </a:lnSpc>
                        <a:spcBef>
                          <a:spcPts val="0"/>
                        </a:spcBef>
                        <a:spcAft>
                          <a:spcPts val="0"/>
                        </a:spcAft>
                        <a:buNone/>
                      </a:pPr>
                      <a:r>
                        <a:rPr lang="en-GB">
                          <a:solidFill>
                            <a:srgbClr val="00979D"/>
                          </a:solidFill>
                          <a:highlight>
                            <a:schemeClr val="lt1"/>
                          </a:highlight>
                          <a:latin typeface="Consolas"/>
                          <a:ea typeface="Consolas"/>
                          <a:cs typeface="Consolas"/>
                          <a:sym typeface="Consolas"/>
                        </a:rPr>
                        <a:t>SELECT</a:t>
                      </a:r>
                      <a:r>
                        <a:rPr lang="en-GB">
                          <a:solidFill>
                            <a:srgbClr val="434F54"/>
                          </a:solidFill>
                          <a:highlight>
                            <a:schemeClr val="lt1"/>
                          </a:highlight>
                          <a:latin typeface="Consolas"/>
                          <a:ea typeface="Consolas"/>
                          <a:cs typeface="Consolas"/>
                          <a:sym typeface="Consolas"/>
                        </a:rPr>
                        <a:t> ?name ?author ?pages</a:t>
                      </a:r>
                      <a:br>
                        <a:rPr lang="en-GB">
                          <a:solidFill>
                            <a:srgbClr val="434F54"/>
                          </a:solidFill>
                          <a:highlight>
                            <a:schemeClr val="lt1"/>
                          </a:highlight>
                          <a:latin typeface="Consolas"/>
                          <a:ea typeface="Consolas"/>
                          <a:cs typeface="Consolas"/>
                          <a:sym typeface="Consolas"/>
                        </a:rPr>
                      </a:br>
                      <a:r>
                        <a:rPr lang="en-GB">
                          <a:solidFill>
                            <a:srgbClr val="00979D"/>
                          </a:solidFill>
                          <a:highlight>
                            <a:schemeClr val="lt1"/>
                          </a:highlight>
                          <a:latin typeface="Consolas"/>
                          <a:ea typeface="Consolas"/>
                          <a:cs typeface="Consolas"/>
                          <a:sym typeface="Consolas"/>
                        </a:rPr>
                        <a:t>WHERE</a:t>
                      </a:r>
                      <a:r>
                        <a:rPr lang="en-GB">
                          <a:solidFill>
                            <a:srgbClr val="434F54"/>
                          </a:solidFill>
                          <a:highlight>
                            <a:schemeClr val="lt1"/>
                          </a:highlight>
                          <a:latin typeface="Consolas"/>
                          <a:ea typeface="Consolas"/>
                          <a:cs typeface="Consolas"/>
                          <a:sym typeface="Consolas"/>
                        </a:rPr>
                        <a:t> {</a:t>
                      </a:r>
                      <a:br>
                        <a:rPr lang="en-GB">
                          <a:solidFill>
                            <a:srgbClr val="434F54"/>
                          </a:solidFill>
                          <a:highlight>
                            <a:schemeClr val="lt1"/>
                          </a:highlight>
                          <a:latin typeface="Consolas"/>
                          <a:ea typeface="Consolas"/>
                          <a:cs typeface="Consolas"/>
                          <a:sym typeface="Consolas"/>
                        </a:rPr>
                      </a:br>
                      <a:r>
                        <a:rPr lang="en-GB">
                          <a:solidFill>
                            <a:srgbClr val="434F54"/>
                          </a:solidFill>
                          <a:highlight>
                            <a:schemeClr val="lt1"/>
                          </a:highlight>
                          <a:latin typeface="Consolas"/>
                          <a:ea typeface="Consolas"/>
                          <a:cs typeface="Consolas"/>
                          <a:sym typeface="Consolas"/>
                        </a:rPr>
                        <a:t>  ?book a dbo:Book ;</a:t>
                      </a:r>
                      <a:br>
                        <a:rPr lang="en-GB">
                          <a:solidFill>
                            <a:srgbClr val="434F54"/>
                          </a:solidFill>
                          <a:highlight>
                            <a:schemeClr val="lt1"/>
                          </a:highlight>
                          <a:latin typeface="Consolas"/>
                          <a:ea typeface="Consolas"/>
                          <a:cs typeface="Consolas"/>
                          <a:sym typeface="Consolas"/>
                        </a:rPr>
                      </a:br>
                      <a:r>
                        <a:rPr lang="en-GB">
                          <a:solidFill>
                            <a:srgbClr val="434F54"/>
                          </a:solidFill>
                          <a:highlight>
                            <a:schemeClr val="lt1"/>
                          </a:highlight>
                          <a:latin typeface="Consolas"/>
                          <a:ea typeface="Consolas"/>
                          <a:cs typeface="Consolas"/>
                          <a:sym typeface="Consolas"/>
                        </a:rPr>
                        <a:t>    dbo:author ?author ;</a:t>
                      </a:r>
                      <a:br>
                        <a:rPr lang="en-GB">
                          <a:solidFill>
                            <a:srgbClr val="434F54"/>
                          </a:solidFill>
                          <a:highlight>
                            <a:schemeClr val="lt1"/>
                          </a:highlight>
                          <a:latin typeface="Consolas"/>
                          <a:ea typeface="Consolas"/>
                          <a:cs typeface="Consolas"/>
                          <a:sym typeface="Consolas"/>
                        </a:rPr>
                      </a:br>
                      <a:r>
                        <a:rPr lang="en-GB">
                          <a:solidFill>
                            <a:srgbClr val="434F54"/>
                          </a:solidFill>
                          <a:highlight>
                            <a:schemeClr val="lt1"/>
                          </a:highlight>
                          <a:latin typeface="Consolas"/>
                          <a:ea typeface="Consolas"/>
                          <a:cs typeface="Consolas"/>
                          <a:sym typeface="Consolas"/>
                        </a:rPr>
                        <a:t>    dbo:numberOfPages ?pages ;</a:t>
                      </a:r>
                      <a:br>
                        <a:rPr lang="en-GB">
                          <a:solidFill>
                            <a:srgbClr val="434F54"/>
                          </a:solidFill>
                          <a:highlight>
                            <a:schemeClr val="lt1"/>
                          </a:highlight>
                          <a:latin typeface="Consolas"/>
                          <a:ea typeface="Consolas"/>
                          <a:cs typeface="Consolas"/>
                          <a:sym typeface="Consolas"/>
                        </a:rPr>
                      </a:br>
                      <a:r>
                        <a:rPr lang="en-GB">
                          <a:solidFill>
                            <a:srgbClr val="434F54"/>
                          </a:solidFill>
                          <a:highlight>
                            <a:schemeClr val="lt1"/>
                          </a:highlight>
                          <a:latin typeface="Consolas"/>
                          <a:ea typeface="Consolas"/>
                          <a:cs typeface="Consolas"/>
                          <a:sym typeface="Consolas"/>
                        </a:rPr>
                        <a:t>    rdfs:label ?name . </a:t>
                      </a:r>
                      <a:br>
                        <a:rPr lang="en-GB">
                          <a:solidFill>
                            <a:srgbClr val="434F54"/>
                          </a:solidFill>
                          <a:highlight>
                            <a:schemeClr val="lt1"/>
                          </a:highlight>
                          <a:latin typeface="Consolas"/>
                          <a:ea typeface="Consolas"/>
                          <a:cs typeface="Consolas"/>
                          <a:sym typeface="Consolas"/>
                        </a:rPr>
                      </a:br>
                      <a:r>
                        <a:rPr lang="en-GB">
                          <a:solidFill>
                            <a:srgbClr val="434F54"/>
                          </a:solidFill>
                          <a:highlight>
                            <a:schemeClr val="lt1"/>
                          </a:highlight>
                          <a:latin typeface="Consolas"/>
                          <a:ea typeface="Consolas"/>
                          <a:cs typeface="Consolas"/>
                          <a:sym typeface="Consolas"/>
                        </a:rPr>
                        <a:t>  </a:t>
                      </a:r>
                      <a:r>
                        <a:rPr lang="en-GB">
                          <a:solidFill>
                            <a:srgbClr val="00979D"/>
                          </a:solidFill>
                          <a:highlight>
                            <a:schemeClr val="lt1"/>
                          </a:highlight>
                          <a:latin typeface="Consolas"/>
                          <a:ea typeface="Consolas"/>
                          <a:cs typeface="Consolas"/>
                          <a:sym typeface="Consolas"/>
                        </a:rPr>
                        <a:t>FILTER</a:t>
                      </a:r>
                      <a:r>
                        <a:rPr lang="en-GB">
                          <a:solidFill>
                            <a:srgbClr val="434F54"/>
                          </a:solidFill>
                          <a:highlight>
                            <a:schemeClr val="lt1"/>
                          </a:highlight>
                          <a:latin typeface="Consolas"/>
                          <a:ea typeface="Consolas"/>
                          <a:cs typeface="Consolas"/>
                          <a:sym typeface="Consolas"/>
                        </a:rPr>
                        <a:t> (?pages &gt; </a:t>
                      </a:r>
                      <a:r>
                        <a:rPr lang="en-GB">
                          <a:solidFill>
                            <a:srgbClr val="8A7B52"/>
                          </a:solidFill>
                          <a:highlight>
                            <a:schemeClr val="lt1"/>
                          </a:highlight>
                          <a:latin typeface="Consolas"/>
                          <a:ea typeface="Consolas"/>
                          <a:cs typeface="Consolas"/>
                          <a:sym typeface="Consolas"/>
                        </a:rPr>
                        <a:t>500</a:t>
                      </a:r>
                      <a:r>
                        <a:rPr lang="en-GB">
                          <a:solidFill>
                            <a:srgbClr val="434F54"/>
                          </a:solidFill>
                          <a:highlight>
                            <a:schemeClr val="lt1"/>
                          </a:highlight>
                          <a:latin typeface="Consolas"/>
                          <a:ea typeface="Consolas"/>
                          <a:cs typeface="Consolas"/>
                          <a:sym typeface="Consolas"/>
                        </a:rPr>
                        <a:t>)</a:t>
                      </a:r>
                      <a:br>
                        <a:rPr lang="en-GB">
                          <a:solidFill>
                            <a:srgbClr val="434F54"/>
                          </a:solidFill>
                          <a:highlight>
                            <a:schemeClr val="lt1"/>
                          </a:highlight>
                          <a:latin typeface="Consolas"/>
                          <a:ea typeface="Consolas"/>
                          <a:cs typeface="Consolas"/>
                          <a:sym typeface="Consolas"/>
                        </a:rPr>
                      </a:br>
                      <a:r>
                        <a:rPr lang="en-GB">
                          <a:solidFill>
                            <a:srgbClr val="434F54"/>
                          </a:solidFill>
                          <a:highlight>
                            <a:schemeClr val="lt1"/>
                          </a:highlight>
                          <a:latin typeface="Consolas"/>
                          <a:ea typeface="Consolas"/>
                          <a:cs typeface="Consolas"/>
                          <a:sym typeface="Consolas"/>
                        </a:rPr>
                        <a:t>  </a:t>
                      </a:r>
                      <a:r>
                        <a:rPr lang="en-GB">
                          <a:solidFill>
                            <a:srgbClr val="00979D"/>
                          </a:solidFill>
                          <a:highlight>
                            <a:schemeClr val="lt1"/>
                          </a:highlight>
                          <a:latin typeface="Consolas"/>
                          <a:ea typeface="Consolas"/>
                          <a:cs typeface="Consolas"/>
                          <a:sym typeface="Consolas"/>
                        </a:rPr>
                        <a:t>FILTER</a:t>
                      </a:r>
                      <a:r>
                        <a:rPr lang="en-GB">
                          <a:solidFill>
                            <a:srgbClr val="434F54"/>
                          </a:solidFill>
                          <a:highlight>
                            <a:schemeClr val="lt1"/>
                          </a:highlight>
                          <a:latin typeface="Consolas"/>
                          <a:ea typeface="Consolas"/>
                          <a:cs typeface="Consolas"/>
                          <a:sym typeface="Consolas"/>
                        </a:rPr>
                        <a:t> (</a:t>
                      </a:r>
                      <a:r>
                        <a:rPr lang="en-GB">
                          <a:solidFill>
                            <a:srgbClr val="00979D"/>
                          </a:solidFill>
                          <a:highlight>
                            <a:schemeClr val="lt1"/>
                          </a:highlight>
                          <a:latin typeface="Consolas"/>
                          <a:ea typeface="Consolas"/>
                          <a:cs typeface="Consolas"/>
                          <a:sym typeface="Consolas"/>
                        </a:rPr>
                        <a:t>langMATCHES</a:t>
                      </a:r>
                      <a:r>
                        <a:rPr lang="en-GB">
                          <a:solidFill>
                            <a:srgbClr val="434F54"/>
                          </a:solidFill>
                          <a:highlight>
                            <a:schemeClr val="lt1"/>
                          </a:highlight>
                          <a:latin typeface="Consolas"/>
                          <a:ea typeface="Consolas"/>
                          <a:cs typeface="Consolas"/>
                          <a:sym typeface="Consolas"/>
                        </a:rPr>
                        <a:t>(</a:t>
                      </a:r>
                      <a:r>
                        <a:rPr lang="en-GB">
                          <a:solidFill>
                            <a:srgbClr val="00979D"/>
                          </a:solidFill>
                          <a:highlight>
                            <a:schemeClr val="lt1"/>
                          </a:highlight>
                          <a:latin typeface="Consolas"/>
                          <a:ea typeface="Consolas"/>
                          <a:cs typeface="Consolas"/>
                          <a:sym typeface="Consolas"/>
                        </a:rPr>
                        <a:t>LANG</a:t>
                      </a:r>
                      <a:r>
                        <a:rPr lang="en-GB">
                          <a:solidFill>
                            <a:srgbClr val="434F54"/>
                          </a:solidFill>
                          <a:highlight>
                            <a:schemeClr val="lt1"/>
                          </a:highlight>
                          <a:latin typeface="Consolas"/>
                          <a:ea typeface="Consolas"/>
                          <a:cs typeface="Consolas"/>
                          <a:sym typeface="Consolas"/>
                        </a:rPr>
                        <a:t>(?name),</a:t>
                      </a:r>
                      <a:r>
                        <a:rPr lang="en-GB">
                          <a:solidFill>
                            <a:srgbClr val="38761D"/>
                          </a:solidFill>
                          <a:highlight>
                            <a:schemeClr val="lt1"/>
                          </a:highlight>
                          <a:latin typeface="Consolas"/>
                          <a:ea typeface="Consolas"/>
                          <a:cs typeface="Consolas"/>
                          <a:sym typeface="Consolas"/>
                        </a:rPr>
                        <a:t>"en"</a:t>
                      </a:r>
                      <a:r>
                        <a:rPr lang="en-GB">
                          <a:solidFill>
                            <a:srgbClr val="005C5F"/>
                          </a:solidFill>
                          <a:highlight>
                            <a:schemeClr val="lt1"/>
                          </a:highlight>
                          <a:latin typeface="Consolas"/>
                          <a:ea typeface="Consolas"/>
                          <a:cs typeface="Consolas"/>
                          <a:sym typeface="Consolas"/>
                        </a:rPr>
                        <a:t>))</a:t>
                      </a:r>
                      <a:br>
                        <a:rPr lang="en-GB">
                          <a:solidFill>
                            <a:srgbClr val="005C5F"/>
                          </a:solidFill>
                          <a:highlight>
                            <a:schemeClr val="lt1"/>
                          </a:highlight>
                          <a:latin typeface="Consolas"/>
                          <a:ea typeface="Consolas"/>
                          <a:cs typeface="Consolas"/>
                          <a:sym typeface="Consolas"/>
                        </a:rPr>
                      </a:br>
                      <a:r>
                        <a:rPr lang="en-GB">
                          <a:solidFill>
                            <a:srgbClr val="005C5F"/>
                          </a:solidFill>
                          <a:highlight>
                            <a:schemeClr val="lt1"/>
                          </a:highlight>
                          <a:latin typeface="Consolas"/>
                          <a:ea typeface="Consolas"/>
                          <a:cs typeface="Consolas"/>
                          <a:sym typeface="Consolas"/>
                        </a:rPr>
                        <a:t>} </a:t>
                      </a:r>
                      <a:br>
                        <a:rPr lang="en-GB">
                          <a:solidFill>
                            <a:srgbClr val="005C5F"/>
                          </a:solidFill>
                          <a:highlight>
                            <a:schemeClr val="lt1"/>
                          </a:highlight>
                          <a:latin typeface="Consolas"/>
                          <a:ea typeface="Consolas"/>
                          <a:cs typeface="Consolas"/>
                          <a:sym typeface="Consolas"/>
                        </a:rPr>
                      </a:br>
                      <a:r>
                        <a:rPr lang="en-GB">
                          <a:solidFill>
                            <a:srgbClr val="00979D"/>
                          </a:solidFill>
                          <a:highlight>
                            <a:schemeClr val="lt1"/>
                          </a:highlight>
                          <a:latin typeface="Consolas"/>
                          <a:ea typeface="Consolas"/>
                          <a:cs typeface="Consolas"/>
                          <a:sym typeface="Consolas"/>
                        </a:rPr>
                        <a:t>ORDER BY</a:t>
                      </a:r>
                      <a:r>
                        <a:rPr lang="en-GB">
                          <a:solidFill>
                            <a:srgbClr val="005C5F"/>
                          </a:solidFill>
                          <a:highlight>
                            <a:schemeClr val="lt1"/>
                          </a:highlight>
                          <a:latin typeface="Consolas"/>
                          <a:ea typeface="Consolas"/>
                          <a:cs typeface="Consolas"/>
                          <a:sym typeface="Consolas"/>
                        </a:rPr>
                        <a:t> ?pages </a:t>
                      </a:r>
                      <a:br>
                        <a:rPr lang="en-GB">
                          <a:solidFill>
                            <a:srgbClr val="005C5F"/>
                          </a:solidFill>
                          <a:highlight>
                            <a:schemeClr val="lt1"/>
                          </a:highlight>
                          <a:latin typeface="Consolas"/>
                          <a:ea typeface="Consolas"/>
                          <a:cs typeface="Consolas"/>
                          <a:sym typeface="Consolas"/>
                        </a:rPr>
                      </a:br>
                      <a:r>
                        <a:rPr lang="en-GB">
                          <a:solidFill>
                            <a:srgbClr val="00979D"/>
                          </a:solidFill>
                          <a:highlight>
                            <a:schemeClr val="lt1"/>
                          </a:highlight>
                          <a:latin typeface="Consolas"/>
                          <a:ea typeface="Consolas"/>
                          <a:cs typeface="Consolas"/>
                          <a:sym typeface="Consolas"/>
                        </a:rPr>
                        <a:t>LIMIT</a:t>
                      </a:r>
                      <a:r>
                        <a:rPr lang="en-GB">
                          <a:solidFill>
                            <a:srgbClr val="005C5F"/>
                          </a:solidFill>
                          <a:highlight>
                            <a:schemeClr val="lt1"/>
                          </a:highlight>
                          <a:latin typeface="Consolas"/>
                          <a:ea typeface="Consolas"/>
                          <a:cs typeface="Consolas"/>
                          <a:sym typeface="Consolas"/>
                        </a:rPr>
                        <a:t> </a:t>
                      </a:r>
                      <a:r>
                        <a:rPr lang="en-GB">
                          <a:solidFill>
                            <a:srgbClr val="8A7B52"/>
                          </a:solidFill>
                          <a:highlight>
                            <a:schemeClr val="lt1"/>
                          </a:highlight>
                          <a:latin typeface="Consolas"/>
                          <a:ea typeface="Consolas"/>
                          <a:cs typeface="Consolas"/>
                          <a:sym typeface="Consolas"/>
                        </a:rPr>
                        <a:t>10</a:t>
                      </a:r>
                      <a:endParaRPr>
                        <a:solidFill>
                          <a:srgbClr val="00979D"/>
                        </a:solidFill>
                        <a:highlight>
                          <a:srgbClr val="FFFFFF"/>
                        </a:highlight>
                        <a:latin typeface="Consolas"/>
                        <a:ea typeface="Consolas"/>
                        <a:cs typeface="Consolas"/>
                        <a:sym typeface="Consolas"/>
                      </a:endParaRPr>
                    </a:p>
                  </a:txBody>
                  <a:tcPr marT="63500" marB="63500" marR="63500" marL="63500">
                    <a:solidFill>
                      <a:srgbClr val="FFFFFF"/>
                    </a:solidFill>
                  </a:tcPr>
                </a:tc>
              </a:tr>
            </a:tbl>
          </a:graphicData>
        </a:graphic>
      </p:graphicFrame>
      <p:sp>
        <p:nvSpPr>
          <p:cNvPr id="239" name="Google Shape;239;p31"/>
          <p:cNvSpPr/>
          <p:nvPr/>
        </p:nvSpPr>
        <p:spPr>
          <a:xfrm>
            <a:off x="266450" y="1091175"/>
            <a:ext cx="6519300" cy="615000"/>
          </a:xfrm>
          <a:prstGeom prst="rect">
            <a:avLst/>
          </a:prstGeom>
          <a:no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1"/>
          <p:cNvSpPr txBox="1"/>
          <p:nvPr/>
        </p:nvSpPr>
        <p:spPr>
          <a:xfrm>
            <a:off x="6959200" y="1018566"/>
            <a:ext cx="1992900" cy="34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600">
                <a:solidFill>
                  <a:srgbClr val="674EA7"/>
                </a:solidFill>
              </a:rPr>
              <a:t>Prefix declarations</a:t>
            </a:r>
            <a:endParaRPr b="1" sz="1600">
              <a:solidFill>
                <a:srgbClr val="674EA7"/>
              </a:solidFill>
            </a:endParaRPr>
          </a:p>
        </p:txBody>
      </p:sp>
      <p:sp>
        <p:nvSpPr>
          <p:cNvPr id="241" name="Google Shape;241;p31"/>
          <p:cNvSpPr/>
          <p:nvPr/>
        </p:nvSpPr>
        <p:spPr>
          <a:xfrm>
            <a:off x="976475" y="1855375"/>
            <a:ext cx="2110800" cy="259500"/>
          </a:xfrm>
          <a:prstGeom prst="rect">
            <a:avLst/>
          </a:prstGeom>
          <a:no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1"/>
          <p:cNvSpPr txBox="1"/>
          <p:nvPr/>
        </p:nvSpPr>
        <p:spPr>
          <a:xfrm>
            <a:off x="6976459" y="1706175"/>
            <a:ext cx="2110800" cy="46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600">
                <a:solidFill>
                  <a:srgbClr val="CC0000"/>
                </a:solidFill>
              </a:rPr>
              <a:t>Variables to display in the results</a:t>
            </a:r>
            <a:endParaRPr sz="1600">
              <a:solidFill>
                <a:srgbClr val="CC0000"/>
              </a:solidFill>
            </a:endParaRPr>
          </a:p>
        </p:txBody>
      </p:sp>
      <p:sp>
        <p:nvSpPr>
          <p:cNvPr id="243" name="Google Shape;243;p31"/>
          <p:cNvSpPr/>
          <p:nvPr/>
        </p:nvSpPr>
        <p:spPr>
          <a:xfrm>
            <a:off x="514000" y="2378650"/>
            <a:ext cx="2922600" cy="977700"/>
          </a:xfrm>
          <a:prstGeom prst="rect">
            <a:avLst/>
          </a:prstGeom>
          <a:noFill/>
          <a:ln cap="flat" cmpd="sng" w="1905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1"/>
          <p:cNvSpPr txBox="1"/>
          <p:nvPr/>
        </p:nvSpPr>
        <p:spPr>
          <a:xfrm>
            <a:off x="3583650" y="2437450"/>
            <a:ext cx="1992900" cy="61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500">
                <a:solidFill>
                  <a:srgbClr val="3D85C6"/>
                </a:solidFill>
              </a:rPr>
              <a:t>“Triple patterns” to match in the graph</a:t>
            </a:r>
            <a:endParaRPr b="1" sz="1500">
              <a:solidFill>
                <a:srgbClr val="3D85C6"/>
              </a:solidFill>
            </a:endParaRPr>
          </a:p>
        </p:txBody>
      </p:sp>
      <p:sp>
        <p:nvSpPr>
          <p:cNvPr id="245" name="Google Shape;245;p31"/>
          <p:cNvSpPr txBox="1"/>
          <p:nvPr/>
        </p:nvSpPr>
        <p:spPr>
          <a:xfrm>
            <a:off x="4434550" y="3287825"/>
            <a:ext cx="25419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500">
                <a:solidFill>
                  <a:srgbClr val="E69138"/>
                </a:solidFill>
              </a:rPr>
              <a:t>Filter triples based on the values of some entities</a:t>
            </a:r>
            <a:endParaRPr b="1" sz="1500">
              <a:solidFill>
                <a:srgbClr val="E69138"/>
              </a:solidFill>
            </a:endParaRPr>
          </a:p>
        </p:txBody>
      </p:sp>
      <p:sp>
        <p:nvSpPr>
          <p:cNvPr id="246" name="Google Shape;246;p31"/>
          <p:cNvSpPr/>
          <p:nvPr/>
        </p:nvSpPr>
        <p:spPr>
          <a:xfrm>
            <a:off x="514000" y="3398525"/>
            <a:ext cx="3850500" cy="462000"/>
          </a:xfrm>
          <a:prstGeom prst="rect">
            <a:avLst/>
          </a:prstGeom>
          <a:noFill/>
          <a:ln cap="flat" cmpd="sng" w="1905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1"/>
          <p:cNvSpPr/>
          <p:nvPr/>
        </p:nvSpPr>
        <p:spPr>
          <a:xfrm>
            <a:off x="311700" y="2168175"/>
            <a:ext cx="6573000" cy="1864200"/>
          </a:xfrm>
          <a:prstGeom prst="rect">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1"/>
          <p:cNvSpPr txBox="1"/>
          <p:nvPr/>
        </p:nvSpPr>
        <p:spPr>
          <a:xfrm>
            <a:off x="6976450" y="2387775"/>
            <a:ext cx="2110800" cy="164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600">
                <a:solidFill>
                  <a:srgbClr val="6AA84F"/>
                </a:solidFill>
              </a:rPr>
              <a:t>Where clause to define the basic graph pattern (BGP)</a:t>
            </a:r>
            <a:endParaRPr b="1" sz="1600">
              <a:solidFill>
                <a:srgbClr val="6AA84F"/>
              </a:solidFill>
            </a:endParaRPr>
          </a:p>
          <a:p>
            <a:pPr indent="0" lvl="0" marL="0" rtl="0" algn="l">
              <a:spcBef>
                <a:spcPts val="0"/>
              </a:spcBef>
              <a:spcAft>
                <a:spcPts val="0"/>
              </a:spcAft>
              <a:buNone/>
            </a:pPr>
            <a:r>
              <a:rPr lang="en-GB" sz="1600">
                <a:solidFill>
                  <a:srgbClr val="6AA84F"/>
                </a:solidFill>
              </a:rPr>
              <a:t>Match and filter specific triples</a:t>
            </a:r>
            <a:endParaRPr sz="1600">
              <a:solidFill>
                <a:srgbClr val="6AA84F"/>
              </a:solidFill>
            </a:endParaRPr>
          </a:p>
        </p:txBody>
      </p:sp>
      <p:sp>
        <p:nvSpPr>
          <p:cNvPr id="249" name="Google Shape;249;p31"/>
          <p:cNvSpPr txBox="1"/>
          <p:nvPr/>
        </p:nvSpPr>
        <p:spPr>
          <a:xfrm>
            <a:off x="2382700" y="4028825"/>
            <a:ext cx="3780300" cy="61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600">
                <a:solidFill>
                  <a:srgbClr val="A64D79"/>
                </a:solidFill>
              </a:rPr>
              <a:t>Solution sequence modifiers:</a:t>
            </a:r>
            <a:endParaRPr b="1" sz="1600">
              <a:solidFill>
                <a:srgbClr val="A64D79"/>
              </a:solidFill>
            </a:endParaRPr>
          </a:p>
          <a:p>
            <a:pPr indent="0" lvl="0" marL="0" rtl="0" algn="l">
              <a:spcBef>
                <a:spcPts val="0"/>
              </a:spcBef>
              <a:spcAft>
                <a:spcPts val="0"/>
              </a:spcAft>
              <a:buNone/>
            </a:pPr>
            <a:r>
              <a:rPr lang="en-GB" sz="1600">
                <a:solidFill>
                  <a:srgbClr val="A64D79"/>
                </a:solidFill>
              </a:rPr>
              <a:t>Order by, group by, offset, limit clauses</a:t>
            </a:r>
            <a:endParaRPr sz="1600">
              <a:solidFill>
                <a:srgbClr val="A64D79"/>
              </a:solidFill>
            </a:endParaRPr>
          </a:p>
        </p:txBody>
      </p:sp>
      <p:sp>
        <p:nvSpPr>
          <p:cNvPr id="250" name="Google Shape;250;p31"/>
          <p:cNvSpPr/>
          <p:nvPr/>
        </p:nvSpPr>
        <p:spPr>
          <a:xfrm>
            <a:off x="311700" y="4143325"/>
            <a:ext cx="1992900" cy="462000"/>
          </a:xfrm>
          <a:prstGeom prst="rect">
            <a:avLst/>
          </a:prstGeom>
          <a:noFill/>
          <a:ln cap="flat" cmpd="sng" w="1905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1000"/>
                                        <p:tgtEl>
                                          <p:spTgt spid="239"/>
                                        </p:tgtEl>
                                      </p:cBhvr>
                                    </p:animEffect>
                                  </p:childTnLst>
                                </p:cTn>
                              </p:par>
                              <p:par>
                                <p:cTn fill="hold" nodeType="with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1000"/>
                                        <p:tgtEl>
                                          <p:spTgt spid="2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1000"/>
                                        <p:tgtEl>
                                          <p:spTgt spid="241"/>
                                        </p:tgtEl>
                                      </p:cBhvr>
                                    </p:animEffect>
                                  </p:childTnLst>
                                </p:cTn>
                              </p:par>
                              <p:par>
                                <p:cTn fill="hold" nodeType="with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1000"/>
                                        <p:tgtEl>
                                          <p:spTgt spid="2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1000"/>
                                        <p:tgtEl>
                                          <p:spTgt spid="243"/>
                                        </p:tgtEl>
                                      </p:cBhvr>
                                    </p:animEffect>
                                  </p:childTnLst>
                                </p:cTn>
                              </p:par>
                              <p:par>
                                <p:cTn fill="hold" nodeType="with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1000"/>
                                        <p:tgtEl>
                                          <p:spTgt spid="2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1000"/>
                                        <p:tgtEl>
                                          <p:spTgt spid="246"/>
                                        </p:tgtEl>
                                      </p:cBhvr>
                                    </p:animEffect>
                                  </p:childTnLst>
                                </p:cTn>
                              </p:par>
                              <p:par>
                                <p:cTn fill="hold" nodeType="with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1000"/>
                                        <p:tgtEl>
                                          <p:spTgt spid="2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1000"/>
                                        <p:tgtEl>
                                          <p:spTgt spid="247"/>
                                        </p:tgtEl>
                                      </p:cBhvr>
                                    </p:animEffect>
                                  </p:childTnLst>
                                </p:cTn>
                              </p:par>
                              <p:par>
                                <p:cTn fill="hold" nodeType="with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1000"/>
                                        <p:tgtEl>
                                          <p:spTgt spid="2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1000"/>
                                        <p:tgtEl>
                                          <p:spTgt spid="249"/>
                                        </p:tgtEl>
                                      </p:cBhvr>
                                    </p:animEffect>
                                  </p:childTnLst>
                                </p:cTn>
                              </p:par>
                              <p:par>
                                <p:cTn fill="hold" nodeType="with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1000"/>
                                        <p:tgtEl>
                                          <p:spTgt spid="2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2"/>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Anatomy of a SPARQL query (cont...)</a:t>
            </a:r>
            <a:endParaRPr/>
          </a:p>
        </p:txBody>
      </p:sp>
      <p:graphicFrame>
        <p:nvGraphicFramePr>
          <p:cNvPr id="256" name="Google Shape;256;p32"/>
          <p:cNvGraphicFramePr/>
          <p:nvPr/>
        </p:nvGraphicFramePr>
        <p:xfrm>
          <a:off x="311700" y="1094900"/>
          <a:ext cx="3000000" cy="3000000"/>
        </p:xfrm>
        <a:graphic>
          <a:graphicData uri="http://schemas.openxmlformats.org/drawingml/2006/table">
            <a:tbl>
              <a:tblPr>
                <a:noFill/>
                <a:tableStyleId>{9EA8BC63-F4EB-4655-8568-B0D3BE68213D}</a:tableStyleId>
              </a:tblPr>
              <a:tblGrid>
                <a:gridCol w="5298300"/>
              </a:tblGrid>
              <a:tr h="3416400">
                <a:tc>
                  <a:txBody>
                    <a:bodyPr/>
                    <a:lstStyle/>
                    <a:p>
                      <a:pPr indent="0" lvl="0" marL="0" rtl="0" algn="l">
                        <a:lnSpc>
                          <a:spcPct val="115000"/>
                        </a:lnSpc>
                        <a:spcBef>
                          <a:spcPts val="0"/>
                        </a:spcBef>
                        <a:spcAft>
                          <a:spcPts val="0"/>
                        </a:spcAft>
                        <a:buNone/>
                      </a:pPr>
                      <a:r>
                        <a:rPr lang="en-GB">
                          <a:solidFill>
                            <a:srgbClr val="00979D"/>
                          </a:solidFill>
                          <a:highlight>
                            <a:schemeClr val="lt1"/>
                          </a:highlight>
                          <a:latin typeface="Consolas"/>
                          <a:ea typeface="Consolas"/>
                          <a:cs typeface="Consolas"/>
                          <a:sym typeface="Consolas"/>
                        </a:rPr>
                        <a:t>PREFIX</a:t>
                      </a:r>
                      <a:r>
                        <a:rPr lang="en-GB">
                          <a:solidFill>
                            <a:srgbClr val="434F54"/>
                          </a:solidFill>
                          <a:highlight>
                            <a:schemeClr val="lt1"/>
                          </a:highlight>
                          <a:latin typeface="Consolas"/>
                          <a:ea typeface="Consolas"/>
                          <a:cs typeface="Consolas"/>
                          <a:sym typeface="Consolas"/>
                        </a:rPr>
                        <a:t> dbo:</a:t>
                      </a:r>
                      <a:r>
                        <a:rPr lang="en-GB">
                          <a:solidFill>
                            <a:srgbClr val="38761D"/>
                          </a:solidFill>
                          <a:highlight>
                            <a:schemeClr val="lt1"/>
                          </a:highlight>
                          <a:latin typeface="Consolas"/>
                          <a:ea typeface="Consolas"/>
                          <a:cs typeface="Consolas"/>
                          <a:sym typeface="Consolas"/>
                        </a:rPr>
                        <a:t>&lt;http://dbpedia.org/ontology/&gt;</a:t>
                      </a:r>
                      <a:br>
                        <a:rPr lang="en-GB">
                          <a:solidFill>
                            <a:srgbClr val="434F54"/>
                          </a:solidFill>
                          <a:highlight>
                            <a:schemeClr val="lt1"/>
                          </a:highlight>
                          <a:latin typeface="Consolas"/>
                          <a:ea typeface="Consolas"/>
                          <a:cs typeface="Consolas"/>
                          <a:sym typeface="Consolas"/>
                        </a:rPr>
                      </a:br>
                      <a:r>
                        <a:rPr lang="en-GB">
                          <a:solidFill>
                            <a:srgbClr val="00979D"/>
                          </a:solidFill>
                          <a:highlight>
                            <a:schemeClr val="lt1"/>
                          </a:highlight>
                          <a:latin typeface="Consolas"/>
                          <a:ea typeface="Consolas"/>
                          <a:cs typeface="Consolas"/>
                          <a:sym typeface="Consolas"/>
                        </a:rPr>
                        <a:t>PREFIX</a:t>
                      </a:r>
                      <a:r>
                        <a:rPr lang="en-GB">
                          <a:solidFill>
                            <a:srgbClr val="434F54"/>
                          </a:solidFill>
                          <a:highlight>
                            <a:schemeClr val="lt1"/>
                          </a:highlight>
                          <a:latin typeface="Consolas"/>
                          <a:ea typeface="Consolas"/>
                          <a:cs typeface="Consolas"/>
                          <a:sym typeface="Consolas"/>
                        </a:rPr>
                        <a:t> rdfs:</a:t>
                      </a:r>
                      <a:r>
                        <a:rPr lang="en-GB">
                          <a:solidFill>
                            <a:srgbClr val="38761D"/>
                          </a:solidFill>
                          <a:highlight>
                            <a:schemeClr val="lt1"/>
                          </a:highlight>
                          <a:latin typeface="Consolas"/>
                          <a:ea typeface="Consolas"/>
                          <a:cs typeface="Consolas"/>
                          <a:sym typeface="Consolas"/>
                        </a:rPr>
                        <a:t>&lt;</a:t>
                      </a:r>
                      <a:r>
                        <a:rPr lang="en-GB" u="sng">
                          <a:solidFill>
                            <a:schemeClr val="hlink"/>
                          </a:solidFill>
                          <a:highlight>
                            <a:schemeClr val="lt1"/>
                          </a:highlight>
                          <a:latin typeface="Consolas"/>
                          <a:ea typeface="Consolas"/>
                          <a:cs typeface="Consolas"/>
                          <a:sym typeface="Consolas"/>
                          <a:hlinkClick r:id="rId3"/>
                        </a:rPr>
                        <a:t>http://www.w3.org/2000/01/rdf-schema#</a:t>
                      </a:r>
                      <a:r>
                        <a:rPr lang="en-GB">
                          <a:solidFill>
                            <a:srgbClr val="38761D"/>
                          </a:solidFill>
                          <a:highlight>
                            <a:schemeClr val="lt1"/>
                          </a:highlight>
                          <a:latin typeface="Consolas"/>
                          <a:ea typeface="Consolas"/>
                          <a:cs typeface="Consolas"/>
                          <a:sym typeface="Consolas"/>
                        </a:rPr>
                        <a:t>&gt;</a:t>
                      </a:r>
                      <a:endParaRPr>
                        <a:solidFill>
                          <a:srgbClr val="38761D"/>
                        </a:solidFill>
                        <a:highlight>
                          <a:schemeClr val="lt1"/>
                        </a:highlight>
                        <a:latin typeface="Consolas"/>
                        <a:ea typeface="Consolas"/>
                        <a:cs typeface="Consolas"/>
                        <a:sym typeface="Consolas"/>
                      </a:endParaRPr>
                    </a:p>
                    <a:p>
                      <a:pPr indent="0" lvl="0" marL="0" rtl="0" algn="l">
                        <a:lnSpc>
                          <a:spcPct val="115000"/>
                        </a:lnSpc>
                        <a:spcBef>
                          <a:spcPts val="0"/>
                        </a:spcBef>
                        <a:spcAft>
                          <a:spcPts val="0"/>
                        </a:spcAft>
                        <a:buNone/>
                      </a:pPr>
                      <a:r>
                        <a:t/>
                      </a:r>
                      <a:endParaRPr>
                        <a:solidFill>
                          <a:srgbClr val="38761D"/>
                        </a:solidFill>
                        <a:highlight>
                          <a:schemeClr val="lt1"/>
                        </a:highlight>
                        <a:latin typeface="Consolas"/>
                        <a:ea typeface="Consolas"/>
                        <a:cs typeface="Consolas"/>
                        <a:sym typeface="Consolas"/>
                      </a:endParaRPr>
                    </a:p>
                    <a:p>
                      <a:pPr indent="0" lvl="0" marL="0" rtl="0" algn="l">
                        <a:lnSpc>
                          <a:spcPct val="115000"/>
                        </a:lnSpc>
                        <a:spcBef>
                          <a:spcPts val="0"/>
                        </a:spcBef>
                        <a:spcAft>
                          <a:spcPts val="0"/>
                        </a:spcAft>
                        <a:buNone/>
                      </a:pPr>
                      <a:r>
                        <a:rPr lang="en-GB">
                          <a:solidFill>
                            <a:srgbClr val="00979D"/>
                          </a:solidFill>
                          <a:highlight>
                            <a:schemeClr val="lt1"/>
                          </a:highlight>
                          <a:latin typeface="Consolas"/>
                          <a:ea typeface="Consolas"/>
                          <a:cs typeface="Consolas"/>
                          <a:sym typeface="Consolas"/>
                        </a:rPr>
                        <a:t>SELECT</a:t>
                      </a:r>
                      <a:r>
                        <a:rPr lang="en-GB">
                          <a:solidFill>
                            <a:srgbClr val="434F54"/>
                          </a:solidFill>
                          <a:highlight>
                            <a:schemeClr val="lt1"/>
                          </a:highlight>
                          <a:latin typeface="Consolas"/>
                          <a:ea typeface="Consolas"/>
                          <a:cs typeface="Consolas"/>
                          <a:sym typeface="Consolas"/>
                        </a:rPr>
                        <a:t> * </a:t>
                      </a:r>
                      <a:endParaRPr>
                        <a:solidFill>
                          <a:srgbClr val="434F54"/>
                        </a:solidFill>
                        <a:highlight>
                          <a:schemeClr val="lt1"/>
                        </a:highlight>
                        <a:latin typeface="Consolas"/>
                        <a:ea typeface="Consolas"/>
                        <a:cs typeface="Consolas"/>
                        <a:sym typeface="Consolas"/>
                      </a:endParaRPr>
                    </a:p>
                    <a:p>
                      <a:pPr indent="0" lvl="0" marL="0" rtl="0" algn="l">
                        <a:lnSpc>
                          <a:spcPct val="115000"/>
                        </a:lnSpc>
                        <a:spcBef>
                          <a:spcPts val="0"/>
                        </a:spcBef>
                        <a:spcAft>
                          <a:spcPts val="0"/>
                        </a:spcAft>
                        <a:buNone/>
                      </a:pPr>
                      <a:r>
                        <a:rPr lang="en-GB">
                          <a:solidFill>
                            <a:srgbClr val="00979D"/>
                          </a:solidFill>
                          <a:highlight>
                            <a:schemeClr val="lt1"/>
                          </a:highlight>
                          <a:latin typeface="Consolas"/>
                          <a:ea typeface="Consolas"/>
                          <a:cs typeface="Consolas"/>
                          <a:sym typeface="Consolas"/>
                        </a:rPr>
                        <a:t>FROM </a:t>
                      </a:r>
                      <a:r>
                        <a:rPr lang="en-GB">
                          <a:solidFill>
                            <a:schemeClr val="dk2"/>
                          </a:solidFill>
                          <a:highlight>
                            <a:schemeClr val="lt1"/>
                          </a:highlight>
                          <a:latin typeface="Consolas"/>
                          <a:ea typeface="Consolas"/>
                          <a:cs typeface="Consolas"/>
                          <a:sym typeface="Consolas"/>
                        </a:rPr>
                        <a:t>&lt;...&gt;</a:t>
                      </a:r>
                      <a:br>
                        <a:rPr lang="en-GB">
                          <a:solidFill>
                            <a:schemeClr val="dk2"/>
                          </a:solidFill>
                          <a:highlight>
                            <a:schemeClr val="lt1"/>
                          </a:highlight>
                          <a:latin typeface="Consolas"/>
                          <a:ea typeface="Consolas"/>
                          <a:cs typeface="Consolas"/>
                          <a:sym typeface="Consolas"/>
                        </a:rPr>
                      </a:br>
                      <a:r>
                        <a:rPr lang="en-GB">
                          <a:solidFill>
                            <a:srgbClr val="00979D"/>
                          </a:solidFill>
                          <a:highlight>
                            <a:schemeClr val="lt1"/>
                          </a:highlight>
                          <a:latin typeface="Consolas"/>
                          <a:ea typeface="Consolas"/>
                          <a:cs typeface="Consolas"/>
                          <a:sym typeface="Consolas"/>
                        </a:rPr>
                        <a:t>WHERE</a:t>
                      </a:r>
                      <a:r>
                        <a:rPr lang="en-GB">
                          <a:solidFill>
                            <a:srgbClr val="434F54"/>
                          </a:solidFill>
                          <a:highlight>
                            <a:schemeClr val="lt1"/>
                          </a:highlight>
                          <a:latin typeface="Consolas"/>
                          <a:ea typeface="Consolas"/>
                          <a:cs typeface="Consolas"/>
                          <a:sym typeface="Consolas"/>
                        </a:rPr>
                        <a:t> {</a:t>
                      </a:r>
                      <a:br>
                        <a:rPr lang="en-GB">
                          <a:solidFill>
                            <a:srgbClr val="434F54"/>
                          </a:solidFill>
                          <a:highlight>
                            <a:schemeClr val="lt1"/>
                          </a:highlight>
                          <a:latin typeface="Consolas"/>
                          <a:ea typeface="Consolas"/>
                          <a:cs typeface="Consolas"/>
                          <a:sym typeface="Consolas"/>
                        </a:rPr>
                      </a:br>
                      <a:r>
                        <a:rPr lang="en-GB">
                          <a:solidFill>
                            <a:srgbClr val="434F54"/>
                          </a:solidFill>
                          <a:highlight>
                            <a:schemeClr val="lt1"/>
                          </a:highlight>
                          <a:latin typeface="Consolas"/>
                          <a:ea typeface="Consolas"/>
                          <a:cs typeface="Consolas"/>
                          <a:sym typeface="Consolas"/>
                        </a:rPr>
                        <a:t>  ?book a dbo:Book ;</a:t>
                      </a:r>
                      <a:br>
                        <a:rPr lang="en-GB">
                          <a:solidFill>
                            <a:srgbClr val="434F54"/>
                          </a:solidFill>
                          <a:highlight>
                            <a:schemeClr val="lt1"/>
                          </a:highlight>
                          <a:latin typeface="Consolas"/>
                          <a:ea typeface="Consolas"/>
                          <a:cs typeface="Consolas"/>
                          <a:sym typeface="Consolas"/>
                        </a:rPr>
                      </a:br>
                      <a:r>
                        <a:rPr lang="en-GB">
                          <a:solidFill>
                            <a:srgbClr val="434F54"/>
                          </a:solidFill>
                          <a:highlight>
                            <a:schemeClr val="lt1"/>
                          </a:highlight>
                          <a:latin typeface="Consolas"/>
                          <a:ea typeface="Consolas"/>
                          <a:cs typeface="Consolas"/>
                          <a:sym typeface="Consolas"/>
                        </a:rPr>
                        <a:t>    dbo:author ?author ;</a:t>
                      </a:r>
                      <a:br>
                        <a:rPr lang="en-GB">
                          <a:solidFill>
                            <a:srgbClr val="434F54"/>
                          </a:solidFill>
                          <a:highlight>
                            <a:schemeClr val="lt1"/>
                          </a:highlight>
                          <a:latin typeface="Consolas"/>
                          <a:ea typeface="Consolas"/>
                          <a:cs typeface="Consolas"/>
                          <a:sym typeface="Consolas"/>
                        </a:rPr>
                      </a:br>
                      <a:r>
                        <a:rPr lang="en-GB">
                          <a:solidFill>
                            <a:srgbClr val="434F54"/>
                          </a:solidFill>
                          <a:highlight>
                            <a:schemeClr val="lt1"/>
                          </a:highlight>
                          <a:latin typeface="Consolas"/>
                          <a:ea typeface="Consolas"/>
                          <a:cs typeface="Consolas"/>
                          <a:sym typeface="Consolas"/>
                        </a:rPr>
                        <a:t>    dbo:numberOfPages ?pages ;</a:t>
                      </a:r>
                      <a:br>
                        <a:rPr lang="en-GB">
                          <a:solidFill>
                            <a:srgbClr val="434F54"/>
                          </a:solidFill>
                          <a:highlight>
                            <a:schemeClr val="lt1"/>
                          </a:highlight>
                          <a:latin typeface="Consolas"/>
                          <a:ea typeface="Consolas"/>
                          <a:cs typeface="Consolas"/>
                          <a:sym typeface="Consolas"/>
                        </a:rPr>
                      </a:br>
                      <a:r>
                        <a:rPr lang="en-GB">
                          <a:solidFill>
                            <a:srgbClr val="434F54"/>
                          </a:solidFill>
                          <a:highlight>
                            <a:schemeClr val="lt1"/>
                          </a:highlight>
                          <a:latin typeface="Consolas"/>
                          <a:ea typeface="Consolas"/>
                          <a:cs typeface="Consolas"/>
                          <a:sym typeface="Consolas"/>
                        </a:rPr>
                        <a:t>    rdfs:label ?name . </a:t>
                      </a:r>
                      <a:br>
                        <a:rPr lang="en-GB">
                          <a:solidFill>
                            <a:srgbClr val="434F54"/>
                          </a:solidFill>
                          <a:highlight>
                            <a:schemeClr val="lt1"/>
                          </a:highlight>
                          <a:latin typeface="Consolas"/>
                          <a:ea typeface="Consolas"/>
                          <a:cs typeface="Consolas"/>
                          <a:sym typeface="Consolas"/>
                        </a:rPr>
                      </a:br>
                      <a:r>
                        <a:rPr lang="en-GB">
                          <a:solidFill>
                            <a:srgbClr val="434F54"/>
                          </a:solidFill>
                          <a:highlight>
                            <a:schemeClr val="lt1"/>
                          </a:highlight>
                          <a:latin typeface="Consolas"/>
                          <a:ea typeface="Consolas"/>
                          <a:cs typeface="Consolas"/>
                          <a:sym typeface="Consolas"/>
                        </a:rPr>
                        <a:t>  </a:t>
                      </a:r>
                      <a:r>
                        <a:rPr lang="en-GB">
                          <a:solidFill>
                            <a:srgbClr val="00979D"/>
                          </a:solidFill>
                          <a:highlight>
                            <a:schemeClr val="lt1"/>
                          </a:highlight>
                          <a:latin typeface="Consolas"/>
                          <a:ea typeface="Consolas"/>
                          <a:cs typeface="Consolas"/>
                          <a:sym typeface="Consolas"/>
                        </a:rPr>
                        <a:t>FILTER</a:t>
                      </a:r>
                      <a:r>
                        <a:rPr lang="en-GB">
                          <a:solidFill>
                            <a:srgbClr val="434F54"/>
                          </a:solidFill>
                          <a:highlight>
                            <a:schemeClr val="lt1"/>
                          </a:highlight>
                          <a:latin typeface="Consolas"/>
                          <a:ea typeface="Consolas"/>
                          <a:cs typeface="Consolas"/>
                          <a:sym typeface="Consolas"/>
                        </a:rPr>
                        <a:t> (?pages &gt; </a:t>
                      </a:r>
                      <a:r>
                        <a:rPr lang="en-GB">
                          <a:solidFill>
                            <a:srgbClr val="8A7B52"/>
                          </a:solidFill>
                          <a:highlight>
                            <a:schemeClr val="lt1"/>
                          </a:highlight>
                          <a:latin typeface="Consolas"/>
                          <a:ea typeface="Consolas"/>
                          <a:cs typeface="Consolas"/>
                          <a:sym typeface="Consolas"/>
                        </a:rPr>
                        <a:t>500</a:t>
                      </a:r>
                      <a:r>
                        <a:rPr lang="en-GB">
                          <a:solidFill>
                            <a:srgbClr val="434F54"/>
                          </a:solidFill>
                          <a:highlight>
                            <a:schemeClr val="lt1"/>
                          </a:highlight>
                          <a:latin typeface="Consolas"/>
                          <a:ea typeface="Consolas"/>
                          <a:cs typeface="Consolas"/>
                          <a:sym typeface="Consolas"/>
                        </a:rPr>
                        <a:t>)</a:t>
                      </a:r>
                      <a:br>
                        <a:rPr lang="en-GB">
                          <a:solidFill>
                            <a:srgbClr val="434F54"/>
                          </a:solidFill>
                          <a:highlight>
                            <a:schemeClr val="lt1"/>
                          </a:highlight>
                          <a:latin typeface="Consolas"/>
                          <a:ea typeface="Consolas"/>
                          <a:cs typeface="Consolas"/>
                          <a:sym typeface="Consolas"/>
                        </a:rPr>
                      </a:br>
                      <a:r>
                        <a:rPr lang="en-GB">
                          <a:solidFill>
                            <a:srgbClr val="434F54"/>
                          </a:solidFill>
                          <a:highlight>
                            <a:schemeClr val="lt1"/>
                          </a:highlight>
                          <a:latin typeface="Consolas"/>
                          <a:ea typeface="Consolas"/>
                          <a:cs typeface="Consolas"/>
                          <a:sym typeface="Consolas"/>
                        </a:rPr>
                        <a:t>  </a:t>
                      </a:r>
                      <a:r>
                        <a:rPr lang="en-GB">
                          <a:solidFill>
                            <a:srgbClr val="00979D"/>
                          </a:solidFill>
                          <a:highlight>
                            <a:schemeClr val="lt1"/>
                          </a:highlight>
                          <a:latin typeface="Consolas"/>
                          <a:ea typeface="Consolas"/>
                          <a:cs typeface="Consolas"/>
                          <a:sym typeface="Consolas"/>
                        </a:rPr>
                        <a:t>FILTER</a:t>
                      </a:r>
                      <a:r>
                        <a:rPr lang="en-GB">
                          <a:solidFill>
                            <a:srgbClr val="434F54"/>
                          </a:solidFill>
                          <a:highlight>
                            <a:schemeClr val="lt1"/>
                          </a:highlight>
                          <a:latin typeface="Consolas"/>
                          <a:ea typeface="Consolas"/>
                          <a:cs typeface="Consolas"/>
                          <a:sym typeface="Consolas"/>
                        </a:rPr>
                        <a:t> (</a:t>
                      </a:r>
                      <a:r>
                        <a:rPr lang="en-GB">
                          <a:solidFill>
                            <a:srgbClr val="00979D"/>
                          </a:solidFill>
                          <a:highlight>
                            <a:schemeClr val="lt1"/>
                          </a:highlight>
                          <a:latin typeface="Consolas"/>
                          <a:ea typeface="Consolas"/>
                          <a:cs typeface="Consolas"/>
                          <a:sym typeface="Consolas"/>
                        </a:rPr>
                        <a:t>langMATCHES</a:t>
                      </a:r>
                      <a:r>
                        <a:rPr lang="en-GB">
                          <a:solidFill>
                            <a:srgbClr val="434F54"/>
                          </a:solidFill>
                          <a:highlight>
                            <a:schemeClr val="lt1"/>
                          </a:highlight>
                          <a:latin typeface="Consolas"/>
                          <a:ea typeface="Consolas"/>
                          <a:cs typeface="Consolas"/>
                          <a:sym typeface="Consolas"/>
                        </a:rPr>
                        <a:t>(</a:t>
                      </a:r>
                      <a:r>
                        <a:rPr lang="en-GB">
                          <a:solidFill>
                            <a:srgbClr val="00979D"/>
                          </a:solidFill>
                          <a:highlight>
                            <a:schemeClr val="lt1"/>
                          </a:highlight>
                          <a:latin typeface="Consolas"/>
                          <a:ea typeface="Consolas"/>
                          <a:cs typeface="Consolas"/>
                          <a:sym typeface="Consolas"/>
                        </a:rPr>
                        <a:t>LANG</a:t>
                      </a:r>
                      <a:r>
                        <a:rPr lang="en-GB">
                          <a:solidFill>
                            <a:srgbClr val="434F54"/>
                          </a:solidFill>
                          <a:highlight>
                            <a:schemeClr val="lt1"/>
                          </a:highlight>
                          <a:latin typeface="Consolas"/>
                          <a:ea typeface="Consolas"/>
                          <a:cs typeface="Consolas"/>
                          <a:sym typeface="Consolas"/>
                        </a:rPr>
                        <a:t>(?name),</a:t>
                      </a:r>
                      <a:r>
                        <a:rPr lang="en-GB">
                          <a:solidFill>
                            <a:srgbClr val="38761D"/>
                          </a:solidFill>
                          <a:highlight>
                            <a:schemeClr val="lt1"/>
                          </a:highlight>
                          <a:latin typeface="Consolas"/>
                          <a:ea typeface="Consolas"/>
                          <a:cs typeface="Consolas"/>
                          <a:sym typeface="Consolas"/>
                        </a:rPr>
                        <a:t>"en"</a:t>
                      </a:r>
                      <a:r>
                        <a:rPr lang="en-GB">
                          <a:solidFill>
                            <a:srgbClr val="005C5F"/>
                          </a:solidFill>
                          <a:highlight>
                            <a:schemeClr val="lt1"/>
                          </a:highlight>
                          <a:latin typeface="Consolas"/>
                          <a:ea typeface="Consolas"/>
                          <a:cs typeface="Consolas"/>
                          <a:sym typeface="Consolas"/>
                        </a:rPr>
                        <a:t>))</a:t>
                      </a:r>
                      <a:br>
                        <a:rPr lang="en-GB">
                          <a:solidFill>
                            <a:srgbClr val="005C5F"/>
                          </a:solidFill>
                          <a:highlight>
                            <a:schemeClr val="lt1"/>
                          </a:highlight>
                          <a:latin typeface="Consolas"/>
                          <a:ea typeface="Consolas"/>
                          <a:cs typeface="Consolas"/>
                          <a:sym typeface="Consolas"/>
                        </a:rPr>
                      </a:br>
                      <a:r>
                        <a:rPr lang="en-GB">
                          <a:solidFill>
                            <a:srgbClr val="005C5F"/>
                          </a:solidFill>
                          <a:highlight>
                            <a:schemeClr val="lt1"/>
                          </a:highlight>
                          <a:latin typeface="Consolas"/>
                          <a:ea typeface="Consolas"/>
                          <a:cs typeface="Consolas"/>
                          <a:sym typeface="Consolas"/>
                        </a:rPr>
                        <a:t>} </a:t>
                      </a:r>
                      <a:br>
                        <a:rPr lang="en-GB">
                          <a:solidFill>
                            <a:srgbClr val="005C5F"/>
                          </a:solidFill>
                          <a:highlight>
                            <a:schemeClr val="lt1"/>
                          </a:highlight>
                          <a:latin typeface="Consolas"/>
                          <a:ea typeface="Consolas"/>
                          <a:cs typeface="Consolas"/>
                          <a:sym typeface="Consolas"/>
                        </a:rPr>
                      </a:br>
                      <a:r>
                        <a:rPr lang="en-GB">
                          <a:solidFill>
                            <a:srgbClr val="00979D"/>
                          </a:solidFill>
                          <a:highlight>
                            <a:schemeClr val="lt1"/>
                          </a:highlight>
                          <a:latin typeface="Consolas"/>
                          <a:ea typeface="Consolas"/>
                          <a:cs typeface="Consolas"/>
                          <a:sym typeface="Consolas"/>
                        </a:rPr>
                        <a:t>ORDER BY</a:t>
                      </a:r>
                      <a:r>
                        <a:rPr lang="en-GB">
                          <a:solidFill>
                            <a:srgbClr val="005C5F"/>
                          </a:solidFill>
                          <a:highlight>
                            <a:schemeClr val="lt1"/>
                          </a:highlight>
                          <a:latin typeface="Consolas"/>
                          <a:ea typeface="Consolas"/>
                          <a:cs typeface="Consolas"/>
                          <a:sym typeface="Consolas"/>
                        </a:rPr>
                        <a:t> ?pages </a:t>
                      </a:r>
                      <a:br>
                        <a:rPr lang="en-GB">
                          <a:solidFill>
                            <a:srgbClr val="005C5F"/>
                          </a:solidFill>
                          <a:highlight>
                            <a:schemeClr val="lt1"/>
                          </a:highlight>
                          <a:latin typeface="Consolas"/>
                          <a:ea typeface="Consolas"/>
                          <a:cs typeface="Consolas"/>
                          <a:sym typeface="Consolas"/>
                        </a:rPr>
                      </a:br>
                      <a:r>
                        <a:rPr lang="en-GB">
                          <a:solidFill>
                            <a:srgbClr val="00979D"/>
                          </a:solidFill>
                          <a:highlight>
                            <a:schemeClr val="lt1"/>
                          </a:highlight>
                          <a:latin typeface="Consolas"/>
                          <a:ea typeface="Consolas"/>
                          <a:cs typeface="Consolas"/>
                          <a:sym typeface="Consolas"/>
                        </a:rPr>
                        <a:t>LIMIT</a:t>
                      </a:r>
                      <a:r>
                        <a:rPr lang="en-GB">
                          <a:solidFill>
                            <a:srgbClr val="005C5F"/>
                          </a:solidFill>
                          <a:highlight>
                            <a:schemeClr val="lt1"/>
                          </a:highlight>
                          <a:latin typeface="Consolas"/>
                          <a:ea typeface="Consolas"/>
                          <a:cs typeface="Consolas"/>
                          <a:sym typeface="Consolas"/>
                        </a:rPr>
                        <a:t> </a:t>
                      </a:r>
                      <a:r>
                        <a:rPr lang="en-GB">
                          <a:solidFill>
                            <a:srgbClr val="8A7B52"/>
                          </a:solidFill>
                          <a:highlight>
                            <a:schemeClr val="lt1"/>
                          </a:highlight>
                          <a:latin typeface="Consolas"/>
                          <a:ea typeface="Consolas"/>
                          <a:cs typeface="Consolas"/>
                          <a:sym typeface="Consolas"/>
                        </a:rPr>
                        <a:t>10</a:t>
                      </a:r>
                      <a:endParaRPr>
                        <a:solidFill>
                          <a:srgbClr val="00979D"/>
                        </a:solidFill>
                        <a:highlight>
                          <a:srgbClr val="FFFFFF"/>
                        </a:highlight>
                        <a:latin typeface="Consolas"/>
                        <a:ea typeface="Consolas"/>
                        <a:cs typeface="Consolas"/>
                        <a:sym typeface="Consolas"/>
                      </a:endParaRPr>
                    </a:p>
                  </a:txBody>
                  <a:tcPr marT="63500" marB="63500" marR="63500" marL="63500">
                    <a:solidFill>
                      <a:srgbClr val="FFFFFF"/>
                    </a:solidFill>
                  </a:tcPr>
                </a:tc>
              </a:tr>
            </a:tbl>
          </a:graphicData>
        </a:graphic>
      </p:graphicFrame>
      <p:sp>
        <p:nvSpPr>
          <p:cNvPr id="257" name="Google Shape;257;p32"/>
          <p:cNvSpPr/>
          <p:nvPr/>
        </p:nvSpPr>
        <p:spPr>
          <a:xfrm>
            <a:off x="311700" y="1878275"/>
            <a:ext cx="673500" cy="229500"/>
          </a:xfrm>
          <a:prstGeom prst="rect">
            <a:avLst/>
          </a:prstGeom>
          <a:no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2"/>
          <p:cNvSpPr/>
          <p:nvPr/>
        </p:nvSpPr>
        <p:spPr>
          <a:xfrm>
            <a:off x="311700" y="2107775"/>
            <a:ext cx="1176900" cy="298200"/>
          </a:xfrm>
          <a:prstGeom prst="rect">
            <a:avLst/>
          </a:prstGeom>
          <a:no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2"/>
          <p:cNvSpPr txBox="1"/>
          <p:nvPr/>
        </p:nvSpPr>
        <p:spPr>
          <a:xfrm>
            <a:off x="5762150" y="2571750"/>
            <a:ext cx="1983300" cy="88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600">
                <a:solidFill>
                  <a:srgbClr val="674EA7"/>
                </a:solidFill>
              </a:rPr>
              <a:t>FROM: URI for specific subgraph you want to query</a:t>
            </a:r>
            <a:endParaRPr b="1" sz="1600">
              <a:solidFill>
                <a:srgbClr val="674EA7"/>
              </a:solidFill>
            </a:endParaRPr>
          </a:p>
        </p:txBody>
      </p:sp>
      <p:sp>
        <p:nvSpPr>
          <p:cNvPr id="260" name="Google Shape;260;p32"/>
          <p:cNvSpPr txBox="1"/>
          <p:nvPr/>
        </p:nvSpPr>
        <p:spPr>
          <a:xfrm>
            <a:off x="5762150" y="1300921"/>
            <a:ext cx="2110800" cy="119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600">
                <a:solidFill>
                  <a:srgbClr val="CC0000"/>
                </a:solidFill>
              </a:rPr>
              <a:t>Type of query: SELECT, CONSTRUCT, INSERT ...</a:t>
            </a:r>
            <a:endParaRPr sz="1600">
              <a:solidFill>
                <a:srgbClr val="CC0000"/>
              </a:solidFill>
            </a:endParaRPr>
          </a:p>
        </p:txBody>
      </p:sp>
      <p:sp>
        <p:nvSpPr>
          <p:cNvPr id="261" name="Google Shape;261;p32"/>
          <p:cNvSpPr/>
          <p:nvPr/>
        </p:nvSpPr>
        <p:spPr>
          <a:xfrm>
            <a:off x="995790" y="1878275"/>
            <a:ext cx="233100" cy="229500"/>
          </a:xfrm>
          <a:prstGeom prst="rect">
            <a:avLst/>
          </a:prstGeom>
          <a:noFill/>
          <a:ln cap="flat" cmpd="sng" w="2857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2"/>
          <p:cNvSpPr txBox="1"/>
          <p:nvPr/>
        </p:nvSpPr>
        <p:spPr>
          <a:xfrm>
            <a:off x="5762150" y="3535075"/>
            <a:ext cx="2110800" cy="94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600">
                <a:solidFill>
                  <a:srgbClr val="6AA84F"/>
                </a:solidFill>
              </a:rPr>
              <a:t>* </a:t>
            </a:r>
            <a:endParaRPr b="1" sz="1600">
              <a:solidFill>
                <a:srgbClr val="6AA84F"/>
              </a:solidFill>
            </a:endParaRPr>
          </a:p>
          <a:p>
            <a:pPr indent="0" lvl="0" marL="0" rtl="0" algn="l">
              <a:spcBef>
                <a:spcPts val="0"/>
              </a:spcBef>
              <a:spcAft>
                <a:spcPts val="0"/>
              </a:spcAft>
              <a:buNone/>
            </a:pPr>
            <a:r>
              <a:rPr lang="en-GB" sz="1600">
                <a:solidFill>
                  <a:srgbClr val="6AA84F"/>
                </a:solidFill>
              </a:rPr>
              <a:t>Return all variables in the BGP</a:t>
            </a:r>
            <a:endParaRPr sz="1600">
              <a:solidFill>
                <a:srgbClr val="6AA84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1000"/>
                                        <p:tgtEl>
                                          <p:spTgt spid="257"/>
                                        </p:tgtEl>
                                      </p:cBhvr>
                                    </p:animEffect>
                                  </p:childTnLst>
                                </p:cTn>
                              </p:par>
                              <p:par>
                                <p:cTn fill="hold" nodeType="with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1000"/>
                                        <p:tgtEl>
                                          <p:spTgt spid="258"/>
                                        </p:tgtEl>
                                      </p:cBhvr>
                                    </p:animEffect>
                                  </p:childTnLst>
                                </p:cTn>
                              </p:par>
                              <p:par>
                                <p:cTn fill="hold" nodeType="with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1000"/>
                                        <p:tgtEl>
                                          <p:spTgt spid="260"/>
                                        </p:tgtEl>
                                      </p:cBhvr>
                                    </p:animEffect>
                                  </p:childTnLst>
                                </p:cTn>
                              </p:par>
                              <p:par>
                                <p:cTn fill="hold" nodeType="with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1000"/>
                                        <p:tgtEl>
                                          <p:spTgt spid="2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1000"/>
                                        <p:tgtEl>
                                          <p:spTgt spid="262"/>
                                        </p:tgtEl>
                                      </p:cBhvr>
                                    </p:animEffect>
                                  </p:childTnLst>
                                </p:cTn>
                              </p:par>
                              <p:par>
                                <p:cTn fill="hold" nodeType="with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1000"/>
                                        <p:tgtEl>
                                          <p:spTgt spid="2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3"/>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SPARQL Triple pattern</a:t>
            </a:r>
            <a:endParaRPr/>
          </a:p>
        </p:txBody>
      </p:sp>
      <p:graphicFrame>
        <p:nvGraphicFramePr>
          <p:cNvPr id="268" name="Google Shape;268;p33"/>
          <p:cNvGraphicFramePr/>
          <p:nvPr/>
        </p:nvGraphicFramePr>
        <p:xfrm>
          <a:off x="311700" y="1094900"/>
          <a:ext cx="3000000" cy="3000000"/>
        </p:xfrm>
        <a:graphic>
          <a:graphicData uri="http://schemas.openxmlformats.org/drawingml/2006/table">
            <a:tbl>
              <a:tblPr>
                <a:noFill/>
                <a:tableStyleId>{9EA8BC63-F4EB-4655-8568-B0D3BE68213D}</a:tableStyleId>
              </a:tblPr>
              <a:tblGrid>
                <a:gridCol w="5298300"/>
              </a:tblGrid>
              <a:tr h="2210675">
                <a:tc>
                  <a:txBody>
                    <a:bodyPr/>
                    <a:lstStyle/>
                    <a:p>
                      <a:pPr indent="0" lvl="0" marL="0" rtl="0" algn="l">
                        <a:lnSpc>
                          <a:spcPct val="115000"/>
                        </a:lnSpc>
                        <a:spcBef>
                          <a:spcPts val="0"/>
                        </a:spcBef>
                        <a:spcAft>
                          <a:spcPts val="0"/>
                        </a:spcAft>
                        <a:buNone/>
                      </a:pPr>
                      <a:r>
                        <a:rPr lang="en-GB">
                          <a:solidFill>
                            <a:srgbClr val="00979D"/>
                          </a:solidFill>
                          <a:highlight>
                            <a:schemeClr val="lt1"/>
                          </a:highlight>
                          <a:latin typeface="Consolas"/>
                          <a:ea typeface="Consolas"/>
                          <a:cs typeface="Consolas"/>
                          <a:sym typeface="Consolas"/>
                        </a:rPr>
                        <a:t>PREFIX</a:t>
                      </a:r>
                      <a:r>
                        <a:rPr lang="en-GB">
                          <a:solidFill>
                            <a:srgbClr val="434F54"/>
                          </a:solidFill>
                          <a:highlight>
                            <a:schemeClr val="lt1"/>
                          </a:highlight>
                          <a:latin typeface="Consolas"/>
                          <a:ea typeface="Consolas"/>
                          <a:cs typeface="Consolas"/>
                          <a:sym typeface="Consolas"/>
                        </a:rPr>
                        <a:t> dbo:</a:t>
                      </a:r>
                      <a:r>
                        <a:rPr lang="en-GB">
                          <a:solidFill>
                            <a:srgbClr val="38761D"/>
                          </a:solidFill>
                          <a:highlight>
                            <a:schemeClr val="lt1"/>
                          </a:highlight>
                          <a:latin typeface="Consolas"/>
                          <a:ea typeface="Consolas"/>
                          <a:cs typeface="Consolas"/>
                          <a:sym typeface="Consolas"/>
                        </a:rPr>
                        <a:t>&lt;http://dbpedia.org/ontology/&gt;</a:t>
                      </a:r>
                      <a:br>
                        <a:rPr lang="en-GB">
                          <a:solidFill>
                            <a:srgbClr val="434F54"/>
                          </a:solidFill>
                          <a:highlight>
                            <a:schemeClr val="lt1"/>
                          </a:highlight>
                          <a:latin typeface="Consolas"/>
                          <a:ea typeface="Consolas"/>
                          <a:cs typeface="Consolas"/>
                          <a:sym typeface="Consolas"/>
                        </a:rPr>
                      </a:br>
                      <a:r>
                        <a:rPr lang="en-GB">
                          <a:solidFill>
                            <a:srgbClr val="00979D"/>
                          </a:solidFill>
                          <a:highlight>
                            <a:schemeClr val="lt1"/>
                          </a:highlight>
                          <a:latin typeface="Consolas"/>
                          <a:ea typeface="Consolas"/>
                          <a:cs typeface="Consolas"/>
                          <a:sym typeface="Consolas"/>
                        </a:rPr>
                        <a:t>PREFIX</a:t>
                      </a:r>
                      <a:r>
                        <a:rPr lang="en-GB">
                          <a:solidFill>
                            <a:srgbClr val="434F54"/>
                          </a:solidFill>
                          <a:highlight>
                            <a:schemeClr val="lt1"/>
                          </a:highlight>
                          <a:latin typeface="Consolas"/>
                          <a:ea typeface="Consolas"/>
                          <a:cs typeface="Consolas"/>
                          <a:sym typeface="Consolas"/>
                        </a:rPr>
                        <a:t> rdfs:</a:t>
                      </a:r>
                      <a:r>
                        <a:rPr lang="en-GB">
                          <a:solidFill>
                            <a:srgbClr val="38761D"/>
                          </a:solidFill>
                          <a:highlight>
                            <a:schemeClr val="lt1"/>
                          </a:highlight>
                          <a:latin typeface="Consolas"/>
                          <a:ea typeface="Consolas"/>
                          <a:cs typeface="Consolas"/>
                          <a:sym typeface="Consolas"/>
                        </a:rPr>
                        <a:t>&lt;</a:t>
                      </a:r>
                      <a:r>
                        <a:rPr lang="en-GB">
                          <a:solidFill>
                            <a:srgbClr val="38761D"/>
                          </a:solidFill>
                          <a:highlight>
                            <a:schemeClr val="lt1"/>
                          </a:highlight>
                          <a:uFill>
                            <a:noFill/>
                          </a:uFill>
                          <a:latin typeface="Consolas"/>
                          <a:ea typeface="Consolas"/>
                          <a:cs typeface="Consolas"/>
                          <a:sym typeface="Consolas"/>
                          <a:hlinkClick r:id="rId3">
                            <a:extLst>
                              <a:ext uri="{A12FA001-AC4F-418D-AE19-62706E023703}">
                                <ahyp:hlinkClr val="tx"/>
                              </a:ext>
                            </a:extLst>
                          </a:hlinkClick>
                        </a:rPr>
                        <a:t>http://www.w3.org/2000/01/rdf-schema#</a:t>
                      </a:r>
                      <a:r>
                        <a:rPr lang="en-GB">
                          <a:solidFill>
                            <a:srgbClr val="38761D"/>
                          </a:solidFill>
                          <a:highlight>
                            <a:schemeClr val="lt1"/>
                          </a:highlight>
                          <a:latin typeface="Consolas"/>
                          <a:ea typeface="Consolas"/>
                          <a:cs typeface="Consolas"/>
                          <a:sym typeface="Consolas"/>
                        </a:rPr>
                        <a:t>&gt;</a:t>
                      </a:r>
                      <a:endParaRPr>
                        <a:solidFill>
                          <a:srgbClr val="38761D"/>
                        </a:solidFill>
                        <a:highlight>
                          <a:schemeClr val="lt1"/>
                        </a:highlight>
                        <a:latin typeface="Consolas"/>
                        <a:ea typeface="Consolas"/>
                        <a:cs typeface="Consolas"/>
                        <a:sym typeface="Consolas"/>
                      </a:endParaRPr>
                    </a:p>
                    <a:p>
                      <a:pPr indent="0" lvl="0" marL="0" rtl="0" algn="l">
                        <a:lnSpc>
                          <a:spcPct val="115000"/>
                        </a:lnSpc>
                        <a:spcBef>
                          <a:spcPts val="0"/>
                        </a:spcBef>
                        <a:spcAft>
                          <a:spcPts val="0"/>
                        </a:spcAft>
                        <a:buNone/>
                      </a:pPr>
                      <a:r>
                        <a:rPr lang="en-GB">
                          <a:solidFill>
                            <a:srgbClr val="00979D"/>
                          </a:solidFill>
                          <a:highlight>
                            <a:schemeClr val="lt1"/>
                          </a:highlight>
                          <a:latin typeface="Consolas"/>
                          <a:ea typeface="Consolas"/>
                          <a:cs typeface="Consolas"/>
                          <a:sym typeface="Consolas"/>
                        </a:rPr>
                        <a:t>PREFIX</a:t>
                      </a:r>
                      <a:r>
                        <a:rPr lang="en-GB">
                          <a:solidFill>
                            <a:srgbClr val="38761D"/>
                          </a:solidFill>
                          <a:highlight>
                            <a:schemeClr val="lt1"/>
                          </a:highlight>
                          <a:latin typeface="Consolas"/>
                          <a:ea typeface="Consolas"/>
                          <a:cs typeface="Consolas"/>
                          <a:sym typeface="Consolas"/>
                        </a:rPr>
                        <a:t> </a:t>
                      </a:r>
                      <a:r>
                        <a:rPr lang="en-GB">
                          <a:solidFill>
                            <a:srgbClr val="434343"/>
                          </a:solidFill>
                          <a:highlight>
                            <a:schemeClr val="lt1"/>
                          </a:highlight>
                          <a:latin typeface="Consolas"/>
                          <a:ea typeface="Consolas"/>
                          <a:cs typeface="Consolas"/>
                          <a:sym typeface="Consolas"/>
                        </a:rPr>
                        <a:t>dbr</a:t>
                      </a:r>
                      <a:r>
                        <a:rPr lang="en-GB">
                          <a:solidFill>
                            <a:srgbClr val="38761D"/>
                          </a:solidFill>
                          <a:highlight>
                            <a:schemeClr val="lt1"/>
                          </a:highlight>
                          <a:latin typeface="Consolas"/>
                          <a:ea typeface="Consolas"/>
                          <a:cs typeface="Consolas"/>
                          <a:sym typeface="Consolas"/>
                        </a:rPr>
                        <a:t>: &lt;</a:t>
                      </a:r>
                      <a:r>
                        <a:rPr lang="en-GB">
                          <a:solidFill>
                            <a:srgbClr val="38761D"/>
                          </a:solidFill>
                          <a:highlight>
                            <a:schemeClr val="lt1"/>
                          </a:highlight>
                          <a:uFill>
                            <a:noFill/>
                          </a:uFill>
                          <a:latin typeface="Consolas"/>
                          <a:ea typeface="Consolas"/>
                          <a:cs typeface="Consolas"/>
                          <a:sym typeface="Consolas"/>
                          <a:hlinkClick r:id="rId4">
                            <a:extLst>
                              <a:ext uri="{A12FA001-AC4F-418D-AE19-62706E023703}">
                                <ahyp:hlinkClr val="tx"/>
                              </a:ext>
                            </a:extLst>
                          </a:hlinkClick>
                        </a:rPr>
                        <a:t>http://dbpedia.org/resource/</a:t>
                      </a:r>
                      <a:r>
                        <a:rPr lang="en-GB">
                          <a:solidFill>
                            <a:srgbClr val="38761D"/>
                          </a:solidFill>
                          <a:highlight>
                            <a:schemeClr val="lt1"/>
                          </a:highlight>
                          <a:latin typeface="Consolas"/>
                          <a:ea typeface="Consolas"/>
                          <a:cs typeface="Consolas"/>
                          <a:sym typeface="Consolas"/>
                        </a:rPr>
                        <a:t>&gt;</a:t>
                      </a:r>
                      <a:endParaRPr>
                        <a:solidFill>
                          <a:srgbClr val="38761D"/>
                        </a:solidFill>
                        <a:highlight>
                          <a:schemeClr val="lt1"/>
                        </a:highlight>
                        <a:latin typeface="Consolas"/>
                        <a:ea typeface="Consolas"/>
                        <a:cs typeface="Consolas"/>
                        <a:sym typeface="Consolas"/>
                      </a:endParaRPr>
                    </a:p>
                    <a:p>
                      <a:pPr indent="0" lvl="0" marL="0" rtl="0" algn="l">
                        <a:lnSpc>
                          <a:spcPct val="115000"/>
                        </a:lnSpc>
                        <a:spcBef>
                          <a:spcPts val="0"/>
                        </a:spcBef>
                        <a:spcAft>
                          <a:spcPts val="0"/>
                        </a:spcAft>
                        <a:buNone/>
                      </a:pPr>
                      <a:r>
                        <a:t/>
                      </a:r>
                      <a:endParaRPr>
                        <a:solidFill>
                          <a:srgbClr val="38761D"/>
                        </a:solidFill>
                        <a:highlight>
                          <a:schemeClr val="lt1"/>
                        </a:highlight>
                        <a:latin typeface="Consolas"/>
                        <a:ea typeface="Consolas"/>
                        <a:cs typeface="Consolas"/>
                        <a:sym typeface="Consolas"/>
                      </a:endParaRPr>
                    </a:p>
                    <a:p>
                      <a:pPr indent="0" lvl="0" marL="0" rtl="0" algn="l">
                        <a:lnSpc>
                          <a:spcPct val="115000"/>
                        </a:lnSpc>
                        <a:spcBef>
                          <a:spcPts val="0"/>
                        </a:spcBef>
                        <a:spcAft>
                          <a:spcPts val="0"/>
                        </a:spcAft>
                        <a:buNone/>
                      </a:pPr>
                      <a:r>
                        <a:rPr lang="en-GB">
                          <a:solidFill>
                            <a:srgbClr val="00979D"/>
                          </a:solidFill>
                          <a:highlight>
                            <a:schemeClr val="lt1"/>
                          </a:highlight>
                          <a:latin typeface="Consolas"/>
                          <a:ea typeface="Consolas"/>
                          <a:cs typeface="Consolas"/>
                          <a:sym typeface="Consolas"/>
                        </a:rPr>
                        <a:t>SELECT</a:t>
                      </a:r>
                      <a:r>
                        <a:rPr lang="en-GB">
                          <a:solidFill>
                            <a:srgbClr val="434F54"/>
                          </a:solidFill>
                          <a:highlight>
                            <a:schemeClr val="lt1"/>
                          </a:highlight>
                          <a:latin typeface="Consolas"/>
                          <a:ea typeface="Consolas"/>
                          <a:cs typeface="Consolas"/>
                          <a:sym typeface="Consolas"/>
                        </a:rPr>
                        <a:t> *</a:t>
                      </a:r>
                      <a:br>
                        <a:rPr lang="en-GB">
                          <a:solidFill>
                            <a:schemeClr val="dk2"/>
                          </a:solidFill>
                          <a:highlight>
                            <a:schemeClr val="lt1"/>
                          </a:highlight>
                          <a:latin typeface="Consolas"/>
                          <a:ea typeface="Consolas"/>
                          <a:cs typeface="Consolas"/>
                          <a:sym typeface="Consolas"/>
                        </a:rPr>
                      </a:br>
                      <a:r>
                        <a:rPr lang="en-GB">
                          <a:solidFill>
                            <a:srgbClr val="00979D"/>
                          </a:solidFill>
                          <a:highlight>
                            <a:schemeClr val="lt1"/>
                          </a:highlight>
                          <a:latin typeface="Consolas"/>
                          <a:ea typeface="Consolas"/>
                          <a:cs typeface="Consolas"/>
                          <a:sym typeface="Consolas"/>
                        </a:rPr>
                        <a:t>WHERE</a:t>
                      </a:r>
                      <a:r>
                        <a:rPr lang="en-GB">
                          <a:solidFill>
                            <a:srgbClr val="434F54"/>
                          </a:solidFill>
                          <a:highlight>
                            <a:schemeClr val="lt1"/>
                          </a:highlight>
                          <a:latin typeface="Consolas"/>
                          <a:ea typeface="Consolas"/>
                          <a:cs typeface="Consolas"/>
                          <a:sym typeface="Consolas"/>
                        </a:rPr>
                        <a:t> {</a:t>
                      </a:r>
                      <a:br>
                        <a:rPr lang="en-GB">
                          <a:solidFill>
                            <a:srgbClr val="434F54"/>
                          </a:solidFill>
                          <a:highlight>
                            <a:schemeClr val="lt1"/>
                          </a:highlight>
                          <a:latin typeface="Consolas"/>
                          <a:ea typeface="Consolas"/>
                          <a:cs typeface="Consolas"/>
                          <a:sym typeface="Consolas"/>
                        </a:rPr>
                      </a:br>
                      <a:r>
                        <a:rPr lang="en-GB">
                          <a:solidFill>
                            <a:srgbClr val="434F54"/>
                          </a:solidFill>
                          <a:highlight>
                            <a:schemeClr val="lt1"/>
                          </a:highlight>
                          <a:latin typeface="Consolas"/>
                          <a:ea typeface="Consolas"/>
                          <a:cs typeface="Consolas"/>
                          <a:sym typeface="Consolas"/>
                        </a:rPr>
                        <a:t>  dbr:Havana_Storm a dbo:Book .</a:t>
                      </a:r>
                      <a:br>
                        <a:rPr lang="en-GB">
                          <a:solidFill>
                            <a:srgbClr val="005C5F"/>
                          </a:solidFill>
                          <a:highlight>
                            <a:schemeClr val="lt1"/>
                          </a:highlight>
                          <a:latin typeface="Consolas"/>
                          <a:ea typeface="Consolas"/>
                          <a:cs typeface="Consolas"/>
                          <a:sym typeface="Consolas"/>
                        </a:rPr>
                      </a:br>
                      <a:r>
                        <a:rPr lang="en-GB">
                          <a:solidFill>
                            <a:srgbClr val="005C5F"/>
                          </a:solidFill>
                          <a:highlight>
                            <a:schemeClr val="lt1"/>
                          </a:highlight>
                          <a:latin typeface="Consolas"/>
                          <a:ea typeface="Consolas"/>
                          <a:cs typeface="Consolas"/>
                          <a:sym typeface="Consolas"/>
                        </a:rPr>
                        <a:t>} </a:t>
                      </a:r>
                      <a:endParaRPr>
                        <a:solidFill>
                          <a:srgbClr val="00979D"/>
                        </a:solidFill>
                        <a:highlight>
                          <a:srgbClr val="FFFFFF"/>
                        </a:highlight>
                        <a:latin typeface="Consolas"/>
                        <a:ea typeface="Consolas"/>
                        <a:cs typeface="Consolas"/>
                        <a:sym typeface="Consolas"/>
                      </a:endParaRPr>
                    </a:p>
                  </a:txBody>
                  <a:tcPr marT="63500" marB="63500" marR="63500" marL="63500">
                    <a:solidFill>
                      <a:srgbClr val="FFFFFF"/>
                    </a:solidFill>
                  </a:tcPr>
                </a:tc>
              </a:tr>
            </a:tbl>
          </a:graphicData>
        </a:graphic>
      </p:graphicFrame>
      <p:sp>
        <p:nvSpPr>
          <p:cNvPr id="269" name="Google Shape;269;p33"/>
          <p:cNvSpPr txBox="1"/>
          <p:nvPr/>
        </p:nvSpPr>
        <p:spPr>
          <a:xfrm>
            <a:off x="5784650" y="2143800"/>
            <a:ext cx="1380000" cy="42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solidFill>
                  <a:srgbClr val="CC0000"/>
                </a:solidFill>
              </a:rPr>
              <a:t>0 variables</a:t>
            </a:r>
            <a:endParaRPr b="1" sz="1800">
              <a:solidFill>
                <a:srgbClr val="CC0000"/>
              </a:solidFill>
            </a:endParaRPr>
          </a:p>
        </p:txBody>
      </p:sp>
      <p:sp>
        <p:nvSpPr>
          <p:cNvPr id="270" name="Google Shape;270;p33"/>
          <p:cNvSpPr txBox="1"/>
          <p:nvPr/>
        </p:nvSpPr>
        <p:spPr>
          <a:xfrm>
            <a:off x="919975" y="3652025"/>
            <a:ext cx="7108800" cy="8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t>Returns the number of occurrences of this triple in the graph</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4"/>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SPARQL Triple pattern</a:t>
            </a:r>
            <a:endParaRPr/>
          </a:p>
        </p:txBody>
      </p:sp>
      <p:graphicFrame>
        <p:nvGraphicFramePr>
          <p:cNvPr id="276" name="Google Shape;276;p34"/>
          <p:cNvGraphicFramePr/>
          <p:nvPr/>
        </p:nvGraphicFramePr>
        <p:xfrm>
          <a:off x="311700" y="1094900"/>
          <a:ext cx="3000000" cy="3000000"/>
        </p:xfrm>
        <a:graphic>
          <a:graphicData uri="http://schemas.openxmlformats.org/drawingml/2006/table">
            <a:tbl>
              <a:tblPr>
                <a:noFill/>
                <a:tableStyleId>{9EA8BC63-F4EB-4655-8568-B0D3BE68213D}</a:tableStyleId>
              </a:tblPr>
              <a:tblGrid>
                <a:gridCol w="5298300"/>
              </a:tblGrid>
              <a:tr h="2210675">
                <a:tc>
                  <a:txBody>
                    <a:bodyPr/>
                    <a:lstStyle/>
                    <a:p>
                      <a:pPr indent="0" lvl="0" marL="0" rtl="0" algn="l">
                        <a:lnSpc>
                          <a:spcPct val="115000"/>
                        </a:lnSpc>
                        <a:spcBef>
                          <a:spcPts val="0"/>
                        </a:spcBef>
                        <a:spcAft>
                          <a:spcPts val="0"/>
                        </a:spcAft>
                        <a:buNone/>
                      </a:pPr>
                      <a:r>
                        <a:rPr lang="en-GB">
                          <a:solidFill>
                            <a:srgbClr val="00979D"/>
                          </a:solidFill>
                          <a:highlight>
                            <a:schemeClr val="lt1"/>
                          </a:highlight>
                          <a:latin typeface="Consolas"/>
                          <a:ea typeface="Consolas"/>
                          <a:cs typeface="Consolas"/>
                          <a:sym typeface="Consolas"/>
                        </a:rPr>
                        <a:t>PREFIX</a:t>
                      </a:r>
                      <a:r>
                        <a:rPr lang="en-GB">
                          <a:solidFill>
                            <a:srgbClr val="434F54"/>
                          </a:solidFill>
                          <a:highlight>
                            <a:schemeClr val="lt1"/>
                          </a:highlight>
                          <a:latin typeface="Consolas"/>
                          <a:ea typeface="Consolas"/>
                          <a:cs typeface="Consolas"/>
                          <a:sym typeface="Consolas"/>
                        </a:rPr>
                        <a:t> dbo:</a:t>
                      </a:r>
                      <a:r>
                        <a:rPr lang="en-GB">
                          <a:solidFill>
                            <a:srgbClr val="38761D"/>
                          </a:solidFill>
                          <a:highlight>
                            <a:schemeClr val="lt1"/>
                          </a:highlight>
                          <a:latin typeface="Consolas"/>
                          <a:ea typeface="Consolas"/>
                          <a:cs typeface="Consolas"/>
                          <a:sym typeface="Consolas"/>
                        </a:rPr>
                        <a:t>&lt;http://dbpedia.org/ontology/&gt;</a:t>
                      </a:r>
                      <a:br>
                        <a:rPr lang="en-GB">
                          <a:solidFill>
                            <a:srgbClr val="434F54"/>
                          </a:solidFill>
                          <a:highlight>
                            <a:schemeClr val="lt1"/>
                          </a:highlight>
                          <a:latin typeface="Consolas"/>
                          <a:ea typeface="Consolas"/>
                          <a:cs typeface="Consolas"/>
                          <a:sym typeface="Consolas"/>
                        </a:rPr>
                      </a:br>
                      <a:r>
                        <a:rPr lang="en-GB">
                          <a:solidFill>
                            <a:srgbClr val="00979D"/>
                          </a:solidFill>
                          <a:highlight>
                            <a:schemeClr val="lt1"/>
                          </a:highlight>
                          <a:latin typeface="Consolas"/>
                          <a:ea typeface="Consolas"/>
                          <a:cs typeface="Consolas"/>
                          <a:sym typeface="Consolas"/>
                        </a:rPr>
                        <a:t>PREFIX</a:t>
                      </a:r>
                      <a:r>
                        <a:rPr lang="en-GB">
                          <a:solidFill>
                            <a:srgbClr val="434F54"/>
                          </a:solidFill>
                          <a:highlight>
                            <a:schemeClr val="lt1"/>
                          </a:highlight>
                          <a:latin typeface="Consolas"/>
                          <a:ea typeface="Consolas"/>
                          <a:cs typeface="Consolas"/>
                          <a:sym typeface="Consolas"/>
                        </a:rPr>
                        <a:t> rdfs:</a:t>
                      </a:r>
                      <a:r>
                        <a:rPr lang="en-GB">
                          <a:solidFill>
                            <a:srgbClr val="38761D"/>
                          </a:solidFill>
                          <a:highlight>
                            <a:schemeClr val="lt1"/>
                          </a:highlight>
                          <a:latin typeface="Consolas"/>
                          <a:ea typeface="Consolas"/>
                          <a:cs typeface="Consolas"/>
                          <a:sym typeface="Consolas"/>
                        </a:rPr>
                        <a:t>&lt;</a:t>
                      </a:r>
                      <a:r>
                        <a:rPr lang="en-GB">
                          <a:solidFill>
                            <a:srgbClr val="38761D"/>
                          </a:solidFill>
                          <a:highlight>
                            <a:schemeClr val="lt1"/>
                          </a:highlight>
                          <a:uFill>
                            <a:noFill/>
                          </a:uFill>
                          <a:latin typeface="Consolas"/>
                          <a:ea typeface="Consolas"/>
                          <a:cs typeface="Consolas"/>
                          <a:sym typeface="Consolas"/>
                          <a:hlinkClick r:id="rId3">
                            <a:extLst>
                              <a:ext uri="{A12FA001-AC4F-418D-AE19-62706E023703}">
                                <ahyp:hlinkClr val="tx"/>
                              </a:ext>
                            </a:extLst>
                          </a:hlinkClick>
                        </a:rPr>
                        <a:t>http://www.w3.org/2000/01/rdf-schema#</a:t>
                      </a:r>
                      <a:r>
                        <a:rPr lang="en-GB">
                          <a:solidFill>
                            <a:srgbClr val="38761D"/>
                          </a:solidFill>
                          <a:highlight>
                            <a:schemeClr val="lt1"/>
                          </a:highlight>
                          <a:latin typeface="Consolas"/>
                          <a:ea typeface="Consolas"/>
                          <a:cs typeface="Consolas"/>
                          <a:sym typeface="Consolas"/>
                        </a:rPr>
                        <a:t>&gt;</a:t>
                      </a:r>
                      <a:endParaRPr>
                        <a:solidFill>
                          <a:srgbClr val="38761D"/>
                        </a:solidFill>
                        <a:highlight>
                          <a:schemeClr val="lt1"/>
                        </a:highlight>
                        <a:latin typeface="Consolas"/>
                        <a:ea typeface="Consolas"/>
                        <a:cs typeface="Consolas"/>
                        <a:sym typeface="Consolas"/>
                      </a:endParaRPr>
                    </a:p>
                    <a:p>
                      <a:pPr indent="0" lvl="0" marL="0" rtl="0" algn="l">
                        <a:lnSpc>
                          <a:spcPct val="115000"/>
                        </a:lnSpc>
                        <a:spcBef>
                          <a:spcPts val="0"/>
                        </a:spcBef>
                        <a:spcAft>
                          <a:spcPts val="0"/>
                        </a:spcAft>
                        <a:buNone/>
                      </a:pPr>
                      <a:r>
                        <a:rPr lang="en-GB">
                          <a:solidFill>
                            <a:srgbClr val="00979D"/>
                          </a:solidFill>
                          <a:highlight>
                            <a:schemeClr val="lt1"/>
                          </a:highlight>
                          <a:latin typeface="Consolas"/>
                          <a:ea typeface="Consolas"/>
                          <a:cs typeface="Consolas"/>
                          <a:sym typeface="Consolas"/>
                        </a:rPr>
                        <a:t>PREFIX</a:t>
                      </a:r>
                      <a:r>
                        <a:rPr lang="en-GB">
                          <a:solidFill>
                            <a:srgbClr val="38761D"/>
                          </a:solidFill>
                          <a:highlight>
                            <a:schemeClr val="lt1"/>
                          </a:highlight>
                          <a:latin typeface="Consolas"/>
                          <a:ea typeface="Consolas"/>
                          <a:cs typeface="Consolas"/>
                          <a:sym typeface="Consolas"/>
                        </a:rPr>
                        <a:t> </a:t>
                      </a:r>
                      <a:r>
                        <a:rPr lang="en-GB">
                          <a:solidFill>
                            <a:srgbClr val="434343"/>
                          </a:solidFill>
                          <a:highlight>
                            <a:schemeClr val="lt1"/>
                          </a:highlight>
                          <a:latin typeface="Consolas"/>
                          <a:ea typeface="Consolas"/>
                          <a:cs typeface="Consolas"/>
                          <a:sym typeface="Consolas"/>
                        </a:rPr>
                        <a:t>dbr</a:t>
                      </a:r>
                      <a:r>
                        <a:rPr lang="en-GB">
                          <a:solidFill>
                            <a:srgbClr val="38761D"/>
                          </a:solidFill>
                          <a:highlight>
                            <a:schemeClr val="lt1"/>
                          </a:highlight>
                          <a:latin typeface="Consolas"/>
                          <a:ea typeface="Consolas"/>
                          <a:cs typeface="Consolas"/>
                          <a:sym typeface="Consolas"/>
                        </a:rPr>
                        <a:t>: &lt;</a:t>
                      </a:r>
                      <a:r>
                        <a:rPr lang="en-GB">
                          <a:solidFill>
                            <a:srgbClr val="38761D"/>
                          </a:solidFill>
                          <a:highlight>
                            <a:schemeClr val="lt1"/>
                          </a:highlight>
                          <a:uFill>
                            <a:noFill/>
                          </a:uFill>
                          <a:latin typeface="Consolas"/>
                          <a:ea typeface="Consolas"/>
                          <a:cs typeface="Consolas"/>
                          <a:sym typeface="Consolas"/>
                          <a:hlinkClick r:id="rId4">
                            <a:extLst>
                              <a:ext uri="{A12FA001-AC4F-418D-AE19-62706E023703}">
                                <ahyp:hlinkClr val="tx"/>
                              </a:ext>
                            </a:extLst>
                          </a:hlinkClick>
                        </a:rPr>
                        <a:t>http://dbpedia.org/resource/</a:t>
                      </a:r>
                      <a:r>
                        <a:rPr lang="en-GB">
                          <a:solidFill>
                            <a:srgbClr val="38761D"/>
                          </a:solidFill>
                          <a:highlight>
                            <a:schemeClr val="lt1"/>
                          </a:highlight>
                          <a:latin typeface="Consolas"/>
                          <a:ea typeface="Consolas"/>
                          <a:cs typeface="Consolas"/>
                          <a:sym typeface="Consolas"/>
                        </a:rPr>
                        <a:t>&gt;</a:t>
                      </a:r>
                      <a:endParaRPr>
                        <a:solidFill>
                          <a:srgbClr val="38761D"/>
                        </a:solidFill>
                        <a:highlight>
                          <a:schemeClr val="lt1"/>
                        </a:highlight>
                        <a:latin typeface="Consolas"/>
                        <a:ea typeface="Consolas"/>
                        <a:cs typeface="Consolas"/>
                        <a:sym typeface="Consolas"/>
                      </a:endParaRPr>
                    </a:p>
                    <a:p>
                      <a:pPr indent="0" lvl="0" marL="0" rtl="0" algn="l">
                        <a:lnSpc>
                          <a:spcPct val="115000"/>
                        </a:lnSpc>
                        <a:spcBef>
                          <a:spcPts val="0"/>
                        </a:spcBef>
                        <a:spcAft>
                          <a:spcPts val="0"/>
                        </a:spcAft>
                        <a:buNone/>
                      </a:pPr>
                      <a:r>
                        <a:t/>
                      </a:r>
                      <a:endParaRPr>
                        <a:solidFill>
                          <a:srgbClr val="38761D"/>
                        </a:solidFill>
                        <a:highlight>
                          <a:schemeClr val="lt1"/>
                        </a:highlight>
                        <a:latin typeface="Consolas"/>
                        <a:ea typeface="Consolas"/>
                        <a:cs typeface="Consolas"/>
                        <a:sym typeface="Consolas"/>
                      </a:endParaRPr>
                    </a:p>
                    <a:p>
                      <a:pPr indent="0" lvl="0" marL="0" rtl="0" algn="l">
                        <a:lnSpc>
                          <a:spcPct val="115000"/>
                        </a:lnSpc>
                        <a:spcBef>
                          <a:spcPts val="0"/>
                        </a:spcBef>
                        <a:spcAft>
                          <a:spcPts val="0"/>
                        </a:spcAft>
                        <a:buNone/>
                      </a:pPr>
                      <a:r>
                        <a:rPr lang="en-GB">
                          <a:solidFill>
                            <a:srgbClr val="00979D"/>
                          </a:solidFill>
                          <a:highlight>
                            <a:schemeClr val="lt1"/>
                          </a:highlight>
                          <a:latin typeface="Consolas"/>
                          <a:ea typeface="Consolas"/>
                          <a:cs typeface="Consolas"/>
                          <a:sym typeface="Consolas"/>
                        </a:rPr>
                        <a:t>SELECT</a:t>
                      </a:r>
                      <a:r>
                        <a:rPr lang="en-GB">
                          <a:solidFill>
                            <a:srgbClr val="434F54"/>
                          </a:solidFill>
                          <a:highlight>
                            <a:schemeClr val="lt1"/>
                          </a:highlight>
                          <a:latin typeface="Consolas"/>
                          <a:ea typeface="Consolas"/>
                          <a:cs typeface="Consolas"/>
                          <a:sym typeface="Consolas"/>
                        </a:rPr>
                        <a:t> *</a:t>
                      </a:r>
                      <a:br>
                        <a:rPr lang="en-GB">
                          <a:solidFill>
                            <a:schemeClr val="dk2"/>
                          </a:solidFill>
                          <a:highlight>
                            <a:schemeClr val="lt1"/>
                          </a:highlight>
                          <a:latin typeface="Consolas"/>
                          <a:ea typeface="Consolas"/>
                          <a:cs typeface="Consolas"/>
                          <a:sym typeface="Consolas"/>
                        </a:rPr>
                      </a:br>
                      <a:r>
                        <a:rPr lang="en-GB">
                          <a:solidFill>
                            <a:srgbClr val="00979D"/>
                          </a:solidFill>
                          <a:highlight>
                            <a:schemeClr val="lt1"/>
                          </a:highlight>
                          <a:latin typeface="Consolas"/>
                          <a:ea typeface="Consolas"/>
                          <a:cs typeface="Consolas"/>
                          <a:sym typeface="Consolas"/>
                        </a:rPr>
                        <a:t>WHERE</a:t>
                      </a:r>
                      <a:r>
                        <a:rPr lang="en-GB">
                          <a:solidFill>
                            <a:srgbClr val="434F54"/>
                          </a:solidFill>
                          <a:highlight>
                            <a:schemeClr val="lt1"/>
                          </a:highlight>
                          <a:latin typeface="Consolas"/>
                          <a:ea typeface="Consolas"/>
                          <a:cs typeface="Consolas"/>
                          <a:sym typeface="Consolas"/>
                        </a:rPr>
                        <a:t> {</a:t>
                      </a:r>
                      <a:br>
                        <a:rPr lang="en-GB">
                          <a:solidFill>
                            <a:srgbClr val="434F54"/>
                          </a:solidFill>
                          <a:highlight>
                            <a:schemeClr val="lt1"/>
                          </a:highlight>
                          <a:latin typeface="Consolas"/>
                          <a:ea typeface="Consolas"/>
                          <a:cs typeface="Consolas"/>
                          <a:sym typeface="Consolas"/>
                        </a:rPr>
                      </a:br>
                      <a:r>
                        <a:rPr lang="en-GB">
                          <a:solidFill>
                            <a:srgbClr val="434F54"/>
                          </a:solidFill>
                          <a:highlight>
                            <a:schemeClr val="lt1"/>
                          </a:highlight>
                          <a:latin typeface="Consolas"/>
                          <a:ea typeface="Consolas"/>
                          <a:cs typeface="Consolas"/>
                          <a:sym typeface="Consolas"/>
                        </a:rPr>
                        <a:t>  ?s ?p ?o .</a:t>
                      </a:r>
                      <a:br>
                        <a:rPr lang="en-GB">
                          <a:solidFill>
                            <a:srgbClr val="005C5F"/>
                          </a:solidFill>
                          <a:highlight>
                            <a:schemeClr val="lt1"/>
                          </a:highlight>
                          <a:latin typeface="Consolas"/>
                          <a:ea typeface="Consolas"/>
                          <a:cs typeface="Consolas"/>
                          <a:sym typeface="Consolas"/>
                        </a:rPr>
                      </a:br>
                      <a:r>
                        <a:rPr lang="en-GB">
                          <a:solidFill>
                            <a:srgbClr val="005C5F"/>
                          </a:solidFill>
                          <a:highlight>
                            <a:schemeClr val="lt1"/>
                          </a:highlight>
                          <a:latin typeface="Consolas"/>
                          <a:ea typeface="Consolas"/>
                          <a:cs typeface="Consolas"/>
                          <a:sym typeface="Consolas"/>
                        </a:rPr>
                        <a:t>} </a:t>
                      </a:r>
                      <a:endParaRPr>
                        <a:solidFill>
                          <a:srgbClr val="005C5F"/>
                        </a:solidFill>
                        <a:highlight>
                          <a:schemeClr val="lt1"/>
                        </a:highlight>
                        <a:latin typeface="Consolas"/>
                        <a:ea typeface="Consolas"/>
                        <a:cs typeface="Consolas"/>
                        <a:sym typeface="Consolas"/>
                      </a:endParaRPr>
                    </a:p>
                    <a:p>
                      <a:pPr indent="0" lvl="0" marL="0" rtl="0" algn="l">
                        <a:lnSpc>
                          <a:spcPct val="115000"/>
                        </a:lnSpc>
                        <a:spcBef>
                          <a:spcPts val="0"/>
                        </a:spcBef>
                        <a:spcAft>
                          <a:spcPts val="0"/>
                        </a:spcAft>
                        <a:buNone/>
                      </a:pPr>
                      <a:r>
                        <a:t/>
                      </a:r>
                      <a:endParaRPr>
                        <a:solidFill>
                          <a:srgbClr val="005C5F"/>
                        </a:solidFill>
                        <a:highlight>
                          <a:schemeClr val="lt1"/>
                        </a:highlight>
                        <a:latin typeface="Consolas"/>
                        <a:ea typeface="Consolas"/>
                        <a:cs typeface="Consolas"/>
                        <a:sym typeface="Consolas"/>
                      </a:endParaRPr>
                    </a:p>
                    <a:p>
                      <a:pPr indent="0" lvl="0" marL="0" rtl="0" algn="l">
                        <a:lnSpc>
                          <a:spcPct val="115000"/>
                        </a:lnSpc>
                        <a:spcBef>
                          <a:spcPts val="0"/>
                        </a:spcBef>
                        <a:spcAft>
                          <a:spcPts val="0"/>
                        </a:spcAft>
                        <a:buNone/>
                      </a:pPr>
                      <a:r>
                        <a:t/>
                      </a:r>
                      <a:endParaRPr>
                        <a:solidFill>
                          <a:srgbClr val="005C5F"/>
                        </a:solidFill>
                        <a:highlight>
                          <a:schemeClr val="lt1"/>
                        </a:highlight>
                        <a:latin typeface="Consolas"/>
                        <a:ea typeface="Consolas"/>
                        <a:cs typeface="Consolas"/>
                        <a:sym typeface="Consolas"/>
                      </a:endParaRPr>
                    </a:p>
                  </a:txBody>
                  <a:tcPr marT="63500" marB="63500" marR="63500" marL="63500">
                    <a:solidFill>
                      <a:srgbClr val="FFFFFF"/>
                    </a:solidFill>
                  </a:tcPr>
                </a:tc>
              </a:tr>
            </a:tbl>
          </a:graphicData>
        </a:graphic>
      </p:graphicFrame>
      <p:sp>
        <p:nvSpPr>
          <p:cNvPr id="277" name="Google Shape;277;p34"/>
          <p:cNvSpPr txBox="1"/>
          <p:nvPr/>
        </p:nvSpPr>
        <p:spPr>
          <a:xfrm>
            <a:off x="3882000" y="2362609"/>
            <a:ext cx="4548900" cy="160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solidFill>
                  <a:srgbClr val="CC0000"/>
                </a:solidFill>
              </a:rPr>
              <a:t>Match any triple.</a:t>
            </a:r>
            <a:endParaRPr b="1" sz="1800">
              <a:solidFill>
                <a:srgbClr val="CC0000"/>
              </a:solidFill>
            </a:endParaRPr>
          </a:p>
          <a:p>
            <a:pPr indent="0" lvl="0" marL="0" rtl="0" algn="l">
              <a:spcBef>
                <a:spcPts val="0"/>
              </a:spcBef>
              <a:spcAft>
                <a:spcPts val="0"/>
              </a:spcAft>
              <a:buNone/>
            </a:pPr>
            <a:r>
              <a:rPr b="1" lang="en-GB" sz="1800">
                <a:solidFill>
                  <a:srgbClr val="CC0000"/>
                </a:solidFill>
              </a:rPr>
              <a:t>Return the position-bound </a:t>
            </a:r>
            <a:r>
              <a:rPr b="1" lang="en-GB" sz="1800">
                <a:solidFill>
                  <a:srgbClr val="CC0000"/>
                </a:solidFill>
              </a:rPr>
              <a:t>variables (e.g. ?s ?p ?o) </a:t>
            </a:r>
            <a:endParaRPr b="1" sz="1800">
              <a:solidFill>
                <a:srgbClr val="CC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5"/>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SPARQL Triple pattern</a:t>
            </a:r>
            <a:endParaRPr/>
          </a:p>
        </p:txBody>
      </p:sp>
      <p:graphicFrame>
        <p:nvGraphicFramePr>
          <p:cNvPr id="283" name="Google Shape;283;p35"/>
          <p:cNvGraphicFramePr/>
          <p:nvPr/>
        </p:nvGraphicFramePr>
        <p:xfrm>
          <a:off x="311700" y="1094900"/>
          <a:ext cx="3000000" cy="3000000"/>
        </p:xfrm>
        <a:graphic>
          <a:graphicData uri="http://schemas.openxmlformats.org/drawingml/2006/table">
            <a:tbl>
              <a:tblPr>
                <a:noFill/>
                <a:tableStyleId>{9EA8BC63-F4EB-4655-8568-B0D3BE68213D}</a:tableStyleId>
              </a:tblPr>
              <a:tblGrid>
                <a:gridCol w="5298300"/>
              </a:tblGrid>
              <a:tr h="2210675">
                <a:tc>
                  <a:txBody>
                    <a:bodyPr/>
                    <a:lstStyle/>
                    <a:p>
                      <a:pPr indent="0" lvl="0" marL="0" rtl="0" algn="l">
                        <a:lnSpc>
                          <a:spcPct val="115000"/>
                        </a:lnSpc>
                        <a:spcBef>
                          <a:spcPts val="0"/>
                        </a:spcBef>
                        <a:spcAft>
                          <a:spcPts val="0"/>
                        </a:spcAft>
                        <a:buNone/>
                      </a:pPr>
                      <a:r>
                        <a:rPr lang="en-GB">
                          <a:solidFill>
                            <a:srgbClr val="00979D"/>
                          </a:solidFill>
                          <a:highlight>
                            <a:schemeClr val="lt1"/>
                          </a:highlight>
                          <a:latin typeface="Consolas"/>
                          <a:ea typeface="Consolas"/>
                          <a:cs typeface="Consolas"/>
                          <a:sym typeface="Consolas"/>
                        </a:rPr>
                        <a:t>PREFIX</a:t>
                      </a:r>
                      <a:r>
                        <a:rPr lang="en-GB">
                          <a:solidFill>
                            <a:srgbClr val="434F54"/>
                          </a:solidFill>
                          <a:highlight>
                            <a:schemeClr val="lt1"/>
                          </a:highlight>
                          <a:latin typeface="Consolas"/>
                          <a:ea typeface="Consolas"/>
                          <a:cs typeface="Consolas"/>
                          <a:sym typeface="Consolas"/>
                        </a:rPr>
                        <a:t> dbo:</a:t>
                      </a:r>
                      <a:r>
                        <a:rPr lang="en-GB">
                          <a:solidFill>
                            <a:srgbClr val="38761D"/>
                          </a:solidFill>
                          <a:highlight>
                            <a:schemeClr val="lt1"/>
                          </a:highlight>
                          <a:latin typeface="Consolas"/>
                          <a:ea typeface="Consolas"/>
                          <a:cs typeface="Consolas"/>
                          <a:sym typeface="Consolas"/>
                        </a:rPr>
                        <a:t>&lt;http://dbpedia.org/ontology/&gt;</a:t>
                      </a:r>
                      <a:br>
                        <a:rPr lang="en-GB">
                          <a:solidFill>
                            <a:srgbClr val="434F54"/>
                          </a:solidFill>
                          <a:highlight>
                            <a:schemeClr val="lt1"/>
                          </a:highlight>
                          <a:latin typeface="Consolas"/>
                          <a:ea typeface="Consolas"/>
                          <a:cs typeface="Consolas"/>
                          <a:sym typeface="Consolas"/>
                        </a:rPr>
                      </a:br>
                      <a:r>
                        <a:rPr lang="en-GB">
                          <a:solidFill>
                            <a:srgbClr val="00979D"/>
                          </a:solidFill>
                          <a:highlight>
                            <a:schemeClr val="lt1"/>
                          </a:highlight>
                          <a:latin typeface="Consolas"/>
                          <a:ea typeface="Consolas"/>
                          <a:cs typeface="Consolas"/>
                          <a:sym typeface="Consolas"/>
                        </a:rPr>
                        <a:t>PREFIX</a:t>
                      </a:r>
                      <a:r>
                        <a:rPr lang="en-GB">
                          <a:solidFill>
                            <a:srgbClr val="434F54"/>
                          </a:solidFill>
                          <a:highlight>
                            <a:schemeClr val="lt1"/>
                          </a:highlight>
                          <a:latin typeface="Consolas"/>
                          <a:ea typeface="Consolas"/>
                          <a:cs typeface="Consolas"/>
                          <a:sym typeface="Consolas"/>
                        </a:rPr>
                        <a:t> rdfs:</a:t>
                      </a:r>
                      <a:r>
                        <a:rPr lang="en-GB">
                          <a:solidFill>
                            <a:srgbClr val="38761D"/>
                          </a:solidFill>
                          <a:highlight>
                            <a:schemeClr val="lt1"/>
                          </a:highlight>
                          <a:latin typeface="Consolas"/>
                          <a:ea typeface="Consolas"/>
                          <a:cs typeface="Consolas"/>
                          <a:sym typeface="Consolas"/>
                        </a:rPr>
                        <a:t>&lt;</a:t>
                      </a:r>
                      <a:r>
                        <a:rPr lang="en-GB">
                          <a:solidFill>
                            <a:srgbClr val="38761D"/>
                          </a:solidFill>
                          <a:highlight>
                            <a:schemeClr val="lt1"/>
                          </a:highlight>
                          <a:uFill>
                            <a:noFill/>
                          </a:uFill>
                          <a:latin typeface="Consolas"/>
                          <a:ea typeface="Consolas"/>
                          <a:cs typeface="Consolas"/>
                          <a:sym typeface="Consolas"/>
                          <a:hlinkClick r:id="rId3">
                            <a:extLst>
                              <a:ext uri="{A12FA001-AC4F-418D-AE19-62706E023703}">
                                <ahyp:hlinkClr val="tx"/>
                              </a:ext>
                            </a:extLst>
                          </a:hlinkClick>
                        </a:rPr>
                        <a:t>http://www.w3.org/2000/01/rdf-schema#</a:t>
                      </a:r>
                      <a:r>
                        <a:rPr lang="en-GB">
                          <a:solidFill>
                            <a:srgbClr val="38761D"/>
                          </a:solidFill>
                          <a:highlight>
                            <a:schemeClr val="lt1"/>
                          </a:highlight>
                          <a:latin typeface="Consolas"/>
                          <a:ea typeface="Consolas"/>
                          <a:cs typeface="Consolas"/>
                          <a:sym typeface="Consolas"/>
                        </a:rPr>
                        <a:t>&gt;</a:t>
                      </a:r>
                      <a:endParaRPr>
                        <a:solidFill>
                          <a:srgbClr val="38761D"/>
                        </a:solidFill>
                        <a:highlight>
                          <a:schemeClr val="lt1"/>
                        </a:highlight>
                        <a:latin typeface="Consolas"/>
                        <a:ea typeface="Consolas"/>
                        <a:cs typeface="Consolas"/>
                        <a:sym typeface="Consolas"/>
                      </a:endParaRPr>
                    </a:p>
                    <a:p>
                      <a:pPr indent="0" lvl="0" marL="0" rtl="0" algn="l">
                        <a:lnSpc>
                          <a:spcPct val="115000"/>
                        </a:lnSpc>
                        <a:spcBef>
                          <a:spcPts val="0"/>
                        </a:spcBef>
                        <a:spcAft>
                          <a:spcPts val="0"/>
                        </a:spcAft>
                        <a:buNone/>
                      </a:pPr>
                      <a:r>
                        <a:rPr lang="en-GB">
                          <a:solidFill>
                            <a:srgbClr val="00979D"/>
                          </a:solidFill>
                          <a:highlight>
                            <a:schemeClr val="lt1"/>
                          </a:highlight>
                          <a:latin typeface="Consolas"/>
                          <a:ea typeface="Consolas"/>
                          <a:cs typeface="Consolas"/>
                          <a:sym typeface="Consolas"/>
                        </a:rPr>
                        <a:t>PREFIX</a:t>
                      </a:r>
                      <a:r>
                        <a:rPr lang="en-GB">
                          <a:solidFill>
                            <a:srgbClr val="38761D"/>
                          </a:solidFill>
                          <a:highlight>
                            <a:schemeClr val="lt1"/>
                          </a:highlight>
                          <a:latin typeface="Consolas"/>
                          <a:ea typeface="Consolas"/>
                          <a:cs typeface="Consolas"/>
                          <a:sym typeface="Consolas"/>
                        </a:rPr>
                        <a:t> </a:t>
                      </a:r>
                      <a:r>
                        <a:rPr lang="en-GB">
                          <a:solidFill>
                            <a:srgbClr val="434343"/>
                          </a:solidFill>
                          <a:highlight>
                            <a:schemeClr val="lt1"/>
                          </a:highlight>
                          <a:latin typeface="Consolas"/>
                          <a:ea typeface="Consolas"/>
                          <a:cs typeface="Consolas"/>
                          <a:sym typeface="Consolas"/>
                        </a:rPr>
                        <a:t>dbr</a:t>
                      </a:r>
                      <a:r>
                        <a:rPr lang="en-GB">
                          <a:solidFill>
                            <a:srgbClr val="38761D"/>
                          </a:solidFill>
                          <a:highlight>
                            <a:schemeClr val="lt1"/>
                          </a:highlight>
                          <a:latin typeface="Consolas"/>
                          <a:ea typeface="Consolas"/>
                          <a:cs typeface="Consolas"/>
                          <a:sym typeface="Consolas"/>
                        </a:rPr>
                        <a:t>: &lt;</a:t>
                      </a:r>
                      <a:r>
                        <a:rPr lang="en-GB">
                          <a:solidFill>
                            <a:srgbClr val="38761D"/>
                          </a:solidFill>
                          <a:highlight>
                            <a:schemeClr val="lt1"/>
                          </a:highlight>
                          <a:uFill>
                            <a:noFill/>
                          </a:uFill>
                          <a:latin typeface="Consolas"/>
                          <a:ea typeface="Consolas"/>
                          <a:cs typeface="Consolas"/>
                          <a:sym typeface="Consolas"/>
                          <a:hlinkClick r:id="rId4">
                            <a:extLst>
                              <a:ext uri="{A12FA001-AC4F-418D-AE19-62706E023703}">
                                <ahyp:hlinkClr val="tx"/>
                              </a:ext>
                            </a:extLst>
                          </a:hlinkClick>
                        </a:rPr>
                        <a:t>http://dbpedia.org/resource/</a:t>
                      </a:r>
                      <a:r>
                        <a:rPr lang="en-GB">
                          <a:solidFill>
                            <a:srgbClr val="38761D"/>
                          </a:solidFill>
                          <a:highlight>
                            <a:schemeClr val="lt1"/>
                          </a:highlight>
                          <a:latin typeface="Consolas"/>
                          <a:ea typeface="Consolas"/>
                          <a:cs typeface="Consolas"/>
                          <a:sym typeface="Consolas"/>
                        </a:rPr>
                        <a:t>&gt;</a:t>
                      </a:r>
                      <a:endParaRPr>
                        <a:solidFill>
                          <a:srgbClr val="38761D"/>
                        </a:solidFill>
                        <a:highlight>
                          <a:schemeClr val="lt1"/>
                        </a:highlight>
                        <a:latin typeface="Consolas"/>
                        <a:ea typeface="Consolas"/>
                        <a:cs typeface="Consolas"/>
                        <a:sym typeface="Consolas"/>
                      </a:endParaRPr>
                    </a:p>
                    <a:p>
                      <a:pPr indent="0" lvl="0" marL="0" rtl="0" algn="l">
                        <a:lnSpc>
                          <a:spcPct val="115000"/>
                        </a:lnSpc>
                        <a:spcBef>
                          <a:spcPts val="0"/>
                        </a:spcBef>
                        <a:spcAft>
                          <a:spcPts val="0"/>
                        </a:spcAft>
                        <a:buNone/>
                      </a:pPr>
                      <a:r>
                        <a:t/>
                      </a:r>
                      <a:endParaRPr>
                        <a:solidFill>
                          <a:srgbClr val="38761D"/>
                        </a:solidFill>
                        <a:highlight>
                          <a:schemeClr val="lt1"/>
                        </a:highlight>
                        <a:latin typeface="Consolas"/>
                        <a:ea typeface="Consolas"/>
                        <a:cs typeface="Consolas"/>
                        <a:sym typeface="Consolas"/>
                      </a:endParaRPr>
                    </a:p>
                    <a:p>
                      <a:pPr indent="0" lvl="0" marL="0" rtl="0" algn="l">
                        <a:lnSpc>
                          <a:spcPct val="115000"/>
                        </a:lnSpc>
                        <a:spcBef>
                          <a:spcPts val="0"/>
                        </a:spcBef>
                        <a:spcAft>
                          <a:spcPts val="0"/>
                        </a:spcAft>
                        <a:buNone/>
                      </a:pPr>
                      <a:r>
                        <a:rPr lang="en-GB">
                          <a:solidFill>
                            <a:srgbClr val="00979D"/>
                          </a:solidFill>
                          <a:highlight>
                            <a:schemeClr val="lt1"/>
                          </a:highlight>
                          <a:latin typeface="Consolas"/>
                          <a:ea typeface="Consolas"/>
                          <a:cs typeface="Consolas"/>
                          <a:sym typeface="Consolas"/>
                        </a:rPr>
                        <a:t>SELECT</a:t>
                      </a:r>
                      <a:r>
                        <a:rPr lang="en-GB">
                          <a:solidFill>
                            <a:srgbClr val="434F54"/>
                          </a:solidFill>
                          <a:highlight>
                            <a:schemeClr val="lt1"/>
                          </a:highlight>
                          <a:latin typeface="Consolas"/>
                          <a:ea typeface="Consolas"/>
                          <a:cs typeface="Consolas"/>
                          <a:sym typeface="Consolas"/>
                        </a:rPr>
                        <a:t> *</a:t>
                      </a:r>
                      <a:br>
                        <a:rPr lang="en-GB">
                          <a:solidFill>
                            <a:schemeClr val="dk2"/>
                          </a:solidFill>
                          <a:highlight>
                            <a:schemeClr val="lt1"/>
                          </a:highlight>
                          <a:latin typeface="Consolas"/>
                          <a:ea typeface="Consolas"/>
                          <a:cs typeface="Consolas"/>
                          <a:sym typeface="Consolas"/>
                        </a:rPr>
                      </a:br>
                      <a:r>
                        <a:rPr lang="en-GB">
                          <a:solidFill>
                            <a:srgbClr val="00979D"/>
                          </a:solidFill>
                          <a:highlight>
                            <a:schemeClr val="lt1"/>
                          </a:highlight>
                          <a:latin typeface="Consolas"/>
                          <a:ea typeface="Consolas"/>
                          <a:cs typeface="Consolas"/>
                          <a:sym typeface="Consolas"/>
                        </a:rPr>
                        <a:t>WHERE</a:t>
                      </a:r>
                      <a:r>
                        <a:rPr lang="en-GB">
                          <a:solidFill>
                            <a:srgbClr val="434F54"/>
                          </a:solidFill>
                          <a:highlight>
                            <a:schemeClr val="lt1"/>
                          </a:highlight>
                          <a:latin typeface="Consolas"/>
                          <a:ea typeface="Consolas"/>
                          <a:cs typeface="Consolas"/>
                          <a:sym typeface="Consolas"/>
                        </a:rPr>
                        <a:t> {</a:t>
                      </a:r>
                      <a:br>
                        <a:rPr lang="en-GB">
                          <a:solidFill>
                            <a:srgbClr val="434F54"/>
                          </a:solidFill>
                          <a:highlight>
                            <a:schemeClr val="lt1"/>
                          </a:highlight>
                          <a:latin typeface="Consolas"/>
                          <a:ea typeface="Consolas"/>
                          <a:cs typeface="Consolas"/>
                          <a:sym typeface="Consolas"/>
                        </a:rPr>
                      </a:br>
                      <a:r>
                        <a:rPr lang="en-GB">
                          <a:solidFill>
                            <a:srgbClr val="434F54"/>
                          </a:solidFill>
                          <a:highlight>
                            <a:schemeClr val="lt1"/>
                          </a:highlight>
                          <a:latin typeface="Consolas"/>
                          <a:ea typeface="Consolas"/>
                          <a:cs typeface="Consolas"/>
                          <a:sym typeface="Consolas"/>
                        </a:rPr>
                        <a:t>  ?s ?p dbo:Book .</a:t>
                      </a:r>
                      <a:br>
                        <a:rPr lang="en-GB">
                          <a:solidFill>
                            <a:srgbClr val="005C5F"/>
                          </a:solidFill>
                          <a:highlight>
                            <a:schemeClr val="lt1"/>
                          </a:highlight>
                          <a:latin typeface="Consolas"/>
                          <a:ea typeface="Consolas"/>
                          <a:cs typeface="Consolas"/>
                          <a:sym typeface="Consolas"/>
                        </a:rPr>
                      </a:br>
                      <a:r>
                        <a:rPr lang="en-GB">
                          <a:solidFill>
                            <a:srgbClr val="005C5F"/>
                          </a:solidFill>
                          <a:highlight>
                            <a:schemeClr val="lt1"/>
                          </a:highlight>
                          <a:latin typeface="Consolas"/>
                          <a:ea typeface="Consolas"/>
                          <a:cs typeface="Consolas"/>
                          <a:sym typeface="Consolas"/>
                        </a:rPr>
                        <a:t>} </a:t>
                      </a:r>
                      <a:endParaRPr>
                        <a:solidFill>
                          <a:srgbClr val="005C5F"/>
                        </a:solidFill>
                        <a:highlight>
                          <a:schemeClr val="lt1"/>
                        </a:highlight>
                        <a:latin typeface="Consolas"/>
                        <a:ea typeface="Consolas"/>
                        <a:cs typeface="Consolas"/>
                        <a:sym typeface="Consolas"/>
                      </a:endParaRPr>
                    </a:p>
                    <a:p>
                      <a:pPr indent="0" lvl="0" marL="0" rtl="0" algn="l">
                        <a:lnSpc>
                          <a:spcPct val="115000"/>
                        </a:lnSpc>
                        <a:spcBef>
                          <a:spcPts val="0"/>
                        </a:spcBef>
                        <a:spcAft>
                          <a:spcPts val="0"/>
                        </a:spcAft>
                        <a:buNone/>
                      </a:pPr>
                      <a:r>
                        <a:t/>
                      </a:r>
                      <a:endParaRPr>
                        <a:solidFill>
                          <a:srgbClr val="005C5F"/>
                        </a:solidFill>
                        <a:highlight>
                          <a:schemeClr val="lt1"/>
                        </a:highlight>
                        <a:latin typeface="Consolas"/>
                        <a:ea typeface="Consolas"/>
                        <a:cs typeface="Consolas"/>
                        <a:sym typeface="Consolas"/>
                      </a:endParaRPr>
                    </a:p>
                    <a:p>
                      <a:pPr indent="0" lvl="0" marL="0" rtl="0" algn="l">
                        <a:lnSpc>
                          <a:spcPct val="115000"/>
                        </a:lnSpc>
                        <a:spcBef>
                          <a:spcPts val="0"/>
                        </a:spcBef>
                        <a:spcAft>
                          <a:spcPts val="0"/>
                        </a:spcAft>
                        <a:buNone/>
                      </a:pPr>
                      <a:r>
                        <a:t/>
                      </a:r>
                      <a:endParaRPr>
                        <a:solidFill>
                          <a:srgbClr val="005C5F"/>
                        </a:solidFill>
                        <a:highlight>
                          <a:schemeClr val="lt1"/>
                        </a:highlight>
                        <a:latin typeface="Consolas"/>
                        <a:ea typeface="Consolas"/>
                        <a:cs typeface="Consolas"/>
                        <a:sym typeface="Consolas"/>
                      </a:endParaRPr>
                    </a:p>
                    <a:p>
                      <a:pPr indent="0" lvl="0" marL="0" rtl="0" algn="l">
                        <a:lnSpc>
                          <a:spcPct val="115000"/>
                        </a:lnSpc>
                        <a:spcBef>
                          <a:spcPts val="0"/>
                        </a:spcBef>
                        <a:spcAft>
                          <a:spcPts val="0"/>
                        </a:spcAft>
                        <a:buNone/>
                      </a:pPr>
                      <a:r>
                        <a:t/>
                      </a:r>
                      <a:endParaRPr>
                        <a:solidFill>
                          <a:srgbClr val="005C5F"/>
                        </a:solidFill>
                        <a:highlight>
                          <a:schemeClr val="lt1"/>
                        </a:highlight>
                        <a:latin typeface="Consolas"/>
                        <a:ea typeface="Consolas"/>
                        <a:cs typeface="Consolas"/>
                        <a:sym typeface="Consolas"/>
                      </a:endParaRPr>
                    </a:p>
                    <a:p>
                      <a:pPr indent="0" lvl="0" marL="0" rtl="0" algn="l">
                        <a:lnSpc>
                          <a:spcPct val="115000"/>
                        </a:lnSpc>
                        <a:spcBef>
                          <a:spcPts val="0"/>
                        </a:spcBef>
                        <a:spcAft>
                          <a:spcPts val="0"/>
                        </a:spcAft>
                        <a:buNone/>
                      </a:pPr>
                      <a:r>
                        <a:rPr lang="en-GB">
                          <a:solidFill>
                            <a:srgbClr val="00979D"/>
                          </a:solidFill>
                          <a:highlight>
                            <a:schemeClr val="lt1"/>
                          </a:highlight>
                          <a:latin typeface="Consolas"/>
                          <a:ea typeface="Consolas"/>
                          <a:cs typeface="Consolas"/>
                          <a:sym typeface="Consolas"/>
                        </a:rPr>
                        <a:t>SELECT</a:t>
                      </a:r>
                      <a:r>
                        <a:rPr lang="en-GB">
                          <a:solidFill>
                            <a:srgbClr val="434F54"/>
                          </a:solidFill>
                          <a:highlight>
                            <a:schemeClr val="lt1"/>
                          </a:highlight>
                          <a:latin typeface="Consolas"/>
                          <a:ea typeface="Consolas"/>
                          <a:cs typeface="Consolas"/>
                          <a:sym typeface="Consolas"/>
                        </a:rPr>
                        <a:t> *</a:t>
                      </a:r>
                      <a:br>
                        <a:rPr lang="en-GB">
                          <a:solidFill>
                            <a:schemeClr val="dk2"/>
                          </a:solidFill>
                          <a:highlight>
                            <a:schemeClr val="lt1"/>
                          </a:highlight>
                          <a:latin typeface="Consolas"/>
                          <a:ea typeface="Consolas"/>
                          <a:cs typeface="Consolas"/>
                          <a:sym typeface="Consolas"/>
                        </a:rPr>
                      </a:br>
                      <a:r>
                        <a:rPr lang="en-GB">
                          <a:solidFill>
                            <a:srgbClr val="00979D"/>
                          </a:solidFill>
                          <a:highlight>
                            <a:schemeClr val="lt1"/>
                          </a:highlight>
                          <a:latin typeface="Consolas"/>
                          <a:ea typeface="Consolas"/>
                          <a:cs typeface="Consolas"/>
                          <a:sym typeface="Consolas"/>
                        </a:rPr>
                        <a:t>WHERE</a:t>
                      </a:r>
                      <a:r>
                        <a:rPr lang="en-GB">
                          <a:solidFill>
                            <a:srgbClr val="434F54"/>
                          </a:solidFill>
                          <a:highlight>
                            <a:schemeClr val="lt1"/>
                          </a:highlight>
                          <a:latin typeface="Consolas"/>
                          <a:ea typeface="Consolas"/>
                          <a:cs typeface="Consolas"/>
                          <a:sym typeface="Consolas"/>
                        </a:rPr>
                        <a:t> {</a:t>
                      </a:r>
                      <a:br>
                        <a:rPr lang="en-GB">
                          <a:solidFill>
                            <a:srgbClr val="434F54"/>
                          </a:solidFill>
                          <a:highlight>
                            <a:schemeClr val="lt1"/>
                          </a:highlight>
                          <a:latin typeface="Consolas"/>
                          <a:ea typeface="Consolas"/>
                          <a:cs typeface="Consolas"/>
                          <a:sym typeface="Consolas"/>
                        </a:rPr>
                      </a:br>
                      <a:r>
                        <a:rPr lang="en-GB">
                          <a:solidFill>
                            <a:srgbClr val="434F54"/>
                          </a:solidFill>
                          <a:highlight>
                            <a:schemeClr val="lt1"/>
                          </a:highlight>
                          <a:latin typeface="Consolas"/>
                          <a:ea typeface="Consolas"/>
                          <a:cs typeface="Consolas"/>
                          <a:sym typeface="Consolas"/>
                        </a:rPr>
                        <a:t>   ?s rdf:type ?o .</a:t>
                      </a:r>
                      <a:br>
                        <a:rPr lang="en-GB">
                          <a:solidFill>
                            <a:srgbClr val="005C5F"/>
                          </a:solidFill>
                          <a:highlight>
                            <a:schemeClr val="lt1"/>
                          </a:highlight>
                          <a:latin typeface="Consolas"/>
                          <a:ea typeface="Consolas"/>
                          <a:cs typeface="Consolas"/>
                          <a:sym typeface="Consolas"/>
                        </a:rPr>
                      </a:br>
                      <a:r>
                        <a:rPr lang="en-GB">
                          <a:solidFill>
                            <a:srgbClr val="005C5F"/>
                          </a:solidFill>
                          <a:highlight>
                            <a:schemeClr val="lt1"/>
                          </a:highlight>
                          <a:latin typeface="Consolas"/>
                          <a:ea typeface="Consolas"/>
                          <a:cs typeface="Consolas"/>
                          <a:sym typeface="Consolas"/>
                        </a:rPr>
                        <a:t>} </a:t>
                      </a:r>
                      <a:endParaRPr>
                        <a:solidFill>
                          <a:srgbClr val="005C5F"/>
                        </a:solidFill>
                        <a:highlight>
                          <a:schemeClr val="lt1"/>
                        </a:highlight>
                        <a:latin typeface="Consolas"/>
                        <a:ea typeface="Consolas"/>
                        <a:cs typeface="Consolas"/>
                        <a:sym typeface="Consolas"/>
                      </a:endParaRPr>
                    </a:p>
                  </a:txBody>
                  <a:tcPr marT="63500" marB="63500" marR="63500" marL="63500">
                    <a:solidFill>
                      <a:srgbClr val="FFFFFF"/>
                    </a:solidFill>
                  </a:tcPr>
                </a:tc>
              </a:tr>
            </a:tbl>
          </a:graphicData>
        </a:graphic>
      </p:graphicFrame>
      <p:sp>
        <p:nvSpPr>
          <p:cNvPr id="284" name="Google Shape;284;p35"/>
          <p:cNvSpPr txBox="1"/>
          <p:nvPr/>
        </p:nvSpPr>
        <p:spPr>
          <a:xfrm>
            <a:off x="2995350" y="3331225"/>
            <a:ext cx="5858100" cy="143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solidFill>
                  <a:srgbClr val="CC0000"/>
                </a:solidFill>
              </a:rPr>
              <a:t>Match all triples</a:t>
            </a:r>
            <a:endParaRPr b="1" sz="1800">
              <a:solidFill>
                <a:srgbClr val="CC0000"/>
              </a:solidFill>
            </a:endParaRPr>
          </a:p>
          <a:p>
            <a:pPr indent="0" lvl="0" marL="0" rtl="0" algn="l">
              <a:spcBef>
                <a:spcPts val="0"/>
              </a:spcBef>
              <a:spcAft>
                <a:spcPts val="0"/>
              </a:spcAft>
              <a:buNone/>
            </a:pPr>
            <a:r>
              <a:rPr b="1" lang="en-GB" sz="1800">
                <a:solidFill>
                  <a:srgbClr val="CC0000"/>
                </a:solidFill>
              </a:rPr>
              <a:t>that contain the position-bound constant.</a:t>
            </a:r>
            <a:r>
              <a:rPr b="1" i="1" lang="en-GB" sz="1800">
                <a:solidFill>
                  <a:srgbClr val="CC0000"/>
                </a:solidFill>
              </a:rPr>
              <a:t> </a:t>
            </a:r>
            <a:endParaRPr b="1" i="1" sz="1800">
              <a:solidFill>
                <a:srgbClr val="CC0000"/>
              </a:solidFill>
            </a:endParaRPr>
          </a:p>
          <a:p>
            <a:pPr indent="0" lvl="0" marL="0" rtl="0" algn="l">
              <a:spcBef>
                <a:spcPts val="0"/>
              </a:spcBef>
              <a:spcAft>
                <a:spcPts val="0"/>
              </a:spcAft>
              <a:buNone/>
            </a:pPr>
            <a:r>
              <a:rPr b="1" i="1" lang="en-GB" sz="1800">
                <a:solidFill>
                  <a:srgbClr val="CC0000"/>
                </a:solidFill>
              </a:rPr>
              <a:t>Return the remaining </a:t>
            </a:r>
            <a:r>
              <a:rPr b="1" i="1" lang="en-GB" sz="1800">
                <a:solidFill>
                  <a:srgbClr val="CC0000"/>
                </a:solidFill>
              </a:rPr>
              <a:t>2 solution bound variables</a:t>
            </a:r>
            <a:endParaRPr b="1" i="1" sz="1800">
              <a:solidFill>
                <a:srgbClr val="CC0000"/>
              </a:solidFill>
            </a:endParaRPr>
          </a:p>
        </p:txBody>
      </p:sp>
      <p:sp>
        <p:nvSpPr>
          <p:cNvPr id="285" name="Google Shape;285;p35"/>
          <p:cNvSpPr txBox="1"/>
          <p:nvPr/>
        </p:nvSpPr>
        <p:spPr>
          <a:xfrm>
            <a:off x="3916850" y="2041925"/>
            <a:ext cx="4474500" cy="1170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solidFill>
                  <a:srgbClr val="00979D"/>
                </a:solidFill>
                <a:highlight>
                  <a:schemeClr val="lt1"/>
                </a:highlight>
                <a:latin typeface="Consolas"/>
                <a:ea typeface="Consolas"/>
                <a:cs typeface="Consolas"/>
                <a:sym typeface="Consolas"/>
              </a:rPr>
              <a:t>SELECT</a:t>
            </a:r>
            <a:r>
              <a:rPr lang="en-GB">
                <a:solidFill>
                  <a:srgbClr val="434F54"/>
                </a:solidFill>
                <a:highlight>
                  <a:schemeClr val="lt1"/>
                </a:highlight>
                <a:latin typeface="Consolas"/>
                <a:ea typeface="Consolas"/>
                <a:cs typeface="Consolas"/>
                <a:sym typeface="Consolas"/>
              </a:rPr>
              <a:t> *</a:t>
            </a:r>
            <a:br>
              <a:rPr lang="en-GB">
                <a:solidFill>
                  <a:schemeClr val="dk2"/>
                </a:solidFill>
                <a:highlight>
                  <a:schemeClr val="lt1"/>
                </a:highlight>
                <a:latin typeface="Consolas"/>
                <a:ea typeface="Consolas"/>
                <a:cs typeface="Consolas"/>
                <a:sym typeface="Consolas"/>
              </a:rPr>
            </a:br>
            <a:r>
              <a:rPr lang="en-GB">
                <a:solidFill>
                  <a:srgbClr val="00979D"/>
                </a:solidFill>
                <a:highlight>
                  <a:schemeClr val="lt1"/>
                </a:highlight>
                <a:latin typeface="Consolas"/>
                <a:ea typeface="Consolas"/>
                <a:cs typeface="Consolas"/>
                <a:sym typeface="Consolas"/>
              </a:rPr>
              <a:t>WHERE</a:t>
            </a:r>
            <a:r>
              <a:rPr lang="en-GB">
                <a:solidFill>
                  <a:srgbClr val="434F54"/>
                </a:solidFill>
                <a:highlight>
                  <a:schemeClr val="lt1"/>
                </a:highlight>
                <a:latin typeface="Consolas"/>
                <a:ea typeface="Consolas"/>
                <a:cs typeface="Consolas"/>
                <a:sym typeface="Consolas"/>
              </a:rPr>
              <a:t> {</a:t>
            </a:r>
            <a:br>
              <a:rPr lang="en-GB">
                <a:solidFill>
                  <a:srgbClr val="434F54"/>
                </a:solidFill>
                <a:highlight>
                  <a:schemeClr val="lt1"/>
                </a:highlight>
                <a:latin typeface="Consolas"/>
                <a:ea typeface="Consolas"/>
                <a:cs typeface="Consolas"/>
                <a:sym typeface="Consolas"/>
              </a:rPr>
            </a:br>
            <a:r>
              <a:rPr lang="en-GB">
                <a:solidFill>
                  <a:srgbClr val="434F54"/>
                </a:solidFill>
                <a:highlight>
                  <a:schemeClr val="lt1"/>
                </a:highlight>
                <a:latin typeface="Consolas"/>
                <a:ea typeface="Consolas"/>
                <a:cs typeface="Consolas"/>
                <a:sym typeface="Consolas"/>
              </a:rPr>
              <a:t>   dbr:Havana_Storm ?p ?o .</a:t>
            </a:r>
            <a:br>
              <a:rPr lang="en-GB">
                <a:solidFill>
                  <a:srgbClr val="005C5F"/>
                </a:solidFill>
                <a:highlight>
                  <a:schemeClr val="lt1"/>
                </a:highlight>
                <a:latin typeface="Consolas"/>
                <a:ea typeface="Consolas"/>
                <a:cs typeface="Consolas"/>
                <a:sym typeface="Consolas"/>
              </a:rPr>
            </a:br>
            <a:r>
              <a:rPr lang="en-GB">
                <a:solidFill>
                  <a:srgbClr val="005C5F"/>
                </a:solidFill>
                <a:highlight>
                  <a:schemeClr val="lt1"/>
                </a:highlight>
                <a:latin typeface="Consolas"/>
                <a:ea typeface="Consolas"/>
                <a:cs typeface="Consolas"/>
                <a:sym typeface="Consolas"/>
              </a:rPr>
              <a:t>} </a:t>
            </a:r>
            <a:endParaRPr/>
          </a:p>
        </p:txBody>
      </p:sp>
      <p:sp>
        <p:nvSpPr>
          <p:cNvPr id="286" name="Google Shape;286;p35"/>
          <p:cNvSpPr txBox="1"/>
          <p:nvPr/>
        </p:nvSpPr>
        <p:spPr>
          <a:xfrm>
            <a:off x="2759925" y="2357850"/>
            <a:ext cx="529800" cy="42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t>OR</a:t>
            </a:r>
            <a:endParaRPr b="1"/>
          </a:p>
        </p:txBody>
      </p:sp>
      <p:sp>
        <p:nvSpPr>
          <p:cNvPr id="287" name="Google Shape;287;p35"/>
          <p:cNvSpPr txBox="1"/>
          <p:nvPr/>
        </p:nvSpPr>
        <p:spPr>
          <a:xfrm>
            <a:off x="570550" y="3212825"/>
            <a:ext cx="529800" cy="42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t>OR</a:t>
            </a:r>
            <a:endParaRPr b="1"/>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6"/>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SPARQL Triple pattern</a:t>
            </a:r>
            <a:endParaRPr/>
          </a:p>
        </p:txBody>
      </p:sp>
      <p:graphicFrame>
        <p:nvGraphicFramePr>
          <p:cNvPr id="293" name="Google Shape;293;p36"/>
          <p:cNvGraphicFramePr/>
          <p:nvPr/>
        </p:nvGraphicFramePr>
        <p:xfrm>
          <a:off x="311700" y="1094900"/>
          <a:ext cx="3000000" cy="3000000"/>
        </p:xfrm>
        <a:graphic>
          <a:graphicData uri="http://schemas.openxmlformats.org/drawingml/2006/table">
            <a:tbl>
              <a:tblPr>
                <a:noFill/>
                <a:tableStyleId>{9EA8BC63-F4EB-4655-8568-B0D3BE68213D}</a:tableStyleId>
              </a:tblPr>
              <a:tblGrid>
                <a:gridCol w="5298300"/>
              </a:tblGrid>
              <a:tr h="2210675">
                <a:tc>
                  <a:txBody>
                    <a:bodyPr/>
                    <a:lstStyle/>
                    <a:p>
                      <a:pPr indent="0" lvl="0" marL="0" rtl="0" algn="l">
                        <a:lnSpc>
                          <a:spcPct val="115000"/>
                        </a:lnSpc>
                        <a:spcBef>
                          <a:spcPts val="0"/>
                        </a:spcBef>
                        <a:spcAft>
                          <a:spcPts val="0"/>
                        </a:spcAft>
                        <a:buNone/>
                      </a:pPr>
                      <a:r>
                        <a:rPr lang="en-GB">
                          <a:solidFill>
                            <a:srgbClr val="00979D"/>
                          </a:solidFill>
                          <a:highlight>
                            <a:schemeClr val="lt1"/>
                          </a:highlight>
                          <a:latin typeface="Consolas"/>
                          <a:ea typeface="Consolas"/>
                          <a:cs typeface="Consolas"/>
                          <a:sym typeface="Consolas"/>
                        </a:rPr>
                        <a:t>PREFIX</a:t>
                      </a:r>
                      <a:r>
                        <a:rPr lang="en-GB">
                          <a:solidFill>
                            <a:srgbClr val="434F54"/>
                          </a:solidFill>
                          <a:highlight>
                            <a:schemeClr val="lt1"/>
                          </a:highlight>
                          <a:latin typeface="Consolas"/>
                          <a:ea typeface="Consolas"/>
                          <a:cs typeface="Consolas"/>
                          <a:sym typeface="Consolas"/>
                        </a:rPr>
                        <a:t> dbo:</a:t>
                      </a:r>
                      <a:r>
                        <a:rPr lang="en-GB">
                          <a:solidFill>
                            <a:srgbClr val="38761D"/>
                          </a:solidFill>
                          <a:highlight>
                            <a:schemeClr val="lt1"/>
                          </a:highlight>
                          <a:latin typeface="Consolas"/>
                          <a:ea typeface="Consolas"/>
                          <a:cs typeface="Consolas"/>
                          <a:sym typeface="Consolas"/>
                        </a:rPr>
                        <a:t>&lt;http://dbpedia.org/ontology/&gt;</a:t>
                      </a:r>
                      <a:br>
                        <a:rPr lang="en-GB">
                          <a:solidFill>
                            <a:srgbClr val="434F54"/>
                          </a:solidFill>
                          <a:highlight>
                            <a:schemeClr val="lt1"/>
                          </a:highlight>
                          <a:latin typeface="Consolas"/>
                          <a:ea typeface="Consolas"/>
                          <a:cs typeface="Consolas"/>
                          <a:sym typeface="Consolas"/>
                        </a:rPr>
                      </a:br>
                      <a:r>
                        <a:rPr lang="en-GB">
                          <a:solidFill>
                            <a:srgbClr val="00979D"/>
                          </a:solidFill>
                          <a:highlight>
                            <a:schemeClr val="lt1"/>
                          </a:highlight>
                          <a:latin typeface="Consolas"/>
                          <a:ea typeface="Consolas"/>
                          <a:cs typeface="Consolas"/>
                          <a:sym typeface="Consolas"/>
                        </a:rPr>
                        <a:t>PREFIX</a:t>
                      </a:r>
                      <a:r>
                        <a:rPr lang="en-GB">
                          <a:solidFill>
                            <a:srgbClr val="434F54"/>
                          </a:solidFill>
                          <a:highlight>
                            <a:schemeClr val="lt1"/>
                          </a:highlight>
                          <a:latin typeface="Consolas"/>
                          <a:ea typeface="Consolas"/>
                          <a:cs typeface="Consolas"/>
                          <a:sym typeface="Consolas"/>
                        </a:rPr>
                        <a:t> rdfs:</a:t>
                      </a:r>
                      <a:r>
                        <a:rPr lang="en-GB">
                          <a:solidFill>
                            <a:srgbClr val="38761D"/>
                          </a:solidFill>
                          <a:highlight>
                            <a:schemeClr val="lt1"/>
                          </a:highlight>
                          <a:latin typeface="Consolas"/>
                          <a:ea typeface="Consolas"/>
                          <a:cs typeface="Consolas"/>
                          <a:sym typeface="Consolas"/>
                        </a:rPr>
                        <a:t>&lt;</a:t>
                      </a:r>
                      <a:r>
                        <a:rPr lang="en-GB">
                          <a:solidFill>
                            <a:srgbClr val="38761D"/>
                          </a:solidFill>
                          <a:highlight>
                            <a:schemeClr val="lt1"/>
                          </a:highlight>
                          <a:uFill>
                            <a:noFill/>
                          </a:uFill>
                          <a:latin typeface="Consolas"/>
                          <a:ea typeface="Consolas"/>
                          <a:cs typeface="Consolas"/>
                          <a:sym typeface="Consolas"/>
                          <a:hlinkClick r:id="rId3">
                            <a:extLst>
                              <a:ext uri="{A12FA001-AC4F-418D-AE19-62706E023703}">
                                <ahyp:hlinkClr val="tx"/>
                              </a:ext>
                            </a:extLst>
                          </a:hlinkClick>
                        </a:rPr>
                        <a:t>http://www.w3.org/2000/01/rdf-schema#</a:t>
                      </a:r>
                      <a:r>
                        <a:rPr lang="en-GB">
                          <a:solidFill>
                            <a:srgbClr val="38761D"/>
                          </a:solidFill>
                          <a:highlight>
                            <a:schemeClr val="lt1"/>
                          </a:highlight>
                          <a:latin typeface="Consolas"/>
                          <a:ea typeface="Consolas"/>
                          <a:cs typeface="Consolas"/>
                          <a:sym typeface="Consolas"/>
                        </a:rPr>
                        <a:t>&gt;</a:t>
                      </a:r>
                      <a:endParaRPr>
                        <a:solidFill>
                          <a:srgbClr val="38761D"/>
                        </a:solidFill>
                        <a:highlight>
                          <a:schemeClr val="lt1"/>
                        </a:highlight>
                        <a:latin typeface="Consolas"/>
                        <a:ea typeface="Consolas"/>
                        <a:cs typeface="Consolas"/>
                        <a:sym typeface="Consolas"/>
                      </a:endParaRPr>
                    </a:p>
                    <a:p>
                      <a:pPr indent="0" lvl="0" marL="0" rtl="0" algn="l">
                        <a:lnSpc>
                          <a:spcPct val="115000"/>
                        </a:lnSpc>
                        <a:spcBef>
                          <a:spcPts val="0"/>
                        </a:spcBef>
                        <a:spcAft>
                          <a:spcPts val="0"/>
                        </a:spcAft>
                        <a:buNone/>
                      </a:pPr>
                      <a:r>
                        <a:rPr lang="en-GB">
                          <a:solidFill>
                            <a:srgbClr val="00979D"/>
                          </a:solidFill>
                          <a:highlight>
                            <a:schemeClr val="lt1"/>
                          </a:highlight>
                          <a:latin typeface="Consolas"/>
                          <a:ea typeface="Consolas"/>
                          <a:cs typeface="Consolas"/>
                          <a:sym typeface="Consolas"/>
                        </a:rPr>
                        <a:t>PREFIX</a:t>
                      </a:r>
                      <a:r>
                        <a:rPr lang="en-GB">
                          <a:solidFill>
                            <a:srgbClr val="38761D"/>
                          </a:solidFill>
                          <a:highlight>
                            <a:schemeClr val="lt1"/>
                          </a:highlight>
                          <a:latin typeface="Consolas"/>
                          <a:ea typeface="Consolas"/>
                          <a:cs typeface="Consolas"/>
                          <a:sym typeface="Consolas"/>
                        </a:rPr>
                        <a:t> </a:t>
                      </a:r>
                      <a:r>
                        <a:rPr lang="en-GB">
                          <a:solidFill>
                            <a:srgbClr val="434343"/>
                          </a:solidFill>
                          <a:highlight>
                            <a:schemeClr val="lt1"/>
                          </a:highlight>
                          <a:latin typeface="Consolas"/>
                          <a:ea typeface="Consolas"/>
                          <a:cs typeface="Consolas"/>
                          <a:sym typeface="Consolas"/>
                        </a:rPr>
                        <a:t>dbr</a:t>
                      </a:r>
                      <a:r>
                        <a:rPr lang="en-GB">
                          <a:solidFill>
                            <a:srgbClr val="38761D"/>
                          </a:solidFill>
                          <a:highlight>
                            <a:schemeClr val="lt1"/>
                          </a:highlight>
                          <a:latin typeface="Consolas"/>
                          <a:ea typeface="Consolas"/>
                          <a:cs typeface="Consolas"/>
                          <a:sym typeface="Consolas"/>
                        </a:rPr>
                        <a:t>: &lt;</a:t>
                      </a:r>
                      <a:r>
                        <a:rPr lang="en-GB">
                          <a:solidFill>
                            <a:srgbClr val="38761D"/>
                          </a:solidFill>
                          <a:highlight>
                            <a:schemeClr val="lt1"/>
                          </a:highlight>
                          <a:uFill>
                            <a:noFill/>
                          </a:uFill>
                          <a:latin typeface="Consolas"/>
                          <a:ea typeface="Consolas"/>
                          <a:cs typeface="Consolas"/>
                          <a:sym typeface="Consolas"/>
                          <a:hlinkClick r:id="rId4">
                            <a:extLst>
                              <a:ext uri="{A12FA001-AC4F-418D-AE19-62706E023703}">
                                <ahyp:hlinkClr val="tx"/>
                              </a:ext>
                            </a:extLst>
                          </a:hlinkClick>
                        </a:rPr>
                        <a:t>http://dbpedia.org/resource/</a:t>
                      </a:r>
                      <a:r>
                        <a:rPr lang="en-GB">
                          <a:solidFill>
                            <a:srgbClr val="38761D"/>
                          </a:solidFill>
                          <a:highlight>
                            <a:schemeClr val="lt1"/>
                          </a:highlight>
                          <a:latin typeface="Consolas"/>
                          <a:ea typeface="Consolas"/>
                          <a:cs typeface="Consolas"/>
                          <a:sym typeface="Consolas"/>
                        </a:rPr>
                        <a:t>&gt;</a:t>
                      </a:r>
                      <a:endParaRPr>
                        <a:solidFill>
                          <a:srgbClr val="38761D"/>
                        </a:solidFill>
                        <a:highlight>
                          <a:schemeClr val="lt1"/>
                        </a:highlight>
                        <a:latin typeface="Consolas"/>
                        <a:ea typeface="Consolas"/>
                        <a:cs typeface="Consolas"/>
                        <a:sym typeface="Consolas"/>
                      </a:endParaRPr>
                    </a:p>
                    <a:p>
                      <a:pPr indent="0" lvl="0" marL="0" rtl="0" algn="l">
                        <a:lnSpc>
                          <a:spcPct val="115000"/>
                        </a:lnSpc>
                        <a:spcBef>
                          <a:spcPts val="0"/>
                        </a:spcBef>
                        <a:spcAft>
                          <a:spcPts val="0"/>
                        </a:spcAft>
                        <a:buNone/>
                      </a:pPr>
                      <a:r>
                        <a:t/>
                      </a:r>
                      <a:endParaRPr>
                        <a:solidFill>
                          <a:srgbClr val="38761D"/>
                        </a:solidFill>
                        <a:highlight>
                          <a:schemeClr val="lt1"/>
                        </a:highlight>
                        <a:latin typeface="Consolas"/>
                        <a:ea typeface="Consolas"/>
                        <a:cs typeface="Consolas"/>
                        <a:sym typeface="Consolas"/>
                      </a:endParaRPr>
                    </a:p>
                    <a:p>
                      <a:pPr indent="0" lvl="0" marL="0" rtl="0" algn="l">
                        <a:lnSpc>
                          <a:spcPct val="115000"/>
                        </a:lnSpc>
                        <a:spcBef>
                          <a:spcPts val="0"/>
                        </a:spcBef>
                        <a:spcAft>
                          <a:spcPts val="0"/>
                        </a:spcAft>
                        <a:buNone/>
                      </a:pPr>
                      <a:r>
                        <a:rPr lang="en-GB">
                          <a:solidFill>
                            <a:srgbClr val="00979D"/>
                          </a:solidFill>
                          <a:highlight>
                            <a:schemeClr val="lt1"/>
                          </a:highlight>
                          <a:latin typeface="Consolas"/>
                          <a:ea typeface="Consolas"/>
                          <a:cs typeface="Consolas"/>
                          <a:sym typeface="Consolas"/>
                        </a:rPr>
                        <a:t>SELECT</a:t>
                      </a:r>
                      <a:r>
                        <a:rPr lang="en-GB">
                          <a:solidFill>
                            <a:srgbClr val="434F54"/>
                          </a:solidFill>
                          <a:highlight>
                            <a:schemeClr val="lt1"/>
                          </a:highlight>
                          <a:latin typeface="Consolas"/>
                          <a:ea typeface="Consolas"/>
                          <a:cs typeface="Consolas"/>
                          <a:sym typeface="Consolas"/>
                        </a:rPr>
                        <a:t> *</a:t>
                      </a:r>
                      <a:br>
                        <a:rPr lang="en-GB">
                          <a:solidFill>
                            <a:schemeClr val="dk2"/>
                          </a:solidFill>
                          <a:highlight>
                            <a:schemeClr val="lt1"/>
                          </a:highlight>
                          <a:latin typeface="Consolas"/>
                          <a:ea typeface="Consolas"/>
                          <a:cs typeface="Consolas"/>
                          <a:sym typeface="Consolas"/>
                        </a:rPr>
                      </a:br>
                      <a:r>
                        <a:rPr lang="en-GB">
                          <a:solidFill>
                            <a:srgbClr val="00979D"/>
                          </a:solidFill>
                          <a:highlight>
                            <a:schemeClr val="lt1"/>
                          </a:highlight>
                          <a:latin typeface="Consolas"/>
                          <a:ea typeface="Consolas"/>
                          <a:cs typeface="Consolas"/>
                          <a:sym typeface="Consolas"/>
                        </a:rPr>
                        <a:t>WHERE</a:t>
                      </a:r>
                      <a:r>
                        <a:rPr lang="en-GB">
                          <a:solidFill>
                            <a:srgbClr val="434F54"/>
                          </a:solidFill>
                          <a:highlight>
                            <a:schemeClr val="lt1"/>
                          </a:highlight>
                          <a:latin typeface="Consolas"/>
                          <a:ea typeface="Consolas"/>
                          <a:cs typeface="Consolas"/>
                          <a:sym typeface="Consolas"/>
                        </a:rPr>
                        <a:t> {</a:t>
                      </a:r>
                      <a:br>
                        <a:rPr lang="en-GB">
                          <a:solidFill>
                            <a:srgbClr val="434F54"/>
                          </a:solidFill>
                          <a:highlight>
                            <a:schemeClr val="lt1"/>
                          </a:highlight>
                          <a:latin typeface="Consolas"/>
                          <a:ea typeface="Consolas"/>
                          <a:cs typeface="Consolas"/>
                          <a:sym typeface="Consolas"/>
                        </a:rPr>
                      </a:br>
                      <a:r>
                        <a:rPr lang="en-GB">
                          <a:solidFill>
                            <a:srgbClr val="434F54"/>
                          </a:solidFill>
                          <a:highlight>
                            <a:schemeClr val="lt1"/>
                          </a:highlight>
                          <a:latin typeface="Consolas"/>
                          <a:ea typeface="Consolas"/>
                          <a:cs typeface="Consolas"/>
                          <a:sym typeface="Consolas"/>
                        </a:rPr>
                        <a:t>  ?s rdf:type dbo:Book .</a:t>
                      </a:r>
                      <a:br>
                        <a:rPr lang="en-GB">
                          <a:solidFill>
                            <a:srgbClr val="005C5F"/>
                          </a:solidFill>
                          <a:highlight>
                            <a:schemeClr val="lt1"/>
                          </a:highlight>
                          <a:latin typeface="Consolas"/>
                          <a:ea typeface="Consolas"/>
                          <a:cs typeface="Consolas"/>
                          <a:sym typeface="Consolas"/>
                        </a:rPr>
                      </a:br>
                      <a:r>
                        <a:rPr lang="en-GB">
                          <a:solidFill>
                            <a:srgbClr val="005C5F"/>
                          </a:solidFill>
                          <a:highlight>
                            <a:schemeClr val="lt1"/>
                          </a:highlight>
                          <a:latin typeface="Consolas"/>
                          <a:ea typeface="Consolas"/>
                          <a:cs typeface="Consolas"/>
                          <a:sym typeface="Consolas"/>
                        </a:rPr>
                        <a:t>} </a:t>
                      </a:r>
                      <a:endParaRPr>
                        <a:solidFill>
                          <a:srgbClr val="005C5F"/>
                        </a:solidFill>
                        <a:highlight>
                          <a:schemeClr val="lt1"/>
                        </a:highlight>
                        <a:latin typeface="Consolas"/>
                        <a:ea typeface="Consolas"/>
                        <a:cs typeface="Consolas"/>
                        <a:sym typeface="Consolas"/>
                      </a:endParaRPr>
                    </a:p>
                    <a:p>
                      <a:pPr indent="0" lvl="0" marL="0" rtl="0" algn="l">
                        <a:lnSpc>
                          <a:spcPct val="115000"/>
                        </a:lnSpc>
                        <a:spcBef>
                          <a:spcPts val="0"/>
                        </a:spcBef>
                        <a:spcAft>
                          <a:spcPts val="0"/>
                        </a:spcAft>
                        <a:buNone/>
                      </a:pPr>
                      <a:r>
                        <a:t/>
                      </a:r>
                      <a:endParaRPr>
                        <a:solidFill>
                          <a:srgbClr val="005C5F"/>
                        </a:solidFill>
                        <a:highlight>
                          <a:schemeClr val="lt1"/>
                        </a:highlight>
                        <a:latin typeface="Consolas"/>
                        <a:ea typeface="Consolas"/>
                        <a:cs typeface="Consolas"/>
                        <a:sym typeface="Consolas"/>
                      </a:endParaRPr>
                    </a:p>
                    <a:p>
                      <a:pPr indent="0" lvl="0" marL="0" rtl="0" algn="l">
                        <a:lnSpc>
                          <a:spcPct val="115000"/>
                        </a:lnSpc>
                        <a:spcBef>
                          <a:spcPts val="0"/>
                        </a:spcBef>
                        <a:spcAft>
                          <a:spcPts val="0"/>
                        </a:spcAft>
                        <a:buNone/>
                      </a:pPr>
                      <a:r>
                        <a:t/>
                      </a:r>
                      <a:endParaRPr>
                        <a:solidFill>
                          <a:srgbClr val="005C5F"/>
                        </a:solidFill>
                        <a:highlight>
                          <a:schemeClr val="lt1"/>
                        </a:highlight>
                        <a:latin typeface="Consolas"/>
                        <a:ea typeface="Consolas"/>
                        <a:cs typeface="Consolas"/>
                        <a:sym typeface="Consolas"/>
                      </a:endParaRPr>
                    </a:p>
                    <a:p>
                      <a:pPr indent="0" lvl="0" marL="0" rtl="0" algn="l">
                        <a:lnSpc>
                          <a:spcPct val="115000"/>
                        </a:lnSpc>
                        <a:spcBef>
                          <a:spcPts val="0"/>
                        </a:spcBef>
                        <a:spcAft>
                          <a:spcPts val="0"/>
                        </a:spcAft>
                        <a:buNone/>
                      </a:pPr>
                      <a:r>
                        <a:t/>
                      </a:r>
                      <a:endParaRPr>
                        <a:solidFill>
                          <a:srgbClr val="005C5F"/>
                        </a:solidFill>
                        <a:highlight>
                          <a:schemeClr val="lt1"/>
                        </a:highlight>
                        <a:latin typeface="Consolas"/>
                        <a:ea typeface="Consolas"/>
                        <a:cs typeface="Consolas"/>
                        <a:sym typeface="Consolas"/>
                      </a:endParaRPr>
                    </a:p>
                    <a:p>
                      <a:pPr indent="0" lvl="0" marL="0" rtl="0" algn="l">
                        <a:lnSpc>
                          <a:spcPct val="115000"/>
                        </a:lnSpc>
                        <a:spcBef>
                          <a:spcPts val="0"/>
                        </a:spcBef>
                        <a:spcAft>
                          <a:spcPts val="0"/>
                        </a:spcAft>
                        <a:buNone/>
                      </a:pPr>
                      <a:r>
                        <a:rPr lang="en-GB">
                          <a:solidFill>
                            <a:srgbClr val="00979D"/>
                          </a:solidFill>
                          <a:highlight>
                            <a:schemeClr val="lt1"/>
                          </a:highlight>
                          <a:latin typeface="Consolas"/>
                          <a:ea typeface="Consolas"/>
                          <a:cs typeface="Consolas"/>
                          <a:sym typeface="Consolas"/>
                        </a:rPr>
                        <a:t>SELECT</a:t>
                      </a:r>
                      <a:r>
                        <a:rPr lang="en-GB">
                          <a:solidFill>
                            <a:srgbClr val="434F54"/>
                          </a:solidFill>
                          <a:highlight>
                            <a:schemeClr val="lt1"/>
                          </a:highlight>
                          <a:latin typeface="Consolas"/>
                          <a:ea typeface="Consolas"/>
                          <a:cs typeface="Consolas"/>
                          <a:sym typeface="Consolas"/>
                        </a:rPr>
                        <a:t> *</a:t>
                      </a:r>
                      <a:br>
                        <a:rPr lang="en-GB">
                          <a:solidFill>
                            <a:schemeClr val="dk2"/>
                          </a:solidFill>
                          <a:highlight>
                            <a:schemeClr val="lt1"/>
                          </a:highlight>
                          <a:latin typeface="Consolas"/>
                          <a:ea typeface="Consolas"/>
                          <a:cs typeface="Consolas"/>
                          <a:sym typeface="Consolas"/>
                        </a:rPr>
                      </a:br>
                      <a:r>
                        <a:rPr lang="en-GB">
                          <a:solidFill>
                            <a:srgbClr val="00979D"/>
                          </a:solidFill>
                          <a:highlight>
                            <a:schemeClr val="lt1"/>
                          </a:highlight>
                          <a:latin typeface="Consolas"/>
                          <a:ea typeface="Consolas"/>
                          <a:cs typeface="Consolas"/>
                          <a:sym typeface="Consolas"/>
                        </a:rPr>
                        <a:t>WHERE</a:t>
                      </a:r>
                      <a:r>
                        <a:rPr lang="en-GB">
                          <a:solidFill>
                            <a:srgbClr val="434F54"/>
                          </a:solidFill>
                          <a:highlight>
                            <a:schemeClr val="lt1"/>
                          </a:highlight>
                          <a:latin typeface="Consolas"/>
                          <a:ea typeface="Consolas"/>
                          <a:cs typeface="Consolas"/>
                          <a:sym typeface="Consolas"/>
                        </a:rPr>
                        <a:t> {</a:t>
                      </a:r>
                      <a:br>
                        <a:rPr lang="en-GB">
                          <a:solidFill>
                            <a:srgbClr val="434F54"/>
                          </a:solidFill>
                          <a:highlight>
                            <a:schemeClr val="lt1"/>
                          </a:highlight>
                          <a:latin typeface="Consolas"/>
                          <a:ea typeface="Consolas"/>
                          <a:cs typeface="Consolas"/>
                          <a:sym typeface="Consolas"/>
                        </a:rPr>
                      </a:br>
                      <a:r>
                        <a:rPr lang="en-GB">
                          <a:solidFill>
                            <a:srgbClr val="434F54"/>
                          </a:solidFill>
                          <a:highlight>
                            <a:schemeClr val="lt1"/>
                          </a:highlight>
                          <a:latin typeface="Consolas"/>
                          <a:ea typeface="Consolas"/>
                          <a:cs typeface="Consolas"/>
                          <a:sym typeface="Consolas"/>
                        </a:rPr>
                        <a:t>   dbr:Havana_Storm ?p dbo:Book .</a:t>
                      </a:r>
                      <a:br>
                        <a:rPr lang="en-GB">
                          <a:solidFill>
                            <a:srgbClr val="005C5F"/>
                          </a:solidFill>
                          <a:highlight>
                            <a:schemeClr val="lt1"/>
                          </a:highlight>
                          <a:latin typeface="Consolas"/>
                          <a:ea typeface="Consolas"/>
                          <a:cs typeface="Consolas"/>
                          <a:sym typeface="Consolas"/>
                        </a:rPr>
                      </a:br>
                      <a:r>
                        <a:rPr lang="en-GB">
                          <a:solidFill>
                            <a:srgbClr val="005C5F"/>
                          </a:solidFill>
                          <a:highlight>
                            <a:schemeClr val="lt1"/>
                          </a:highlight>
                          <a:latin typeface="Consolas"/>
                          <a:ea typeface="Consolas"/>
                          <a:cs typeface="Consolas"/>
                          <a:sym typeface="Consolas"/>
                        </a:rPr>
                        <a:t>} </a:t>
                      </a:r>
                      <a:endParaRPr>
                        <a:solidFill>
                          <a:srgbClr val="005C5F"/>
                        </a:solidFill>
                        <a:highlight>
                          <a:schemeClr val="lt1"/>
                        </a:highlight>
                        <a:latin typeface="Consolas"/>
                        <a:ea typeface="Consolas"/>
                        <a:cs typeface="Consolas"/>
                        <a:sym typeface="Consolas"/>
                      </a:endParaRPr>
                    </a:p>
                  </a:txBody>
                  <a:tcPr marT="63500" marB="63500" marR="63500" marL="63500">
                    <a:solidFill>
                      <a:srgbClr val="FFFFFF"/>
                    </a:solidFill>
                  </a:tcPr>
                </a:tc>
              </a:tr>
            </a:tbl>
          </a:graphicData>
        </a:graphic>
      </p:graphicFrame>
      <p:sp>
        <p:nvSpPr>
          <p:cNvPr id="294" name="Google Shape;294;p36"/>
          <p:cNvSpPr txBox="1"/>
          <p:nvPr/>
        </p:nvSpPr>
        <p:spPr>
          <a:xfrm>
            <a:off x="3993825" y="3543600"/>
            <a:ext cx="5150100" cy="159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solidFill>
                  <a:srgbClr val="CC0000"/>
                </a:solidFill>
              </a:rPr>
              <a:t>Match all triples </a:t>
            </a:r>
            <a:endParaRPr b="1" sz="1800">
              <a:solidFill>
                <a:srgbClr val="CC0000"/>
              </a:solidFill>
            </a:endParaRPr>
          </a:p>
          <a:p>
            <a:pPr indent="0" lvl="0" marL="0" rtl="0" algn="l">
              <a:spcBef>
                <a:spcPts val="0"/>
              </a:spcBef>
              <a:spcAft>
                <a:spcPts val="0"/>
              </a:spcAft>
              <a:buNone/>
            </a:pPr>
            <a:r>
              <a:rPr b="1" lang="en-GB" sz="1800">
                <a:solidFill>
                  <a:srgbClr val="CC0000"/>
                </a:solidFill>
              </a:rPr>
              <a:t>that contains two position-bound constants.</a:t>
            </a:r>
            <a:endParaRPr b="1" sz="1800">
              <a:solidFill>
                <a:srgbClr val="CC0000"/>
              </a:solidFill>
            </a:endParaRPr>
          </a:p>
          <a:p>
            <a:pPr indent="0" lvl="0" marL="0" rtl="0" algn="l">
              <a:spcBef>
                <a:spcPts val="0"/>
              </a:spcBef>
              <a:spcAft>
                <a:spcPts val="0"/>
              </a:spcAft>
              <a:buNone/>
            </a:pPr>
            <a:r>
              <a:rPr b="1" lang="en-GB" sz="1800">
                <a:solidFill>
                  <a:srgbClr val="CC0000"/>
                </a:solidFill>
              </a:rPr>
              <a:t>Return the solution bound </a:t>
            </a:r>
            <a:r>
              <a:rPr b="1" lang="en-GB" sz="1800">
                <a:solidFill>
                  <a:srgbClr val="CC0000"/>
                </a:solidFill>
              </a:rPr>
              <a:t>variable.</a:t>
            </a:r>
            <a:endParaRPr b="1" sz="1800">
              <a:solidFill>
                <a:srgbClr val="CC0000"/>
              </a:solidFill>
            </a:endParaRPr>
          </a:p>
        </p:txBody>
      </p:sp>
      <p:sp>
        <p:nvSpPr>
          <p:cNvPr id="295" name="Google Shape;295;p36"/>
          <p:cNvSpPr txBox="1"/>
          <p:nvPr/>
        </p:nvSpPr>
        <p:spPr>
          <a:xfrm>
            <a:off x="3916850" y="2041925"/>
            <a:ext cx="4474500" cy="1170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rgbClr val="00979D"/>
                </a:solidFill>
                <a:highlight>
                  <a:schemeClr val="lt1"/>
                </a:highlight>
                <a:latin typeface="Consolas"/>
                <a:ea typeface="Consolas"/>
                <a:cs typeface="Consolas"/>
                <a:sym typeface="Consolas"/>
              </a:rPr>
              <a:t>SELECT</a:t>
            </a:r>
            <a:r>
              <a:rPr lang="en-GB">
                <a:solidFill>
                  <a:srgbClr val="434F54"/>
                </a:solidFill>
                <a:highlight>
                  <a:schemeClr val="lt1"/>
                </a:highlight>
                <a:latin typeface="Consolas"/>
                <a:ea typeface="Consolas"/>
                <a:cs typeface="Consolas"/>
                <a:sym typeface="Consolas"/>
              </a:rPr>
              <a:t> *</a:t>
            </a:r>
            <a:br>
              <a:rPr lang="en-GB">
                <a:solidFill>
                  <a:schemeClr val="dk2"/>
                </a:solidFill>
                <a:highlight>
                  <a:schemeClr val="lt1"/>
                </a:highlight>
                <a:latin typeface="Consolas"/>
                <a:ea typeface="Consolas"/>
                <a:cs typeface="Consolas"/>
                <a:sym typeface="Consolas"/>
              </a:rPr>
            </a:br>
            <a:r>
              <a:rPr lang="en-GB">
                <a:solidFill>
                  <a:srgbClr val="00979D"/>
                </a:solidFill>
                <a:highlight>
                  <a:schemeClr val="lt1"/>
                </a:highlight>
                <a:latin typeface="Consolas"/>
                <a:ea typeface="Consolas"/>
                <a:cs typeface="Consolas"/>
                <a:sym typeface="Consolas"/>
              </a:rPr>
              <a:t>WHERE</a:t>
            </a:r>
            <a:r>
              <a:rPr lang="en-GB">
                <a:solidFill>
                  <a:srgbClr val="434F54"/>
                </a:solidFill>
                <a:highlight>
                  <a:schemeClr val="lt1"/>
                </a:highlight>
                <a:latin typeface="Consolas"/>
                <a:ea typeface="Consolas"/>
                <a:cs typeface="Consolas"/>
                <a:sym typeface="Consolas"/>
              </a:rPr>
              <a:t> {</a:t>
            </a:r>
            <a:br>
              <a:rPr lang="en-GB">
                <a:solidFill>
                  <a:srgbClr val="434F54"/>
                </a:solidFill>
                <a:highlight>
                  <a:schemeClr val="lt1"/>
                </a:highlight>
                <a:latin typeface="Consolas"/>
                <a:ea typeface="Consolas"/>
                <a:cs typeface="Consolas"/>
                <a:sym typeface="Consolas"/>
              </a:rPr>
            </a:br>
            <a:r>
              <a:rPr lang="en-GB">
                <a:solidFill>
                  <a:srgbClr val="434F54"/>
                </a:solidFill>
                <a:highlight>
                  <a:schemeClr val="lt1"/>
                </a:highlight>
                <a:latin typeface="Consolas"/>
                <a:ea typeface="Consolas"/>
                <a:cs typeface="Consolas"/>
                <a:sym typeface="Consolas"/>
              </a:rPr>
              <a:t>   dbr:Havana_Storm rdf:type ?o .</a:t>
            </a:r>
            <a:br>
              <a:rPr lang="en-GB">
                <a:solidFill>
                  <a:srgbClr val="005C5F"/>
                </a:solidFill>
                <a:highlight>
                  <a:schemeClr val="lt1"/>
                </a:highlight>
                <a:latin typeface="Consolas"/>
                <a:ea typeface="Consolas"/>
                <a:cs typeface="Consolas"/>
                <a:sym typeface="Consolas"/>
              </a:rPr>
            </a:br>
            <a:r>
              <a:rPr lang="en-GB">
                <a:solidFill>
                  <a:srgbClr val="005C5F"/>
                </a:solidFill>
                <a:highlight>
                  <a:schemeClr val="lt1"/>
                </a:highlight>
                <a:latin typeface="Consolas"/>
                <a:ea typeface="Consolas"/>
                <a:cs typeface="Consolas"/>
                <a:sym typeface="Consolas"/>
              </a:rPr>
              <a:t>} </a:t>
            </a:r>
            <a:endParaRPr/>
          </a:p>
        </p:txBody>
      </p:sp>
      <p:sp>
        <p:nvSpPr>
          <p:cNvPr id="296" name="Google Shape;296;p36"/>
          <p:cNvSpPr txBox="1"/>
          <p:nvPr/>
        </p:nvSpPr>
        <p:spPr>
          <a:xfrm>
            <a:off x="2871425" y="2202375"/>
            <a:ext cx="529800" cy="42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t>OR</a:t>
            </a:r>
            <a:endParaRPr b="1"/>
          </a:p>
        </p:txBody>
      </p:sp>
      <p:sp>
        <p:nvSpPr>
          <p:cNvPr id="297" name="Google Shape;297;p36"/>
          <p:cNvSpPr txBox="1"/>
          <p:nvPr/>
        </p:nvSpPr>
        <p:spPr>
          <a:xfrm>
            <a:off x="570550" y="3212825"/>
            <a:ext cx="529800" cy="42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t>OR</a:t>
            </a:r>
            <a:endParaRPr b="1"/>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Poll point 2: Querying an RDF graph</a:t>
            </a:r>
            <a:endParaRPr/>
          </a:p>
        </p:txBody>
      </p:sp>
      <p:sp>
        <p:nvSpPr>
          <p:cNvPr id="303" name="Google Shape;303;p37"/>
          <p:cNvSpPr/>
          <p:nvPr/>
        </p:nvSpPr>
        <p:spPr>
          <a:xfrm>
            <a:off x="1792950" y="1366500"/>
            <a:ext cx="877500" cy="8775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800">
                <a:highlight>
                  <a:srgbClr val="FFD966"/>
                </a:highlight>
              </a:rPr>
              <a:t>dbo:Book</a:t>
            </a:r>
            <a:endParaRPr sz="800">
              <a:highlight>
                <a:srgbClr val="FFD966"/>
              </a:highlight>
            </a:endParaRPr>
          </a:p>
        </p:txBody>
      </p:sp>
      <p:sp>
        <p:nvSpPr>
          <p:cNvPr id="304" name="Google Shape;304;p37"/>
          <p:cNvSpPr/>
          <p:nvPr/>
        </p:nvSpPr>
        <p:spPr>
          <a:xfrm>
            <a:off x="478900" y="2760525"/>
            <a:ext cx="1385100" cy="1385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800">
                <a:highlight>
                  <a:srgbClr val="A4C2F4"/>
                </a:highlight>
              </a:rPr>
              <a:t>dbr:John_Locke</a:t>
            </a:r>
            <a:endParaRPr sz="800">
              <a:highlight>
                <a:srgbClr val="A4C2F4"/>
              </a:highlight>
            </a:endParaRPr>
          </a:p>
        </p:txBody>
      </p:sp>
      <p:sp>
        <p:nvSpPr>
          <p:cNvPr id="305" name="Google Shape;305;p37"/>
          <p:cNvSpPr/>
          <p:nvPr/>
        </p:nvSpPr>
        <p:spPr>
          <a:xfrm>
            <a:off x="1655200" y="2200763"/>
            <a:ext cx="1047600" cy="10476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800">
                <a:highlight>
                  <a:srgbClr val="A4C2F4"/>
                </a:highlight>
              </a:rPr>
              <a:t>dbr:Voltaire</a:t>
            </a:r>
            <a:endParaRPr sz="800">
              <a:highlight>
                <a:srgbClr val="A4C2F4"/>
              </a:highlight>
            </a:endParaRPr>
          </a:p>
        </p:txBody>
      </p:sp>
      <p:sp>
        <p:nvSpPr>
          <p:cNvPr id="306" name="Google Shape;306;p37"/>
          <p:cNvSpPr/>
          <p:nvPr/>
        </p:nvSpPr>
        <p:spPr>
          <a:xfrm>
            <a:off x="667200" y="1693625"/>
            <a:ext cx="954600" cy="9546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800">
                <a:highlight>
                  <a:srgbClr val="A4C2F4"/>
                </a:highlight>
              </a:rPr>
              <a:t>dbr:Zadig</a:t>
            </a:r>
            <a:endParaRPr sz="800">
              <a:highlight>
                <a:srgbClr val="A4C2F4"/>
              </a:highlight>
            </a:endParaRPr>
          </a:p>
        </p:txBody>
      </p:sp>
      <p:cxnSp>
        <p:nvCxnSpPr>
          <p:cNvPr id="307" name="Google Shape;307;p37"/>
          <p:cNvCxnSpPr/>
          <p:nvPr/>
        </p:nvCxnSpPr>
        <p:spPr>
          <a:xfrm flipH="1" rot="10800000">
            <a:off x="1355925" y="1835975"/>
            <a:ext cx="612300" cy="280800"/>
          </a:xfrm>
          <a:prstGeom prst="straightConnector1">
            <a:avLst/>
          </a:prstGeom>
          <a:noFill/>
          <a:ln cap="flat" cmpd="sng" w="19050">
            <a:solidFill>
              <a:schemeClr val="dk2"/>
            </a:solidFill>
            <a:prstDash val="solid"/>
            <a:round/>
            <a:headEnd len="med" w="med" type="none"/>
            <a:tailEnd len="med" w="med" type="triangle"/>
          </a:ln>
        </p:spPr>
      </p:cxnSp>
      <p:cxnSp>
        <p:nvCxnSpPr>
          <p:cNvPr id="308" name="Google Shape;308;p37"/>
          <p:cNvCxnSpPr/>
          <p:nvPr/>
        </p:nvCxnSpPr>
        <p:spPr>
          <a:xfrm>
            <a:off x="1187817" y="2251242"/>
            <a:ext cx="665100" cy="413100"/>
          </a:xfrm>
          <a:prstGeom prst="straightConnector1">
            <a:avLst/>
          </a:prstGeom>
          <a:noFill/>
          <a:ln cap="flat" cmpd="sng" w="19050">
            <a:solidFill>
              <a:schemeClr val="dk2"/>
            </a:solidFill>
            <a:prstDash val="solid"/>
            <a:round/>
            <a:headEnd len="med" w="med" type="none"/>
            <a:tailEnd len="med" w="med" type="triangle"/>
          </a:ln>
        </p:spPr>
      </p:cxnSp>
      <p:cxnSp>
        <p:nvCxnSpPr>
          <p:cNvPr id="309" name="Google Shape;309;p37"/>
          <p:cNvCxnSpPr/>
          <p:nvPr/>
        </p:nvCxnSpPr>
        <p:spPr>
          <a:xfrm flipH="1">
            <a:off x="1283888" y="2813277"/>
            <a:ext cx="804000" cy="585900"/>
          </a:xfrm>
          <a:prstGeom prst="straightConnector1">
            <a:avLst/>
          </a:prstGeom>
          <a:noFill/>
          <a:ln cap="flat" cmpd="sng" w="19050">
            <a:solidFill>
              <a:schemeClr val="dk2"/>
            </a:solidFill>
            <a:prstDash val="solid"/>
            <a:round/>
            <a:headEnd len="med" w="med" type="none"/>
            <a:tailEnd len="med" w="med" type="triangle"/>
          </a:ln>
        </p:spPr>
      </p:cxnSp>
      <p:sp>
        <p:nvSpPr>
          <p:cNvPr id="310" name="Google Shape;310;p37"/>
          <p:cNvSpPr txBox="1"/>
          <p:nvPr/>
        </p:nvSpPr>
        <p:spPr>
          <a:xfrm rot="-2088921">
            <a:off x="1257751" y="2868802"/>
            <a:ext cx="804997" cy="27455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700"/>
              <a:t>dbo:influenced</a:t>
            </a:r>
            <a:endParaRPr sz="700"/>
          </a:p>
        </p:txBody>
      </p:sp>
      <p:sp>
        <p:nvSpPr>
          <p:cNvPr id="311" name="Google Shape;311;p37"/>
          <p:cNvSpPr txBox="1"/>
          <p:nvPr/>
        </p:nvSpPr>
        <p:spPr>
          <a:xfrm rot="1765887">
            <a:off x="1256847" y="2243418"/>
            <a:ext cx="673407" cy="376015"/>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700"/>
              <a:t>dbo:author</a:t>
            </a:r>
            <a:endParaRPr sz="700"/>
          </a:p>
        </p:txBody>
      </p:sp>
      <p:sp>
        <p:nvSpPr>
          <p:cNvPr id="312" name="Google Shape;312;p37"/>
          <p:cNvSpPr txBox="1"/>
          <p:nvPr/>
        </p:nvSpPr>
        <p:spPr>
          <a:xfrm rot="-1350880">
            <a:off x="1298187" y="1754941"/>
            <a:ext cx="590724" cy="243577"/>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700"/>
              <a:t>rdf:type</a:t>
            </a:r>
            <a:endParaRPr sz="700"/>
          </a:p>
        </p:txBody>
      </p:sp>
      <p:sp>
        <p:nvSpPr>
          <p:cNvPr id="313" name="Google Shape;313;p37"/>
          <p:cNvSpPr/>
          <p:nvPr/>
        </p:nvSpPr>
        <p:spPr>
          <a:xfrm>
            <a:off x="2841600" y="1339325"/>
            <a:ext cx="1662900" cy="16632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600"/>
              <a:t>	</a:t>
            </a:r>
            <a:endParaRPr sz="600"/>
          </a:p>
          <a:p>
            <a:pPr indent="0" lvl="0" marL="0" rtl="0" algn="l">
              <a:spcBef>
                <a:spcPts val="0"/>
              </a:spcBef>
              <a:spcAft>
                <a:spcPts val="0"/>
              </a:spcAft>
              <a:buNone/>
            </a:pPr>
            <a:r>
              <a:rPr lang="en-GB" sz="800">
                <a:highlight>
                  <a:srgbClr val="A4C2F4"/>
                </a:highlight>
              </a:rPr>
              <a:t>dbr:Unended_Quest</a:t>
            </a:r>
            <a:endParaRPr sz="800">
              <a:highlight>
                <a:srgbClr val="A4C2F4"/>
              </a:highlight>
            </a:endParaRPr>
          </a:p>
        </p:txBody>
      </p:sp>
      <p:sp>
        <p:nvSpPr>
          <p:cNvPr id="314" name="Google Shape;314;p37"/>
          <p:cNvSpPr/>
          <p:nvPr/>
        </p:nvSpPr>
        <p:spPr>
          <a:xfrm>
            <a:off x="2406938" y="2384855"/>
            <a:ext cx="1385100" cy="1385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800">
                <a:highlight>
                  <a:srgbClr val="A4C2F4"/>
                </a:highlight>
              </a:rPr>
              <a:t>	</a:t>
            </a:r>
            <a:endParaRPr sz="800">
              <a:highlight>
                <a:srgbClr val="A4C2F4"/>
              </a:highlight>
            </a:endParaRPr>
          </a:p>
          <a:p>
            <a:pPr indent="0" lvl="0" marL="0" rtl="0" algn="l">
              <a:spcBef>
                <a:spcPts val="0"/>
              </a:spcBef>
              <a:spcAft>
                <a:spcPts val="0"/>
              </a:spcAft>
              <a:buNone/>
            </a:pPr>
            <a:r>
              <a:rPr lang="en-GB" sz="800">
                <a:highlight>
                  <a:srgbClr val="A4C2F4"/>
                </a:highlight>
              </a:rPr>
              <a:t>dbr:Karl_Popper</a:t>
            </a:r>
            <a:endParaRPr sz="800">
              <a:highlight>
                <a:srgbClr val="A4C2F4"/>
              </a:highlight>
            </a:endParaRPr>
          </a:p>
        </p:txBody>
      </p:sp>
      <p:cxnSp>
        <p:nvCxnSpPr>
          <p:cNvPr id="315" name="Google Shape;315;p37"/>
          <p:cNvCxnSpPr/>
          <p:nvPr/>
        </p:nvCxnSpPr>
        <p:spPr>
          <a:xfrm flipH="1">
            <a:off x="3055975" y="2325675"/>
            <a:ext cx="497100" cy="705900"/>
          </a:xfrm>
          <a:prstGeom prst="straightConnector1">
            <a:avLst/>
          </a:prstGeom>
          <a:noFill/>
          <a:ln cap="flat" cmpd="sng" w="19050">
            <a:solidFill>
              <a:schemeClr val="dk2"/>
            </a:solidFill>
            <a:prstDash val="solid"/>
            <a:round/>
            <a:headEnd len="med" w="med" type="none"/>
            <a:tailEnd len="med" w="med" type="triangle"/>
          </a:ln>
        </p:spPr>
      </p:cxnSp>
      <p:sp>
        <p:nvSpPr>
          <p:cNvPr id="316" name="Google Shape;316;p37"/>
          <p:cNvSpPr txBox="1"/>
          <p:nvPr/>
        </p:nvSpPr>
        <p:spPr>
          <a:xfrm rot="-240468">
            <a:off x="3267047" y="2546320"/>
            <a:ext cx="613801" cy="264634"/>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700"/>
              <a:t>dbo:author</a:t>
            </a:r>
            <a:endParaRPr sz="700"/>
          </a:p>
        </p:txBody>
      </p:sp>
      <p:cxnSp>
        <p:nvCxnSpPr>
          <p:cNvPr id="317" name="Google Shape;317;p37"/>
          <p:cNvCxnSpPr/>
          <p:nvPr/>
        </p:nvCxnSpPr>
        <p:spPr>
          <a:xfrm rot="10800000">
            <a:off x="2486975" y="1828500"/>
            <a:ext cx="662700" cy="345900"/>
          </a:xfrm>
          <a:prstGeom prst="straightConnector1">
            <a:avLst/>
          </a:prstGeom>
          <a:noFill/>
          <a:ln cap="flat" cmpd="sng" w="19050">
            <a:solidFill>
              <a:schemeClr val="dk2"/>
            </a:solidFill>
            <a:prstDash val="solid"/>
            <a:round/>
            <a:headEnd len="med" w="med" type="none"/>
            <a:tailEnd len="med" w="med" type="triangle"/>
          </a:ln>
        </p:spPr>
      </p:cxnSp>
      <p:sp>
        <p:nvSpPr>
          <p:cNvPr id="318" name="Google Shape;318;p37"/>
          <p:cNvSpPr txBox="1"/>
          <p:nvPr/>
        </p:nvSpPr>
        <p:spPr>
          <a:xfrm rot="1493947">
            <a:off x="2644242" y="1779499"/>
            <a:ext cx="590706" cy="24362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700"/>
              <a:t>rdf:type</a:t>
            </a:r>
            <a:endParaRPr sz="700"/>
          </a:p>
        </p:txBody>
      </p:sp>
      <p:cxnSp>
        <p:nvCxnSpPr>
          <p:cNvPr id="319" name="Google Shape;319;p37"/>
          <p:cNvCxnSpPr/>
          <p:nvPr/>
        </p:nvCxnSpPr>
        <p:spPr>
          <a:xfrm flipH="1">
            <a:off x="2251963" y="3218302"/>
            <a:ext cx="804000" cy="585900"/>
          </a:xfrm>
          <a:prstGeom prst="straightConnector1">
            <a:avLst/>
          </a:prstGeom>
          <a:noFill/>
          <a:ln cap="flat" cmpd="sng" w="19050">
            <a:solidFill>
              <a:schemeClr val="dk2"/>
            </a:solidFill>
            <a:prstDash val="solid"/>
            <a:round/>
            <a:headEnd len="med" w="med" type="none"/>
            <a:tailEnd len="med" w="med" type="triangle"/>
          </a:ln>
        </p:spPr>
      </p:cxnSp>
      <p:sp>
        <p:nvSpPr>
          <p:cNvPr id="320" name="Google Shape;320;p37"/>
          <p:cNvSpPr txBox="1"/>
          <p:nvPr/>
        </p:nvSpPr>
        <p:spPr>
          <a:xfrm rot="-2088148">
            <a:off x="2200492" y="3281019"/>
            <a:ext cx="780028" cy="27455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700"/>
              <a:t>dbo:influenced</a:t>
            </a:r>
            <a:endParaRPr sz="700"/>
          </a:p>
        </p:txBody>
      </p:sp>
      <p:sp>
        <p:nvSpPr>
          <p:cNvPr id="321" name="Google Shape;321;p37"/>
          <p:cNvSpPr/>
          <p:nvPr/>
        </p:nvSpPr>
        <p:spPr>
          <a:xfrm>
            <a:off x="1438499" y="3114937"/>
            <a:ext cx="1586400" cy="15864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800">
                <a:highlight>
                  <a:srgbClr val="A4C2F4"/>
                </a:highlight>
              </a:rPr>
              <a:t>dbr:Roger_Penrose</a:t>
            </a:r>
            <a:endParaRPr sz="800">
              <a:highlight>
                <a:srgbClr val="A4C2F4"/>
              </a:highlight>
            </a:endParaRPr>
          </a:p>
        </p:txBody>
      </p:sp>
      <p:cxnSp>
        <p:nvCxnSpPr>
          <p:cNvPr id="322" name="Google Shape;322;p37"/>
          <p:cNvCxnSpPr/>
          <p:nvPr/>
        </p:nvCxnSpPr>
        <p:spPr>
          <a:xfrm rot="10800000">
            <a:off x="1118300" y="2714700"/>
            <a:ext cx="756300" cy="50400"/>
          </a:xfrm>
          <a:prstGeom prst="straightConnector1">
            <a:avLst/>
          </a:prstGeom>
          <a:noFill/>
          <a:ln cap="flat" cmpd="sng" w="19050">
            <a:solidFill>
              <a:schemeClr val="dk2"/>
            </a:solidFill>
            <a:prstDash val="solid"/>
            <a:round/>
            <a:headEnd len="med" w="med" type="none"/>
            <a:tailEnd len="med" w="med" type="triangle"/>
          </a:ln>
        </p:spPr>
      </p:cxnSp>
      <p:sp>
        <p:nvSpPr>
          <p:cNvPr id="323" name="Google Shape;323;p37"/>
          <p:cNvSpPr/>
          <p:nvPr/>
        </p:nvSpPr>
        <p:spPr>
          <a:xfrm>
            <a:off x="395000" y="2117925"/>
            <a:ext cx="1121400" cy="11214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800">
                <a:highlight>
                  <a:srgbClr val="A4C2F4"/>
                </a:highlight>
              </a:rPr>
              <a:t>dbr:Lucian</a:t>
            </a:r>
            <a:endParaRPr sz="800">
              <a:highlight>
                <a:srgbClr val="A4C2F4"/>
              </a:highlight>
            </a:endParaRPr>
          </a:p>
        </p:txBody>
      </p:sp>
      <p:sp>
        <p:nvSpPr>
          <p:cNvPr id="324" name="Google Shape;324;p37"/>
          <p:cNvSpPr txBox="1"/>
          <p:nvPr/>
        </p:nvSpPr>
        <p:spPr>
          <a:xfrm rot="148650">
            <a:off x="1040457" y="2696938"/>
            <a:ext cx="805053" cy="27445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700"/>
              <a:t>dbo:influenced</a:t>
            </a:r>
            <a:endParaRPr sz="700"/>
          </a:p>
        </p:txBody>
      </p:sp>
      <p:sp>
        <p:nvSpPr>
          <p:cNvPr id="325" name="Google Shape;325;p37"/>
          <p:cNvSpPr txBox="1"/>
          <p:nvPr/>
        </p:nvSpPr>
        <p:spPr>
          <a:xfrm>
            <a:off x="6051175" y="1563225"/>
            <a:ext cx="4149300" cy="48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7"/>
          <p:cNvSpPr txBox="1"/>
          <p:nvPr/>
        </p:nvSpPr>
        <p:spPr>
          <a:xfrm>
            <a:off x="4780175" y="1590375"/>
            <a:ext cx="3417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200">
                <a:solidFill>
                  <a:srgbClr val="434343"/>
                </a:solidFill>
              </a:rPr>
              <a:t>Which books have authors which influenced the philosopher John Locke?</a:t>
            </a:r>
            <a:endParaRPr sz="1200">
              <a:solidFill>
                <a:srgbClr val="434343"/>
              </a:solidFill>
            </a:endParaRPr>
          </a:p>
          <a:p>
            <a:pPr indent="0" lvl="0" marL="0" rtl="0" algn="l">
              <a:spcBef>
                <a:spcPts val="0"/>
              </a:spcBef>
              <a:spcAft>
                <a:spcPts val="0"/>
              </a:spcAft>
              <a:buNone/>
            </a:pPr>
            <a:r>
              <a:t/>
            </a:r>
            <a:endParaRPr>
              <a:solidFill>
                <a:srgbClr val="434343"/>
              </a:solidFill>
            </a:endParaRPr>
          </a:p>
        </p:txBody>
      </p:sp>
      <p:sp>
        <p:nvSpPr>
          <p:cNvPr id="327" name="Google Shape;327;p37"/>
          <p:cNvSpPr txBox="1"/>
          <p:nvPr/>
        </p:nvSpPr>
        <p:spPr>
          <a:xfrm>
            <a:off x="4411200" y="2529325"/>
            <a:ext cx="3819600" cy="16632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200">
                <a:solidFill>
                  <a:srgbClr val="1155CC"/>
                </a:solidFill>
              </a:rPr>
              <a:t>dbr:Zadig rdf:type dbo:Book .</a:t>
            </a:r>
            <a:endParaRPr sz="1200">
              <a:solidFill>
                <a:srgbClr val="1155CC"/>
              </a:solidFill>
            </a:endParaRPr>
          </a:p>
          <a:p>
            <a:pPr indent="0" lvl="0" marL="0" rtl="0" algn="l">
              <a:lnSpc>
                <a:spcPct val="115000"/>
              </a:lnSpc>
              <a:spcBef>
                <a:spcPts val="0"/>
              </a:spcBef>
              <a:spcAft>
                <a:spcPts val="0"/>
              </a:spcAft>
              <a:buNone/>
            </a:pPr>
            <a:r>
              <a:rPr lang="en-GB" sz="1200">
                <a:solidFill>
                  <a:srgbClr val="1155CC"/>
                </a:solidFill>
              </a:rPr>
              <a:t>dbr:Unended_Quest rdf:type dbo:Book .</a:t>
            </a:r>
            <a:endParaRPr sz="1200">
              <a:solidFill>
                <a:srgbClr val="1155CC"/>
              </a:solidFill>
            </a:endParaRPr>
          </a:p>
          <a:p>
            <a:pPr indent="0" lvl="0" marL="0" rtl="0" algn="l">
              <a:lnSpc>
                <a:spcPct val="115000"/>
              </a:lnSpc>
              <a:spcBef>
                <a:spcPts val="0"/>
              </a:spcBef>
              <a:spcAft>
                <a:spcPts val="0"/>
              </a:spcAft>
              <a:buNone/>
            </a:pPr>
            <a:r>
              <a:rPr lang="en-GB" sz="1200">
                <a:solidFill>
                  <a:srgbClr val="1155CC"/>
                </a:solidFill>
              </a:rPr>
              <a:t>dbr:Zadig dbo:author dbr:Voltaire .</a:t>
            </a:r>
            <a:endParaRPr sz="1200">
              <a:solidFill>
                <a:srgbClr val="1155CC"/>
              </a:solidFill>
            </a:endParaRPr>
          </a:p>
          <a:p>
            <a:pPr indent="0" lvl="0" marL="0" rtl="0" algn="l">
              <a:lnSpc>
                <a:spcPct val="115000"/>
              </a:lnSpc>
              <a:spcBef>
                <a:spcPts val="0"/>
              </a:spcBef>
              <a:spcAft>
                <a:spcPts val="0"/>
              </a:spcAft>
              <a:buNone/>
            </a:pPr>
            <a:r>
              <a:rPr lang="en-GB" sz="1200">
                <a:solidFill>
                  <a:srgbClr val="1155CC"/>
                </a:solidFill>
              </a:rPr>
              <a:t>dbr:Unended_Quest dbo:author dbr:Karl_Popper .</a:t>
            </a:r>
            <a:endParaRPr sz="1200">
              <a:solidFill>
                <a:srgbClr val="1155CC"/>
              </a:solidFill>
            </a:endParaRPr>
          </a:p>
          <a:p>
            <a:pPr indent="0" lvl="0" marL="0" rtl="0" algn="l">
              <a:lnSpc>
                <a:spcPct val="115000"/>
              </a:lnSpc>
              <a:spcBef>
                <a:spcPts val="0"/>
              </a:spcBef>
              <a:spcAft>
                <a:spcPts val="0"/>
              </a:spcAft>
              <a:buNone/>
            </a:pPr>
            <a:r>
              <a:rPr lang="en-GB" sz="1200">
                <a:solidFill>
                  <a:srgbClr val="1155CC"/>
                </a:solidFill>
              </a:rPr>
              <a:t>dbr:Karl_Popper dbo:influenced dbr:Roger_Penrose .</a:t>
            </a:r>
            <a:endParaRPr sz="1200">
              <a:solidFill>
                <a:srgbClr val="1155CC"/>
              </a:solidFill>
            </a:endParaRPr>
          </a:p>
          <a:p>
            <a:pPr indent="0" lvl="0" marL="0" rtl="0" algn="l">
              <a:lnSpc>
                <a:spcPct val="115000"/>
              </a:lnSpc>
              <a:spcBef>
                <a:spcPts val="0"/>
              </a:spcBef>
              <a:spcAft>
                <a:spcPts val="0"/>
              </a:spcAft>
              <a:buNone/>
            </a:pPr>
            <a:r>
              <a:rPr lang="en-GB" sz="1200">
                <a:solidFill>
                  <a:srgbClr val="1155CC"/>
                </a:solidFill>
              </a:rPr>
              <a:t>dbr:Voltaire dbo:influenced dbr:Lucian .</a:t>
            </a:r>
            <a:endParaRPr sz="1200">
              <a:solidFill>
                <a:srgbClr val="1155CC"/>
              </a:solidFill>
            </a:endParaRPr>
          </a:p>
          <a:p>
            <a:pPr indent="0" lvl="0" marL="0" rtl="0" algn="l">
              <a:lnSpc>
                <a:spcPct val="115000"/>
              </a:lnSpc>
              <a:spcBef>
                <a:spcPts val="0"/>
              </a:spcBef>
              <a:spcAft>
                <a:spcPts val="0"/>
              </a:spcAft>
              <a:buClr>
                <a:schemeClr val="dk1"/>
              </a:buClr>
              <a:buSzPts val="1100"/>
              <a:buFont typeface="Arial"/>
              <a:buNone/>
            </a:pPr>
            <a:r>
              <a:rPr lang="en-GB" sz="1200">
                <a:solidFill>
                  <a:srgbClr val="1155CC"/>
                </a:solidFill>
              </a:rPr>
              <a:t>dbr:Voltaire dbo:influenced dbr:John_Locke</a:t>
            </a:r>
            <a:endParaRPr sz="1200">
              <a:solidFill>
                <a:srgbClr val="1155CC"/>
              </a:solidFill>
            </a:endParaRPr>
          </a:p>
        </p:txBody>
      </p:sp>
      <p:sp>
        <p:nvSpPr>
          <p:cNvPr id="328" name="Google Shape;328;p37"/>
          <p:cNvSpPr txBox="1"/>
          <p:nvPr/>
        </p:nvSpPr>
        <p:spPr>
          <a:xfrm>
            <a:off x="561900" y="4256325"/>
            <a:ext cx="2953500" cy="48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u="sng">
                <a:solidFill>
                  <a:srgbClr val="CC0000"/>
                </a:solidFill>
              </a:rPr>
              <a:t>How</a:t>
            </a:r>
            <a:r>
              <a:rPr lang="en-GB">
                <a:solidFill>
                  <a:srgbClr val="CC0000"/>
                </a:solidFill>
              </a:rPr>
              <a:t> did you arrive at the answer?  What “patterns” did you notice?</a:t>
            </a:r>
            <a:endParaRPr>
              <a:solidFill>
                <a:srgbClr val="CC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28"/>
                                        </p:tgtEl>
                                        <p:attrNameLst>
                                          <p:attrName>style.visibility</p:attrName>
                                        </p:attrNameLst>
                                      </p:cBhvr>
                                      <p:to>
                                        <p:strVal val="visible"/>
                                      </p:to>
                                    </p:set>
                                    <p:animEffect filter="fade" transition="in">
                                      <p:cBhvr>
                                        <p:cTn dur="1000"/>
                                        <p:tgtEl>
                                          <p:spTgt spid="3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38"/>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SPARQL graph patterns</a:t>
            </a:r>
            <a:endParaRPr/>
          </a:p>
        </p:txBody>
      </p:sp>
      <p:graphicFrame>
        <p:nvGraphicFramePr>
          <p:cNvPr id="334" name="Google Shape;334;p38"/>
          <p:cNvGraphicFramePr/>
          <p:nvPr/>
        </p:nvGraphicFramePr>
        <p:xfrm>
          <a:off x="311700" y="1094900"/>
          <a:ext cx="3000000" cy="3000000"/>
        </p:xfrm>
        <a:graphic>
          <a:graphicData uri="http://schemas.openxmlformats.org/drawingml/2006/table">
            <a:tbl>
              <a:tblPr>
                <a:noFill/>
                <a:tableStyleId>{9EA8BC63-F4EB-4655-8568-B0D3BE68213D}</a:tableStyleId>
              </a:tblPr>
              <a:tblGrid>
                <a:gridCol w="5298300"/>
              </a:tblGrid>
              <a:tr h="3416400">
                <a:tc>
                  <a:txBody>
                    <a:bodyPr/>
                    <a:lstStyle/>
                    <a:p>
                      <a:pPr indent="0" lvl="0" marL="0" rtl="0" algn="l">
                        <a:lnSpc>
                          <a:spcPct val="115000"/>
                        </a:lnSpc>
                        <a:spcBef>
                          <a:spcPts val="0"/>
                        </a:spcBef>
                        <a:spcAft>
                          <a:spcPts val="0"/>
                        </a:spcAft>
                        <a:buNone/>
                      </a:pPr>
                      <a:r>
                        <a:rPr lang="en-GB">
                          <a:solidFill>
                            <a:srgbClr val="00979D"/>
                          </a:solidFill>
                          <a:highlight>
                            <a:schemeClr val="lt1"/>
                          </a:highlight>
                          <a:latin typeface="Consolas"/>
                          <a:ea typeface="Consolas"/>
                          <a:cs typeface="Consolas"/>
                          <a:sym typeface="Consolas"/>
                        </a:rPr>
                        <a:t>PREFIX</a:t>
                      </a:r>
                      <a:r>
                        <a:rPr lang="en-GB">
                          <a:solidFill>
                            <a:srgbClr val="434F54"/>
                          </a:solidFill>
                          <a:highlight>
                            <a:schemeClr val="lt1"/>
                          </a:highlight>
                          <a:latin typeface="Consolas"/>
                          <a:ea typeface="Consolas"/>
                          <a:cs typeface="Consolas"/>
                          <a:sym typeface="Consolas"/>
                        </a:rPr>
                        <a:t> dbo:</a:t>
                      </a:r>
                      <a:r>
                        <a:rPr lang="en-GB">
                          <a:solidFill>
                            <a:srgbClr val="38761D"/>
                          </a:solidFill>
                          <a:highlight>
                            <a:schemeClr val="lt1"/>
                          </a:highlight>
                          <a:latin typeface="Consolas"/>
                          <a:ea typeface="Consolas"/>
                          <a:cs typeface="Consolas"/>
                          <a:sym typeface="Consolas"/>
                        </a:rPr>
                        <a:t>&lt;http://dbpedia.org/ontology/&gt;</a:t>
                      </a:r>
                      <a:br>
                        <a:rPr lang="en-GB">
                          <a:solidFill>
                            <a:srgbClr val="434F54"/>
                          </a:solidFill>
                          <a:highlight>
                            <a:schemeClr val="lt1"/>
                          </a:highlight>
                          <a:latin typeface="Consolas"/>
                          <a:ea typeface="Consolas"/>
                          <a:cs typeface="Consolas"/>
                          <a:sym typeface="Consolas"/>
                        </a:rPr>
                      </a:br>
                      <a:r>
                        <a:rPr lang="en-GB">
                          <a:solidFill>
                            <a:srgbClr val="00979D"/>
                          </a:solidFill>
                          <a:highlight>
                            <a:schemeClr val="lt1"/>
                          </a:highlight>
                          <a:latin typeface="Consolas"/>
                          <a:ea typeface="Consolas"/>
                          <a:cs typeface="Consolas"/>
                          <a:sym typeface="Consolas"/>
                        </a:rPr>
                        <a:t>PREFIX</a:t>
                      </a:r>
                      <a:r>
                        <a:rPr lang="en-GB">
                          <a:solidFill>
                            <a:srgbClr val="434F54"/>
                          </a:solidFill>
                          <a:highlight>
                            <a:schemeClr val="lt1"/>
                          </a:highlight>
                          <a:latin typeface="Consolas"/>
                          <a:ea typeface="Consolas"/>
                          <a:cs typeface="Consolas"/>
                          <a:sym typeface="Consolas"/>
                        </a:rPr>
                        <a:t> rdfs:</a:t>
                      </a:r>
                      <a:r>
                        <a:rPr lang="en-GB">
                          <a:solidFill>
                            <a:srgbClr val="38761D"/>
                          </a:solidFill>
                          <a:highlight>
                            <a:schemeClr val="lt1"/>
                          </a:highlight>
                          <a:latin typeface="Consolas"/>
                          <a:ea typeface="Consolas"/>
                          <a:cs typeface="Consolas"/>
                          <a:sym typeface="Consolas"/>
                        </a:rPr>
                        <a:t>&lt;</a:t>
                      </a:r>
                      <a:r>
                        <a:rPr lang="en-GB">
                          <a:solidFill>
                            <a:srgbClr val="38761D"/>
                          </a:solidFill>
                          <a:highlight>
                            <a:schemeClr val="lt1"/>
                          </a:highlight>
                          <a:uFill>
                            <a:noFill/>
                          </a:uFill>
                          <a:latin typeface="Consolas"/>
                          <a:ea typeface="Consolas"/>
                          <a:cs typeface="Consolas"/>
                          <a:sym typeface="Consolas"/>
                          <a:hlinkClick r:id="rId3">
                            <a:extLst>
                              <a:ext uri="{A12FA001-AC4F-418D-AE19-62706E023703}">
                                <ahyp:hlinkClr val="tx"/>
                              </a:ext>
                            </a:extLst>
                          </a:hlinkClick>
                        </a:rPr>
                        <a:t>http://www.w3.org/2000/01/rdf-schema#</a:t>
                      </a:r>
                      <a:r>
                        <a:rPr lang="en-GB">
                          <a:solidFill>
                            <a:srgbClr val="38761D"/>
                          </a:solidFill>
                          <a:highlight>
                            <a:schemeClr val="lt1"/>
                          </a:highlight>
                          <a:latin typeface="Consolas"/>
                          <a:ea typeface="Consolas"/>
                          <a:cs typeface="Consolas"/>
                          <a:sym typeface="Consolas"/>
                        </a:rPr>
                        <a:t>&gt;</a:t>
                      </a:r>
                      <a:endParaRPr>
                        <a:solidFill>
                          <a:srgbClr val="38761D"/>
                        </a:solidFill>
                        <a:highlight>
                          <a:schemeClr val="lt1"/>
                        </a:highlight>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GB">
                          <a:solidFill>
                            <a:srgbClr val="00979D"/>
                          </a:solidFill>
                          <a:highlight>
                            <a:schemeClr val="lt1"/>
                          </a:highlight>
                          <a:latin typeface="Consolas"/>
                          <a:ea typeface="Consolas"/>
                          <a:cs typeface="Consolas"/>
                          <a:sym typeface="Consolas"/>
                        </a:rPr>
                        <a:t>PREFIX</a:t>
                      </a:r>
                      <a:r>
                        <a:rPr lang="en-GB">
                          <a:solidFill>
                            <a:srgbClr val="434F54"/>
                          </a:solidFill>
                          <a:highlight>
                            <a:schemeClr val="lt1"/>
                          </a:highlight>
                          <a:latin typeface="Consolas"/>
                          <a:ea typeface="Consolas"/>
                          <a:cs typeface="Consolas"/>
                          <a:sym typeface="Consolas"/>
                        </a:rPr>
                        <a:t> dbr:</a:t>
                      </a:r>
                      <a:r>
                        <a:rPr lang="en-GB">
                          <a:solidFill>
                            <a:srgbClr val="38761D"/>
                          </a:solidFill>
                          <a:highlight>
                            <a:schemeClr val="lt1"/>
                          </a:highlight>
                          <a:latin typeface="Consolas"/>
                          <a:ea typeface="Consolas"/>
                          <a:cs typeface="Consolas"/>
                          <a:sym typeface="Consolas"/>
                        </a:rPr>
                        <a:t>&lt;http://dbpedia.org/resource/&gt;</a:t>
                      </a:r>
                      <a:endParaRPr>
                        <a:solidFill>
                          <a:srgbClr val="38761D"/>
                        </a:solidFill>
                        <a:highlight>
                          <a:schemeClr val="lt1"/>
                        </a:highlight>
                        <a:latin typeface="Consolas"/>
                        <a:ea typeface="Consolas"/>
                        <a:cs typeface="Consolas"/>
                        <a:sym typeface="Consolas"/>
                      </a:endParaRPr>
                    </a:p>
                    <a:p>
                      <a:pPr indent="0" lvl="0" marL="0" rtl="0" algn="l">
                        <a:lnSpc>
                          <a:spcPct val="115000"/>
                        </a:lnSpc>
                        <a:spcBef>
                          <a:spcPts val="0"/>
                        </a:spcBef>
                        <a:spcAft>
                          <a:spcPts val="0"/>
                        </a:spcAft>
                        <a:buNone/>
                      </a:pPr>
                      <a:r>
                        <a:t/>
                      </a:r>
                      <a:endParaRPr>
                        <a:solidFill>
                          <a:srgbClr val="00979D"/>
                        </a:solidFill>
                        <a:highlight>
                          <a:schemeClr val="lt1"/>
                        </a:highlight>
                        <a:latin typeface="Consolas"/>
                        <a:ea typeface="Consolas"/>
                        <a:cs typeface="Consolas"/>
                        <a:sym typeface="Consolas"/>
                      </a:endParaRPr>
                    </a:p>
                    <a:p>
                      <a:pPr indent="0" lvl="0" marL="0" rtl="0" algn="l">
                        <a:lnSpc>
                          <a:spcPct val="115000"/>
                        </a:lnSpc>
                        <a:spcBef>
                          <a:spcPts val="0"/>
                        </a:spcBef>
                        <a:spcAft>
                          <a:spcPts val="0"/>
                        </a:spcAft>
                        <a:buNone/>
                      </a:pPr>
                      <a:r>
                        <a:rPr lang="en-GB">
                          <a:solidFill>
                            <a:srgbClr val="00979D"/>
                          </a:solidFill>
                          <a:highlight>
                            <a:schemeClr val="lt1"/>
                          </a:highlight>
                          <a:latin typeface="Consolas"/>
                          <a:ea typeface="Consolas"/>
                          <a:cs typeface="Consolas"/>
                          <a:sym typeface="Consolas"/>
                        </a:rPr>
                        <a:t>SELECT</a:t>
                      </a:r>
                      <a:r>
                        <a:rPr lang="en-GB">
                          <a:solidFill>
                            <a:srgbClr val="434F54"/>
                          </a:solidFill>
                          <a:highlight>
                            <a:schemeClr val="lt1"/>
                          </a:highlight>
                          <a:latin typeface="Consolas"/>
                          <a:ea typeface="Consolas"/>
                          <a:cs typeface="Consolas"/>
                          <a:sym typeface="Consolas"/>
                        </a:rPr>
                        <a:t> ?x1</a:t>
                      </a:r>
                      <a:br>
                        <a:rPr lang="en-GB">
                          <a:solidFill>
                            <a:schemeClr val="dk2"/>
                          </a:solidFill>
                          <a:highlight>
                            <a:schemeClr val="lt1"/>
                          </a:highlight>
                          <a:latin typeface="Consolas"/>
                          <a:ea typeface="Consolas"/>
                          <a:cs typeface="Consolas"/>
                          <a:sym typeface="Consolas"/>
                        </a:rPr>
                      </a:br>
                      <a:r>
                        <a:rPr lang="en-GB">
                          <a:solidFill>
                            <a:srgbClr val="00979D"/>
                          </a:solidFill>
                          <a:highlight>
                            <a:schemeClr val="lt1"/>
                          </a:highlight>
                          <a:latin typeface="Consolas"/>
                          <a:ea typeface="Consolas"/>
                          <a:cs typeface="Consolas"/>
                          <a:sym typeface="Consolas"/>
                        </a:rPr>
                        <a:t>WHERE</a:t>
                      </a:r>
                      <a:r>
                        <a:rPr lang="en-GB">
                          <a:solidFill>
                            <a:srgbClr val="434F54"/>
                          </a:solidFill>
                          <a:highlight>
                            <a:schemeClr val="lt1"/>
                          </a:highlight>
                          <a:latin typeface="Consolas"/>
                          <a:ea typeface="Consolas"/>
                          <a:cs typeface="Consolas"/>
                          <a:sym typeface="Consolas"/>
                        </a:rPr>
                        <a:t> {</a:t>
                      </a:r>
                      <a:br>
                        <a:rPr lang="en-GB">
                          <a:solidFill>
                            <a:srgbClr val="434F54"/>
                          </a:solidFill>
                          <a:highlight>
                            <a:schemeClr val="lt1"/>
                          </a:highlight>
                          <a:latin typeface="Consolas"/>
                          <a:ea typeface="Consolas"/>
                          <a:cs typeface="Consolas"/>
                          <a:sym typeface="Consolas"/>
                        </a:rPr>
                      </a:br>
                      <a:r>
                        <a:rPr lang="en-GB">
                          <a:solidFill>
                            <a:srgbClr val="434F54"/>
                          </a:solidFill>
                          <a:highlight>
                            <a:schemeClr val="lt1"/>
                          </a:highlight>
                          <a:latin typeface="Consolas"/>
                          <a:ea typeface="Consolas"/>
                          <a:cs typeface="Consolas"/>
                          <a:sym typeface="Consolas"/>
                        </a:rPr>
                        <a:t>  ?x1 rdf:type dbo:Book .</a:t>
                      </a:r>
                      <a:br>
                        <a:rPr lang="en-GB">
                          <a:solidFill>
                            <a:srgbClr val="434F54"/>
                          </a:solidFill>
                          <a:highlight>
                            <a:schemeClr val="lt1"/>
                          </a:highlight>
                          <a:latin typeface="Consolas"/>
                          <a:ea typeface="Consolas"/>
                          <a:cs typeface="Consolas"/>
                          <a:sym typeface="Consolas"/>
                        </a:rPr>
                      </a:br>
                      <a:r>
                        <a:rPr lang="en-GB">
                          <a:solidFill>
                            <a:srgbClr val="434F54"/>
                          </a:solidFill>
                          <a:highlight>
                            <a:schemeClr val="lt1"/>
                          </a:highlight>
                          <a:latin typeface="Consolas"/>
                          <a:ea typeface="Consolas"/>
                          <a:cs typeface="Consolas"/>
                          <a:sym typeface="Consolas"/>
                        </a:rPr>
                        <a:t>  ?x1 dbo:author ?x2 .</a:t>
                      </a:r>
                      <a:br>
                        <a:rPr lang="en-GB">
                          <a:solidFill>
                            <a:srgbClr val="434F54"/>
                          </a:solidFill>
                          <a:highlight>
                            <a:schemeClr val="lt1"/>
                          </a:highlight>
                          <a:latin typeface="Consolas"/>
                          <a:ea typeface="Consolas"/>
                          <a:cs typeface="Consolas"/>
                          <a:sym typeface="Consolas"/>
                        </a:rPr>
                      </a:br>
                      <a:r>
                        <a:rPr lang="en-GB">
                          <a:solidFill>
                            <a:srgbClr val="434F54"/>
                          </a:solidFill>
                          <a:highlight>
                            <a:schemeClr val="lt1"/>
                          </a:highlight>
                          <a:latin typeface="Consolas"/>
                          <a:ea typeface="Consolas"/>
                          <a:cs typeface="Consolas"/>
                          <a:sym typeface="Consolas"/>
                        </a:rPr>
                        <a:t>  ?x2 dbo:influenced dbr:John_Locke .</a:t>
                      </a:r>
                      <a:br>
                        <a:rPr lang="en-GB">
                          <a:solidFill>
                            <a:srgbClr val="005C5F"/>
                          </a:solidFill>
                          <a:highlight>
                            <a:schemeClr val="lt1"/>
                          </a:highlight>
                          <a:latin typeface="Consolas"/>
                          <a:ea typeface="Consolas"/>
                          <a:cs typeface="Consolas"/>
                          <a:sym typeface="Consolas"/>
                        </a:rPr>
                      </a:br>
                      <a:r>
                        <a:rPr lang="en-GB">
                          <a:solidFill>
                            <a:srgbClr val="005C5F"/>
                          </a:solidFill>
                          <a:highlight>
                            <a:schemeClr val="lt1"/>
                          </a:highlight>
                          <a:latin typeface="Consolas"/>
                          <a:ea typeface="Consolas"/>
                          <a:cs typeface="Consolas"/>
                          <a:sym typeface="Consolas"/>
                        </a:rPr>
                        <a:t>} </a:t>
                      </a:r>
                      <a:endParaRPr>
                        <a:solidFill>
                          <a:srgbClr val="005C5F"/>
                        </a:solidFill>
                        <a:highlight>
                          <a:schemeClr val="lt1"/>
                        </a:highlight>
                        <a:latin typeface="Consolas"/>
                        <a:ea typeface="Consolas"/>
                        <a:cs typeface="Consolas"/>
                        <a:sym typeface="Consolas"/>
                      </a:endParaRPr>
                    </a:p>
                    <a:p>
                      <a:pPr indent="0" lvl="0" marL="0" rtl="0" algn="l">
                        <a:lnSpc>
                          <a:spcPct val="115000"/>
                        </a:lnSpc>
                        <a:spcBef>
                          <a:spcPts val="0"/>
                        </a:spcBef>
                        <a:spcAft>
                          <a:spcPts val="0"/>
                        </a:spcAft>
                        <a:buNone/>
                      </a:pPr>
                      <a:r>
                        <a:t/>
                      </a:r>
                      <a:endParaRPr>
                        <a:solidFill>
                          <a:srgbClr val="005C5F"/>
                        </a:solidFill>
                        <a:highlight>
                          <a:schemeClr val="lt1"/>
                        </a:highlight>
                        <a:latin typeface="Consolas"/>
                        <a:ea typeface="Consolas"/>
                        <a:cs typeface="Consolas"/>
                        <a:sym typeface="Consolas"/>
                      </a:endParaRPr>
                    </a:p>
                    <a:p>
                      <a:pPr indent="0" lvl="0" marL="0" rtl="0" algn="l">
                        <a:lnSpc>
                          <a:spcPct val="115000"/>
                        </a:lnSpc>
                        <a:spcBef>
                          <a:spcPts val="0"/>
                        </a:spcBef>
                        <a:spcAft>
                          <a:spcPts val="0"/>
                        </a:spcAft>
                        <a:buNone/>
                      </a:pPr>
                      <a:r>
                        <a:t/>
                      </a:r>
                      <a:endParaRPr>
                        <a:solidFill>
                          <a:srgbClr val="005C5F"/>
                        </a:solidFill>
                        <a:highlight>
                          <a:schemeClr val="lt1"/>
                        </a:highlight>
                        <a:latin typeface="Consolas"/>
                        <a:ea typeface="Consolas"/>
                        <a:cs typeface="Consolas"/>
                        <a:sym typeface="Consolas"/>
                      </a:endParaRPr>
                    </a:p>
                  </a:txBody>
                  <a:tcPr marT="63500" marB="63500" marR="63500" marL="63500">
                    <a:solidFill>
                      <a:srgbClr val="FFFFFF"/>
                    </a:solidFill>
                  </a:tcPr>
                </a:tc>
              </a:tr>
            </a:tbl>
          </a:graphicData>
        </a:graphic>
      </p:graphicFrame>
      <p:sp>
        <p:nvSpPr>
          <p:cNvPr id="335" name="Google Shape;335;p38"/>
          <p:cNvSpPr txBox="1"/>
          <p:nvPr/>
        </p:nvSpPr>
        <p:spPr>
          <a:xfrm>
            <a:off x="3344300" y="1924750"/>
            <a:ext cx="2110800" cy="94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600">
                <a:solidFill>
                  <a:srgbClr val="674EA7"/>
                </a:solidFill>
              </a:rPr>
              <a:t>(Basic) graph pattern: chain triple patterns together</a:t>
            </a:r>
            <a:endParaRPr sz="1600">
              <a:solidFill>
                <a:srgbClr val="674EA7"/>
              </a:solidFill>
            </a:endParaRPr>
          </a:p>
        </p:txBody>
      </p:sp>
      <p:sp>
        <p:nvSpPr>
          <p:cNvPr id="336" name="Google Shape;336;p38"/>
          <p:cNvSpPr txBox="1"/>
          <p:nvPr/>
        </p:nvSpPr>
        <p:spPr>
          <a:xfrm>
            <a:off x="343400" y="3657250"/>
            <a:ext cx="8112600" cy="131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200">
                <a:solidFill>
                  <a:srgbClr val="4A86E8"/>
                </a:solidFill>
              </a:rPr>
              <a:t>Logical reading:</a:t>
            </a:r>
            <a:r>
              <a:rPr lang="en-GB" sz="1200">
                <a:solidFill>
                  <a:srgbClr val="4A86E8"/>
                </a:solidFill>
              </a:rPr>
              <a:t> I am looking for some entity in the graph, let’s call it “x1”. It should have an rdf:type relation to the entity “dbo:Book”. It should also have a “dbo:author” relation to some other entity, let’s call it “x2”. Finally, “x2” should have a “dbo:influenced” relation to the entity “dbr:John_Locke”. </a:t>
            </a:r>
            <a:r>
              <a:rPr lang="en-GB" sz="1200">
                <a:solidFill>
                  <a:srgbClr val="CC0000"/>
                </a:solidFill>
              </a:rPr>
              <a:t>x1 and x2 can have other relations as well, but the ones mentioned above are mandatory to match the pattern.</a:t>
            </a:r>
            <a:endParaRPr sz="1200">
              <a:solidFill>
                <a:srgbClr val="CC0000"/>
              </a:solidFill>
            </a:endParaRPr>
          </a:p>
          <a:p>
            <a:pPr indent="0" lvl="0" marL="0" rtl="0" algn="l">
              <a:spcBef>
                <a:spcPts val="0"/>
              </a:spcBef>
              <a:spcAft>
                <a:spcPts val="0"/>
              </a:spcAft>
              <a:buNone/>
            </a:pPr>
            <a:r>
              <a:t/>
            </a:r>
            <a:endParaRPr sz="1200">
              <a:solidFill>
                <a:srgbClr val="CC0000"/>
              </a:solidFill>
            </a:endParaRPr>
          </a:p>
          <a:p>
            <a:pPr indent="0" lvl="0" marL="0" rtl="0" algn="l">
              <a:spcBef>
                <a:spcPts val="0"/>
              </a:spcBef>
              <a:spcAft>
                <a:spcPts val="0"/>
              </a:spcAft>
              <a:buNone/>
            </a:pPr>
            <a:r>
              <a:rPr b="1" lang="en-GB" sz="1200">
                <a:solidFill>
                  <a:srgbClr val="3C78D8"/>
                </a:solidFill>
              </a:rPr>
              <a:t>Intuitive reading: </a:t>
            </a:r>
            <a:r>
              <a:rPr lang="en-GB" sz="1200">
                <a:solidFill>
                  <a:srgbClr val="3C78D8"/>
                </a:solidFill>
              </a:rPr>
              <a:t>select all books from DBpedia where the author of this book influenced John Locke.</a:t>
            </a:r>
            <a:endParaRPr sz="1200">
              <a:solidFill>
                <a:srgbClr val="3C78D8"/>
              </a:solidFill>
            </a:endParaRPr>
          </a:p>
          <a:p>
            <a:pPr indent="0" lvl="0" marL="0" rtl="0" algn="l">
              <a:spcBef>
                <a:spcPts val="0"/>
              </a:spcBef>
              <a:spcAft>
                <a:spcPts val="0"/>
              </a:spcAft>
              <a:buNone/>
            </a:pPr>
            <a:r>
              <a:t/>
            </a:r>
            <a:endParaRPr sz="1200">
              <a:solidFill>
                <a:srgbClr val="CC0000"/>
              </a:solidFill>
            </a:endParaRPr>
          </a:p>
        </p:txBody>
      </p:sp>
      <p:sp>
        <p:nvSpPr>
          <p:cNvPr id="337" name="Google Shape;337;p38"/>
          <p:cNvSpPr/>
          <p:nvPr/>
        </p:nvSpPr>
        <p:spPr>
          <a:xfrm>
            <a:off x="6769150" y="431150"/>
            <a:ext cx="877500" cy="8775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800">
                <a:highlight>
                  <a:srgbClr val="FFD966"/>
                </a:highlight>
              </a:rPr>
              <a:t>dbo:Book</a:t>
            </a:r>
            <a:endParaRPr sz="800">
              <a:highlight>
                <a:srgbClr val="FFD966"/>
              </a:highlight>
            </a:endParaRPr>
          </a:p>
        </p:txBody>
      </p:sp>
      <p:sp>
        <p:nvSpPr>
          <p:cNvPr id="338" name="Google Shape;338;p38"/>
          <p:cNvSpPr/>
          <p:nvPr/>
        </p:nvSpPr>
        <p:spPr>
          <a:xfrm>
            <a:off x="5455100" y="1825175"/>
            <a:ext cx="1385100" cy="1385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800">
                <a:highlight>
                  <a:srgbClr val="A4C2F4"/>
                </a:highlight>
              </a:rPr>
              <a:t>dbr:John_Locke</a:t>
            </a:r>
            <a:endParaRPr sz="800">
              <a:highlight>
                <a:srgbClr val="A4C2F4"/>
              </a:highlight>
            </a:endParaRPr>
          </a:p>
        </p:txBody>
      </p:sp>
      <p:sp>
        <p:nvSpPr>
          <p:cNvPr id="339" name="Google Shape;339;p38"/>
          <p:cNvSpPr/>
          <p:nvPr/>
        </p:nvSpPr>
        <p:spPr>
          <a:xfrm>
            <a:off x="6631400" y="1265413"/>
            <a:ext cx="1047600" cy="10476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800">
                <a:highlight>
                  <a:srgbClr val="A4C2F4"/>
                </a:highlight>
              </a:rPr>
              <a:t>dbr:Voltaire</a:t>
            </a:r>
            <a:endParaRPr sz="800">
              <a:highlight>
                <a:srgbClr val="A4C2F4"/>
              </a:highlight>
            </a:endParaRPr>
          </a:p>
        </p:txBody>
      </p:sp>
      <p:sp>
        <p:nvSpPr>
          <p:cNvPr id="340" name="Google Shape;340;p38"/>
          <p:cNvSpPr/>
          <p:nvPr/>
        </p:nvSpPr>
        <p:spPr>
          <a:xfrm>
            <a:off x="5643400" y="758275"/>
            <a:ext cx="954600" cy="9546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800">
                <a:highlight>
                  <a:srgbClr val="A4C2F4"/>
                </a:highlight>
              </a:rPr>
              <a:t>dbr:Zadig</a:t>
            </a:r>
            <a:endParaRPr sz="800">
              <a:highlight>
                <a:srgbClr val="A4C2F4"/>
              </a:highlight>
            </a:endParaRPr>
          </a:p>
        </p:txBody>
      </p:sp>
      <p:cxnSp>
        <p:nvCxnSpPr>
          <p:cNvPr id="341" name="Google Shape;341;p38"/>
          <p:cNvCxnSpPr/>
          <p:nvPr/>
        </p:nvCxnSpPr>
        <p:spPr>
          <a:xfrm flipH="1" rot="10800000">
            <a:off x="6332125" y="900625"/>
            <a:ext cx="612300" cy="280800"/>
          </a:xfrm>
          <a:prstGeom prst="straightConnector1">
            <a:avLst/>
          </a:prstGeom>
          <a:noFill/>
          <a:ln cap="flat" cmpd="sng" w="19050">
            <a:solidFill>
              <a:schemeClr val="dk2"/>
            </a:solidFill>
            <a:prstDash val="solid"/>
            <a:round/>
            <a:headEnd len="med" w="med" type="none"/>
            <a:tailEnd len="med" w="med" type="triangle"/>
          </a:ln>
        </p:spPr>
      </p:cxnSp>
      <p:cxnSp>
        <p:nvCxnSpPr>
          <p:cNvPr id="342" name="Google Shape;342;p38"/>
          <p:cNvCxnSpPr/>
          <p:nvPr/>
        </p:nvCxnSpPr>
        <p:spPr>
          <a:xfrm>
            <a:off x="6164017" y="1315892"/>
            <a:ext cx="665100" cy="413100"/>
          </a:xfrm>
          <a:prstGeom prst="straightConnector1">
            <a:avLst/>
          </a:prstGeom>
          <a:noFill/>
          <a:ln cap="flat" cmpd="sng" w="19050">
            <a:solidFill>
              <a:schemeClr val="dk2"/>
            </a:solidFill>
            <a:prstDash val="solid"/>
            <a:round/>
            <a:headEnd len="med" w="med" type="none"/>
            <a:tailEnd len="med" w="med" type="triangle"/>
          </a:ln>
        </p:spPr>
      </p:cxnSp>
      <p:cxnSp>
        <p:nvCxnSpPr>
          <p:cNvPr id="343" name="Google Shape;343;p38"/>
          <p:cNvCxnSpPr/>
          <p:nvPr/>
        </p:nvCxnSpPr>
        <p:spPr>
          <a:xfrm flipH="1">
            <a:off x="6260088" y="1877927"/>
            <a:ext cx="804000" cy="585900"/>
          </a:xfrm>
          <a:prstGeom prst="straightConnector1">
            <a:avLst/>
          </a:prstGeom>
          <a:noFill/>
          <a:ln cap="flat" cmpd="sng" w="19050">
            <a:solidFill>
              <a:schemeClr val="dk2"/>
            </a:solidFill>
            <a:prstDash val="solid"/>
            <a:round/>
            <a:headEnd len="med" w="med" type="none"/>
            <a:tailEnd len="med" w="med" type="triangle"/>
          </a:ln>
        </p:spPr>
      </p:cxnSp>
      <p:sp>
        <p:nvSpPr>
          <p:cNvPr id="344" name="Google Shape;344;p38"/>
          <p:cNvSpPr txBox="1"/>
          <p:nvPr/>
        </p:nvSpPr>
        <p:spPr>
          <a:xfrm rot="-2088921">
            <a:off x="6233951" y="1933452"/>
            <a:ext cx="804997" cy="27455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700"/>
              <a:t>dbo:influenced</a:t>
            </a:r>
            <a:endParaRPr sz="700"/>
          </a:p>
        </p:txBody>
      </p:sp>
      <p:sp>
        <p:nvSpPr>
          <p:cNvPr id="345" name="Google Shape;345;p38"/>
          <p:cNvSpPr txBox="1"/>
          <p:nvPr/>
        </p:nvSpPr>
        <p:spPr>
          <a:xfrm rot="1765887">
            <a:off x="6233047" y="1308068"/>
            <a:ext cx="673407" cy="376015"/>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700"/>
              <a:t>dbo:author</a:t>
            </a:r>
            <a:endParaRPr sz="700"/>
          </a:p>
        </p:txBody>
      </p:sp>
      <p:sp>
        <p:nvSpPr>
          <p:cNvPr id="346" name="Google Shape;346;p38"/>
          <p:cNvSpPr txBox="1"/>
          <p:nvPr/>
        </p:nvSpPr>
        <p:spPr>
          <a:xfrm rot="-1350880">
            <a:off x="6274387" y="819591"/>
            <a:ext cx="590724" cy="243577"/>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700"/>
              <a:t>rdf:type</a:t>
            </a:r>
            <a:endParaRPr sz="700"/>
          </a:p>
        </p:txBody>
      </p:sp>
      <p:sp>
        <p:nvSpPr>
          <p:cNvPr id="347" name="Google Shape;347;p38"/>
          <p:cNvSpPr/>
          <p:nvPr/>
        </p:nvSpPr>
        <p:spPr>
          <a:xfrm>
            <a:off x="7817800" y="403975"/>
            <a:ext cx="1662900" cy="16632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600"/>
              <a:t>	</a:t>
            </a:r>
            <a:endParaRPr sz="600"/>
          </a:p>
          <a:p>
            <a:pPr indent="0" lvl="0" marL="0" rtl="0" algn="l">
              <a:spcBef>
                <a:spcPts val="0"/>
              </a:spcBef>
              <a:spcAft>
                <a:spcPts val="0"/>
              </a:spcAft>
              <a:buNone/>
            </a:pPr>
            <a:r>
              <a:rPr lang="en-GB" sz="800">
                <a:highlight>
                  <a:srgbClr val="A4C2F4"/>
                </a:highlight>
              </a:rPr>
              <a:t>dbr:Unended_Quest</a:t>
            </a:r>
            <a:endParaRPr sz="800">
              <a:highlight>
                <a:srgbClr val="A4C2F4"/>
              </a:highlight>
            </a:endParaRPr>
          </a:p>
        </p:txBody>
      </p:sp>
      <p:sp>
        <p:nvSpPr>
          <p:cNvPr id="348" name="Google Shape;348;p38"/>
          <p:cNvSpPr/>
          <p:nvPr/>
        </p:nvSpPr>
        <p:spPr>
          <a:xfrm>
            <a:off x="7383138" y="1449505"/>
            <a:ext cx="1385100" cy="1385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800">
                <a:highlight>
                  <a:srgbClr val="A4C2F4"/>
                </a:highlight>
              </a:rPr>
              <a:t>	</a:t>
            </a:r>
            <a:endParaRPr sz="800">
              <a:highlight>
                <a:srgbClr val="A4C2F4"/>
              </a:highlight>
            </a:endParaRPr>
          </a:p>
          <a:p>
            <a:pPr indent="0" lvl="0" marL="0" rtl="0" algn="l">
              <a:spcBef>
                <a:spcPts val="0"/>
              </a:spcBef>
              <a:spcAft>
                <a:spcPts val="0"/>
              </a:spcAft>
              <a:buNone/>
            </a:pPr>
            <a:r>
              <a:rPr lang="en-GB" sz="800">
                <a:highlight>
                  <a:srgbClr val="A4C2F4"/>
                </a:highlight>
              </a:rPr>
              <a:t>dbr:Karl_Popper</a:t>
            </a:r>
            <a:endParaRPr sz="800">
              <a:highlight>
                <a:srgbClr val="A4C2F4"/>
              </a:highlight>
            </a:endParaRPr>
          </a:p>
        </p:txBody>
      </p:sp>
      <p:cxnSp>
        <p:nvCxnSpPr>
          <p:cNvPr id="349" name="Google Shape;349;p38"/>
          <p:cNvCxnSpPr/>
          <p:nvPr/>
        </p:nvCxnSpPr>
        <p:spPr>
          <a:xfrm flipH="1">
            <a:off x="8032175" y="1390325"/>
            <a:ext cx="497100" cy="705900"/>
          </a:xfrm>
          <a:prstGeom prst="straightConnector1">
            <a:avLst/>
          </a:prstGeom>
          <a:noFill/>
          <a:ln cap="flat" cmpd="sng" w="19050">
            <a:solidFill>
              <a:schemeClr val="dk2"/>
            </a:solidFill>
            <a:prstDash val="solid"/>
            <a:round/>
            <a:headEnd len="med" w="med" type="none"/>
            <a:tailEnd len="med" w="med" type="triangle"/>
          </a:ln>
        </p:spPr>
      </p:cxnSp>
      <p:sp>
        <p:nvSpPr>
          <p:cNvPr id="350" name="Google Shape;350;p38"/>
          <p:cNvSpPr txBox="1"/>
          <p:nvPr/>
        </p:nvSpPr>
        <p:spPr>
          <a:xfrm rot="-240468">
            <a:off x="8243247" y="1610970"/>
            <a:ext cx="613801" cy="264634"/>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700"/>
              <a:t>dbo:author</a:t>
            </a:r>
            <a:endParaRPr sz="700"/>
          </a:p>
        </p:txBody>
      </p:sp>
      <p:cxnSp>
        <p:nvCxnSpPr>
          <p:cNvPr id="351" name="Google Shape;351;p38"/>
          <p:cNvCxnSpPr/>
          <p:nvPr/>
        </p:nvCxnSpPr>
        <p:spPr>
          <a:xfrm rot="10800000">
            <a:off x="7463175" y="893150"/>
            <a:ext cx="662700" cy="345900"/>
          </a:xfrm>
          <a:prstGeom prst="straightConnector1">
            <a:avLst/>
          </a:prstGeom>
          <a:noFill/>
          <a:ln cap="flat" cmpd="sng" w="19050">
            <a:solidFill>
              <a:schemeClr val="dk2"/>
            </a:solidFill>
            <a:prstDash val="solid"/>
            <a:round/>
            <a:headEnd len="med" w="med" type="none"/>
            <a:tailEnd len="med" w="med" type="triangle"/>
          </a:ln>
        </p:spPr>
      </p:cxnSp>
      <p:sp>
        <p:nvSpPr>
          <p:cNvPr id="352" name="Google Shape;352;p38"/>
          <p:cNvSpPr txBox="1"/>
          <p:nvPr/>
        </p:nvSpPr>
        <p:spPr>
          <a:xfrm rot="1493947">
            <a:off x="7620442" y="844149"/>
            <a:ext cx="590706" cy="24362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700"/>
              <a:t>rdf:type</a:t>
            </a:r>
            <a:endParaRPr sz="700"/>
          </a:p>
        </p:txBody>
      </p:sp>
      <p:cxnSp>
        <p:nvCxnSpPr>
          <p:cNvPr id="353" name="Google Shape;353;p38"/>
          <p:cNvCxnSpPr/>
          <p:nvPr/>
        </p:nvCxnSpPr>
        <p:spPr>
          <a:xfrm flipH="1">
            <a:off x="7228163" y="2282952"/>
            <a:ext cx="804000" cy="585900"/>
          </a:xfrm>
          <a:prstGeom prst="straightConnector1">
            <a:avLst/>
          </a:prstGeom>
          <a:noFill/>
          <a:ln cap="flat" cmpd="sng" w="19050">
            <a:solidFill>
              <a:schemeClr val="dk2"/>
            </a:solidFill>
            <a:prstDash val="solid"/>
            <a:round/>
            <a:headEnd len="med" w="med" type="none"/>
            <a:tailEnd len="med" w="med" type="triangle"/>
          </a:ln>
        </p:spPr>
      </p:cxnSp>
      <p:sp>
        <p:nvSpPr>
          <p:cNvPr id="354" name="Google Shape;354;p38"/>
          <p:cNvSpPr txBox="1"/>
          <p:nvPr/>
        </p:nvSpPr>
        <p:spPr>
          <a:xfrm rot="-2088148">
            <a:off x="7176692" y="2345669"/>
            <a:ext cx="780028" cy="27455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700"/>
              <a:t>dbo:influenced</a:t>
            </a:r>
            <a:endParaRPr sz="700"/>
          </a:p>
        </p:txBody>
      </p:sp>
      <p:sp>
        <p:nvSpPr>
          <p:cNvPr id="355" name="Google Shape;355;p38"/>
          <p:cNvSpPr/>
          <p:nvPr/>
        </p:nvSpPr>
        <p:spPr>
          <a:xfrm>
            <a:off x="6414699" y="2179587"/>
            <a:ext cx="1586400" cy="15864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800">
                <a:highlight>
                  <a:srgbClr val="A4C2F4"/>
                </a:highlight>
              </a:rPr>
              <a:t>dbr:Roger_Penrose</a:t>
            </a:r>
            <a:endParaRPr sz="800">
              <a:highlight>
                <a:srgbClr val="A4C2F4"/>
              </a:highlight>
            </a:endParaRPr>
          </a:p>
        </p:txBody>
      </p:sp>
      <p:sp>
        <p:nvSpPr>
          <p:cNvPr id="356" name="Google Shape;356;p38"/>
          <p:cNvSpPr/>
          <p:nvPr/>
        </p:nvSpPr>
        <p:spPr>
          <a:xfrm>
            <a:off x="5639996" y="583500"/>
            <a:ext cx="1993050" cy="2139800"/>
          </a:xfrm>
          <a:custGeom>
            <a:rect b="b" l="l" r="r" t="t"/>
            <a:pathLst>
              <a:path extrusionOk="0" h="85592" w="79722">
                <a:moveTo>
                  <a:pt x="63704" y="0"/>
                </a:moveTo>
                <a:cubicBezTo>
                  <a:pt x="56036" y="3837"/>
                  <a:pt x="46542" y="1801"/>
                  <a:pt x="38347" y="4323"/>
                </a:cubicBezTo>
                <a:cubicBezTo>
                  <a:pt x="27460" y="7674"/>
                  <a:pt x="15672" y="11996"/>
                  <a:pt x="8379" y="20747"/>
                </a:cubicBezTo>
                <a:cubicBezTo>
                  <a:pt x="-680" y="31616"/>
                  <a:pt x="-867" y="48489"/>
                  <a:pt x="887" y="62529"/>
                </a:cubicBezTo>
                <a:cubicBezTo>
                  <a:pt x="1792" y="69769"/>
                  <a:pt x="1239" y="79008"/>
                  <a:pt x="6938" y="83564"/>
                </a:cubicBezTo>
                <a:cubicBezTo>
                  <a:pt x="13210" y="88578"/>
                  <a:pt x="23108" y="82797"/>
                  <a:pt x="30855" y="80683"/>
                </a:cubicBezTo>
                <a:cubicBezTo>
                  <a:pt x="38097" y="78706"/>
                  <a:pt x="46132" y="78373"/>
                  <a:pt x="52466" y="74343"/>
                </a:cubicBezTo>
                <a:cubicBezTo>
                  <a:pt x="63849" y="67100"/>
                  <a:pt x="72652" y="55577"/>
                  <a:pt x="78688" y="43511"/>
                </a:cubicBezTo>
                <a:cubicBezTo>
                  <a:pt x="81733" y="37424"/>
                  <a:pt x="77168" y="29944"/>
                  <a:pt x="75518" y="23341"/>
                </a:cubicBezTo>
                <a:cubicBezTo>
                  <a:pt x="73845" y="16646"/>
                  <a:pt x="74064" y="8848"/>
                  <a:pt x="69755" y="3458"/>
                </a:cubicBezTo>
                <a:cubicBezTo>
                  <a:pt x="67629" y="799"/>
                  <a:pt x="63362" y="577"/>
                  <a:pt x="59958" y="577"/>
                </a:cubicBezTo>
              </a:path>
            </a:pathLst>
          </a:custGeom>
          <a:noFill/>
          <a:ln cap="flat" cmpd="sng" w="19050">
            <a:solidFill>
              <a:srgbClr val="6AA84F"/>
            </a:solidFill>
            <a:prstDash val="dash"/>
            <a:round/>
            <a:headEnd len="med" w="med" type="none"/>
            <a:tailEnd len="med" w="med" type="none"/>
          </a:ln>
        </p:spPr>
      </p:sp>
      <p:cxnSp>
        <p:nvCxnSpPr>
          <p:cNvPr id="357" name="Google Shape;357;p38"/>
          <p:cNvCxnSpPr/>
          <p:nvPr/>
        </p:nvCxnSpPr>
        <p:spPr>
          <a:xfrm rot="10800000">
            <a:off x="6094500" y="1779350"/>
            <a:ext cx="756300" cy="50400"/>
          </a:xfrm>
          <a:prstGeom prst="straightConnector1">
            <a:avLst/>
          </a:prstGeom>
          <a:noFill/>
          <a:ln cap="flat" cmpd="sng" w="19050">
            <a:solidFill>
              <a:schemeClr val="dk2"/>
            </a:solidFill>
            <a:prstDash val="solid"/>
            <a:round/>
            <a:headEnd len="med" w="med" type="none"/>
            <a:tailEnd len="med" w="med" type="triangle"/>
          </a:ln>
        </p:spPr>
      </p:cxnSp>
      <p:sp>
        <p:nvSpPr>
          <p:cNvPr id="358" name="Google Shape;358;p38"/>
          <p:cNvSpPr/>
          <p:nvPr/>
        </p:nvSpPr>
        <p:spPr>
          <a:xfrm>
            <a:off x="5371200" y="1182575"/>
            <a:ext cx="1121400" cy="11214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800">
                <a:highlight>
                  <a:srgbClr val="A4C2F4"/>
                </a:highlight>
              </a:rPr>
              <a:t>dbr:Lucian</a:t>
            </a:r>
            <a:endParaRPr sz="800">
              <a:highlight>
                <a:srgbClr val="A4C2F4"/>
              </a:highlight>
            </a:endParaRPr>
          </a:p>
        </p:txBody>
      </p:sp>
      <p:sp>
        <p:nvSpPr>
          <p:cNvPr id="359" name="Google Shape;359;p38"/>
          <p:cNvSpPr txBox="1"/>
          <p:nvPr/>
        </p:nvSpPr>
        <p:spPr>
          <a:xfrm rot="148650">
            <a:off x="6016657" y="1761588"/>
            <a:ext cx="805053" cy="27445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700"/>
              <a:t>dbo:influenced</a:t>
            </a:r>
            <a:endParaRPr sz="700"/>
          </a:p>
        </p:txBody>
      </p:sp>
      <p:sp>
        <p:nvSpPr>
          <p:cNvPr id="360" name="Google Shape;360;p38"/>
          <p:cNvSpPr/>
          <p:nvPr/>
        </p:nvSpPr>
        <p:spPr>
          <a:xfrm>
            <a:off x="6444298" y="422342"/>
            <a:ext cx="2678625" cy="2976300"/>
          </a:xfrm>
          <a:custGeom>
            <a:rect b="b" l="l" r="r" t="t"/>
            <a:pathLst>
              <a:path extrusionOk="0" h="119052" w="107145">
                <a:moveTo>
                  <a:pt x="25193" y="2412"/>
                </a:moveTo>
                <a:cubicBezTo>
                  <a:pt x="20738" y="7980"/>
                  <a:pt x="19009" y="18167"/>
                  <a:pt x="23464" y="23735"/>
                </a:cubicBezTo>
                <a:cubicBezTo>
                  <a:pt x="31707" y="34037"/>
                  <a:pt x="54720" y="37184"/>
                  <a:pt x="52855" y="50245"/>
                </a:cubicBezTo>
                <a:cubicBezTo>
                  <a:pt x="50931" y="63716"/>
                  <a:pt x="38278" y="75431"/>
                  <a:pt x="25769" y="80789"/>
                </a:cubicBezTo>
                <a:cubicBezTo>
                  <a:pt x="14903" y="85444"/>
                  <a:pt x="-861" y="93502"/>
                  <a:pt x="123" y="105282"/>
                </a:cubicBezTo>
                <a:cubicBezTo>
                  <a:pt x="496" y="109749"/>
                  <a:pt x="5419" y="113260"/>
                  <a:pt x="9632" y="114791"/>
                </a:cubicBezTo>
                <a:cubicBezTo>
                  <a:pt x="26424" y="120893"/>
                  <a:pt x="46025" y="119896"/>
                  <a:pt x="63229" y="115079"/>
                </a:cubicBezTo>
                <a:cubicBezTo>
                  <a:pt x="70694" y="112989"/>
                  <a:pt x="78472" y="108714"/>
                  <a:pt x="82535" y="102112"/>
                </a:cubicBezTo>
                <a:cubicBezTo>
                  <a:pt x="87490" y="94060"/>
                  <a:pt x="88830" y="84264"/>
                  <a:pt x="92620" y="75603"/>
                </a:cubicBezTo>
                <a:cubicBezTo>
                  <a:pt x="99569" y="59721"/>
                  <a:pt x="113065" y="39754"/>
                  <a:pt x="104146" y="24888"/>
                </a:cubicBezTo>
                <a:cubicBezTo>
                  <a:pt x="93608" y="7325"/>
                  <a:pt x="68150" y="683"/>
                  <a:pt x="47668" y="683"/>
                </a:cubicBezTo>
                <a:cubicBezTo>
                  <a:pt x="39734" y="683"/>
                  <a:pt x="29646" y="-2050"/>
                  <a:pt x="24040" y="3565"/>
                </a:cubicBezTo>
              </a:path>
            </a:pathLst>
          </a:custGeom>
          <a:noFill/>
          <a:ln cap="flat" cmpd="sng" w="19050">
            <a:solidFill>
              <a:srgbClr val="CC0000"/>
            </a:solidFill>
            <a:prstDash val="dash"/>
            <a:round/>
            <a:headEnd len="med" w="med" type="none"/>
            <a:tailEnd len="med" w="med" type="none"/>
          </a:ln>
        </p:spPr>
      </p:sp>
      <p:sp>
        <p:nvSpPr>
          <p:cNvPr id="361" name="Google Shape;361;p38"/>
          <p:cNvSpPr txBox="1"/>
          <p:nvPr/>
        </p:nvSpPr>
        <p:spPr>
          <a:xfrm>
            <a:off x="8380050" y="835525"/>
            <a:ext cx="497100" cy="3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CC0000"/>
                </a:solidFill>
              </a:rPr>
              <a:t>?x1</a:t>
            </a:r>
            <a:endParaRPr>
              <a:solidFill>
                <a:srgbClr val="CC0000"/>
              </a:solidFill>
            </a:endParaRPr>
          </a:p>
        </p:txBody>
      </p:sp>
      <p:sp>
        <p:nvSpPr>
          <p:cNvPr id="362" name="Google Shape;362;p38"/>
          <p:cNvSpPr txBox="1"/>
          <p:nvPr/>
        </p:nvSpPr>
        <p:spPr>
          <a:xfrm>
            <a:off x="8293200" y="1877925"/>
            <a:ext cx="497100" cy="3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CC0000"/>
                </a:solidFill>
              </a:rPr>
              <a:t>?x2</a:t>
            </a:r>
            <a:endParaRPr>
              <a:solidFill>
                <a:srgbClr val="CC0000"/>
              </a:solidFill>
            </a:endParaRPr>
          </a:p>
        </p:txBody>
      </p:sp>
      <p:sp>
        <p:nvSpPr>
          <p:cNvPr id="363" name="Google Shape;363;p38"/>
          <p:cNvSpPr txBox="1"/>
          <p:nvPr/>
        </p:nvSpPr>
        <p:spPr>
          <a:xfrm>
            <a:off x="6906650" y="1420325"/>
            <a:ext cx="497100" cy="3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38761D"/>
                </a:solidFill>
              </a:rPr>
              <a:t>?x2</a:t>
            </a:r>
            <a:endParaRPr>
              <a:solidFill>
                <a:srgbClr val="38761D"/>
              </a:solidFill>
            </a:endParaRPr>
          </a:p>
        </p:txBody>
      </p:sp>
      <p:sp>
        <p:nvSpPr>
          <p:cNvPr id="364" name="Google Shape;364;p38"/>
          <p:cNvSpPr txBox="1"/>
          <p:nvPr/>
        </p:nvSpPr>
        <p:spPr>
          <a:xfrm>
            <a:off x="5941025" y="821075"/>
            <a:ext cx="497100" cy="3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38761D"/>
                </a:solidFill>
              </a:rPr>
              <a:t>?x1</a:t>
            </a:r>
            <a:endParaRPr>
              <a:solidFill>
                <a:srgbClr val="38761D"/>
              </a:solidFill>
            </a:endParaRPr>
          </a:p>
        </p:txBody>
      </p:sp>
      <p:sp>
        <p:nvSpPr>
          <p:cNvPr id="365" name="Google Shape;365;p38"/>
          <p:cNvSpPr txBox="1"/>
          <p:nvPr/>
        </p:nvSpPr>
        <p:spPr>
          <a:xfrm>
            <a:off x="5371200" y="554650"/>
            <a:ext cx="771600" cy="3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6AA84F"/>
                </a:solidFill>
              </a:rPr>
              <a:t>Match</a:t>
            </a:r>
            <a:endParaRPr>
              <a:solidFill>
                <a:srgbClr val="6AA84F"/>
              </a:solidFill>
            </a:endParaRPr>
          </a:p>
        </p:txBody>
      </p:sp>
      <p:sp>
        <p:nvSpPr>
          <p:cNvPr id="366" name="Google Shape;366;p38"/>
          <p:cNvSpPr txBox="1"/>
          <p:nvPr/>
        </p:nvSpPr>
        <p:spPr>
          <a:xfrm>
            <a:off x="8125875" y="136500"/>
            <a:ext cx="954600" cy="3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CC0000"/>
                </a:solidFill>
              </a:rPr>
              <a:t>No Match</a:t>
            </a:r>
            <a:endParaRPr>
              <a:solidFill>
                <a:srgbClr val="CC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6"/>
                                        </p:tgtEl>
                                        <p:attrNameLst>
                                          <p:attrName>style.visibility</p:attrName>
                                        </p:attrNameLst>
                                      </p:cBhvr>
                                      <p:to>
                                        <p:strVal val="visible"/>
                                      </p:to>
                                    </p:set>
                                    <p:animEffect filter="fade" transition="in">
                                      <p:cBhvr>
                                        <p:cTn dur="1000"/>
                                        <p:tgtEl>
                                          <p:spTgt spid="356"/>
                                        </p:tgtEl>
                                      </p:cBhvr>
                                    </p:animEffect>
                                  </p:childTnLst>
                                </p:cTn>
                              </p:par>
                              <p:par>
                                <p:cTn fill="hold" nodeType="withEffect" presetClass="entr" presetID="10" presetSubtype="0">
                                  <p:stCondLst>
                                    <p:cond delay="0"/>
                                  </p:stCondLst>
                                  <p:childTnLst>
                                    <p:set>
                                      <p:cBhvr>
                                        <p:cTn dur="1" fill="hold">
                                          <p:stCondLst>
                                            <p:cond delay="0"/>
                                          </p:stCondLst>
                                        </p:cTn>
                                        <p:tgtEl>
                                          <p:spTgt spid="360"/>
                                        </p:tgtEl>
                                        <p:attrNameLst>
                                          <p:attrName>style.visibility</p:attrName>
                                        </p:attrNameLst>
                                      </p:cBhvr>
                                      <p:to>
                                        <p:strVal val="visible"/>
                                      </p:to>
                                    </p:set>
                                    <p:animEffect filter="fade" transition="in">
                                      <p:cBhvr>
                                        <p:cTn dur="1000"/>
                                        <p:tgtEl>
                                          <p:spTgt spid="360"/>
                                        </p:tgtEl>
                                      </p:cBhvr>
                                    </p:animEffect>
                                  </p:childTnLst>
                                </p:cTn>
                              </p:par>
                              <p:par>
                                <p:cTn fill="hold" nodeType="withEffect" presetClass="entr" presetID="10" presetSubtype="0">
                                  <p:stCondLst>
                                    <p:cond delay="0"/>
                                  </p:stCondLst>
                                  <p:childTnLst>
                                    <p:set>
                                      <p:cBhvr>
                                        <p:cTn dur="1" fill="hold">
                                          <p:stCondLst>
                                            <p:cond delay="0"/>
                                          </p:stCondLst>
                                        </p:cTn>
                                        <p:tgtEl>
                                          <p:spTgt spid="361"/>
                                        </p:tgtEl>
                                        <p:attrNameLst>
                                          <p:attrName>style.visibility</p:attrName>
                                        </p:attrNameLst>
                                      </p:cBhvr>
                                      <p:to>
                                        <p:strVal val="visible"/>
                                      </p:to>
                                    </p:set>
                                    <p:animEffect filter="fade" transition="in">
                                      <p:cBhvr>
                                        <p:cTn dur="1000"/>
                                        <p:tgtEl>
                                          <p:spTgt spid="361"/>
                                        </p:tgtEl>
                                      </p:cBhvr>
                                    </p:animEffect>
                                  </p:childTnLst>
                                </p:cTn>
                              </p:par>
                              <p:par>
                                <p:cTn fill="hold" nodeType="withEffect" presetClass="entr" presetID="10" presetSubtype="0">
                                  <p:stCondLst>
                                    <p:cond delay="0"/>
                                  </p:stCondLst>
                                  <p:childTnLst>
                                    <p:set>
                                      <p:cBhvr>
                                        <p:cTn dur="1" fill="hold">
                                          <p:stCondLst>
                                            <p:cond delay="0"/>
                                          </p:stCondLst>
                                        </p:cTn>
                                        <p:tgtEl>
                                          <p:spTgt spid="362"/>
                                        </p:tgtEl>
                                        <p:attrNameLst>
                                          <p:attrName>style.visibility</p:attrName>
                                        </p:attrNameLst>
                                      </p:cBhvr>
                                      <p:to>
                                        <p:strVal val="visible"/>
                                      </p:to>
                                    </p:set>
                                    <p:animEffect filter="fade" transition="in">
                                      <p:cBhvr>
                                        <p:cTn dur="1000"/>
                                        <p:tgtEl>
                                          <p:spTgt spid="362"/>
                                        </p:tgtEl>
                                      </p:cBhvr>
                                    </p:animEffect>
                                  </p:childTnLst>
                                </p:cTn>
                              </p:par>
                              <p:par>
                                <p:cTn fill="hold" nodeType="withEffect" presetClass="entr" presetID="10" presetSubtype="0">
                                  <p:stCondLst>
                                    <p:cond delay="0"/>
                                  </p:stCondLst>
                                  <p:childTnLst>
                                    <p:set>
                                      <p:cBhvr>
                                        <p:cTn dur="1" fill="hold">
                                          <p:stCondLst>
                                            <p:cond delay="0"/>
                                          </p:stCondLst>
                                        </p:cTn>
                                        <p:tgtEl>
                                          <p:spTgt spid="363"/>
                                        </p:tgtEl>
                                        <p:attrNameLst>
                                          <p:attrName>style.visibility</p:attrName>
                                        </p:attrNameLst>
                                      </p:cBhvr>
                                      <p:to>
                                        <p:strVal val="visible"/>
                                      </p:to>
                                    </p:set>
                                    <p:animEffect filter="fade" transition="in">
                                      <p:cBhvr>
                                        <p:cTn dur="1000"/>
                                        <p:tgtEl>
                                          <p:spTgt spid="363"/>
                                        </p:tgtEl>
                                      </p:cBhvr>
                                    </p:animEffect>
                                  </p:childTnLst>
                                </p:cTn>
                              </p:par>
                              <p:par>
                                <p:cTn fill="hold" nodeType="withEffect" presetClass="entr" presetID="10" presetSubtype="0">
                                  <p:stCondLst>
                                    <p:cond delay="0"/>
                                  </p:stCondLst>
                                  <p:childTnLst>
                                    <p:set>
                                      <p:cBhvr>
                                        <p:cTn dur="1" fill="hold">
                                          <p:stCondLst>
                                            <p:cond delay="0"/>
                                          </p:stCondLst>
                                        </p:cTn>
                                        <p:tgtEl>
                                          <p:spTgt spid="364"/>
                                        </p:tgtEl>
                                        <p:attrNameLst>
                                          <p:attrName>style.visibility</p:attrName>
                                        </p:attrNameLst>
                                      </p:cBhvr>
                                      <p:to>
                                        <p:strVal val="visible"/>
                                      </p:to>
                                    </p:set>
                                    <p:animEffect filter="fade" transition="in">
                                      <p:cBhvr>
                                        <p:cTn dur="1000"/>
                                        <p:tgtEl>
                                          <p:spTgt spid="364"/>
                                        </p:tgtEl>
                                      </p:cBhvr>
                                    </p:animEffect>
                                  </p:childTnLst>
                                </p:cTn>
                              </p:par>
                              <p:par>
                                <p:cTn fill="hold" nodeType="withEffect" presetClass="entr" presetID="10" presetSubtype="0">
                                  <p:stCondLst>
                                    <p:cond delay="0"/>
                                  </p:stCondLst>
                                  <p:childTnLst>
                                    <p:set>
                                      <p:cBhvr>
                                        <p:cTn dur="1" fill="hold">
                                          <p:stCondLst>
                                            <p:cond delay="0"/>
                                          </p:stCondLst>
                                        </p:cTn>
                                        <p:tgtEl>
                                          <p:spTgt spid="365"/>
                                        </p:tgtEl>
                                        <p:attrNameLst>
                                          <p:attrName>style.visibility</p:attrName>
                                        </p:attrNameLst>
                                      </p:cBhvr>
                                      <p:to>
                                        <p:strVal val="visible"/>
                                      </p:to>
                                    </p:set>
                                    <p:animEffect filter="fade" transition="in">
                                      <p:cBhvr>
                                        <p:cTn dur="1000"/>
                                        <p:tgtEl>
                                          <p:spTgt spid="365"/>
                                        </p:tgtEl>
                                      </p:cBhvr>
                                    </p:animEffect>
                                  </p:childTnLst>
                                </p:cTn>
                              </p:par>
                              <p:par>
                                <p:cTn fill="hold" nodeType="withEffect" presetClass="entr" presetID="10" presetSubtype="0">
                                  <p:stCondLst>
                                    <p:cond delay="0"/>
                                  </p:stCondLst>
                                  <p:childTnLst>
                                    <p:set>
                                      <p:cBhvr>
                                        <p:cTn dur="1" fill="hold">
                                          <p:stCondLst>
                                            <p:cond delay="0"/>
                                          </p:stCondLst>
                                        </p:cTn>
                                        <p:tgtEl>
                                          <p:spTgt spid="366"/>
                                        </p:tgtEl>
                                        <p:attrNameLst>
                                          <p:attrName>style.visibility</p:attrName>
                                        </p:attrNameLst>
                                      </p:cBhvr>
                                      <p:to>
                                        <p:strVal val="visible"/>
                                      </p:to>
                                    </p:set>
                                    <p:animEffect filter="fade" transition="in">
                                      <p:cBhvr>
                                        <p:cTn dur="1000"/>
                                        <p:tgtEl>
                                          <p:spTgt spid="366"/>
                                        </p:tgtEl>
                                      </p:cBhvr>
                                    </p:animEffect>
                                  </p:childTnLst>
                                </p:cTn>
                              </p:par>
                              <p:par>
                                <p:cTn fill="hold" nodeType="withEffect" presetClass="entr" presetID="10" presetSubtype="0">
                                  <p:stCondLst>
                                    <p:cond delay="0"/>
                                  </p:stCondLst>
                                  <p:childTnLst>
                                    <p:set>
                                      <p:cBhvr>
                                        <p:cTn dur="1" fill="hold">
                                          <p:stCondLst>
                                            <p:cond delay="0"/>
                                          </p:stCondLst>
                                        </p:cTn>
                                        <p:tgtEl>
                                          <p:spTgt spid="336"/>
                                        </p:tgtEl>
                                        <p:attrNameLst>
                                          <p:attrName>style.visibility</p:attrName>
                                        </p:attrNameLst>
                                      </p:cBhvr>
                                      <p:to>
                                        <p:strVal val="visible"/>
                                      </p:to>
                                    </p:set>
                                    <p:animEffect filter="fade" transition="in">
                                      <p:cBhvr>
                                        <p:cTn dur="1000"/>
                                        <p:tgtEl>
                                          <p:spTgt spid="3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92" name="Google Shape;92;p21"/>
          <p:cNvSpPr txBox="1"/>
          <p:nvPr/>
        </p:nvSpPr>
        <p:spPr>
          <a:xfrm>
            <a:off x="1943850" y="1706575"/>
            <a:ext cx="4771200" cy="264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00">
                <a:solidFill>
                  <a:schemeClr val="dk1"/>
                </a:solidFill>
              </a:rPr>
              <a:t>© 2024 by Michel Dumontier and the Institute of Data Science at Maastricht University is licensed under Attribution 4.0 International</a:t>
            </a:r>
            <a:endParaRPr sz="1000">
              <a:solidFill>
                <a:schemeClr val="dk1"/>
              </a:solidFill>
            </a:endParaRPr>
          </a:p>
          <a:p>
            <a:pPr indent="0" lvl="0" marL="0" rtl="0" algn="l">
              <a:spcBef>
                <a:spcPts val="0"/>
              </a:spcBef>
              <a:spcAft>
                <a:spcPts val="0"/>
              </a:spcAft>
              <a:buNone/>
            </a:pPr>
            <a:r>
              <a:rPr lang="en-GB" sz="1000">
                <a:solidFill>
                  <a:schemeClr val="dk1"/>
                </a:solidFill>
              </a:rPr>
              <a:t>To view a copy of this license, visit </a:t>
            </a:r>
            <a:r>
              <a:rPr lang="en-GB" sz="1000" u="sng">
                <a:solidFill>
                  <a:schemeClr val="hlink"/>
                </a:solidFill>
                <a:hlinkClick r:id="rId3"/>
              </a:rPr>
              <a:t>http://creativecommons.org/licenses/by/4.0/</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lnSpc>
                <a:spcPct val="115000"/>
              </a:lnSpc>
              <a:spcBef>
                <a:spcPts val="1200"/>
              </a:spcBef>
              <a:spcAft>
                <a:spcPts val="0"/>
              </a:spcAft>
              <a:buNone/>
            </a:pPr>
            <a:r>
              <a:rPr lang="en-GB" sz="1100"/>
              <a:t>This license requires that reusers give credit to the creator. It allows reusers to distribute, remix, adapt, and build upon the material in any medium or format, even for commercial purposes.</a:t>
            </a:r>
            <a:endParaRPr sz="1100"/>
          </a:p>
          <a:p>
            <a:pPr indent="0" lvl="0" marL="0" rtl="0" algn="l">
              <a:lnSpc>
                <a:spcPct val="115000"/>
              </a:lnSpc>
              <a:spcBef>
                <a:spcPts val="1200"/>
              </a:spcBef>
              <a:spcAft>
                <a:spcPts val="0"/>
              </a:spcAft>
              <a:buClr>
                <a:schemeClr val="dk1"/>
              </a:buClr>
              <a:buSzPts val="1100"/>
              <a:buFont typeface="Arial"/>
              <a:buNone/>
            </a:pPr>
            <a:r>
              <a:rPr lang="en-GB" sz="1100">
                <a:solidFill>
                  <a:schemeClr val="dk1"/>
                </a:solidFill>
              </a:rPr>
              <a:t>id: KEN4256_L4</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100"/>
              <a:t>version: 1.2024.0</a:t>
            </a:r>
            <a:endParaRPr sz="1100"/>
          </a:p>
          <a:p>
            <a:pPr indent="0" lvl="0" marL="0" rtl="0" algn="l">
              <a:lnSpc>
                <a:spcPct val="115000"/>
              </a:lnSpc>
              <a:spcBef>
                <a:spcPts val="0"/>
              </a:spcBef>
              <a:spcAft>
                <a:spcPts val="0"/>
              </a:spcAft>
              <a:buClr>
                <a:schemeClr val="dk1"/>
              </a:buClr>
              <a:buSzPts val="1100"/>
              <a:buFont typeface="Arial"/>
              <a:buNone/>
            </a:pPr>
            <a:r>
              <a:rPr lang="en-GB" sz="1100"/>
              <a:t>created: February 2, 2019</a:t>
            </a:r>
            <a:endParaRPr sz="1100"/>
          </a:p>
          <a:p>
            <a:pPr indent="0" lvl="0" marL="0" rtl="0" algn="l">
              <a:lnSpc>
                <a:spcPct val="115000"/>
              </a:lnSpc>
              <a:spcBef>
                <a:spcPts val="0"/>
              </a:spcBef>
              <a:spcAft>
                <a:spcPts val="0"/>
              </a:spcAft>
              <a:buClr>
                <a:schemeClr val="dk1"/>
              </a:buClr>
              <a:buSzPts val="1100"/>
              <a:buFont typeface="Arial"/>
              <a:buNone/>
            </a:pPr>
            <a:r>
              <a:rPr lang="en-GB" sz="1100"/>
              <a:t>last modified: March 26, 2024</a:t>
            </a:r>
            <a:endParaRPr sz="1100"/>
          </a:p>
          <a:p>
            <a:pPr indent="0" lvl="0" marL="0" rtl="0" algn="l">
              <a:lnSpc>
                <a:spcPct val="115000"/>
              </a:lnSpc>
              <a:spcBef>
                <a:spcPts val="0"/>
              </a:spcBef>
              <a:spcAft>
                <a:spcPts val="0"/>
              </a:spcAft>
              <a:buNone/>
            </a:pPr>
            <a:r>
              <a:rPr lang="en-GB" sz="1100"/>
              <a:t>published on: March 26, 2024</a:t>
            </a:r>
            <a:endParaRPr sz="11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Example SPARQL query</a:t>
            </a:r>
            <a:endParaRPr/>
          </a:p>
        </p:txBody>
      </p:sp>
      <p:sp>
        <p:nvSpPr>
          <p:cNvPr id="372" name="Google Shape;372;p39"/>
          <p:cNvSpPr txBox="1"/>
          <p:nvPr>
            <p:ph idx="1" type="body"/>
          </p:nvPr>
        </p:nvSpPr>
        <p:spPr>
          <a:xfrm>
            <a:off x="311700" y="1762075"/>
            <a:ext cx="3056100" cy="1863300"/>
          </a:xfrm>
          <a:prstGeom prst="rect">
            <a:avLst/>
          </a:prstGeom>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lang="en-GB" sz="1200"/>
              <a:t>PREFIX : &lt;</a:t>
            </a:r>
            <a:r>
              <a:rPr lang="en-GB" sz="1200" u="sng">
                <a:solidFill>
                  <a:schemeClr val="hlink"/>
                </a:solidFill>
                <a:hlinkClick r:id="rId3"/>
              </a:rPr>
              <a:t>http://somenamespace.org/</a:t>
            </a:r>
            <a:r>
              <a:rPr lang="en-GB" sz="1200"/>
              <a:t>&gt;</a:t>
            </a:r>
            <a:endParaRPr sz="1200"/>
          </a:p>
          <a:p>
            <a:pPr indent="0" lvl="0" marL="0" rtl="0" algn="l">
              <a:lnSpc>
                <a:spcPct val="50000"/>
              </a:lnSpc>
              <a:spcBef>
                <a:spcPts val="1600"/>
              </a:spcBef>
              <a:spcAft>
                <a:spcPts val="0"/>
              </a:spcAft>
              <a:buClr>
                <a:schemeClr val="dk1"/>
              </a:buClr>
              <a:buSzPts val="1100"/>
              <a:buFont typeface="Arial"/>
              <a:buNone/>
            </a:pPr>
            <a:r>
              <a:rPr lang="en-GB" sz="1200"/>
              <a:t>PREFIX schema: &lt;</a:t>
            </a:r>
            <a:r>
              <a:rPr lang="en-GB" sz="1200" u="sng">
                <a:solidFill>
                  <a:schemeClr val="accent5"/>
                </a:solidFill>
                <a:hlinkClick r:id="rId4">
                  <a:extLst>
                    <a:ext uri="{A12FA001-AC4F-418D-AE19-62706E023703}">
                      <ahyp:hlinkClr val="tx"/>
                    </a:ext>
                  </a:extLst>
                </a:hlinkClick>
              </a:rPr>
              <a:t>http://schema.org/</a:t>
            </a:r>
            <a:r>
              <a:rPr lang="en-GB" sz="1200"/>
              <a:t>&gt;</a:t>
            </a:r>
            <a:endParaRPr sz="1200"/>
          </a:p>
          <a:p>
            <a:pPr indent="0" lvl="0" marL="0" rtl="0" algn="l">
              <a:lnSpc>
                <a:spcPct val="50000"/>
              </a:lnSpc>
              <a:spcBef>
                <a:spcPts val="1600"/>
              </a:spcBef>
              <a:spcAft>
                <a:spcPts val="0"/>
              </a:spcAft>
              <a:buNone/>
            </a:pPr>
            <a:r>
              <a:rPr lang="en-GB" sz="1200"/>
              <a:t>SELECT ?s </a:t>
            </a:r>
            <a:endParaRPr sz="1200"/>
          </a:p>
          <a:p>
            <a:pPr indent="0" lvl="0" marL="0" rtl="0" algn="l">
              <a:lnSpc>
                <a:spcPct val="50000"/>
              </a:lnSpc>
              <a:spcBef>
                <a:spcPts val="1600"/>
              </a:spcBef>
              <a:spcAft>
                <a:spcPts val="0"/>
              </a:spcAft>
              <a:buNone/>
            </a:pPr>
            <a:r>
              <a:rPr lang="en-GB" sz="1200"/>
              <a:t>WHERE {</a:t>
            </a:r>
            <a:endParaRPr sz="1200"/>
          </a:p>
          <a:p>
            <a:pPr indent="0" lvl="0" marL="0" rtl="0" algn="l">
              <a:lnSpc>
                <a:spcPct val="50000"/>
              </a:lnSpc>
              <a:spcBef>
                <a:spcPts val="1600"/>
              </a:spcBef>
              <a:spcAft>
                <a:spcPts val="0"/>
              </a:spcAft>
              <a:buNone/>
            </a:pPr>
            <a:r>
              <a:rPr lang="en-GB" sz="1200"/>
              <a:t>	?s :hasChild ?c .</a:t>
            </a:r>
            <a:endParaRPr sz="1200"/>
          </a:p>
          <a:p>
            <a:pPr indent="0" lvl="0" marL="0" rtl="0" algn="l">
              <a:lnSpc>
                <a:spcPct val="50000"/>
              </a:lnSpc>
              <a:spcBef>
                <a:spcPts val="1600"/>
              </a:spcBef>
              <a:spcAft>
                <a:spcPts val="0"/>
              </a:spcAft>
              <a:buNone/>
            </a:pPr>
            <a:r>
              <a:rPr lang="en-GB" sz="1200"/>
              <a:t>	?c schema:gender schema:Male .</a:t>
            </a:r>
            <a:endParaRPr sz="1200"/>
          </a:p>
          <a:p>
            <a:pPr indent="0" lvl="0" marL="0" rtl="0" algn="l">
              <a:lnSpc>
                <a:spcPct val="50000"/>
              </a:lnSpc>
              <a:spcBef>
                <a:spcPts val="1600"/>
              </a:spcBef>
              <a:spcAft>
                <a:spcPts val="1600"/>
              </a:spcAft>
              <a:buNone/>
            </a:pPr>
            <a:r>
              <a:rPr lang="en-GB" sz="1200"/>
              <a:t>}</a:t>
            </a:r>
            <a:endParaRPr sz="1200"/>
          </a:p>
        </p:txBody>
      </p:sp>
      <p:sp>
        <p:nvSpPr>
          <p:cNvPr id="373" name="Google Shape;373;p39"/>
          <p:cNvSpPr txBox="1"/>
          <p:nvPr>
            <p:ph idx="1" type="body"/>
          </p:nvPr>
        </p:nvSpPr>
        <p:spPr>
          <a:xfrm>
            <a:off x="4805725" y="1762075"/>
            <a:ext cx="3056100" cy="1224300"/>
          </a:xfrm>
          <a:prstGeom prst="rect">
            <a:avLst/>
          </a:prstGeom>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lang="en-GB" sz="1200"/>
              <a:t>:catherine :hasChild :jessica .</a:t>
            </a:r>
            <a:endParaRPr sz="1200"/>
          </a:p>
          <a:p>
            <a:pPr indent="0" lvl="0" marL="0" rtl="0" algn="l">
              <a:lnSpc>
                <a:spcPct val="50000"/>
              </a:lnSpc>
              <a:spcBef>
                <a:spcPts val="1600"/>
              </a:spcBef>
              <a:spcAft>
                <a:spcPts val="0"/>
              </a:spcAft>
              <a:buNone/>
            </a:pPr>
            <a:r>
              <a:rPr lang="en-GB" sz="1200"/>
              <a:t>:jessica schema:gender schema:Female .</a:t>
            </a:r>
            <a:endParaRPr sz="1200"/>
          </a:p>
          <a:p>
            <a:pPr indent="0" lvl="0" marL="0" rtl="0" algn="l">
              <a:lnSpc>
                <a:spcPct val="50000"/>
              </a:lnSpc>
              <a:spcBef>
                <a:spcPts val="1600"/>
              </a:spcBef>
              <a:spcAft>
                <a:spcPts val="0"/>
              </a:spcAft>
              <a:buNone/>
            </a:pPr>
            <a:r>
              <a:rPr lang="en-GB" sz="1200"/>
              <a:t>:linda :hasChild :jason .</a:t>
            </a:r>
            <a:endParaRPr sz="1200"/>
          </a:p>
          <a:p>
            <a:pPr indent="0" lvl="0" marL="0" rtl="0" algn="l">
              <a:lnSpc>
                <a:spcPct val="50000"/>
              </a:lnSpc>
              <a:spcBef>
                <a:spcPts val="1600"/>
              </a:spcBef>
              <a:spcAft>
                <a:spcPts val="1600"/>
              </a:spcAft>
              <a:buNone/>
            </a:pPr>
            <a:r>
              <a:rPr lang="en-GB" sz="1200"/>
              <a:t>:jason schema:gender schema:Male .</a:t>
            </a:r>
            <a:endParaRPr sz="1200"/>
          </a:p>
        </p:txBody>
      </p:sp>
      <p:sp>
        <p:nvSpPr>
          <p:cNvPr id="374" name="Google Shape;374;p39"/>
          <p:cNvSpPr txBox="1"/>
          <p:nvPr/>
        </p:nvSpPr>
        <p:spPr>
          <a:xfrm>
            <a:off x="311700" y="1349575"/>
            <a:ext cx="778800" cy="4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t>Query</a:t>
            </a:r>
            <a:endParaRPr b="1"/>
          </a:p>
        </p:txBody>
      </p:sp>
      <p:sp>
        <p:nvSpPr>
          <p:cNvPr id="375" name="Google Shape;375;p39"/>
          <p:cNvSpPr txBox="1"/>
          <p:nvPr/>
        </p:nvSpPr>
        <p:spPr>
          <a:xfrm>
            <a:off x="4805725" y="1349575"/>
            <a:ext cx="778800" cy="4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t>Graph</a:t>
            </a:r>
            <a:endParaRPr b="1"/>
          </a:p>
        </p:txBody>
      </p:sp>
      <p:sp>
        <p:nvSpPr>
          <p:cNvPr id="376" name="Google Shape;376;p39"/>
          <p:cNvSpPr txBox="1"/>
          <p:nvPr/>
        </p:nvSpPr>
        <p:spPr>
          <a:xfrm>
            <a:off x="282150" y="3949725"/>
            <a:ext cx="3880800" cy="4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CC0000"/>
                </a:solidFill>
              </a:rPr>
              <a:t>“All people who have male children”</a:t>
            </a:r>
            <a:endParaRPr b="1">
              <a:solidFill>
                <a:srgbClr val="CC0000"/>
              </a:solidFill>
            </a:endParaRPr>
          </a:p>
        </p:txBody>
      </p:sp>
      <p:sp>
        <p:nvSpPr>
          <p:cNvPr id="377" name="Google Shape;377;p39"/>
          <p:cNvSpPr txBox="1"/>
          <p:nvPr/>
        </p:nvSpPr>
        <p:spPr>
          <a:xfrm>
            <a:off x="4805725" y="2332000"/>
            <a:ext cx="483900" cy="332100"/>
          </a:xfrm>
          <a:prstGeom prst="rect">
            <a:avLst/>
          </a:prstGeom>
          <a:noFill/>
          <a:ln cap="flat" cmpd="sng" w="28575">
            <a:solidFill>
              <a:srgbClr val="38761D"/>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38761D"/>
              </a:solidFill>
            </a:endParaRPr>
          </a:p>
        </p:txBody>
      </p:sp>
      <p:graphicFrame>
        <p:nvGraphicFramePr>
          <p:cNvPr id="378" name="Google Shape;378;p39"/>
          <p:cNvGraphicFramePr/>
          <p:nvPr/>
        </p:nvGraphicFramePr>
        <p:xfrm>
          <a:off x="4805725" y="3234025"/>
          <a:ext cx="3000000" cy="3000000"/>
        </p:xfrm>
        <a:graphic>
          <a:graphicData uri="http://schemas.openxmlformats.org/drawingml/2006/table">
            <a:tbl>
              <a:tblPr>
                <a:noFill/>
                <a:tableStyleId>{7EE385B6-B9C6-4A72-98D0-55EBDEBA2894}</a:tableStyleId>
              </a:tblPr>
              <a:tblGrid>
                <a:gridCol w="778800"/>
              </a:tblGrid>
              <a:tr h="381000">
                <a:tc>
                  <a:txBody>
                    <a:bodyPr/>
                    <a:lstStyle/>
                    <a:p>
                      <a:pPr indent="0" lvl="0" marL="0" rtl="0" algn="l">
                        <a:spcBef>
                          <a:spcPts val="0"/>
                        </a:spcBef>
                        <a:spcAft>
                          <a:spcPts val="0"/>
                        </a:spcAft>
                        <a:buNone/>
                      </a:pPr>
                      <a:r>
                        <a:rPr b="1" lang="en-GB"/>
                        <a:t>s</a:t>
                      </a:r>
                      <a:endParaRPr b="1"/>
                    </a:p>
                  </a:txBody>
                  <a:tcPr marT="91425" marB="91425" marR="91425" marL="91425"/>
                </a:tc>
              </a:tr>
              <a:tr h="381000">
                <a:tc>
                  <a:txBody>
                    <a:bodyPr/>
                    <a:lstStyle/>
                    <a:p>
                      <a:pPr indent="0" lvl="0" marL="0" rtl="0" algn="l">
                        <a:spcBef>
                          <a:spcPts val="0"/>
                        </a:spcBef>
                        <a:spcAft>
                          <a:spcPts val="0"/>
                        </a:spcAft>
                        <a:buNone/>
                      </a:pPr>
                      <a:r>
                        <a:rPr lang="en-GB"/>
                        <a:t>:linda</a:t>
                      </a:r>
                      <a:endParaRPr/>
                    </a:p>
                  </a:txBody>
                  <a:tcPr marT="91425" marB="91425" marR="91425" marL="91425"/>
                </a:tc>
              </a:tr>
            </a:tbl>
          </a:graphicData>
        </a:graphic>
      </p:graphicFrame>
      <p:sp>
        <p:nvSpPr>
          <p:cNvPr id="379" name="Google Shape;379;p39"/>
          <p:cNvSpPr txBox="1"/>
          <p:nvPr/>
        </p:nvSpPr>
        <p:spPr>
          <a:xfrm>
            <a:off x="5728850" y="3295600"/>
            <a:ext cx="2544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38761D"/>
                </a:solidFill>
              </a:rPr>
              <a:t>:linda is a valid “binding” for ?s in this query</a:t>
            </a:r>
            <a:endParaRPr b="1">
              <a:solidFill>
                <a:srgbClr val="38761D"/>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8"/>
                                        </p:tgtEl>
                                        <p:attrNameLst>
                                          <p:attrName>style.visibility</p:attrName>
                                        </p:attrNameLst>
                                      </p:cBhvr>
                                      <p:to>
                                        <p:strVal val="visible"/>
                                      </p:to>
                                    </p:set>
                                    <p:animEffect filter="fade" transition="in">
                                      <p:cBhvr>
                                        <p:cTn dur="1000"/>
                                        <p:tgtEl>
                                          <p:spTgt spid="378"/>
                                        </p:tgtEl>
                                      </p:cBhvr>
                                    </p:animEffect>
                                  </p:childTnLst>
                                </p:cTn>
                              </p:par>
                              <p:par>
                                <p:cTn fill="hold" nodeType="withEffect" presetClass="entr" presetID="10" presetSubtype="0">
                                  <p:stCondLst>
                                    <p:cond delay="0"/>
                                  </p:stCondLst>
                                  <p:childTnLst>
                                    <p:set>
                                      <p:cBhvr>
                                        <p:cTn dur="1" fill="hold">
                                          <p:stCondLst>
                                            <p:cond delay="0"/>
                                          </p:stCondLst>
                                        </p:cTn>
                                        <p:tgtEl>
                                          <p:spTgt spid="379"/>
                                        </p:tgtEl>
                                        <p:attrNameLst>
                                          <p:attrName>style.visibility</p:attrName>
                                        </p:attrNameLst>
                                      </p:cBhvr>
                                      <p:to>
                                        <p:strVal val="visible"/>
                                      </p:to>
                                    </p:set>
                                    <p:animEffect filter="fade" transition="in">
                                      <p:cBhvr>
                                        <p:cTn dur="1000"/>
                                        <p:tgtEl>
                                          <p:spTgt spid="379"/>
                                        </p:tgtEl>
                                      </p:cBhvr>
                                    </p:animEffect>
                                  </p:childTnLst>
                                </p:cTn>
                              </p:par>
                              <p:par>
                                <p:cTn fill="hold" nodeType="withEffect" presetClass="entr" presetID="10" presetSubtype="0">
                                  <p:stCondLst>
                                    <p:cond delay="0"/>
                                  </p:stCondLst>
                                  <p:childTnLst>
                                    <p:set>
                                      <p:cBhvr>
                                        <p:cTn dur="1" fill="hold">
                                          <p:stCondLst>
                                            <p:cond delay="0"/>
                                          </p:stCondLst>
                                        </p:cTn>
                                        <p:tgtEl>
                                          <p:spTgt spid="377"/>
                                        </p:tgtEl>
                                        <p:attrNameLst>
                                          <p:attrName>style.visibility</p:attrName>
                                        </p:attrNameLst>
                                      </p:cBhvr>
                                      <p:to>
                                        <p:strVal val="visible"/>
                                      </p:to>
                                    </p:set>
                                    <p:animEffect filter="fade" transition="in">
                                      <p:cBhvr>
                                        <p:cTn dur="1000"/>
                                        <p:tgtEl>
                                          <p:spTgt spid="3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Example SPARQL query (*)</a:t>
            </a:r>
            <a:endParaRPr/>
          </a:p>
        </p:txBody>
      </p:sp>
      <p:sp>
        <p:nvSpPr>
          <p:cNvPr id="385" name="Google Shape;385;p40"/>
          <p:cNvSpPr txBox="1"/>
          <p:nvPr>
            <p:ph idx="1" type="body"/>
          </p:nvPr>
        </p:nvSpPr>
        <p:spPr>
          <a:xfrm>
            <a:off x="311700" y="1762075"/>
            <a:ext cx="3056100" cy="1794900"/>
          </a:xfrm>
          <a:prstGeom prst="rect">
            <a:avLst/>
          </a:prstGeom>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lang="en-GB" sz="1200"/>
              <a:t>PREFIX : &lt;</a:t>
            </a:r>
            <a:r>
              <a:rPr lang="en-GB" sz="1200" u="sng">
                <a:solidFill>
                  <a:schemeClr val="hlink"/>
                </a:solidFill>
                <a:hlinkClick r:id="rId3"/>
              </a:rPr>
              <a:t>http://somenamespace.org/</a:t>
            </a:r>
            <a:r>
              <a:rPr lang="en-GB" sz="1200"/>
              <a:t>&gt;</a:t>
            </a:r>
            <a:endParaRPr sz="1200"/>
          </a:p>
          <a:p>
            <a:pPr indent="0" lvl="0" marL="0" rtl="0" algn="l">
              <a:lnSpc>
                <a:spcPct val="50000"/>
              </a:lnSpc>
              <a:spcBef>
                <a:spcPts val="1600"/>
              </a:spcBef>
              <a:spcAft>
                <a:spcPts val="0"/>
              </a:spcAft>
              <a:buNone/>
            </a:pPr>
            <a:r>
              <a:rPr lang="en-GB" sz="1200"/>
              <a:t>PREFIX schema: &lt;</a:t>
            </a:r>
            <a:r>
              <a:rPr lang="en-GB" sz="1200" u="sng">
                <a:solidFill>
                  <a:schemeClr val="accent5"/>
                </a:solidFill>
                <a:hlinkClick r:id="rId4">
                  <a:extLst>
                    <a:ext uri="{A12FA001-AC4F-418D-AE19-62706E023703}">
                      <ahyp:hlinkClr val="tx"/>
                    </a:ext>
                  </a:extLst>
                </a:hlinkClick>
              </a:rPr>
              <a:t>http://schema.org/</a:t>
            </a:r>
            <a:r>
              <a:rPr lang="en-GB" sz="1200"/>
              <a:t>&gt;</a:t>
            </a:r>
            <a:endParaRPr sz="1200"/>
          </a:p>
          <a:p>
            <a:pPr indent="0" lvl="0" marL="0" rtl="0" algn="l">
              <a:lnSpc>
                <a:spcPct val="50000"/>
              </a:lnSpc>
              <a:spcBef>
                <a:spcPts val="1600"/>
              </a:spcBef>
              <a:spcAft>
                <a:spcPts val="0"/>
              </a:spcAft>
              <a:buNone/>
            </a:pPr>
            <a:r>
              <a:rPr lang="en-GB" sz="1200"/>
              <a:t>SELECT </a:t>
            </a:r>
            <a:r>
              <a:rPr b="1" lang="en-GB" sz="1200">
                <a:highlight>
                  <a:srgbClr val="FFFF00"/>
                </a:highlight>
              </a:rPr>
              <a:t>*</a:t>
            </a:r>
            <a:r>
              <a:rPr lang="en-GB" sz="1200"/>
              <a:t> </a:t>
            </a:r>
            <a:endParaRPr sz="1200"/>
          </a:p>
          <a:p>
            <a:pPr indent="0" lvl="0" marL="0" rtl="0" algn="l">
              <a:lnSpc>
                <a:spcPct val="50000"/>
              </a:lnSpc>
              <a:spcBef>
                <a:spcPts val="1600"/>
              </a:spcBef>
              <a:spcAft>
                <a:spcPts val="0"/>
              </a:spcAft>
              <a:buNone/>
            </a:pPr>
            <a:r>
              <a:rPr lang="en-GB" sz="1200"/>
              <a:t>WHERE {</a:t>
            </a:r>
            <a:endParaRPr sz="1200"/>
          </a:p>
          <a:p>
            <a:pPr indent="0" lvl="0" marL="0" rtl="0" algn="l">
              <a:lnSpc>
                <a:spcPct val="50000"/>
              </a:lnSpc>
              <a:spcBef>
                <a:spcPts val="1600"/>
              </a:spcBef>
              <a:spcAft>
                <a:spcPts val="0"/>
              </a:spcAft>
              <a:buNone/>
            </a:pPr>
            <a:r>
              <a:rPr lang="en-GB" sz="1200"/>
              <a:t>	?s :hasChild ?c .</a:t>
            </a:r>
            <a:endParaRPr sz="1200"/>
          </a:p>
          <a:p>
            <a:pPr indent="0" lvl="0" marL="0" rtl="0" algn="l">
              <a:lnSpc>
                <a:spcPct val="50000"/>
              </a:lnSpc>
              <a:spcBef>
                <a:spcPts val="1600"/>
              </a:spcBef>
              <a:spcAft>
                <a:spcPts val="0"/>
              </a:spcAft>
              <a:buNone/>
            </a:pPr>
            <a:r>
              <a:rPr lang="en-GB" sz="1200"/>
              <a:t>	?c schema:gender schema:Male .</a:t>
            </a:r>
            <a:endParaRPr sz="1200"/>
          </a:p>
          <a:p>
            <a:pPr indent="0" lvl="0" marL="0" rtl="0" algn="l">
              <a:lnSpc>
                <a:spcPct val="50000"/>
              </a:lnSpc>
              <a:spcBef>
                <a:spcPts val="1600"/>
              </a:spcBef>
              <a:spcAft>
                <a:spcPts val="1600"/>
              </a:spcAft>
              <a:buNone/>
            </a:pPr>
            <a:r>
              <a:rPr lang="en-GB" sz="1200"/>
              <a:t>}</a:t>
            </a:r>
            <a:endParaRPr sz="1200"/>
          </a:p>
        </p:txBody>
      </p:sp>
      <p:sp>
        <p:nvSpPr>
          <p:cNvPr id="386" name="Google Shape;386;p40"/>
          <p:cNvSpPr txBox="1"/>
          <p:nvPr>
            <p:ph idx="1" type="body"/>
          </p:nvPr>
        </p:nvSpPr>
        <p:spPr>
          <a:xfrm>
            <a:off x="4805725" y="1762075"/>
            <a:ext cx="3056100" cy="1605900"/>
          </a:xfrm>
          <a:prstGeom prst="rect">
            <a:avLst/>
          </a:prstGeom>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lang="en-GB" sz="1200"/>
              <a:t>:catherine :hasChild :jessica .</a:t>
            </a:r>
            <a:endParaRPr sz="1200"/>
          </a:p>
          <a:p>
            <a:pPr indent="0" lvl="0" marL="0" rtl="0" algn="l">
              <a:lnSpc>
                <a:spcPct val="50000"/>
              </a:lnSpc>
              <a:spcBef>
                <a:spcPts val="1600"/>
              </a:spcBef>
              <a:spcAft>
                <a:spcPts val="0"/>
              </a:spcAft>
              <a:buNone/>
            </a:pPr>
            <a:r>
              <a:rPr lang="en-GB" sz="1200"/>
              <a:t>:jessica schema:gender schema:Female .</a:t>
            </a:r>
            <a:endParaRPr sz="1200"/>
          </a:p>
          <a:p>
            <a:pPr indent="0" lvl="0" marL="0" rtl="0" algn="l">
              <a:lnSpc>
                <a:spcPct val="50000"/>
              </a:lnSpc>
              <a:spcBef>
                <a:spcPts val="1600"/>
              </a:spcBef>
              <a:spcAft>
                <a:spcPts val="0"/>
              </a:spcAft>
              <a:buNone/>
            </a:pPr>
            <a:r>
              <a:rPr lang="en-GB" sz="1200"/>
              <a:t>:linda :hasChild :jason .</a:t>
            </a:r>
            <a:endParaRPr sz="1200"/>
          </a:p>
          <a:p>
            <a:pPr indent="0" lvl="0" marL="0" rtl="0" algn="l">
              <a:lnSpc>
                <a:spcPct val="50000"/>
              </a:lnSpc>
              <a:spcBef>
                <a:spcPts val="1600"/>
              </a:spcBef>
              <a:spcAft>
                <a:spcPts val="0"/>
              </a:spcAft>
              <a:buNone/>
            </a:pPr>
            <a:r>
              <a:rPr lang="en-GB" sz="1200"/>
              <a:t>:jason schema:gender schema:Male .</a:t>
            </a:r>
            <a:endParaRPr sz="1200"/>
          </a:p>
          <a:p>
            <a:pPr indent="0" lvl="0" marL="0" rtl="0" algn="l">
              <a:lnSpc>
                <a:spcPct val="50000"/>
              </a:lnSpc>
              <a:spcBef>
                <a:spcPts val="1600"/>
              </a:spcBef>
              <a:spcAft>
                <a:spcPts val="1600"/>
              </a:spcAft>
              <a:buNone/>
            </a:pPr>
            <a:r>
              <a:t/>
            </a:r>
            <a:endParaRPr sz="1200"/>
          </a:p>
        </p:txBody>
      </p:sp>
      <p:sp>
        <p:nvSpPr>
          <p:cNvPr id="387" name="Google Shape;387;p40"/>
          <p:cNvSpPr txBox="1"/>
          <p:nvPr/>
        </p:nvSpPr>
        <p:spPr>
          <a:xfrm>
            <a:off x="311700" y="1349575"/>
            <a:ext cx="778800" cy="4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t>Query</a:t>
            </a:r>
            <a:endParaRPr b="1"/>
          </a:p>
        </p:txBody>
      </p:sp>
      <p:sp>
        <p:nvSpPr>
          <p:cNvPr id="388" name="Google Shape;388;p40"/>
          <p:cNvSpPr txBox="1"/>
          <p:nvPr/>
        </p:nvSpPr>
        <p:spPr>
          <a:xfrm>
            <a:off x="4805725" y="1349575"/>
            <a:ext cx="778800" cy="4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t>Graph</a:t>
            </a:r>
            <a:endParaRPr b="1"/>
          </a:p>
        </p:txBody>
      </p:sp>
      <p:graphicFrame>
        <p:nvGraphicFramePr>
          <p:cNvPr id="389" name="Google Shape;389;p40"/>
          <p:cNvGraphicFramePr/>
          <p:nvPr/>
        </p:nvGraphicFramePr>
        <p:xfrm>
          <a:off x="5035525" y="3367975"/>
          <a:ext cx="3000000" cy="3000000"/>
        </p:xfrm>
        <a:graphic>
          <a:graphicData uri="http://schemas.openxmlformats.org/drawingml/2006/table">
            <a:tbl>
              <a:tblPr>
                <a:noFill/>
                <a:tableStyleId>{7EE385B6-B9C6-4A72-98D0-55EBDEBA2894}</a:tableStyleId>
              </a:tblPr>
              <a:tblGrid>
                <a:gridCol w="893325"/>
                <a:gridCol w="893325"/>
              </a:tblGrid>
              <a:tr h="381000">
                <a:tc>
                  <a:txBody>
                    <a:bodyPr/>
                    <a:lstStyle/>
                    <a:p>
                      <a:pPr indent="0" lvl="0" marL="0" rtl="0" algn="l">
                        <a:spcBef>
                          <a:spcPts val="0"/>
                        </a:spcBef>
                        <a:spcAft>
                          <a:spcPts val="0"/>
                        </a:spcAft>
                        <a:buNone/>
                      </a:pPr>
                      <a:r>
                        <a:rPr b="1" lang="en-GB"/>
                        <a:t>s</a:t>
                      </a:r>
                      <a:endParaRPr b="1"/>
                    </a:p>
                  </a:txBody>
                  <a:tcPr marT="91425" marB="91425" marR="91425" marL="91425"/>
                </a:tc>
                <a:tc>
                  <a:txBody>
                    <a:bodyPr/>
                    <a:lstStyle/>
                    <a:p>
                      <a:pPr indent="0" lvl="0" marL="0" rtl="0" algn="l">
                        <a:spcBef>
                          <a:spcPts val="0"/>
                        </a:spcBef>
                        <a:spcAft>
                          <a:spcPts val="0"/>
                        </a:spcAft>
                        <a:buNone/>
                      </a:pPr>
                      <a:r>
                        <a:rPr b="1" lang="en-GB"/>
                        <a:t>c</a:t>
                      </a:r>
                      <a:endParaRPr b="1"/>
                    </a:p>
                  </a:txBody>
                  <a:tcPr marT="91425" marB="91425" marR="91425" marL="91425"/>
                </a:tc>
              </a:tr>
              <a:tr h="396200">
                <a:tc>
                  <a:txBody>
                    <a:bodyPr/>
                    <a:lstStyle/>
                    <a:p>
                      <a:pPr indent="0" lvl="0" marL="0" rtl="0" algn="l">
                        <a:spcBef>
                          <a:spcPts val="0"/>
                        </a:spcBef>
                        <a:spcAft>
                          <a:spcPts val="0"/>
                        </a:spcAft>
                        <a:buNone/>
                      </a:pPr>
                      <a:r>
                        <a:rPr lang="en-GB"/>
                        <a:t>:linda</a:t>
                      </a:r>
                      <a:endParaRPr/>
                    </a:p>
                  </a:txBody>
                  <a:tcPr marT="91425" marB="91425" marR="91425" marL="91425"/>
                </a:tc>
                <a:tc>
                  <a:txBody>
                    <a:bodyPr/>
                    <a:lstStyle/>
                    <a:p>
                      <a:pPr indent="0" lvl="0" marL="0" rtl="0" algn="l">
                        <a:spcBef>
                          <a:spcPts val="0"/>
                        </a:spcBef>
                        <a:spcAft>
                          <a:spcPts val="0"/>
                        </a:spcAft>
                        <a:buNone/>
                      </a:pPr>
                      <a:r>
                        <a:rPr lang="en-GB"/>
                        <a:t>:jason</a:t>
                      </a:r>
                      <a:endParaRPr/>
                    </a:p>
                  </a:txBody>
                  <a:tcPr marT="91425" marB="91425" marR="91425" marL="91425"/>
                </a:tc>
              </a:tr>
            </a:tbl>
          </a:graphicData>
        </a:graphic>
      </p:graphicFrame>
      <p:sp>
        <p:nvSpPr>
          <p:cNvPr id="390" name="Google Shape;390;p40"/>
          <p:cNvSpPr txBox="1"/>
          <p:nvPr/>
        </p:nvSpPr>
        <p:spPr>
          <a:xfrm>
            <a:off x="4805725" y="2310225"/>
            <a:ext cx="483900" cy="332100"/>
          </a:xfrm>
          <a:prstGeom prst="rect">
            <a:avLst/>
          </a:prstGeom>
          <a:noFill/>
          <a:ln cap="flat" cmpd="sng" w="28575">
            <a:solidFill>
              <a:srgbClr val="38761D"/>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38761D"/>
              </a:solidFill>
            </a:endParaRPr>
          </a:p>
        </p:txBody>
      </p:sp>
      <p:sp>
        <p:nvSpPr>
          <p:cNvPr id="391" name="Google Shape;391;p40"/>
          <p:cNvSpPr txBox="1"/>
          <p:nvPr/>
        </p:nvSpPr>
        <p:spPr>
          <a:xfrm>
            <a:off x="311700" y="3934825"/>
            <a:ext cx="4570800" cy="78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38761D"/>
                </a:solidFill>
              </a:rPr>
              <a:t>Use of * means to find bindings for EACH variable in the BGP. In simple terms: “find all possible values for ?s and ?c that satisfy this graph pattern”</a:t>
            </a:r>
            <a:endParaRPr b="1">
              <a:solidFill>
                <a:srgbClr val="38761D"/>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0"/>
                                        </p:tgtEl>
                                        <p:attrNameLst>
                                          <p:attrName>style.visibility</p:attrName>
                                        </p:attrNameLst>
                                      </p:cBhvr>
                                      <p:to>
                                        <p:strVal val="visible"/>
                                      </p:to>
                                    </p:set>
                                    <p:animEffect filter="fade" transition="in">
                                      <p:cBhvr>
                                        <p:cTn dur="1000"/>
                                        <p:tgtEl>
                                          <p:spTgt spid="390"/>
                                        </p:tgtEl>
                                      </p:cBhvr>
                                    </p:animEffect>
                                  </p:childTnLst>
                                </p:cTn>
                              </p:par>
                              <p:par>
                                <p:cTn fill="hold" nodeType="withEffect" presetClass="entr" presetID="10" presetSubtype="0">
                                  <p:stCondLst>
                                    <p:cond delay="0"/>
                                  </p:stCondLst>
                                  <p:childTnLst>
                                    <p:set>
                                      <p:cBhvr>
                                        <p:cTn dur="1" fill="hold">
                                          <p:stCondLst>
                                            <p:cond delay="0"/>
                                          </p:stCondLst>
                                        </p:cTn>
                                        <p:tgtEl>
                                          <p:spTgt spid="389"/>
                                        </p:tgtEl>
                                        <p:attrNameLst>
                                          <p:attrName>style.visibility</p:attrName>
                                        </p:attrNameLst>
                                      </p:cBhvr>
                                      <p:to>
                                        <p:strVal val="visible"/>
                                      </p:to>
                                    </p:set>
                                    <p:animEffect filter="fade" transition="in">
                                      <p:cBhvr>
                                        <p:cTn dur="1000"/>
                                        <p:tgtEl>
                                          <p:spTgt spid="3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Example SPARQL query</a:t>
            </a:r>
            <a:endParaRPr/>
          </a:p>
        </p:txBody>
      </p:sp>
      <p:sp>
        <p:nvSpPr>
          <p:cNvPr id="397" name="Google Shape;397;p41"/>
          <p:cNvSpPr txBox="1"/>
          <p:nvPr>
            <p:ph idx="1" type="body"/>
          </p:nvPr>
        </p:nvSpPr>
        <p:spPr>
          <a:xfrm>
            <a:off x="311700" y="1762075"/>
            <a:ext cx="3056100" cy="1800300"/>
          </a:xfrm>
          <a:prstGeom prst="rect">
            <a:avLst/>
          </a:prstGeom>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lang="en-GB" sz="1200"/>
              <a:t>PREFIX : &lt;</a:t>
            </a:r>
            <a:r>
              <a:rPr lang="en-GB" sz="1200" u="sng">
                <a:solidFill>
                  <a:schemeClr val="hlink"/>
                </a:solidFill>
                <a:hlinkClick r:id="rId3"/>
              </a:rPr>
              <a:t>http://somenamespace.org/</a:t>
            </a:r>
            <a:r>
              <a:rPr lang="en-GB" sz="1200"/>
              <a:t>&gt;</a:t>
            </a:r>
            <a:endParaRPr sz="1200"/>
          </a:p>
          <a:p>
            <a:pPr indent="0" lvl="0" marL="0" rtl="0" algn="l">
              <a:lnSpc>
                <a:spcPct val="50000"/>
              </a:lnSpc>
              <a:spcBef>
                <a:spcPts val="1600"/>
              </a:spcBef>
              <a:spcAft>
                <a:spcPts val="0"/>
              </a:spcAft>
              <a:buNone/>
            </a:pPr>
            <a:r>
              <a:rPr lang="en-GB" sz="1200"/>
              <a:t>PREFIX schema: &lt;</a:t>
            </a:r>
            <a:r>
              <a:rPr lang="en-GB" sz="1200" u="sng">
                <a:solidFill>
                  <a:schemeClr val="accent5"/>
                </a:solidFill>
                <a:hlinkClick r:id="rId4">
                  <a:extLst>
                    <a:ext uri="{A12FA001-AC4F-418D-AE19-62706E023703}">
                      <ahyp:hlinkClr val="tx"/>
                    </a:ext>
                  </a:extLst>
                </a:hlinkClick>
              </a:rPr>
              <a:t>http://schema.org/</a:t>
            </a:r>
            <a:r>
              <a:rPr lang="en-GB" sz="1200"/>
              <a:t>&gt;</a:t>
            </a:r>
            <a:endParaRPr sz="1200"/>
          </a:p>
          <a:p>
            <a:pPr indent="0" lvl="0" marL="0" rtl="0" algn="l">
              <a:lnSpc>
                <a:spcPct val="50000"/>
              </a:lnSpc>
              <a:spcBef>
                <a:spcPts val="1600"/>
              </a:spcBef>
              <a:spcAft>
                <a:spcPts val="0"/>
              </a:spcAft>
              <a:buNone/>
            </a:pPr>
            <a:r>
              <a:rPr lang="en-GB" sz="1200"/>
              <a:t>SELECT ?s </a:t>
            </a:r>
            <a:endParaRPr sz="1200"/>
          </a:p>
          <a:p>
            <a:pPr indent="0" lvl="0" marL="0" rtl="0" algn="l">
              <a:lnSpc>
                <a:spcPct val="50000"/>
              </a:lnSpc>
              <a:spcBef>
                <a:spcPts val="1600"/>
              </a:spcBef>
              <a:spcAft>
                <a:spcPts val="0"/>
              </a:spcAft>
              <a:buNone/>
            </a:pPr>
            <a:r>
              <a:rPr lang="en-GB" sz="1200"/>
              <a:t>WHERE {</a:t>
            </a:r>
            <a:endParaRPr sz="1200"/>
          </a:p>
          <a:p>
            <a:pPr indent="0" lvl="0" marL="0" rtl="0" algn="l">
              <a:lnSpc>
                <a:spcPct val="50000"/>
              </a:lnSpc>
              <a:spcBef>
                <a:spcPts val="1600"/>
              </a:spcBef>
              <a:spcAft>
                <a:spcPts val="0"/>
              </a:spcAft>
              <a:buNone/>
            </a:pPr>
            <a:r>
              <a:rPr lang="en-GB" sz="1200"/>
              <a:t>	?s :hasChild ?c .</a:t>
            </a:r>
            <a:endParaRPr sz="1200"/>
          </a:p>
          <a:p>
            <a:pPr indent="0" lvl="0" marL="0" rtl="0" algn="l">
              <a:lnSpc>
                <a:spcPct val="50000"/>
              </a:lnSpc>
              <a:spcBef>
                <a:spcPts val="1600"/>
              </a:spcBef>
              <a:spcAft>
                <a:spcPts val="0"/>
              </a:spcAft>
              <a:buNone/>
            </a:pPr>
            <a:r>
              <a:rPr lang="en-GB" sz="1200"/>
              <a:t>	?c schema:gender schema:Male .</a:t>
            </a:r>
            <a:endParaRPr sz="1200"/>
          </a:p>
          <a:p>
            <a:pPr indent="0" lvl="0" marL="0" rtl="0" algn="l">
              <a:lnSpc>
                <a:spcPct val="50000"/>
              </a:lnSpc>
              <a:spcBef>
                <a:spcPts val="1600"/>
              </a:spcBef>
              <a:spcAft>
                <a:spcPts val="1600"/>
              </a:spcAft>
              <a:buNone/>
            </a:pPr>
            <a:r>
              <a:rPr lang="en-GB" sz="1200"/>
              <a:t>}</a:t>
            </a:r>
            <a:endParaRPr sz="1200"/>
          </a:p>
        </p:txBody>
      </p:sp>
      <p:sp>
        <p:nvSpPr>
          <p:cNvPr id="398" name="Google Shape;398;p41"/>
          <p:cNvSpPr txBox="1"/>
          <p:nvPr>
            <p:ph idx="1" type="body"/>
          </p:nvPr>
        </p:nvSpPr>
        <p:spPr>
          <a:xfrm>
            <a:off x="4043725" y="1762075"/>
            <a:ext cx="4788600" cy="2338200"/>
          </a:xfrm>
          <a:prstGeom prst="rect">
            <a:avLst/>
          </a:prstGeom>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lang="en-GB" sz="1200"/>
              <a:t>:catherine :hasChild :jessica .</a:t>
            </a:r>
            <a:endParaRPr sz="1200"/>
          </a:p>
          <a:p>
            <a:pPr indent="0" lvl="0" marL="0" rtl="0" algn="l">
              <a:lnSpc>
                <a:spcPct val="50000"/>
              </a:lnSpc>
              <a:spcBef>
                <a:spcPts val="1600"/>
              </a:spcBef>
              <a:spcAft>
                <a:spcPts val="0"/>
              </a:spcAft>
              <a:buNone/>
            </a:pPr>
            <a:r>
              <a:rPr lang="en-GB" sz="1200"/>
              <a:t>:jessica schema:gender schema:Female .</a:t>
            </a:r>
            <a:endParaRPr sz="1200"/>
          </a:p>
          <a:p>
            <a:pPr indent="0" lvl="0" marL="0" rtl="0" algn="l">
              <a:lnSpc>
                <a:spcPct val="50000"/>
              </a:lnSpc>
              <a:spcBef>
                <a:spcPts val="1600"/>
              </a:spcBef>
              <a:spcAft>
                <a:spcPts val="0"/>
              </a:spcAft>
              <a:buNone/>
            </a:pPr>
            <a:r>
              <a:rPr lang="en-GB" sz="1200"/>
              <a:t>:john :hasChild :sophie .</a:t>
            </a:r>
            <a:endParaRPr sz="1200"/>
          </a:p>
          <a:p>
            <a:pPr indent="0" lvl="0" marL="0" rtl="0" algn="l">
              <a:lnSpc>
                <a:spcPct val="50000"/>
              </a:lnSpc>
              <a:spcBef>
                <a:spcPts val="1600"/>
              </a:spcBef>
              <a:spcAft>
                <a:spcPts val="0"/>
              </a:spcAft>
              <a:buNone/>
            </a:pPr>
            <a:r>
              <a:rPr lang="en-GB" sz="1200"/>
              <a:t>:sophie schema:gender schema:Female .</a:t>
            </a:r>
            <a:endParaRPr sz="1200"/>
          </a:p>
          <a:p>
            <a:pPr indent="0" lvl="0" marL="0" rtl="0" algn="l">
              <a:lnSpc>
                <a:spcPct val="50000"/>
              </a:lnSpc>
              <a:spcBef>
                <a:spcPts val="1600"/>
              </a:spcBef>
              <a:spcAft>
                <a:spcPts val="0"/>
              </a:spcAft>
              <a:buNone/>
            </a:pPr>
            <a:r>
              <a:rPr lang="en-GB" sz="1200"/>
              <a:t>:sophie schema:sibling :george .</a:t>
            </a:r>
            <a:endParaRPr sz="1200"/>
          </a:p>
          <a:p>
            <a:pPr indent="0" lvl="0" marL="0" rtl="0" algn="l">
              <a:lnSpc>
                <a:spcPct val="50000"/>
              </a:lnSpc>
              <a:spcBef>
                <a:spcPts val="1600"/>
              </a:spcBef>
              <a:spcAft>
                <a:spcPts val="0"/>
              </a:spcAft>
              <a:buNone/>
            </a:pPr>
            <a:r>
              <a:rPr lang="en-GB" sz="1200"/>
              <a:t>:george schema:gender schema:Male .</a:t>
            </a:r>
            <a:endParaRPr sz="1200"/>
          </a:p>
          <a:p>
            <a:pPr indent="0" lvl="0" marL="0" rtl="0" algn="l">
              <a:lnSpc>
                <a:spcPct val="50000"/>
              </a:lnSpc>
              <a:spcBef>
                <a:spcPts val="1600"/>
              </a:spcBef>
              <a:spcAft>
                <a:spcPts val="0"/>
              </a:spcAft>
              <a:buNone/>
            </a:pPr>
            <a:r>
              <a:rPr lang="en-GB" sz="1200"/>
              <a:t>:linda :hasChild :jason .</a:t>
            </a:r>
            <a:endParaRPr sz="1200"/>
          </a:p>
          <a:p>
            <a:pPr indent="0" lvl="0" marL="0" rtl="0" algn="l">
              <a:lnSpc>
                <a:spcPct val="50000"/>
              </a:lnSpc>
              <a:spcBef>
                <a:spcPts val="1600"/>
              </a:spcBef>
              <a:spcAft>
                <a:spcPts val="0"/>
              </a:spcAft>
              <a:buNone/>
            </a:pPr>
            <a:r>
              <a:rPr lang="en-GB" sz="1200"/>
              <a:t>:jason schema:gender schema:Male .</a:t>
            </a:r>
            <a:endParaRPr sz="1200"/>
          </a:p>
          <a:p>
            <a:pPr indent="0" lvl="0" marL="0" rtl="0" algn="l">
              <a:lnSpc>
                <a:spcPct val="50000"/>
              </a:lnSpc>
              <a:spcBef>
                <a:spcPts val="1600"/>
              </a:spcBef>
              <a:spcAft>
                <a:spcPts val="1600"/>
              </a:spcAft>
              <a:buNone/>
            </a:pPr>
            <a:r>
              <a:t/>
            </a:r>
            <a:endParaRPr sz="1200"/>
          </a:p>
        </p:txBody>
      </p:sp>
      <p:sp>
        <p:nvSpPr>
          <p:cNvPr id="399" name="Google Shape;399;p41"/>
          <p:cNvSpPr txBox="1"/>
          <p:nvPr/>
        </p:nvSpPr>
        <p:spPr>
          <a:xfrm>
            <a:off x="311700" y="1349575"/>
            <a:ext cx="778800" cy="4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t>Query</a:t>
            </a:r>
            <a:endParaRPr b="1"/>
          </a:p>
        </p:txBody>
      </p:sp>
      <p:sp>
        <p:nvSpPr>
          <p:cNvPr id="400" name="Google Shape;400;p41"/>
          <p:cNvSpPr txBox="1"/>
          <p:nvPr/>
        </p:nvSpPr>
        <p:spPr>
          <a:xfrm>
            <a:off x="4043725" y="1349575"/>
            <a:ext cx="1220400" cy="4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t>Graph</a:t>
            </a:r>
            <a:endParaRPr b="1"/>
          </a:p>
        </p:txBody>
      </p:sp>
      <p:sp>
        <p:nvSpPr>
          <p:cNvPr id="401" name="Google Shape;401;p41"/>
          <p:cNvSpPr txBox="1"/>
          <p:nvPr/>
        </p:nvSpPr>
        <p:spPr>
          <a:xfrm>
            <a:off x="400375" y="3880600"/>
            <a:ext cx="3498000" cy="4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CC0000"/>
                </a:solidFill>
              </a:rPr>
              <a:t>“All people who have male children”</a:t>
            </a:r>
            <a:endParaRPr b="1">
              <a:solidFill>
                <a:srgbClr val="CC0000"/>
              </a:solidFill>
            </a:endParaRPr>
          </a:p>
        </p:txBody>
      </p:sp>
      <p:sp>
        <p:nvSpPr>
          <p:cNvPr id="402" name="Google Shape;402;p41"/>
          <p:cNvSpPr txBox="1"/>
          <p:nvPr/>
        </p:nvSpPr>
        <p:spPr>
          <a:xfrm>
            <a:off x="4088100" y="3471000"/>
            <a:ext cx="1739100" cy="332100"/>
          </a:xfrm>
          <a:prstGeom prst="rect">
            <a:avLst/>
          </a:prstGeom>
          <a:noFill/>
          <a:ln cap="flat" cmpd="sng" w="28575">
            <a:solidFill>
              <a:srgbClr val="38761D"/>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38761D"/>
              </a:solidFill>
            </a:endParaRPr>
          </a:p>
        </p:txBody>
      </p:sp>
      <p:sp>
        <p:nvSpPr>
          <p:cNvPr id="403" name="Google Shape;403;p41"/>
          <p:cNvSpPr txBox="1"/>
          <p:nvPr/>
        </p:nvSpPr>
        <p:spPr>
          <a:xfrm>
            <a:off x="4088100" y="3789049"/>
            <a:ext cx="2752500" cy="332100"/>
          </a:xfrm>
          <a:prstGeom prst="rect">
            <a:avLst/>
          </a:prstGeom>
          <a:noFill/>
          <a:ln cap="flat" cmpd="sng" w="28575">
            <a:solidFill>
              <a:srgbClr val="38761D"/>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38761D"/>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2"/>
                                        </p:tgtEl>
                                        <p:attrNameLst>
                                          <p:attrName>style.visibility</p:attrName>
                                        </p:attrNameLst>
                                      </p:cBhvr>
                                      <p:to>
                                        <p:strVal val="visible"/>
                                      </p:to>
                                    </p:set>
                                    <p:animEffect filter="fade" transition="in">
                                      <p:cBhvr>
                                        <p:cTn dur="1000"/>
                                        <p:tgtEl>
                                          <p:spTgt spid="4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SPARQL reasoning</a:t>
            </a:r>
            <a:endParaRPr/>
          </a:p>
        </p:txBody>
      </p:sp>
      <p:sp>
        <p:nvSpPr>
          <p:cNvPr id="409" name="Google Shape;409;p42"/>
          <p:cNvSpPr txBox="1"/>
          <p:nvPr>
            <p:ph idx="1" type="body"/>
          </p:nvPr>
        </p:nvSpPr>
        <p:spPr>
          <a:xfrm>
            <a:off x="311700" y="1762075"/>
            <a:ext cx="3056100" cy="1794900"/>
          </a:xfrm>
          <a:prstGeom prst="rect">
            <a:avLst/>
          </a:prstGeom>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lang="en-GB" sz="1200"/>
              <a:t>PREFIX : &lt;</a:t>
            </a:r>
            <a:r>
              <a:rPr lang="en-GB" sz="1200" u="sng">
                <a:solidFill>
                  <a:schemeClr val="hlink"/>
                </a:solidFill>
                <a:hlinkClick r:id="rId3"/>
              </a:rPr>
              <a:t>http://somenamespace.org/</a:t>
            </a:r>
            <a:r>
              <a:rPr lang="en-GB" sz="1200"/>
              <a:t>&gt;</a:t>
            </a:r>
            <a:endParaRPr sz="1200"/>
          </a:p>
          <a:p>
            <a:pPr indent="0" lvl="0" marL="0" rtl="0" algn="l">
              <a:lnSpc>
                <a:spcPct val="50000"/>
              </a:lnSpc>
              <a:spcBef>
                <a:spcPts val="1600"/>
              </a:spcBef>
              <a:spcAft>
                <a:spcPts val="0"/>
              </a:spcAft>
              <a:buNone/>
            </a:pPr>
            <a:r>
              <a:rPr lang="en-GB" sz="1200"/>
              <a:t>PREFIX schema: &lt;</a:t>
            </a:r>
            <a:r>
              <a:rPr lang="en-GB" sz="1200" u="sng">
                <a:solidFill>
                  <a:schemeClr val="accent5"/>
                </a:solidFill>
                <a:hlinkClick r:id="rId4">
                  <a:extLst>
                    <a:ext uri="{A12FA001-AC4F-418D-AE19-62706E023703}">
                      <ahyp:hlinkClr val="tx"/>
                    </a:ext>
                  </a:extLst>
                </a:hlinkClick>
              </a:rPr>
              <a:t>http://schema.org/</a:t>
            </a:r>
            <a:r>
              <a:rPr lang="en-GB" sz="1200"/>
              <a:t>&gt;</a:t>
            </a:r>
            <a:endParaRPr sz="1200"/>
          </a:p>
          <a:p>
            <a:pPr indent="0" lvl="0" marL="0" rtl="0" algn="l">
              <a:lnSpc>
                <a:spcPct val="50000"/>
              </a:lnSpc>
              <a:spcBef>
                <a:spcPts val="1600"/>
              </a:spcBef>
              <a:spcAft>
                <a:spcPts val="0"/>
              </a:spcAft>
              <a:buNone/>
            </a:pPr>
            <a:r>
              <a:rPr lang="en-GB" sz="1200"/>
              <a:t>SELECT ?s </a:t>
            </a:r>
            <a:endParaRPr sz="1200"/>
          </a:p>
          <a:p>
            <a:pPr indent="0" lvl="0" marL="0" rtl="0" algn="l">
              <a:lnSpc>
                <a:spcPct val="50000"/>
              </a:lnSpc>
              <a:spcBef>
                <a:spcPts val="1600"/>
              </a:spcBef>
              <a:spcAft>
                <a:spcPts val="0"/>
              </a:spcAft>
              <a:buNone/>
            </a:pPr>
            <a:r>
              <a:rPr lang="en-GB" sz="1200"/>
              <a:t>WHERE {</a:t>
            </a:r>
            <a:endParaRPr sz="1200"/>
          </a:p>
          <a:p>
            <a:pPr indent="0" lvl="0" marL="0" rtl="0" algn="l">
              <a:lnSpc>
                <a:spcPct val="50000"/>
              </a:lnSpc>
              <a:spcBef>
                <a:spcPts val="1600"/>
              </a:spcBef>
              <a:spcAft>
                <a:spcPts val="0"/>
              </a:spcAft>
              <a:buNone/>
            </a:pPr>
            <a:r>
              <a:rPr lang="en-GB" sz="1200"/>
              <a:t>	?s :hasChild ?c .</a:t>
            </a:r>
            <a:endParaRPr sz="1200"/>
          </a:p>
          <a:p>
            <a:pPr indent="0" lvl="0" marL="0" rtl="0" algn="l">
              <a:lnSpc>
                <a:spcPct val="50000"/>
              </a:lnSpc>
              <a:spcBef>
                <a:spcPts val="1600"/>
              </a:spcBef>
              <a:spcAft>
                <a:spcPts val="0"/>
              </a:spcAft>
              <a:buNone/>
            </a:pPr>
            <a:r>
              <a:rPr lang="en-GB" sz="1200"/>
              <a:t>	?c schema:gender schema:Male .</a:t>
            </a:r>
            <a:endParaRPr sz="1200"/>
          </a:p>
          <a:p>
            <a:pPr indent="0" lvl="0" marL="0" rtl="0" algn="l">
              <a:lnSpc>
                <a:spcPct val="50000"/>
              </a:lnSpc>
              <a:spcBef>
                <a:spcPts val="1600"/>
              </a:spcBef>
              <a:spcAft>
                <a:spcPts val="1600"/>
              </a:spcAft>
              <a:buNone/>
            </a:pPr>
            <a:r>
              <a:rPr lang="en-GB" sz="1200"/>
              <a:t>}</a:t>
            </a:r>
            <a:endParaRPr sz="1200"/>
          </a:p>
        </p:txBody>
      </p:sp>
      <p:sp>
        <p:nvSpPr>
          <p:cNvPr id="410" name="Google Shape;410;p42"/>
          <p:cNvSpPr txBox="1"/>
          <p:nvPr>
            <p:ph idx="1" type="body"/>
          </p:nvPr>
        </p:nvSpPr>
        <p:spPr>
          <a:xfrm>
            <a:off x="4043725" y="1762075"/>
            <a:ext cx="4788600" cy="3003300"/>
          </a:xfrm>
          <a:prstGeom prst="rect">
            <a:avLst/>
          </a:prstGeom>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lang="en-GB" sz="1200"/>
              <a:t>:catherine :hasChild :jessica .</a:t>
            </a:r>
            <a:endParaRPr sz="1200"/>
          </a:p>
          <a:p>
            <a:pPr indent="0" lvl="0" marL="0" rtl="0" algn="l">
              <a:lnSpc>
                <a:spcPct val="50000"/>
              </a:lnSpc>
              <a:spcBef>
                <a:spcPts val="1600"/>
              </a:spcBef>
              <a:spcAft>
                <a:spcPts val="0"/>
              </a:spcAft>
              <a:buNone/>
            </a:pPr>
            <a:r>
              <a:rPr lang="en-GB" sz="1200"/>
              <a:t>:jessica schema:gender schema:Female .</a:t>
            </a:r>
            <a:endParaRPr sz="1200"/>
          </a:p>
          <a:p>
            <a:pPr indent="0" lvl="0" marL="0" rtl="0" algn="l">
              <a:lnSpc>
                <a:spcPct val="50000"/>
              </a:lnSpc>
              <a:spcBef>
                <a:spcPts val="1600"/>
              </a:spcBef>
              <a:spcAft>
                <a:spcPts val="0"/>
              </a:spcAft>
              <a:buNone/>
            </a:pPr>
            <a:r>
              <a:rPr lang="en-GB" sz="1200"/>
              <a:t>:john :hasChild :sophie .</a:t>
            </a:r>
            <a:endParaRPr sz="1200"/>
          </a:p>
          <a:p>
            <a:pPr indent="0" lvl="0" marL="0" rtl="0" algn="l">
              <a:lnSpc>
                <a:spcPct val="50000"/>
              </a:lnSpc>
              <a:spcBef>
                <a:spcPts val="1600"/>
              </a:spcBef>
              <a:spcAft>
                <a:spcPts val="0"/>
              </a:spcAft>
              <a:buNone/>
            </a:pPr>
            <a:r>
              <a:rPr lang="en-GB" sz="1200"/>
              <a:t>:john :hasSon :george .</a:t>
            </a:r>
            <a:endParaRPr sz="1200"/>
          </a:p>
          <a:p>
            <a:pPr indent="0" lvl="0" marL="0" rtl="0" algn="l">
              <a:lnSpc>
                <a:spcPct val="50000"/>
              </a:lnSpc>
              <a:spcBef>
                <a:spcPts val="1600"/>
              </a:spcBef>
              <a:spcAft>
                <a:spcPts val="0"/>
              </a:spcAft>
              <a:buNone/>
            </a:pPr>
            <a:r>
              <a:rPr lang="en-GB" sz="1200"/>
              <a:t>:sophie schema:gender schema:Female .</a:t>
            </a:r>
            <a:endParaRPr sz="1200"/>
          </a:p>
          <a:p>
            <a:pPr indent="0" lvl="0" marL="0" rtl="0" algn="l">
              <a:lnSpc>
                <a:spcPct val="50000"/>
              </a:lnSpc>
              <a:spcBef>
                <a:spcPts val="1600"/>
              </a:spcBef>
              <a:spcAft>
                <a:spcPts val="0"/>
              </a:spcAft>
              <a:buNone/>
            </a:pPr>
            <a:r>
              <a:rPr lang="en-GB" sz="1200"/>
              <a:t>:sophie schema:sibling :george .</a:t>
            </a:r>
            <a:endParaRPr sz="1200"/>
          </a:p>
          <a:p>
            <a:pPr indent="0" lvl="0" marL="0" rtl="0" algn="l">
              <a:lnSpc>
                <a:spcPct val="50000"/>
              </a:lnSpc>
              <a:spcBef>
                <a:spcPts val="1600"/>
              </a:spcBef>
              <a:spcAft>
                <a:spcPts val="0"/>
              </a:spcAft>
              <a:buNone/>
            </a:pPr>
            <a:r>
              <a:rPr lang="en-GB" sz="1200"/>
              <a:t>:george schema:gender schema:Male .</a:t>
            </a:r>
            <a:endParaRPr sz="1200"/>
          </a:p>
          <a:p>
            <a:pPr indent="0" lvl="0" marL="0" rtl="0" algn="l">
              <a:lnSpc>
                <a:spcPct val="50000"/>
              </a:lnSpc>
              <a:spcBef>
                <a:spcPts val="1600"/>
              </a:spcBef>
              <a:spcAft>
                <a:spcPts val="0"/>
              </a:spcAft>
              <a:buNone/>
            </a:pPr>
            <a:r>
              <a:rPr lang="en-GB" sz="1200"/>
              <a:t>:linda :hasChild :jason .</a:t>
            </a:r>
            <a:endParaRPr sz="1200"/>
          </a:p>
          <a:p>
            <a:pPr indent="0" lvl="0" marL="0" rtl="0" algn="l">
              <a:lnSpc>
                <a:spcPct val="50000"/>
              </a:lnSpc>
              <a:spcBef>
                <a:spcPts val="1600"/>
              </a:spcBef>
              <a:spcAft>
                <a:spcPts val="0"/>
              </a:spcAft>
              <a:buNone/>
            </a:pPr>
            <a:r>
              <a:rPr lang="en-GB" sz="1200"/>
              <a:t>:jason schema:gender schema:Male .</a:t>
            </a:r>
            <a:endParaRPr sz="1200"/>
          </a:p>
          <a:p>
            <a:pPr indent="0" lvl="0" marL="0" rtl="0" algn="l">
              <a:lnSpc>
                <a:spcPct val="50000"/>
              </a:lnSpc>
              <a:spcBef>
                <a:spcPts val="1600"/>
              </a:spcBef>
              <a:spcAft>
                <a:spcPts val="0"/>
              </a:spcAft>
              <a:buNone/>
            </a:pPr>
            <a:r>
              <a:rPr lang="en-GB" sz="1200"/>
              <a:t>:hasSon rdfs:subPropertyOf :hasChild .</a:t>
            </a:r>
            <a:endParaRPr sz="1200"/>
          </a:p>
          <a:p>
            <a:pPr indent="0" lvl="0" marL="0" rtl="0" algn="l">
              <a:lnSpc>
                <a:spcPct val="50000"/>
              </a:lnSpc>
              <a:spcBef>
                <a:spcPts val="1600"/>
              </a:spcBef>
              <a:spcAft>
                <a:spcPts val="1600"/>
              </a:spcAft>
              <a:buNone/>
            </a:pPr>
            <a:r>
              <a:t/>
            </a:r>
            <a:endParaRPr sz="1200"/>
          </a:p>
        </p:txBody>
      </p:sp>
      <p:sp>
        <p:nvSpPr>
          <p:cNvPr id="411" name="Google Shape;411;p42"/>
          <p:cNvSpPr txBox="1"/>
          <p:nvPr/>
        </p:nvSpPr>
        <p:spPr>
          <a:xfrm>
            <a:off x="311700" y="1349575"/>
            <a:ext cx="778800" cy="4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t>Query</a:t>
            </a:r>
            <a:endParaRPr b="1"/>
          </a:p>
        </p:txBody>
      </p:sp>
      <p:sp>
        <p:nvSpPr>
          <p:cNvPr id="412" name="Google Shape;412;p42"/>
          <p:cNvSpPr txBox="1"/>
          <p:nvPr/>
        </p:nvSpPr>
        <p:spPr>
          <a:xfrm>
            <a:off x="4043725" y="1349575"/>
            <a:ext cx="1220400" cy="4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t>Graph</a:t>
            </a:r>
            <a:endParaRPr b="1"/>
          </a:p>
        </p:txBody>
      </p:sp>
      <p:sp>
        <p:nvSpPr>
          <p:cNvPr id="413" name="Google Shape;413;p42"/>
          <p:cNvSpPr txBox="1"/>
          <p:nvPr/>
        </p:nvSpPr>
        <p:spPr>
          <a:xfrm>
            <a:off x="311700" y="3803325"/>
            <a:ext cx="3390600" cy="4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CC0000"/>
                </a:solidFill>
              </a:rPr>
              <a:t>“All people who have male children ”</a:t>
            </a:r>
            <a:endParaRPr b="1">
              <a:solidFill>
                <a:srgbClr val="CC0000"/>
              </a:solidFill>
            </a:endParaRPr>
          </a:p>
        </p:txBody>
      </p:sp>
      <p:sp>
        <p:nvSpPr>
          <p:cNvPr id="414" name="Google Shape;414;p42"/>
          <p:cNvSpPr txBox="1"/>
          <p:nvPr/>
        </p:nvSpPr>
        <p:spPr>
          <a:xfrm>
            <a:off x="4078275" y="2571750"/>
            <a:ext cx="1714500" cy="332100"/>
          </a:xfrm>
          <a:prstGeom prst="rect">
            <a:avLst/>
          </a:prstGeom>
          <a:noFill/>
          <a:ln cap="flat" cmpd="sng" w="28575">
            <a:solidFill>
              <a:srgbClr val="F1C232"/>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38761D"/>
              </a:solidFill>
            </a:endParaRPr>
          </a:p>
        </p:txBody>
      </p:sp>
      <p:sp>
        <p:nvSpPr>
          <p:cNvPr id="415" name="Google Shape;415;p42"/>
          <p:cNvSpPr txBox="1"/>
          <p:nvPr/>
        </p:nvSpPr>
        <p:spPr>
          <a:xfrm>
            <a:off x="7194300" y="2294625"/>
            <a:ext cx="1638000" cy="150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F1C232"/>
                </a:solidFill>
              </a:rPr>
              <a:t>SPARQL 1.1  entailments</a:t>
            </a:r>
            <a:endParaRPr b="1">
              <a:solidFill>
                <a:srgbClr val="F1C232"/>
              </a:solidFill>
            </a:endParaRPr>
          </a:p>
        </p:txBody>
      </p:sp>
      <p:sp>
        <p:nvSpPr>
          <p:cNvPr id="416" name="Google Shape;416;p42"/>
          <p:cNvSpPr txBox="1"/>
          <p:nvPr/>
        </p:nvSpPr>
        <p:spPr>
          <a:xfrm>
            <a:off x="4078275" y="4394500"/>
            <a:ext cx="2716500" cy="332100"/>
          </a:xfrm>
          <a:prstGeom prst="rect">
            <a:avLst/>
          </a:prstGeom>
          <a:noFill/>
          <a:ln cap="flat" cmpd="sng" w="28575">
            <a:solidFill>
              <a:srgbClr val="38761D"/>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38761D"/>
              </a:solidFill>
            </a:endParaRPr>
          </a:p>
        </p:txBody>
      </p:sp>
      <p:sp>
        <p:nvSpPr>
          <p:cNvPr id="417" name="Google Shape;417;p42"/>
          <p:cNvSpPr txBox="1"/>
          <p:nvPr/>
        </p:nvSpPr>
        <p:spPr>
          <a:xfrm>
            <a:off x="4078275" y="3513025"/>
            <a:ext cx="2716500" cy="332100"/>
          </a:xfrm>
          <a:prstGeom prst="rect">
            <a:avLst/>
          </a:prstGeom>
          <a:noFill/>
          <a:ln cap="flat" cmpd="sng" w="28575">
            <a:solidFill>
              <a:srgbClr val="F1C232"/>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38761D"/>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5"/>
                                        </p:tgtEl>
                                        <p:attrNameLst>
                                          <p:attrName>style.visibility</p:attrName>
                                        </p:attrNameLst>
                                      </p:cBhvr>
                                      <p:to>
                                        <p:strVal val="visible"/>
                                      </p:to>
                                    </p:set>
                                    <p:animEffect filter="fade" transition="in">
                                      <p:cBhvr>
                                        <p:cTn dur="1000"/>
                                        <p:tgtEl>
                                          <p:spTgt spid="415"/>
                                        </p:tgtEl>
                                      </p:cBhvr>
                                    </p:animEffect>
                                  </p:childTnLst>
                                </p:cTn>
                              </p:par>
                              <p:par>
                                <p:cTn fill="hold" nodeType="withEffect" presetClass="entr" presetID="10" presetSubtype="0">
                                  <p:stCondLst>
                                    <p:cond delay="0"/>
                                  </p:stCondLst>
                                  <p:childTnLst>
                                    <p:set>
                                      <p:cBhvr>
                                        <p:cTn dur="1" fill="hold">
                                          <p:stCondLst>
                                            <p:cond delay="0"/>
                                          </p:stCondLst>
                                        </p:cTn>
                                        <p:tgtEl>
                                          <p:spTgt spid="414"/>
                                        </p:tgtEl>
                                        <p:attrNameLst>
                                          <p:attrName>style.visibility</p:attrName>
                                        </p:attrNameLst>
                                      </p:cBhvr>
                                      <p:to>
                                        <p:strVal val="visible"/>
                                      </p:to>
                                    </p:set>
                                    <p:animEffect filter="fade" transition="in">
                                      <p:cBhvr>
                                        <p:cTn dur="1000"/>
                                        <p:tgtEl>
                                          <p:spTgt spid="4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SPARQL Entailments</a:t>
            </a:r>
            <a:endParaRPr/>
          </a:p>
        </p:txBody>
      </p:sp>
      <p:sp>
        <p:nvSpPr>
          <p:cNvPr id="423" name="Google Shape;423;p43"/>
          <p:cNvSpPr txBox="1"/>
          <p:nvPr>
            <p:ph idx="1" type="body"/>
          </p:nvPr>
        </p:nvSpPr>
        <p:spPr>
          <a:xfrm>
            <a:off x="4290600" y="1187025"/>
            <a:ext cx="4657500" cy="3916800"/>
          </a:xfrm>
          <a:prstGeom prst="rect">
            <a:avLst/>
          </a:prstGeom>
        </p:spPr>
        <p:txBody>
          <a:bodyPr anchorCtr="0" anchor="t" bIns="0" lIns="18000" spcFirstLastPara="1" rIns="0" wrap="square" tIns="0">
            <a:noAutofit/>
          </a:bodyPr>
          <a:lstStyle/>
          <a:p>
            <a:pPr indent="0" lvl="0" marL="0" rtl="0" algn="l">
              <a:lnSpc>
                <a:spcPct val="100000"/>
              </a:lnSpc>
              <a:spcBef>
                <a:spcPts val="0"/>
              </a:spcBef>
              <a:spcAft>
                <a:spcPts val="0"/>
              </a:spcAft>
              <a:buNone/>
            </a:pPr>
            <a:r>
              <a:rPr i="1" lang="en-GB" sz="1600"/>
              <a:t>simple </a:t>
            </a:r>
            <a:r>
              <a:rPr lang="en-GB" sz="1600"/>
              <a:t>entailment only exact matches.</a:t>
            </a:r>
            <a:endParaRPr sz="1600"/>
          </a:p>
          <a:p>
            <a:pPr indent="0" lvl="0" marL="0" rtl="0" algn="l">
              <a:lnSpc>
                <a:spcPct val="100000"/>
              </a:lnSpc>
              <a:spcBef>
                <a:spcPts val="0"/>
              </a:spcBef>
              <a:spcAft>
                <a:spcPts val="0"/>
              </a:spcAft>
              <a:buNone/>
            </a:pPr>
            <a:r>
              <a:t/>
            </a:r>
            <a:endParaRPr i="1" sz="1600"/>
          </a:p>
          <a:p>
            <a:pPr indent="0" lvl="0" marL="0" rtl="0" algn="l">
              <a:lnSpc>
                <a:spcPct val="100000"/>
              </a:lnSpc>
              <a:spcBef>
                <a:spcPts val="0"/>
              </a:spcBef>
              <a:spcAft>
                <a:spcPts val="0"/>
              </a:spcAft>
              <a:buNone/>
            </a:pPr>
            <a:r>
              <a:rPr i="1" lang="en-GB" sz="1600"/>
              <a:t>RDF </a:t>
            </a:r>
            <a:r>
              <a:rPr lang="en-GB" sz="1600"/>
              <a:t>entailment follows the </a:t>
            </a:r>
            <a:r>
              <a:rPr lang="en-GB" sz="1600" u="sng">
                <a:solidFill>
                  <a:schemeClr val="hlink"/>
                </a:solidFill>
                <a:hlinkClick r:id="rId3"/>
              </a:rPr>
              <a:t>RDF rules</a:t>
            </a:r>
            <a:r>
              <a:rPr lang="en-GB" sz="1600"/>
              <a:t>:</a:t>
            </a:r>
            <a:endParaRPr sz="1600"/>
          </a:p>
          <a:p>
            <a:pPr indent="0" lvl="0" marL="0" rtl="0" algn="l">
              <a:lnSpc>
                <a:spcPct val="100000"/>
              </a:lnSpc>
              <a:spcBef>
                <a:spcPts val="0"/>
              </a:spcBef>
              <a:spcAft>
                <a:spcPts val="0"/>
              </a:spcAft>
              <a:buNone/>
            </a:pPr>
            <a:r>
              <a:rPr i="1" lang="en-GB" sz="1600"/>
              <a:t>if</a:t>
            </a:r>
            <a:r>
              <a:rPr lang="en-GB" sz="1600"/>
              <a:t>: uuu aaa yyy .   (rdf1)</a:t>
            </a:r>
            <a:endParaRPr sz="1600"/>
          </a:p>
          <a:p>
            <a:pPr indent="0" lvl="0" marL="0" rtl="0" algn="l">
              <a:lnSpc>
                <a:spcPct val="100000"/>
              </a:lnSpc>
              <a:spcBef>
                <a:spcPts val="0"/>
              </a:spcBef>
              <a:spcAft>
                <a:spcPts val="0"/>
              </a:spcAft>
              <a:buNone/>
            </a:pPr>
            <a:r>
              <a:rPr i="1" lang="en-GB" sz="1600"/>
              <a:t>then</a:t>
            </a:r>
            <a:r>
              <a:rPr lang="en-GB" sz="1600"/>
              <a:t>: aaa rdf:type rdf:Property .</a:t>
            </a:r>
            <a:endParaRPr sz="1600"/>
          </a:p>
          <a:p>
            <a:pPr indent="0" lvl="0" marL="0" rtl="0" algn="l">
              <a:lnSpc>
                <a:spcPct val="100000"/>
              </a:lnSpc>
              <a:spcBef>
                <a:spcPts val="0"/>
              </a:spcBef>
              <a:spcAft>
                <a:spcPts val="0"/>
              </a:spcAft>
              <a:buNone/>
            </a:pPr>
            <a:r>
              <a:t/>
            </a:r>
            <a:endParaRPr sz="1600"/>
          </a:p>
          <a:p>
            <a:pPr indent="0" lvl="0" marL="0" rtl="0" algn="l">
              <a:lnSpc>
                <a:spcPct val="100000"/>
              </a:lnSpc>
              <a:spcBef>
                <a:spcPts val="0"/>
              </a:spcBef>
              <a:spcAft>
                <a:spcPts val="0"/>
              </a:spcAft>
              <a:buNone/>
            </a:pPr>
            <a:r>
              <a:rPr lang="en-GB" sz="1600"/>
              <a:t>-&gt; </a:t>
            </a:r>
            <a:r>
              <a:rPr lang="en-GB" sz="1600"/>
              <a:t>ex:publishes rdf:type rdf:Property</a:t>
            </a:r>
            <a:endParaRPr sz="1600"/>
          </a:p>
          <a:p>
            <a:pPr indent="0" lvl="0" marL="0" rtl="0" algn="l">
              <a:lnSpc>
                <a:spcPct val="100000"/>
              </a:lnSpc>
              <a:spcBef>
                <a:spcPts val="0"/>
              </a:spcBef>
              <a:spcAft>
                <a:spcPts val="0"/>
              </a:spcAft>
              <a:buNone/>
            </a:pPr>
            <a:r>
              <a:t/>
            </a:r>
            <a:endParaRPr i="1" sz="1600"/>
          </a:p>
          <a:p>
            <a:pPr indent="0" lvl="0" marL="0" rtl="0" algn="l">
              <a:lnSpc>
                <a:spcPct val="100000"/>
              </a:lnSpc>
              <a:spcBef>
                <a:spcPts val="0"/>
              </a:spcBef>
              <a:spcAft>
                <a:spcPts val="0"/>
              </a:spcAft>
              <a:buNone/>
            </a:pPr>
            <a:r>
              <a:rPr i="1" lang="en-GB" sz="1600"/>
              <a:t>RDFS </a:t>
            </a:r>
            <a:r>
              <a:rPr lang="en-GB" sz="1600"/>
              <a:t>entailment follows the RDF + RDFS rules.</a:t>
            </a:r>
            <a:endParaRPr sz="1600"/>
          </a:p>
          <a:p>
            <a:pPr indent="0" lvl="0" marL="0" rtl="0" algn="l">
              <a:lnSpc>
                <a:spcPct val="100000"/>
              </a:lnSpc>
              <a:spcBef>
                <a:spcPts val="0"/>
              </a:spcBef>
              <a:spcAft>
                <a:spcPts val="0"/>
              </a:spcAft>
              <a:buClr>
                <a:schemeClr val="dk1"/>
              </a:buClr>
              <a:buSzPts val="1100"/>
              <a:buFont typeface="Arial"/>
              <a:buNone/>
            </a:pPr>
            <a:r>
              <a:t/>
            </a:r>
            <a:endParaRPr sz="1600"/>
          </a:p>
          <a:p>
            <a:pPr indent="0" lvl="0" marL="0" rtl="0" algn="l">
              <a:lnSpc>
                <a:spcPct val="100000"/>
              </a:lnSpc>
              <a:spcBef>
                <a:spcPts val="0"/>
              </a:spcBef>
              <a:spcAft>
                <a:spcPts val="0"/>
              </a:spcAft>
              <a:buClr>
                <a:schemeClr val="dk1"/>
              </a:buClr>
              <a:buSzPts val="1100"/>
              <a:buFont typeface="Arial"/>
              <a:buNone/>
            </a:pPr>
            <a:r>
              <a:rPr i="1" lang="en-GB" sz="1600"/>
              <a:t>if: </a:t>
            </a:r>
            <a:r>
              <a:rPr lang="en-GB" sz="1600"/>
              <a:t>uuu rdfs:subClassOf xxx . (</a:t>
            </a:r>
            <a:r>
              <a:rPr lang="en-GB" sz="1600"/>
              <a:t>rdfs9)</a:t>
            </a:r>
            <a:endParaRPr sz="1600"/>
          </a:p>
          <a:p>
            <a:pPr indent="0" lvl="0" marL="0" rtl="0" algn="l">
              <a:lnSpc>
                <a:spcPct val="100000"/>
              </a:lnSpc>
              <a:spcBef>
                <a:spcPts val="0"/>
              </a:spcBef>
              <a:spcAft>
                <a:spcPts val="0"/>
              </a:spcAft>
              <a:buClr>
                <a:schemeClr val="dk1"/>
              </a:buClr>
              <a:buSzPts val="1100"/>
              <a:buFont typeface="Arial"/>
              <a:buNone/>
            </a:pPr>
            <a:r>
              <a:rPr lang="en-GB" sz="1600"/>
              <a:t>then: vvv rdf:type uuu .</a:t>
            </a:r>
            <a:endParaRPr sz="1600"/>
          </a:p>
          <a:p>
            <a:pPr indent="0" lvl="0" marL="0" rtl="0" algn="l">
              <a:lnSpc>
                <a:spcPct val="100000"/>
              </a:lnSpc>
              <a:spcBef>
                <a:spcPts val="0"/>
              </a:spcBef>
              <a:spcAft>
                <a:spcPts val="0"/>
              </a:spcAft>
              <a:buNone/>
            </a:pPr>
            <a:r>
              <a:rPr lang="en-GB" sz="1600"/>
              <a:t>         vvv rdf:type xxx .</a:t>
            </a:r>
            <a:endParaRPr sz="1600"/>
          </a:p>
        </p:txBody>
      </p:sp>
      <p:pic>
        <p:nvPicPr>
          <p:cNvPr id="424" name="Google Shape;424;p43"/>
          <p:cNvPicPr preferRelativeResize="0"/>
          <p:nvPr/>
        </p:nvPicPr>
        <p:blipFill>
          <a:blip r:embed="rId4">
            <a:alphaModFix/>
          </a:blip>
          <a:stretch>
            <a:fillRect/>
          </a:stretch>
        </p:blipFill>
        <p:spPr>
          <a:xfrm>
            <a:off x="311700" y="2241534"/>
            <a:ext cx="3857099" cy="1230290"/>
          </a:xfrm>
          <a:prstGeom prst="rect">
            <a:avLst/>
          </a:prstGeom>
          <a:noFill/>
          <a:ln>
            <a:noFill/>
          </a:ln>
        </p:spPr>
      </p:pic>
      <p:sp>
        <p:nvSpPr>
          <p:cNvPr id="425" name="Google Shape;425;p43"/>
          <p:cNvSpPr txBox="1"/>
          <p:nvPr/>
        </p:nvSpPr>
        <p:spPr>
          <a:xfrm>
            <a:off x="287900" y="1152475"/>
            <a:ext cx="40710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00">
                <a:solidFill>
                  <a:schemeClr val="dk1"/>
                </a:solidFill>
                <a:latin typeface="Courier New"/>
                <a:ea typeface="Courier New"/>
                <a:cs typeface="Courier New"/>
                <a:sym typeface="Courier New"/>
              </a:rPr>
              <a:t>(1) ex:book1 rdf:type ex:Publication .</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GB" sz="1000">
                <a:solidFill>
                  <a:schemeClr val="dk1"/>
                </a:solidFill>
                <a:latin typeface="Courier New"/>
                <a:ea typeface="Courier New"/>
                <a:cs typeface="Courier New"/>
                <a:sym typeface="Courier New"/>
              </a:rPr>
              <a:t>(2) ex:book2 rdf:type ex:Article .</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GB" sz="1000">
                <a:solidFill>
                  <a:schemeClr val="dk1"/>
                </a:solidFill>
                <a:latin typeface="Courier New"/>
                <a:ea typeface="Courier New"/>
                <a:cs typeface="Courier New"/>
                <a:sym typeface="Courier New"/>
              </a:rPr>
              <a:t>(3) ex:Article rdfs:subClassOf ex:Publication .</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GB" sz="1000">
                <a:solidFill>
                  <a:schemeClr val="dk1"/>
                </a:solidFill>
                <a:latin typeface="Courier New"/>
                <a:ea typeface="Courier New"/>
                <a:cs typeface="Courier New"/>
                <a:sym typeface="Courier New"/>
              </a:rPr>
              <a:t>(4) ex:publishes rdfs:range ex:Publication .</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GB" sz="1000">
                <a:solidFill>
                  <a:schemeClr val="dk1"/>
                </a:solidFill>
                <a:latin typeface="Courier New"/>
                <a:ea typeface="Courier New"/>
                <a:cs typeface="Courier New"/>
                <a:sym typeface="Courier New"/>
              </a:rPr>
              <a:t>(5) ex:MITPress ex:publishes ex:book3 .</a:t>
            </a:r>
            <a:endParaRPr sz="1000">
              <a:solidFill>
                <a:schemeClr val="dk1"/>
              </a:solidFill>
              <a:latin typeface="Courier New"/>
              <a:ea typeface="Courier New"/>
              <a:cs typeface="Courier New"/>
              <a:sym typeface="Courier New"/>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DISTINCT &amp; COUNT</a:t>
            </a:r>
            <a:endParaRPr/>
          </a:p>
        </p:txBody>
      </p:sp>
      <p:sp>
        <p:nvSpPr>
          <p:cNvPr id="431" name="Google Shape;431;p44"/>
          <p:cNvSpPr txBox="1"/>
          <p:nvPr>
            <p:ph idx="1" type="body"/>
          </p:nvPr>
        </p:nvSpPr>
        <p:spPr>
          <a:xfrm>
            <a:off x="387900" y="1762075"/>
            <a:ext cx="3056100" cy="1896000"/>
          </a:xfrm>
          <a:prstGeom prst="rect">
            <a:avLst/>
          </a:prstGeom>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lang="en-GB" sz="1200"/>
              <a:t>PREFIX : &lt;</a:t>
            </a:r>
            <a:r>
              <a:rPr lang="en-GB" sz="1200" u="sng">
                <a:solidFill>
                  <a:schemeClr val="hlink"/>
                </a:solidFill>
                <a:hlinkClick r:id="rId3"/>
              </a:rPr>
              <a:t>http://somenamespace.org/</a:t>
            </a:r>
            <a:r>
              <a:rPr lang="en-GB" sz="1200"/>
              <a:t>&gt;</a:t>
            </a:r>
            <a:endParaRPr sz="1200"/>
          </a:p>
          <a:p>
            <a:pPr indent="0" lvl="0" marL="0" rtl="0" algn="l">
              <a:lnSpc>
                <a:spcPct val="50000"/>
              </a:lnSpc>
              <a:spcBef>
                <a:spcPts val="1600"/>
              </a:spcBef>
              <a:spcAft>
                <a:spcPts val="0"/>
              </a:spcAft>
              <a:buNone/>
            </a:pPr>
            <a:r>
              <a:rPr lang="en-GB" sz="1200"/>
              <a:t>PREFIX schema: &lt;</a:t>
            </a:r>
            <a:r>
              <a:rPr lang="en-GB" sz="1200" u="sng">
                <a:solidFill>
                  <a:schemeClr val="accent5"/>
                </a:solidFill>
                <a:hlinkClick r:id="rId4">
                  <a:extLst>
                    <a:ext uri="{A12FA001-AC4F-418D-AE19-62706E023703}">
                      <ahyp:hlinkClr val="tx"/>
                    </a:ext>
                  </a:extLst>
                </a:hlinkClick>
              </a:rPr>
              <a:t>http://schema.org/</a:t>
            </a:r>
            <a:r>
              <a:rPr lang="en-GB" sz="1200"/>
              <a:t>&gt;</a:t>
            </a:r>
            <a:endParaRPr sz="1200"/>
          </a:p>
          <a:p>
            <a:pPr indent="0" lvl="0" marL="0" rtl="0" algn="l">
              <a:lnSpc>
                <a:spcPct val="50000"/>
              </a:lnSpc>
              <a:spcBef>
                <a:spcPts val="1600"/>
              </a:spcBef>
              <a:spcAft>
                <a:spcPts val="0"/>
              </a:spcAft>
              <a:buNone/>
            </a:pPr>
            <a:r>
              <a:rPr lang="en-GB" sz="1200"/>
              <a:t>SELECT</a:t>
            </a:r>
            <a:r>
              <a:rPr b="1" lang="en-GB" sz="1200"/>
              <a:t> </a:t>
            </a:r>
            <a:r>
              <a:rPr lang="en-GB" sz="1200"/>
              <a:t>?s</a:t>
            </a:r>
            <a:r>
              <a:rPr b="1" lang="en-GB" sz="1200"/>
              <a:t> </a:t>
            </a:r>
            <a:endParaRPr b="1" sz="1200"/>
          </a:p>
          <a:p>
            <a:pPr indent="0" lvl="0" marL="0" rtl="0" algn="l">
              <a:lnSpc>
                <a:spcPct val="50000"/>
              </a:lnSpc>
              <a:spcBef>
                <a:spcPts val="1600"/>
              </a:spcBef>
              <a:spcAft>
                <a:spcPts val="0"/>
              </a:spcAft>
              <a:buNone/>
            </a:pPr>
            <a:r>
              <a:rPr lang="en-GB" sz="1200"/>
              <a:t>WHERE {</a:t>
            </a:r>
            <a:endParaRPr sz="1200"/>
          </a:p>
          <a:p>
            <a:pPr indent="0" lvl="0" marL="0" rtl="0" algn="l">
              <a:lnSpc>
                <a:spcPct val="50000"/>
              </a:lnSpc>
              <a:spcBef>
                <a:spcPts val="1600"/>
              </a:spcBef>
              <a:spcAft>
                <a:spcPts val="0"/>
              </a:spcAft>
              <a:buNone/>
            </a:pPr>
            <a:r>
              <a:rPr lang="en-GB" sz="1200"/>
              <a:t>	?s :hasChild ?c .</a:t>
            </a:r>
            <a:endParaRPr sz="1200"/>
          </a:p>
          <a:p>
            <a:pPr indent="0" lvl="0" marL="0" rtl="0" algn="l">
              <a:lnSpc>
                <a:spcPct val="50000"/>
              </a:lnSpc>
              <a:spcBef>
                <a:spcPts val="1600"/>
              </a:spcBef>
              <a:spcAft>
                <a:spcPts val="0"/>
              </a:spcAft>
              <a:buNone/>
            </a:pPr>
            <a:r>
              <a:rPr lang="en-GB" sz="1200"/>
              <a:t>	?c schema:gender schema:Male .</a:t>
            </a:r>
            <a:endParaRPr sz="1200"/>
          </a:p>
          <a:p>
            <a:pPr indent="0" lvl="0" marL="0" rtl="0" algn="l">
              <a:lnSpc>
                <a:spcPct val="50000"/>
              </a:lnSpc>
              <a:spcBef>
                <a:spcPts val="1600"/>
              </a:spcBef>
              <a:spcAft>
                <a:spcPts val="1600"/>
              </a:spcAft>
              <a:buNone/>
            </a:pPr>
            <a:r>
              <a:rPr lang="en-GB" sz="1200"/>
              <a:t>}</a:t>
            </a:r>
            <a:endParaRPr sz="1200"/>
          </a:p>
        </p:txBody>
      </p:sp>
      <p:sp>
        <p:nvSpPr>
          <p:cNvPr id="432" name="Google Shape;432;p44"/>
          <p:cNvSpPr txBox="1"/>
          <p:nvPr/>
        </p:nvSpPr>
        <p:spPr>
          <a:xfrm>
            <a:off x="387900" y="1349575"/>
            <a:ext cx="778800" cy="4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t>Query</a:t>
            </a:r>
            <a:endParaRPr b="1"/>
          </a:p>
        </p:txBody>
      </p:sp>
      <p:sp>
        <p:nvSpPr>
          <p:cNvPr id="433" name="Google Shape;433;p44"/>
          <p:cNvSpPr txBox="1"/>
          <p:nvPr/>
        </p:nvSpPr>
        <p:spPr>
          <a:xfrm>
            <a:off x="4119925" y="1349575"/>
            <a:ext cx="1220400" cy="4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t>Graph</a:t>
            </a:r>
            <a:endParaRPr b="1"/>
          </a:p>
        </p:txBody>
      </p:sp>
      <p:sp>
        <p:nvSpPr>
          <p:cNvPr id="434" name="Google Shape;434;p44"/>
          <p:cNvSpPr txBox="1"/>
          <p:nvPr/>
        </p:nvSpPr>
        <p:spPr>
          <a:xfrm>
            <a:off x="387900" y="3723050"/>
            <a:ext cx="3349800" cy="4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CC0000"/>
                </a:solidFill>
              </a:rPr>
              <a:t>“All people who have male children”</a:t>
            </a:r>
            <a:endParaRPr b="1">
              <a:solidFill>
                <a:srgbClr val="CC0000"/>
              </a:solidFill>
            </a:endParaRPr>
          </a:p>
        </p:txBody>
      </p:sp>
      <p:sp>
        <p:nvSpPr>
          <p:cNvPr id="435" name="Google Shape;435;p44"/>
          <p:cNvSpPr txBox="1"/>
          <p:nvPr>
            <p:ph idx="1" type="body"/>
          </p:nvPr>
        </p:nvSpPr>
        <p:spPr>
          <a:xfrm>
            <a:off x="4119925" y="1768800"/>
            <a:ext cx="3056100" cy="1816500"/>
          </a:xfrm>
          <a:prstGeom prst="rect">
            <a:avLst/>
          </a:prstGeom>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lang="en-GB" sz="1200"/>
              <a:t>:catherine :hasChild :jessica .</a:t>
            </a:r>
            <a:endParaRPr sz="1200"/>
          </a:p>
          <a:p>
            <a:pPr indent="0" lvl="0" marL="0" rtl="0" algn="l">
              <a:lnSpc>
                <a:spcPct val="50000"/>
              </a:lnSpc>
              <a:spcBef>
                <a:spcPts val="1600"/>
              </a:spcBef>
              <a:spcAft>
                <a:spcPts val="0"/>
              </a:spcAft>
              <a:buNone/>
            </a:pPr>
            <a:r>
              <a:rPr lang="en-GB" sz="1200"/>
              <a:t>:jessica schema:gender schema:Female .</a:t>
            </a:r>
            <a:endParaRPr sz="1200"/>
          </a:p>
          <a:p>
            <a:pPr indent="0" lvl="0" marL="0" rtl="0" algn="l">
              <a:lnSpc>
                <a:spcPct val="50000"/>
              </a:lnSpc>
              <a:spcBef>
                <a:spcPts val="1600"/>
              </a:spcBef>
              <a:spcAft>
                <a:spcPts val="0"/>
              </a:spcAft>
              <a:buNone/>
            </a:pPr>
            <a:r>
              <a:rPr b="1" lang="en-GB" sz="1200">
                <a:solidFill>
                  <a:srgbClr val="3C78D8"/>
                </a:solidFill>
              </a:rPr>
              <a:t>:linda :hasChild :jason .</a:t>
            </a:r>
            <a:endParaRPr b="1" sz="1200">
              <a:solidFill>
                <a:srgbClr val="3C78D8"/>
              </a:solidFill>
            </a:endParaRPr>
          </a:p>
          <a:p>
            <a:pPr indent="0" lvl="0" marL="0" rtl="0" algn="l">
              <a:lnSpc>
                <a:spcPct val="50000"/>
              </a:lnSpc>
              <a:spcBef>
                <a:spcPts val="1600"/>
              </a:spcBef>
              <a:spcAft>
                <a:spcPts val="0"/>
              </a:spcAft>
              <a:buNone/>
            </a:pPr>
            <a:r>
              <a:rPr b="1" lang="en-GB" sz="1200">
                <a:solidFill>
                  <a:srgbClr val="3C78D8"/>
                </a:solidFill>
              </a:rPr>
              <a:t>:jason schema:gender schema:Male .</a:t>
            </a:r>
            <a:endParaRPr b="1" sz="1200">
              <a:solidFill>
                <a:srgbClr val="3C78D8"/>
              </a:solidFill>
            </a:endParaRPr>
          </a:p>
          <a:p>
            <a:pPr indent="0" lvl="0" marL="0" rtl="0" algn="l">
              <a:lnSpc>
                <a:spcPct val="50000"/>
              </a:lnSpc>
              <a:spcBef>
                <a:spcPts val="1600"/>
              </a:spcBef>
              <a:spcAft>
                <a:spcPts val="0"/>
              </a:spcAft>
              <a:buNone/>
            </a:pPr>
            <a:r>
              <a:rPr b="1" lang="en-GB" sz="1200">
                <a:solidFill>
                  <a:srgbClr val="F1C232"/>
                </a:solidFill>
              </a:rPr>
              <a:t>:linda :hasChild :luke .</a:t>
            </a:r>
            <a:endParaRPr b="1" sz="1200">
              <a:solidFill>
                <a:srgbClr val="F1C232"/>
              </a:solidFill>
            </a:endParaRPr>
          </a:p>
          <a:p>
            <a:pPr indent="0" lvl="0" marL="0" rtl="0" algn="l">
              <a:lnSpc>
                <a:spcPct val="50000"/>
              </a:lnSpc>
              <a:spcBef>
                <a:spcPts val="1600"/>
              </a:spcBef>
              <a:spcAft>
                <a:spcPts val="0"/>
              </a:spcAft>
              <a:buNone/>
            </a:pPr>
            <a:r>
              <a:rPr b="1" lang="en-GB" sz="1200">
                <a:solidFill>
                  <a:srgbClr val="F1C232"/>
                </a:solidFill>
              </a:rPr>
              <a:t>:luke schema:gender schema:Male .</a:t>
            </a:r>
            <a:endParaRPr b="1" sz="1200">
              <a:solidFill>
                <a:srgbClr val="F1C232"/>
              </a:solidFill>
            </a:endParaRPr>
          </a:p>
          <a:p>
            <a:pPr indent="0" lvl="0" marL="0" rtl="0" algn="l">
              <a:lnSpc>
                <a:spcPct val="50000"/>
              </a:lnSpc>
              <a:spcBef>
                <a:spcPts val="1600"/>
              </a:spcBef>
              <a:spcAft>
                <a:spcPts val="1600"/>
              </a:spcAft>
              <a:buNone/>
            </a:pPr>
            <a:r>
              <a:t/>
            </a:r>
            <a:endParaRPr sz="1200"/>
          </a:p>
        </p:txBody>
      </p:sp>
      <p:graphicFrame>
        <p:nvGraphicFramePr>
          <p:cNvPr id="436" name="Google Shape;436;p44"/>
          <p:cNvGraphicFramePr/>
          <p:nvPr/>
        </p:nvGraphicFramePr>
        <p:xfrm>
          <a:off x="4381700" y="3585300"/>
          <a:ext cx="3000000" cy="3000000"/>
        </p:xfrm>
        <a:graphic>
          <a:graphicData uri="http://schemas.openxmlformats.org/drawingml/2006/table">
            <a:tbl>
              <a:tblPr>
                <a:noFill/>
                <a:tableStyleId>{7EE385B6-B9C6-4A72-98D0-55EBDEBA2894}</a:tableStyleId>
              </a:tblPr>
              <a:tblGrid>
                <a:gridCol w="893325"/>
                <a:gridCol w="893325"/>
              </a:tblGrid>
              <a:tr h="381000">
                <a:tc>
                  <a:txBody>
                    <a:bodyPr/>
                    <a:lstStyle/>
                    <a:p>
                      <a:pPr indent="0" lvl="0" marL="0" rtl="0" algn="l">
                        <a:spcBef>
                          <a:spcPts val="0"/>
                        </a:spcBef>
                        <a:spcAft>
                          <a:spcPts val="0"/>
                        </a:spcAft>
                        <a:buNone/>
                      </a:pPr>
                      <a:r>
                        <a:rPr b="1" lang="en-GB"/>
                        <a:t>s</a:t>
                      </a:r>
                      <a:endParaRPr b="1"/>
                    </a:p>
                  </a:txBody>
                  <a:tcPr marT="91425" marB="91425" marR="91425" marL="91425"/>
                </a:tc>
                <a:tc>
                  <a:txBody>
                    <a:bodyPr/>
                    <a:lstStyle/>
                    <a:p>
                      <a:pPr indent="0" lvl="0" marL="0" rtl="0" algn="l">
                        <a:spcBef>
                          <a:spcPts val="0"/>
                        </a:spcBef>
                        <a:spcAft>
                          <a:spcPts val="0"/>
                        </a:spcAft>
                        <a:buNone/>
                      </a:pPr>
                      <a:r>
                        <a:rPr b="1" lang="en-GB"/>
                        <a:t>c</a:t>
                      </a:r>
                      <a:endParaRPr b="1"/>
                    </a:p>
                  </a:txBody>
                  <a:tcPr marT="91425" marB="91425" marR="91425" marL="91425"/>
                </a:tc>
              </a:tr>
              <a:tr h="396200">
                <a:tc>
                  <a:txBody>
                    <a:bodyPr/>
                    <a:lstStyle/>
                    <a:p>
                      <a:pPr indent="0" lvl="0" marL="0" rtl="0" algn="l">
                        <a:spcBef>
                          <a:spcPts val="0"/>
                        </a:spcBef>
                        <a:spcAft>
                          <a:spcPts val="0"/>
                        </a:spcAft>
                        <a:buNone/>
                      </a:pPr>
                      <a:r>
                        <a:rPr lang="en-GB">
                          <a:solidFill>
                            <a:srgbClr val="3C78D8"/>
                          </a:solidFill>
                        </a:rPr>
                        <a:t>:linda</a:t>
                      </a:r>
                      <a:endParaRPr>
                        <a:solidFill>
                          <a:srgbClr val="3C78D8"/>
                        </a:solidFill>
                      </a:endParaRPr>
                    </a:p>
                  </a:txBody>
                  <a:tcPr marT="91425" marB="91425" marR="91425" marL="91425"/>
                </a:tc>
                <a:tc>
                  <a:txBody>
                    <a:bodyPr/>
                    <a:lstStyle/>
                    <a:p>
                      <a:pPr indent="0" lvl="0" marL="0" rtl="0" algn="l">
                        <a:spcBef>
                          <a:spcPts val="0"/>
                        </a:spcBef>
                        <a:spcAft>
                          <a:spcPts val="0"/>
                        </a:spcAft>
                        <a:buNone/>
                      </a:pPr>
                      <a:r>
                        <a:rPr lang="en-GB">
                          <a:solidFill>
                            <a:srgbClr val="3C78D8"/>
                          </a:solidFill>
                        </a:rPr>
                        <a:t>:jason</a:t>
                      </a:r>
                      <a:endParaRPr>
                        <a:solidFill>
                          <a:srgbClr val="3C78D8"/>
                        </a:solidFill>
                      </a:endParaRPr>
                    </a:p>
                  </a:txBody>
                  <a:tcPr marT="91425" marB="91425" marR="91425" marL="91425"/>
                </a:tc>
              </a:tr>
              <a:tr h="396200">
                <a:tc>
                  <a:txBody>
                    <a:bodyPr/>
                    <a:lstStyle/>
                    <a:p>
                      <a:pPr indent="0" lvl="0" marL="0" rtl="0" algn="l">
                        <a:spcBef>
                          <a:spcPts val="0"/>
                        </a:spcBef>
                        <a:spcAft>
                          <a:spcPts val="0"/>
                        </a:spcAft>
                        <a:buNone/>
                      </a:pPr>
                      <a:r>
                        <a:rPr lang="en-GB">
                          <a:solidFill>
                            <a:srgbClr val="F1C232"/>
                          </a:solidFill>
                        </a:rPr>
                        <a:t>:linda</a:t>
                      </a:r>
                      <a:endParaRPr>
                        <a:solidFill>
                          <a:srgbClr val="F1C232"/>
                        </a:solidFill>
                      </a:endParaRPr>
                    </a:p>
                  </a:txBody>
                  <a:tcPr marT="91425" marB="91425" marR="91425" marL="91425"/>
                </a:tc>
                <a:tc>
                  <a:txBody>
                    <a:bodyPr/>
                    <a:lstStyle/>
                    <a:p>
                      <a:pPr indent="0" lvl="0" marL="0" rtl="0" algn="l">
                        <a:spcBef>
                          <a:spcPts val="0"/>
                        </a:spcBef>
                        <a:spcAft>
                          <a:spcPts val="0"/>
                        </a:spcAft>
                        <a:buNone/>
                      </a:pPr>
                      <a:r>
                        <a:rPr lang="en-GB">
                          <a:solidFill>
                            <a:srgbClr val="F1C232"/>
                          </a:solidFill>
                        </a:rPr>
                        <a:t>:luke</a:t>
                      </a:r>
                      <a:endParaRPr>
                        <a:solidFill>
                          <a:srgbClr val="F1C232"/>
                        </a:solidFill>
                      </a:endParaRPr>
                    </a:p>
                  </a:txBody>
                  <a:tcPr marT="91425" marB="91425" marR="91425" marL="91425"/>
                </a:tc>
              </a:tr>
            </a:tbl>
          </a:graphicData>
        </a:graphic>
      </p:graphicFrame>
      <p:sp>
        <p:nvSpPr>
          <p:cNvPr id="437" name="Google Shape;437;p44"/>
          <p:cNvSpPr txBox="1"/>
          <p:nvPr/>
        </p:nvSpPr>
        <p:spPr>
          <a:xfrm>
            <a:off x="6337350" y="3868275"/>
            <a:ext cx="2162400" cy="73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CC0000"/>
                </a:solidFill>
              </a:rPr>
              <a:t>Two possible bindings for ?s and ?c</a:t>
            </a:r>
            <a:endParaRPr b="1">
              <a:solidFill>
                <a:srgbClr val="CC0000"/>
              </a:solidFill>
            </a:endParaRPr>
          </a:p>
        </p:txBody>
      </p:sp>
      <p:sp>
        <p:nvSpPr>
          <p:cNvPr id="438" name="Google Shape;438;p44"/>
          <p:cNvSpPr txBox="1"/>
          <p:nvPr/>
        </p:nvSpPr>
        <p:spPr>
          <a:xfrm>
            <a:off x="3966600" y="3977700"/>
            <a:ext cx="415200" cy="4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3C78D8"/>
                </a:solidFill>
              </a:rPr>
              <a:t>1.</a:t>
            </a:r>
            <a:endParaRPr b="1">
              <a:solidFill>
                <a:srgbClr val="3C78D8"/>
              </a:solidFill>
            </a:endParaRPr>
          </a:p>
        </p:txBody>
      </p:sp>
      <p:sp>
        <p:nvSpPr>
          <p:cNvPr id="439" name="Google Shape;439;p44"/>
          <p:cNvSpPr txBox="1"/>
          <p:nvPr/>
        </p:nvSpPr>
        <p:spPr>
          <a:xfrm>
            <a:off x="3966600" y="4390200"/>
            <a:ext cx="415200" cy="4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F1C232"/>
                </a:solidFill>
              </a:rPr>
              <a:t>2.</a:t>
            </a:r>
            <a:endParaRPr b="1">
              <a:solidFill>
                <a:srgbClr val="F1C23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6"/>
                                        </p:tgtEl>
                                        <p:attrNameLst>
                                          <p:attrName>style.visibility</p:attrName>
                                        </p:attrNameLst>
                                      </p:cBhvr>
                                      <p:to>
                                        <p:strVal val="visible"/>
                                      </p:to>
                                    </p:set>
                                    <p:animEffect filter="fade" transition="in">
                                      <p:cBhvr>
                                        <p:cTn dur="1000"/>
                                        <p:tgtEl>
                                          <p:spTgt spid="436"/>
                                        </p:tgtEl>
                                      </p:cBhvr>
                                    </p:animEffect>
                                  </p:childTnLst>
                                </p:cTn>
                              </p:par>
                              <p:par>
                                <p:cTn fill="hold" nodeType="withEffect" presetClass="entr" presetID="10" presetSubtype="0">
                                  <p:stCondLst>
                                    <p:cond delay="0"/>
                                  </p:stCondLst>
                                  <p:childTnLst>
                                    <p:set>
                                      <p:cBhvr>
                                        <p:cTn dur="1" fill="hold">
                                          <p:stCondLst>
                                            <p:cond delay="0"/>
                                          </p:stCondLst>
                                        </p:cTn>
                                        <p:tgtEl>
                                          <p:spTgt spid="438"/>
                                        </p:tgtEl>
                                        <p:attrNameLst>
                                          <p:attrName>style.visibility</p:attrName>
                                        </p:attrNameLst>
                                      </p:cBhvr>
                                      <p:to>
                                        <p:strVal val="visible"/>
                                      </p:to>
                                    </p:set>
                                    <p:animEffect filter="fade" transition="in">
                                      <p:cBhvr>
                                        <p:cTn dur="1000"/>
                                        <p:tgtEl>
                                          <p:spTgt spid="438"/>
                                        </p:tgtEl>
                                      </p:cBhvr>
                                    </p:animEffect>
                                  </p:childTnLst>
                                </p:cTn>
                              </p:par>
                              <p:par>
                                <p:cTn fill="hold" nodeType="withEffect" presetClass="entr" presetID="10" presetSubtype="0">
                                  <p:stCondLst>
                                    <p:cond delay="0"/>
                                  </p:stCondLst>
                                  <p:childTnLst>
                                    <p:set>
                                      <p:cBhvr>
                                        <p:cTn dur="1" fill="hold">
                                          <p:stCondLst>
                                            <p:cond delay="0"/>
                                          </p:stCondLst>
                                        </p:cTn>
                                        <p:tgtEl>
                                          <p:spTgt spid="439"/>
                                        </p:tgtEl>
                                        <p:attrNameLst>
                                          <p:attrName>style.visibility</p:attrName>
                                        </p:attrNameLst>
                                      </p:cBhvr>
                                      <p:to>
                                        <p:strVal val="visible"/>
                                      </p:to>
                                    </p:set>
                                    <p:animEffect filter="fade" transition="in">
                                      <p:cBhvr>
                                        <p:cTn dur="1000"/>
                                        <p:tgtEl>
                                          <p:spTgt spid="439"/>
                                        </p:tgtEl>
                                      </p:cBhvr>
                                    </p:animEffect>
                                  </p:childTnLst>
                                </p:cTn>
                              </p:par>
                              <p:par>
                                <p:cTn fill="hold" nodeType="withEffect" presetClass="entr" presetID="10" presetSubtype="0">
                                  <p:stCondLst>
                                    <p:cond delay="0"/>
                                  </p:stCondLst>
                                  <p:childTnLst>
                                    <p:set>
                                      <p:cBhvr>
                                        <p:cTn dur="1" fill="hold">
                                          <p:stCondLst>
                                            <p:cond delay="0"/>
                                          </p:stCondLst>
                                        </p:cTn>
                                        <p:tgtEl>
                                          <p:spTgt spid="437"/>
                                        </p:tgtEl>
                                        <p:attrNameLst>
                                          <p:attrName>style.visibility</p:attrName>
                                        </p:attrNameLst>
                                      </p:cBhvr>
                                      <p:to>
                                        <p:strVal val="visible"/>
                                      </p:to>
                                    </p:set>
                                    <p:animEffect filter="fade" transition="in">
                                      <p:cBhvr>
                                        <p:cTn dur="1000"/>
                                        <p:tgtEl>
                                          <p:spTgt spid="4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DISTINCT &amp; COUNT</a:t>
            </a:r>
            <a:endParaRPr/>
          </a:p>
        </p:txBody>
      </p:sp>
      <p:sp>
        <p:nvSpPr>
          <p:cNvPr id="445" name="Google Shape;445;p45"/>
          <p:cNvSpPr txBox="1"/>
          <p:nvPr>
            <p:ph idx="1" type="body"/>
          </p:nvPr>
        </p:nvSpPr>
        <p:spPr>
          <a:xfrm>
            <a:off x="387900" y="1762075"/>
            <a:ext cx="3056100" cy="1896000"/>
          </a:xfrm>
          <a:prstGeom prst="rect">
            <a:avLst/>
          </a:prstGeom>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lang="en-GB" sz="1200"/>
              <a:t>PREFIX : &lt;</a:t>
            </a:r>
            <a:r>
              <a:rPr lang="en-GB" sz="1200" u="sng">
                <a:solidFill>
                  <a:schemeClr val="hlink"/>
                </a:solidFill>
                <a:hlinkClick r:id="rId3"/>
              </a:rPr>
              <a:t>http://somenamespace.org/</a:t>
            </a:r>
            <a:r>
              <a:rPr lang="en-GB" sz="1200"/>
              <a:t>&gt;</a:t>
            </a:r>
            <a:endParaRPr sz="1200"/>
          </a:p>
          <a:p>
            <a:pPr indent="0" lvl="0" marL="0" rtl="0" algn="l">
              <a:lnSpc>
                <a:spcPct val="50000"/>
              </a:lnSpc>
              <a:spcBef>
                <a:spcPts val="1600"/>
              </a:spcBef>
              <a:spcAft>
                <a:spcPts val="0"/>
              </a:spcAft>
              <a:buNone/>
            </a:pPr>
            <a:r>
              <a:rPr lang="en-GB" sz="1200"/>
              <a:t>PREFIX schema: &lt;</a:t>
            </a:r>
            <a:r>
              <a:rPr lang="en-GB" sz="1200" u="sng">
                <a:solidFill>
                  <a:schemeClr val="accent5"/>
                </a:solidFill>
                <a:hlinkClick r:id="rId4">
                  <a:extLst>
                    <a:ext uri="{A12FA001-AC4F-418D-AE19-62706E023703}">
                      <ahyp:hlinkClr val="tx"/>
                    </a:ext>
                  </a:extLst>
                </a:hlinkClick>
              </a:rPr>
              <a:t>http://schema.org/</a:t>
            </a:r>
            <a:r>
              <a:rPr lang="en-GB" sz="1200"/>
              <a:t>&gt;</a:t>
            </a:r>
            <a:endParaRPr sz="1200"/>
          </a:p>
          <a:p>
            <a:pPr indent="0" lvl="0" marL="0" rtl="0" algn="l">
              <a:lnSpc>
                <a:spcPct val="50000"/>
              </a:lnSpc>
              <a:spcBef>
                <a:spcPts val="1600"/>
              </a:spcBef>
              <a:spcAft>
                <a:spcPts val="0"/>
              </a:spcAft>
              <a:buNone/>
            </a:pPr>
            <a:r>
              <a:rPr lang="en-GB" sz="1200"/>
              <a:t>SELECT</a:t>
            </a:r>
            <a:r>
              <a:rPr b="1" lang="en-GB" sz="1200"/>
              <a:t> </a:t>
            </a:r>
            <a:r>
              <a:rPr lang="en-GB" sz="1200"/>
              <a:t>?s</a:t>
            </a:r>
            <a:r>
              <a:rPr b="1" lang="en-GB" sz="1200"/>
              <a:t> </a:t>
            </a:r>
            <a:endParaRPr b="1" sz="1200"/>
          </a:p>
          <a:p>
            <a:pPr indent="0" lvl="0" marL="0" rtl="0" algn="l">
              <a:lnSpc>
                <a:spcPct val="50000"/>
              </a:lnSpc>
              <a:spcBef>
                <a:spcPts val="1600"/>
              </a:spcBef>
              <a:spcAft>
                <a:spcPts val="0"/>
              </a:spcAft>
              <a:buNone/>
            </a:pPr>
            <a:r>
              <a:rPr lang="en-GB" sz="1200"/>
              <a:t>WHERE {</a:t>
            </a:r>
            <a:endParaRPr sz="1200"/>
          </a:p>
          <a:p>
            <a:pPr indent="0" lvl="0" marL="0" rtl="0" algn="l">
              <a:lnSpc>
                <a:spcPct val="50000"/>
              </a:lnSpc>
              <a:spcBef>
                <a:spcPts val="1600"/>
              </a:spcBef>
              <a:spcAft>
                <a:spcPts val="0"/>
              </a:spcAft>
              <a:buNone/>
            </a:pPr>
            <a:r>
              <a:rPr lang="en-GB" sz="1200"/>
              <a:t>	?s :hasChild ?c .</a:t>
            </a:r>
            <a:endParaRPr sz="1200"/>
          </a:p>
          <a:p>
            <a:pPr indent="0" lvl="0" marL="0" rtl="0" algn="l">
              <a:lnSpc>
                <a:spcPct val="50000"/>
              </a:lnSpc>
              <a:spcBef>
                <a:spcPts val="1600"/>
              </a:spcBef>
              <a:spcAft>
                <a:spcPts val="0"/>
              </a:spcAft>
              <a:buNone/>
            </a:pPr>
            <a:r>
              <a:rPr lang="en-GB" sz="1200"/>
              <a:t>	?c schema:gender schema:Male .</a:t>
            </a:r>
            <a:endParaRPr sz="1200"/>
          </a:p>
          <a:p>
            <a:pPr indent="0" lvl="0" marL="0" rtl="0" algn="l">
              <a:lnSpc>
                <a:spcPct val="50000"/>
              </a:lnSpc>
              <a:spcBef>
                <a:spcPts val="1600"/>
              </a:spcBef>
              <a:spcAft>
                <a:spcPts val="1600"/>
              </a:spcAft>
              <a:buNone/>
            </a:pPr>
            <a:r>
              <a:rPr lang="en-GB" sz="1200"/>
              <a:t>}</a:t>
            </a:r>
            <a:endParaRPr sz="1200"/>
          </a:p>
        </p:txBody>
      </p:sp>
      <p:sp>
        <p:nvSpPr>
          <p:cNvPr id="446" name="Google Shape;446;p45"/>
          <p:cNvSpPr txBox="1"/>
          <p:nvPr/>
        </p:nvSpPr>
        <p:spPr>
          <a:xfrm>
            <a:off x="387900" y="1349575"/>
            <a:ext cx="778800" cy="4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t>Query</a:t>
            </a:r>
            <a:endParaRPr b="1"/>
          </a:p>
        </p:txBody>
      </p:sp>
      <p:sp>
        <p:nvSpPr>
          <p:cNvPr id="447" name="Google Shape;447;p45"/>
          <p:cNvSpPr txBox="1"/>
          <p:nvPr/>
        </p:nvSpPr>
        <p:spPr>
          <a:xfrm>
            <a:off x="4119925" y="1349575"/>
            <a:ext cx="1220400" cy="4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t>Graph</a:t>
            </a:r>
            <a:endParaRPr b="1"/>
          </a:p>
        </p:txBody>
      </p:sp>
      <p:sp>
        <p:nvSpPr>
          <p:cNvPr id="448" name="Google Shape;448;p45"/>
          <p:cNvSpPr txBox="1"/>
          <p:nvPr/>
        </p:nvSpPr>
        <p:spPr>
          <a:xfrm>
            <a:off x="387900" y="3723050"/>
            <a:ext cx="3349800" cy="4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CC0000"/>
                </a:solidFill>
              </a:rPr>
              <a:t>“All people who have male children”</a:t>
            </a:r>
            <a:endParaRPr b="1">
              <a:solidFill>
                <a:srgbClr val="CC0000"/>
              </a:solidFill>
            </a:endParaRPr>
          </a:p>
        </p:txBody>
      </p:sp>
      <p:sp>
        <p:nvSpPr>
          <p:cNvPr id="449" name="Google Shape;449;p45"/>
          <p:cNvSpPr txBox="1"/>
          <p:nvPr>
            <p:ph idx="1" type="body"/>
          </p:nvPr>
        </p:nvSpPr>
        <p:spPr>
          <a:xfrm>
            <a:off x="4119925" y="1768800"/>
            <a:ext cx="3056100" cy="1816500"/>
          </a:xfrm>
          <a:prstGeom prst="rect">
            <a:avLst/>
          </a:prstGeom>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lang="en-GB" sz="1200"/>
              <a:t>:catherine :hasChild :jessica .</a:t>
            </a:r>
            <a:endParaRPr sz="1200"/>
          </a:p>
          <a:p>
            <a:pPr indent="0" lvl="0" marL="0" rtl="0" algn="l">
              <a:lnSpc>
                <a:spcPct val="50000"/>
              </a:lnSpc>
              <a:spcBef>
                <a:spcPts val="1600"/>
              </a:spcBef>
              <a:spcAft>
                <a:spcPts val="0"/>
              </a:spcAft>
              <a:buNone/>
            </a:pPr>
            <a:r>
              <a:rPr lang="en-GB" sz="1200"/>
              <a:t>:jessica schema:gender schema:Female .</a:t>
            </a:r>
            <a:endParaRPr sz="1200"/>
          </a:p>
          <a:p>
            <a:pPr indent="0" lvl="0" marL="0" rtl="0" algn="l">
              <a:lnSpc>
                <a:spcPct val="50000"/>
              </a:lnSpc>
              <a:spcBef>
                <a:spcPts val="1600"/>
              </a:spcBef>
              <a:spcAft>
                <a:spcPts val="0"/>
              </a:spcAft>
              <a:buNone/>
            </a:pPr>
            <a:r>
              <a:rPr b="1" lang="en-GB" sz="1200">
                <a:solidFill>
                  <a:srgbClr val="3C78D8"/>
                </a:solidFill>
              </a:rPr>
              <a:t>:linda :hasChild :jason .</a:t>
            </a:r>
            <a:endParaRPr b="1" sz="1200">
              <a:solidFill>
                <a:srgbClr val="3C78D8"/>
              </a:solidFill>
            </a:endParaRPr>
          </a:p>
          <a:p>
            <a:pPr indent="0" lvl="0" marL="0" rtl="0" algn="l">
              <a:lnSpc>
                <a:spcPct val="50000"/>
              </a:lnSpc>
              <a:spcBef>
                <a:spcPts val="1600"/>
              </a:spcBef>
              <a:spcAft>
                <a:spcPts val="0"/>
              </a:spcAft>
              <a:buNone/>
            </a:pPr>
            <a:r>
              <a:rPr b="1" lang="en-GB" sz="1200">
                <a:solidFill>
                  <a:srgbClr val="3C78D8"/>
                </a:solidFill>
              </a:rPr>
              <a:t>:jason schema:gender schema:Male .</a:t>
            </a:r>
            <a:endParaRPr b="1" sz="1200">
              <a:solidFill>
                <a:srgbClr val="3C78D8"/>
              </a:solidFill>
            </a:endParaRPr>
          </a:p>
          <a:p>
            <a:pPr indent="0" lvl="0" marL="0" rtl="0" algn="l">
              <a:lnSpc>
                <a:spcPct val="50000"/>
              </a:lnSpc>
              <a:spcBef>
                <a:spcPts val="1600"/>
              </a:spcBef>
              <a:spcAft>
                <a:spcPts val="0"/>
              </a:spcAft>
              <a:buNone/>
            </a:pPr>
            <a:r>
              <a:rPr b="1" lang="en-GB" sz="1200">
                <a:solidFill>
                  <a:srgbClr val="F1C232"/>
                </a:solidFill>
              </a:rPr>
              <a:t>:linda :hasChild :luke .</a:t>
            </a:r>
            <a:endParaRPr b="1" sz="1200">
              <a:solidFill>
                <a:srgbClr val="F1C232"/>
              </a:solidFill>
            </a:endParaRPr>
          </a:p>
          <a:p>
            <a:pPr indent="0" lvl="0" marL="0" rtl="0" algn="l">
              <a:lnSpc>
                <a:spcPct val="50000"/>
              </a:lnSpc>
              <a:spcBef>
                <a:spcPts val="1600"/>
              </a:spcBef>
              <a:spcAft>
                <a:spcPts val="0"/>
              </a:spcAft>
              <a:buNone/>
            </a:pPr>
            <a:r>
              <a:rPr b="1" lang="en-GB" sz="1200">
                <a:solidFill>
                  <a:srgbClr val="F1C232"/>
                </a:solidFill>
              </a:rPr>
              <a:t>:luke schema:gender schema:Male .</a:t>
            </a:r>
            <a:endParaRPr b="1" sz="1200">
              <a:solidFill>
                <a:srgbClr val="F1C232"/>
              </a:solidFill>
            </a:endParaRPr>
          </a:p>
          <a:p>
            <a:pPr indent="0" lvl="0" marL="0" rtl="0" algn="l">
              <a:lnSpc>
                <a:spcPct val="50000"/>
              </a:lnSpc>
              <a:spcBef>
                <a:spcPts val="1600"/>
              </a:spcBef>
              <a:spcAft>
                <a:spcPts val="1600"/>
              </a:spcAft>
              <a:buNone/>
            </a:pPr>
            <a:r>
              <a:t/>
            </a:r>
            <a:endParaRPr sz="1200"/>
          </a:p>
        </p:txBody>
      </p:sp>
      <p:graphicFrame>
        <p:nvGraphicFramePr>
          <p:cNvPr id="450" name="Google Shape;450;p45"/>
          <p:cNvGraphicFramePr/>
          <p:nvPr/>
        </p:nvGraphicFramePr>
        <p:xfrm>
          <a:off x="4381700" y="3585300"/>
          <a:ext cx="3000000" cy="3000000"/>
        </p:xfrm>
        <a:graphic>
          <a:graphicData uri="http://schemas.openxmlformats.org/drawingml/2006/table">
            <a:tbl>
              <a:tblPr>
                <a:noFill/>
                <a:tableStyleId>{7EE385B6-B9C6-4A72-98D0-55EBDEBA2894}</a:tableStyleId>
              </a:tblPr>
              <a:tblGrid>
                <a:gridCol w="893325"/>
              </a:tblGrid>
              <a:tr h="381000">
                <a:tc>
                  <a:txBody>
                    <a:bodyPr/>
                    <a:lstStyle/>
                    <a:p>
                      <a:pPr indent="0" lvl="0" marL="0" rtl="0" algn="l">
                        <a:spcBef>
                          <a:spcPts val="0"/>
                        </a:spcBef>
                        <a:spcAft>
                          <a:spcPts val="0"/>
                        </a:spcAft>
                        <a:buNone/>
                      </a:pPr>
                      <a:r>
                        <a:rPr b="1" lang="en-GB"/>
                        <a:t>s</a:t>
                      </a:r>
                      <a:endParaRPr b="1"/>
                    </a:p>
                  </a:txBody>
                  <a:tcPr marT="91425" marB="91425" marR="91425" marL="91425"/>
                </a:tc>
              </a:tr>
              <a:tr h="396200">
                <a:tc>
                  <a:txBody>
                    <a:bodyPr/>
                    <a:lstStyle/>
                    <a:p>
                      <a:pPr indent="0" lvl="0" marL="0" rtl="0" algn="l">
                        <a:spcBef>
                          <a:spcPts val="0"/>
                        </a:spcBef>
                        <a:spcAft>
                          <a:spcPts val="0"/>
                        </a:spcAft>
                        <a:buNone/>
                      </a:pPr>
                      <a:r>
                        <a:rPr lang="en-GB">
                          <a:solidFill>
                            <a:srgbClr val="3C78D8"/>
                          </a:solidFill>
                        </a:rPr>
                        <a:t>:linda</a:t>
                      </a:r>
                      <a:endParaRPr>
                        <a:solidFill>
                          <a:srgbClr val="3C78D8"/>
                        </a:solidFill>
                      </a:endParaRPr>
                    </a:p>
                  </a:txBody>
                  <a:tcPr marT="91425" marB="91425" marR="91425" marL="91425"/>
                </a:tc>
              </a:tr>
              <a:tr h="396200">
                <a:tc>
                  <a:txBody>
                    <a:bodyPr/>
                    <a:lstStyle/>
                    <a:p>
                      <a:pPr indent="0" lvl="0" marL="0" rtl="0" algn="l">
                        <a:spcBef>
                          <a:spcPts val="0"/>
                        </a:spcBef>
                        <a:spcAft>
                          <a:spcPts val="0"/>
                        </a:spcAft>
                        <a:buNone/>
                      </a:pPr>
                      <a:r>
                        <a:rPr lang="en-GB">
                          <a:solidFill>
                            <a:srgbClr val="F1C232"/>
                          </a:solidFill>
                        </a:rPr>
                        <a:t>:linda</a:t>
                      </a:r>
                      <a:endParaRPr>
                        <a:solidFill>
                          <a:srgbClr val="F1C232"/>
                        </a:solidFill>
                      </a:endParaRPr>
                    </a:p>
                  </a:txBody>
                  <a:tcPr marT="91425" marB="91425" marR="91425" marL="91425"/>
                </a:tc>
              </a:tr>
            </a:tbl>
          </a:graphicData>
        </a:graphic>
      </p:graphicFrame>
      <p:sp>
        <p:nvSpPr>
          <p:cNvPr id="451" name="Google Shape;451;p45"/>
          <p:cNvSpPr txBox="1"/>
          <p:nvPr/>
        </p:nvSpPr>
        <p:spPr>
          <a:xfrm>
            <a:off x="6337350" y="3868275"/>
            <a:ext cx="2162400" cy="73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CC0000"/>
                </a:solidFill>
              </a:rPr>
              <a:t>Two possible bindings for ?s and ?c</a:t>
            </a:r>
            <a:endParaRPr b="1">
              <a:solidFill>
                <a:srgbClr val="CC0000"/>
              </a:solidFill>
            </a:endParaRPr>
          </a:p>
        </p:txBody>
      </p:sp>
      <p:sp>
        <p:nvSpPr>
          <p:cNvPr id="452" name="Google Shape;452;p45"/>
          <p:cNvSpPr txBox="1"/>
          <p:nvPr/>
        </p:nvSpPr>
        <p:spPr>
          <a:xfrm>
            <a:off x="3966600" y="3977700"/>
            <a:ext cx="415200" cy="4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3C78D8"/>
                </a:solidFill>
              </a:rPr>
              <a:t>1.</a:t>
            </a:r>
            <a:endParaRPr b="1">
              <a:solidFill>
                <a:srgbClr val="3C78D8"/>
              </a:solidFill>
            </a:endParaRPr>
          </a:p>
        </p:txBody>
      </p:sp>
      <p:sp>
        <p:nvSpPr>
          <p:cNvPr id="453" name="Google Shape;453;p45"/>
          <p:cNvSpPr txBox="1"/>
          <p:nvPr/>
        </p:nvSpPr>
        <p:spPr>
          <a:xfrm>
            <a:off x="3966600" y="4390200"/>
            <a:ext cx="415200" cy="4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F1C232"/>
                </a:solidFill>
              </a:rPr>
              <a:t>2.</a:t>
            </a:r>
            <a:endParaRPr b="1">
              <a:solidFill>
                <a:srgbClr val="F1C232"/>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DISTINCT &amp; COUNT</a:t>
            </a:r>
            <a:endParaRPr/>
          </a:p>
        </p:txBody>
      </p:sp>
      <p:sp>
        <p:nvSpPr>
          <p:cNvPr id="459" name="Google Shape;459;p46"/>
          <p:cNvSpPr txBox="1"/>
          <p:nvPr>
            <p:ph idx="1" type="body"/>
          </p:nvPr>
        </p:nvSpPr>
        <p:spPr>
          <a:xfrm>
            <a:off x="387900" y="1762075"/>
            <a:ext cx="3056100" cy="1896000"/>
          </a:xfrm>
          <a:prstGeom prst="rect">
            <a:avLst/>
          </a:prstGeom>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lang="en-GB" sz="1200"/>
              <a:t>PREFIX : &lt;</a:t>
            </a:r>
            <a:r>
              <a:rPr lang="en-GB" sz="1200" u="sng">
                <a:solidFill>
                  <a:schemeClr val="hlink"/>
                </a:solidFill>
                <a:hlinkClick r:id="rId3"/>
              </a:rPr>
              <a:t>http://somenamespace.org/</a:t>
            </a:r>
            <a:r>
              <a:rPr lang="en-GB" sz="1200"/>
              <a:t>&gt;</a:t>
            </a:r>
            <a:endParaRPr sz="1200"/>
          </a:p>
          <a:p>
            <a:pPr indent="0" lvl="0" marL="0" rtl="0" algn="l">
              <a:lnSpc>
                <a:spcPct val="50000"/>
              </a:lnSpc>
              <a:spcBef>
                <a:spcPts val="1600"/>
              </a:spcBef>
              <a:spcAft>
                <a:spcPts val="0"/>
              </a:spcAft>
              <a:buNone/>
            </a:pPr>
            <a:r>
              <a:rPr lang="en-GB" sz="1200"/>
              <a:t>PREFIX schema: &lt;</a:t>
            </a:r>
            <a:r>
              <a:rPr lang="en-GB" sz="1200" u="sng">
                <a:solidFill>
                  <a:schemeClr val="accent5"/>
                </a:solidFill>
                <a:hlinkClick r:id="rId4">
                  <a:extLst>
                    <a:ext uri="{A12FA001-AC4F-418D-AE19-62706E023703}">
                      <ahyp:hlinkClr val="tx"/>
                    </a:ext>
                  </a:extLst>
                </a:hlinkClick>
              </a:rPr>
              <a:t>http://schema.org/</a:t>
            </a:r>
            <a:r>
              <a:rPr lang="en-GB" sz="1200"/>
              <a:t>&gt;</a:t>
            </a:r>
            <a:endParaRPr sz="1200"/>
          </a:p>
          <a:p>
            <a:pPr indent="0" lvl="0" marL="0" rtl="0" algn="l">
              <a:lnSpc>
                <a:spcPct val="50000"/>
              </a:lnSpc>
              <a:spcBef>
                <a:spcPts val="1600"/>
              </a:spcBef>
              <a:spcAft>
                <a:spcPts val="0"/>
              </a:spcAft>
              <a:buNone/>
            </a:pPr>
            <a:r>
              <a:rPr lang="en-GB" sz="1200"/>
              <a:t>SELECT</a:t>
            </a:r>
            <a:r>
              <a:rPr b="1" lang="en-GB" sz="1200"/>
              <a:t> DISTINCT </a:t>
            </a:r>
            <a:r>
              <a:rPr lang="en-GB" sz="1200"/>
              <a:t>?s</a:t>
            </a:r>
            <a:r>
              <a:rPr b="1" lang="en-GB" sz="1200"/>
              <a:t> </a:t>
            </a:r>
            <a:endParaRPr b="1" sz="1200"/>
          </a:p>
          <a:p>
            <a:pPr indent="0" lvl="0" marL="0" rtl="0" algn="l">
              <a:lnSpc>
                <a:spcPct val="50000"/>
              </a:lnSpc>
              <a:spcBef>
                <a:spcPts val="1600"/>
              </a:spcBef>
              <a:spcAft>
                <a:spcPts val="0"/>
              </a:spcAft>
              <a:buNone/>
            </a:pPr>
            <a:r>
              <a:rPr lang="en-GB" sz="1200"/>
              <a:t>WHERE {</a:t>
            </a:r>
            <a:endParaRPr sz="1200"/>
          </a:p>
          <a:p>
            <a:pPr indent="0" lvl="0" marL="0" rtl="0" algn="l">
              <a:lnSpc>
                <a:spcPct val="50000"/>
              </a:lnSpc>
              <a:spcBef>
                <a:spcPts val="1600"/>
              </a:spcBef>
              <a:spcAft>
                <a:spcPts val="0"/>
              </a:spcAft>
              <a:buNone/>
            </a:pPr>
            <a:r>
              <a:rPr lang="en-GB" sz="1200"/>
              <a:t>	?s :hasChild ?c .</a:t>
            </a:r>
            <a:endParaRPr sz="1200"/>
          </a:p>
          <a:p>
            <a:pPr indent="0" lvl="0" marL="0" rtl="0" algn="l">
              <a:lnSpc>
                <a:spcPct val="50000"/>
              </a:lnSpc>
              <a:spcBef>
                <a:spcPts val="1600"/>
              </a:spcBef>
              <a:spcAft>
                <a:spcPts val="0"/>
              </a:spcAft>
              <a:buNone/>
            </a:pPr>
            <a:r>
              <a:rPr lang="en-GB" sz="1200"/>
              <a:t>	?c schema:gender schema:Male .</a:t>
            </a:r>
            <a:endParaRPr sz="1200"/>
          </a:p>
          <a:p>
            <a:pPr indent="0" lvl="0" marL="0" rtl="0" algn="l">
              <a:lnSpc>
                <a:spcPct val="50000"/>
              </a:lnSpc>
              <a:spcBef>
                <a:spcPts val="1600"/>
              </a:spcBef>
              <a:spcAft>
                <a:spcPts val="1600"/>
              </a:spcAft>
              <a:buNone/>
            </a:pPr>
            <a:r>
              <a:rPr lang="en-GB" sz="1200"/>
              <a:t>}</a:t>
            </a:r>
            <a:endParaRPr sz="1200"/>
          </a:p>
        </p:txBody>
      </p:sp>
      <p:sp>
        <p:nvSpPr>
          <p:cNvPr id="460" name="Google Shape;460;p46"/>
          <p:cNvSpPr txBox="1"/>
          <p:nvPr/>
        </p:nvSpPr>
        <p:spPr>
          <a:xfrm>
            <a:off x="387900" y="1349575"/>
            <a:ext cx="778800" cy="4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t>Query</a:t>
            </a:r>
            <a:endParaRPr b="1"/>
          </a:p>
        </p:txBody>
      </p:sp>
      <p:sp>
        <p:nvSpPr>
          <p:cNvPr id="461" name="Google Shape;461;p46"/>
          <p:cNvSpPr txBox="1"/>
          <p:nvPr/>
        </p:nvSpPr>
        <p:spPr>
          <a:xfrm>
            <a:off x="4119925" y="1349575"/>
            <a:ext cx="1220400" cy="4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t>Graph</a:t>
            </a:r>
            <a:endParaRPr b="1"/>
          </a:p>
        </p:txBody>
      </p:sp>
      <p:sp>
        <p:nvSpPr>
          <p:cNvPr id="462" name="Google Shape;462;p46"/>
          <p:cNvSpPr txBox="1"/>
          <p:nvPr/>
        </p:nvSpPr>
        <p:spPr>
          <a:xfrm>
            <a:off x="387900" y="3723050"/>
            <a:ext cx="3792600" cy="4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CC0000"/>
                </a:solidFill>
              </a:rPr>
              <a:t>“</a:t>
            </a:r>
            <a:r>
              <a:rPr b="1" lang="en-GB" u="sng">
                <a:solidFill>
                  <a:srgbClr val="CC0000"/>
                </a:solidFill>
              </a:rPr>
              <a:t>Unique</a:t>
            </a:r>
            <a:r>
              <a:rPr b="1" lang="en-GB">
                <a:solidFill>
                  <a:srgbClr val="CC0000"/>
                </a:solidFill>
              </a:rPr>
              <a:t> people who have male children”</a:t>
            </a:r>
            <a:endParaRPr b="1">
              <a:solidFill>
                <a:srgbClr val="CC0000"/>
              </a:solidFill>
            </a:endParaRPr>
          </a:p>
        </p:txBody>
      </p:sp>
      <p:sp>
        <p:nvSpPr>
          <p:cNvPr id="463" name="Google Shape;463;p46"/>
          <p:cNvSpPr txBox="1"/>
          <p:nvPr>
            <p:ph idx="1" type="body"/>
          </p:nvPr>
        </p:nvSpPr>
        <p:spPr>
          <a:xfrm>
            <a:off x="4119925" y="1768800"/>
            <a:ext cx="3056100" cy="1816500"/>
          </a:xfrm>
          <a:prstGeom prst="rect">
            <a:avLst/>
          </a:prstGeom>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lang="en-GB" sz="1200"/>
              <a:t>:catherine :hasChild :jessica .</a:t>
            </a:r>
            <a:endParaRPr sz="1200"/>
          </a:p>
          <a:p>
            <a:pPr indent="0" lvl="0" marL="0" rtl="0" algn="l">
              <a:lnSpc>
                <a:spcPct val="50000"/>
              </a:lnSpc>
              <a:spcBef>
                <a:spcPts val="1600"/>
              </a:spcBef>
              <a:spcAft>
                <a:spcPts val="0"/>
              </a:spcAft>
              <a:buNone/>
            </a:pPr>
            <a:r>
              <a:rPr lang="en-GB" sz="1200"/>
              <a:t>:jessica schema:gender schema:Female .</a:t>
            </a:r>
            <a:endParaRPr sz="1200"/>
          </a:p>
          <a:p>
            <a:pPr indent="0" lvl="0" marL="0" rtl="0" algn="l">
              <a:lnSpc>
                <a:spcPct val="50000"/>
              </a:lnSpc>
              <a:spcBef>
                <a:spcPts val="1600"/>
              </a:spcBef>
              <a:spcAft>
                <a:spcPts val="0"/>
              </a:spcAft>
              <a:buNone/>
            </a:pPr>
            <a:r>
              <a:rPr b="1" lang="en-GB" sz="1200">
                <a:solidFill>
                  <a:srgbClr val="3C78D8"/>
                </a:solidFill>
              </a:rPr>
              <a:t>:linda :hasChild :jason .</a:t>
            </a:r>
            <a:endParaRPr b="1" sz="1200">
              <a:solidFill>
                <a:srgbClr val="3C78D8"/>
              </a:solidFill>
            </a:endParaRPr>
          </a:p>
          <a:p>
            <a:pPr indent="0" lvl="0" marL="0" rtl="0" algn="l">
              <a:lnSpc>
                <a:spcPct val="50000"/>
              </a:lnSpc>
              <a:spcBef>
                <a:spcPts val="1600"/>
              </a:spcBef>
              <a:spcAft>
                <a:spcPts val="0"/>
              </a:spcAft>
              <a:buNone/>
            </a:pPr>
            <a:r>
              <a:rPr b="1" lang="en-GB" sz="1200">
                <a:solidFill>
                  <a:srgbClr val="3C78D8"/>
                </a:solidFill>
              </a:rPr>
              <a:t>:jason schema:gender schema:Male .</a:t>
            </a:r>
            <a:endParaRPr b="1" sz="1200">
              <a:solidFill>
                <a:srgbClr val="3C78D8"/>
              </a:solidFill>
            </a:endParaRPr>
          </a:p>
          <a:p>
            <a:pPr indent="0" lvl="0" marL="0" rtl="0" algn="l">
              <a:lnSpc>
                <a:spcPct val="50000"/>
              </a:lnSpc>
              <a:spcBef>
                <a:spcPts val="1600"/>
              </a:spcBef>
              <a:spcAft>
                <a:spcPts val="0"/>
              </a:spcAft>
              <a:buNone/>
            </a:pPr>
            <a:r>
              <a:rPr b="1" lang="en-GB" sz="1200">
                <a:solidFill>
                  <a:srgbClr val="F1C232"/>
                </a:solidFill>
              </a:rPr>
              <a:t>:linda :hasChild :luke .</a:t>
            </a:r>
            <a:endParaRPr b="1" sz="1200">
              <a:solidFill>
                <a:srgbClr val="F1C232"/>
              </a:solidFill>
            </a:endParaRPr>
          </a:p>
          <a:p>
            <a:pPr indent="0" lvl="0" marL="0" rtl="0" algn="l">
              <a:lnSpc>
                <a:spcPct val="50000"/>
              </a:lnSpc>
              <a:spcBef>
                <a:spcPts val="1600"/>
              </a:spcBef>
              <a:spcAft>
                <a:spcPts val="0"/>
              </a:spcAft>
              <a:buNone/>
            </a:pPr>
            <a:r>
              <a:rPr b="1" lang="en-GB" sz="1200">
                <a:solidFill>
                  <a:srgbClr val="F1C232"/>
                </a:solidFill>
              </a:rPr>
              <a:t>:luke schema:gender schema:Male .</a:t>
            </a:r>
            <a:endParaRPr b="1" sz="1200">
              <a:solidFill>
                <a:srgbClr val="F1C232"/>
              </a:solidFill>
            </a:endParaRPr>
          </a:p>
          <a:p>
            <a:pPr indent="0" lvl="0" marL="0" rtl="0" algn="l">
              <a:lnSpc>
                <a:spcPct val="50000"/>
              </a:lnSpc>
              <a:spcBef>
                <a:spcPts val="1600"/>
              </a:spcBef>
              <a:spcAft>
                <a:spcPts val="1600"/>
              </a:spcAft>
              <a:buNone/>
            </a:pPr>
            <a:r>
              <a:t/>
            </a:r>
            <a:endParaRPr sz="1200"/>
          </a:p>
        </p:txBody>
      </p:sp>
      <p:graphicFrame>
        <p:nvGraphicFramePr>
          <p:cNvPr id="464" name="Google Shape;464;p46"/>
          <p:cNvGraphicFramePr/>
          <p:nvPr/>
        </p:nvGraphicFramePr>
        <p:xfrm>
          <a:off x="4381700" y="3585300"/>
          <a:ext cx="3000000" cy="3000000"/>
        </p:xfrm>
        <a:graphic>
          <a:graphicData uri="http://schemas.openxmlformats.org/drawingml/2006/table">
            <a:tbl>
              <a:tblPr>
                <a:noFill/>
                <a:tableStyleId>{7EE385B6-B9C6-4A72-98D0-55EBDEBA2894}</a:tableStyleId>
              </a:tblPr>
              <a:tblGrid>
                <a:gridCol w="893325"/>
              </a:tblGrid>
              <a:tr h="381000">
                <a:tc>
                  <a:txBody>
                    <a:bodyPr/>
                    <a:lstStyle/>
                    <a:p>
                      <a:pPr indent="0" lvl="0" marL="0" rtl="0" algn="l">
                        <a:spcBef>
                          <a:spcPts val="0"/>
                        </a:spcBef>
                        <a:spcAft>
                          <a:spcPts val="0"/>
                        </a:spcAft>
                        <a:buNone/>
                      </a:pPr>
                      <a:r>
                        <a:rPr b="1" lang="en-GB"/>
                        <a:t>s</a:t>
                      </a:r>
                      <a:endParaRPr b="1"/>
                    </a:p>
                  </a:txBody>
                  <a:tcPr marT="91425" marB="91425" marR="91425" marL="91425"/>
                </a:tc>
              </a:tr>
              <a:tr h="396200">
                <a:tc>
                  <a:txBody>
                    <a:bodyPr/>
                    <a:lstStyle/>
                    <a:p>
                      <a:pPr indent="0" lvl="0" marL="0" rtl="0" algn="l">
                        <a:spcBef>
                          <a:spcPts val="0"/>
                        </a:spcBef>
                        <a:spcAft>
                          <a:spcPts val="0"/>
                        </a:spcAft>
                        <a:buNone/>
                      </a:pPr>
                      <a:r>
                        <a:rPr lang="en-GB"/>
                        <a:t>:linda</a:t>
                      </a:r>
                      <a:endParaRPr/>
                    </a:p>
                  </a:txBody>
                  <a:tcPr marT="91425" marB="91425" marR="91425" marL="91425"/>
                </a:tc>
              </a:tr>
            </a:tbl>
          </a:graphicData>
        </a:graphic>
      </p:graphicFrame>
      <p:sp>
        <p:nvSpPr>
          <p:cNvPr id="465" name="Google Shape;465;p46"/>
          <p:cNvSpPr txBox="1"/>
          <p:nvPr/>
        </p:nvSpPr>
        <p:spPr>
          <a:xfrm>
            <a:off x="5727100" y="3683200"/>
            <a:ext cx="2162400" cy="5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CC0000"/>
                </a:solidFill>
              </a:rPr>
              <a:t>DISTINCT filters out the duplicates</a:t>
            </a:r>
            <a:endParaRPr b="1">
              <a:solidFill>
                <a:srgbClr val="CC0000"/>
              </a:solidFill>
            </a:endParaRPr>
          </a:p>
        </p:txBody>
      </p:sp>
      <p:sp>
        <p:nvSpPr>
          <p:cNvPr id="466" name="Google Shape;466;p46"/>
          <p:cNvSpPr txBox="1"/>
          <p:nvPr/>
        </p:nvSpPr>
        <p:spPr>
          <a:xfrm>
            <a:off x="684875" y="4514550"/>
            <a:ext cx="3056100" cy="47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Multiple variables with DISTINCT?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DISTINCT &amp; COUNT</a:t>
            </a:r>
            <a:endParaRPr/>
          </a:p>
        </p:txBody>
      </p:sp>
      <p:sp>
        <p:nvSpPr>
          <p:cNvPr id="472" name="Google Shape;472;p47"/>
          <p:cNvSpPr txBox="1"/>
          <p:nvPr>
            <p:ph idx="1" type="body"/>
          </p:nvPr>
        </p:nvSpPr>
        <p:spPr>
          <a:xfrm>
            <a:off x="387900" y="1762075"/>
            <a:ext cx="3056100" cy="1896000"/>
          </a:xfrm>
          <a:prstGeom prst="rect">
            <a:avLst/>
          </a:prstGeom>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lang="en-GB" sz="1200"/>
              <a:t>PREFIX : &lt;</a:t>
            </a:r>
            <a:r>
              <a:rPr lang="en-GB" sz="1200" u="sng">
                <a:solidFill>
                  <a:schemeClr val="hlink"/>
                </a:solidFill>
                <a:hlinkClick r:id="rId3"/>
              </a:rPr>
              <a:t>http://somenamespace.org/</a:t>
            </a:r>
            <a:r>
              <a:rPr lang="en-GB" sz="1200"/>
              <a:t>&gt;</a:t>
            </a:r>
            <a:endParaRPr sz="1200"/>
          </a:p>
          <a:p>
            <a:pPr indent="0" lvl="0" marL="0" rtl="0" algn="l">
              <a:lnSpc>
                <a:spcPct val="50000"/>
              </a:lnSpc>
              <a:spcBef>
                <a:spcPts val="1600"/>
              </a:spcBef>
              <a:spcAft>
                <a:spcPts val="0"/>
              </a:spcAft>
              <a:buNone/>
            </a:pPr>
            <a:r>
              <a:rPr lang="en-GB" sz="1200"/>
              <a:t>PREFIX schema: &lt;</a:t>
            </a:r>
            <a:r>
              <a:rPr lang="en-GB" sz="1200" u="sng">
                <a:solidFill>
                  <a:schemeClr val="accent5"/>
                </a:solidFill>
                <a:hlinkClick r:id="rId4">
                  <a:extLst>
                    <a:ext uri="{A12FA001-AC4F-418D-AE19-62706E023703}">
                      <ahyp:hlinkClr val="tx"/>
                    </a:ext>
                  </a:extLst>
                </a:hlinkClick>
              </a:rPr>
              <a:t>http://schema.org/</a:t>
            </a:r>
            <a:r>
              <a:rPr lang="en-GB" sz="1200"/>
              <a:t>&gt;</a:t>
            </a:r>
            <a:endParaRPr sz="1200"/>
          </a:p>
          <a:p>
            <a:pPr indent="0" lvl="0" marL="0" rtl="0" algn="l">
              <a:lnSpc>
                <a:spcPct val="50000"/>
              </a:lnSpc>
              <a:spcBef>
                <a:spcPts val="1600"/>
              </a:spcBef>
              <a:spcAft>
                <a:spcPts val="0"/>
              </a:spcAft>
              <a:buNone/>
            </a:pPr>
            <a:r>
              <a:rPr lang="en-GB" sz="1200"/>
              <a:t>SELECT</a:t>
            </a:r>
            <a:r>
              <a:rPr b="1" lang="en-GB" sz="1200"/>
              <a:t> COUNT</a:t>
            </a:r>
            <a:r>
              <a:rPr lang="en-GB" sz="1200"/>
              <a:t>(?s)</a:t>
            </a:r>
            <a:r>
              <a:rPr b="1" lang="en-GB" sz="1200"/>
              <a:t> </a:t>
            </a:r>
            <a:endParaRPr b="1" sz="1200"/>
          </a:p>
          <a:p>
            <a:pPr indent="0" lvl="0" marL="0" rtl="0" algn="l">
              <a:lnSpc>
                <a:spcPct val="50000"/>
              </a:lnSpc>
              <a:spcBef>
                <a:spcPts val="1600"/>
              </a:spcBef>
              <a:spcAft>
                <a:spcPts val="0"/>
              </a:spcAft>
              <a:buNone/>
            </a:pPr>
            <a:r>
              <a:rPr lang="en-GB" sz="1200"/>
              <a:t>WHERE {</a:t>
            </a:r>
            <a:endParaRPr sz="1200"/>
          </a:p>
          <a:p>
            <a:pPr indent="0" lvl="0" marL="0" rtl="0" algn="l">
              <a:lnSpc>
                <a:spcPct val="50000"/>
              </a:lnSpc>
              <a:spcBef>
                <a:spcPts val="1600"/>
              </a:spcBef>
              <a:spcAft>
                <a:spcPts val="0"/>
              </a:spcAft>
              <a:buNone/>
            </a:pPr>
            <a:r>
              <a:rPr lang="en-GB" sz="1200"/>
              <a:t>	?s :hasChild ?c .</a:t>
            </a:r>
            <a:endParaRPr sz="1200"/>
          </a:p>
          <a:p>
            <a:pPr indent="0" lvl="0" marL="0" rtl="0" algn="l">
              <a:lnSpc>
                <a:spcPct val="50000"/>
              </a:lnSpc>
              <a:spcBef>
                <a:spcPts val="1600"/>
              </a:spcBef>
              <a:spcAft>
                <a:spcPts val="0"/>
              </a:spcAft>
              <a:buNone/>
            </a:pPr>
            <a:r>
              <a:rPr lang="en-GB" sz="1200"/>
              <a:t>	?c schema:gender schema:Male .</a:t>
            </a:r>
            <a:endParaRPr sz="1200"/>
          </a:p>
          <a:p>
            <a:pPr indent="0" lvl="0" marL="0" rtl="0" algn="l">
              <a:lnSpc>
                <a:spcPct val="50000"/>
              </a:lnSpc>
              <a:spcBef>
                <a:spcPts val="1600"/>
              </a:spcBef>
              <a:spcAft>
                <a:spcPts val="1600"/>
              </a:spcAft>
              <a:buNone/>
            </a:pPr>
            <a:r>
              <a:rPr lang="en-GB" sz="1200"/>
              <a:t>}</a:t>
            </a:r>
            <a:endParaRPr sz="1200"/>
          </a:p>
        </p:txBody>
      </p:sp>
      <p:sp>
        <p:nvSpPr>
          <p:cNvPr id="473" name="Google Shape;473;p47"/>
          <p:cNvSpPr txBox="1"/>
          <p:nvPr/>
        </p:nvSpPr>
        <p:spPr>
          <a:xfrm>
            <a:off x="387900" y="1349575"/>
            <a:ext cx="778800" cy="4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t>Query</a:t>
            </a:r>
            <a:endParaRPr b="1"/>
          </a:p>
        </p:txBody>
      </p:sp>
      <p:sp>
        <p:nvSpPr>
          <p:cNvPr id="474" name="Google Shape;474;p47"/>
          <p:cNvSpPr txBox="1"/>
          <p:nvPr/>
        </p:nvSpPr>
        <p:spPr>
          <a:xfrm>
            <a:off x="4119925" y="1349575"/>
            <a:ext cx="1220400" cy="4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t>Graph</a:t>
            </a:r>
            <a:endParaRPr b="1"/>
          </a:p>
        </p:txBody>
      </p:sp>
      <p:sp>
        <p:nvSpPr>
          <p:cNvPr id="475" name="Google Shape;475;p47"/>
          <p:cNvSpPr txBox="1"/>
          <p:nvPr/>
        </p:nvSpPr>
        <p:spPr>
          <a:xfrm>
            <a:off x="387900" y="3723050"/>
            <a:ext cx="3804000" cy="4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CC0000"/>
                </a:solidFill>
              </a:rPr>
              <a:t>“</a:t>
            </a:r>
            <a:r>
              <a:rPr b="1" lang="en-GB" u="sng">
                <a:solidFill>
                  <a:srgbClr val="CC0000"/>
                </a:solidFill>
              </a:rPr>
              <a:t>How many</a:t>
            </a:r>
            <a:r>
              <a:rPr b="1" lang="en-GB">
                <a:solidFill>
                  <a:srgbClr val="CC0000"/>
                </a:solidFill>
              </a:rPr>
              <a:t> people have </a:t>
            </a:r>
            <a:r>
              <a:rPr b="1" lang="en-GB">
                <a:solidFill>
                  <a:srgbClr val="CC0000"/>
                </a:solidFill>
              </a:rPr>
              <a:t>male children</a:t>
            </a:r>
            <a:r>
              <a:rPr b="1" lang="en-GB">
                <a:solidFill>
                  <a:srgbClr val="CC0000"/>
                </a:solidFill>
              </a:rPr>
              <a:t>”</a:t>
            </a:r>
            <a:endParaRPr b="1">
              <a:solidFill>
                <a:srgbClr val="CC0000"/>
              </a:solidFill>
            </a:endParaRPr>
          </a:p>
        </p:txBody>
      </p:sp>
      <p:sp>
        <p:nvSpPr>
          <p:cNvPr id="476" name="Google Shape;476;p47"/>
          <p:cNvSpPr txBox="1"/>
          <p:nvPr>
            <p:ph idx="1" type="body"/>
          </p:nvPr>
        </p:nvSpPr>
        <p:spPr>
          <a:xfrm>
            <a:off x="4119925" y="1768800"/>
            <a:ext cx="3056100" cy="1816500"/>
          </a:xfrm>
          <a:prstGeom prst="rect">
            <a:avLst/>
          </a:prstGeom>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lang="en-GB" sz="1200"/>
              <a:t>:catherine :hasChild :jessica .</a:t>
            </a:r>
            <a:endParaRPr sz="1200"/>
          </a:p>
          <a:p>
            <a:pPr indent="0" lvl="0" marL="0" rtl="0" algn="l">
              <a:lnSpc>
                <a:spcPct val="50000"/>
              </a:lnSpc>
              <a:spcBef>
                <a:spcPts val="1600"/>
              </a:spcBef>
              <a:spcAft>
                <a:spcPts val="0"/>
              </a:spcAft>
              <a:buNone/>
            </a:pPr>
            <a:r>
              <a:rPr lang="en-GB" sz="1200"/>
              <a:t>:jessica schema:gender schema:Female .</a:t>
            </a:r>
            <a:endParaRPr sz="1200"/>
          </a:p>
          <a:p>
            <a:pPr indent="0" lvl="0" marL="0" rtl="0" algn="l">
              <a:lnSpc>
                <a:spcPct val="50000"/>
              </a:lnSpc>
              <a:spcBef>
                <a:spcPts val="1600"/>
              </a:spcBef>
              <a:spcAft>
                <a:spcPts val="0"/>
              </a:spcAft>
              <a:buNone/>
            </a:pPr>
            <a:r>
              <a:rPr b="1" lang="en-GB" sz="1200">
                <a:solidFill>
                  <a:srgbClr val="3C78D8"/>
                </a:solidFill>
              </a:rPr>
              <a:t>:linda :hasChild :jason .</a:t>
            </a:r>
            <a:endParaRPr b="1" sz="1200">
              <a:solidFill>
                <a:srgbClr val="3C78D8"/>
              </a:solidFill>
            </a:endParaRPr>
          </a:p>
          <a:p>
            <a:pPr indent="0" lvl="0" marL="0" rtl="0" algn="l">
              <a:lnSpc>
                <a:spcPct val="50000"/>
              </a:lnSpc>
              <a:spcBef>
                <a:spcPts val="1600"/>
              </a:spcBef>
              <a:spcAft>
                <a:spcPts val="0"/>
              </a:spcAft>
              <a:buNone/>
            </a:pPr>
            <a:r>
              <a:rPr b="1" lang="en-GB" sz="1200">
                <a:solidFill>
                  <a:srgbClr val="3C78D8"/>
                </a:solidFill>
              </a:rPr>
              <a:t>:jason schema:gender schema:Male .</a:t>
            </a:r>
            <a:endParaRPr b="1" sz="1200">
              <a:solidFill>
                <a:srgbClr val="3C78D8"/>
              </a:solidFill>
            </a:endParaRPr>
          </a:p>
          <a:p>
            <a:pPr indent="0" lvl="0" marL="0" rtl="0" algn="l">
              <a:lnSpc>
                <a:spcPct val="50000"/>
              </a:lnSpc>
              <a:spcBef>
                <a:spcPts val="1600"/>
              </a:spcBef>
              <a:spcAft>
                <a:spcPts val="0"/>
              </a:spcAft>
              <a:buNone/>
            </a:pPr>
            <a:r>
              <a:rPr b="1" lang="en-GB" sz="1200">
                <a:solidFill>
                  <a:srgbClr val="F1C232"/>
                </a:solidFill>
              </a:rPr>
              <a:t>:linda :hasChild :luke .</a:t>
            </a:r>
            <a:endParaRPr b="1" sz="1200">
              <a:solidFill>
                <a:srgbClr val="F1C232"/>
              </a:solidFill>
            </a:endParaRPr>
          </a:p>
          <a:p>
            <a:pPr indent="0" lvl="0" marL="0" rtl="0" algn="l">
              <a:lnSpc>
                <a:spcPct val="50000"/>
              </a:lnSpc>
              <a:spcBef>
                <a:spcPts val="1600"/>
              </a:spcBef>
              <a:spcAft>
                <a:spcPts val="0"/>
              </a:spcAft>
              <a:buNone/>
            </a:pPr>
            <a:r>
              <a:rPr b="1" lang="en-GB" sz="1200">
                <a:solidFill>
                  <a:srgbClr val="F1C232"/>
                </a:solidFill>
              </a:rPr>
              <a:t>:luke schema:gender schema:Male .</a:t>
            </a:r>
            <a:endParaRPr b="1" sz="1200">
              <a:solidFill>
                <a:srgbClr val="F1C232"/>
              </a:solidFill>
            </a:endParaRPr>
          </a:p>
          <a:p>
            <a:pPr indent="0" lvl="0" marL="0" rtl="0" algn="l">
              <a:lnSpc>
                <a:spcPct val="50000"/>
              </a:lnSpc>
              <a:spcBef>
                <a:spcPts val="1600"/>
              </a:spcBef>
              <a:spcAft>
                <a:spcPts val="1600"/>
              </a:spcAft>
              <a:buNone/>
            </a:pPr>
            <a:r>
              <a:t/>
            </a:r>
            <a:endParaRPr sz="1200"/>
          </a:p>
        </p:txBody>
      </p:sp>
      <p:graphicFrame>
        <p:nvGraphicFramePr>
          <p:cNvPr id="477" name="Google Shape;477;p47"/>
          <p:cNvGraphicFramePr/>
          <p:nvPr/>
        </p:nvGraphicFramePr>
        <p:xfrm>
          <a:off x="4381700" y="3585300"/>
          <a:ext cx="3000000" cy="3000000"/>
        </p:xfrm>
        <a:graphic>
          <a:graphicData uri="http://schemas.openxmlformats.org/drawingml/2006/table">
            <a:tbl>
              <a:tblPr>
                <a:noFill/>
                <a:tableStyleId>{7EE385B6-B9C6-4A72-98D0-55EBDEBA2894}</a:tableStyleId>
              </a:tblPr>
              <a:tblGrid>
                <a:gridCol w="893325"/>
              </a:tblGrid>
              <a:tr h="381000">
                <a:tc>
                  <a:txBody>
                    <a:bodyPr/>
                    <a:lstStyle/>
                    <a:p>
                      <a:pPr indent="0" lvl="0" marL="0" rtl="0" algn="ctr">
                        <a:spcBef>
                          <a:spcPts val="0"/>
                        </a:spcBef>
                        <a:spcAft>
                          <a:spcPts val="0"/>
                        </a:spcAft>
                        <a:buNone/>
                      </a:pPr>
                      <a:r>
                        <a:rPr b="1" lang="en-GB"/>
                        <a:t>result</a:t>
                      </a:r>
                      <a:endParaRPr b="1"/>
                    </a:p>
                  </a:txBody>
                  <a:tcPr marT="91425" marB="91425" marR="91425" marL="91425"/>
                </a:tc>
              </a:tr>
              <a:tr h="396200">
                <a:tc>
                  <a:txBody>
                    <a:bodyPr/>
                    <a:lstStyle/>
                    <a:p>
                      <a:pPr indent="0" lvl="0" marL="0" rtl="0" algn="ctr">
                        <a:spcBef>
                          <a:spcPts val="0"/>
                        </a:spcBef>
                        <a:spcAft>
                          <a:spcPts val="0"/>
                        </a:spcAft>
                        <a:buNone/>
                      </a:pPr>
                      <a:r>
                        <a:rPr lang="en-GB"/>
                        <a:t>2</a:t>
                      </a:r>
                      <a:endParaRPr/>
                    </a:p>
                  </a:txBody>
                  <a:tcPr marT="91425" marB="91425" marR="91425" marL="91425"/>
                </a:tc>
              </a:tr>
            </a:tbl>
          </a:graphicData>
        </a:graphic>
      </p:graphicFrame>
      <p:sp>
        <p:nvSpPr>
          <p:cNvPr id="478" name="Google Shape;478;p47"/>
          <p:cNvSpPr txBox="1"/>
          <p:nvPr/>
        </p:nvSpPr>
        <p:spPr>
          <a:xfrm>
            <a:off x="5694425" y="3723050"/>
            <a:ext cx="2162400" cy="73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CC0000"/>
                </a:solidFill>
              </a:rPr>
              <a:t>Two possible bindings for ?s and ?c</a:t>
            </a:r>
            <a:endParaRPr b="1">
              <a:solidFill>
                <a:srgbClr val="CC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DISTINCT &amp; COUNT</a:t>
            </a:r>
            <a:endParaRPr/>
          </a:p>
        </p:txBody>
      </p:sp>
      <p:sp>
        <p:nvSpPr>
          <p:cNvPr id="484" name="Google Shape;484;p48"/>
          <p:cNvSpPr txBox="1"/>
          <p:nvPr>
            <p:ph idx="1" type="body"/>
          </p:nvPr>
        </p:nvSpPr>
        <p:spPr>
          <a:xfrm>
            <a:off x="387900" y="1762075"/>
            <a:ext cx="3056100" cy="1896000"/>
          </a:xfrm>
          <a:prstGeom prst="rect">
            <a:avLst/>
          </a:prstGeom>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lang="en-GB" sz="1200"/>
              <a:t>PREFIX : &lt;</a:t>
            </a:r>
            <a:r>
              <a:rPr lang="en-GB" sz="1200" u="sng">
                <a:solidFill>
                  <a:schemeClr val="hlink"/>
                </a:solidFill>
                <a:hlinkClick r:id="rId3"/>
              </a:rPr>
              <a:t>http://somenamespace.org/</a:t>
            </a:r>
            <a:r>
              <a:rPr lang="en-GB" sz="1200"/>
              <a:t>&gt;</a:t>
            </a:r>
            <a:endParaRPr sz="1200"/>
          </a:p>
          <a:p>
            <a:pPr indent="0" lvl="0" marL="0" rtl="0" algn="l">
              <a:lnSpc>
                <a:spcPct val="50000"/>
              </a:lnSpc>
              <a:spcBef>
                <a:spcPts val="1600"/>
              </a:spcBef>
              <a:spcAft>
                <a:spcPts val="0"/>
              </a:spcAft>
              <a:buNone/>
            </a:pPr>
            <a:r>
              <a:rPr lang="en-GB" sz="1200"/>
              <a:t>PREFIX schema: &lt;</a:t>
            </a:r>
            <a:r>
              <a:rPr lang="en-GB" sz="1200" u="sng">
                <a:solidFill>
                  <a:schemeClr val="accent5"/>
                </a:solidFill>
                <a:hlinkClick r:id="rId4">
                  <a:extLst>
                    <a:ext uri="{A12FA001-AC4F-418D-AE19-62706E023703}">
                      <ahyp:hlinkClr val="tx"/>
                    </a:ext>
                  </a:extLst>
                </a:hlinkClick>
              </a:rPr>
              <a:t>http://schema.org/</a:t>
            </a:r>
            <a:r>
              <a:rPr lang="en-GB" sz="1200"/>
              <a:t>&gt;</a:t>
            </a:r>
            <a:endParaRPr sz="1200"/>
          </a:p>
          <a:p>
            <a:pPr indent="0" lvl="0" marL="0" rtl="0" algn="l">
              <a:lnSpc>
                <a:spcPct val="50000"/>
              </a:lnSpc>
              <a:spcBef>
                <a:spcPts val="1600"/>
              </a:spcBef>
              <a:spcAft>
                <a:spcPts val="0"/>
              </a:spcAft>
              <a:buNone/>
            </a:pPr>
            <a:r>
              <a:rPr lang="en-GB" sz="1200"/>
              <a:t>SELECT</a:t>
            </a:r>
            <a:r>
              <a:rPr b="1" lang="en-GB" sz="1200"/>
              <a:t> COUNT</a:t>
            </a:r>
            <a:r>
              <a:rPr lang="en-GB" sz="1200"/>
              <a:t>(</a:t>
            </a:r>
            <a:r>
              <a:rPr b="1" lang="en-GB" sz="1200"/>
              <a:t>DISTINCT</a:t>
            </a:r>
            <a:r>
              <a:rPr lang="en-GB" sz="1200"/>
              <a:t>(?s))</a:t>
            </a:r>
            <a:r>
              <a:rPr b="1" lang="en-GB" sz="1200"/>
              <a:t> </a:t>
            </a:r>
            <a:endParaRPr b="1" sz="1200"/>
          </a:p>
          <a:p>
            <a:pPr indent="0" lvl="0" marL="0" rtl="0" algn="l">
              <a:lnSpc>
                <a:spcPct val="50000"/>
              </a:lnSpc>
              <a:spcBef>
                <a:spcPts val="1600"/>
              </a:spcBef>
              <a:spcAft>
                <a:spcPts val="0"/>
              </a:spcAft>
              <a:buNone/>
            </a:pPr>
            <a:r>
              <a:rPr lang="en-GB" sz="1200"/>
              <a:t>WHERE {</a:t>
            </a:r>
            <a:endParaRPr sz="1200"/>
          </a:p>
          <a:p>
            <a:pPr indent="0" lvl="0" marL="0" rtl="0" algn="l">
              <a:lnSpc>
                <a:spcPct val="50000"/>
              </a:lnSpc>
              <a:spcBef>
                <a:spcPts val="1600"/>
              </a:spcBef>
              <a:spcAft>
                <a:spcPts val="0"/>
              </a:spcAft>
              <a:buNone/>
            </a:pPr>
            <a:r>
              <a:rPr lang="en-GB" sz="1200"/>
              <a:t>	?s :hasChild ?c .</a:t>
            </a:r>
            <a:endParaRPr sz="1200"/>
          </a:p>
          <a:p>
            <a:pPr indent="0" lvl="0" marL="0" rtl="0" algn="l">
              <a:lnSpc>
                <a:spcPct val="50000"/>
              </a:lnSpc>
              <a:spcBef>
                <a:spcPts val="1600"/>
              </a:spcBef>
              <a:spcAft>
                <a:spcPts val="0"/>
              </a:spcAft>
              <a:buNone/>
            </a:pPr>
            <a:r>
              <a:rPr lang="en-GB" sz="1200"/>
              <a:t>	?c schema:gender schema:Male .</a:t>
            </a:r>
            <a:endParaRPr sz="1200"/>
          </a:p>
          <a:p>
            <a:pPr indent="0" lvl="0" marL="0" rtl="0" algn="l">
              <a:lnSpc>
                <a:spcPct val="50000"/>
              </a:lnSpc>
              <a:spcBef>
                <a:spcPts val="1600"/>
              </a:spcBef>
              <a:spcAft>
                <a:spcPts val="1600"/>
              </a:spcAft>
              <a:buNone/>
            </a:pPr>
            <a:r>
              <a:rPr lang="en-GB" sz="1200"/>
              <a:t>}</a:t>
            </a:r>
            <a:endParaRPr sz="1200"/>
          </a:p>
        </p:txBody>
      </p:sp>
      <p:sp>
        <p:nvSpPr>
          <p:cNvPr id="485" name="Google Shape;485;p48"/>
          <p:cNvSpPr txBox="1"/>
          <p:nvPr/>
        </p:nvSpPr>
        <p:spPr>
          <a:xfrm>
            <a:off x="387900" y="1349575"/>
            <a:ext cx="778800" cy="4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t>Query</a:t>
            </a:r>
            <a:endParaRPr b="1"/>
          </a:p>
        </p:txBody>
      </p:sp>
      <p:sp>
        <p:nvSpPr>
          <p:cNvPr id="486" name="Google Shape;486;p48"/>
          <p:cNvSpPr txBox="1"/>
          <p:nvPr/>
        </p:nvSpPr>
        <p:spPr>
          <a:xfrm>
            <a:off x="4119925" y="1349575"/>
            <a:ext cx="1220400" cy="4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t>Graph</a:t>
            </a:r>
            <a:endParaRPr b="1"/>
          </a:p>
        </p:txBody>
      </p:sp>
      <p:sp>
        <p:nvSpPr>
          <p:cNvPr id="487" name="Google Shape;487;p48"/>
          <p:cNvSpPr txBox="1"/>
          <p:nvPr/>
        </p:nvSpPr>
        <p:spPr>
          <a:xfrm>
            <a:off x="387900" y="3723050"/>
            <a:ext cx="3458700" cy="4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CC0000"/>
                </a:solidFill>
              </a:rPr>
              <a:t>“</a:t>
            </a:r>
            <a:r>
              <a:rPr b="1" lang="en-GB" u="sng">
                <a:solidFill>
                  <a:srgbClr val="CC0000"/>
                </a:solidFill>
              </a:rPr>
              <a:t>How many unique</a:t>
            </a:r>
            <a:r>
              <a:rPr b="1" lang="en-GB">
                <a:solidFill>
                  <a:srgbClr val="CC0000"/>
                </a:solidFill>
              </a:rPr>
              <a:t> people have </a:t>
            </a:r>
            <a:r>
              <a:rPr b="1" lang="en-GB">
                <a:solidFill>
                  <a:srgbClr val="CC0000"/>
                </a:solidFill>
              </a:rPr>
              <a:t>male children</a:t>
            </a:r>
            <a:r>
              <a:rPr b="1" lang="en-GB">
                <a:solidFill>
                  <a:srgbClr val="CC0000"/>
                </a:solidFill>
              </a:rPr>
              <a:t>”</a:t>
            </a:r>
            <a:endParaRPr b="1">
              <a:solidFill>
                <a:srgbClr val="CC0000"/>
              </a:solidFill>
            </a:endParaRPr>
          </a:p>
        </p:txBody>
      </p:sp>
      <p:sp>
        <p:nvSpPr>
          <p:cNvPr id="488" name="Google Shape;488;p48"/>
          <p:cNvSpPr txBox="1"/>
          <p:nvPr>
            <p:ph idx="1" type="body"/>
          </p:nvPr>
        </p:nvSpPr>
        <p:spPr>
          <a:xfrm>
            <a:off x="4119925" y="1768800"/>
            <a:ext cx="3056100" cy="1816500"/>
          </a:xfrm>
          <a:prstGeom prst="rect">
            <a:avLst/>
          </a:prstGeom>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lang="en-GB" sz="1200"/>
              <a:t>:catherine :hasChild :jessica .</a:t>
            </a:r>
            <a:endParaRPr sz="1200"/>
          </a:p>
          <a:p>
            <a:pPr indent="0" lvl="0" marL="0" rtl="0" algn="l">
              <a:lnSpc>
                <a:spcPct val="50000"/>
              </a:lnSpc>
              <a:spcBef>
                <a:spcPts val="1600"/>
              </a:spcBef>
              <a:spcAft>
                <a:spcPts val="0"/>
              </a:spcAft>
              <a:buNone/>
            </a:pPr>
            <a:r>
              <a:rPr lang="en-GB" sz="1200"/>
              <a:t>:jessica schema:gender schema:Female .</a:t>
            </a:r>
            <a:endParaRPr sz="1200"/>
          </a:p>
          <a:p>
            <a:pPr indent="0" lvl="0" marL="0" rtl="0" algn="l">
              <a:lnSpc>
                <a:spcPct val="50000"/>
              </a:lnSpc>
              <a:spcBef>
                <a:spcPts val="1600"/>
              </a:spcBef>
              <a:spcAft>
                <a:spcPts val="0"/>
              </a:spcAft>
              <a:buNone/>
            </a:pPr>
            <a:r>
              <a:rPr b="1" lang="en-GB" sz="1200">
                <a:solidFill>
                  <a:srgbClr val="3C78D8"/>
                </a:solidFill>
              </a:rPr>
              <a:t>:linda :hasChild :jason .</a:t>
            </a:r>
            <a:endParaRPr b="1" sz="1200">
              <a:solidFill>
                <a:srgbClr val="3C78D8"/>
              </a:solidFill>
            </a:endParaRPr>
          </a:p>
          <a:p>
            <a:pPr indent="0" lvl="0" marL="0" rtl="0" algn="l">
              <a:lnSpc>
                <a:spcPct val="50000"/>
              </a:lnSpc>
              <a:spcBef>
                <a:spcPts val="1600"/>
              </a:spcBef>
              <a:spcAft>
                <a:spcPts val="0"/>
              </a:spcAft>
              <a:buNone/>
            </a:pPr>
            <a:r>
              <a:rPr b="1" lang="en-GB" sz="1200">
                <a:solidFill>
                  <a:srgbClr val="3C78D8"/>
                </a:solidFill>
              </a:rPr>
              <a:t>:jason schema:gender schema:Male .</a:t>
            </a:r>
            <a:endParaRPr b="1" sz="1200">
              <a:solidFill>
                <a:srgbClr val="3C78D8"/>
              </a:solidFill>
            </a:endParaRPr>
          </a:p>
          <a:p>
            <a:pPr indent="0" lvl="0" marL="0" rtl="0" algn="l">
              <a:lnSpc>
                <a:spcPct val="50000"/>
              </a:lnSpc>
              <a:spcBef>
                <a:spcPts val="1600"/>
              </a:spcBef>
              <a:spcAft>
                <a:spcPts val="0"/>
              </a:spcAft>
              <a:buNone/>
            </a:pPr>
            <a:r>
              <a:rPr b="1" lang="en-GB" sz="1200">
                <a:solidFill>
                  <a:srgbClr val="F1C232"/>
                </a:solidFill>
              </a:rPr>
              <a:t>:linda :hasChild :luke .</a:t>
            </a:r>
            <a:endParaRPr b="1" sz="1200">
              <a:solidFill>
                <a:srgbClr val="F1C232"/>
              </a:solidFill>
            </a:endParaRPr>
          </a:p>
          <a:p>
            <a:pPr indent="0" lvl="0" marL="0" rtl="0" algn="l">
              <a:lnSpc>
                <a:spcPct val="50000"/>
              </a:lnSpc>
              <a:spcBef>
                <a:spcPts val="1600"/>
              </a:spcBef>
              <a:spcAft>
                <a:spcPts val="0"/>
              </a:spcAft>
              <a:buNone/>
            </a:pPr>
            <a:r>
              <a:rPr b="1" lang="en-GB" sz="1200">
                <a:solidFill>
                  <a:srgbClr val="F1C232"/>
                </a:solidFill>
              </a:rPr>
              <a:t>:luke schema:gender schema:Male .</a:t>
            </a:r>
            <a:endParaRPr b="1" sz="1200">
              <a:solidFill>
                <a:srgbClr val="F1C232"/>
              </a:solidFill>
            </a:endParaRPr>
          </a:p>
          <a:p>
            <a:pPr indent="0" lvl="0" marL="0" rtl="0" algn="l">
              <a:lnSpc>
                <a:spcPct val="50000"/>
              </a:lnSpc>
              <a:spcBef>
                <a:spcPts val="1600"/>
              </a:spcBef>
              <a:spcAft>
                <a:spcPts val="1600"/>
              </a:spcAft>
              <a:buNone/>
            </a:pPr>
            <a:r>
              <a:t/>
            </a:r>
            <a:endParaRPr sz="1200"/>
          </a:p>
        </p:txBody>
      </p:sp>
      <p:graphicFrame>
        <p:nvGraphicFramePr>
          <p:cNvPr id="489" name="Google Shape;489;p48"/>
          <p:cNvGraphicFramePr/>
          <p:nvPr/>
        </p:nvGraphicFramePr>
        <p:xfrm>
          <a:off x="4381700" y="3723050"/>
          <a:ext cx="3000000" cy="3000000"/>
        </p:xfrm>
        <a:graphic>
          <a:graphicData uri="http://schemas.openxmlformats.org/drawingml/2006/table">
            <a:tbl>
              <a:tblPr>
                <a:noFill/>
                <a:tableStyleId>{7EE385B6-B9C6-4A72-98D0-55EBDEBA2894}</a:tableStyleId>
              </a:tblPr>
              <a:tblGrid>
                <a:gridCol w="893325"/>
              </a:tblGrid>
              <a:tr h="381000">
                <a:tc>
                  <a:txBody>
                    <a:bodyPr/>
                    <a:lstStyle/>
                    <a:p>
                      <a:pPr indent="0" lvl="0" marL="0" rtl="0" algn="ctr">
                        <a:spcBef>
                          <a:spcPts val="0"/>
                        </a:spcBef>
                        <a:spcAft>
                          <a:spcPts val="0"/>
                        </a:spcAft>
                        <a:buNone/>
                      </a:pPr>
                      <a:r>
                        <a:rPr b="1" lang="en-GB"/>
                        <a:t>result</a:t>
                      </a:r>
                      <a:endParaRPr b="1"/>
                    </a:p>
                  </a:txBody>
                  <a:tcPr marT="91425" marB="91425" marR="91425" marL="91425"/>
                </a:tc>
              </a:tr>
              <a:tr h="396200">
                <a:tc>
                  <a:txBody>
                    <a:bodyPr/>
                    <a:lstStyle/>
                    <a:p>
                      <a:pPr indent="0" lvl="0" marL="0" rtl="0" algn="ctr">
                        <a:spcBef>
                          <a:spcPts val="0"/>
                        </a:spcBef>
                        <a:spcAft>
                          <a:spcPts val="0"/>
                        </a:spcAft>
                        <a:buNone/>
                      </a:pPr>
                      <a:r>
                        <a:rPr lang="en-GB"/>
                        <a:t>1</a:t>
                      </a:r>
                      <a:endParaRPr/>
                    </a:p>
                  </a:txBody>
                  <a:tcPr marT="91425" marB="91425" marR="91425" marL="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Today</a:t>
            </a:r>
            <a:endParaRPr/>
          </a:p>
        </p:txBody>
      </p:sp>
      <p:sp>
        <p:nvSpPr>
          <p:cNvPr id="98" name="Google Shape;98;p22"/>
          <p:cNvSpPr/>
          <p:nvPr/>
        </p:nvSpPr>
        <p:spPr>
          <a:xfrm>
            <a:off x="1143675" y="1843875"/>
            <a:ext cx="250200" cy="2505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2"/>
          <p:cNvSpPr/>
          <p:nvPr/>
        </p:nvSpPr>
        <p:spPr>
          <a:xfrm>
            <a:off x="1596513" y="2135075"/>
            <a:ext cx="250200" cy="2502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2"/>
          <p:cNvSpPr/>
          <p:nvPr/>
        </p:nvSpPr>
        <p:spPr>
          <a:xfrm>
            <a:off x="801125" y="2390800"/>
            <a:ext cx="250200" cy="250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2"/>
          <p:cNvSpPr/>
          <p:nvPr/>
        </p:nvSpPr>
        <p:spPr>
          <a:xfrm>
            <a:off x="2162650" y="1945263"/>
            <a:ext cx="250200" cy="250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2"/>
          <p:cNvSpPr/>
          <p:nvPr/>
        </p:nvSpPr>
        <p:spPr>
          <a:xfrm>
            <a:off x="2162638" y="2556225"/>
            <a:ext cx="250200" cy="250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2"/>
          <p:cNvSpPr/>
          <p:nvPr/>
        </p:nvSpPr>
        <p:spPr>
          <a:xfrm>
            <a:off x="1721675" y="2806325"/>
            <a:ext cx="250200" cy="250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2"/>
          <p:cNvSpPr/>
          <p:nvPr/>
        </p:nvSpPr>
        <p:spPr>
          <a:xfrm>
            <a:off x="421838" y="2008450"/>
            <a:ext cx="250200" cy="250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2"/>
          <p:cNvSpPr/>
          <p:nvPr/>
        </p:nvSpPr>
        <p:spPr>
          <a:xfrm>
            <a:off x="1431600" y="1463850"/>
            <a:ext cx="250200" cy="250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2"/>
          <p:cNvSpPr/>
          <p:nvPr/>
        </p:nvSpPr>
        <p:spPr>
          <a:xfrm>
            <a:off x="725425" y="1666100"/>
            <a:ext cx="250200" cy="250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7" name="Google Shape;107;p22"/>
          <p:cNvCxnSpPr>
            <a:stCxn id="98" idx="1"/>
            <a:endCxn id="106" idx="6"/>
          </p:cNvCxnSpPr>
          <p:nvPr/>
        </p:nvCxnSpPr>
        <p:spPr>
          <a:xfrm rot="10800000">
            <a:off x="975716" y="1791160"/>
            <a:ext cx="204600" cy="89400"/>
          </a:xfrm>
          <a:prstGeom prst="straightConnector1">
            <a:avLst/>
          </a:prstGeom>
          <a:noFill/>
          <a:ln cap="flat" cmpd="sng" w="9525">
            <a:solidFill>
              <a:schemeClr val="dk2"/>
            </a:solidFill>
            <a:prstDash val="solid"/>
            <a:round/>
            <a:headEnd len="med" w="med" type="none"/>
            <a:tailEnd len="med" w="med" type="triangle"/>
          </a:ln>
        </p:spPr>
      </p:cxnSp>
      <p:cxnSp>
        <p:nvCxnSpPr>
          <p:cNvPr id="108" name="Google Shape;108;p22"/>
          <p:cNvCxnSpPr>
            <a:stCxn id="98" idx="7"/>
            <a:endCxn id="105" idx="3"/>
          </p:cNvCxnSpPr>
          <p:nvPr/>
        </p:nvCxnSpPr>
        <p:spPr>
          <a:xfrm flipH="1" rot="10800000">
            <a:off x="1357234" y="1677460"/>
            <a:ext cx="111000" cy="203100"/>
          </a:xfrm>
          <a:prstGeom prst="straightConnector1">
            <a:avLst/>
          </a:prstGeom>
          <a:noFill/>
          <a:ln cap="flat" cmpd="sng" w="9525">
            <a:solidFill>
              <a:schemeClr val="dk2"/>
            </a:solidFill>
            <a:prstDash val="solid"/>
            <a:round/>
            <a:headEnd len="med" w="med" type="none"/>
            <a:tailEnd len="med" w="med" type="triangle"/>
          </a:ln>
        </p:spPr>
      </p:cxnSp>
      <p:cxnSp>
        <p:nvCxnSpPr>
          <p:cNvPr id="109" name="Google Shape;109;p22"/>
          <p:cNvCxnSpPr>
            <a:stCxn id="106" idx="3"/>
            <a:endCxn id="104" idx="7"/>
          </p:cNvCxnSpPr>
          <p:nvPr/>
        </p:nvCxnSpPr>
        <p:spPr>
          <a:xfrm flipH="1">
            <a:off x="635466" y="1879659"/>
            <a:ext cx="126600" cy="165300"/>
          </a:xfrm>
          <a:prstGeom prst="straightConnector1">
            <a:avLst/>
          </a:prstGeom>
          <a:noFill/>
          <a:ln cap="flat" cmpd="sng" w="9525">
            <a:solidFill>
              <a:schemeClr val="dk2"/>
            </a:solidFill>
            <a:prstDash val="solid"/>
            <a:round/>
            <a:headEnd len="med" w="med" type="none"/>
            <a:tailEnd len="med" w="med" type="triangle"/>
          </a:ln>
        </p:spPr>
      </p:cxnSp>
      <p:cxnSp>
        <p:nvCxnSpPr>
          <p:cNvPr id="110" name="Google Shape;110;p22"/>
          <p:cNvCxnSpPr>
            <a:stCxn id="98" idx="3"/>
            <a:endCxn id="104" idx="6"/>
          </p:cNvCxnSpPr>
          <p:nvPr/>
        </p:nvCxnSpPr>
        <p:spPr>
          <a:xfrm flipH="1">
            <a:off x="672116" y="2057690"/>
            <a:ext cx="508200" cy="75900"/>
          </a:xfrm>
          <a:prstGeom prst="straightConnector1">
            <a:avLst/>
          </a:prstGeom>
          <a:noFill/>
          <a:ln cap="flat" cmpd="sng" w="9525">
            <a:solidFill>
              <a:schemeClr val="dk2"/>
            </a:solidFill>
            <a:prstDash val="solid"/>
            <a:round/>
            <a:headEnd len="med" w="med" type="none"/>
            <a:tailEnd len="med" w="med" type="triangle"/>
          </a:ln>
        </p:spPr>
      </p:cxnSp>
      <p:cxnSp>
        <p:nvCxnSpPr>
          <p:cNvPr id="111" name="Google Shape;111;p22"/>
          <p:cNvCxnSpPr>
            <a:stCxn id="99" idx="3"/>
            <a:endCxn id="100" idx="7"/>
          </p:cNvCxnSpPr>
          <p:nvPr/>
        </p:nvCxnSpPr>
        <p:spPr>
          <a:xfrm flipH="1">
            <a:off x="1014553" y="2348634"/>
            <a:ext cx="618600" cy="78900"/>
          </a:xfrm>
          <a:prstGeom prst="straightConnector1">
            <a:avLst/>
          </a:prstGeom>
          <a:noFill/>
          <a:ln cap="flat" cmpd="sng" w="9525">
            <a:solidFill>
              <a:schemeClr val="dk2"/>
            </a:solidFill>
            <a:prstDash val="solid"/>
            <a:round/>
            <a:headEnd len="med" w="med" type="none"/>
            <a:tailEnd len="med" w="med" type="triangle"/>
          </a:ln>
        </p:spPr>
      </p:cxnSp>
      <p:cxnSp>
        <p:nvCxnSpPr>
          <p:cNvPr id="112" name="Google Shape;112;p22"/>
          <p:cNvCxnSpPr>
            <a:stCxn id="102" idx="0"/>
            <a:endCxn id="101" idx="5"/>
          </p:cNvCxnSpPr>
          <p:nvPr/>
        </p:nvCxnSpPr>
        <p:spPr>
          <a:xfrm flipH="1" rot="10800000">
            <a:off x="2287738" y="2158725"/>
            <a:ext cx="88500" cy="397500"/>
          </a:xfrm>
          <a:prstGeom prst="straightConnector1">
            <a:avLst/>
          </a:prstGeom>
          <a:noFill/>
          <a:ln cap="flat" cmpd="sng" w="9525">
            <a:solidFill>
              <a:schemeClr val="dk2"/>
            </a:solidFill>
            <a:prstDash val="solid"/>
            <a:round/>
            <a:headEnd len="med" w="med" type="none"/>
            <a:tailEnd len="med" w="med" type="triangle"/>
          </a:ln>
        </p:spPr>
      </p:cxnSp>
      <p:cxnSp>
        <p:nvCxnSpPr>
          <p:cNvPr id="113" name="Google Shape;113;p22"/>
          <p:cNvCxnSpPr>
            <a:stCxn id="100" idx="5"/>
            <a:endCxn id="103" idx="1"/>
          </p:cNvCxnSpPr>
          <p:nvPr/>
        </p:nvCxnSpPr>
        <p:spPr>
          <a:xfrm>
            <a:off x="1014684" y="2604359"/>
            <a:ext cx="743700" cy="238500"/>
          </a:xfrm>
          <a:prstGeom prst="straightConnector1">
            <a:avLst/>
          </a:prstGeom>
          <a:noFill/>
          <a:ln cap="flat" cmpd="sng" w="9525">
            <a:solidFill>
              <a:schemeClr val="dk2"/>
            </a:solidFill>
            <a:prstDash val="solid"/>
            <a:round/>
            <a:headEnd len="med" w="med" type="none"/>
            <a:tailEnd len="med" w="med" type="triangle"/>
          </a:ln>
        </p:spPr>
      </p:cxnSp>
      <p:cxnSp>
        <p:nvCxnSpPr>
          <p:cNvPr id="114" name="Google Shape;114;p22"/>
          <p:cNvCxnSpPr>
            <a:stCxn id="99" idx="5"/>
            <a:endCxn id="103" idx="0"/>
          </p:cNvCxnSpPr>
          <p:nvPr/>
        </p:nvCxnSpPr>
        <p:spPr>
          <a:xfrm>
            <a:off x="1810072" y="2348634"/>
            <a:ext cx="36600" cy="457800"/>
          </a:xfrm>
          <a:prstGeom prst="straightConnector1">
            <a:avLst/>
          </a:prstGeom>
          <a:noFill/>
          <a:ln cap="flat" cmpd="sng" w="9525">
            <a:solidFill>
              <a:schemeClr val="dk2"/>
            </a:solidFill>
            <a:prstDash val="solid"/>
            <a:round/>
            <a:headEnd len="med" w="med" type="none"/>
            <a:tailEnd len="med" w="med" type="triangle"/>
          </a:ln>
        </p:spPr>
      </p:cxnSp>
      <p:cxnSp>
        <p:nvCxnSpPr>
          <p:cNvPr id="115" name="Google Shape;115;p22"/>
          <p:cNvCxnSpPr>
            <a:stCxn id="98" idx="6"/>
            <a:endCxn id="99" idx="1"/>
          </p:cNvCxnSpPr>
          <p:nvPr/>
        </p:nvCxnSpPr>
        <p:spPr>
          <a:xfrm>
            <a:off x="1393875" y="1969125"/>
            <a:ext cx="239400" cy="202500"/>
          </a:xfrm>
          <a:prstGeom prst="straightConnector1">
            <a:avLst/>
          </a:prstGeom>
          <a:noFill/>
          <a:ln cap="flat" cmpd="sng" w="9525">
            <a:solidFill>
              <a:schemeClr val="dk2"/>
            </a:solidFill>
            <a:prstDash val="solid"/>
            <a:round/>
            <a:headEnd len="med" w="med" type="none"/>
            <a:tailEnd len="med" w="med" type="triangle"/>
          </a:ln>
        </p:spPr>
      </p:cxnSp>
      <p:pic>
        <p:nvPicPr>
          <p:cNvPr id="116" name="Google Shape;116;p22"/>
          <p:cNvPicPr preferRelativeResize="0"/>
          <p:nvPr/>
        </p:nvPicPr>
        <p:blipFill>
          <a:blip r:embed="rId3">
            <a:alphaModFix/>
          </a:blip>
          <a:stretch>
            <a:fillRect/>
          </a:stretch>
        </p:blipFill>
        <p:spPr>
          <a:xfrm>
            <a:off x="3181660" y="1235250"/>
            <a:ext cx="2706305" cy="2229450"/>
          </a:xfrm>
          <a:prstGeom prst="rect">
            <a:avLst/>
          </a:prstGeom>
          <a:noFill/>
          <a:ln cap="flat" cmpd="sng" w="9525">
            <a:solidFill>
              <a:srgbClr val="0000FF"/>
            </a:solidFill>
            <a:prstDash val="solid"/>
            <a:round/>
            <a:headEnd len="sm" w="sm" type="none"/>
            <a:tailEnd len="sm" w="sm" type="none"/>
          </a:ln>
        </p:spPr>
      </p:pic>
      <p:cxnSp>
        <p:nvCxnSpPr>
          <p:cNvPr id="117" name="Google Shape;117;p22"/>
          <p:cNvCxnSpPr>
            <a:stCxn id="105" idx="7"/>
          </p:cNvCxnSpPr>
          <p:nvPr/>
        </p:nvCxnSpPr>
        <p:spPr>
          <a:xfrm flipH="1" rot="10800000">
            <a:off x="1645159" y="1231991"/>
            <a:ext cx="1536000" cy="268500"/>
          </a:xfrm>
          <a:prstGeom prst="straightConnector1">
            <a:avLst/>
          </a:prstGeom>
          <a:noFill/>
          <a:ln cap="flat" cmpd="sng" w="9525">
            <a:solidFill>
              <a:schemeClr val="dk2"/>
            </a:solidFill>
            <a:prstDash val="dash"/>
            <a:round/>
            <a:headEnd len="med" w="med" type="none"/>
            <a:tailEnd len="med" w="med" type="none"/>
          </a:ln>
        </p:spPr>
      </p:cxnSp>
      <p:cxnSp>
        <p:nvCxnSpPr>
          <p:cNvPr id="118" name="Google Shape;118;p22"/>
          <p:cNvCxnSpPr>
            <a:stCxn id="103" idx="4"/>
          </p:cNvCxnSpPr>
          <p:nvPr/>
        </p:nvCxnSpPr>
        <p:spPr>
          <a:xfrm>
            <a:off x="1846775" y="3056525"/>
            <a:ext cx="1341300" cy="394800"/>
          </a:xfrm>
          <a:prstGeom prst="straightConnector1">
            <a:avLst/>
          </a:prstGeom>
          <a:noFill/>
          <a:ln cap="flat" cmpd="sng" w="9525">
            <a:solidFill>
              <a:schemeClr val="dk2"/>
            </a:solidFill>
            <a:prstDash val="dash"/>
            <a:round/>
            <a:headEnd len="med" w="med" type="none"/>
            <a:tailEnd len="med" w="med" type="none"/>
          </a:ln>
        </p:spPr>
      </p:cxnSp>
      <p:cxnSp>
        <p:nvCxnSpPr>
          <p:cNvPr id="119" name="Google Shape;119;p22"/>
          <p:cNvCxnSpPr>
            <a:stCxn id="101" idx="3"/>
            <a:endCxn id="99" idx="6"/>
          </p:cNvCxnSpPr>
          <p:nvPr/>
        </p:nvCxnSpPr>
        <p:spPr>
          <a:xfrm flipH="1">
            <a:off x="1846791" y="2158822"/>
            <a:ext cx="352500" cy="101400"/>
          </a:xfrm>
          <a:prstGeom prst="straightConnector1">
            <a:avLst/>
          </a:prstGeom>
          <a:noFill/>
          <a:ln cap="flat" cmpd="sng" w="9525">
            <a:solidFill>
              <a:schemeClr val="dk2"/>
            </a:solidFill>
            <a:prstDash val="solid"/>
            <a:round/>
            <a:headEnd len="med" w="med" type="none"/>
            <a:tailEnd len="med" w="med" type="triangle"/>
          </a:ln>
        </p:spPr>
      </p:cxnSp>
      <p:cxnSp>
        <p:nvCxnSpPr>
          <p:cNvPr id="120" name="Google Shape;120;p22"/>
          <p:cNvCxnSpPr>
            <a:stCxn id="102" idx="3"/>
            <a:endCxn id="103" idx="7"/>
          </p:cNvCxnSpPr>
          <p:nvPr/>
        </p:nvCxnSpPr>
        <p:spPr>
          <a:xfrm flipH="1">
            <a:off x="1935278" y="2769784"/>
            <a:ext cx="264000" cy="73200"/>
          </a:xfrm>
          <a:prstGeom prst="straightConnector1">
            <a:avLst/>
          </a:prstGeom>
          <a:noFill/>
          <a:ln cap="flat" cmpd="sng" w="9525">
            <a:solidFill>
              <a:schemeClr val="dk2"/>
            </a:solidFill>
            <a:prstDash val="solid"/>
            <a:round/>
            <a:headEnd len="med" w="med" type="none"/>
            <a:tailEnd len="med" w="med" type="triangle"/>
          </a:ln>
        </p:spPr>
      </p:cxnSp>
      <p:pic>
        <p:nvPicPr>
          <p:cNvPr id="121" name="Google Shape;121;p22"/>
          <p:cNvPicPr preferRelativeResize="0"/>
          <p:nvPr/>
        </p:nvPicPr>
        <p:blipFill>
          <a:blip r:embed="rId4">
            <a:alphaModFix/>
          </a:blip>
          <a:stretch>
            <a:fillRect/>
          </a:stretch>
        </p:blipFill>
        <p:spPr>
          <a:xfrm>
            <a:off x="6531900" y="1599925"/>
            <a:ext cx="1219200" cy="1219200"/>
          </a:xfrm>
          <a:prstGeom prst="rect">
            <a:avLst/>
          </a:prstGeom>
          <a:noFill/>
          <a:ln>
            <a:noFill/>
          </a:ln>
        </p:spPr>
      </p:pic>
      <p:sp>
        <p:nvSpPr>
          <p:cNvPr id="122" name="Google Shape;122;p22"/>
          <p:cNvSpPr txBox="1"/>
          <p:nvPr/>
        </p:nvSpPr>
        <p:spPr>
          <a:xfrm>
            <a:off x="467850" y="4112250"/>
            <a:ext cx="8208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00">
                <a:solidFill>
                  <a:srgbClr val="0000FF"/>
                </a:solidFill>
              </a:rPr>
              <a:t>I already have a Knowledge Graph, how can I retrieve relevant information from it?</a:t>
            </a:r>
            <a:endParaRPr b="1" sz="1600">
              <a:solidFill>
                <a:srgbClr val="0000FF"/>
              </a:solidFill>
            </a:endParaRPr>
          </a:p>
        </p:txBody>
      </p:sp>
      <p:sp>
        <p:nvSpPr>
          <p:cNvPr id="123" name="Google Shape;123;p22"/>
          <p:cNvSpPr txBox="1"/>
          <p:nvPr/>
        </p:nvSpPr>
        <p:spPr>
          <a:xfrm>
            <a:off x="6101400" y="3009575"/>
            <a:ext cx="3708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3000">
                <a:solidFill>
                  <a:srgbClr val="FF0000"/>
                </a:solidFill>
              </a:rPr>
              <a:t>?</a:t>
            </a:r>
            <a:endParaRPr b="1" sz="3000">
              <a:solidFill>
                <a:srgbClr val="FF0000"/>
              </a:solidFill>
            </a:endParaRPr>
          </a:p>
        </p:txBody>
      </p:sp>
      <p:sp>
        <p:nvSpPr>
          <p:cNvPr id="124" name="Google Shape;124;p22"/>
          <p:cNvSpPr txBox="1"/>
          <p:nvPr/>
        </p:nvSpPr>
        <p:spPr>
          <a:xfrm>
            <a:off x="2339050" y="3566238"/>
            <a:ext cx="3517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600">
                <a:solidFill>
                  <a:srgbClr val="38761D"/>
                </a:solidFill>
              </a:rPr>
              <a:t>Where was Vincent van Gogh born?</a:t>
            </a:r>
            <a:endParaRPr sz="1600">
              <a:solidFill>
                <a:srgbClr val="38761D"/>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LIMIT &amp; ORDER BY</a:t>
            </a:r>
            <a:endParaRPr/>
          </a:p>
        </p:txBody>
      </p:sp>
      <p:sp>
        <p:nvSpPr>
          <p:cNvPr id="495" name="Google Shape;495;p49"/>
          <p:cNvSpPr txBox="1"/>
          <p:nvPr>
            <p:ph idx="1" type="body"/>
          </p:nvPr>
        </p:nvSpPr>
        <p:spPr>
          <a:xfrm>
            <a:off x="387900" y="1762075"/>
            <a:ext cx="3056100" cy="1997400"/>
          </a:xfrm>
          <a:prstGeom prst="rect">
            <a:avLst/>
          </a:prstGeom>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lang="en-GB" sz="1200"/>
              <a:t>PREFIX : &lt;</a:t>
            </a:r>
            <a:r>
              <a:rPr lang="en-GB" sz="1200" u="sng">
                <a:solidFill>
                  <a:schemeClr val="hlink"/>
                </a:solidFill>
                <a:hlinkClick r:id="rId3"/>
              </a:rPr>
              <a:t>http://somenamespace.org/</a:t>
            </a:r>
            <a:r>
              <a:rPr lang="en-GB" sz="1200"/>
              <a:t>&gt;</a:t>
            </a:r>
            <a:endParaRPr sz="1200"/>
          </a:p>
          <a:p>
            <a:pPr indent="0" lvl="0" marL="0" rtl="0" algn="l">
              <a:lnSpc>
                <a:spcPct val="50000"/>
              </a:lnSpc>
              <a:spcBef>
                <a:spcPts val="1600"/>
              </a:spcBef>
              <a:spcAft>
                <a:spcPts val="0"/>
              </a:spcAft>
              <a:buNone/>
            </a:pPr>
            <a:r>
              <a:rPr lang="en-GB" sz="1200"/>
              <a:t>PREFIX schema: &lt;</a:t>
            </a:r>
            <a:r>
              <a:rPr lang="en-GB" sz="1200" u="sng">
                <a:solidFill>
                  <a:schemeClr val="accent5"/>
                </a:solidFill>
                <a:hlinkClick r:id="rId4">
                  <a:extLst>
                    <a:ext uri="{A12FA001-AC4F-418D-AE19-62706E023703}">
                      <ahyp:hlinkClr val="tx"/>
                    </a:ext>
                  </a:extLst>
                </a:hlinkClick>
              </a:rPr>
              <a:t>http://schema.org/</a:t>
            </a:r>
            <a:r>
              <a:rPr lang="en-GB" sz="1200"/>
              <a:t>&gt;</a:t>
            </a:r>
            <a:endParaRPr sz="1200"/>
          </a:p>
          <a:p>
            <a:pPr indent="0" lvl="0" marL="0" rtl="0" algn="l">
              <a:lnSpc>
                <a:spcPct val="50000"/>
              </a:lnSpc>
              <a:spcBef>
                <a:spcPts val="1600"/>
              </a:spcBef>
              <a:spcAft>
                <a:spcPts val="0"/>
              </a:spcAft>
              <a:buNone/>
            </a:pPr>
            <a:r>
              <a:rPr lang="en-GB" sz="1200"/>
              <a:t>SELECT ?s</a:t>
            </a:r>
            <a:r>
              <a:rPr b="1" lang="en-GB" sz="1200"/>
              <a:t> </a:t>
            </a:r>
            <a:endParaRPr b="1" sz="1200"/>
          </a:p>
          <a:p>
            <a:pPr indent="0" lvl="0" marL="0" rtl="0" algn="l">
              <a:lnSpc>
                <a:spcPct val="50000"/>
              </a:lnSpc>
              <a:spcBef>
                <a:spcPts val="1600"/>
              </a:spcBef>
              <a:spcAft>
                <a:spcPts val="0"/>
              </a:spcAft>
              <a:buNone/>
            </a:pPr>
            <a:r>
              <a:rPr lang="en-GB" sz="1200"/>
              <a:t>WHERE {</a:t>
            </a:r>
            <a:endParaRPr sz="1200"/>
          </a:p>
          <a:p>
            <a:pPr indent="0" lvl="0" marL="0" rtl="0" algn="l">
              <a:lnSpc>
                <a:spcPct val="50000"/>
              </a:lnSpc>
              <a:spcBef>
                <a:spcPts val="1600"/>
              </a:spcBef>
              <a:spcAft>
                <a:spcPts val="0"/>
              </a:spcAft>
              <a:buNone/>
            </a:pPr>
            <a:r>
              <a:rPr lang="en-GB" sz="1200"/>
              <a:t>	?s :hasChild ?c .</a:t>
            </a:r>
            <a:endParaRPr sz="1200"/>
          </a:p>
          <a:p>
            <a:pPr indent="0" lvl="0" marL="0" rtl="0" algn="l">
              <a:lnSpc>
                <a:spcPct val="50000"/>
              </a:lnSpc>
              <a:spcBef>
                <a:spcPts val="1600"/>
              </a:spcBef>
              <a:spcAft>
                <a:spcPts val="0"/>
              </a:spcAft>
              <a:buNone/>
            </a:pPr>
            <a:r>
              <a:rPr lang="en-GB" sz="1200"/>
              <a:t>	?c schema:gender schema:Male .</a:t>
            </a:r>
            <a:endParaRPr sz="1200"/>
          </a:p>
          <a:p>
            <a:pPr indent="0" lvl="0" marL="0" rtl="0" algn="l">
              <a:lnSpc>
                <a:spcPct val="50000"/>
              </a:lnSpc>
              <a:spcBef>
                <a:spcPts val="1600"/>
              </a:spcBef>
              <a:spcAft>
                <a:spcPts val="0"/>
              </a:spcAft>
              <a:buNone/>
            </a:pPr>
            <a:r>
              <a:rPr lang="en-GB" sz="1200"/>
              <a:t>}</a:t>
            </a:r>
            <a:endParaRPr sz="1200"/>
          </a:p>
          <a:p>
            <a:pPr indent="0" lvl="0" marL="0" rtl="0" algn="l">
              <a:lnSpc>
                <a:spcPct val="50000"/>
              </a:lnSpc>
              <a:spcBef>
                <a:spcPts val="1600"/>
              </a:spcBef>
              <a:spcAft>
                <a:spcPts val="1600"/>
              </a:spcAft>
              <a:buNone/>
            </a:pPr>
            <a:r>
              <a:rPr b="1" lang="en-GB" sz="1200"/>
              <a:t>LIMIT 1</a:t>
            </a:r>
            <a:endParaRPr b="1" sz="1200"/>
          </a:p>
        </p:txBody>
      </p:sp>
      <p:sp>
        <p:nvSpPr>
          <p:cNvPr id="496" name="Google Shape;496;p49"/>
          <p:cNvSpPr txBox="1"/>
          <p:nvPr/>
        </p:nvSpPr>
        <p:spPr>
          <a:xfrm>
            <a:off x="387900" y="1349575"/>
            <a:ext cx="778800" cy="4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t>Query</a:t>
            </a:r>
            <a:endParaRPr b="1"/>
          </a:p>
        </p:txBody>
      </p:sp>
      <p:sp>
        <p:nvSpPr>
          <p:cNvPr id="497" name="Google Shape;497;p49"/>
          <p:cNvSpPr txBox="1"/>
          <p:nvPr/>
        </p:nvSpPr>
        <p:spPr>
          <a:xfrm>
            <a:off x="4119925" y="1349575"/>
            <a:ext cx="1220400" cy="4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t>Graph</a:t>
            </a:r>
            <a:endParaRPr b="1"/>
          </a:p>
        </p:txBody>
      </p:sp>
      <p:sp>
        <p:nvSpPr>
          <p:cNvPr id="498" name="Google Shape;498;p49"/>
          <p:cNvSpPr txBox="1"/>
          <p:nvPr/>
        </p:nvSpPr>
        <p:spPr>
          <a:xfrm>
            <a:off x="387900" y="4120025"/>
            <a:ext cx="4112700" cy="4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CC0000"/>
                </a:solidFill>
              </a:rPr>
              <a:t>“</a:t>
            </a:r>
            <a:r>
              <a:rPr b="1" lang="en-GB" u="sng">
                <a:solidFill>
                  <a:srgbClr val="CC0000"/>
                </a:solidFill>
              </a:rPr>
              <a:t>Only give 1 result</a:t>
            </a:r>
            <a:r>
              <a:rPr b="1" lang="en-GB">
                <a:solidFill>
                  <a:srgbClr val="CC0000"/>
                </a:solidFill>
              </a:rPr>
              <a:t> for people who have </a:t>
            </a:r>
            <a:r>
              <a:rPr b="1" lang="en-GB">
                <a:solidFill>
                  <a:srgbClr val="CC0000"/>
                </a:solidFill>
              </a:rPr>
              <a:t>male children</a:t>
            </a:r>
            <a:r>
              <a:rPr b="1" lang="en-GB">
                <a:solidFill>
                  <a:srgbClr val="CC0000"/>
                </a:solidFill>
              </a:rPr>
              <a:t>”</a:t>
            </a:r>
            <a:endParaRPr b="1">
              <a:solidFill>
                <a:srgbClr val="CC0000"/>
              </a:solidFill>
            </a:endParaRPr>
          </a:p>
        </p:txBody>
      </p:sp>
      <p:sp>
        <p:nvSpPr>
          <p:cNvPr id="499" name="Google Shape;499;p49"/>
          <p:cNvSpPr txBox="1"/>
          <p:nvPr>
            <p:ph idx="1" type="body"/>
          </p:nvPr>
        </p:nvSpPr>
        <p:spPr>
          <a:xfrm>
            <a:off x="4119925" y="1768800"/>
            <a:ext cx="3056100" cy="1772700"/>
          </a:xfrm>
          <a:prstGeom prst="rect">
            <a:avLst/>
          </a:prstGeom>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lang="en-GB" sz="1200"/>
              <a:t>:catherine :hasChild :jessica .</a:t>
            </a:r>
            <a:endParaRPr sz="1200"/>
          </a:p>
          <a:p>
            <a:pPr indent="0" lvl="0" marL="0" rtl="0" algn="l">
              <a:lnSpc>
                <a:spcPct val="50000"/>
              </a:lnSpc>
              <a:spcBef>
                <a:spcPts val="1600"/>
              </a:spcBef>
              <a:spcAft>
                <a:spcPts val="0"/>
              </a:spcAft>
              <a:buNone/>
            </a:pPr>
            <a:r>
              <a:rPr lang="en-GB" sz="1200"/>
              <a:t>:jessica schema:gender schema:Female .</a:t>
            </a:r>
            <a:endParaRPr sz="1200"/>
          </a:p>
          <a:p>
            <a:pPr indent="0" lvl="0" marL="0" rtl="0" algn="l">
              <a:lnSpc>
                <a:spcPct val="50000"/>
              </a:lnSpc>
              <a:spcBef>
                <a:spcPts val="1600"/>
              </a:spcBef>
              <a:spcAft>
                <a:spcPts val="0"/>
              </a:spcAft>
              <a:buNone/>
            </a:pPr>
            <a:r>
              <a:rPr lang="en-GB" sz="1200"/>
              <a:t>:linda :hasChild :jason .</a:t>
            </a:r>
            <a:endParaRPr sz="1200"/>
          </a:p>
          <a:p>
            <a:pPr indent="0" lvl="0" marL="0" rtl="0" algn="l">
              <a:lnSpc>
                <a:spcPct val="50000"/>
              </a:lnSpc>
              <a:spcBef>
                <a:spcPts val="1600"/>
              </a:spcBef>
              <a:spcAft>
                <a:spcPts val="0"/>
              </a:spcAft>
              <a:buNone/>
            </a:pPr>
            <a:r>
              <a:rPr lang="en-GB" sz="1200"/>
              <a:t>:jason schema:gender schema:Male .</a:t>
            </a:r>
            <a:endParaRPr sz="1200"/>
          </a:p>
          <a:p>
            <a:pPr indent="0" lvl="0" marL="0" rtl="0" algn="l">
              <a:lnSpc>
                <a:spcPct val="50000"/>
              </a:lnSpc>
              <a:spcBef>
                <a:spcPts val="1600"/>
              </a:spcBef>
              <a:spcAft>
                <a:spcPts val="0"/>
              </a:spcAft>
              <a:buNone/>
            </a:pPr>
            <a:r>
              <a:rPr lang="en-GB" sz="1200"/>
              <a:t>:kevin :hasChild :scott .</a:t>
            </a:r>
            <a:endParaRPr sz="1200"/>
          </a:p>
          <a:p>
            <a:pPr indent="0" lvl="0" marL="0" rtl="0" algn="l">
              <a:lnSpc>
                <a:spcPct val="50000"/>
              </a:lnSpc>
              <a:spcBef>
                <a:spcPts val="1600"/>
              </a:spcBef>
              <a:spcAft>
                <a:spcPts val="0"/>
              </a:spcAft>
              <a:buNone/>
            </a:pPr>
            <a:r>
              <a:rPr lang="en-GB" sz="1200"/>
              <a:t>:scott schema:gender schema:Male .</a:t>
            </a:r>
            <a:endParaRPr sz="1200"/>
          </a:p>
          <a:p>
            <a:pPr indent="0" lvl="0" marL="0" rtl="0" algn="l">
              <a:lnSpc>
                <a:spcPct val="50000"/>
              </a:lnSpc>
              <a:spcBef>
                <a:spcPts val="1600"/>
              </a:spcBef>
              <a:spcAft>
                <a:spcPts val="1600"/>
              </a:spcAft>
              <a:buNone/>
            </a:pPr>
            <a:r>
              <a:t/>
            </a:r>
            <a:endParaRPr sz="1200"/>
          </a:p>
        </p:txBody>
      </p:sp>
      <p:graphicFrame>
        <p:nvGraphicFramePr>
          <p:cNvPr id="500" name="Google Shape;500;p49"/>
          <p:cNvGraphicFramePr/>
          <p:nvPr/>
        </p:nvGraphicFramePr>
        <p:xfrm>
          <a:off x="5340325" y="3651450"/>
          <a:ext cx="3000000" cy="3000000"/>
        </p:xfrm>
        <a:graphic>
          <a:graphicData uri="http://schemas.openxmlformats.org/drawingml/2006/table">
            <a:tbl>
              <a:tblPr>
                <a:noFill/>
                <a:tableStyleId>{7EE385B6-B9C6-4A72-98D0-55EBDEBA2894}</a:tableStyleId>
              </a:tblPr>
              <a:tblGrid>
                <a:gridCol w="778800"/>
              </a:tblGrid>
              <a:tr h="42025">
                <a:tc>
                  <a:txBody>
                    <a:bodyPr/>
                    <a:lstStyle/>
                    <a:p>
                      <a:pPr indent="0" lvl="0" marL="0" rtl="0" algn="l">
                        <a:spcBef>
                          <a:spcPts val="0"/>
                        </a:spcBef>
                        <a:spcAft>
                          <a:spcPts val="0"/>
                        </a:spcAft>
                        <a:buNone/>
                      </a:pPr>
                      <a:r>
                        <a:rPr b="1" lang="en-GB"/>
                        <a:t>s</a:t>
                      </a:r>
                      <a:endParaRPr b="1"/>
                    </a:p>
                  </a:txBody>
                  <a:tcPr marT="91425" marB="91425" marR="91425" marL="91425"/>
                </a:tc>
              </a:tr>
              <a:tr h="42025">
                <a:tc>
                  <a:txBody>
                    <a:bodyPr/>
                    <a:lstStyle/>
                    <a:p>
                      <a:pPr indent="0" lvl="0" marL="0" rtl="0" algn="l">
                        <a:spcBef>
                          <a:spcPts val="0"/>
                        </a:spcBef>
                        <a:spcAft>
                          <a:spcPts val="0"/>
                        </a:spcAft>
                        <a:buNone/>
                      </a:pPr>
                      <a:r>
                        <a:rPr lang="en-GB"/>
                        <a:t>:linda</a:t>
                      </a:r>
                      <a:endParaRPr/>
                    </a:p>
                  </a:txBody>
                  <a:tcPr marT="91425" marB="91425" marR="91425" marL="91425"/>
                </a:tc>
              </a:tr>
            </a:tbl>
          </a:graphicData>
        </a:graphic>
      </p:graphicFrame>
      <p:graphicFrame>
        <p:nvGraphicFramePr>
          <p:cNvPr id="501" name="Google Shape;501;p49"/>
          <p:cNvGraphicFramePr/>
          <p:nvPr/>
        </p:nvGraphicFramePr>
        <p:xfrm>
          <a:off x="7269000" y="3651450"/>
          <a:ext cx="3000000" cy="3000000"/>
        </p:xfrm>
        <a:graphic>
          <a:graphicData uri="http://schemas.openxmlformats.org/drawingml/2006/table">
            <a:tbl>
              <a:tblPr>
                <a:noFill/>
                <a:tableStyleId>{7EE385B6-B9C6-4A72-98D0-55EBDEBA2894}</a:tableStyleId>
              </a:tblPr>
              <a:tblGrid>
                <a:gridCol w="778800"/>
              </a:tblGrid>
              <a:tr h="42025">
                <a:tc>
                  <a:txBody>
                    <a:bodyPr/>
                    <a:lstStyle/>
                    <a:p>
                      <a:pPr indent="0" lvl="0" marL="0" rtl="0" algn="l">
                        <a:spcBef>
                          <a:spcPts val="0"/>
                        </a:spcBef>
                        <a:spcAft>
                          <a:spcPts val="0"/>
                        </a:spcAft>
                        <a:buNone/>
                      </a:pPr>
                      <a:r>
                        <a:rPr b="1" lang="en-GB"/>
                        <a:t>s</a:t>
                      </a:r>
                      <a:endParaRPr b="1"/>
                    </a:p>
                  </a:txBody>
                  <a:tcPr marT="91425" marB="91425" marR="91425" marL="91425"/>
                </a:tc>
              </a:tr>
              <a:tr h="42025">
                <a:tc>
                  <a:txBody>
                    <a:bodyPr/>
                    <a:lstStyle/>
                    <a:p>
                      <a:pPr indent="0" lvl="0" marL="0" rtl="0" algn="l">
                        <a:spcBef>
                          <a:spcPts val="0"/>
                        </a:spcBef>
                        <a:spcAft>
                          <a:spcPts val="0"/>
                        </a:spcAft>
                        <a:buNone/>
                      </a:pPr>
                      <a:r>
                        <a:rPr lang="en-GB"/>
                        <a:t>:kevin</a:t>
                      </a:r>
                      <a:endParaRPr/>
                    </a:p>
                  </a:txBody>
                  <a:tcPr marT="91425" marB="91425" marR="91425" marL="91425"/>
                </a:tc>
              </a:tr>
            </a:tbl>
          </a:graphicData>
        </a:graphic>
      </p:graphicFrame>
      <p:sp>
        <p:nvSpPr>
          <p:cNvPr id="502" name="Google Shape;502;p49"/>
          <p:cNvSpPr txBox="1"/>
          <p:nvPr/>
        </p:nvSpPr>
        <p:spPr>
          <a:xfrm>
            <a:off x="6455113" y="3837600"/>
            <a:ext cx="477900" cy="4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t>OR</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0"/>
                                        </p:tgtEl>
                                        <p:attrNameLst>
                                          <p:attrName>style.visibility</p:attrName>
                                        </p:attrNameLst>
                                      </p:cBhvr>
                                      <p:to>
                                        <p:strVal val="visible"/>
                                      </p:to>
                                    </p:set>
                                    <p:animEffect filter="fade" transition="in">
                                      <p:cBhvr>
                                        <p:cTn dur="1000"/>
                                        <p:tgtEl>
                                          <p:spTgt spid="500"/>
                                        </p:tgtEl>
                                      </p:cBhvr>
                                    </p:animEffect>
                                  </p:childTnLst>
                                </p:cTn>
                              </p:par>
                              <p:par>
                                <p:cTn fill="hold" nodeType="withEffect" presetClass="entr" presetID="10" presetSubtype="0">
                                  <p:stCondLst>
                                    <p:cond delay="0"/>
                                  </p:stCondLst>
                                  <p:childTnLst>
                                    <p:set>
                                      <p:cBhvr>
                                        <p:cTn dur="1" fill="hold">
                                          <p:stCondLst>
                                            <p:cond delay="0"/>
                                          </p:stCondLst>
                                        </p:cTn>
                                        <p:tgtEl>
                                          <p:spTgt spid="502"/>
                                        </p:tgtEl>
                                        <p:attrNameLst>
                                          <p:attrName>style.visibility</p:attrName>
                                        </p:attrNameLst>
                                      </p:cBhvr>
                                      <p:to>
                                        <p:strVal val="visible"/>
                                      </p:to>
                                    </p:set>
                                    <p:animEffect filter="fade" transition="in">
                                      <p:cBhvr>
                                        <p:cTn dur="1000"/>
                                        <p:tgtEl>
                                          <p:spTgt spid="502"/>
                                        </p:tgtEl>
                                      </p:cBhvr>
                                    </p:animEffect>
                                  </p:childTnLst>
                                </p:cTn>
                              </p:par>
                              <p:par>
                                <p:cTn fill="hold" nodeType="withEffect" presetClass="entr" presetID="10" presetSubtype="0">
                                  <p:stCondLst>
                                    <p:cond delay="0"/>
                                  </p:stCondLst>
                                  <p:childTnLst>
                                    <p:set>
                                      <p:cBhvr>
                                        <p:cTn dur="1" fill="hold">
                                          <p:stCondLst>
                                            <p:cond delay="0"/>
                                          </p:stCondLst>
                                        </p:cTn>
                                        <p:tgtEl>
                                          <p:spTgt spid="501"/>
                                        </p:tgtEl>
                                        <p:attrNameLst>
                                          <p:attrName>style.visibility</p:attrName>
                                        </p:attrNameLst>
                                      </p:cBhvr>
                                      <p:to>
                                        <p:strVal val="visible"/>
                                      </p:to>
                                    </p:set>
                                    <p:animEffect filter="fade" transition="in">
                                      <p:cBhvr>
                                        <p:cTn dur="1000"/>
                                        <p:tgtEl>
                                          <p:spTgt spid="5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LIMIT &amp; ORDER BY</a:t>
            </a:r>
            <a:endParaRPr/>
          </a:p>
        </p:txBody>
      </p:sp>
      <p:sp>
        <p:nvSpPr>
          <p:cNvPr id="508" name="Google Shape;508;p50"/>
          <p:cNvSpPr txBox="1"/>
          <p:nvPr>
            <p:ph idx="1" type="body"/>
          </p:nvPr>
        </p:nvSpPr>
        <p:spPr>
          <a:xfrm>
            <a:off x="311700" y="1762075"/>
            <a:ext cx="3056100" cy="2684100"/>
          </a:xfrm>
          <a:prstGeom prst="rect">
            <a:avLst/>
          </a:prstGeom>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lang="en-GB" sz="1200"/>
              <a:t>PREFIX : &lt;</a:t>
            </a:r>
            <a:r>
              <a:rPr lang="en-GB" sz="1200" u="sng">
                <a:solidFill>
                  <a:schemeClr val="hlink"/>
                </a:solidFill>
                <a:hlinkClick r:id="rId3"/>
              </a:rPr>
              <a:t>http://somenamespace.org/</a:t>
            </a:r>
            <a:r>
              <a:rPr lang="en-GB" sz="1200"/>
              <a:t>&gt;</a:t>
            </a:r>
            <a:endParaRPr sz="1200"/>
          </a:p>
          <a:p>
            <a:pPr indent="0" lvl="0" marL="0" rtl="0" algn="l">
              <a:lnSpc>
                <a:spcPct val="50000"/>
              </a:lnSpc>
              <a:spcBef>
                <a:spcPts val="1600"/>
              </a:spcBef>
              <a:spcAft>
                <a:spcPts val="0"/>
              </a:spcAft>
              <a:buNone/>
            </a:pPr>
            <a:r>
              <a:rPr lang="en-GB" sz="1200"/>
              <a:t>PREFIX schema: &lt;</a:t>
            </a:r>
            <a:r>
              <a:rPr lang="en-GB" sz="1200" u="sng">
                <a:solidFill>
                  <a:schemeClr val="accent5"/>
                </a:solidFill>
                <a:hlinkClick r:id="rId4">
                  <a:extLst>
                    <a:ext uri="{A12FA001-AC4F-418D-AE19-62706E023703}">
                      <ahyp:hlinkClr val="tx"/>
                    </a:ext>
                  </a:extLst>
                </a:hlinkClick>
              </a:rPr>
              <a:t>http://schema.org/</a:t>
            </a:r>
            <a:r>
              <a:rPr lang="en-GB" sz="1200"/>
              <a:t>&gt;</a:t>
            </a:r>
            <a:endParaRPr sz="1200"/>
          </a:p>
          <a:p>
            <a:pPr indent="0" lvl="0" marL="0" rtl="0" algn="l">
              <a:lnSpc>
                <a:spcPct val="50000"/>
              </a:lnSpc>
              <a:spcBef>
                <a:spcPts val="1600"/>
              </a:spcBef>
              <a:spcAft>
                <a:spcPts val="0"/>
              </a:spcAft>
              <a:buNone/>
            </a:pPr>
            <a:r>
              <a:rPr lang="en-GB" sz="1200"/>
              <a:t>SELECT ?s</a:t>
            </a:r>
            <a:r>
              <a:rPr b="1" lang="en-GB" sz="1200"/>
              <a:t> </a:t>
            </a:r>
            <a:endParaRPr b="1" sz="1200"/>
          </a:p>
          <a:p>
            <a:pPr indent="0" lvl="0" marL="0" rtl="0" algn="l">
              <a:lnSpc>
                <a:spcPct val="50000"/>
              </a:lnSpc>
              <a:spcBef>
                <a:spcPts val="1600"/>
              </a:spcBef>
              <a:spcAft>
                <a:spcPts val="0"/>
              </a:spcAft>
              <a:buNone/>
            </a:pPr>
            <a:r>
              <a:rPr lang="en-GB" sz="1200"/>
              <a:t>WHERE {</a:t>
            </a:r>
            <a:endParaRPr sz="1200"/>
          </a:p>
          <a:p>
            <a:pPr indent="0" lvl="0" marL="0" rtl="0" algn="l">
              <a:lnSpc>
                <a:spcPct val="50000"/>
              </a:lnSpc>
              <a:spcBef>
                <a:spcPts val="1600"/>
              </a:spcBef>
              <a:spcAft>
                <a:spcPts val="0"/>
              </a:spcAft>
              <a:buNone/>
            </a:pPr>
            <a:r>
              <a:rPr lang="en-GB" sz="1200"/>
              <a:t>	?s :hasChild ?c .</a:t>
            </a:r>
            <a:endParaRPr sz="1200"/>
          </a:p>
          <a:p>
            <a:pPr indent="0" lvl="0" marL="0" rtl="0" algn="l">
              <a:lnSpc>
                <a:spcPct val="50000"/>
              </a:lnSpc>
              <a:spcBef>
                <a:spcPts val="1600"/>
              </a:spcBef>
              <a:spcAft>
                <a:spcPts val="0"/>
              </a:spcAft>
              <a:buNone/>
            </a:pPr>
            <a:r>
              <a:rPr lang="en-GB" sz="1200"/>
              <a:t>	?s schema:birthDate ?dob .</a:t>
            </a:r>
            <a:endParaRPr sz="1200"/>
          </a:p>
          <a:p>
            <a:pPr indent="0" lvl="0" marL="0" rtl="0" algn="l">
              <a:lnSpc>
                <a:spcPct val="50000"/>
              </a:lnSpc>
              <a:spcBef>
                <a:spcPts val="1600"/>
              </a:spcBef>
              <a:spcAft>
                <a:spcPts val="0"/>
              </a:spcAft>
              <a:buNone/>
            </a:pPr>
            <a:r>
              <a:rPr lang="en-GB" sz="1200"/>
              <a:t>	?c schema:gender schema:Male .</a:t>
            </a:r>
            <a:endParaRPr sz="1200"/>
          </a:p>
          <a:p>
            <a:pPr indent="0" lvl="0" marL="0" rtl="0" algn="l">
              <a:lnSpc>
                <a:spcPct val="50000"/>
              </a:lnSpc>
              <a:spcBef>
                <a:spcPts val="1600"/>
              </a:spcBef>
              <a:spcAft>
                <a:spcPts val="0"/>
              </a:spcAft>
              <a:buNone/>
            </a:pPr>
            <a:r>
              <a:rPr lang="en-GB" sz="1200"/>
              <a:t>}</a:t>
            </a:r>
            <a:endParaRPr sz="1200"/>
          </a:p>
          <a:p>
            <a:pPr indent="0" lvl="0" marL="0" rtl="0" algn="l">
              <a:lnSpc>
                <a:spcPct val="50000"/>
              </a:lnSpc>
              <a:spcBef>
                <a:spcPts val="1600"/>
              </a:spcBef>
              <a:spcAft>
                <a:spcPts val="1600"/>
              </a:spcAft>
              <a:buNone/>
            </a:pPr>
            <a:r>
              <a:rPr b="1" lang="en-GB" sz="1200"/>
              <a:t>ORDER BY DESC </a:t>
            </a:r>
            <a:r>
              <a:rPr lang="en-GB" sz="1200"/>
              <a:t>(?dob)</a:t>
            </a:r>
            <a:endParaRPr sz="1200"/>
          </a:p>
        </p:txBody>
      </p:sp>
      <p:sp>
        <p:nvSpPr>
          <p:cNvPr id="509" name="Google Shape;509;p50"/>
          <p:cNvSpPr txBox="1"/>
          <p:nvPr/>
        </p:nvSpPr>
        <p:spPr>
          <a:xfrm>
            <a:off x="311700" y="1349575"/>
            <a:ext cx="778800" cy="4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t>Query</a:t>
            </a:r>
            <a:endParaRPr b="1"/>
          </a:p>
        </p:txBody>
      </p:sp>
      <p:sp>
        <p:nvSpPr>
          <p:cNvPr id="510" name="Google Shape;510;p50"/>
          <p:cNvSpPr txBox="1"/>
          <p:nvPr/>
        </p:nvSpPr>
        <p:spPr>
          <a:xfrm>
            <a:off x="4119925" y="1349575"/>
            <a:ext cx="1220400" cy="4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t>Graph</a:t>
            </a:r>
            <a:endParaRPr b="1"/>
          </a:p>
        </p:txBody>
      </p:sp>
      <p:sp>
        <p:nvSpPr>
          <p:cNvPr id="511" name="Google Shape;511;p50"/>
          <p:cNvSpPr txBox="1"/>
          <p:nvPr/>
        </p:nvSpPr>
        <p:spPr>
          <a:xfrm>
            <a:off x="311700" y="4393375"/>
            <a:ext cx="4112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CC0000"/>
                </a:solidFill>
              </a:rPr>
              <a:t>“People who have </a:t>
            </a:r>
            <a:r>
              <a:rPr b="1" lang="en-GB">
                <a:solidFill>
                  <a:srgbClr val="CC0000"/>
                </a:solidFill>
              </a:rPr>
              <a:t>male children</a:t>
            </a:r>
            <a:r>
              <a:rPr b="1" lang="en-GB">
                <a:solidFill>
                  <a:srgbClr val="CC0000"/>
                </a:solidFill>
              </a:rPr>
              <a:t>, order by date of birth </a:t>
            </a:r>
            <a:r>
              <a:rPr b="1" lang="en-GB">
                <a:solidFill>
                  <a:srgbClr val="CC0000"/>
                </a:solidFill>
              </a:rPr>
              <a:t>youngest </a:t>
            </a:r>
            <a:r>
              <a:rPr b="1" lang="en-GB">
                <a:solidFill>
                  <a:srgbClr val="CC0000"/>
                </a:solidFill>
              </a:rPr>
              <a:t>to </a:t>
            </a:r>
            <a:r>
              <a:rPr b="1" lang="en-GB">
                <a:solidFill>
                  <a:srgbClr val="CC0000"/>
                </a:solidFill>
              </a:rPr>
              <a:t>oldest</a:t>
            </a:r>
            <a:r>
              <a:rPr b="1" lang="en-GB">
                <a:solidFill>
                  <a:srgbClr val="CC0000"/>
                </a:solidFill>
              </a:rPr>
              <a:t>.”</a:t>
            </a:r>
            <a:endParaRPr b="1">
              <a:solidFill>
                <a:srgbClr val="CC0000"/>
              </a:solidFill>
            </a:endParaRPr>
          </a:p>
        </p:txBody>
      </p:sp>
      <p:sp>
        <p:nvSpPr>
          <p:cNvPr id="512" name="Google Shape;512;p50"/>
          <p:cNvSpPr txBox="1"/>
          <p:nvPr>
            <p:ph idx="1" type="body"/>
          </p:nvPr>
        </p:nvSpPr>
        <p:spPr>
          <a:xfrm>
            <a:off x="4119925" y="1768800"/>
            <a:ext cx="3943200" cy="1772700"/>
          </a:xfrm>
          <a:prstGeom prst="rect">
            <a:avLst/>
          </a:prstGeom>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lang="en-GB" sz="1200"/>
              <a:t>:linda :hasChild :jason .</a:t>
            </a:r>
            <a:endParaRPr sz="1200"/>
          </a:p>
          <a:p>
            <a:pPr indent="0" lvl="0" marL="0" rtl="0" algn="l">
              <a:lnSpc>
                <a:spcPct val="50000"/>
              </a:lnSpc>
              <a:spcBef>
                <a:spcPts val="1600"/>
              </a:spcBef>
              <a:spcAft>
                <a:spcPts val="0"/>
              </a:spcAft>
              <a:buNone/>
            </a:pPr>
            <a:r>
              <a:rPr lang="en-GB" sz="1200"/>
              <a:t>:jason schema:gender schema:Male .</a:t>
            </a:r>
            <a:endParaRPr sz="1200"/>
          </a:p>
          <a:p>
            <a:pPr indent="0" lvl="0" marL="0" rtl="0" algn="l">
              <a:lnSpc>
                <a:spcPct val="50000"/>
              </a:lnSpc>
              <a:spcBef>
                <a:spcPts val="1600"/>
              </a:spcBef>
              <a:spcAft>
                <a:spcPts val="0"/>
              </a:spcAft>
              <a:buNone/>
            </a:pPr>
            <a:r>
              <a:rPr lang="en-GB" sz="1200"/>
              <a:t>:kevin :hasChild :scott .</a:t>
            </a:r>
            <a:endParaRPr sz="1200"/>
          </a:p>
          <a:p>
            <a:pPr indent="0" lvl="0" marL="0" rtl="0" algn="l">
              <a:lnSpc>
                <a:spcPct val="50000"/>
              </a:lnSpc>
              <a:spcBef>
                <a:spcPts val="1600"/>
              </a:spcBef>
              <a:spcAft>
                <a:spcPts val="0"/>
              </a:spcAft>
              <a:buNone/>
            </a:pPr>
            <a:r>
              <a:rPr lang="en-GB" sz="1200"/>
              <a:t>:scott schema:gender schema:Male .</a:t>
            </a:r>
            <a:endParaRPr sz="1200"/>
          </a:p>
          <a:p>
            <a:pPr indent="0" lvl="0" marL="0" rtl="0" algn="l">
              <a:lnSpc>
                <a:spcPct val="50000"/>
              </a:lnSpc>
              <a:spcBef>
                <a:spcPts val="1600"/>
              </a:spcBef>
              <a:spcAft>
                <a:spcPts val="0"/>
              </a:spcAft>
              <a:buNone/>
            </a:pPr>
            <a:r>
              <a:rPr lang="en-GB" sz="1200"/>
              <a:t>:kevin schema:birthDate “1977-05-05”^^xsd:date .</a:t>
            </a:r>
            <a:endParaRPr sz="1200"/>
          </a:p>
          <a:p>
            <a:pPr indent="0" lvl="0" marL="0" rtl="0" algn="l">
              <a:lnSpc>
                <a:spcPct val="50000"/>
              </a:lnSpc>
              <a:spcBef>
                <a:spcPts val="1600"/>
              </a:spcBef>
              <a:spcAft>
                <a:spcPts val="0"/>
              </a:spcAft>
              <a:buClr>
                <a:schemeClr val="dk1"/>
              </a:buClr>
              <a:buSzPts val="1100"/>
              <a:buFont typeface="Arial"/>
              <a:buNone/>
            </a:pPr>
            <a:r>
              <a:rPr lang="en-GB" sz="1200"/>
              <a:t>:linda schema:birthDate “1988-06-03”^^xsd:date .</a:t>
            </a:r>
            <a:endParaRPr sz="1200"/>
          </a:p>
          <a:p>
            <a:pPr indent="0" lvl="0" marL="0" rtl="0" algn="l">
              <a:lnSpc>
                <a:spcPct val="50000"/>
              </a:lnSpc>
              <a:spcBef>
                <a:spcPts val="1600"/>
              </a:spcBef>
              <a:spcAft>
                <a:spcPts val="0"/>
              </a:spcAft>
              <a:buNone/>
            </a:pPr>
            <a:r>
              <a:t/>
            </a:r>
            <a:endParaRPr sz="1200"/>
          </a:p>
          <a:p>
            <a:pPr indent="0" lvl="0" marL="0" rtl="0" algn="l">
              <a:lnSpc>
                <a:spcPct val="50000"/>
              </a:lnSpc>
              <a:spcBef>
                <a:spcPts val="1600"/>
              </a:spcBef>
              <a:spcAft>
                <a:spcPts val="1600"/>
              </a:spcAft>
              <a:buNone/>
            </a:pPr>
            <a:r>
              <a:t/>
            </a:r>
            <a:endParaRPr sz="1200"/>
          </a:p>
        </p:txBody>
      </p:sp>
      <p:graphicFrame>
        <p:nvGraphicFramePr>
          <p:cNvPr id="513" name="Google Shape;513;p50"/>
          <p:cNvGraphicFramePr/>
          <p:nvPr/>
        </p:nvGraphicFramePr>
        <p:xfrm>
          <a:off x="4969750" y="3661375"/>
          <a:ext cx="3000000" cy="3000000"/>
        </p:xfrm>
        <a:graphic>
          <a:graphicData uri="http://schemas.openxmlformats.org/drawingml/2006/table">
            <a:tbl>
              <a:tblPr>
                <a:noFill/>
                <a:tableStyleId>{7EE385B6-B9C6-4A72-98D0-55EBDEBA2894}</a:tableStyleId>
              </a:tblPr>
              <a:tblGrid>
                <a:gridCol w="778800"/>
              </a:tblGrid>
              <a:tr h="376050">
                <a:tc>
                  <a:txBody>
                    <a:bodyPr/>
                    <a:lstStyle/>
                    <a:p>
                      <a:pPr indent="0" lvl="0" marL="0" rtl="0" algn="l">
                        <a:spcBef>
                          <a:spcPts val="0"/>
                        </a:spcBef>
                        <a:spcAft>
                          <a:spcPts val="0"/>
                        </a:spcAft>
                        <a:buNone/>
                      </a:pPr>
                      <a:r>
                        <a:rPr b="1" lang="en-GB"/>
                        <a:t>s</a:t>
                      </a:r>
                      <a:endParaRPr b="1"/>
                    </a:p>
                  </a:txBody>
                  <a:tcPr marT="91425" marB="91425" marR="91425" marL="91425"/>
                </a:tc>
              </a:tr>
              <a:tr h="376050">
                <a:tc>
                  <a:txBody>
                    <a:bodyPr/>
                    <a:lstStyle/>
                    <a:p>
                      <a:pPr indent="0" lvl="0" marL="0" rtl="0" algn="l">
                        <a:spcBef>
                          <a:spcPts val="0"/>
                        </a:spcBef>
                        <a:spcAft>
                          <a:spcPts val="0"/>
                        </a:spcAft>
                        <a:buNone/>
                      </a:pPr>
                      <a:r>
                        <a:rPr lang="en-GB"/>
                        <a:t>:linda</a:t>
                      </a:r>
                      <a:endParaRPr/>
                    </a:p>
                  </a:txBody>
                  <a:tcPr marT="91425" marB="91425" marR="91425" marL="91425"/>
                </a:tc>
              </a:tr>
              <a:tr h="376050">
                <a:tc>
                  <a:txBody>
                    <a:bodyPr/>
                    <a:lstStyle/>
                    <a:p>
                      <a:pPr indent="0" lvl="0" marL="0" rtl="0" algn="l">
                        <a:spcBef>
                          <a:spcPts val="0"/>
                        </a:spcBef>
                        <a:spcAft>
                          <a:spcPts val="0"/>
                        </a:spcAft>
                        <a:buNone/>
                      </a:pPr>
                      <a:r>
                        <a:rPr lang="en-GB"/>
                        <a:t>:kevin</a:t>
                      </a:r>
                      <a:endParaRPr/>
                    </a:p>
                  </a:txBody>
                  <a:tcPr marT="91425" marB="91425" marR="91425" marL="91425"/>
                </a:tc>
              </a:tr>
            </a:tbl>
          </a:graphicData>
        </a:graphic>
      </p:graphicFrame>
      <p:cxnSp>
        <p:nvCxnSpPr>
          <p:cNvPr id="514" name="Google Shape;514;p50"/>
          <p:cNvCxnSpPr/>
          <p:nvPr/>
        </p:nvCxnSpPr>
        <p:spPr>
          <a:xfrm flipH="1">
            <a:off x="6113450" y="4064675"/>
            <a:ext cx="10800" cy="610200"/>
          </a:xfrm>
          <a:prstGeom prst="straightConnector1">
            <a:avLst/>
          </a:prstGeom>
          <a:noFill/>
          <a:ln cap="flat" cmpd="sng" w="28575">
            <a:solidFill>
              <a:schemeClr val="dk2"/>
            </a:solidFill>
            <a:prstDash val="solid"/>
            <a:round/>
            <a:headEnd len="med" w="med" type="none"/>
            <a:tailEnd len="med" w="med" type="triangle"/>
          </a:ln>
        </p:spPr>
      </p:cxnSp>
      <p:sp>
        <p:nvSpPr>
          <p:cNvPr id="515" name="Google Shape;515;p50"/>
          <p:cNvSpPr txBox="1"/>
          <p:nvPr/>
        </p:nvSpPr>
        <p:spPr>
          <a:xfrm>
            <a:off x="6407575" y="4228125"/>
            <a:ext cx="1903800" cy="4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Most recent to oldest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3"/>
                                        </p:tgtEl>
                                        <p:attrNameLst>
                                          <p:attrName>style.visibility</p:attrName>
                                        </p:attrNameLst>
                                      </p:cBhvr>
                                      <p:to>
                                        <p:strVal val="visible"/>
                                      </p:to>
                                    </p:set>
                                    <p:animEffect filter="fade" transition="in">
                                      <p:cBhvr>
                                        <p:cTn dur="1000"/>
                                        <p:tgtEl>
                                          <p:spTgt spid="513"/>
                                        </p:tgtEl>
                                      </p:cBhvr>
                                    </p:animEffect>
                                  </p:childTnLst>
                                </p:cTn>
                              </p:par>
                              <p:par>
                                <p:cTn fill="hold" nodeType="withEffect" presetClass="entr" presetID="10" presetSubtype="0">
                                  <p:stCondLst>
                                    <p:cond delay="0"/>
                                  </p:stCondLst>
                                  <p:childTnLst>
                                    <p:set>
                                      <p:cBhvr>
                                        <p:cTn dur="1" fill="hold">
                                          <p:stCondLst>
                                            <p:cond delay="0"/>
                                          </p:stCondLst>
                                        </p:cTn>
                                        <p:tgtEl>
                                          <p:spTgt spid="514"/>
                                        </p:tgtEl>
                                        <p:attrNameLst>
                                          <p:attrName>style.visibility</p:attrName>
                                        </p:attrNameLst>
                                      </p:cBhvr>
                                      <p:to>
                                        <p:strVal val="visible"/>
                                      </p:to>
                                    </p:set>
                                    <p:animEffect filter="fade" transition="in">
                                      <p:cBhvr>
                                        <p:cTn dur="1000"/>
                                        <p:tgtEl>
                                          <p:spTgt spid="514"/>
                                        </p:tgtEl>
                                      </p:cBhvr>
                                    </p:animEffect>
                                  </p:childTnLst>
                                </p:cTn>
                              </p:par>
                              <p:par>
                                <p:cTn fill="hold" nodeType="withEffect" presetClass="entr" presetID="10" presetSubtype="0">
                                  <p:stCondLst>
                                    <p:cond delay="0"/>
                                  </p:stCondLst>
                                  <p:childTnLst>
                                    <p:set>
                                      <p:cBhvr>
                                        <p:cTn dur="1" fill="hold">
                                          <p:stCondLst>
                                            <p:cond delay="0"/>
                                          </p:stCondLst>
                                        </p:cTn>
                                        <p:tgtEl>
                                          <p:spTgt spid="515"/>
                                        </p:tgtEl>
                                        <p:attrNameLst>
                                          <p:attrName>style.visibility</p:attrName>
                                        </p:attrNameLst>
                                      </p:cBhvr>
                                      <p:to>
                                        <p:strVal val="visible"/>
                                      </p:to>
                                    </p:set>
                                    <p:animEffect filter="fade" transition="in">
                                      <p:cBhvr>
                                        <p:cTn dur="1000"/>
                                        <p:tgtEl>
                                          <p:spTgt spid="5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LIMIT &amp; ORDER BY</a:t>
            </a:r>
            <a:endParaRPr/>
          </a:p>
        </p:txBody>
      </p:sp>
      <p:sp>
        <p:nvSpPr>
          <p:cNvPr id="521" name="Google Shape;521;p51"/>
          <p:cNvSpPr txBox="1"/>
          <p:nvPr>
            <p:ph idx="1" type="body"/>
          </p:nvPr>
        </p:nvSpPr>
        <p:spPr>
          <a:xfrm>
            <a:off x="311700" y="1762075"/>
            <a:ext cx="3056100" cy="1997400"/>
          </a:xfrm>
          <a:prstGeom prst="rect">
            <a:avLst/>
          </a:prstGeom>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lang="en-GB" sz="1200"/>
              <a:t>PREFIX : &lt;</a:t>
            </a:r>
            <a:r>
              <a:rPr lang="en-GB" sz="1200" u="sng">
                <a:solidFill>
                  <a:schemeClr val="hlink"/>
                </a:solidFill>
                <a:hlinkClick r:id="rId3"/>
              </a:rPr>
              <a:t>http://somenamespace.org/</a:t>
            </a:r>
            <a:r>
              <a:rPr lang="en-GB" sz="1200"/>
              <a:t>&gt;</a:t>
            </a:r>
            <a:endParaRPr sz="1200"/>
          </a:p>
          <a:p>
            <a:pPr indent="0" lvl="0" marL="0" rtl="0" algn="l">
              <a:lnSpc>
                <a:spcPct val="50000"/>
              </a:lnSpc>
              <a:spcBef>
                <a:spcPts val="1600"/>
              </a:spcBef>
              <a:spcAft>
                <a:spcPts val="0"/>
              </a:spcAft>
              <a:buNone/>
            </a:pPr>
            <a:r>
              <a:rPr lang="en-GB" sz="1200"/>
              <a:t>PREFIX schema: &lt;</a:t>
            </a:r>
            <a:r>
              <a:rPr lang="en-GB" sz="1200" u="sng">
                <a:solidFill>
                  <a:schemeClr val="accent5"/>
                </a:solidFill>
                <a:hlinkClick r:id="rId4">
                  <a:extLst>
                    <a:ext uri="{A12FA001-AC4F-418D-AE19-62706E023703}">
                      <ahyp:hlinkClr val="tx"/>
                    </a:ext>
                  </a:extLst>
                </a:hlinkClick>
              </a:rPr>
              <a:t>http://schema.org/</a:t>
            </a:r>
            <a:r>
              <a:rPr lang="en-GB" sz="1200"/>
              <a:t>&gt;</a:t>
            </a:r>
            <a:endParaRPr sz="1200"/>
          </a:p>
          <a:p>
            <a:pPr indent="0" lvl="0" marL="0" rtl="0" algn="l">
              <a:lnSpc>
                <a:spcPct val="50000"/>
              </a:lnSpc>
              <a:spcBef>
                <a:spcPts val="1600"/>
              </a:spcBef>
              <a:spcAft>
                <a:spcPts val="0"/>
              </a:spcAft>
              <a:buNone/>
            </a:pPr>
            <a:r>
              <a:rPr lang="en-GB" sz="1200"/>
              <a:t>SELECT ?s</a:t>
            </a:r>
            <a:r>
              <a:rPr b="1" lang="en-GB" sz="1200"/>
              <a:t> </a:t>
            </a:r>
            <a:endParaRPr b="1" sz="1200"/>
          </a:p>
          <a:p>
            <a:pPr indent="0" lvl="0" marL="0" rtl="0" algn="l">
              <a:lnSpc>
                <a:spcPct val="50000"/>
              </a:lnSpc>
              <a:spcBef>
                <a:spcPts val="1600"/>
              </a:spcBef>
              <a:spcAft>
                <a:spcPts val="0"/>
              </a:spcAft>
              <a:buNone/>
            </a:pPr>
            <a:r>
              <a:rPr lang="en-GB" sz="1200"/>
              <a:t>WHERE {</a:t>
            </a:r>
            <a:endParaRPr sz="1200"/>
          </a:p>
          <a:p>
            <a:pPr indent="0" lvl="0" marL="0" rtl="0" algn="l">
              <a:lnSpc>
                <a:spcPct val="50000"/>
              </a:lnSpc>
              <a:spcBef>
                <a:spcPts val="1600"/>
              </a:spcBef>
              <a:spcAft>
                <a:spcPts val="0"/>
              </a:spcAft>
              <a:buNone/>
            </a:pPr>
            <a:r>
              <a:rPr lang="en-GB" sz="1200"/>
              <a:t>	?s :hasChild ?c .</a:t>
            </a:r>
            <a:endParaRPr sz="1200"/>
          </a:p>
          <a:p>
            <a:pPr indent="0" lvl="0" marL="0" rtl="0" algn="l">
              <a:lnSpc>
                <a:spcPct val="50000"/>
              </a:lnSpc>
              <a:spcBef>
                <a:spcPts val="1600"/>
              </a:spcBef>
              <a:spcAft>
                <a:spcPts val="0"/>
              </a:spcAft>
              <a:buNone/>
            </a:pPr>
            <a:r>
              <a:rPr lang="en-GB" sz="1200"/>
              <a:t>	?s schema:birthDate ?dob .</a:t>
            </a:r>
            <a:endParaRPr sz="1200"/>
          </a:p>
          <a:p>
            <a:pPr indent="0" lvl="0" marL="0" rtl="0" algn="l">
              <a:lnSpc>
                <a:spcPct val="50000"/>
              </a:lnSpc>
              <a:spcBef>
                <a:spcPts val="1600"/>
              </a:spcBef>
              <a:spcAft>
                <a:spcPts val="0"/>
              </a:spcAft>
              <a:buNone/>
            </a:pPr>
            <a:r>
              <a:rPr lang="en-GB" sz="1200"/>
              <a:t>	?c schema:gender schema:Male .</a:t>
            </a:r>
            <a:endParaRPr sz="1200"/>
          </a:p>
          <a:p>
            <a:pPr indent="0" lvl="0" marL="0" rtl="0" algn="l">
              <a:lnSpc>
                <a:spcPct val="50000"/>
              </a:lnSpc>
              <a:spcBef>
                <a:spcPts val="1600"/>
              </a:spcBef>
              <a:spcAft>
                <a:spcPts val="0"/>
              </a:spcAft>
              <a:buNone/>
            </a:pPr>
            <a:r>
              <a:rPr lang="en-GB" sz="1200"/>
              <a:t>}</a:t>
            </a:r>
            <a:endParaRPr sz="1200"/>
          </a:p>
          <a:p>
            <a:pPr indent="0" lvl="0" marL="0" rtl="0" algn="l">
              <a:lnSpc>
                <a:spcPct val="50000"/>
              </a:lnSpc>
              <a:spcBef>
                <a:spcPts val="1600"/>
              </a:spcBef>
              <a:spcAft>
                <a:spcPts val="1600"/>
              </a:spcAft>
              <a:buNone/>
            </a:pPr>
            <a:r>
              <a:rPr b="1" lang="en-GB" sz="1200"/>
              <a:t>ORDER BY ASC</a:t>
            </a:r>
            <a:r>
              <a:rPr lang="en-GB" sz="1200"/>
              <a:t>(?dob)</a:t>
            </a:r>
            <a:endParaRPr sz="1200"/>
          </a:p>
        </p:txBody>
      </p:sp>
      <p:sp>
        <p:nvSpPr>
          <p:cNvPr id="522" name="Google Shape;522;p51"/>
          <p:cNvSpPr txBox="1"/>
          <p:nvPr/>
        </p:nvSpPr>
        <p:spPr>
          <a:xfrm>
            <a:off x="311700" y="1349575"/>
            <a:ext cx="778800" cy="4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t>Query</a:t>
            </a:r>
            <a:endParaRPr b="1"/>
          </a:p>
        </p:txBody>
      </p:sp>
      <p:sp>
        <p:nvSpPr>
          <p:cNvPr id="523" name="Google Shape;523;p51"/>
          <p:cNvSpPr txBox="1"/>
          <p:nvPr/>
        </p:nvSpPr>
        <p:spPr>
          <a:xfrm>
            <a:off x="4119925" y="1349575"/>
            <a:ext cx="1220400" cy="4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t>Graph</a:t>
            </a:r>
            <a:endParaRPr b="1"/>
          </a:p>
        </p:txBody>
      </p:sp>
      <p:sp>
        <p:nvSpPr>
          <p:cNvPr id="524" name="Google Shape;524;p51"/>
          <p:cNvSpPr txBox="1"/>
          <p:nvPr/>
        </p:nvSpPr>
        <p:spPr>
          <a:xfrm>
            <a:off x="311700" y="4380800"/>
            <a:ext cx="4112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CC0000"/>
                </a:solidFill>
              </a:rPr>
              <a:t>“People who have </a:t>
            </a:r>
            <a:r>
              <a:rPr b="1" lang="en-GB">
                <a:solidFill>
                  <a:srgbClr val="CC0000"/>
                </a:solidFill>
              </a:rPr>
              <a:t>male children</a:t>
            </a:r>
            <a:r>
              <a:rPr b="1" lang="en-GB">
                <a:solidFill>
                  <a:srgbClr val="CC0000"/>
                </a:solidFill>
              </a:rPr>
              <a:t>, order by date of birth oldest to youngest”</a:t>
            </a:r>
            <a:endParaRPr b="1">
              <a:solidFill>
                <a:srgbClr val="CC0000"/>
              </a:solidFill>
            </a:endParaRPr>
          </a:p>
        </p:txBody>
      </p:sp>
      <p:sp>
        <p:nvSpPr>
          <p:cNvPr id="525" name="Google Shape;525;p51"/>
          <p:cNvSpPr txBox="1"/>
          <p:nvPr>
            <p:ph idx="1" type="body"/>
          </p:nvPr>
        </p:nvSpPr>
        <p:spPr>
          <a:xfrm>
            <a:off x="4119925" y="1768800"/>
            <a:ext cx="3943200" cy="1772700"/>
          </a:xfrm>
          <a:prstGeom prst="rect">
            <a:avLst/>
          </a:prstGeom>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lang="en-GB" sz="1200"/>
              <a:t>:linda :hasChild :jason .</a:t>
            </a:r>
            <a:endParaRPr sz="1200"/>
          </a:p>
          <a:p>
            <a:pPr indent="0" lvl="0" marL="0" rtl="0" algn="l">
              <a:lnSpc>
                <a:spcPct val="50000"/>
              </a:lnSpc>
              <a:spcBef>
                <a:spcPts val="1600"/>
              </a:spcBef>
              <a:spcAft>
                <a:spcPts val="0"/>
              </a:spcAft>
              <a:buNone/>
            </a:pPr>
            <a:r>
              <a:rPr lang="en-GB" sz="1200"/>
              <a:t>:jason schema:gender schema:Male .</a:t>
            </a:r>
            <a:endParaRPr sz="1200"/>
          </a:p>
          <a:p>
            <a:pPr indent="0" lvl="0" marL="0" rtl="0" algn="l">
              <a:lnSpc>
                <a:spcPct val="50000"/>
              </a:lnSpc>
              <a:spcBef>
                <a:spcPts val="1600"/>
              </a:spcBef>
              <a:spcAft>
                <a:spcPts val="0"/>
              </a:spcAft>
              <a:buNone/>
            </a:pPr>
            <a:r>
              <a:rPr lang="en-GB" sz="1200"/>
              <a:t>:kevin :hasChild :scott .</a:t>
            </a:r>
            <a:endParaRPr sz="1200"/>
          </a:p>
          <a:p>
            <a:pPr indent="0" lvl="0" marL="0" rtl="0" algn="l">
              <a:lnSpc>
                <a:spcPct val="50000"/>
              </a:lnSpc>
              <a:spcBef>
                <a:spcPts val="1600"/>
              </a:spcBef>
              <a:spcAft>
                <a:spcPts val="0"/>
              </a:spcAft>
              <a:buNone/>
            </a:pPr>
            <a:r>
              <a:rPr lang="en-GB" sz="1200"/>
              <a:t>:scott schema:gender schema:Male .</a:t>
            </a:r>
            <a:endParaRPr sz="1200"/>
          </a:p>
          <a:p>
            <a:pPr indent="0" lvl="0" marL="0" rtl="0" algn="l">
              <a:lnSpc>
                <a:spcPct val="50000"/>
              </a:lnSpc>
              <a:spcBef>
                <a:spcPts val="1600"/>
              </a:spcBef>
              <a:spcAft>
                <a:spcPts val="0"/>
              </a:spcAft>
              <a:buNone/>
            </a:pPr>
            <a:r>
              <a:rPr lang="en-GB" sz="1200"/>
              <a:t>:kevin schema:birthDate “1977-05-05”^^xsd:date .</a:t>
            </a:r>
            <a:endParaRPr sz="1200"/>
          </a:p>
          <a:p>
            <a:pPr indent="0" lvl="0" marL="0" rtl="0" algn="l">
              <a:lnSpc>
                <a:spcPct val="50000"/>
              </a:lnSpc>
              <a:spcBef>
                <a:spcPts val="1600"/>
              </a:spcBef>
              <a:spcAft>
                <a:spcPts val="0"/>
              </a:spcAft>
              <a:buNone/>
            </a:pPr>
            <a:r>
              <a:rPr lang="en-GB" sz="1200"/>
              <a:t>:linda schema:birthDate “1988-06-03”^^xsd:date .</a:t>
            </a:r>
            <a:endParaRPr sz="1200"/>
          </a:p>
          <a:p>
            <a:pPr indent="0" lvl="0" marL="0" rtl="0" algn="l">
              <a:lnSpc>
                <a:spcPct val="50000"/>
              </a:lnSpc>
              <a:spcBef>
                <a:spcPts val="1600"/>
              </a:spcBef>
              <a:spcAft>
                <a:spcPts val="0"/>
              </a:spcAft>
              <a:buNone/>
            </a:pPr>
            <a:r>
              <a:t/>
            </a:r>
            <a:endParaRPr sz="1200"/>
          </a:p>
          <a:p>
            <a:pPr indent="0" lvl="0" marL="0" rtl="0" algn="l">
              <a:lnSpc>
                <a:spcPct val="50000"/>
              </a:lnSpc>
              <a:spcBef>
                <a:spcPts val="1600"/>
              </a:spcBef>
              <a:spcAft>
                <a:spcPts val="1600"/>
              </a:spcAft>
              <a:buNone/>
            </a:pPr>
            <a:r>
              <a:t/>
            </a:r>
            <a:endParaRPr sz="1200"/>
          </a:p>
        </p:txBody>
      </p:sp>
      <p:graphicFrame>
        <p:nvGraphicFramePr>
          <p:cNvPr id="526" name="Google Shape;526;p51"/>
          <p:cNvGraphicFramePr/>
          <p:nvPr/>
        </p:nvGraphicFramePr>
        <p:xfrm>
          <a:off x="4969750" y="3661375"/>
          <a:ext cx="3000000" cy="3000000"/>
        </p:xfrm>
        <a:graphic>
          <a:graphicData uri="http://schemas.openxmlformats.org/drawingml/2006/table">
            <a:tbl>
              <a:tblPr>
                <a:noFill/>
                <a:tableStyleId>{7EE385B6-B9C6-4A72-98D0-55EBDEBA2894}</a:tableStyleId>
              </a:tblPr>
              <a:tblGrid>
                <a:gridCol w="778800"/>
              </a:tblGrid>
              <a:tr h="376050">
                <a:tc>
                  <a:txBody>
                    <a:bodyPr/>
                    <a:lstStyle/>
                    <a:p>
                      <a:pPr indent="0" lvl="0" marL="0" rtl="0" algn="l">
                        <a:spcBef>
                          <a:spcPts val="0"/>
                        </a:spcBef>
                        <a:spcAft>
                          <a:spcPts val="0"/>
                        </a:spcAft>
                        <a:buNone/>
                      </a:pPr>
                      <a:r>
                        <a:rPr b="1" lang="en-GB"/>
                        <a:t>s</a:t>
                      </a:r>
                      <a:endParaRPr b="1"/>
                    </a:p>
                  </a:txBody>
                  <a:tcPr marT="91425" marB="91425" marR="91425" marL="91425"/>
                </a:tc>
              </a:tr>
              <a:tr h="376050">
                <a:tc>
                  <a:txBody>
                    <a:bodyPr/>
                    <a:lstStyle/>
                    <a:p>
                      <a:pPr indent="0" lvl="0" marL="0" rtl="0" algn="l">
                        <a:spcBef>
                          <a:spcPts val="0"/>
                        </a:spcBef>
                        <a:spcAft>
                          <a:spcPts val="0"/>
                        </a:spcAft>
                        <a:buNone/>
                      </a:pPr>
                      <a:r>
                        <a:rPr lang="en-GB"/>
                        <a:t>:kevin</a:t>
                      </a:r>
                      <a:endParaRPr/>
                    </a:p>
                  </a:txBody>
                  <a:tcPr marT="91425" marB="91425" marR="91425" marL="91425"/>
                </a:tc>
              </a:tr>
              <a:tr h="376050">
                <a:tc>
                  <a:txBody>
                    <a:bodyPr/>
                    <a:lstStyle/>
                    <a:p>
                      <a:pPr indent="0" lvl="0" marL="0" rtl="0" algn="l">
                        <a:spcBef>
                          <a:spcPts val="0"/>
                        </a:spcBef>
                        <a:spcAft>
                          <a:spcPts val="0"/>
                        </a:spcAft>
                        <a:buNone/>
                      </a:pPr>
                      <a:r>
                        <a:rPr lang="en-GB"/>
                        <a:t>:linda</a:t>
                      </a:r>
                      <a:endParaRPr/>
                    </a:p>
                  </a:txBody>
                  <a:tcPr marT="91425" marB="91425" marR="91425" marL="91425"/>
                </a:tc>
              </a:tr>
            </a:tbl>
          </a:graphicData>
        </a:graphic>
      </p:graphicFrame>
      <p:cxnSp>
        <p:nvCxnSpPr>
          <p:cNvPr id="527" name="Google Shape;527;p51"/>
          <p:cNvCxnSpPr/>
          <p:nvPr/>
        </p:nvCxnSpPr>
        <p:spPr>
          <a:xfrm rot="10800000">
            <a:off x="6077425" y="4084050"/>
            <a:ext cx="0" cy="6831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6"/>
                                        </p:tgtEl>
                                        <p:attrNameLst>
                                          <p:attrName>style.visibility</p:attrName>
                                        </p:attrNameLst>
                                      </p:cBhvr>
                                      <p:to>
                                        <p:strVal val="visible"/>
                                      </p:to>
                                    </p:set>
                                    <p:animEffect filter="fade" transition="in">
                                      <p:cBhvr>
                                        <p:cTn dur="1000"/>
                                        <p:tgtEl>
                                          <p:spTgt spid="526"/>
                                        </p:tgtEl>
                                      </p:cBhvr>
                                    </p:animEffect>
                                  </p:childTnLst>
                                </p:cTn>
                              </p:par>
                              <p:par>
                                <p:cTn fill="hold" nodeType="withEffect" presetClass="entr" presetID="10" presetSubtype="0">
                                  <p:stCondLst>
                                    <p:cond delay="0"/>
                                  </p:stCondLst>
                                  <p:childTnLst>
                                    <p:set>
                                      <p:cBhvr>
                                        <p:cTn dur="1" fill="hold">
                                          <p:stCondLst>
                                            <p:cond delay="0"/>
                                          </p:stCondLst>
                                        </p:cTn>
                                        <p:tgtEl>
                                          <p:spTgt spid="527"/>
                                        </p:tgtEl>
                                        <p:attrNameLst>
                                          <p:attrName>style.visibility</p:attrName>
                                        </p:attrNameLst>
                                      </p:cBhvr>
                                      <p:to>
                                        <p:strVal val="visible"/>
                                      </p:to>
                                    </p:set>
                                    <p:animEffect filter="fade" transition="in">
                                      <p:cBhvr>
                                        <p:cTn dur="1000"/>
                                        <p:tgtEl>
                                          <p:spTgt spid="5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FILTER (numeric)</a:t>
            </a:r>
            <a:endParaRPr/>
          </a:p>
        </p:txBody>
      </p:sp>
      <p:sp>
        <p:nvSpPr>
          <p:cNvPr id="533" name="Google Shape;533;p52"/>
          <p:cNvSpPr txBox="1"/>
          <p:nvPr>
            <p:ph idx="1" type="body"/>
          </p:nvPr>
        </p:nvSpPr>
        <p:spPr>
          <a:xfrm>
            <a:off x="311700" y="1762075"/>
            <a:ext cx="3808200" cy="2618700"/>
          </a:xfrm>
          <a:prstGeom prst="rect">
            <a:avLst/>
          </a:prstGeom>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lang="en-GB" sz="1200"/>
              <a:t>PREFIX : &lt;</a:t>
            </a:r>
            <a:r>
              <a:rPr lang="en-GB" sz="1200" u="sng">
                <a:solidFill>
                  <a:schemeClr val="hlink"/>
                </a:solidFill>
                <a:hlinkClick r:id="rId3"/>
              </a:rPr>
              <a:t>http://somenamespace.org/</a:t>
            </a:r>
            <a:r>
              <a:rPr lang="en-GB" sz="1200"/>
              <a:t>&gt;</a:t>
            </a:r>
            <a:endParaRPr sz="1200"/>
          </a:p>
          <a:p>
            <a:pPr indent="0" lvl="0" marL="0" rtl="0" algn="l">
              <a:lnSpc>
                <a:spcPct val="50000"/>
              </a:lnSpc>
              <a:spcBef>
                <a:spcPts val="1600"/>
              </a:spcBef>
              <a:spcAft>
                <a:spcPts val="0"/>
              </a:spcAft>
              <a:buNone/>
            </a:pPr>
            <a:r>
              <a:rPr lang="en-GB" sz="1200"/>
              <a:t>PREFIX schema: &lt;</a:t>
            </a:r>
            <a:r>
              <a:rPr lang="en-GB" sz="1200" u="sng">
                <a:solidFill>
                  <a:schemeClr val="accent5"/>
                </a:solidFill>
                <a:hlinkClick r:id="rId4">
                  <a:extLst>
                    <a:ext uri="{A12FA001-AC4F-418D-AE19-62706E023703}">
                      <ahyp:hlinkClr val="tx"/>
                    </a:ext>
                  </a:extLst>
                </a:hlinkClick>
              </a:rPr>
              <a:t>http://schema.org/</a:t>
            </a:r>
            <a:r>
              <a:rPr lang="en-GB" sz="1200"/>
              <a:t>&gt;</a:t>
            </a:r>
            <a:endParaRPr sz="1200"/>
          </a:p>
          <a:p>
            <a:pPr indent="0" lvl="0" marL="0" rtl="0" algn="l">
              <a:lnSpc>
                <a:spcPct val="50000"/>
              </a:lnSpc>
              <a:spcBef>
                <a:spcPts val="1600"/>
              </a:spcBef>
              <a:spcAft>
                <a:spcPts val="0"/>
              </a:spcAft>
              <a:buNone/>
            </a:pPr>
            <a:r>
              <a:rPr lang="en-GB" sz="1200"/>
              <a:t>SELECT ?s</a:t>
            </a:r>
            <a:r>
              <a:rPr b="1" lang="en-GB" sz="1200"/>
              <a:t> </a:t>
            </a:r>
            <a:endParaRPr b="1" sz="1200"/>
          </a:p>
          <a:p>
            <a:pPr indent="0" lvl="0" marL="0" rtl="0" algn="l">
              <a:lnSpc>
                <a:spcPct val="50000"/>
              </a:lnSpc>
              <a:spcBef>
                <a:spcPts val="1600"/>
              </a:spcBef>
              <a:spcAft>
                <a:spcPts val="0"/>
              </a:spcAft>
              <a:buNone/>
            </a:pPr>
            <a:r>
              <a:rPr lang="en-GB" sz="1200"/>
              <a:t>WHERE {</a:t>
            </a:r>
            <a:endParaRPr sz="1200"/>
          </a:p>
          <a:p>
            <a:pPr indent="0" lvl="0" marL="0" rtl="0" algn="l">
              <a:lnSpc>
                <a:spcPct val="50000"/>
              </a:lnSpc>
              <a:spcBef>
                <a:spcPts val="1600"/>
              </a:spcBef>
              <a:spcAft>
                <a:spcPts val="0"/>
              </a:spcAft>
              <a:buNone/>
            </a:pPr>
            <a:r>
              <a:rPr lang="en-GB" sz="1200"/>
              <a:t>	?s :hasChild ?c .</a:t>
            </a:r>
            <a:endParaRPr sz="1200"/>
          </a:p>
          <a:p>
            <a:pPr indent="0" lvl="0" marL="0" rtl="0" algn="l">
              <a:lnSpc>
                <a:spcPct val="50000"/>
              </a:lnSpc>
              <a:spcBef>
                <a:spcPts val="1600"/>
              </a:spcBef>
              <a:spcAft>
                <a:spcPts val="0"/>
              </a:spcAft>
              <a:buNone/>
            </a:pPr>
            <a:r>
              <a:rPr lang="en-GB" sz="1200"/>
              <a:t>	?c schema:gender schema:Male .</a:t>
            </a:r>
            <a:endParaRPr sz="1200"/>
          </a:p>
          <a:p>
            <a:pPr indent="0" lvl="0" marL="0" rtl="0" algn="l">
              <a:lnSpc>
                <a:spcPct val="50000"/>
              </a:lnSpc>
              <a:spcBef>
                <a:spcPts val="1600"/>
              </a:spcBef>
              <a:spcAft>
                <a:spcPts val="0"/>
              </a:spcAft>
              <a:buNone/>
            </a:pPr>
            <a:r>
              <a:rPr lang="en-GB" sz="1200"/>
              <a:t>	?c :height ?heightc .</a:t>
            </a:r>
            <a:endParaRPr sz="1200"/>
          </a:p>
          <a:p>
            <a:pPr indent="0" lvl="0" marL="0" rtl="0" algn="l">
              <a:lnSpc>
                <a:spcPct val="50000"/>
              </a:lnSpc>
              <a:spcBef>
                <a:spcPts val="1600"/>
              </a:spcBef>
              <a:spcAft>
                <a:spcPts val="0"/>
              </a:spcAft>
              <a:buNone/>
            </a:pPr>
            <a:r>
              <a:rPr lang="en-GB" sz="1200"/>
              <a:t>	</a:t>
            </a:r>
            <a:r>
              <a:rPr b="1" lang="en-GB" sz="1200"/>
              <a:t>FILTER </a:t>
            </a:r>
            <a:r>
              <a:rPr lang="en-GB" sz="1200"/>
              <a:t>(</a:t>
            </a:r>
            <a:r>
              <a:rPr lang="en-GB" sz="1200"/>
              <a:t>?heightc &gt; 175</a:t>
            </a:r>
            <a:r>
              <a:rPr lang="en-GB" sz="1200"/>
              <a:t> </a:t>
            </a:r>
            <a:r>
              <a:rPr b="1" lang="en-GB" sz="1200"/>
              <a:t>&amp;&amp;</a:t>
            </a:r>
            <a:r>
              <a:rPr lang="en-GB" sz="1200"/>
              <a:t> ?heightc &lt; 190)</a:t>
            </a:r>
            <a:endParaRPr sz="1200"/>
          </a:p>
          <a:p>
            <a:pPr indent="0" lvl="0" marL="0" rtl="0" algn="l">
              <a:lnSpc>
                <a:spcPct val="50000"/>
              </a:lnSpc>
              <a:spcBef>
                <a:spcPts val="1600"/>
              </a:spcBef>
              <a:spcAft>
                <a:spcPts val="1600"/>
              </a:spcAft>
              <a:buNone/>
            </a:pPr>
            <a:r>
              <a:rPr lang="en-GB" sz="1200"/>
              <a:t>}</a:t>
            </a:r>
            <a:endParaRPr sz="1200"/>
          </a:p>
        </p:txBody>
      </p:sp>
      <p:sp>
        <p:nvSpPr>
          <p:cNvPr id="534" name="Google Shape;534;p52"/>
          <p:cNvSpPr txBox="1"/>
          <p:nvPr/>
        </p:nvSpPr>
        <p:spPr>
          <a:xfrm>
            <a:off x="311700" y="1349575"/>
            <a:ext cx="778800" cy="4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t>Query</a:t>
            </a:r>
            <a:endParaRPr b="1"/>
          </a:p>
        </p:txBody>
      </p:sp>
      <p:sp>
        <p:nvSpPr>
          <p:cNvPr id="535" name="Google Shape;535;p52"/>
          <p:cNvSpPr txBox="1"/>
          <p:nvPr/>
        </p:nvSpPr>
        <p:spPr>
          <a:xfrm>
            <a:off x="4119925" y="1349575"/>
            <a:ext cx="1220400" cy="4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t>Graph</a:t>
            </a:r>
            <a:endParaRPr b="1"/>
          </a:p>
        </p:txBody>
      </p:sp>
      <p:sp>
        <p:nvSpPr>
          <p:cNvPr id="536" name="Google Shape;536;p52"/>
          <p:cNvSpPr txBox="1"/>
          <p:nvPr/>
        </p:nvSpPr>
        <p:spPr>
          <a:xfrm>
            <a:off x="311700" y="4380800"/>
            <a:ext cx="44073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CC0000"/>
                </a:solidFill>
              </a:rPr>
              <a:t>“People who have </a:t>
            </a:r>
            <a:r>
              <a:rPr b="1" lang="en-GB">
                <a:solidFill>
                  <a:srgbClr val="CC0000"/>
                </a:solidFill>
              </a:rPr>
              <a:t>male children </a:t>
            </a:r>
            <a:r>
              <a:rPr b="1" lang="en-GB">
                <a:solidFill>
                  <a:srgbClr val="CC0000"/>
                </a:solidFill>
              </a:rPr>
              <a:t>in a certain height range”</a:t>
            </a:r>
            <a:endParaRPr b="1">
              <a:solidFill>
                <a:srgbClr val="CC0000"/>
              </a:solidFill>
            </a:endParaRPr>
          </a:p>
        </p:txBody>
      </p:sp>
      <p:sp>
        <p:nvSpPr>
          <p:cNvPr id="537" name="Google Shape;537;p52"/>
          <p:cNvSpPr txBox="1"/>
          <p:nvPr>
            <p:ph idx="1" type="body"/>
          </p:nvPr>
        </p:nvSpPr>
        <p:spPr>
          <a:xfrm>
            <a:off x="4119925" y="1768800"/>
            <a:ext cx="2833500" cy="2361900"/>
          </a:xfrm>
          <a:prstGeom prst="rect">
            <a:avLst/>
          </a:prstGeom>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lang="en-GB" sz="1200"/>
              <a:t>:linda :hasChild :jason .</a:t>
            </a:r>
            <a:endParaRPr sz="1200"/>
          </a:p>
          <a:p>
            <a:pPr indent="0" lvl="0" marL="0" rtl="0" algn="l">
              <a:lnSpc>
                <a:spcPct val="50000"/>
              </a:lnSpc>
              <a:spcBef>
                <a:spcPts val="1600"/>
              </a:spcBef>
              <a:spcAft>
                <a:spcPts val="0"/>
              </a:spcAft>
              <a:buNone/>
            </a:pPr>
            <a:r>
              <a:rPr lang="en-GB" sz="1200"/>
              <a:t>:jason schema:gender schema:Male .</a:t>
            </a:r>
            <a:endParaRPr sz="1200"/>
          </a:p>
          <a:p>
            <a:pPr indent="0" lvl="0" marL="0" rtl="0" algn="l">
              <a:lnSpc>
                <a:spcPct val="50000"/>
              </a:lnSpc>
              <a:spcBef>
                <a:spcPts val="1600"/>
              </a:spcBef>
              <a:spcAft>
                <a:spcPts val="0"/>
              </a:spcAft>
              <a:buNone/>
            </a:pPr>
            <a:r>
              <a:rPr lang="en-GB" sz="1200"/>
              <a:t>:kevin :hasChild :scott .</a:t>
            </a:r>
            <a:endParaRPr sz="1200"/>
          </a:p>
          <a:p>
            <a:pPr indent="0" lvl="0" marL="0" rtl="0" algn="l">
              <a:lnSpc>
                <a:spcPct val="50000"/>
              </a:lnSpc>
              <a:spcBef>
                <a:spcPts val="1600"/>
              </a:spcBef>
              <a:spcAft>
                <a:spcPts val="0"/>
              </a:spcAft>
              <a:buNone/>
            </a:pPr>
            <a:r>
              <a:rPr lang="en-GB" sz="1200"/>
              <a:t>:scott schema:gender schema:Male .</a:t>
            </a:r>
            <a:endParaRPr sz="1200"/>
          </a:p>
          <a:p>
            <a:pPr indent="0" lvl="0" marL="0" rtl="0" algn="l">
              <a:lnSpc>
                <a:spcPct val="50000"/>
              </a:lnSpc>
              <a:spcBef>
                <a:spcPts val="1600"/>
              </a:spcBef>
              <a:spcAft>
                <a:spcPts val="0"/>
              </a:spcAft>
              <a:buNone/>
            </a:pPr>
            <a:r>
              <a:rPr lang="en-GB" sz="1200"/>
              <a:t>:kevin :height “174”^^xsd:integer .</a:t>
            </a:r>
            <a:endParaRPr sz="1200"/>
          </a:p>
          <a:p>
            <a:pPr indent="0" lvl="0" marL="0" rtl="0" algn="l">
              <a:lnSpc>
                <a:spcPct val="50000"/>
              </a:lnSpc>
              <a:spcBef>
                <a:spcPts val="1600"/>
              </a:spcBef>
              <a:spcAft>
                <a:spcPts val="0"/>
              </a:spcAft>
              <a:buNone/>
            </a:pPr>
            <a:r>
              <a:rPr lang="en-GB" sz="1200"/>
              <a:t>:linda :height “160”^^xsd:integer .</a:t>
            </a:r>
            <a:endParaRPr sz="1200"/>
          </a:p>
          <a:p>
            <a:pPr indent="0" lvl="0" marL="0" rtl="0" algn="l">
              <a:lnSpc>
                <a:spcPct val="50000"/>
              </a:lnSpc>
              <a:spcBef>
                <a:spcPts val="1600"/>
              </a:spcBef>
              <a:spcAft>
                <a:spcPts val="0"/>
              </a:spcAft>
              <a:buNone/>
            </a:pPr>
            <a:r>
              <a:rPr lang="en-GB" sz="1200"/>
              <a:t>:scott :height “178”xsd:integer .</a:t>
            </a:r>
            <a:endParaRPr sz="1200"/>
          </a:p>
          <a:p>
            <a:pPr indent="0" lvl="0" marL="0" rtl="0" algn="l">
              <a:lnSpc>
                <a:spcPct val="50000"/>
              </a:lnSpc>
              <a:spcBef>
                <a:spcPts val="1600"/>
              </a:spcBef>
              <a:spcAft>
                <a:spcPts val="0"/>
              </a:spcAft>
              <a:buNone/>
            </a:pPr>
            <a:r>
              <a:rPr lang="en-GB" sz="1200"/>
              <a:t>:jason :height “192”^^xsd:integer .</a:t>
            </a:r>
            <a:endParaRPr sz="1200"/>
          </a:p>
          <a:p>
            <a:pPr indent="0" lvl="0" marL="0" rtl="0" algn="l">
              <a:lnSpc>
                <a:spcPct val="50000"/>
              </a:lnSpc>
              <a:spcBef>
                <a:spcPts val="1600"/>
              </a:spcBef>
              <a:spcAft>
                <a:spcPts val="1600"/>
              </a:spcAft>
              <a:buNone/>
            </a:pPr>
            <a:r>
              <a:t/>
            </a:r>
            <a:endParaRPr sz="1200"/>
          </a:p>
        </p:txBody>
      </p:sp>
      <p:graphicFrame>
        <p:nvGraphicFramePr>
          <p:cNvPr id="538" name="Google Shape;538;p52"/>
          <p:cNvGraphicFramePr/>
          <p:nvPr/>
        </p:nvGraphicFramePr>
        <p:xfrm>
          <a:off x="6875125" y="3639575"/>
          <a:ext cx="3000000" cy="3000000"/>
        </p:xfrm>
        <a:graphic>
          <a:graphicData uri="http://schemas.openxmlformats.org/drawingml/2006/table">
            <a:tbl>
              <a:tblPr>
                <a:noFill/>
                <a:tableStyleId>{7EE385B6-B9C6-4A72-98D0-55EBDEBA2894}</a:tableStyleId>
              </a:tblPr>
              <a:tblGrid>
                <a:gridCol w="778800"/>
              </a:tblGrid>
              <a:tr h="376050">
                <a:tc>
                  <a:txBody>
                    <a:bodyPr/>
                    <a:lstStyle/>
                    <a:p>
                      <a:pPr indent="0" lvl="0" marL="0" rtl="0" algn="l">
                        <a:spcBef>
                          <a:spcPts val="0"/>
                        </a:spcBef>
                        <a:spcAft>
                          <a:spcPts val="0"/>
                        </a:spcAft>
                        <a:buNone/>
                      </a:pPr>
                      <a:r>
                        <a:rPr b="1" lang="en-GB"/>
                        <a:t>s</a:t>
                      </a:r>
                      <a:endParaRPr b="1"/>
                    </a:p>
                  </a:txBody>
                  <a:tcPr marT="91425" marB="91425" marR="91425" marL="91425"/>
                </a:tc>
              </a:tr>
              <a:tr h="376050">
                <a:tc>
                  <a:txBody>
                    <a:bodyPr/>
                    <a:lstStyle/>
                    <a:p>
                      <a:pPr indent="0" lvl="0" marL="0" rtl="0" algn="l">
                        <a:spcBef>
                          <a:spcPts val="0"/>
                        </a:spcBef>
                        <a:spcAft>
                          <a:spcPts val="0"/>
                        </a:spcAft>
                        <a:buNone/>
                      </a:pPr>
                      <a:r>
                        <a:rPr lang="en-GB"/>
                        <a:t>:kevin</a:t>
                      </a:r>
                      <a:endParaRPr/>
                    </a:p>
                  </a:txBody>
                  <a:tcPr marT="91425" marB="91425" marR="91425" marL="91425"/>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8"/>
                                        </p:tgtEl>
                                        <p:attrNameLst>
                                          <p:attrName>style.visibility</p:attrName>
                                        </p:attrNameLst>
                                      </p:cBhvr>
                                      <p:to>
                                        <p:strVal val="visible"/>
                                      </p:to>
                                    </p:set>
                                    <p:animEffect filter="fade" transition="in">
                                      <p:cBhvr>
                                        <p:cTn dur="1000"/>
                                        <p:tgtEl>
                                          <p:spTgt spid="5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FILTER (numeric &amp; casting)</a:t>
            </a:r>
            <a:endParaRPr/>
          </a:p>
        </p:txBody>
      </p:sp>
      <p:sp>
        <p:nvSpPr>
          <p:cNvPr id="544" name="Google Shape;544;p53"/>
          <p:cNvSpPr txBox="1"/>
          <p:nvPr>
            <p:ph idx="1" type="body"/>
          </p:nvPr>
        </p:nvSpPr>
        <p:spPr>
          <a:xfrm>
            <a:off x="311700" y="1762075"/>
            <a:ext cx="5640300" cy="2618700"/>
          </a:xfrm>
          <a:prstGeom prst="rect">
            <a:avLst/>
          </a:prstGeom>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lang="en-GB" sz="1200"/>
              <a:t>PREFIX : &lt;</a:t>
            </a:r>
            <a:r>
              <a:rPr lang="en-GB" sz="1200" u="sng">
                <a:solidFill>
                  <a:schemeClr val="hlink"/>
                </a:solidFill>
                <a:hlinkClick r:id="rId3"/>
              </a:rPr>
              <a:t>http://somenamespace.org/</a:t>
            </a:r>
            <a:r>
              <a:rPr lang="en-GB" sz="1200"/>
              <a:t>&gt;</a:t>
            </a:r>
            <a:endParaRPr sz="1200"/>
          </a:p>
          <a:p>
            <a:pPr indent="0" lvl="0" marL="0" rtl="0" algn="l">
              <a:lnSpc>
                <a:spcPct val="50000"/>
              </a:lnSpc>
              <a:spcBef>
                <a:spcPts val="1600"/>
              </a:spcBef>
              <a:spcAft>
                <a:spcPts val="0"/>
              </a:spcAft>
              <a:buNone/>
            </a:pPr>
            <a:r>
              <a:rPr lang="en-GB" sz="1200"/>
              <a:t>PREFIX schema: &lt;</a:t>
            </a:r>
            <a:r>
              <a:rPr lang="en-GB" sz="1200" u="sng">
                <a:solidFill>
                  <a:schemeClr val="accent5"/>
                </a:solidFill>
                <a:hlinkClick r:id="rId4">
                  <a:extLst>
                    <a:ext uri="{A12FA001-AC4F-418D-AE19-62706E023703}">
                      <ahyp:hlinkClr val="tx"/>
                    </a:ext>
                  </a:extLst>
                </a:hlinkClick>
              </a:rPr>
              <a:t>http://schema.org/</a:t>
            </a:r>
            <a:r>
              <a:rPr lang="en-GB" sz="1200"/>
              <a:t>&gt;</a:t>
            </a:r>
            <a:endParaRPr sz="1200"/>
          </a:p>
          <a:p>
            <a:pPr indent="0" lvl="0" marL="0" rtl="0" algn="l">
              <a:lnSpc>
                <a:spcPct val="50000"/>
              </a:lnSpc>
              <a:spcBef>
                <a:spcPts val="1600"/>
              </a:spcBef>
              <a:spcAft>
                <a:spcPts val="0"/>
              </a:spcAft>
              <a:buNone/>
            </a:pPr>
            <a:r>
              <a:rPr lang="en-GB" sz="1200"/>
              <a:t>SELECT ?s</a:t>
            </a:r>
            <a:r>
              <a:rPr b="1" lang="en-GB" sz="1200"/>
              <a:t> </a:t>
            </a:r>
            <a:endParaRPr b="1" sz="1200"/>
          </a:p>
          <a:p>
            <a:pPr indent="0" lvl="0" marL="0" rtl="0" algn="l">
              <a:lnSpc>
                <a:spcPct val="50000"/>
              </a:lnSpc>
              <a:spcBef>
                <a:spcPts val="1600"/>
              </a:spcBef>
              <a:spcAft>
                <a:spcPts val="0"/>
              </a:spcAft>
              <a:buNone/>
            </a:pPr>
            <a:r>
              <a:rPr lang="en-GB" sz="1200"/>
              <a:t>WHERE {</a:t>
            </a:r>
            <a:endParaRPr sz="1200"/>
          </a:p>
          <a:p>
            <a:pPr indent="0" lvl="0" marL="0" rtl="0" algn="l">
              <a:lnSpc>
                <a:spcPct val="50000"/>
              </a:lnSpc>
              <a:spcBef>
                <a:spcPts val="1600"/>
              </a:spcBef>
              <a:spcAft>
                <a:spcPts val="0"/>
              </a:spcAft>
              <a:buNone/>
            </a:pPr>
            <a:r>
              <a:rPr lang="en-GB" sz="1200"/>
              <a:t>	?s :hasChild ?c .</a:t>
            </a:r>
            <a:endParaRPr sz="1200"/>
          </a:p>
          <a:p>
            <a:pPr indent="0" lvl="0" marL="0" rtl="0" algn="l">
              <a:lnSpc>
                <a:spcPct val="50000"/>
              </a:lnSpc>
              <a:spcBef>
                <a:spcPts val="1600"/>
              </a:spcBef>
              <a:spcAft>
                <a:spcPts val="0"/>
              </a:spcAft>
              <a:buNone/>
            </a:pPr>
            <a:r>
              <a:rPr lang="en-GB" sz="1200"/>
              <a:t>	?c schema:gender schema:Male .</a:t>
            </a:r>
            <a:endParaRPr sz="1200"/>
          </a:p>
          <a:p>
            <a:pPr indent="0" lvl="0" marL="0" rtl="0" algn="l">
              <a:lnSpc>
                <a:spcPct val="50000"/>
              </a:lnSpc>
              <a:spcBef>
                <a:spcPts val="1600"/>
              </a:spcBef>
              <a:spcAft>
                <a:spcPts val="0"/>
              </a:spcAft>
              <a:buNone/>
            </a:pPr>
            <a:r>
              <a:rPr lang="en-GB" sz="1200"/>
              <a:t>	?c :height ?heightc .</a:t>
            </a:r>
            <a:endParaRPr sz="1200"/>
          </a:p>
          <a:p>
            <a:pPr indent="0" lvl="0" marL="0" rtl="0" algn="l">
              <a:lnSpc>
                <a:spcPct val="50000"/>
              </a:lnSpc>
              <a:spcBef>
                <a:spcPts val="1600"/>
              </a:spcBef>
              <a:spcAft>
                <a:spcPts val="0"/>
              </a:spcAft>
              <a:buNone/>
            </a:pPr>
            <a:r>
              <a:rPr lang="en-GB" sz="1200"/>
              <a:t>	</a:t>
            </a:r>
            <a:r>
              <a:rPr b="1" lang="en-GB" sz="1200"/>
              <a:t>FILTER </a:t>
            </a:r>
            <a:r>
              <a:rPr lang="en-GB" sz="1200"/>
              <a:t>(xsd:integer(</a:t>
            </a:r>
            <a:r>
              <a:rPr lang="en-GB" sz="1200"/>
              <a:t>?heightc) &gt; 175</a:t>
            </a:r>
            <a:r>
              <a:rPr lang="en-GB" sz="1200"/>
              <a:t> </a:t>
            </a:r>
            <a:r>
              <a:rPr b="1" lang="en-GB" sz="1200"/>
              <a:t>&amp;&amp;</a:t>
            </a:r>
            <a:r>
              <a:rPr lang="en-GB" sz="1200"/>
              <a:t> xsd:integer(?heightc) &lt; 190)</a:t>
            </a:r>
            <a:endParaRPr sz="1200"/>
          </a:p>
          <a:p>
            <a:pPr indent="0" lvl="0" marL="0" rtl="0" algn="l">
              <a:lnSpc>
                <a:spcPct val="50000"/>
              </a:lnSpc>
              <a:spcBef>
                <a:spcPts val="1600"/>
              </a:spcBef>
              <a:spcAft>
                <a:spcPts val="1600"/>
              </a:spcAft>
              <a:buNone/>
            </a:pPr>
            <a:r>
              <a:rPr lang="en-GB" sz="1200"/>
              <a:t>}</a:t>
            </a:r>
            <a:endParaRPr sz="1200"/>
          </a:p>
        </p:txBody>
      </p:sp>
      <p:sp>
        <p:nvSpPr>
          <p:cNvPr id="545" name="Google Shape;545;p53"/>
          <p:cNvSpPr txBox="1"/>
          <p:nvPr/>
        </p:nvSpPr>
        <p:spPr>
          <a:xfrm>
            <a:off x="311700" y="1349575"/>
            <a:ext cx="778800" cy="4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t>Query</a:t>
            </a:r>
            <a:endParaRPr b="1"/>
          </a:p>
        </p:txBody>
      </p:sp>
      <p:sp>
        <p:nvSpPr>
          <p:cNvPr id="546" name="Google Shape;546;p53"/>
          <p:cNvSpPr txBox="1"/>
          <p:nvPr/>
        </p:nvSpPr>
        <p:spPr>
          <a:xfrm>
            <a:off x="6101125" y="1349575"/>
            <a:ext cx="1220400" cy="4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t>Graph</a:t>
            </a:r>
            <a:endParaRPr b="1"/>
          </a:p>
        </p:txBody>
      </p:sp>
      <p:sp>
        <p:nvSpPr>
          <p:cNvPr id="547" name="Google Shape;547;p53"/>
          <p:cNvSpPr txBox="1"/>
          <p:nvPr/>
        </p:nvSpPr>
        <p:spPr>
          <a:xfrm>
            <a:off x="311700" y="4380800"/>
            <a:ext cx="44073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CC0000"/>
                </a:solidFill>
              </a:rPr>
              <a:t>“People who have </a:t>
            </a:r>
            <a:r>
              <a:rPr b="1" lang="en-GB">
                <a:solidFill>
                  <a:srgbClr val="CC0000"/>
                </a:solidFill>
              </a:rPr>
              <a:t>male children </a:t>
            </a:r>
            <a:r>
              <a:rPr b="1" lang="en-GB">
                <a:solidFill>
                  <a:srgbClr val="CC0000"/>
                </a:solidFill>
              </a:rPr>
              <a:t>in a certain height range”</a:t>
            </a:r>
            <a:endParaRPr b="1">
              <a:solidFill>
                <a:srgbClr val="CC0000"/>
              </a:solidFill>
            </a:endParaRPr>
          </a:p>
        </p:txBody>
      </p:sp>
      <p:sp>
        <p:nvSpPr>
          <p:cNvPr id="548" name="Google Shape;548;p53"/>
          <p:cNvSpPr txBox="1"/>
          <p:nvPr>
            <p:ph idx="1" type="body"/>
          </p:nvPr>
        </p:nvSpPr>
        <p:spPr>
          <a:xfrm>
            <a:off x="6101125" y="1768800"/>
            <a:ext cx="2833500" cy="2361900"/>
          </a:xfrm>
          <a:prstGeom prst="rect">
            <a:avLst/>
          </a:prstGeom>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lang="en-GB" sz="1200"/>
              <a:t>:linda :hasChild :jason .</a:t>
            </a:r>
            <a:endParaRPr sz="1200"/>
          </a:p>
          <a:p>
            <a:pPr indent="0" lvl="0" marL="0" rtl="0" algn="l">
              <a:lnSpc>
                <a:spcPct val="50000"/>
              </a:lnSpc>
              <a:spcBef>
                <a:spcPts val="1600"/>
              </a:spcBef>
              <a:spcAft>
                <a:spcPts val="0"/>
              </a:spcAft>
              <a:buNone/>
            </a:pPr>
            <a:r>
              <a:rPr lang="en-GB" sz="1200"/>
              <a:t>:jason schema:gender schema:Male .</a:t>
            </a:r>
            <a:endParaRPr sz="1200"/>
          </a:p>
          <a:p>
            <a:pPr indent="0" lvl="0" marL="0" rtl="0" algn="l">
              <a:lnSpc>
                <a:spcPct val="50000"/>
              </a:lnSpc>
              <a:spcBef>
                <a:spcPts val="1600"/>
              </a:spcBef>
              <a:spcAft>
                <a:spcPts val="0"/>
              </a:spcAft>
              <a:buNone/>
            </a:pPr>
            <a:r>
              <a:rPr lang="en-GB" sz="1200"/>
              <a:t>:kevin :hasChild :scott .</a:t>
            </a:r>
            <a:endParaRPr sz="1200"/>
          </a:p>
          <a:p>
            <a:pPr indent="0" lvl="0" marL="0" rtl="0" algn="l">
              <a:lnSpc>
                <a:spcPct val="50000"/>
              </a:lnSpc>
              <a:spcBef>
                <a:spcPts val="1600"/>
              </a:spcBef>
              <a:spcAft>
                <a:spcPts val="0"/>
              </a:spcAft>
              <a:buNone/>
            </a:pPr>
            <a:r>
              <a:rPr lang="en-GB" sz="1200"/>
              <a:t>:scott schema:gender schema:Male .</a:t>
            </a:r>
            <a:endParaRPr sz="1200"/>
          </a:p>
          <a:p>
            <a:pPr indent="0" lvl="0" marL="0" rtl="0" algn="l">
              <a:lnSpc>
                <a:spcPct val="50000"/>
              </a:lnSpc>
              <a:spcBef>
                <a:spcPts val="1600"/>
              </a:spcBef>
              <a:spcAft>
                <a:spcPts val="0"/>
              </a:spcAft>
              <a:buNone/>
            </a:pPr>
            <a:r>
              <a:rPr lang="en-GB" sz="1200"/>
              <a:t>:kevin :height “174” .</a:t>
            </a:r>
            <a:endParaRPr sz="1200"/>
          </a:p>
          <a:p>
            <a:pPr indent="0" lvl="0" marL="0" rtl="0" algn="l">
              <a:lnSpc>
                <a:spcPct val="50000"/>
              </a:lnSpc>
              <a:spcBef>
                <a:spcPts val="1600"/>
              </a:spcBef>
              <a:spcAft>
                <a:spcPts val="0"/>
              </a:spcAft>
              <a:buNone/>
            </a:pPr>
            <a:r>
              <a:rPr lang="en-GB" sz="1200"/>
              <a:t>:linda :height “160” .</a:t>
            </a:r>
            <a:endParaRPr sz="1200"/>
          </a:p>
          <a:p>
            <a:pPr indent="0" lvl="0" marL="0" rtl="0" algn="l">
              <a:lnSpc>
                <a:spcPct val="50000"/>
              </a:lnSpc>
              <a:spcBef>
                <a:spcPts val="1600"/>
              </a:spcBef>
              <a:spcAft>
                <a:spcPts val="0"/>
              </a:spcAft>
              <a:buNone/>
            </a:pPr>
            <a:r>
              <a:rPr lang="en-GB" sz="1200"/>
              <a:t>:scott :height “178” .</a:t>
            </a:r>
            <a:endParaRPr sz="1200"/>
          </a:p>
          <a:p>
            <a:pPr indent="0" lvl="0" marL="0" rtl="0" algn="l">
              <a:lnSpc>
                <a:spcPct val="50000"/>
              </a:lnSpc>
              <a:spcBef>
                <a:spcPts val="1600"/>
              </a:spcBef>
              <a:spcAft>
                <a:spcPts val="0"/>
              </a:spcAft>
              <a:buNone/>
            </a:pPr>
            <a:r>
              <a:rPr lang="en-GB" sz="1200"/>
              <a:t>:jason :height “192” .</a:t>
            </a:r>
            <a:endParaRPr sz="1200"/>
          </a:p>
          <a:p>
            <a:pPr indent="0" lvl="0" marL="0" rtl="0" algn="l">
              <a:lnSpc>
                <a:spcPct val="50000"/>
              </a:lnSpc>
              <a:spcBef>
                <a:spcPts val="1600"/>
              </a:spcBef>
              <a:spcAft>
                <a:spcPts val="1600"/>
              </a:spcAft>
              <a:buNone/>
            </a:pPr>
            <a:r>
              <a:t/>
            </a:r>
            <a:endParaRPr sz="1200"/>
          </a:p>
        </p:txBody>
      </p:sp>
      <p:graphicFrame>
        <p:nvGraphicFramePr>
          <p:cNvPr id="549" name="Google Shape;549;p53"/>
          <p:cNvGraphicFramePr/>
          <p:nvPr/>
        </p:nvGraphicFramePr>
        <p:xfrm>
          <a:off x="7934500" y="3827750"/>
          <a:ext cx="3000000" cy="3000000"/>
        </p:xfrm>
        <a:graphic>
          <a:graphicData uri="http://schemas.openxmlformats.org/drawingml/2006/table">
            <a:tbl>
              <a:tblPr>
                <a:noFill/>
                <a:tableStyleId>{7EE385B6-B9C6-4A72-98D0-55EBDEBA2894}</a:tableStyleId>
              </a:tblPr>
              <a:tblGrid>
                <a:gridCol w="778800"/>
              </a:tblGrid>
              <a:tr h="416800">
                <a:tc>
                  <a:txBody>
                    <a:bodyPr/>
                    <a:lstStyle/>
                    <a:p>
                      <a:pPr indent="0" lvl="0" marL="0" rtl="0" algn="l">
                        <a:spcBef>
                          <a:spcPts val="0"/>
                        </a:spcBef>
                        <a:spcAft>
                          <a:spcPts val="0"/>
                        </a:spcAft>
                        <a:buNone/>
                      </a:pPr>
                      <a:r>
                        <a:rPr b="1" lang="en-GB"/>
                        <a:t>s</a:t>
                      </a:r>
                      <a:endParaRPr b="1"/>
                    </a:p>
                  </a:txBody>
                  <a:tcPr marT="91425" marB="91425" marR="91425" marL="91425"/>
                </a:tc>
              </a:tr>
              <a:tr h="416800">
                <a:tc>
                  <a:txBody>
                    <a:bodyPr/>
                    <a:lstStyle/>
                    <a:p>
                      <a:pPr indent="0" lvl="0" marL="0" rtl="0" algn="l">
                        <a:spcBef>
                          <a:spcPts val="0"/>
                        </a:spcBef>
                        <a:spcAft>
                          <a:spcPts val="0"/>
                        </a:spcAft>
                        <a:buNone/>
                      </a:pPr>
                      <a:r>
                        <a:rPr lang="en-GB"/>
                        <a:t>:kevin</a:t>
                      </a:r>
                      <a:endParaRPr/>
                    </a:p>
                  </a:txBody>
                  <a:tcPr marT="91425" marB="91425" marR="91425" marL="91425"/>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9"/>
                                        </p:tgtEl>
                                        <p:attrNameLst>
                                          <p:attrName>style.visibility</p:attrName>
                                        </p:attrNameLst>
                                      </p:cBhvr>
                                      <p:to>
                                        <p:strVal val="visible"/>
                                      </p:to>
                                    </p:set>
                                    <p:animEffect filter="fade" transition="in">
                                      <p:cBhvr>
                                        <p:cTn dur="1000"/>
                                        <p:tgtEl>
                                          <p:spTgt spid="5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FILTER (string)</a:t>
            </a:r>
            <a:endParaRPr/>
          </a:p>
        </p:txBody>
      </p:sp>
      <p:sp>
        <p:nvSpPr>
          <p:cNvPr id="555" name="Google Shape;555;p54"/>
          <p:cNvSpPr txBox="1"/>
          <p:nvPr>
            <p:ph idx="1" type="body"/>
          </p:nvPr>
        </p:nvSpPr>
        <p:spPr>
          <a:xfrm>
            <a:off x="311700" y="1762075"/>
            <a:ext cx="3808200" cy="2361900"/>
          </a:xfrm>
          <a:prstGeom prst="rect">
            <a:avLst/>
          </a:prstGeom>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lang="en-GB" sz="1200"/>
              <a:t>PREFIX : &lt;</a:t>
            </a:r>
            <a:r>
              <a:rPr lang="en-GB" sz="1200" u="sng">
                <a:solidFill>
                  <a:schemeClr val="hlink"/>
                </a:solidFill>
                <a:hlinkClick r:id="rId3"/>
              </a:rPr>
              <a:t>http://somenamespace.org/</a:t>
            </a:r>
            <a:r>
              <a:rPr lang="en-GB" sz="1200"/>
              <a:t>&gt;</a:t>
            </a:r>
            <a:endParaRPr sz="1200"/>
          </a:p>
          <a:p>
            <a:pPr indent="0" lvl="0" marL="0" rtl="0" algn="l">
              <a:lnSpc>
                <a:spcPct val="50000"/>
              </a:lnSpc>
              <a:spcBef>
                <a:spcPts val="1600"/>
              </a:spcBef>
              <a:spcAft>
                <a:spcPts val="0"/>
              </a:spcAft>
              <a:buNone/>
            </a:pPr>
            <a:r>
              <a:rPr lang="en-GB" sz="1200"/>
              <a:t>PREFIX schema: &lt;</a:t>
            </a:r>
            <a:r>
              <a:rPr lang="en-GB" sz="1200" u="sng">
                <a:solidFill>
                  <a:schemeClr val="accent5"/>
                </a:solidFill>
                <a:hlinkClick r:id="rId4">
                  <a:extLst>
                    <a:ext uri="{A12FA001-AC4F-418D-AE19-62706E023703}">
                      <ahyp:hlinkClr val="tx"/>
                    </a:ext>
                  </a:extLst>
                </a:hlinkClick>
              </a:rPr>
              <a:t>http://schema.org/</a:t>
            </a:r>
            <a:r>
              <a:rPr lang="en-GB" sz="1200"/>
              <a:t>&gt;</a:t>
            </a:r>
            <a:endParaRPr sz="1200"/>
          </a:p>
          <a:p>
            <a:pPr indent="0" lvl="0" marL="0" rtl="0" algn="l">
              <a:lnSpc>
                <a:spcPct val="50000"/>
              </a:lnSpc>
              <a:spcBef>
                <a:spcPts val="1600"/>
              </a:spcBef>
              <a:spcAft>
                <a:spcPts val="0"/>
              </a:spcAft>
              <a:buNone/>
            </a:pPr>
            <a:r>
              <a:rPr lang="en-GB" sz="1200"/>
              <a:t>SELECT </a:t>
            </a:r>
            <a:r>
              <a:rPr b="1" lang="en-GB" sz="1200"/>
              <a:t>?c </a:t>
            </a:r>
            <a:endParaRPr b="1" sz="1200"/>
          </a:p>
          <a:p>
            <a:pPr indent="0" lvl="0" marL="0" rtl="0" algn="l">
              <a:lnSpc>
                <a:spcPct val="50000"/>
              </a:lnSpc>
              <a:spcBef>
                <a:spcPts val="1600"/>
              </a:spcBef>
              <a:spcAft>
                <a:spcPts val="0"/>
              </a:spcAft>
              <a:buNone/>
            </a:pPr>
            <a:r>
              <a:rPr lang="en-GB" sz="1200"/>
              <a:t>WHERE {</a:t>
            </a:r>
            <a:endParaRPr sz="1200"/>
          </a:p>
          <a:p>
            <a:pPr indent="0" lvl="0" marL="0" rtl="0" algn="l">
              <a:lnSpc>
                <a:spcPct val="50000"/>
              </a:lnSpc>
              <a:spcBef>
                <a:spcPts val="1600"/>
              </a:spcBef>
              <a:spcAft>
                <a:spcPts val="0"/>
              </a:spcAft>
              <a:buNone/>
            </a:pPr>
            <a:r>
              <a:rPr lang="en-GB" sz="1200"/>
              <a:t>	?s :hasChild ?c .</a:t>
            </a:r>
            <a:endParaRPr sz="1200"/>
          </a:p>
          <a:p>
            <a:pPr indent="0" lvl="0" marL="0" rtl="0" algn="l">
              <a:lnSpc>
                <a:spcPct val="50000"/>
              </a:lnSpc>
              <a:spcBef>
                <a:spcPts val="1600"/>
              </a:spcBef>
              <a:spcAft>
                <a:spcPts val="0"/>
              </a:spcAft>
              <a:buNone/>
            </a:pPr>
            <a:r>
              <a:rPr lang="en-GB" sz="1200"/>
              <a:t>	?c schema:gender schema:Male .</a:t>
            </a:r>
            <a:endParaRPr sz="1200"/>
          </a:p>
          <a:p>
            <a:pPr indent="0" lvl="0" marL="0" rtl="0" algn="l">
              <a:lnSpc>
                <a:spcPct val="50000"/>
              </a:lnSpc>
              <a:spcBef>
                <a:spcPts val="1600"/>
              </a:spcBef>
              <a:spcAft>
                <a:spcPts val="0"/>
              </a:spcAft>
              <a:buNone/>
            </a:pPr>
            <a:r>
              <a:rPr lang="en-GB" sz="1200"/>
              <a:t>	?c :lastname ?lastnamec .</a:t>
            </a:r>
            <a:endParaRPr sz="1200"/>
          </a:p>
          <a:p>
            <a:pPr indent="0" lvl="0" marL="0" rtl="0" algn="l">
              <a:lnSpc>
                <a:spcPct val="50000"/>
              </a:lnSpc>
              <a:spcBef>
                <a:spcPts val="1600"/>
              </a:spcBef>
              <a:spcAft>
                <a:spcPts val="0"/>
              </a:spcAft>
              <a:buNone/>
            </a:pPr>
            <a:r>
              <a:rPr lang="en-GB" sz="1200"/>
              <a:t>	</a:t>
            </a:r>
            <a:r>
              <a:rPr b="1" lang="en-GB" sz="1200"/>
              <a:t>FILTER </a:t>
            </a:r>
            <a:r>
              <a:rPr lang="en-GB" sz="1200"/>
              <a:t>(?lastnamec = “Wilson”)</a:t>
            </a:r>
            <a:endParaRPr sz="1200"/>
          </a:p>
          <a:p>
            <a:pPr indent="0" lvl="0" marL="0" rtl="0" algn="l">
              <a:lnSpc>
                <a:spcPct val="50000"/>
              </a:lnSpc>
              <a:spcBef>
                <a:spcPts val="1600"/>
              </a:spcBef>
              <a:spcAft>
                <a:spcPts val="1600"/>
              </a:spcAft>
              <a:buNone/>
            </a:pPr>
            <a:r>
              <a:rPr lang="en-GB" sz="1200"/>
              <a:t>}</a:t>
            </a:r>
            <a:endParaRPr sz="1200"/>
          </a:p>
        </p:txBody>
      </p:sp>
      <p:sp>
        <p:nvSpPr>
          <p:cNvPr id="556" name="Google Shape;556;p54"/>
          <p:cNvSpPr txBox="1"/>
          <p:nvPr/>
        </p:nvSpPr>
        <p:spPr>
          <a:xfrm>
            <a:off x="311700" y="1349575"/>
            <a:ext cx="778800" cy="4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t>Query</a:t>
            </a:r>
            <a:endParaRPr b="1"/>
          </a:p>
        </p:txBody>
      </p:sp>
      <p:sp>
        <p:nvSpPr>
          <p:cNvPr id="557" name="Google Shape;557;p54"/>
          <p:cNvSpPr txBox="1"/>
          <p:nvPr/>
        </p:nvSpPr>
        <p:spPr>
          <a:xfrm>
            <a:off x="4119925" y="1349575"/>
            <a:ext cx="1220400" cy="4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t>Graph</a:t>
            </a:r>
            <a:endParaRPr b="1"/>
          </a:p>
        </p:txBody>
      </p:sp>
      <p:sp>
        <p:nvSpPr>
          <p:cNvPr id="558" name="Google Shape;558;p54"/>
          <p:cNvSpPr txBox="1"/>
          <p:nvPr/>
        </p:nvSpPr>
        <p:spPr>
          <a:xfrm>
            <a:off x="311700" y="4380800"/>
            <a:ext cx="44073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CC0000"/>
                </a:solidFill>
              </a:rPr>
              <a:t>“</a:t>
            </a:r>
            <a:r>
              <a:rPr b="1" lang="en-GB">
                <a:solidFill>
                  <a:srgbClr val="CC0000"/>
                </a:solidFill>
              </a:rPr>
              <a:t>male children</a:t>
            </a:r>
            <a:r>
              <a:rPr b="1" lang="en-GB">
                <a:solidFill>
                  <a:srgbClr val="CC0000"/>
                </a:solidFill>
              </a:rPr>
              <a:t> with the last name Wilson”</a:t>
            </a:r>
            <a:endParaRPr b="1">
              <a:solidFill>
                <a:srgbClr val="CC0000"/>
              </a:solidFill>
            </a:endParaRPr>
          </a:p>
        </p:txBody>
      </p:sp>
      <p:sp>
        <p:nvSpPr>
          <p:cNvPr id="559" name="Google Shape;559;p54"/>
          <p:cNvSpPr txBox="1"/>
          <p:nvPr>
            <p:ph idx="1" type="body"/>
          </p:nvPr>
        </p:nvSpPr>
        <p:spPr>
          <a:xfrm>
            <a:off x="4119925" y="1768800"/>
            <a:ext cx="2833500" cy="2361900"/>
          </a:xfrm>
          <a:prstGeom prst="rect">
            <a:avLst/>
          </a:prstGeom>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lang="en-GB" sz="1200"/>
              <a:t>:linda :hasChild :jason .</a:t>
            </a:r>
            <a:endParaRPr sz="1200"/>
          </a:p>
          <a:p>
            <a:pPr indent="0" lvl="0" marL="0" rtl="0" algn="l">
              <a:lnSpc>
                <a:spcPct val="50000"/>
              </a:lnSpc>
              <a:spcBef>
                <a:spcPts val="1600"/>
              </a:spcBef>
              <a:spcAft>
                <a:spcPts val="0"/>
              </a:spcAft>
              <a:buNone/>
            </a:pPr>
            <a:r>
              <a:rPr lang="en-GB" sz="1200"/>
              <a:t>:jason schema:gender schema:Male .</a:t>
            </a:r>
            <a:endParaRPr sz="1200"/>
          </a:p>
          <a:p>
            <a:pPr indent="0" lvl="0" marL="0" rtl="0" algn="l">
              <a:lnSpc>
                <a:spcPct val="50000"/>
              </a:lnSpc>
              <a:spcBef>
                <a:spcPts val="1600"/>
              </a:spcBef>
              <a:spcAft>
                <a:spcPts val="0"/>
              </a:spcAft>
              <a:buNone/>
            </a:pPr>
            <a:r>
              <a:rPr lang="en-GB" sz="1200"/>
              <a:t>:kevin :hasChild :scott .</a:t>
            </a:r>
            <a:endParaRPr sz="1200"/>
          </a:p>
          <a:p>
            <a:pPr indent="0" lvl="0" marL="0" rtl="0" algn="l">
              <a:lnSpc>
                <a:spcPct val="50000"/>
              </a:lnSpc>
              <a:spcBef>
                <a:spcPts val="1600"/>
              </a:spcBef>
              <a:spcAft>
                <a:spcPts val="0"/>
              </a:spcAft>
              <a:buNone/>
            </a:pPr>
            <a:r>
              <a:rPr lang="en-GB" sz="1200"/>
              <a:t>:scott schema:gender schema:Male .</a:t>
            </a:r>
            <a:endParaRPr sz="1200"/>
          </a:p>
          <a:p>
            <a:pPr indent="0" lvl="0" marL="0" rtl="0" algn="l">
              <a:lnSpc>
                <a:spcPct val="50000"/>
              </a:lnSpc>
              <a:spcBef>
                <a:spcPts val="1600"/>
              </a:spcBef>
              <a:spcAft>
                <a:spcPts val="0"/>
              </a:spcAft>
              <a:buNone/>
            </a:pPr>
            <a:r>
              <a:rPr lang="en-GB" sz="1200"/>
              <a:t>:linda :lastname “Wilson” .</a:t>
            </a:r>
            <a:endParaRPr sz="1200"/>
          </a:p>
          <a:p>
            <a:pPr indent="0" lvl="0" marL="0" rtl="0" algn="l">
              <a:lnSpc>
                <a:spcPct val="50000"/>
              </a:lnSpc>
              <a:spcBef>
                <a:spcPts val="1600"/>
              </a:spcBef>
              <a:spcAft>
                <a:spcPts val="0"/>
              </a:spcAft>
              <a:buNone/>
            </a:pPr>
            <a:r>
              <a:rPr lang="en-GB" sz="1200"/>
              <a:t>:jason :lastname “Wilson” .</a:t>
            </a:r>
            <a:endParaRPr sz="1200"/>
          </a:p>
          <a:p>
            <a:pPr indent="0" lvl="0" marL="0" rtl="0" algn="l">
              <a:lnSpc>
                <a:spcPct val="50000"/>
              </a:lnSpc>
              <a:spcBef>
                <a:spcPts val="1600"/>
              </a:spcBef>
              <a:spcAft>
                <a:spcPts val="0"/>
              </a:spcAft>
              <a:buNone/>
            </a:pPr>
            <a:r>
              <a:rPr lang="en-GB" sz="1200"/>
              <a:t>:kevin :lastname “Smith” .</a:t>
            </a:r>
            <a:endParaRPr sz="1200"/>
          </a:p>
          <a:p>
            <a:pPr indent="0" lvl="0" marL="0" rtl="0" algn="l">
              <a:lnSpc>
                <a:spcPct val="50000"/>
              </a:lnSpc>
              <a:spcBef>
                <a:spcPts val="1600"/>
              </a:spcBef>
              <a:spcAft>
                <a:spcPts val="1600"/>
              </a:spcAft>
              <a:buNone/>
            </a:pPr>
            <a:r>
              <a:rPr lang="en-GB" sz="1200"/>
              <a:t>:scott :lastname “Smith” .</a:t>
            </a:r>
            <a:endParaRPr sz="1200"/>
          </a:p>
        </p:txBody>
      </p:sp>
      <p:graphicFrame>
        <p:nvGraphicFramePr>
          <p:cNvPr id="560" name="Google Shape;560;p54"/>
          <p:cNvGraphicFramePr/>
          <p:nvPr/>
        </p:nvGraphicFramePr>
        <p:xfrm>
          <a:off x="6875125" y="3639575"/>
          <a:ext cx="3000000" cy="3000000"/>
        </p:xfrm>
        <a:graphic>
          <a:graphicData uri="http://schemas.openxmlformats.org/drawingml/2006/table">
            <a:tbl>
              <a:tblPr>
                <a:noFill/>
                <a:tableStyleId>{7EE385B6-B9C6-4A72-98D0-55EBDEBA2894}</a:tableStyleId>
              </a:tblPr>
              <a:tblGrid>
                <a:gridCol w="778800"/>
              </a:tblGrid>
              <a:tr h="376050">
                <a:tc>
                  <a:txBody>
                    <a:bodyPr/>
                    <a:lstStyle/>
                    <a:p>
                      <a:pPr indent="0" lvl="0" marL="0" rtl="0" algn="l">
                        <a:spcBef>
                          <a:spcPts val="0"/>
                        </a:spcBef>
                        <a:spcAft>
                          <a:spcPts val="0"/>
                        </a:spcAft>
                        <a:buNone/>
                      </a:pPr>
                      <a:r>
                        <a:rPr b="1" lang="en-GB"/>
                        <a:t>s</a:t>
                      </a:r>
                      <a:endParaRPr b="1"/>
                    </a:p>
                  </a:txBody>
                  <a:tcPr marT="91425" marB="91425" marR="91425" marL="91425"/>
                </a:tc>
              </a:tr>
              <a:tr h="376050">
                <a:tc>
                  <a:txBody>
                    <a:bodyPr/>
                    <a:lstStyle/>
                    <a:p>
                      <a:pPr indent="0" lvl="0" marL="0" rtl="0" algn="l">
                        <a:spcBef>
                          <a:spcPts val="0"/>
                        </a:spcBef>
                        <a:spcAft>
                          <a:spcPts val="0"/>
                        </a:spcAft>
                        <a:buNone/>
                      </a:pPr>
                      <a:r>
                        <a:rPr lang="en-GB"/>
                        <a:t>:jason</a:t>
                      </a:r>
                      <a:endParaRPr/>
                    </a:p>
                  </a:txBody>
                  <a:tcPr marT="91425" marB="91425" marR="91425" marL="91425"/>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0"/>
                                        </p:tgtEl>
                                        <p:attrNameLst>
                                          <p:attrName>style.visibility</p:attrName>
                                        </p:attrNameLst>
                                      </p:cBhvr>
                                      <p:to>
                                        <p:strVal val="visible"/>
                                      </p:to>
                                    </p:set>
                                    <p:animEffect filter="fade" transition="in">
                                      <p:cBhvr>
                                        <p:cTn dur="1000"/>
                                        <p:tgtEl>
                                          <p:spTgt spid="5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55"/>
          <p:cNvSpPr txBox="1"/>
          <p:nvPr/>
        </p:nvSpPr>
        <p:spPr>
          <a:xfrm>
            <a:off x="326050" y="481650"/>
            <a:ext cx="1165200" cy="31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566" name="Google Shape;566;p5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t>Additional operations &amp; functions</a:t>
            </a:r>
            <a:endParaRPr/>
          </a:p>
          <a:p>
            <a:pPr indent="0" lvl="0" marL="0" rtl="0" algn="l">
              <a:lnSpc>
                <a:spcPct val="100000"/>
              </a:lnSpc>
              <a:spcBef>
                <a:spcPts val="0"/>
              </a:spcBef>
              <a:spcAft>
                <a:spcPts val="0"/>
              </a:spcAft>
              <a:buSzPts val="2800"/>
              <a:buNone/>
            </a:pPr>
            <a:r>
              <a:t/>
            </a:r>
            <a:endParaRPr/>
          </a:p>
        </p:txBody>
      </p:sp>
      <p:sp>
        <p:nvSpPr>
          <p:cNvPr id="567" name="Google Shape;567;p55"/>
          <p:cNvSpPr txBox="1"/>
          <p:nvPr/>
        </p:nvSpPr>
        <p:spPr>
          <a:xfrm>
            <a:off x="326050" y="1017725"/>
            <a:ext cx="3522000" cy="447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4A86E8"/>
                </a:solidFill>
                <a:latin typeface="Arial"/>
                <a:ea typeface="Arial"/>
                <a:cs typeface="Arial"/>
                <a:sym typeface="Arial"/>
              </a:rPr>
              <a:t>Math operations, datatype &amp; casting </a:t>
            </a:r>
            <a:endParaRPr b="1" i="0" sz="1400" u="none" cap="none" strike="noStrike">
              <a:solidFill>
                <a:srgbClr val="4A86E8"/>
              </a:solidFill>
              <a:latin typeface="Arial"/>
              <a:ea typeface="Arial"/>
              <a:cs typeface="Arial"/>
              <a:sym typeface="Arial"/>
            </a:endParaRPr>
          </a:p>
        </p:txBody>
      </p:sp>
      <p:sp>
        <p:nvSpPr>
          <p:cNvPr id="568" name="Google Shape;568;p55"/>
          <p:cNvSpPr txBox="1"/>
          <p:nvPr/>
        </p:nvSpPr>
        <p:spPr>
          <a:xfrm>
            <a:off x="4298525" y="1891950"/>
            <a:ext cx="3158700" cy="903600"/>
          </a:xfrm>
          <a:prstGeom prst="rect">
            <a:avLst/>
          </a:prstGeom>
          <a:noFill/>
          <a:ln cap="flat" cmpd="sng" w="9525">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&lt;</a:t>
            </a:r>
            <a:r>
              <a:rPr b="0" i="0" lang="en-GB" sz="1400" u="none" cap="none" strike="noStrike">
                <a:solidFill>
                  <a:srgbClr val="000000"/>
                </a:solidFill>
                <a:uFill>
                  <a:noFill/>
                </a:uFill>
                <a:latin typeface="Arial"/>
                <a:ea typeface="Arial"/>
                <a:cs typeface="Arial"/>
                <a:sym typeface="Arial"/>
                <a:hlinkClick r:id="rId3">
                  <a:extLst>
                    <a:ext uri="{A12FA001-AC4F-418D-AE19-62706E023703}">
                      <ahyp:hlinkClr val="tx"/>
                    </a:ext>
                  </a:extLst>
                </a:hlinkClick>
              </a:rPr>
              <a:t>http://.../peter</a:t>
            </a:r>
            <a:r>
              <a:rPr b="0" i="0" lang="en-GB" sz="1400" u="none" cap="none" strike="noStrike">
                <a:solidFill>
                  <a:srgbClr val="000000"/>
                </a:solidFill>
                <a:latin typeface="Arial"/>
                <a:ea typeface="Arial"/>
                <a:cs typeface="Arial"/>
                <a:sym typeface="Arial"/>
              </a:rPr>
              <a:t>&gt; &lt;</a:t>
            </a:r>
            <a:r>
              <a:rPr b="0" i="0" lang="en-GB" sz="1400" u="none" cap="none" strike="noStrike">
                <a:solidFill>
                  <a:srgbClr val="000000"/>
                </a:solidFill>
                <a:uFill>
                  <a:noFill/>
                </a:uFill>
                <a:latin typeface="Arial"/>
                <a:ea typeface="Arial"/>
                <a:cs typeface="Arial"/>
                <a:sym typeface="Arial"/>
                <a:hlinkClick r:id="rId4">
                  <a:extLst>
                    <a:ext uri="{A12FA001-AC4F-418D-AE19-62706E023703}">
                      <ahyp:hlinkClr val="tx"/>
                    </a:ext>
                  </a:extLst>
                </a:hlinkClick>
              </a:rPr>
              <a:t>http://.../age</a:t>
            </a:r>
            <a:r>
              <a:rPr b="0" i="0" lang="en-GB" sz="1400" u="none" cap="none" strike="noStrike">
                <a:solidFill>
                  <a:srgbClr val="000000"/>
                </a:solidFill>
                <a:latin typeface="Arial"/>
                <a:ea typeface="Arial"/>
                <a:cs typeface="Arial"/>
                <a:sym typeface="Arial"/>
              </a:rPr>
              <a:t>&gt; </a:t>
            </a:r>
            <a:r>
              <a:rPr b="0" i="0" lang="en-GB" sz="1400" u="none" cap="none" strike="noStrike">
                <a:solidFill>
                  <a:srgbClr val="000000"/>
                </a:solidFill>
                <a:highlight>
                  <a:srgbClr val="FFFF00"/>
                </a:highlight>
                <a:latin typeface="Arial"/>
                <a:ea typeface="Arial"/>
                <a:cs typeface="Arial"/>
                <a:sym typeface="Arial"/>
              </a:rPr>
              <a:t>“36” .</a:t>
            </a:r>
            <a:endParaRPr b="0" i="0" sz="1400" u="none" cap="none" strike="noStrike">
              <a:solidFill>
                <a:srgbClr val="000000"/>
              </a:solidFill>
              <a:highlight>
                <a:srgbClr val="FFFF00"/>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cxnSp>
        <p:nvCxnSpPr>
          <p:cNvPr id="569" name="Google Shape;569;p55"/>
          <p:cNvCxnSpPr/>
          <p:nvPr/>
        </p:nvCxnSpPr>
        <p:spPr>
          <a:xfrm flipH="1">
            <a:off x="7246450" y="1849625"/>
            <a:ext cx="430800" cy="371700"/>
          </a:xfrm>
          <a:prstGeom prst="straightConnector1">
            <a:avLst/>
          </a:prstGeom>
          <a:noFill/>
          <a:ln cap="flat" cmpd="sng" w="19050">
            <a:solidFill>
              <a:schemeClr val="dk2"/>
            </a:solidFill>
            <a:prstDash val="solid"/>
            <a:round/>
            <a:headEnd len="sm" w="sm" type="none"/>
            <a:tailEnd len="med" w="med" type="triangle"/>
          </a:ln>
        </p:spPr>
      </p:cxnSp>
      <p:sp>
        <p:nvSpPr>
          <p:cNvPr id="570" name="Google Shape;570;p55"/>
          <p:cNvSpPr txBox="1"/>
          <p:nvPr/>
        </p:nvSpPr>
        <p:spPr>
          <a:xfrm>
            <a:off x="4252150" y="1224650"/>
            <a:ext cx="31587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000000"/>
                </a:solidFill>
                <a:latin typeface="Arial"/>
                <a:ea typeface="Arial"/>
                <a:cs typeface="Arial"/>
                <a:sym typeface="Arial"/>
              </a:rPr>
              <a:t>Will this work:</a:t>
            </a:r>
            <a:r>
              <a:rPr b="0" i="0" lang="en-GB" sz="1400" u="none" cap="none" strike="noStrike">
                <a:solidFill>
                  <a:srgbClr val="000000"/>
                </a:solidFill>
                <a:latin typeface="Arial"/>
                <a:ea typeface="Arial"/>
                <a:cs typeface="Arial"/>
                <a:sym typeface="Arial"/>
              </a:rPr>
              <a:t> write a query to find all people older than 25? </a:t>
            </a:r>
            <a:r>
              <a:rPr b="1" i="0" lang="en-GB" sz="1400" u="none" cap="none" strike="noStrike">
                <a:solidFill>
                  <a:srgbClr val="CC0000"/>
                </a:solidFill>
                <a:latin typeface="Arial"/>
                <a:ea typeface="Arial"/>
                <a:cs typeface="Arial"/>
                <a:sym typeface="Arial"/>
              </a:rPr>
              <a:t>No</a:t>
            </a:r>
            <a:endParaRPr b="1" i="0" sz="1400" u="none" cap="none" strike="noStrike">
              <a:solidFill>
                <a:srgbClr val="CC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CC0000"/>
              </a:solidFill>
              <a:latin typeface="Arial"/>
              <a:ea typeface="Arial"/>
              <a:cs typeface="Arial"/>
              <a:sym typeface="Arial"/>
            </a:endParaRPr>
          </a:p>
        </p:txBody>
      </p:sp>
      <p:sp>
        <p:nvSpPr>
          <p:cNvPr id="571" name="Google Shape;571;p55"/>
          <p:cNvSpPr txBox="1"/>
          <p:nvPr/>
        </p:nvSpPr>
        <p:spPr>
          <a:xfrm>
            <a:off x="4229650" y="3429000"/>
            <a:ext cx="2136900" cy="1469700"/>
          </a:xfrm>
          <a:prstGeom prst="rect">
            <a:avLst/>
          </a:prstGeom>
          <a:noFill/>
          <a:ln cap="flat" cmpd="sng" w="9525">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979D"/>
                </a:solidFill>
                <a:latin typeface="Arial"/>
                <a:ea typeface="Arial"/>
                <a:cs typeface="Arial"/>
                <a:sym typeface="Arial"/>
              </a:rPr>
              <a:t>SELECT</a:t>
            </a:r>
            <a:r>
              <a:rPr b="0" i="0" lang="en-GB" sz="1100" u="none" cap="none" strike="noStrike">
                <a:solidFill>
                  <a:srgbClr val="000000"/>
                </a:solidFill>
                <a:latin typeface="Arial"/>
                <a:ea typeface="Arial"/>
                <a:cs typeface="Arial"/>
                <a:sym typeface="Arial"/>
              </a:rPr>
              <a:t> </a:t>
            </a:r>
            <a:r>
              <a:rPr b="0" i="0" lang="en-GB" sz="1100" u="none" cap="none" strike="noStrike">
                <a:solidFill>
                  <a:srgbClr val="00979D"/>
                </a:solidFill>
                <a:latin typeface="Arial"/>
                <a:ea typeface="Arial"/>
                <a:cs typeface="Arial"/>
                <a:sym typeface="Arial"/>
              </a:rPr>
              <a:t>datatype</a:t>
            </a:r>
            <a:r>
              <a:rPr b="0" i="0" lang="en-GB" sz="1100" u="none" cap="none" strike="noStrike">
                <a:solidFill>
                  <a:srgbClr val="000000"/>
                </a:solidFill>
                <a:latin typeface="Arial"/>
                <a:ea typeface="Arial"/>
                <a:cs typeface="Arial"/>
                <a:sym typeface="Arial"/>
              </a:rPr>
              <a:t>(?age)</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979D"/>
                </a:solidFill>
                <a:latin typeface="Arial"/>
                <a:ea typeface="Arial"/>
                <a:cs typeface="Arial"/>
                <a:sym typeface="Arial"/>
              </a:rPr>
              <a:t>WHERE</a:t>
            </a:r>
            <a:r>
              <a:rPr b="0" i="0" lang="en-GB" sz="1100" u="none" cap="none" strike="noStrike">
                <a:solidFill>
                  <a:srgbClr val="000000"/>
                </a:solidFill>
                <a:latin typeface="Arial"/>
                <a:ea typeface="Arial"/>
                <a:cs typeface="Arial"/>
                <a:sym typeface="Arial"/>
              </a:rPr>
              <a: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Arial"/>
                <a:ea typeface="Arial"/>
                <a:cs typeface="Arial"/>
                <a:sym typeface="Arial"/>
              </a:rPr>
              <a: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Arial"/>
                <a:ea typeface="Arial"/>
                <a:cs typeface="Arial"/>
                <a:sym typeface="Arial"/>
              </a:rPr>
              <a: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1" i="0" lang="en-GB" sz="1100" u="none" cap="none" strike="noStrike">
                <a:solidFill>
                  <a:srgbClr val="000000"/>
                </a:solidFill>
                <a:latin typeface="Arial"/>
                <a:ea typeface="Arial"/>
                <a:cs typeface="Arial"/>
                <a:sym typeface="Arial"/>
              </a:rPr>
              <a:t>Results</a:t>
            </a:r>
            <a:endParaRPr b="1"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4A86E8"/>
                </a:solidFill>
                <a:latin typeface="Arial"/>
                <a:ea typeface="Arial"/>
                <a:cs typeface="Arial"/>
                <a:sym typeface="Arial"/>
              </a:rPr>
              <a:t>xsd:string</a:t>
            </a:r>
            <a:endParaRPr b="0" i="0" sz="1100" u="none" cap="none" strike="noStrike">
              <a:solidFill>
                <a:srgbClr val="4A86E8"/>
              </a:solidFill>
              <a:latin typeface="Arial"/>
              <a:ea typeface="Arial"/>
              <a:cs typeface="Arial"/>
              <a:sym typeface="Arial"/>
            </a:endParaRPr>
          </a:p>
        </p:txBody>
      </p:sp>
      <p:sp>
        <p:nvSpPr>
          <p:cNvPr id="572" name="Google Shape;572;p55"/>
          <p:cNvSpPr txBox="1"/>
          <p:nvPr/>
        </p:nvSpPr>
        <p:spPr>
          <a:xfrm>
            <a:off x="380050" y="2180450"/>
            <a:ext cx="3665400" cy="2101500"/>
          </a:xfrm>
          <a:prstGeom prst="rect">
            <a:avLst/>
          </a:prstGeom>
          <a:noFill/>
          <a:ln cap="flat" cmpd="sng" w="9525">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979D"/>
                </a:solidFill>
                <a:latin typeface="Arial"/>
                <a:ea typeface="Arial"/>
                <a:cs typeface="Arial"/>
                <a:sym typeface="Arial"/>
              </a:rPr>
              <a:t>SELECT AVG</a:t>
            </a:r>
            <a:r>
              <a:rPr b="0" i="0" lang="en-GB" sz="1400" u="none" cap="none" strike="noStrike">
                <a:solidFill>
                  <a:srgbClr val="000000"/>
                </a:solidFill>
                <a:latin typeface="Arial"/>
                <a:ea typeface="Arial"/>
                <a:cs typeface="Arial"/>
                <a:sym typeface="Arial"/>
              </a:rPr>
              <a:t>(?pages)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979D"/>
                </a:solidFill>
                <a:latin typeface="Arial"/>
                <a:ea typeface="Arial"/>
                <a:cs typeface="Arial"/>
                <a:sym typeface="Arial"/>
              </a:rPr>
              <a:t>WHERE</a:t>
            </a:r>
            <a:r>
              <a:rPr b="0" i="0" lang="en-GB"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45720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?book a dbo:Book .	</a:t>
            </a:r>
            <a:endParaRPr b="0" i="0" sz="1400" u="none" cap="none" strike="noStrike">
              <a:solidFill>
                <a:srgbClr val="000000"/>
              </a:solidFill>
              <a:latin typeface="Arial"/>
              <a:ea typeface="Arial"/>
              <a:cs typeface="Arial"/>
              <a:sym typeface="Arial"/>
            </a:endParaRPr>
          </a:p>
          <a:p>
            <a:pPr indent="45720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?book dbo:author ?author .</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?author dbo:numberOfPages ?pages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000000"/>
                </a:solidFill>
                <a:latin typeface="Arial"/>
                <a:ea typeface="Arial"/>
                <a:cs typeface="Arial"/>
                <a:sym typeface="Arial"/>
              </a:rPr>
              <a:t>Result</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chemeClr val="dk1"/>
                </a:solidFill>
                <a:highlight>
                  <a:srgbClr val="FFFFFF"/>
                </a:highlight>
                <a:latin typeface="Roboto"/>
                <a:ea typeface="Roboto"/>
                <a:cs typeface="Roboto"/>
                <a:sym typeface="Roboto"/>
              </a:rPr>
              <a:t>"322.647058823529412"</a:t>
            </a:r>
            <a:r>
              <a:rPr b="0" baseline="30000" i="0" lang="en-GB" sz="1100" u="none" cap="none" strike="noStrike">
                <a:solidFill>
                  <a:schemeClr val="dk1"/>
                </a:solidFill>
                <a:highlight>
                  <a:srgbClr val="FFFFFF"/>
                </a:highlight>
                <a:latin typeface="Roboto"/>
                <a:ea typeface="Roboto"/>
                <a:cs typeface="Roboto"/>
                <a:sym typeface="Roboto"/>
              </a:rPr>
              <a:t>^^&lt;</a:t>
            </a:r>
            <a:r>
              <a:rPr b="0" baseline="30000" i="0" lang="en-GB" sz="1100" u="none" cap="none" strike="noStrike">
                <a:solidFill>
                  <a:srgbClr val="337AB7"/>
                </a:solidFill>
                <a:highlight>
                  <a:srgbClr val="FFFFFF"/>
                </a:highlight>
                <a:uFill>
                  <a:noFill/>
                </a:uFill>
                <a:latin typeface="Roboto"/>
                <a:ea typeface="Roboto"/>
                <a:cs typeface="Roboto"/>
                <a:sym typeface="Roboto"/>
                <a:hlinkClick r:id="rId5">
                  <a:extLst>
                    <a:ext uri="{A12FA001-AC4F-418D-AE19-62706E023703}">
                      <ahyp:hlinkClr val="tx"/>
                    </a:ext>
                  </a:extLst>
                </a:hlinkClick>
              </a:rPr>
              <a:t>http://www.w3.org/2001/XMLSchema#decimal</a:t>
            </a:r>
            <a:r>
              <a:rPr b="0" baseline="30000" i="0" lang="en-GB" sz="1100" u="none" cap="none" strike="noStrike">
                <a:solidFill>
                  <a:schemeClr val="dk1"/>
                </a:solidFill>
                <a:highlight>
                  <a:srgbClr val="FFFFFF"/>
                </a:highlight>
                <a:latin typeface="Roboto"/>
                <a:ea typeface="Roboto"/>
                <a:cs typeface="Roboto"/>
                <a:sym typeface="Roboto"/>
              </a:rPr>
              <a:t>&gt;</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55"/>
          <p:cNvSpPr txBox="1"/>
          <p:nvPr/>
        </p:nvSpPr>
        <p:spPr>
          <a:xfrm>
            <a:off x="311700" y="1702550"/>
            <a:ext cx="3665400" cy="447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4A86E8"/>
                </a:solidFill>
                <a:latin typeface="Arial"/>
                <a:ea typeface="Arial"/>
                <a:cs typeface="Arial"/>
                <a:sym typeface="Arial"/>
              </a:rPr>
              <a:t>Math:</a:t>
            </a:r>
            <a:r>
              <a:rPr b="0" i="0" lang="en-GB" sz="1400" u="none" cap="none" strike="noStrike">
                <a:solidFill>
                  <a:srgbClr val="000000"/>
                </a:solidFill>
                <a:latin typeface="Arial"/>
                <a:ea typeface="Arial"/>
                <a:cs typeface="Arial"/>
                <a:sym typeface="Arial"/>
              </a:rPr>
              <a:t> Average number of pages in a book</a:t>
            </a:r>
            <a:endParaRPr b="0" i="0" sz="1400" u="none" cap="none" strike="noStrike">
              <a:solidFill>
                <a:srgbClr val="000000"/>
              </a:solidFill>
              <a:latin typeface="Arial"/>
              <a:ea typeface="Arial"/>
              <a:cs typeface="Arial"/>
              <a:sym typeface="Arial"/>
            </a:endParaRPr>
          </a:p>
        </p:txBody>
      </p:sp>
      <p:sp>
        <p:nvSpPr>
          <p:cNvPr id="574" name="Google Shape;574;p55"/>
          <p:cNvSpPr txBox="1"/>
          <p:nvPr/>
        </p:nvSpPr>
        <p:spPr>
          <a:xfrm>
            <a:off x="4178975" y="3036950"/>
            <a:ext cx="1063800" cy="388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4A86E8"/>
                </a:solidFill>
                <a:latin typeface="Arial"/>
                <a:ea typeface="Arial"/>
                <a:cs typeface="Arial"/>
                <a:sym typeface="Arial"/>
              </a:rPr>
              <a:t>datatype:</a:t>
            </a:r>
            <a:endParaRPr b="1" i="0" sz="1400" u="none" cap="none" strike="noStrike">
              <a:solidFill>
                <a:srgbClr val="4A86E8"/>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CC0000"/>
              </a:solidFill>
              <a:latin typeface="Arial"/>
              <a:ea typeface="Arial"/>
              <a:cs typeface="Arial"/>
              <a:sym typeface="Arial"/>
            </a:endParaRPr>
          </a:p>
        </p:txBody>
      </p:sp>
      <p:sp>
        <p:nvSpPr>
          <p:cNvPr id="575" name="Google Shape;575;p55"/>
          <p:cNvSpPr txBox="1"/>
          <p:nvPr/>
        </p:nvSpPr>
        <p:spPr>
          <a:xfrm>
            <a:off x="6465150" y="3429000"/>
            <a:ext cx="2367300" cy="1469700"/>
          </a:xfrm>
          <a:prstGeom prst="rect">
            <a:avLst/>
          </a:prstGeom>
          <a:noFill/>
          <a:ln cap="flat" cmpd="sng" w="9525">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979D"/>
                </a:solidFill>
                <a:latin typeface="Arial"/>
                <a:ea typeface="Arial"/>
                <a:cs typeface="Arial"/>
                <a:sym typeface="Arial"/>
              </a:rPr>
              <a:t>SELECT</a:t>
            </a:r>
            <a:r>
              <a:rPr b="0" i="0" lang="en-GB" sz="1100" u="none" cap="none" strike="noStrike">
                <a:solidFill>
                  <a:srgbClr val="000000"/>
                </a:solidFill>
                <a:latin typeface="Arial"/>
                <a:ea typeface="Arial"/>
                <a:cs typeface="Arial"/>
                <a:sym typeface="Arial"/>
              </a:rPr>
              <a:t> ?person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979D"/>
                </a:solidFill>
                <a:latin typeface="Arial"/>
                <a:ea typeface="Arial"/>
                <a:cs typeface="Arial"/>
                <a:sym typeface="Arial"/>
              </a:rPr>
              <a:t>WHERE</a:t>
            </a:r>
            <a:r>
              <a:rPr b="0" i="0" lang="en-GB" sz="1100" u="none" cap="none" strike="noStrike">
                <a:solidFill>
                  <a:srgbClr val="000000"/>
                </a:solidFill>
                <a:latin typeface="Arial"/>
                <a:ea typeface="Arial"/>
                <a:cs typeface="Arial"/>
                <a:sym typeface="Arial"/>
              </a:rPr>
              <a: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Arial"/>
                <a:ea typeface="Arial"/>
                <a:cs typeface="Arial"/>
                <a:sym typeface="Arial"/>
              </a:rPr>
              <a: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979D"/>
                </a:solidFill>
                <a:latin typeface="Arial"/>
                <a:ea typeface="Arial"/>
                <a:cs typeface="Arial"/>
                <a:sym typeface="Arial"/>
              </a:rPr>
              <a:t>FILTER</a:t>
            </a:r>
            <a:r>
              <a:rPr b="0" i="0" lang="en-GB" sz="1100" u="none" cap="none" strike="noStrike">
                <a:solidFill>
                  <a:srgbClr val="000000"/>
                </a:solidFill>
                <a:latin typeface="Arial"/>
                <a:ea typeface="Arial"/>
                <a:cs typeface="Arial"/>
                <a:sym typeface="Arial"/>
              </a:rPr>
              <a:t>(</a:t>
            </a:r>
            <a:r>
              <a:rPr b="0" i="0" lang="en-GB" sz="1100" u="none" cap="none" strike="noStrike">
                <a:solidFill>
                  <a:srgbClr val="00979D"/>
                </a:solidFill>
                <a:latin typeface="Arial"/>
                <a:ea typeface="Arial"/>
                <a:cs typeface="Arial"/>
                <a:sym typeface="Arial"/>
              </a:rPr>
              <a:t>xsd:integer</a:t>
            </a:r>
            <a:r>
              <a:rPr b="0" i="0" lang="en-GB" sz="1100" u="none" cap="none" strike="noStrike">
                <a:solidFill>
                  <a:srgbClr val="000000"/>
                </a:solidFill>
                <a:latin typeface="Arial"/>
                <a:ea typeface="Arial"/>
                <a:cs typeface="Arial"/>
                <a:sym typeface="Arial"/>
              </a:rPr>
              <a:t>(?age) &gt; 25)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Arial"/>
                <a:ea typeface="Arial"/>
                <a:cs typeface="Arial"/>
                <a:sym typeface="Arial"/>
              </a:rPr>
              <a: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1" i="0" lang="en-GB" sz="1100" u="none" cap="none" strike="noStrike">
                <a:solidFill>
                  <a:srgbClr val="000000"/>
                </a:solidFill>
                <a:latin typeface="Arial"/>
                <a:ea typeface="Arial"/>
                <a:cs typeface="Arial"/>
                <a:sym typeface="Arial"/>
              </a:rPr>
              <a:t>Results</a:t>
            </a:r>
            <a:endParaRPr b="1"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4A86E8"/>
                </a:solidFill>
                <a:latin typeface="Arial"/>
                <a:ea typeface="Arial"/>
                <a:cs typeface="Arial"/>
                <a:sym typeface="Arial"/>
              </a:rPr>
              <a:t>peter</a:t>
            </a:r>
            <a:endParaRPr b="0" i="0" sz="1100" u="none" cap="none" strike="noStrike">
              <a:solidFill>
                <a:srgbClr val="4A86E8"/>
              </a:solidFill>
              <a:latin typeface="Arial"/>
              <a:ea typeface="Arial"/>
              <a:cs typeface="Arial"/>
              <a:sym typeface="Arial"/>
            </a:endParaRPr>
          </a:p>
        </p:txBody>
      </p:sp>
      <p:sp>
        <p:nvSpPr>
          <p:cNvPr id="576" name="Google Shape;576;p55"/>
          <p:cNvSpPr txBox="1"/>
          <p:nvPr/>
        </p:nvSpPr>
        <p:spPr>
          <a:xfrm>
            <a:off x="6465150" y="3036950"/>
            <a:ext cx="1063800" cy="388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4A86E8"/>
                </a:solidFill>
                <a:latin typeface="Arial"/>
                <a:ea typeface="Arial"/>
                <a:cs typeface="Arial"/>
                <a:sym typeface="Arial"/>
              </a:rPr>
              <a:t>Casting:</a:t>
            </a:r>
            <a:endParaRPr b="1" i="0" sz="1400" u="none" cap="none" strike="noStrike">
              <a:solidFill>
                <a:srgbClr val="4A86E8"/>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CC0000"/>
              </a:solidFill>
              <a:latin typeface="Arial"/>
              <a:ea typeface="Arial"/>
              <a:cs typeface="Arial"/>
              <a:sym typeface="Arial"/>
            </a:endParaRPr>
          </a:p>
        </p:txBody>
      </p:sp>
      <p:sp>
        <p:nvSpPr>
          <p:cNvPr id="577" name="Google Shape;577;p55"/>
          <p:cNvSpPr txBox="1"/>
          <p:nvPr/>
        </p:nvSpPr>
        <p:spPr>
          <a:xfrm>
            <a:off x="7685900" y="1642550"/>
            <a:ext cx="1063800" cy="567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CC0000"/>
                </a:solidFill>
                <a:latin typeface="Arial"/>
                <a:ea typeface="Arial"/>
                <a:cs typeface="Arial"/>
                <a:sym typeface="Arial"/>
              </a:rPr>
              <a:t>No data type specified!</a:t>
            </a:r>
            <a:endParaRPr b="0" i="0" sz="1400" u="none" cap="none" strike="noStrike">
              <a:solidFill>
                <a:srgbClr val="CC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CC0000"/>
                </a:solidFill>
                <a:latin typeface="Arial"/>
                <a:ea typeface="Arial"/>
                <a:cs typeface="Arial"/>
                <a:sym typeface="Arial"/>
              </a:rPr>
              <a:t>This is just a string</a:t>
            </a:r>
            <a:endParaRPr b="0" i="0" sz="1400" u="none" cap="none" strike="noStrike">
              <a:solidFill>
                <a:srgbClr val="CC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56"/>
          <p:cNvSpPr txBox="1"/>
          <p:nvPr/>
        </p:nvSpPr>
        <p:spPr>
          <a:xfrm>
            <a:off x="326050" y="481650"/>
            <a:ext cx="1165200" cy="31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583" name="Google Shape;583;p56"/>
          <p:cNvSpPr txBox="1"/>
          <p:nvPr/>
        </p:nvSpPr>
        <p:spPr>
          <a:xfrm>
            <a:off x="30763" y="1035638"/>
            <a:ext cx="4592700" cy="52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600" u="none" cap="none" strike="noStrike">
                <a:solidFill>
                  <a:schemeClr val="dk1"/>
                </a:solidFill>
                <a:latin typeface="Arial"/>
                <a:ea typeface="Arial"/>
                <a:cs typeface="Arial"/>
                <a:sym typeface="Arial"/>
              </a:rPr>
              <a:t>Math operations: AVG(), SUM(),MAX(), MIN() </a:t>
            </a:r>
            <a:endParaRPr b="1" i="0" sz="1600" u="none" cap="none" strike="noStrike">
              <a:solidFill>
                <a:schemeClr val="dk1"/>
              </a:solidFill>
              <a:latin typeface="Arial"/>
              <a:ea typeface="Arial"/>
              <a:cs typeface="Arial"/>
              <a:sym typeface="Arial"/>
            </a:endParaRPr>
          </a:p>
        </p:txBody>
      </p:sp>
      <p:sp>
        <p:nvSpPr>
          <p:cNvPr id="584" name="Google Shape;584;p56"/>
          <p:cNvSpPr txBox="1"/>
          <p:nvPr/>
        </p:nvSpPr>
        <p:spPr>
          <a:xfrm>
            <a:off x="160375" y="1793313"/>
            <a:ext cx="3665400" cy="447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4A86E8"/>
                </a:solidFill>
                <a:latin typeface="Arial"/>
                <a:ea typeface="Arial"/>
                <a:cs typeface="Arial"/>
                <a:sym typeface="Arial"/>
              </a:rPr>
              <a:t>- </a:t>
            </a:r>
            <a:r>
              <a:rPr b="0" i="0" lang="en-GB" sz="1400" u="sng" cap="none" strike="noStrike">
                <a:solidFill>
                  <a:schemeClr val="hlink"/>
                </a:solidFill>
                <a:latin typeface="Arial"/>
                <a:ea typeface="Arial"/>
                <a:cs typeface="Arial"/>
                <a:sym typeface="Arial"/>
                <a:hlinkClick r:id="rId3"/>
              </a:rPr>
              <a:t>Average number of pages </a:t>
            </a:r>
            <a:endParaRPr b="0" i="0" sz="1400" u="none" cap="none" strike="noStrike">
              <a:solidFill>
                <a:srgbClr val="000000"/>
              </a:solidFill>
              <a:latin typeface="Arial"/>
              <a:ea typeface="Arial"/>
              <a:cs typeface="Arial"/>
              <a:sym typeface="Arial"/>
            </a:endParaRPr>
          </a:p>
        </p:txBody>
      </p:sp>
      <p:sp>
        <p:nvSpPr>
          <p:cNvPr id="585" name="Google Shape;585;p56"/>
          <p:cNvSpPr txBox="1"/>
          <p:nvPr/>
        </p:nvSpPr>
        <p:spPr>
          <a:xfrm>
            <a:off x="2206150" y="3036950"/>
            <a:ext cx="3391200" cy="447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4A86E8"/>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CC0000"/>
              </a:solidFill>
              <a:latin typeface="Arial"/>
              <a:ea typeface="Arial"/>
              <a:cs typeface="Arial"/>
              <a:sym typeface="Arial"/>
            </a:endParaRPr>
          </a:p>
        </p:txBody>
      </p:sp>
      <p:pic>
        <p:nvPicPr>
          <p:cNvPr id="586" name="Google Shape;586;p56"/>
          <p:cNvPicPr preferRelativeResize="0"/>
          <p:nvPr/>
        </p:nvPicPr>
        <p:blipFill rotWithShape="1">
          <a:blip r:embed="rId4">
            <a:alphaModFix/>
          </a:blip>
          <a:srcRect b="0" l="0" r="0" t="0"/>
          <a:stretch/>
        </p:blipFill>
        <p:spPr>
          <a:xfrm>
            <a:off x="326050" y="2531613"/>
            <a:ext cx="4002124" cy="1458275"/>
          </a:xfrm>
          <a:prstGeom prst="rect">
            <a:avLst/>
          </a:prstGeom>
          <a:noFill/>
          <a:ln>
            <a:noFill/>
          </a:ln>
        </p:spPr>
      </p:pic>
      <p:sp>
        <p:nvSpPr>
          <p:cNvPr id="587" name="Google Shape;587;p56"/>
          <p:cNvSpPr txBox="1"/>
          <p:nvPr/>
        </p:nvSpPr>
        <p:spPr>
          <a:xfrm>
            <a:off x="5115450" y="1817013"/>
            <a:ext cx="3158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 </a:t>
            </a:r>
            <a:r>
              <a:rPr b="1" i="0" lang="en-GB" sz="1400" u="sng" cap="none" strike="noStrike">
                <a:solidFill>
                  <a:schemeClr val="accent5"/>
                </a:solidFill>
                <a:latin typeface="Arial"/>
                <a:ea typeface="Arial"/>
                <a:cs typeface="Arial"/>
                <a:sym typeface="Arial"/>
                <a:hlinkClick r:id="rId5">
                  <a:extLst>
                    <a:ext uri="{A12FA001-AC4F-418D-AE19-62706E023703}">
                      <ahyp:hlinkClr val="tx"/>
                    </a:ext>
                  </a:extLst>
                </a:hlinkClick>
              </a:rPr>
              <a:t>datatype of variable ?pages</a:t>
            </a:r>
            <a:r>
              <a:rPr b="1" i="0" lang="en-GB" sz="1400" u="none" cap="none" strike="noStrike">
                <a:solidFill>
                  <a:srgbClr val="4A86E8"/>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pic>
        <p:nvPicPr>
          <p:cNvPr id="588" name="Google Shape;588;p56"/>
          <p:cNvPicPr preferRelativeResize="0"/>
          <p:nvPr/>
        </p:nvPicPr>
        <p:blipFill rotWithShape="1">
          <a:blip r:embed="rId6">
            <a:alphaModFix/>
          </a:blip>
          <a:srcRect b="0" l="0" r="0" t="0"/>
          <a:stretch/>
        </p:blipFill>
        <p:spPr>
          <a:xfrm>
            <a:off x="4753171" y="2447225"/>
            <a:ext cx="4036770" cy="1458275"/>
          </a:xfrm>
          <a:prstGeom prst="rect">
            <a:avLst/>
          </a:prstGeom>
          <a:noFill/>
          <a:ln>
            <a:noFill/>
          </a:ln>
        </p:spPr>
      </p:pic>
      <p:sp>
        <p:nvSpPr>
          <p:cNvPr id="589" name="Google Shape;589;p56"/>
          <p:cNvSpPr txBox="1"/>
          <p:nvPr/>
        </p:nvSpPr>
        <p:spPr>
          <a:xfrm>
            <a:off x="5115450" y="1081850"/>
            <a:ext cx="30000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1" i="0" lang="en-GB" sz="1600" u="none" cap="none" strike="noStrike">
                <a:solidFill>
                  <a:schemeClr val="dk1"/>
                </a:solidFill>
                <a:latin typeface="Arial"/>
                <a:ea typeface="Arial"/>
                <a:cs typeface="Arial"/>
                <a:sym typeface="Arial"/>
              </a:rPr>
              <a:t>datatype &amp; casting </a:t>
            </a:r>
            <a:endParaRPr b="0" i="0" sz="1400" u="none" cap="none" strike="noStrike">
              <a:solidFill>
                <a:srgbClr val="000000"/>
              </a:solidFill>
              <a:latin typeface="Arial"/>
              <a:ea typeface="Arial"/>
              <a:cs typeface="Arial"/>
              <a:sym typeface="Arial"/>
            </a:endParaRPr>
          </a:p>
        </p:txBody>
      </p:sp>
      <p:sp>
        <p:nvSpPr>
          <p:cNvPr id="590" name="Google Shape;590;p56"/>
          <p:cNvSpPr txBox="1"/>
          <p:nvPr/>
        </p:nvSpPr>
        <p:spPr>
          <a:xfrm>
            <a:off x="30775" y="81000"/>
            <a:ext cx="81777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0" i="0" lang="en-GB" sz="2800" u="none" cap="none" strike="noStrike">
                <a:solidFill>
                  <a:schemeClr val="dk1"/>
                </a:solidFill>
                <a:latin typeface="Arial"/>
                <a:ea typeface="Arial"/>
                <a:cs typeface="Arial"/>
                <a:sym typeface="Arial"/>
              </a:rPr>
              <a:t>Additional SPARQL functions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57"/>
          <p:cNvSpPr txBox="1"/>
          <p:nvPr/>
        </p:nvSpPr>
        <p:spPr>
          <a:xfrm>
            <a:off x="326050" y="481650"/>
            <a:ext cx="1165200" cy="31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596" name="Google Shape;596;p5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t>Additional operations &amp; functions</a:t>
            </a:r>
            <a:endParaRPr/>
          </a:p>
          <a:p>
            <a:pPr indent="0" lvl="0" marL="0" rtl="0" algn="l">
              <a:lnSpc>
                <a:spcPct val="100000"/>
              </a:lnSpc>
              <a:spcBef>
                <a:spcPts val="0"/>
              </a:spcBef>
              <a:spcAft>
                <a:spcPts val="0"/>
              </a:spcAft>
              <a:buSzPts val="2800"/>
              <a:buNone/>
            </a:pPr>
            <a:r>
              <a:t/>
            </a:r>
            <a:endParaRPr/>
          </a:p>
        </p:txBody>
      </p:sp>
      <p:sp>
        <p:nvSpPr>
          <p:cNvPr id="597" name="Google Shape;597;p57"/>
          <p:cNvSpPr txBox="1"/>
          <p:nvPr/>
        </p:nvSpPr>
        <p:spPr>
          <a:xfrm>
            <a:off x="326050" y="1017725"/>
            <a:ext cx="3522000" cy="447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4A86E8"/>
                </a:solidFill>
                <a:latin typeface="Arial"/>
                <a:ea typeface="Arial"/>
                <a:cs typeface="Arial"/>
                <a:sym typeface="Arial"/>
              </a:rPr>
              <a:t>BIND, concat, uri</a:t>
            </a:r>
            <a:endParaRPr b="1" i="0" sz="1400" u="none" cap="none" strike="noStrike">
              <a:solidFill>
                <a:srgbClr val="4A86E8"/>
              </a:solidFill>
              <a:latin typeface="Arial"/>
              <a:ea typeface="Arial"/>
              <a:cs typeface="Arial"/>
              <a:sym typeface="Arial"/>
            </a:endParaRPr>
          </a:p>
        </p:txBody>
      </p:sp>
      <p:sp>
        <p:nvSpPr>
          <p:cNvPr id="598" name="Google Shape;598;p57"/>
          <p:cNvSpPr txBox="1"/>
          <p:nvPr/>
        </p:nvSpPr>
        <p:spPr>
          <a:xfrm>
            <a:off x="4457700" y="2963800"/>
            <a:ext cx="4258500" cy="1655400"/>
          </a:xfrm>
          <a:prstGeom prst="rect">
            <a:avLst/>
          </a:prstGeom>
          <a:noFill/>
          <a:ln cap="flat" cmpd="sng" w="9525">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979D"/>
                </a:solidFill>
                <a:latin typeface="Arial"/>
                <a:ea typeface="Arial"/>
                <a:cs typeface="Arial"/>
                <a:sym typeface="Arial"/>
              </a:rPr>
              <a:t>SELECT</a:t>
            </a:r>
            <a:r>
              <a:rPr b="0" i="0" lang="en-GB" sz="1100" u="none" cap="none" strike="noStrike">
                <a:solidFill>
                  <a:srgbClr val="000000"/>
                </a:solidFill>
                <a:latin typeface="Arial"/>
                <a:ea typeface="Arial"/>
                <a:cs typeface="Arial"/>
                <a:sym typeface="Arial"/>
              </a:rPr>
              <a:t> ?fullname</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979D"/>
                </a:solidFill>
                <a:latin typeface="Arial"/>
                <a:ea typeface="Arial"/>
                <a:cs typeface="Arial"/>
                <a:sym typeface="Arial"/>
              </a:rPr>
              <a:t>WHERE</a:t>
            </a:r>
            <a:r>
              <a:rPr b="0" i="0" lang="en-GB" sz="1100" u="none" cap="none" strike="noStrike">
                <a:solidFill>
                  <a:srgbClr val="000000"/>
                </a:solidFill>
                <a:latin typeface="Arial"/>
                <a:ea typeface="Arial"/>
                <a:cs typeface="Arial"/>
                <a:sym typeface="Arial"/>
              </a:rPr>
              <a: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Arial"/>
                <a:ea typeface="Arial"/>
                <a:cs typeface="Arial"/>
                <a:sym typeface="Arial"/>
              </a:rPr>
              <a:t>	?peter :firstname ?firstname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Arial"/>
                <a:ea typeface="Arial"/>
                <a:cs typeface="Arial"/>
                <a:sym typeface="Arial"/>
              </a:rPr>
              <a:t>	?peter :lastname ?lastname .</a:t>
            </a:r>
            <a:endParaRPr b="0" i="0" sz="1100" u="none" cap="none" strike="noStrike">
              <a:solidFill>
                <a:srgbClr val="000000"/>
              </a:solidFill>
              <a:latin typeface="Arial"/>
              <a:ea typeface="Arial"/>
              <a:cs typeface="Arial"/>
              <a:sym typeface="Arial"/>
            </a:endParaRPr>
          </a:p>
          <a:p>
            <a:pPr indent="45720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979D"/>
                </a:solidFill>
                <a:latin typeface="Arial"/>
                <a:ea typeface="Arial"/>
                <a:cs typeface="Arial"/>
                <a:sym typeface="Arial"/>
              </a:rPr>
              <a:t>BIND</a:t>
            </a:r>
            <a:r>
              <a:rPr b="0" i="0" lang="en-GB" sz="1100" u="none" cap="none" strike="noStrike">
                <a:solidFill>
                  <a:srgbClr val="000000"/>
                </a:solidFill>
                <a:latin typeface="Arial"/>
                <a:ea typeface="Arial"/>
                <a:cs typeface="Arial"/>
                <a:sym typeface="Arial"/>
              </a:rPr>
              <a:t> (</a:t>
            </a:r>
            <a:r>
              <a:rPr b="0" i="0" lang="en-GB" sz="1100" u="none" cap="none" strike="noStrike">
                <a:solidFill>
                  <a:srgbClr val="00979D"/>
                </a:solidFill>
                <a:latin typeface="Arial"/>
                <a:ea typeface="Arial"/>
                <a:cs typeface="Arial"/>
                <a:sym typeface="Arial"/>
              </a:rPr>
              <a:t>concat</a:t>
            </a:r>
            <a:r>
              <a:rPr b="0" i="0" lang="en-GB" sz="1100" u="none" cap="none" strike="noStrike">
                <a:solidFill>
                  <a:srgbClr val="000000"/>
                </a:solidFill>
                <a:latin typeface="Arial"/>
                <a:ea typeface="Arial"/>
                <a:cs typeface="Arial"/>
                <a:sym typeface="Arial"/>
              </a:rPr>
              <a:t>(?firstname,?lastname) </a:t>
            </a:r>
            <a:r>
              <a:rPr b="0" i="0" lang="en-GB" sz="1100" u="none" cap="none" strike="noStrike">
                <a:solidFill>
                  <a:srgbClr val="00979D"/>
                </a:solidFill>
                <a:latin typeface="Arial"/>
                <a:ea typeface="Arial"/>
                <a:cs typeface="Arial"/>
                <a:sym typeface="Arial"/>
              </a:rPr>
              <a:t>AS</a:t>
            </a:r>
            <a:r>
              <a:rPr b="0" i="0" lang="en-GB" sz="1100" u="none" cap="none" strike="noStrike">
                <a:solidFill>
                  <a:srgbClr val="000000"/>
                </a:solidFill>
                <a:latin typeface="Arial"/>
                <a:ea typeface="Arial"/>
                <a:cs typeface="Arial"/>
                <a:sym typeface="Arial"/>
              </a:rPr>
              <a:t> ?fullname)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Arial"/>
                <a:ea typeface="Arial"/>
                <a:cs typeface="Arial"/>
                <a:sym typeface="Arial"/>
              </a:rPr>
              <a: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1" i="0" lang="en-GB" sz="1100" u="none" cap="none" strike="noStrike">
                <a:solidFill>
                  <a:srgbClr val="000000"/>
                </a:solidFill>
                <a:latin typeface="Arial"/>
                <a:ea typeface="Arial"/>
                <a:cs typeface="Arial"/>
                <a:sym typeface="Arial"/>
              </a:rPr>
              <a:t>Results</a:t>
            </a:r>
            <a:endParaRPr b="1"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4A86E8"/>
                </a:solidFill>
                <a:latin typeface="Arial"/>
                <a:ea typeface="Arial"/>
                <a:cs typeface="Arial"/>
                <a:sym typeface="Arial"/>
              </a:rPr>
              <a:t>Peter Smith</a:t>
            </a:r>
            <a:endParaRPr b="0" i="0" sz="1100" u="none" cap="none" strike="noStrike">
              <a:solidFill>
                <a:srgbClr val="4A86E8"/>
              </a:solidFill>
              <a:latin typeface="Arial"/>
              <a:ea typeface="Arial"/>
              <a:cs typeface="Arial"/>
              <a:sym typeface="Arial"/>
            </a:endParaRPr>
          </a:p>
        </p:txBody>
      </p:sp>
      <p:sp>
        <p:nvSpPr>
          <p:cNvPr id="599" name="Google Shape;599;p57"/>
          <p:cNvSpPr txBox="1"/>
          <p:nvPr/>
        </p:nvSpPr>
        <p:spPr>
          <a:xfrm>
            <a:off x="380050" y="2180450"/>
            <a:ext cx="3665400" cy="2101500"/>
          </a:xfrm>
          <a:prstGeom prst="rect">
            <a:avLst/>
          </a:prstGeom>
          <a:noFill/>
          <a:ln cap="flat" cmpd="sng" w="9525">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GB" sz="1100" u="none" cap="none" strike="noStrike">
                <a:solidFill>
                  <a:srgbClr val="00979D"/>
                </a:solidFill>
                <a:latin typeface="Arial"/>
                <a:ea typeface="Arial"/>
                <a:cs typeface="Arial"/>
                <a:sym typeface="Arial"/>
              </a:rPr>
              <a:t>SELECT </a:t>
            </a:r>
            <a:r>
              <a:rPr b="0" i="0" lang="en-GB" sz="1100" u="none" cap="none" strike="noStrike">
                <a:solidFill>
                  <a:srgbClr val="000000"/>
                </a:solidFill>
                <a:latin typeface="Arial"/>
                <a:ea typeface="Arial"/>
                <a:cs typeface="Arial"/>
                <a:sym typeface="Arial"/>
              </a:rPr>
              <a:t>?person ?bmi</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GB" sz="1100" u="none" cap="none" strike="noStrike">
                <a:solidFill>
                  <a:srgbClr val="00979D"/>
                </a:solidFill>
                <a:latin typeface="Arial"/>
                <a:ea typeface="Arial"/>
                <a:cs typeface="Arial"/>
                <a:sym typeface="Arial"/>
              </a:rPr>
              <a:t>WHERE</a:t>
            </a:r>
            <a:r>
              <a:rPr b="0" i="0" lang="en-GB" sz="1100" u="none" cap="none" strike="noStrike">
                <a:solidFill>
                  <a:srgbClr val="000000"/>
                </a:solidFill>
                <a:latin typeface="Arial"/>
                <a:ea typeface="Arial"/>
                <a:cs typeface="Arial"/>
                <a:sym typeface="Arial"/>
              </a:rPr>
              <a:t>{</a:t>
            </a:r>
            <a:endParaRPr b="0" i="0" sz="1100" u="none" cap="none" strike="noStrike">
              <a:solidFill>
                <a:srgbClr val="000000"/>
              </a:solidFill>
              <a:latin typeface="Arial"/>
              <a:ea typeface="Arial"/>
              <a:cs typeface="Arial"/>
              <a:sym typeface="Arial"/>
            </a:endParaRPr>
          </a:p>
          <a:p>
            <a:pPr indent="457200" lvl="0" marL="0" marR="0" rtl="0" algn="l">
              <a:lnSpc>
                <a:spcPct val="100000"/>
              </a:lnSpc>
              <a:spcBef>
                <a:spcPts val="0"/>
              </a:spcBef>
              <a:spcAft>
                <a:spcPts val="0"/>
              </a:spcAft>
              <a:buClr>
                <a:schemeClr val="dk1"/>
              </a:buClr>
              <a:buSzPts val="1100"/>
              <a:buFont typeface="Arial"/>
              <a:buNone/>
            </a:pPr>
            <a:r>
              <a:rPr b="0" i="0" lang="en-GB" sz="1100" u="none" cap="none" strike="noStrike">
                <a:solidFill>
                  <a:srgbClr val="000000"/>
                </a:solidFill>
                <a:latin typeface="Arial"/>
                <a:ea typeface="Arial"/>
                <a:cs typeface="Arial"/>
                <a:sym typeface="Arial"/>
              </a:rPr>
              <a:t>?person a schema:Person .	</a:t>
            </a:r>
            <a:endParaRPr b="0" i="0" sz="1100" u="none" cap="none" strike="noStrike">
              <a:solidFill>
                <a:srgbClr val="000000"/>
              </a:solidFill>
              <a:latin typeface="Arial"/>
              <a:ea typeface="Arial"/>
              <a:cs typeface="Arial"/>
              <a:sym typeface="Arial"/>
            </a:endParaRPr>
          </a:p>
          <a:p>
            <a:pPr indent="45720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Arial"/>
                <a:ea typeface="Arial"/>
                <a:cs typeface="Arial"/>
                <a:sym typeface="Arial"/>
              </a:rPr>
              <a:t>?person schema:height ?height .</a:t>
            </a:r>
            <a:endParaRPr b="0" i="0" sz="1100" u="none" cap="none" strike="noStrike">
              <a:solidFill>
                <a:srgbClr val="000000"/>
              </a:solidFill>
              <a:latin typeface="Arial"/>
              <a:ea typeface="Arial"/>
              <a:cs typeface="Arial"/>
              <a:sym typeface="Arial"/>
            </a:endParaRPr>
          </a:p>
          <a:p>
            <a:pPr indent="457200" lvl="0" marL="0" marR="0" rtl="0" algn="l">
              <a:lnSpc>
                <a:spcPct val="100000"/>
              </a:lnSpc>
              <a:spcBef>
                <a:spcPts val="0"/>
              </a:spcBef>
              <a:spcAft>
                <a:spcPts val="0"/>
              </a:spcAft>
              <a:buClr>
                <a:schemeClr val="dk1"/>
              </a:buClr>
              <a:buSzPts val="1100"/>
              <a:buFont typeface="Arial"/>
              <a:buNone/>
            </a:pPr>
            <a:r>
              <a:rPr b="0" i="0" lang="en-GB" sz="1100" u="none" cap="none" strike="noStrike">
                <a:solidFill>
                  <a:srgbClr val="000000"/>
                </a:solidFill>
                <a:latin typeface="Arial"/>
                <a:ea typeface="Arial"/>
                <a:cs typeface="Arial"/>
                <a:sym typeface="Arial"/>
              </a:rPr>
              <a:t>?person schema:weight ?weight .</a:t>
            </a:r>
            <a:endParaRPr b="0" i="0" sz="11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chemeClr val="dk1"/>
              </a:buClr>
              <a:buSzPts val="1100"/>
              <a:buFont typeface="Arial"/>
              <a:buNone/>
            </a:pPr>
            <a:r>
              <a:rPr b="0" i="0" lang="en-GB" sz="1100" u="none" cap="none" strike="noStrike">
                <a:solidFill>
                  <a:srgbClr val="00979D"/>
                </a:solidFill>
                <a:highlight>
                  <a:srgbClr val="FFFF00"/>
                </a:highlight>
                <a:latin typeface="Arial"/>
                <a:ea typeface="Arial"/>
                <a:cs typeface="Arial"/>
                <a:sym typeface="Arial"/>
              </a:rPr>
              <a:t>BIND</a:t>
            </a:r>
            <a:r>
              <a:rPr b="0" i="0" lang="en-GB" sz="1100" u="none" cap="none" strike="noStrike">
                <a:solidFill>
                  <a:srgbClr val="000000"/>
                </a:solidFill>
                <a:highlight>
                  <a:srgbClr val="FFFF00"/>
                </a:highlight>
                <a:latin typeface="Arial"/>
                <a:ea typeface="Arial"/>
                <a:cs typeface="Arial"/>
                <a:sym typeface="Arial"/>
              </a:rPr>
              <a:t>((?weight / (?height * ?height)) </a:t>
            </a:r>
            <a:r>
              <a:rPr b="0" i="0" lang="en-GB" sz="1100" u="none" cap="none" strike="noStrike">
                <a:solidFill>
                  <a:srgbClr val="00979D"/>
                </a:solidFill>
                <a:highlight>
                  <a:srgbClr val="FFFF00"/>
                </a:highlight>
                <a:latin typeface="Arial"/>
                <a:ea typeface="Arial"/>
                <a:cs typeface="Arial"/>
                <a:sym typeface="Arial"/>
              </a:rPr>
              <a:t>AS</a:t>
            </a:r>
            <a:r>
              <a:rPr b="0" i="0" lang="en-GB" sz="1100" u="none" cap="none" strike="noStrike">
                <a:solidFill>
                  <a:srgbClr val="000000"/>
                </a:solidFill>
                <a:highlight>
                  <a:srgbClr val="FFFF00"/>
                </a:highlight>
                <a:latin typeface="Arial"/>
                <a:ea typeface="Arial"/>
                <a:cs typeface="Arial"/>
                <a:sym typeface="Arial"/>
              </a:rPr>
              <a:t> ?bmi) .</a:t>
            </a:r>
            <a:endParaRPr b="0" i="0" sz="1100" u="none" cap="none" strike="noStrike">
              <a:solidFill>
                <a:srgbClr val="000000"/>
              </a:solidFill>
              <a:highlight>
                <a:srgbClr val="FFFF00"/>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Arial"/>
                <a:ea typeface="Arial"/>
                <a:cs typeface="Arial"/>
                <a:sym typeface="Arial"/>
              </a:rPr>
              <a: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1" i="0" lang="en-GB" sz="1100" u="none" cap="none" strike="noStrike">
                <a:solidFill>
                  <a:srgbClr val="000000"/>
                </a:solidFill>
                <a:latin typeface="Arial"/>
                <a:ea typeface="Arial"/>
                <a:cs typeface="Arial"/>
                <a:sym typeface="Arial"/>
              </a:rPr>
              <a:t>Result</a:t>
            </a:r>
            <a:endParaRPr b="1"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n-GB" sz="800" u="none" cap="none" strike="noStrike">
                <a:solidFill>
                  <a:schemeClr val="dk1"/>
                </a:solidFill>
                <a:highlight>
                  <a:srgbClr val="FFFFFF"/>
                </a:highlight>
                <a:latin typeface="Roboto"/>
                <a:ea typeface="Roboto"/>
                <a:cs typeface="Roboto"/>
                <a:sym typeface="Roboto"/>
              </a:rPr>
              <a:t>Peter, 25.5</a:t>
            </a:r>
            <a:endParaRPr b="0" i="0" sz="800" u="none" cap="none" strike="noStrike">
              <a:solidFill>
                <a:schemeClr val="dk1"/>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800"/>
              <a:buFont typeface="Arial"/>
              <a:buNone/>
            </a:pPr>
            <a:r>
              <a:rPr b="0" i="0" lang="en-GB" sz="800" u="none" cap="none" strike="noStrike">
                <a:solidFill>
                  <a:schemeClr val="dk1"/>
                </a:solidFill>
                <a:highlight>
                  <a:srgbClr val="FFFFFF"/>
                </a:highlight>
                <a:latin typeface="Roboto"/>
                <a:ea typeface="Roboto"/>
                <a:cs typeface="Roboto"/>
                <a:sym typeface="Roboto"/>
              </a:rPr>
              <a:t>Sally, 24,3</a:t>
            </a:r>
            <a:endParaRPr b="0" i="0" sz="800" u="none" cap="none" strike="noStrike">
              <a:solidFill>
                <a:schemeClr val="dk1"/>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0" i="0" lang="en-GB" sz="800" u="none" cap="none" strike="noStrike">
                <a:solidFill>
                  <a:schemeClr val="dk1"/>
                </a:solidFill>
                <a:highlight>
                  <a:srgbClr val="FFFFFF"/>
                </a:highlight>
                <a:latin typeface="Roboto"/>
                <a:ea typeface="Roboto"/>
                <a:cs typeface="Roboto"/>
                <a:sym typeface="Roboto"/>
              </a:rPr>
              <a:t>Ken, 34.7</a:t>
            </a:r>
            <a:endParaRPr b="0" i="0" sz="800" u="none" cap="none" strike="noStrike">
              <a:solidFill>
                <a:schemeClr val="dk1"/>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600" name="Google Shape;600;p57"/>
          <p:cNvSpPr txBox="1"/>
          <p:nvPr/>
        </p:nvSpPr>
        <p:spPr>
          <a:xfrm>
            <a:off x="311700" y="1702550"/>
            <a:ext cx="3665400" cy="447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4A86E8"/>
                </a:solidFill>
                <a:latin typeface="Arial"/>
                <a:ea typeface="Arial"/>
                <a:cs typeface="Arial"/>
                <a:sym typeface="Arial"/>
              </a:rPr>
              <a:t>BIND:</a:t>
            </a:r>
            <a:endParaRPr b="0" i="0" sz="1400" u="none" cap="none" strike="noStrike">
              <a:solidFill>
                <a:srgbClr val="000000"/>
              </a:solidFill>
              <a:latin typeface="Arial"/>
              <a:ea typeface="Arial"/>
              <a:cs typeface="Arial"/>
              <a:sym typeface="Arial"/>
            </a:endParaRPr>
          </a:p>
        </p:txBody>
      </p:sp>
      <p:sp>
        <p:nvSpPr>
          <p:cNvPr id="601" name="Google Shape;601;p57"/>
          <p:cNvSpPr txBox="1"/>
          <p:nvPr/>
        </p:nvSpPr>
        <p:spPr>
          <a:xfrm>
            <a:off x="4407025" y="2571750"/>
            <a:ext cx="1063800" cy="388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4A86E8"/>
                </a:solidFill>
                <a:latin typeface="Arial"/>
                <a:ea typeface="Arial"/>
                <a:cs typeface="Arial"/>
                <a:sym typeface="Arial"/>
              </a:rPr>
              <a:t>concat:</a:t>
            </a:r>
            <a:endParaRPr b="1" i="0" sz="1400" u="none" cap="none" strike="noStrike">
              <a:solidFill>
                <a:srgbClr val="4A86E8"/>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CC0000"/>
              </a:solidFill>
              <a:latin typeface="Arial"/>
              <a:ea typeface="Arial"/>
              <a:cs typeface="Arial"/>
              <a:sym typeface="Arial"/>
            </a:endParaRPr>
          </a:p>
        </p:txBody>
      </p:sp>
      <p:sp>
        <p:nvSpPr>
          <p:cNvPr id="602" name="Google Shape;602;p57"/>
          <p:cNvSpPr txBox="1"/>
          <p:nvPr/>
        </p:nvSpPr>
        <p:spPr>
          <a:xfrm>
            <a:off x="4573800" y="1409775"/>
            <a:ext cx="4142400" cy="946500"/>
          </a:xfrm>
          <a:prstGeom prst="rect">
            <a:avLst/>
          </a:prstGeom>
          <a:noFill/>
          <a:ln cap="flat" cmpd="sng" w="9525">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979D"/>
                </a:solidFill>
                <a:latin typeface="Arial"/>
                <a:ea typeface="Arial"/>
                <a:cs typeface="Arial"/>
                <a:sym typeface="Arial"/>
              </a:rPr>
              <a:t>uri</a:t>
            </a:r>
            <a:r>
              <a:rPr b="0" i="0" lang="en-GB" sz="1100" u="none" cap="none" strike="noStrike">
                <a:solidFill>
                  <a:srgbClr val="000000"/>
                </a:solidFill>
                <a:latin typeface="Arial"/>
                <a:ea typeface="Arial"/>
                <a:cs typeface="Arial"/>
                <a:sym typeface="Arial"/>
              </a:rPr>
              <a:t>(“http://.../entity”) .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Arial"/>
                <a:ea typeface="Arial"/>
                <a:cs typeface="Arial"/>
                <a:sym typeface="Arial"/>
              </a:rPr>
              <a:t> &lt;</a:t>
            </a:r>
            <a:r>
              <a:rPr b="0" i="0" lang="en-GB" sz="1100" u="none" cap="none" strike="noStrike">
                <a:solidFill>
                  <a:schemeClr val="dk1"/>
                </a:solidFill>
                <a:latin typeface="Arial"/>
                <a:ea typeface="Arial"/>
                <a:cs typeface="Arial"/>
                <a:sym typeface="Arial"/>
              </a:rPr>
              <a:t>“http://.../entity”&gt;</a:t>
            </a:r>
            <a:endParaRPr b="0" i="0" sz="1100" u="none" cap="none" strike="noStrike">
              <a:solidFill>
                <a:srgbClr val="4A86E8"/>
              </a:solidFill>
              <a:latin typeface="Arial"/>
              <a:ea typeface="Arial"/>
              <a:cs typeface="Arial"/>
              <a:sym typeface="Arial"/>
            </a:endParaRPr>
          </a:p>
        </p:txBody>
      </p:sp>
      <p:sp>
        <p:nvSpPr>
          <p:cNvPr id="603" name="Google Shape;603;p57"/>
          <p:cNvSpPr txBox="1"/>
          <p:nvPr/>
        </p:nvSpPr>
        <p:spPr>
          <a:xfrm>
            <a:off x="4523125" y="1017725"/>
            <a:ext cx="1063800" cy="388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4A86E8"/>
                </a:solidFill>
                <a:latin typeface="Arial"/>
                <a:ea typeface="Arial"/>
                <a:cs typeface="Arial"/>
                <a:sym typeface="Arial"/>
              </a:rPr>
              <a:t>uri:</a:t>
            </a:r>
            <a:endParaRPr b="1" i="0" sz="1400" u="none" cap="none" strike="noStrike">
              <a:solidFill>
                <a:srgbClr val="4A86E8"/>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CC0000"/>
              </a:solidFill>
              <a:latin typeface="Arial"/>
              <a:ea typeface="Arial"/>
              <a:cs typeface="Arial"/>
              <a:sym typeface="Arial"/>
            </a:endParaRPr>
          </a:p>
        </p:txBody>
      </p:sp>
      <p:cxnSp>
        <p:nvCxnSpPr>
          <p:cNvPr id="604" name="Google Shape;604;p57"/>
          <p:cNvCxnSpPr/>
          <p:nvPr/>
        </p:nvCxnSpPr>
        <p:spPr>
          <a:xfrm flipH="1">
            <a:off x="5168875" y="1731400"/>
            <a:ext cx="8400" cy="219600"/>
          </a:xfrm>
          <a:prstGeom prst="straightConnector1">
            <a:avLst/>
          </a:prstGeom>
          <a:noFill/>
          <a:ln cap="flat" cmpd="sng" w="19050">
            <a:solidFill>
              <a:schemeClr val="dk2"/>
            </a:solidFill>
            <a:prstDash val="solid"/>
            <a:round/>
            <a:headEnd len="sm" w="sm" type="none"/>
            <a:tailEnd len="med" w="med" type="triangle"/>
          </a:ln>
        </p:spPr>
      </p:cxn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5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SPARQL string functions</a:t>
            </a:r>
            <a:endParaRPr/>
          </a:p>
        </p:txBody>
      </p:sp>
      <p:sp>
        <p:nvSpPr>
          <p:cNvPr id="610" name="Google Shape;610;p5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1800"/>
              <a:buNone/>
            </a:pPr>
            <a:r>
              <a:rPr lang="en-GB"/>
              <a:t>More about other string functions (such as  LCASE, STRAFTER, SUBSTR)</a:t>
            </a:r>
            <a:endParaRPr/>
          </a:p>
          <a:p>
            <a:pPr indent="0" lvl="0" marL="0" rtl="0" algn="ctr">
              <a:lnSpc>
                <a:spcPct val="115000"/>
              </a:lnSpc>
              <a:spcBef>
                <a:spcPts val="1600"/>
              </a:spcBef>
              <a:spcAft>
                <a:spcPts val="1600"/>
              </a:spcAft>
              <a:buSzPts val="1800"/>
              <a:buNone/>
            </a:pPr>
            <a:r>
              <a:rPr lang="en-GB"/>
              <a:t> </a:t>
            </a:r>
            <a:r>
              <a:rPr lang="en-GB" u="sng">
                <a:solidFill>
                  <a:schemeClr val="hlink"/>
                </a:solidFill>
                <a:hlinkClick r:id="rId3"/>
              </a:rPr>
              <a:t>https://www.w3.org/TR/sparql11-query/#func-strings</a:t>
            </a:r>
            <a:r>
              <a:rPr lang="en-GB"/>
              <a:t> </a:t>
            </a:r>
            <a:br>
              <a:rPr lang="en-GB"/>
            </a:b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SPARQL W3C specification</a:t>
            </a:r>
            <a:endParaRPr/>
          </a:p>
        </p:txBody>
      </p:sp>
      <p:sp>
        <p:nvSpPr>
          <p:cNvPr id="130" name="Google Shape;130;p23"/>
          <p:cNvSpPr txBox="1"/>
          <p:nvPr/>
        </p:nvSpPr>
        <p:spPr>
          <a:xfrm>
            <a:off x="311700" y="1017725"/>
            <a:ext cx="8367900" cy="38343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2"/>
              </a:buClr>
              <a:buSzPts val="1200"/>
              <a:buChar char="●"/>
            </a:pPr>
            <a:r>
              <a:rPr lang="en-GB" sz="1200">
                <a:solidFill>
                  <a:schemeClr val="dk2"/>
                </a:solidFill>
              </a:rPr>
              <a:t>SPARQL (pronounced </a:t>
            </a:r>
            <a:r>
              <a:rPr b="1" lang="en-GB" sz="1200">
                <a:solidFill>
                  <a:srgbClr val="4A86E8"/>
                </a:solidFill>
              </a:rPr>
              <a:t>“sparkle”</a:t>
            </a:r>
            <a:r>
              <a:rPr lang="en-GB" sz="1200">
                <a:solidFill>
                  <a:schemeClr val="dk2"/>
                </a:solidFill>
              </a:rPr>
              <a:t>) is a recursive acronym which stands for the </a:t>
            </a:r>
            <a:r>
              <a:rPr b="1" lang="en-GB" sz="1200">
                <a:solidFill>
                  <a:srgbClr val="4A86E8"/>
                </a:solidFill>
              </a:rPr>
              <a:t>S</a:t>
            </a:r>
            <a:r>
              <a:rPr lang="en-GB" sz="1200">
                <a:solidFill>
                  <a:schemeClr val="dk2"/>
                </a:solidFill>
              </a:rPr>
              <a:t>PARQL </a:t>
            </a:r>
            <a:r>
              <a:rPr b="1" lang="en-GB" sz="1200">
                <a:solidFill>
                  <a:srgbClr val="4A86E8"/>
                </a:solidFill>
              </a:rPr>
              <a:t>P</a:t>
            </a:r>
            <a:r>
              <a:rPr lang="en-GB" sz="1200">
                <a:solidFill>
                  <a:schemeClr val="dk2"/>
                </a:solidFill>
              </a:rPr>
              <a:t>rotocol </a:t>
            </a:r>
            <a:r>
              <a:rPr b="1" lang="en-GB" sz="1200">
                <a:solidFill>
                  <a:srgbClr val="4A86E8"/>
                </a:solidFill>
              </a:rPr>
              <a:t>A</a:t>
            </a:r>
            <a:r>
              <a:rPr lang="en-GB" sz="1200">
                <a:solidFill>
                  <a:schemeClr val="dk2"/>
                </a:solidFill>
              </a:rPr>
              <a:t>nd </a:t>
            </a:r>
            <a:r>
              <a:rPr b="1" lang="en-GB" sz="1200">
                <a:solidFill>
                  <a:srgbClr val="4A86E8"/>
                </a:solidFill>
              </a:rPr>
              <a:t>R</a:t>
            </a:r>
            <a:r>
              <a:rPr lang="en-GB" sz="1200">
                <a:solidFill>
                  <a:schemeClr val="dk2"/>
                </a:solidFill>
              </a:rPr>
              <a:t>DF </a:t>
            </a:r>
            <a:r>
              <a:rPr b="1" lang="en-GB" sz="1200">
                <a:solidFill>
                  <a:srgbClr val="4A86E8"/>
                </a:solidFill>
              </a:rPr>
              <a:t>Q</a:t>
            </a:r>
            <a:r>
              <a:rPr lang="en-GB" sz="1200">
                <a:solidFill>
                  <a:schemeClr val="dk2"/>
                </a:solidFill>
              </a:rPr>
              <a:t>uery </a:t>
            </a:r>
            <a:r>
              <a:rPr b="1" lang="en-GB" sz="1200">
                <a:solidFill>
                  <a:srgbClr val="4A86E8"/>
                </a:solidFill>
              </a:rPr>
              <a:t>L</a:t>
            </a:r>
            <a:r>
              <a:rPr lang="en-GB" sz="1200">
                <a:solidFill>
                  <a:schemeClr val="dk2"/>
                </a:solidFill>
              </a:rPr>
              <a:t>anguage.</a:t>
            </a:r>
            <a:endParaRPr sz="1200">
              <a:solidFill>
                <a:schemeClr val="dk2"/>
              </a:solidFill>
            </a:endParaRPr>
          </a:p>
          <a:p>
            <a:pPr indent="-304800" lvl="0" marL="457200" rtl="0" algn="l">
              <a:lnSpc>
                <a:spcPct val="115000"/>
              </a:lnSpc>
              <a:spcBef>
                <a:spcPts val="0"/>
              </a:spcBef>
              <a:spcAft>
                <a:spcPts val="0"/>
              </a:spcAft>
              <a:buClr>
                <a:schemeClr val="dk2"/>
              </a:buClr>
              <a:buSzPts val="1200"/>
              <a:buChar char="●"/>
            </a:pPr>
            <a:r>
              <a:rPr lang="en-GB" sz="1200">
                <a:solidFill>
                  <a:schemeClr val="dk2"/>
                </a:solidFill>
              </a:rPr>
              <a:t>SPARQL 1.0 W3C-Recommendation since January 15th 2008, SPARQL 1.1 W3C-Recommendation since March 21st 2013</a:t>
            </a:r>
            <a:endParaRPr sz="1200">
              <a:solidFill>
                <a:schemeClr val="dk2"/>
              </a:solidFill>
            </a:endParaRPr>
          </a:p>
          <a:p>
            <a:pPr indent="-304800" lvl="0" marL="457200" rtl="0" algn="l">
              <a:lnSpc>
                <a:spcPct val="115000"/>
              </a:lnSpc>
              <a:spcBef>
                <a:spcPts val="0"/>
              </a:spcBef>
              <a:spcAft>
                <a:spcPts val="0"/>
              </a:spcAft>
              <a:buClr>
                <a:schemeClr val="dk2"/>
              </a:buClr>
              <a:buSzPts val="1200"/>
              <a:buChar char="●"/>
            </a:pPr>
            <a:r>
              <a:rPr lang="en-GB" sz="1200" u="sng">
                <a:solidFill>
                  <a:schemeClr val="hlink"/>
                </a:solidFill>
                <a:hlinkClick r:id="rId3"/>
              </a:rPr>
              <a:t>SPARQL 1.1</a:t>
            </a:r>
            <a:r>
              <a:rPr lang="en-GB" sz="1200">
                <a:solidFill>
                  <a:schemeClr val="dk2"/>
                </a:solidFill>
              </a:rPr>
              <a:t> consists of a set of specifications:</a:t>
            </a:r>
            <a:endParaRPr sz="1200">
              <a:solidFill>
                <a:schemeClr val="dk2"/>
              </a:solidFill>
            </a:endParaRPr>
          </a:p>
          <a:p>
            <a:pPr indent="-304800" lvl="1" marL="914400" rtl="0" algn="l">
              <a:lnSpc>
                <a:spcPct val="115000"/>
              </a:lnSpc>
              <a:spcBef>
                <a:spcPts val="0"/>
              </a:spcBef>
              <a:spcAft>
                <a:spcPts val="0"/>
              </a:spcAft>
              <a:buClr>
                <a:schemeClr val="dk2"/>
              </a:buClr>
              <a:buSzPts val="1200"/>
              <a:buChar char="○"/>
            </a:pPr>
            <a:r>
              <a:rPr b="1" lang="en-GB" sz="1200" u="sng">
                <a:solidFill>
                  <a:schemeClr val="hlink"/>
                </a:solidFill>
                <a:hlinkClick r:id="rId4"/>
              </a:rPr>
              <a:t>Query language for RDF</a:t>
            </a:r>
            <a:r>
              <a:rPr b="1" lang="en-GB" sz="1200">
                <a:solidFill>
                  <a:schemeClr val="dk2"/>
                </a:solidFill>
              </a:rPr>
              <a:t> (how to retrieve information from RDF graphs)* </a:t>
            </a:r>
            <a:r>
              <a:rPr b="1" lang="en-GB" sz="1200">
                <a:solidFill>
                  <a:srgbClr val="CC0000"/>
                </a:solidFill>
              </a:rPr>
              <a:t>Focus of</a:t>
            </a:r>
            <a:r>
              <a:rPr b="1" lang="en-GB" sz="1200">
                <a:solidFill>
                  <a:schemeClr val="dk2"/>
                </a:solidFill>
              </a:rPr>
              <a:t> </a:t>
            </a:r>
            <a:r>
              <a:rPr b="1" lang="en-GB" sz="1200">
                <a:solidFill>
                  <a:srgbClr val="CC0000"/>
                </a:solidFill>
              </a:rPr>
              <a:t>today’s session</a:t>
            </a:r>
            <a:endParaRPr b="1" sz="1200">
              <a:solidFill>
                <a:srgbClr val="CC0000"/>
              </a:solidFill>
            </a:endParaRPr>
          </a:p>
          <a:p>
            <a:pPr indent="-304800" lvl="1" marL="914400" rtl="0" algn="l">
              <a:lnSpc>
                <a:spcPct val="115000"/>
              </a:lnSpc>
              <a:spcBef>
                <a:spcPts val="0"/>
              </a:spcBef>
              <a:spcAft>
                <a:spcPts val="0"/>
              </a:spcAft>
              <a:buClr>
                <a:schemeClr val="dk2"/>
              </a:buClr>
              <a:buSzPts val="1200"/>
              <a:buChar char="○"/>
            </a:pPr>
            <a:r>
              <a:rPr b="1" lang="en-GB" sz="1200" u="sng">
                <a:solidFill>
                  <a:schemeClr val="accent5"/>
                </a:solidFill>
                <a:hlinkClick r:id="rId5">
                  <a:extLst>
                    <a:ext uri="{A12FA001-AC4F-418D-AE19-62706E023703}">
                      <ahyp:hlinkClr val="tx"/>
                    </a:ext>
                  </a:extLst>
                </a:hlinkClick>
              </a:rPr>
              <a:t>Federated queries</a:t>
            </a:r>
            <a:r>
              <a:rPr lang="en-GB" sz="1200">
                <a:solidFill>
                  <a:schemeClr val="dk2"/>
                </a:solidFill>
              </a:rPr>
              <a:t> (extension of query language with features for executing queries over multiple distributed RDF graphs on the Web)</a:t>
            </a:r>
            <a:endParaRPr sz="1200">
              <a:solidFill>
                <a:schemeClr val="dk2"/>
              </a:solidFill>
            </a:endParaRPr>
          </a:p>
          <a:p>
            <a:pPr indent="-304800" lvl="1" marL="914400" rtl="0" algn="l">
              <a:lnSpc>
                <a:spcPct val="115000"/>
              </a:lnSpc>
              <a:spcBef>
                <a:spcPts val="0"/>
              </a:spcBef>
              <a:spcAft>
                <a:spcPts val="0"/>
              </a:spcAft>
              <a:buClr>
                <a:schemeClr val="dk2"/>
              </a:buClr>
              <a:buSzPts val="1200"/>
              <a:buChar char="○"/>
            </a:pPr>
            <a:r>
              <a:rPr b="1" lang="en-GB" sz="1200" u="sng">
                <a:solidFill>
                  <a:schemeClr val="accent5"/>
                </a:solidFill>
                <a:hlinkClick r:id="rId6">
                  <a:extLst>
                    <a:ext uri="{A12FA001-AC4F-418D-AE19-62706E023703}">
                      <ahyp:hlinkClr val="tx"/>
                    </a:ext>
                  </a:extLst>
                </a:hlinkClick>
              </a:rPr>
              <a:t>Graph updates</a:t>
            </a:r>
            <a:r>
              <a:rPr lang="en-GB" sz="1200">
                <a:solidFill>
                  <a:schemeClr val="dk2"/>
                </a:solidFill>
              </a:rPr>
              <a:t> (features for how to manipulate RDF graphs e.g. inserting or deleting triples)</a:t>
            </a:r>
            <a:endParaRPr sz="1200">
              <a:solidFill>
                <a:schemeClr val="dk2"/>
              </a:solidFill>
            </a:endParaRPr>
          </a:p>
          <a:p>
            <a:pPr indent="-304800" lvl="1" marL="914400" rtl="0" algn="l">
              <a:lnSpc>
                <a:spcPct val="115000"/>
              </a:lnSpc>
              <a:spcBef>
                <a:spcPts val="0"/>
              </a:spcBef>
              <a:spcAft>
                <a:spcPts val="0"/>
              </a:spcAft>
              <a:buClr>
                <a:schemeClr val="dk2"/>
              </a:buClr>
              <a:buSzPts val="1200"/>
              <a:buChar char="○"/>
            </a:pPr>
            <a:r>
              <a:rPr lang="en-GB" sz="1200">
                <a:solidFill>
                  <a:schemeClr val="dk2"/>
                </a:solidFill>
              </a:rPr>
              <a:t>Supported </a:t>
            </a:r>
            <a:r>
              <a:rPr b="1" lang="en-GB" sz="1200" u="sng">
                <a:solidFill>
                  <a:schemeClr val="accent5"/>
                </a:solidFill>
                <a:hlinkClick r:id="rId7">
                  <a:extLst>
                    <a:ext uri="{A12FA001-AC4F-418D-AE19-62706E023703}">
                      <ahyp:hlinkClr val="tx"/>
                    </a:ext>
                  </a:extLst>
                </a:hlinkClick>
              </a:rPr>
              <a:t>entailment regimes</a:t>
            </a:r>
            <a:r>
              <a:rPr lang="en-GB" sz="1200">
                <a:solidFill>
                  <a:schemeClr val="dk2"/>
                </a:solidFill>
              </a:rPr>
              <a:t> (“flavours of reasoning” possible with SPARQL implementations)</a:t>
            </a:r>
            <a:endParaRPr b="1" sz="1200">
              <a:solidFill>
                <a:schemeClr val="dk2"/>
              </a:solidFill>
            </a:endParaRPr>
          </a:p>
          <a:p>
            <a:pPr indent="-304800" lvl="1" marL="914400" rtl="0" algn="l">
              <a:lnSpc>
                <a:spcPct val="115000"/>
              </a:lnSpc>
              <a:spcBef>
                <a:spcPts val="0"/>
              </a:spcBef>
              <a:spcAft>
                <a:spcPts val="0"/>
              </a:spcAft>
              <a:buClr>
                <a:schemeClr val="dk2"/>
              </a:buClr>
              <a:buSzPts val="1200"/>
              <a:buChar char="○"/>
            </a:pPr>
            <a:r>
              <a:rPr lang="en-GB" sz="1200" u="sng">
                <a:solidFill>
                  <a:schemeClr val="hlink"/>
                </a:solidFill>
                <a:hlinkClick r:id="rId8"/>
              </a:rPr>
              <a:t>Query results formatting JSON, XML, CSV etc.</a:t>
            </a:r>
            <a:r>
              <a:rPr lang="en-GB" sz="1200">
                <a:solidFill>
                  <a:schemeClr val="dk2"/>
                </a:solidFill>
              </a:rPr>
              <a:t> (how to represent query results in various data formats)</a:t>
            </a:r>
            <a:endParaRPr sz="1200">
              <a:solidFill>
                <a:schemeClr val="dk2"/>
              </a:solidFill>
            </a:endParaRPr>
          </a:p>
          <a:p>
            <a:pPr indent="-304800" lvl="1" marL="914400" rtl="0" algn="l">
              <a:lnSpc>
                <a:spcPct val="115000"/>
              </a:lnSpc>
              <a:spcBef>
                <a:spcPts val="0"/>
              </a:spcBef>
              <a:spcAft>
                <a:spcPts val="0"/>
              </a:spcAft>
              <a:buClr>
                <a:schemeClr val="dk2"/>
              </a:buClr>
              <a:buSzPts val="1200"/>
              <a:buChar char="○"/>
            </a:pPr>
            <a:r>
              <a:rPr lang="en-GB" sz="1200" u="sng">
                <a:solidFill>
                  <a:schemeClr val="accent5"/>
                </a:solidFill>
                <a:hlinkClick r:id="rId9">
                  <a:extLst>
                    <a:ext uri="{A12FA001-AC4F-418D-AE19-62706E023703}">
                      <ahyp:hlinkClr val="tx"/>
                    </a:ext>
                  </a:extLst>
                </a:hlinkClick>
              </a:rPr>
              <a:t>Protocol </a:t>
            </a:r>
            <a:r>
              <a:rPr lang="en-GB" sz="1200">
                <a:solidFill>
                  <a:schemeClr val="dk2"/>
                </a:solidFill>
              </a:rPr>
              <a:t>(how to communicate SPARQL queries with services/implementations that process them)</a:t>
            </a:r>
            <a:endParaRPr sz="1200">
              <a:solidFill>
                <a:schemeClr val="dk2"/>
              </a:solidFill>
            </a:endParaRPr>
          </a:p>
          <a:p>
            <a:pPr indent="-304800" lvl="1" marL="914400" rtl="0" algn="l">
              <a:lnSpc>
                <a:spcPct val="115000"/>
              </a:lnSpc>
              <a:spcBef>
                <a:spcPts val="0"/>
              </a:spcBef>
              <a:spcAft>
                <a:spcPts val="0"/>
              </a:spcAft>
              <a:buClr>
                <a:schemeClr val="dk2"/>
              </a:buClr>
              <a:buSzPts val="1200"/>
              <a:buChar char="○"/>
            </a:pPr>
            <a:r>
              <a:rPr lang="en-GB" sz="1200" u="sng">
                <a:solidFill>
                  <a:schemeClr val="hlink"/>
                </a:solidFill>
                <a:hlinkClick r:id="rId10"/>
              </a:rPr>
              <a:t>Service Description</a:t>
            </a:r>
            <a:r>
              <a:rPr lang="en-GB" sz="1200">
                <a:solidFill>
                  <a:srgbClr val="595959"/>
                </a:solidFill>
              </a:rPr>
              <a:t> (How to discover SPARQL services and a vocab for describing them)</a:t>
            </a:r>
            <a:endParaRPr sz="1200">
              <a:solidFill>
                <a:srgbClr val="595959"/>
              </a:solidFill>
            </a:endParaRPr>
          </a:p>
          <a:p>
            <a:pPr indent="-304800" lvl="1" marL="914400" rtl="0" algn="l">
              <a:lnSpc>
                <a:spcPct val="115000"/>
              </a:lnSpc>
              <a:spcBef>
                <a:spcPts val="0"/>
              </a:spcBef>
              <a:spcAft>
                <a:spcPts val="0"/>
              </a:spcAft>
              <a:buClr>
                <a:schemeClr val="dk2"/>
              </a:buClr>
              <a:buSzPts val="1200"/>
              <a:buChar char="○"/>
            </a:pPr>
            <a:r>
              <a:rPr lang="en-GB" sz="1200" u="sng">
                <a:solidFill>
                  <a:schemeClr val="hlink"/>
                </a:solidFill>
                <a:hlinkClick r:id="rId11"/>
              </a:rPr>
              <a:t>Graph Store HTTP Protocol</a:t>
            </a:r>
            <a:r>
              <a:rPr lang="en-GB" sz="1200">
                <a:solidFill>
                  <a:srgbClr val="595959"/>
                </a:solidFill>
              </a:rPr>
              <a:t> (An alternative to graph updates spec - use HTTP to manipulate graphs)</a:t>
            </a:r>
            <a:endParaRPr sz="1200">
              <a:solidFill>
                <a:srgbClr val="595959"/>
              </a:solidFill>
            </a:endParaRPr>
          </a:p>
          <a:p>
            <a:pPr indent="-304800" lvl="1" marL="914400" rtl="0" algn="l">
              <a:lnSpc>
                <a:spcPct val="115000"/>
              </a:lnSpc>
              <a:spcBef>
                <a:spcPts val="0"/>
              </a:spcBef>
              <a:spcAft>
                <a:spcPts val="0"/>
              </a:spcAft>
              <a:buClr>
                <a:schemeClr val="dk2"/>
              </a:buClr>
              <a:buSzPts val="1200"/>
              <a:buChar char="○"/>
            </a:pPr>
            <a:r>
              <a:rPr lang="en-GB" sz="1200" u="sng">
                <a:solidFill>
                  <a:schemeClr val="hlink"/>
                </a:solidFill>
                <a:hlinkClick r:id="rId12"/>
              </a:rPr>
              <a:t>Test Cases</a:t>
            </a:r>
            <a:r>
              <a:rPr lang="en-GB" sz="1200">
                <a:solidFill>
                  <a:srgbClr val="595959"/>
                </a:solidFill>
              </a:rPr>
              <a:t> - A suite of tests, helpful for understanding corner cases in the specification and assessing whether a system is SPARQL 1.1 conformant</a:t>
            </a:r>
            <a:endParaRPr sz="1200">
              <a:solidFill>
                <a:srgbClr val="595959"/>
              </a:solidFill>
            </a:endParaRPr>
          </a:p>
        </p:txBody>
      </p:sp>
      <p:sp>
        <p:nvSpPr>
          <p:cNvPr id="131" name="Google Shape;131;p23"/>
          <p:cNvSpPr txBox="1"/>
          <p:nvPr/>
        </p:nvSpPr>
        <p:spPr>
          <a:xfrm>
            <a:off x="1260100" y="2142175"/>
            <a:ext cx="7251300" cy="1031100"/>
          </a:xfrm>
          <a:prstGeom prst="rect">
            <a:avLst/>
          </a:prstGeom>
          <a:noFill/>
          <a:ln cap="flat" cmpd="sng" w="28575">
            <a:solidFill>
              <a:srgbClr val="38761D"/>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38761D"/>
              </a:solidFill>
            </a:endParaRPr>
          </a:p>
        </p:txBody>
      </p:sp>
      <p:sp>
        <p:nvSpPr>
          <p:cNvPr id="132" name="Google Shape;132;p23"/>
          <p:cNvSpPr txBox="1"/>
          <p:nvPr/>
        </p:nvSpPr>
        <p:spPr>
          <a:xfrm>
            <a:off x="4421800" y="1764175"/>
            <a:ext cx="4089600" cy="37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38761D"/>
                </a:solidFill>
              </a:rPr>
              <a:t>Relevant to us for writing &amp; executing queries</a:t>
            </a:r>
            <a:endParaRPr b="1">
              <a:solidFill>
                <a:srgbClr val="38761D"/>
              </a:solidFill>
            </a:endParaRPr>
          </a:p>
        </p:txBody>
      </p:sp>
      <p:sp>
        <p:nvSpPr>
          <p:cNvPr id="133" name="Google Shape;133;p23"/>
          <p:cNvSpPr txBox="1"/>
          <p:nvPr/>
        </p:nvSpPr>
        <p:spPr>
          <a:xfrm>
            <a:off x="1260100" y="3219100"/>
            <a:ext cx="7251300" cy="1245300"/>
          </a:xfrm>
          <a:prstGeom prst="rect">
            <a:avLst/>
          </a:prstGeom>
          <a:noFill/>
          <a:ln cap="flat" cmpd="sng" w="28575">
            <a:solidFill>
              <a:srgbClr val="351C75"/>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38761D"/>
              </a:solidFill>
            </a:endParaRPr>
          </a:p>
        </p:txBody>
      </p:sp>
      <p:sp>
        <p:nvSpPr>
          <p:cNvPr id="134" name="Google Shape;134;p23"/>
          <p:cNvSpPr txBox="1"/>
          <p:nvPr/>
        </p:nvSpPr>
        <p:spPr>
          <a:xfrm>
            <a:off x="1260125" y="4510225"/>
            <a:ext cx="7251300" cy="37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351C75"/>
                </a:solidFill>
              </a:rPr>
              <a:t>Relevant to developers of RDF graph management systems and SPARQL engines</a:t>
            </a:r>
            <a:endParaRPr b="1">
              <a:solidFill>
                <a:srgbClr val="351C75"/>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par>
                                <p:cTn fill="hold" nodeType="with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000"/>
                                        <p:tgtEl>
                                          <p:spTgt spid="1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par>
                                <p:cTn fill="hold" nodeType="with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000"/>
                                        <p:tgtEl>
                                          <p:spTgt spid="1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59"/>
          <p:cNvSpPr txBox="1"/>
          <p:nvPr>
            <p:ph type="title"/>
          </p:nvPr>
        </p:nvSpPr>
        <p:spPr>
          <a:xfrm>
            <a:off x="311700" y="1528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Additional SPARQL functions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2800"/>
              <a:buNone/>
            </a:pPr>
            <a:r>
              <a:t/>
            </a:r>
            <a:endParaRPr/>
          </a:p>
        </p:txBody>
      </p:sp>
      <p:sp>
        <p:nvSpPr>
          <p:cNvPr id="616" name="Google Shape;616;p59"/>
          <p:cNvSpPr txBox="1"/>
          <p:nvPr/>
        </p:nvSpPr>
        <p:spPr>
          <a:xfrm>
            <a:off x="329250" y="725525"/>
            <a:ext cx="84855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sng" cap="none" strike="noStrike">
                <a:solidFill>
                  <a:srgbClr val="4A86E8"/>
                </a:solidFill>
                <a:latin typeface="Arial"/>
                <a:ea typeface="Arial"/>
                <a:cs typeface="Arial"/>
                <a:sym typeface="Arial"/>
                <a:hlinkClick r:id="rId3">
                  <a:extLst>
                    <a:ext uri="{A12FA001-AC4F-418D-AE19-62706E023703}">
                      <ahyp:hlinkClr val="tx"/>
                    </a:ext>
                  </a:extLst>
                </a:hlinkClick>
              </a:rPr>
              <a:t>GROUP BY</a:t>
            </a:r>
            <a:r>
              <a:rPr b="0" i="0" lang="en-GB" sz="1400" u="none" cap="none" strike="noStrike">
                <a:solidFill>
                  <a:srgbClr val="000000"/>
                </a:solidFill>
                <a:latin typeface="Arial"/>
                <a:ea typeface="Arial"/>
                <a:cs typeface="Arial"/>
                <a:sym typeface="Arial"/>
              </a:rPr>
              <a:t>: divides results into groups and does any necessary calculations for each group</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400" u="sng" cap="none" strike="noStrike">
                <a:solidFill>
                  <a:srgbClr val="4A86E8"/>
                </a:solidFill>
                <a:latin typeface="Arial"/>
                <a:ea typeface="Arial"/>
                <a:cs typeface="Arial"/>
                <a:sym typeface="Arial"/>
                <a:hlinkClick r:id="rId4">
                  <a:extLst>
                    <a:ext uri="{A12FA001-AC4F-418D-AE19-62706E023703}">
                      <ahyp:hlinkClr val="tx"/>
                    </a:ext>
                  </a:extLst>
                </a:hlinkClick>
              </a:rPr>
              <a:t>HAVING</a:t>
            </a:r>
            <a:r>
              <a:rPr b="0" i="0" lang="en-GB" sz="1400" u="none" cap="none" strike="noStrike">
                <a:solidFill>
                  <a:srgbClr val="000000"/>
                </a:solidFill>
                <a:latin typeface="Arial"/>
                <a:ea typeface="Arial"/>
                <a:cs typeface="Arial"/>
                <a:sym typeface="Arial"/>
              </a:rPr>
              <a:t>: very similar to FILTER but works on aggregated results (groups), rather than individual solutions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17" name="Google Shape;617;p59"/>
          <p:cNvPicPr preferRelativeResize="0"/>
          <p:nvPr/>
        </p:nvPicPr>
        <p:blipFill rotWithShape="1">
          <a:blip r:embed="rId5">
            <a:alphaModFix/>
          </a:blip>
          <a:srcRect b="0" l="0" r="0" t="0"/>
          <a:stretch/>
        </p:blipFill>
        <p:spPr>
          <a:xfrm>
            <a:off x="311700" y="1870925"/>
            <a:ext cx="5876925" cy="28860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60"/>
          <p:cNvSpPr txBox="1"/>
          <p:nvPr>
            <p:ph type="title"/>
          </p:nvPr>
        </p:nvSpPr>
        <p:spPr>
          <a:xfrm>
            <a:off x="311700" y="1402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Additional triple pattern features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2800"/>
              <a:buNone/>
            </a:pPr>
            <a:r>
              <a:t/>
            </a:r>
            <a:endParaRPr/>
          </a:p>
        </p:txBody>
      </p:sp>
      <p:sp>
        <p:nvSpPr>
          <p:cNvPr id="623" name="Google Shape;623;p60"/>
          <p:cNvSpPr txBox="1"/>
          <p:nvPr/>
        </p:nvSpPr>
        <p:spPr>
          <a:xfrm>
            <a:off x="430500" y="712925"/>
            <a:ext cx="8283000" cy="400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sng" cap="none" strike="noStrike">
                <a:solidFill>
                  <a:srgbClr val="4A86E8"/>
                </a:solidFill>
                <a:latin typeface="Arial"/>
                <a:ea typeface="Arial"/>
                <a:cs typeface="Arial"/>
                <a:sym typeface="Arial"/>
                <a:hlinkClick r:id="rId3">
                  <a:extLst>
                    <a:ext uri="{A12FA001-AC4F-418D-AE19-62706E023703}">
                      <ahyp:hlinkClr val="tx"/>
                    </a:ext>
                  </a:extLst>
                </a:hlinkClick>
              </a:rPr>
              <a:t>Property paths</a:t>
            </a:r>
            <a:r>
              <a:rPr b="0" i="0" lang="en-GB" sz="1400" u="none" cap="none" strike="noStrike">
                <a:solidFill>
                  <a:srgbClr val="000000"/>
                </a:solidFill>
                <a:latin typeface="Arial"/>
                <a:ea typeface="Arial"/>
                <a:cs typeface="Arial"/>
                <a:sym typeface="Arial"/>
              </a:rPr>
              <a:t>: 	A property path is a possible route through a graph between two graph nodes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GB" sz="1400" u="none" cap="none" strike="noStrike">
                <a:solidFill>
                  <a:srgbClr val="000000"/>
                </a:solidFill>
                <a:latin typeface="Arial"/>
                <a:ea typeface="Arial"/>
                <a:cs typeface="Arial"/>
                <a:sym typeface="Arial"/>
              </a:rPr>
              <a:t>r | ... | s 	AlternativePath: Match one or both possibilities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GB" sz="1400" u="none" cap="none" strike="noStrike">
                <a:solidFill>
                  <a:srgbClr val="000000"/>
                </a:solidFill>
                <a:latin typeface="Arial"/>
                <a:ea typeface="Arial"/>
                <a:cs typeface="Arial"/>
                <a:sym typeface="Arial"/>
              </a:rPr>
              <a:t>r / … / s	SequencePath: Find an A-&gt;r-&gt;s-&gt;B chain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GB" sz="1400" u="none" cap="none" strike="noStrike">
                <a:solidFill>
                  <a:srgbClr val="000000"/>
                </a:solidFill>
                <a:latin typeface="Arial"/>
                <a:ea typeface="Arial"/>
                <a:cs typeface="Arial"/>
                <a:sym typeface="Arial"/>
              </a:rPr>
              <a:t>r + … + s	OneOrMorePath: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60"/>
          <p:cNvSpPr txBox="1"/>
          <p:nvPr/>
        </p:nvSpPr>
        <p:spPr>
          <a:xfrm>
            <a:off x="853300" y="1558225"/>
            <a:ext cx="3417300" cy="381600"/>
          </a:xfrm>
          <a:prstGeom prst="rect">
            <a:avLst/>
          </a:prstGeom>
          <a:noFill/>
          <a:ln cap="flat" cmpd="sng" w="9525">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GB" u="none" cap="none" strike="noStrike">
                <a:solidFill>
                  <a:schemeClr val="dk1"/>
                </a:solidFill>
                <a:highlight>
                  <a:srgbClr val="F7F8FF"/>
                </a:highlight>
                <a:latin typeface="Arial"/>
                <a:ea typeface="Arial"/>
                <a:cs typeface="Arial"/>
                <a:sym typeface="Arial"/>
              </a:rPr>
              <a:t> { :book1 dc:title|rdfs:label ?bookname }</a:t>
            </a:r>
            <a:endParaRPr b="0" i="0" u="none" cap="none" strike="noStrike">
              <a:solidFill>
                <a:srgbClr val="000000"/>
              </a:solidFill>
              <a:latin typeface="Arial"/>
              <a:ea typeface="Arial"/>
              <a:cs typeface="Arial"/>
              <a:sym typeface="Arial"/>
            </a:endParaRPr>
          </a:p>
        </p:txBody>
      </p:sp>
      <p:sp>
        <p:nvSpPr>
          <p:cNvPr id="625" name="Google Shape;625;p60"/>
          <p:cNvSpPr txBox="1"/>
          <p:nvPr/>
        </p:nvSpPr>
        <p:spPr>
          <a:xfrm>
            <a:off x="853300" y="2389150"/>
            <a:ext cx="3718800" cy="864300"/>
          </a:xfrm>
          <a:prstGeom prst="rect">
            <a:avLst/>
          </a:prstGeom>
          <a:noFill/>
          <a:ln cap="flat" cmpd="sng" w="9525">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chemeClr val="dk1"/>
                </a:solidFill>
                <a:highlight>
                  <a:srgbClr val="F7F8FF"/>
                </a:highlight>
                <a:latin typeface="Arial"/>
                <a:ea typeface="Arial"/>
                <a:cs typeface="Arial"/>
                <a:sym typeface="Arial"/>
              </a:rPr>
              <a:t>{</a:t>
            </a:r>
            <a:r>
              <a:rPr b="0" i="0" lang="en-GB" sz="1100" u="none" cap="none" strike="noStrike">
                <a:solidFill>
                  <a:schemeClr val="dk1"/>
                </a:solidFill>
                <a:highlight>
                  <a:srgbClr val="F7F8FF"/>
                </a:highlight>
                <a:latin typeface="Arial"/>
                <a:ea typeface="Arial"/>
                <a:cs typeface="Arial"/>
                <a:sym typeface="Arial"/>
              </a:rPr>
              <a:t> </a:t>
            </a:r>
            <a:r>
              <a:rPr b="0" i="0" lang="en-GB" sz="1300" u="none" cap="none" strike="noStrike">
                <a:solidFill>
                  <a:schemeClr val="dk1"/>
                </a:solidFill>
                <a:highlight>
                  <a:srgbClr val="F7F8FF"/>
                </a:highlight>
                <a:latin typeface="Arial"/>
                <a:ea typeface="Arial"/>
                <a:cs typeface="Arial"/>
                <a:sym typeface="Arial"/>
              </a:rPr>
              <a:t>?x a foaf:Person .</a:t>
            </a:r>
            <a:endParaRPr b="0" i="0" sz="1300" u="none" cap="none" strike="noStrike">
              <a:solidFill>
                <a:schemeClr val="dk1"/>
              </a:solidFill>
              <a:highlight>
                <a:srgbClr val="F7F8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sz="1300">
              <a:solidFill>
                <a:schemeClr val="dk1"/>
              </a:solidFill>
              <a:highlight>
                <a:srgbClr val="F7F8FF"/>
              </a:highlight>
            </a:endParaRPr>
          </a:p>
          <a:p>
            <a:pPr indent="0" lvl="0" marL="0" marR="0" rtl="0" algn="l">
              <a:lnSpc>
                <a:spcPct val="100000"/>
              </a:lnSpc>
              <a:spcBef>
                <a:spcPts val="0"/>
              </a:spcBef>
              <a:spcAft>
                <a:spcPts val="0"/>
              </a:spcAft>
              <a:buClr>
                <a:srgbClr val="000000"/>
              </a:buClr>
              <a:buSzPts val="1000"/>
              <a:buFont typeface="Arial"/>
              <a:buNone/>
            </a:pPr>
            <a:r>
              <a:rPr b="0" i="0" lang="en-GB" sz="1300" u="none" cap="none" strike="noStrike">
                <a:solidFill>
                  <a:schemeClr val="dk1"/>
                </a:solidFill>
                <a:highlight>
                  <a:srgbClr val="F7F8FF"/>
                </a:highlight>
                <a:latin typeface="Arial"/>
                <a:ea typeface="Arial"/>
                <a:cs typeface="Arial"/>
                <a:sym typeface="Arial"/>
              </a:rPr>
              <a:t>    ?x foaf:knows/foaf:knows/foaf:name ?name .</a:t>
            </a:r>
            <a:r>
              <a:rPr b="0" i="0" lang="en-GB" sz="1100" u="none" cap="none" strike="noStrike">
                <a:solidFill>
                  <a:schemeClr val="dk1"/>
                </a:solidFill>
                <a:highlight>
                  <a:srgbClr val="F7F8FF"/>
                </a:highlight>
                <a:latin typeface="Arial"/>
                <a:ea typeface="Arial"/>
                <a:cs typeface="Arial"/>
                <a:sym typeface="Arial"/>
              </a:rPr>
              <a:t>  }</a:t>
            </a:r>
            <a:endParaRPr b="0" i="0" sz="1100" u="none" cap="none" strike="noStrike">
              <a:solidFill>
                <a:schemeClr val="dk1"/>
              </a:solidFill>
              <a:highlight>
                <a:srgbClr val="F7F8FF"/>
              </a:highlight>
              <a:latin typeface="Arial"/>
              <a:ea typeface="Arial"/>
              <a:cs typeface="Arial"/>
              <a:sym typeface="Arial"/>
            </a:endParaRPr>
          </a:p>
        </p:txBody>
      </p:sp>
      <p:sp>
        <p:nvSpPr>
          <p:cNvPr id="626" name="Google Shape;626;p60"/>
          <p:cNvSpPr txBox="1"/>
          <p:nvPr/>
        </p:nvSpPr>
        <p:spPr>
          <a:xfrm>
            <a:off x="947200" y="3702775"/>
            <a:ext cx="4131300" cy="1011600"/>
          </a:xfrm>
          <a:prstGeom prst="rect">
            <a:avLst/>
          </a:prstGeom>
          <a:noFill/>
          <a:ln cap="flat" cmpd="sng" w="9525">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GB" sz="1700" u="none" cap="none" strike="noStrike">
                <a:solidFill>
                  <a:schemeClr val="dk1"/>
                </a:solidFill>
                <a:highlight>
                  <a:srgbClr val="F7F8FF"/>
                </a:highlight>
                <a:latin typeface="Arial"/>
                <a:ea typeface="Arial"/>
                <a:cs typeface="Arial"/>
                <a:sym typeface="Arial"/>
              </a:rPr>
              <a:t> </a:t>
            </a:r>
            <a:r>
              <a:rPr lang="en-GB">
                <a:solidFill>
                  <a:schemeClr val="dk1"/>
                </a:solidFill>
                <a:highlight>
                  <a:srgbClr val="FFFFFF"/>
                </a:highlight>
              </a:rPr>
              <a:t>{</a:t>
            </a:r>
            <a:endParaRPr>
              <a:solidFill>
                <a:schemeClr val="dk1"/>
              </a:solidFill>
              <a:highlight>
                <a:srgbClr val="FFFFFF"/>
              </a:highlight>
            </a:endParaRPr>
          </a:p>
          <a:p>
            <a:pPr indent="0" lvl="0" marL="0" marR="0" rtl="0" algn="l">
              <a:lnSpc>
                <a:spcPct val="100000"/>
              </a:lnSpc>
              <a:spcBef>
                <a:spcPts val="0"/>
              </a:spcBef>
              <a:spcAft>
                <a:spcPts val="0"/>
              </a:spcAft>
              <a:buClr>
                <a:srgbClr val="000000"/>
              </a:buClr>
              <a:buSzPts val="1000"/>
              <a:buFont typeface="Arial"/>
              <a:buNone/>
            </a:pPr>
            <a:r>
              <a:rPr lang="en-GB">
                <a:solidFill>
                  <a:schemeClr val="dk1"/>
                </a:solidFill>
                <a:highlight>
                  <a:srgbClr val="FFFFFF"/>
                </a:highlight>
              </a:rPr>
              <a:t>  ?x foaf:mbox &lt;mailto:alice@example&gt; .</a:t>
            </a:r>
            <a:endParaRPr>
              <a:solidFill>
                <a:schemeClr val="dk1"/>
              </a:solidFill>
              <a:highlight>
                <a:srgbClr val="FFFFFF"/>
              </a:highlight>
            </a:endParaRPr>
          </a:p>
          <a:p>
            <a:pPr indent="0" lvl="0" marL="0" marR="0" rtl="0" algn="l">
              <a:lnSpc>
                <a:spcPct val="100000"/>
              </a:lnSpc>
              <a:spcBef>
                <a:spcPts val="0"/>
              </a:spcBef>
              <a:spcAft>
                <a:spcPts val="0"/>
              </a:spcAft>
              <a:buClr>
                <a:srgbClr val="000000"/>
              </a:buClr>
              <a:buSzPts val="1000"/>
              <a:buFont typeface="Arial"/>
              <a:buNone/>
            </a:pPr>
            <a:r>
              <a:rPr lang="en-GB">
                <a:solidFill>
                  <a:schemeClr val="dk1"/>
                </a:solidFill>
                <a:highlight>
                  <a:srgbClr val="FFFFFF"/>
                </a:highlight>
              </a:rPr>
              <a:t>  ?x foaf:knows+/foaf:name ?name .</a:t>
            </a:r>
            <a:endParaRPr>
              <a:solidFill>
                <a:schemeClr val="dk1"/>
              </a:solidFill>
              <a:highlight>
                <a:srgbClr val="FFFFFF"/>
              </a:highlight>
            </a:endParaRPr>
          </a:p>
          <a:p>
            <a:pPr indent="0" lvl="0" marL="0" marR="0" rtl="0" algn="l">
              <a:lnSpc>
                <a:spcPct val="100000"/>
              </a:lnSpc>
              <a:spcBef>
                <a:spcPts val="0"/>
              </a:spcBef>
              <a:spcAft>
                <a:spcPts val="0"/>
              </a:spcAft>
              <a:buClr>
                <a:srgbClr val="000000"/>
              </a:buClr>
              <a:buSzPts val="1000"/>
              <a:buFont typeface="Arial"/>
              <a:buNone/>
            </a:pPr>
            <a:r>
              <a:rPr lang="en-GB">
                <a:solidFill>
                  <a:schemeClr val="dk1"/>
                </a:solidFill>
                <a:highlight>
                  <a:srgbClr val="FFFFFF"/>
                </a:highlight>
              </a:rPr>
              <a:t> }</a:t>
            </a:r>
            <a:endParaRPr>
              <a:solidFill>
                <a:schemeClr val="dk1"/>
              </a:solidFill>
              <a:highlight>
                <a:srgbClr val="FFFFFF"/>
              </a:highlight>
            </a:endParaRPr>
          </a:p>
          <a:p>
            <a:pPr indent="0" lvl="0" marL="0" marR="0" rtl="0" algn="l">
              <a:lnSpc>
                <a:spcPct val="100000"/>
              </a:lnSpc>
              <a:spcBef>
                <a:spcPts val="0"/>
              </a:spcBef>
              <a:spcAft>
                <a:spcPts val="0"/>
              </a:spcAft>
              <a:buClr>
                <a:srgbClr val="000000"/>
              </a:buClr>
              <a:buSzPts val="1000"/>
              <a:buFont typeface="Arial"/>
              <a:buNone/>
            </a:pPr>
            <a:r>
              <a:t/>
            </a:r>
            <a:endParaRPr>
              <a:solidFill>
                <a:schemeClr val="dk1"/>
              </a:solidFill>
              <a:highlight>
                <a:srgbClr val="F7F8FF"/>
              </a:highlight>
            </a:endParaRPr>
          </a:p>
        </p:txBody>
      </p:sp>
      <p:pic>
        <p:nvPicPr>
          <p:cNvPr id="627" name="Google Shape;627;p60"/>
          <p:cNvPicPr preferRelativeResize="0"/>
          <p:nvPr/>
        </p:nvPicPr>
        <p:blipFill>
          <a:blip r:embed="rId4">
            <a:alphaModFix/>
          </a:blip>
          <a:stretch>
            <a:fillRect/>
          </a:stretch>
        </p:blipFill>
        <p:spPr>
          <a:xfrm>
            <a:off x="4715875" y="2405475"/>
            <a:ext cx="4196375" cy="9391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61"/>
          <p:cNvSpPr txBox="1"/>
          <p:nvPr>
            <p:ph type="title"/>
          </p:nvPr>
        </p:nvSpPr>
        <p:spPr>
          <a:xfrm>
            <a:off x="311700" y="2970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t>Additional triple pattern features</a:t>
            </a:r>
            <a:endParaRPr/>
          </a:p>
          <a:p>
            <a:pPr indent="0" lvl="0" marL="0" rtl="0" algn="l">
              <a:lnSpc>
                <a:spcPct val="100000"/>
              </a:lnSpc>
              <a:spcBef>
                <a:spcPts val="0"/>
              </a:spcBef>
              <a:spcAft>
                <a:spcPts val="0"/>
              </a:spcAft>
              <a:buSzPts val="2800"/>
              <a:buNone/>
            </a:pPr>
            <a:r>
              <a:t/>
            </a:r>
            <a:endParaRPr/>
          </a:p>
        </p:txBody>
      </p:sp>
      <p:sp>
        <p:nvSpPr>
          <p:cNvPr id="633" name="Google Shape;633;p61"/>
          <p:cNvSpPr txBox="1"/>
          <p:nvPr/>
        </p:nvSpPr>
        <p:spPr>
          <a:xfrm>
            <a:off x="311700" y="1126550"/>
            <a:ext cx="7163100" cy="6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sng" cap="none" strike="noStrike">
                <a:solidFill>
                  <a:srgbClr val="4A86E8"/>
                </a:solidFill>
                <a:latin typeface="Arial"/>
                <a:ea typeface="Arial"/>
                <a:cs typeface="Arial"/>
                <a:sym typeface="Arial"/>
                <a:hlinkClick r:id="rId3">
                  <a:extLst>
                    <a:ext uri="{A12FA001-AC4F-418D-AE19-62706E023703}">
                      <ahyp:hlinkClr val="tx"/>
                    </a:ext>
                  </a:extLst>
                </a:hlinkClick>
              </a:rPr>
              <a:t>OPTIONAL</a:t>
            </a:r>
            <a:r>
              <a:rPr b="0" i="0" lang="en-GB" sz="1400" u="none" cap="none" strike="noStrike">
                <a:solidFill>
                  <a:srgbClr val="000000"/>
                </a:solidFill>
                <a:uFill>
                  <a:noFill/>
                </a:uFill>
                <a:latin typeface="Arial"/>
                <a:ea typeface="Arial"/>
                <a:cs typeface="Arial"/>
                <a:sym typeface="Arial"/>
                <a:hlinkClick r:id="rId4">
                  <a:extLst>
                    <a:ext uri="{A12FA001-AC4F-418D-AE19-62706E023703}">
                      <ahyp:hlinkClr val="tx"/>
                    </a:ext>
                  </a:extLst>
                </a:hlinkClick>
              </a:rPr>
              <a:t>:</a:t>
            </a:r>
            <a:r>
              <a:rPr b="0" i="0" lang="en-GB" sz="1400" u="none" cap="none" strike="noStrike">
                <a:solidFill>
                  <a:srgbClr val="000000"/>
                </a:solidFill>
                <a:latin typeface="Arial"/>
                <a:ea typeface="Arial"/>
                <a:cs typeface="Arial"/>
                <a:sym typeface="Arial"/>
              </a:rPr>
              <a:t> </a:t>
            </a:r>
            <a:r>
              <a:rPr b="0" i="0" lang="en-GB" sz="1550" u="none" cap="none" strike="noStrike">
                <a:solidFill>
                  <a:schemeClr val="dk1"/>
                </a:solidFill>
                <a:highlight>
                  <a:srgbClr val="FFFFFF"/>
                </a:highlight>
                <a:latin typeface="Lato"/>
                <a:ea typeface="Lato"/>
                <a:cs typeface="Lato"/>
                <a:sym typeface="Lato"/>
              </a:rPr>
              <a:t>We can define optional patterns that will be retrieved when available.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61"/>
          <p:cNvSpPr txBox="1"/>
          <p:nvPr/>
        </p:nvSpPr>
        <p:spPr>
          <a:xfrm>
            <a:off x="451575" y="2089275"/>
            <a:ext cx="3045600" cy="12621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rgbClr val="000000"/>
                </a:solidFill>
                <a:latin typeface="Arial"/>
                <a:ea typeface="Arial"/>
                <a:cs typeface="Arial"/>
                <a:sym typeface="Arial"/>
              </a:rPr>
              <a:t>:alice  rdf:type        foaf:Person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rgbClr val="000000"/>
                </a:solidFill>
                <a:latin typeface="Arial"/>
                <a:ea typeface="Arial"/>
                <a:cs typeface="Arial"/>
                <a:sym typeface="Arial"/>
              </a:rPr>
              <a:t>:alice  foaf:name    "Alice"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rgbClr val="000000"/>
                </a:solidFill>
                <a:latin typeface="Arial"/>
                <a:ea typeface="Arial"/>
                <a:cs typeface="Arial"/>
                <a:sym typeface="Arial"/>
              </a:rPr>
              <a:t>:alice  foaf:mbox    &lt;mailto:alice@example.com&gt;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rgbClr val="000000"/>
                </a:solidFill>
                <a:latin typeface="Arial"/>
                <a:ea typeface="Arial"/>
                <a:cs typeface="Arial"/>
                <a:sym typeface="Arial"/>
              </a:rPr>
              <a:t>:alice  foaf:mbox    &lt;mailto:alice@work.example&gt;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rgbClr val="000000"/>
                </a:solidFill>
                <a:latin typeface="Arial"/>
                <a:ea typeface="Arial"/>
                <a:cs typeface="Arial"/>
                <a:sym typeface="Arial"/>
              </a:rPr>
              <a:t>:bob  rdf:type        foaf:Person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rgbClr val="000000"/>
                </a:solidFill>
                <a:latin typeface="Arial"/>
                <a:ea typeface="Arial"/>
                <a:cs typeface="Arial"/>
                <a:sym typeface="Arial"/>
              </a:rPr>
              <a:t>:bob  foaf:name    "Bob" .</a:t>
            </a:r>
            <a:endParaRPr b="0" i="0" sz="1000" u="none" cap="none" strike="noStrike">
              <a:solidFill>
                <a:srgbClr val="000000"/>
              </a:solidFill>
              <a:latin typeface="Arial"/>
              <a:ea typeface="Arial"/>
              <a:cs typeface="Arial"/>
              <a:sym typeface="Arial"/>
            </a:endParaRPr>
          </a:p>
        </p:txBody>
      </p:sp>
      <p:sp>
        <p:nvSpPr>
          <p:cNvPr id="635" name="Google Shape;635;p61"/>
          <p:cNvSpPr txBox="1"/>
          <p:nvPr/>
        </p:nvSpPr>
        <p:spPr>
          <a:xfrm>
            <a:off x="3841150" y="2094588"/>
            <a:ext cx="3080400" cy="9543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rgbClr val="00979D"/>
                </a:solidFill>
                <a:latin typeface="Arial"/>
                <a:ea typeface="Arial"/>
                <a:cs typeface="Arial"/>
                <a:sym typeface="Arial"/>
              </a:rPr>
              <a:t>PREFIX</a:t>
            </a:r>
            <a:r>
              <a:rPr b="0" i="0" lang="en-GB" sz="1000" u="none" cap="none" strike="noStrike">
                <a:solidFill>
                  <a:srgbClr val="000000"/>
                </a:solidFill>
                <a:latin typeface="Arial"/>
                <a:ea typeface="Arial"/>
                <a:cs typeface="Arial"/>
                <a:sym typeface="Arial"/>
              </a:rPr>
              <a:t> foaf: &lt;http://xmlns.com/foaf/0.1/&gt;</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rgbClr val="00979D"/>
                </a:solidFill>
                <a:latin typeface="Arial"/>
                <a:ea typeface="Arial"/>
                <a:cs typeface="Arial"/>
                <a:sym typeface="Arial"/>
              </a:rPr>
              <a:t>SELECT</a:t>
            </a:r>
            <a:r>
              <a:rPr b="0" i="0" lang="en-GB" sz="1000" u="none" cap="none" strike="noStrike">
                <a:solidFill>
                  <a:srgbClr val="000000"/>
                </a:solidFill>
                <a:latin typeface="Arial"/>
                <a:ea typeface="Arial"/>
                <a:cs typeface="Arial"/>
                <a:sym typeface="Arial"/>
              </a:rPr>
              <a:t> ?name ?mbox </a:t>
            </a:r>
            <a:r>
              <a:rPr b="0" i="0" lang="en-GB" sz="1000" u="none" cap="none" strike="noStrike">
                <a:solidFill>
                  <a:srgbClr val="00979D"/>
                </a:solidFill>
                <a:latin typeface="Arial"/>
                <a:ea typeface="Arial"/>
                <a:cs typeface="Arial"/>
                <a:sym typeface="Arial"/>
              </a:rPr>
              <a:t>WHERE</a:t>
            </a:r>
            <a:r>
              <a:rPr b="0" i="0" lang="en-GB" sz="1000" u="none" cap="none" strike="noStrike">
                <a:solidFill>
                  <a:srgbClr val="000000"/>
                </a:solidFill>
                <a:latin typeface="Arial"/>
                <a:ea typeface="Arial"/>
                <a:cs typeface="Arial"/>
                <a:sym typeface="Arial"/>
              </a:rPr>
              <a:t>  { </a:t>
            </a:r>
            <a:endParaRPr b="0" i="0" sz="1000" u="none" cap="none" strike="noStrike">
              <a:solidFill>
                <a:srgbClr val="000000"/>
              </a:solidFill>
              <a:latin typeface="Arial"/>
              <a:ea typeface="Arial"/>
              <a:cs typeface="Arial"/>
              <a:sym typeface="Arial"/>
            </a:endParaRPr>
          </a:p>
          <a:p>
            <a:pPr indent="457200" lvl="0" marL="0" marR="0" rtl="0" algn="l">
              <a:lnSpc>
                <a:spcPct val="100000"/>
              </a:lnSpc>
              <a:spcBef>
                <a:spcPts val="0"/>
              </a:spcBef>
              <a:spcAft>
                <a:spcPts val="0"/>
              </a:spcAft>
              <a:buClr>
                <a:srgbClr val="000000"/>
              </a:buClr>
              <a:buSzPts val="1000"/>
              <a:buFont typeface="Arial"/>
              <a:buNone/>
            </a:pPr>
            <a:r>
              <a:rPr b="0" i="0" lang="en-GB" sz="1000" u="none" cap="none" strike="noStrike">
                <a:solidFill>
                  <a:srgbClr val="000000"/>
                </a:solidFill>
                <a:latin typeface="Arial"/>
                <a:ea typeface="Arial"/>
                <a:cs typeface="Arial"/>
                <a:sym typeface="Arial"/>
              </a:rPr>
              <a:t>?x foaf:name  ?name .</a:t>
            </a:r>
            <a:endParaRPr b="0" i="0" sz="10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000"/>
              <a:buFont typeface="Arial"/>
              <a:buNone/>
            </a:pPr>
            <a:r>
              <a:rPr b="0" i="0" lang="en-GB" sz="1000" u="none" cap="none" strike="noStrike">
                <a:solidFill>
                  <a:srgbClr val="00979D"/>
                </a:solidFill>
                <a:latin typeface="Arial"/>
                <a:ea typeface="Arial"/>
                <a:cs typeface="Arial"/>
                <a:sym typeface="Arial"/>
              </a:rPr>
              <a:t>OPTIONAL</a:t>
            </a:r>
            <a:r>
              <a:rPr b="0" i="0" lang="en-GB" sz="1000" u="none" cap="none" strike="noStrike">
                <a:solidFill>
                  <a:srgbClr val="000000"/>
                </a:solidFill>
                <a:latin typeface="Arial"/>
                <a:ea typeface="Arial"/>
                <a:cs typeface="Arial"/>
                <a:sym typeface="Arial"/>
              </a:rPr>
              <a:t> { ?x  foaf:mbox  ?mbox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rgbClr val="000000"/>
                </a:solidFill>
                <a:latin typeface="Arial"/>
                <a:ea typeface="Arial"/>
                <a:cs typeface="Arial"/>
                <a:sym typeface="Arial"/>
              </a:rPr>
              <a:t> }</a:t>
            </a:r>
            <a:endParaRPr b="0" i="0" sz="1000" u="none" cap="none" strike="noStrike">
              <a:solidFill>
                <a:srgbClr val="000000"/>
              </a:solidFill>
              <a:latin typeface="Arial"/>
              <a:ea typeface="Arial"/>
              <a:cs typeface="Arial"/>
              <a:sym typeface="Arial"/>
            </a:endParaRPr>
          </a:p>
        </p:txBody>
      </p:sp>
      <p:graphicFrame>
        <p:nvGraphicFramePr>
          <p:cNvPr id="636" name="Google Shape;636;p61"/>
          <p:cNvGraphicFramePr/>
          <p:nvPr/>
        </p:nvGraphicFramePr>
        <p:xfrm>
          <a:off x="479425" y="3798125"/>
          <a:ext cx="3000000" cy="3000000"/>
        </p:xfrm>
        <a:graphic>
          <a:graphicData uri="http://schemas.openxmlformats.org/drawingml/2006/table">
            <a:tbl>
              <a:tblPr>
                <a:noFill/>
                <a:tableStyleId>{795B9FAF-5839-416E-9FB7-24AE3790146B}</a:tableStyleId>
              </a:tblPr>
              <a:tblGrid>
                <a:gridCol w="664525"/>
                <a:gridCol w="2178175"/>
              </a:tblGrid>
              <a:tr h="200025">
                <a:tc>
                  <a:txBody>
                    <a:bodyPr/>
                    <a:lstStyle/>
                    <a:p>
                      <a:pPr indent="0" lvl="0" marL="0" marR="0" rtl="0" algn="ctr">
                        <a:lnSpc>
                          <a:spcPct val="115000"/>
                        </a:lnSpc>
                        <a:spcBef>
                          <a:spcPts val="0"/>
                        </a:spcBef>
                        <a:spcAft>
                          <a:spcPts val="0"/>
                        </a:spcAft>
                        <a:buClr>
                          <a:srgbClr val="000000"/>
                        </a:buClr>
                        <a:buSzPts val="1100"/>
                        <a:buFont typeface="Arial"/>
                        <a:buNone/>
                      </a:pPr>
                      <a:r>
                        <a:rPr b="1" lang="en-GB" sz="1100" u="none" cap="none" strike="noStrike">
                          <a:latin typeface="Courier New"/>
                          <a:ea typeface="Courier New"/>
                          <a:cs typeface="Courier New"/>
                          <a:sym typeface="Courier New"/>
                        </a:rPr>
                        <a:t>name</a:t>
                      </a:r>
                      <a:endParaRPr b="1" sz="1100" u="none" cap="none" strike="noStrike">
                        <a:latin typeface="Courier New"/>
                        <a:ea typeface="Courier New"/>
                        <a:cs typeface="Courier New"/>
                        <a:sym typeface="Courier New"/>
                      </a:endParaRPr>
                    </a:p>
                  </a:txBody>
                  <a:tcPr marT="28575" marB="28575" marR="69850" marL="6985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100"/>
                        <a:buFont typeface="Arial"/>
                        <a:buNone/>
                      </a:pPr>
                      <a:r>
                        <a:rPr b="1" lang="en-GB" sz="1100" u="none" cap="none" strike="noStrike">
                          <a:latin typeface="Courier New"/>
                          <a:ea typeface="Courier New"/>
                          <a:cs typeface="Courier New"/>
                          <a:sym typeface="Courier New"/>
                        </a:rPr>
                        <a:t>mbox</a:t>
                      </a:r>
                      <a:endParaRPr b="1" sz="1100" u="none" cap="none" strike="noStrike">
                        <a:latin typeface="Courier New"/>
                        <a:ea typeface="Courier New"/>
                        <a:cs typeface="Courier New"/>
                        <a:sym typeface="Courier New"/>
                      </a:endParaRPr>
                    </a:p>
                  </a:txBody>
                  <a:tcPr marT="28575" marB="28575" marR="69850" marL="6985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r>
              <a:tr h="171450">
                <a:tc>
                  <a:txBody>
                    <a:bodyPr/>
                    <a:lstStyle/>
                    <a:p>
                      <a:pPr indent="0" lvl="0" marL="0" marR="0" rtl="0" algn="l">
                        <a:lnSpc>
                          <a:spcPct val="100000"/>
                        </a:lnSpc>
                        <a:spcBef>
                          <a:spcPts val="0"/>
                        </a:spcBef>
                        <a:spcAft>
                          <a:spcPts val="0"/>
                        </a:spcAft>
                        <a:buClr>
                          <a:srgbClr val="000000"/>
                        </a:buClr>
                        <a:buSzPts val="850"/>
                        <a:buFont typeface="Arial"/>
                        <a:buNone/>
                      </a:pPr>
                      <a:r>
                        <a:rPr lang="en-GB" sz="850" u="none" cap="none" strike="noStrike">
                          <a:latin typeface="Courier New"/>
                          <a:ea typeface="Courier New"/>
                          <a:cs typeface="Courier New"/>
                          <a:sym typeface="Courier New"/>
                        </a:rPr>
                        <a:t>"Alice"</a:t>
                      </a:r>
                      <a:endParaRPr sz="850" u="none" cap="none" strike="noStrike">
                        <a:latin typeface="Courier New"/>
                        <a:ea typeface="Courier New"/>
                        <a:cs typeface="Courier New"/>
                        <a:sym typeface="Courier New"/>
                      </a:endParaRPr>
                    </a:p>
                  </a:txBody>
                  <a:tcPr marT="28575" marB="28575" marR="69850" marL="6985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850"/>
                        <a:buFont typeface="Arial"/>
                        <a:buNone/>
                      </a:pPr>
                      <a:r>
                        <a:rPr lang="en-GB" sz="850" u="none" cap="none" strike="noStrike">
                          <a:latin typeface="Courier New"/>
                          <a:ea typeface="Courier New"/>
                          <a:cs typeface="Courier New"/>
                          <a:sym typeface="Courier New"/>
                        </a:rPr>
                        <a:t>&lt;mailto:alice@example.com&gt;</a:t>
                      </a:r>
                      <a:endParaRPr sz="850" u="none" cap="none" strike="noStrike">
                        <a:latin typeface="Courier New"/>
                        <a:ea typeface="Courier New"/>
                        <a:cs typeface="Courier New"/>
                        <a:sym typeface="Courier New"/>
                      </a:endParaRPr>
                    </a:p>
                  </a:txBody>
                  <a:tcPr marT="28575" marB="28575" marR="69850" marL="6985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r>
              <a:tr h="171450">
                <a:tc>
                  <a:txBody>
                    <a:bodyPr/>
                    <a:lstStyle/>
                    <a:p>
                      <a:pPr indent="0" lvl="0" marL="0" marR="0" rtl="0" algn="l">
                        <a:lnSpc>
                          <a:spcPct val="100000"/>
                        </a:lnSpc>
                        <a:spcBef>
                          <a:spcPts val="0"/>
                        </a:spcBef>
                        <a:spcAft>
                          <a:spcPts val="0"/>
                        </a:spcAft>
                        <a:buClr>
                          <a:srgbClr val="000000"/>
                        </a:buClr>
                        <a:buSzPts val="850"/>
                        <a:buFont typeface="Arial"/>
                        <a:buNone/>
                      </a:pPr>
                      <a:r>
                        <a:rPr lang="en-GB" sz="850" u="none" cap="none" strike="noStrike">
                          <a:latin typeface="Courier New"/>
                          <a:ea typeface="Courier New"/>
                          <a:cs typeface="Courier New"/>
                          <a:sym typeface="Courier New"/>
                        </a:rPr>
                        <a:t>"Alice"</a:t>
                      </a:r>
                      <a:endParaRPr sz="850" u="none" cap="none" strike="noStrike">
                        <a:latin typeface="Courier New"/>
                        <a:ea typeface="Courier New"/>
                        <a:cs typeface="Courier New"/>
                        <a:sym typeface="Courier New"/>
                      </a:endParaRPr>
                    </a:p>
                  </a:txBody>
                  <a:tcPr marT="28575" marB="28575" marR="69850" marL="6985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850"/>
                        <a:buFont typeface="Arial"/>
                        <a:buNone/>
                      </a:pPr>
                      <a:r>
                        <a:rPr lang="en-GB" sz="850" u="none" cap="none" strike="noStrike">
                          <a:latin typeface="Courier New"/>
                          <a:ea typeface="Courier New"/>
                          <a:cs typeface="Courier New"/>
                          <a:sym typeface="Courier New"/>
                        </a:rPr>
                        <a:t>&lt;mailto:alice@work.example&gt;</a:t>
                      </a:r>
                      <a:endParaRPr sz="850" u="none" cap="none" strike="noStrike">
                        <a:latin typeface="Courier New"/>
                        <a:ea typeface="Courier New"/>
                        <a:cs typeface="Courier New"/>
                        <a:sym typeface="Courier New"/>
                      </a:endParaRPr>
                    </a:p>
                  </a:txBody>
                  <a:tcPr marT="28575" marB="28575" marR="69850" marL="6985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r>
              <a:tr h="107950">
                <a:tc>
                  <a:txBody>
                    <a:bodyPr/>
                    <a:lstStyle/>
                    <a:p>
                      <a:pPr indent="0" lvl="0" marL="0" marR="0" rtl="0" algn="l">
                        <a:lnSpc>
                          <a:spcPct val="100000"/>
                        </a:lnSpc>
                        <a:spcBef>
                          <a:spcPts val="0"/>
                        </a:spcBef>
                        <a:spcAft>
                          <a:spcPts val="0"/>
                        </a:spcAft>
                        <a:buClr>
                          <a:srgbClr val="000000"/>
                        </a:buClr>
                        <a:buSzPts val="850"/>
                        <a:buFont typeface="Arial"/>
                        <a:buNone/>
                      </a:pPr>
                      <a:r>
                        <a:rPr lang="en-GB" sz="850" u="none" cap="none" strike="noStrike">
                          <a:latin typeface="Courier New"/>
                          <a:ea typeface="Courier New"/>
                          <a:cs typeface="Courier New"/>
                          <a:sym typeface="Courier New"/>
                        </a:rPr>
                        <a:t>"Bob"</a:t>
                      </a:r>
                      <a:endParaRPr sz="850" u="none" cap="none" strike="noStrike">
                        <a:latin typeface="Courier New"/>
                        <a:ea typeface="Courier New"/>
                        <a:cs typeface="Courier New"/>
                        <a:sym typeface="Courier New"/>
                      </a:endParaRPr>
                    </a:p>
                  </a:txBody>
                  <a:tcPr marT="28575" marB="28575" marR="69850" marL="6985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0F0F0"/>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10575">
                      <a:solidFill>
                        <a:srgbClr val="000000"/>
                      </a:solidFill>
                      <a:prstDash val="solid"/>
                      <a:round/>
                      <a:headEnd len="sm" w="sm" type="none"/>
                      <a:tailEnd len="sm" w="sm" type="none"/>
                    </a:lnL>
                    <a:lnT cap="flat" cmpd="sng" w="10575">
                      <a:solidFill>
                        <a:srgbClr val="000000"/>
                      </a:solidFill>
                      <a:prstDash val="solid"/>
                      <a:round/>
                      <a:headEnd len="sm" w="sm" type="none"/>
                      <a:tailEnd len="sm" w="sm" type="none"/>
                    </a:lnT>
                  </a:tcPr>
                </a:tc>
              </a:tr>
            </a:tbl>
          </a:graphicData>
        </a:graphic>
      </p:graphicFrame>
      <p:sp>
        <p:nvSpPr>
          <p:cNvPr id="637" name="Google Shape;637;p61"/>
          <p:cNvSpPr txBox="1"/>
          <p:nvPr/>
        </p:nvSpPr>
        <p:spPr>
          <a:xfrm>
            <a:off x="3770950" y="3351375"/>
            <a:ext cx="5061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CC0000"/>
                </a:solidFill>
                <a:latin typeface="Arial"/>
                <a:ea typeface="Arial"/>
                <a:cs typeface="Arial"/>
                <a:sym typeface="Arial"/>
              </a:rPr>
              <a:t>What would the result be </a:t>
            </a:r>
            <a:r>
              <a:rPr b="1" i="0" lang="en-GB" sz="1400" u="none" cap="none" strike="noStrike">
                <a:solidFill>
                  <a:srgbClr val="CC0000"/>
                </a:solidFill>
                <a:latin typeface="Arial"/>
                <a:ea typeface="Arial"/>
                <a:cs typeface="Arial"/>
                <a:sym typeface="Arial"/>
              </a:rPr>
              <a:t>without</a:t>
            </a:r>
            <a:r>
              <a:rPr b="0" i="0" lang="en-GB" sz="1400" u="none" cap="none" strike="noStrike">
                <a:solidFill>
                  <a:srgbClr val="CC0000"/>
                </a:solidFill>
                <a:latin typeface="Arial"/>
                <a:ea typeface="Arial"/>
                <a:cs typeface="Arial"/>
                <a:sym typeface="Arial"/>
              </a:rPr>
              <a:t> the OPTIONAL keyword?</a:t>
            </a:r>
            <a:endParaRPr b="0" i="0" sz="1400" u="none" cap="none" strike="noStrike">
              <a:solidFill>
                <a:srgbClr val="CC0000"/>
              </a:solidFill>
              <a:latin typeface="Arial"/>
              <a:ea typeface="Arial"/>
              <a:cs typeface="Arial"/>
              <a:sym typeface="Arial"/>
            </a:endParaRPr>
          </a:p>
        </p:txBody>
      </p:sp>
      <p:sp>
        <p:nvSpPr>
          <p:cNvPr id="638" name="Google Shape;638;p61"/>
          <p:cNvSpPr txBox="1"/>
          <p:nvPr/>
        </p:nvSpPr>
        <p:spPr>
          <a:xfrm>
            <a:off x="395325" y="1742150"/>
            <a:ext cx="570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Data</a:t>
            </a:r>
            <a:endParaRPr b="0" i="0" sz="1400" u="none" cap="none" strike="noStrike">
              <a:solidFill>
                <a:srgbClr val="000000"/>
              </a:solidFill>
              <a:latin typeface="Arial"/>
              <a:ea typeface="Arial"/>
              <a:cs typeface="Arial"/>
              <a:sym typeface="Arial"/>
            </a:endParaRPr>
          </a:p>
        </p:txBody>
      </p:sp>
      <p:sp>
        <p:nvSpPr>
          <p:cNvPr id="639" name="Google Shape;639;p61"/>
          <p:cNvSpPr txBox="1"/>
          <p:nvPr/>
        </p:nvSpPr>
        <p:spPr>
          <a:xfrm>
            <a:off x="3770950" y="1742150"/>
            <a:ext cx="7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Query</a:t>
            </a:r>
            <a:endParaRPr b="0" i="0" sz="1400" u="none" cap="none" strike="noStrike">
              <a:solidFill>
                <a:srgbClr val="000000"/>
              </a:solidFill>
              <a:latin typeface="Arial"/>
              <a:ea typeface="Arial"/>
              <a:cs typeface="Arial"/>
              <a:sym typeface="Arial"/>
            </a:endParaRPr>
          </a:p>
        </p:txBody>
      </p:sp>
      <p:sp>
        <p:nvSpPr>
          <p:cNvPr id="640" name="Google Shape;640;p61"/>
          <p:cNvSpPr txBox="1"/>
          <p:nvPr/>
        </p:nvSpPr>
        <p:spPr>
          <a:xfrm>
            <a:off x="395325" y="3397925"/>
            <a:ext cx="7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Result</a:t>
            </a:r>
            <a:endParaRPr b="0" i="0" sz="1400" u="none" cap="none" strike="noStrike">
              <a:solidFill>
                <a:srgbClr val="000000"/>
              </a:solidFill>
              <a:latin typeface="Arial"/>
              <a:ea typeface="Arial"/>
              <a:cs typeface="Arial"/>
              <a:sym typeface="Arial"/>
            </a:endParaRPr>
          </a:p>
        </p:txBody>
      </p:sp>
      <p:graphicFrame>
        <p:nvGraphicFramePr>
          <p:cNvPr id="641" name="Google Shape;641;p61"/>
          <p:cNvGraphicFramePr/>
          <p:nvPr/>
        </p:nvGraphicFramePr>
        <p:xfrm>
          <a:off x="3841150" y="3798125"/>
          <a:ext cx="3000000" cy="3000000"/>
        </p:xfrm>
        <a:graphic>
          <a:graphicData uri="http://schemas.openxmlformats.org/drawingml/2006/table">
            <a:tbl>
              <a:tblPr>
                <a:noFill/>
                <a:tableStyleId>{795B9FAF-5839-416E-9FB7-24AE3790146B}</a:tableStyleId>
              </a:tblPr>
              <a:tblGrid>
                <a:gridCol w="664525"/>
                <a:gridCol w="2178175"/>
              </a:tblGrid>
              <a:tr h="200025">
                <a:tc>
                  <a:txBody>
                    <a:bodyPr/>
                    <a:lstStyle/>
                    <a:p>
                      <a:pPr indent="0" lvl="0" marL="0" marR="0" rtl="0" algn="ctr">
                        <a:lnSpc>
                          <a:spcPct val="115000"/>
                        </a:lnSpc>
                        <a:spcBef>
                          <a:spcPts val="0"/>
                        </a:spcBef>
                        <a:spcAft>
                          <a:spcPts val="0"/>
                        </a:spcAft>
                        <a:buClr>
                          <a:srgbClr val="000000"/>
                        </a:buClr>
                        <a:buSzPts val="1100"/>
                        <a:buFont typeface="Arial"/>
                        <a:buNone/>
                      </a:pPr>
                      <a:r>
                        <a:rPr b="1" lang="en-GB" sz="1100" u="none" cap="none" strike="noStrike">
                          <a:latin typeface="Courier New"/>
                          <a:ea typeface="Courier New"/>
                          <a:cs typeface="Courier New"/>
                          <a:sym typeface="Courier New"/>
                        </a:rPr>
                        <a:t>name</a:t>
                      </a:r>
                      <a:endParaRPr b="1" sz="1100" u="none" cap="none" strike="noStrike">
                        <a:latin typeface="Courier New"/>
                        <a:ea typeface="Courier New"/>
                        <a:cs typeface="Courier New"/>
                        <a:sym typeface="Courier New"/>
                      </a:endParaRPr>
                    </a:p>
                  </a:txBody>
                  <a:tcPr marT="28575" marB="28575" marR="69850" marL="6985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100"/>
                        <a:buFont typeface="Arial"/>
                        <a:buNone/>
                      </a:pPr>
                      <a:r>
                        <a:rPr b="1" lang="en-GB" sz="1100" u="none" cap="none" strike="noStrike">
                          <a:latin typeface="Courier New"/>
                          <a:ea typeface="Courier New"/>
                          <a:cs typeface="Courier New"/>
                          <a:sym typeface="Courier New"/>
                        </a:rPr>
                        <a:t>mbox</a:t>
                      </a:r>
                      <a:endParaRPr b="1" sz="1100" u="none" cap="none" strike="noStrike">
                        <a:latin typeface="Courier New"/>
                        <a:ea typeface="Courier New"/>
                        <a:cs typeface="Courier New"/>
                        <a:sym typeface="Courier New"/>
                      </a:endParaRPr>
                    </a:p>
                  </a:txBody>
                  <a:tcPr marT="28575" marB="28575" marR="69850" marL="6985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r>
              <a:tr h="171450">
                <a:tc>
                  <a:txBody>
                    <a:bodyPr/>
                    <a:lstStyle/>
                    <a:p>
                      <a:pPr indent="0" lvl="0" marL="0" marR="0" rtl="0" algn="l">
                        <a:lnSpc>
                          <a:spcPct val="100000"/>
                        </a:lnSpc>
                        <a:spcBef>
                          <a:spcPts val="0"/>
                        </a:spcBef>
                        <a:spcAft>
                          <a:spcPts val="0"/>
                        </a:spcAft>
                        <a:buClr>
                          <a:srgbClr val="000000"/>
                        </a:buClr>
                        <a:buSzPts val="850"/>
                        <a:buFont typeface="Arial"/>
                        <a:buNone/>
                      </a:pPr>
                      <a:r>
                        <a:rPr lang="en-GB" sz="850" u="none" cap="none" strike="noStrike">
                          <a:latin typeface="Courier New"/>
                          <a:ea typeface="Courier New"/>
                          <a:cs typeface="Courier New"/>
                          <a:sym typeface="Courier New"/>
                        </a:rPr>
                        <a:t>"Alice"</a:t>
                      </a:r>
                      <a:endParaRPr sz="850" u="none" cap="none" strike="noStrike">
                        <a:latin typeface="Courier New"/>
                        <a:ea typeface="Courier New"/>
                        <a:cs typeface="Courier New"/>
                        <a:sym typeface="Courier New"/>
                      </a:endParaRPr>
                    </a:p>
                  </a:txBody>
                  <a:tcPr marT="28575" marB="28575" marR="69850" marL="6985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850"/>
                        <a:buFont typeface="Arial"/>
                        <a:buNone/>
                      </a:pPr>
                      <a:r>
                        <a:rPr lang="en-GB" sz="850" u="none" cap="none" strike="noStrike">
                          <a:latin typeface="Courier New"/>
                          <a:ea typeface="Courier New"/>
                          <a:cs typeface="Courier New"/>
                          <a:sym typeface="Courier New"/>
                        </a:rPr>
                        <a:t>&lt;mailto:alice@example.com&gt;</a:t>
                      </a:r>
                      <a:endParaRPr sz="850" u="none" cap="none" strike="noStrike">
                        <a:latin typeface="Courier New"/>
                        <a:ea typeface="Courier New"/>
                        <a:cs typeface="Courier New"/>
                        <a:sym typeface="Courier New"/>
                      </a:endParaRPr>
                    </a:p>
                  </a:txBody>
                  <a:tcPr marT="28575" marB="28575" marR="69850" marL="6985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r>
              <a:tr h="171450">
                <a:tc>
                  <a:txBody>
                    <a:bodyPr/>
                    <a:lstStyle/>
                    <a:p>
                      <a:pPr indent="0" lvl="0" marL="0" marR="0" rtl="0" algn="l">
                        <a:lnSpc>
                          <a:spcPct val="100000"/>
                        </a:lnSpc>
                        <a:spcBef>
                          <a:spcPts val="0"/>
                        </a:spcBef>
                        <a:spcAft>
                          <a:spcPts val="0"/>
                        </a:spcAft>
                        <a:buClr>
                          <a:srgbClr val="000000"/>
                        </a:buClr>
                        <a:buSzPts val="850"/>
                        <a:buFont typeface="Arial"/>
                        <a:buNone/>
                      </a:pPr>
                      <a:r>
                        <a:rPr lang="en-GB" sz="850" u="none" cap="none" strike="noStrike">
                          <a:latin typeface="Courier New"/>
                          <a:ea typeface="Courier New"/>
                          <a:cs typeface="Courier New"/>
                          <a:sym typeface="Courier New"/>
                        </a:rPr>
                        <a:t>"Alice"</a:t>
                      </a:r>
                      <a:endParaRPr sz="850" u="none" cap="none" strike="noStrike">
                        <a:latin typeface="Courier New"/>
                        <a:ea typeface="Courier New"/>
                        <a:cs typeface="Courier New"/>
                        <a:sym typeface="Courier New"/>
                      </a:endParaRPr>
                    </a:p>
                  </a:txBody>
                  <a:tcPr marT="28575" marB="28575" marR="69850" marL="6985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850"/>
                        <a:buFont typeface="Arial"/>
                        <a:buNone/>
                      </a:pPr>
                      <a:r>
                        <a:rPr lang="en-GB" sz="850" u="none" cap="none" strike="noStrike">
                          <a:latin typeface="Courier New"/>
                          <a:ea typeface="Courier New"/>
                          <a:cs typeface="Courier New"/>
                          <a:sym typeface="Courier New"/>
                        </a:rPr>
                        <a:t>&lt;mailto:alice@work.example&gt;</a:t>
                      </a:r>
                      <a:endParaRPr sz="850" u="none" cap="none" strike="noStrike">
                        <a:latin typeface="Courier New"/>
                        <a:ea typeface="Courier New"/>
                        <a:cs typeface="Courier New"/>
                        <a:sym typeface="Courier New"/>
                      </a:endParaRPr>
                    </a:p>
                  </a:txBody>
                  <a:tcPr marT="28575" marB="28575" marR="69850" marL="6985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1"/>
                                        </p:tgtEl>
                                        <p:attrNameLst>
                                          <p:attrName>style.visibility</p:attrName>
                                        </p:attrNameLst>
                                      </p:cBhvr>
                                      <p:to>
                                        <p:strVal val="visible"/>
                                      </p:to>
                                    </p:set>
                                    <p:animEffect filter="fade" transition="in">
                                      <p:cBhvr>
                                        <p:cTn dur="1000"/>
                                        <p:tgtEl>
                                          <p:spTgt spid="6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6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sz="1400">
                <a:highlight>
                  <a:srgbClr val="FFFFFF"/>
                </a:highlight>
              </a:rPr>
              <a:t>We can query the triples </a:t>
            </a:r>
            <a:r>
              <a:rPr lang="en-GB" sz="1400">
                <a:highlight>
                  <a:srgbClr val="EFF0F1"/>
                </a:highlight>
              </a:rPr>
              <a:t>FROM</a:t>
            </a:r>
            <a:r>
              <a:rPr lang="en-GB" sz="1400">
                <a:highlight>
                  <a:srgbClr val="FFFFFF"/>
                </a:highlight>
              </a:rPr>
              <a:t> a specific graph:</a:t>
            </a:r>
            <a:endParaRPr sz="1400"/>
          </a:p>
        </p:txBody>
      </p:sp>
      <p:sp>
        <p:nvSpPr>
          <p:cNvPr id="647" name="Google Shape;647;p62"/>
          <p:cNvSpPr txBox="1"/>
          <p:nvPr>
            <p:ph idx="1" type="body"/>
          </p:nvPr>
        </p:nvSpPr>
        <p:spPr>
          <a:xfrm>
            <a:off x="4882475" y="1017725"/>
            <a:ext cx="4038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sz="1400">
                <a:solidFill>
                  <a:schemeClr val="dk1"/>
                </a:solidFill>
              </a:rPr>
              <a:t>List all (named) subgraphs in particular endpoint</a:t>
            </a:r>
            <a:endParaRPr sz="1400">
              <a:solidFill>
                <a:schemeClr val="dk1"/>
              </a:solidFill>
            </a:endParaRPr>
          </a:p>
          <a:p>
            <a:pPr indent="0" lvl="0" marL="0" rtl="0" algn="l">
              <a:lnSpc>
                <a:spcPct val="115000"/>
              </a:lnSpc>
              <a:spcBef>
                <a:spcPts val="0"/>
              </a:spcBef>
              <a:spcAft>
                <a:spcPts val="0"/>
              </a:spcAft>
              <a:buSzPts val="1800"/>
              <a:buNone/>
            </a:pPr>
            <a:r>
              <a:t/>
            </a:r>
            <a:endParaRPr/>
          </a:p>
        </p:txBody>
      </p:sp>
      <p:pic>
        <p:nvPicPr>
          <p:cNvPr id="648" name="Google Shape;648;p62"/>
          <p:cNvPicPr preferRelativeResize="0"/>
          <p:nvPr/>
        </p:nvPicPr>
        <p:blipFill rotWithShape="1">
          <a:blip r:embed="rId3">
            <a:alphaModFix/>
          </a:blip>
          <a:srcRect b="0" l="0" r="0" t="0"/>
          <a:stretch/>
        </p:blipFill>
        <p:spPr>
          <a:xfrm>
            <a:off x="434525" y="1119000"/>
            <a:ext cx="3726324" cy="3839700"/>
          </a:xfrm>
          <a:prstGeom prst="rect">
            <a:avLst/>
          </a:prstGeom>
          <a:noFill/>
          <a:ln>
            <a:noFill/>
          </a:ln>
        </p:spPr>
      </p:pic>
      <p:pic>
        <p:nvPicPr>
          <p:cNvPr id="649" name="Google Shape;649;p62"/>
          <p:cNvPicPr preferRelativeResize="0"/>
          <p:nvPr/>
        </p:nvPicPr>
        <p:blipFill rotWithShape="1">
          <a:blip r:embed="rId4">
            <a:alphaModFix/>
          </a:blip>
          <a:srcRect b="0" l="0" r="0" t="0"/>
          <a:stretch/>
        </p:blipFill>
        <p:spPr>
          <a:xfrm>
            <a:off x="5613050" y="1719625"/>
            <a:ext cx="2576850" cy="29473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63"/>
          <p:cNvSpPr/>
          <p:nvPr/>
        </p:nvSpPr>
        <p:spPr>
          <a:xfrm>
            <a:off x="311700" y="1160150"/>
            <a:ext cx="8768100" cy="3594000"/>
          </a:xfrm>
          <a:prstGeom prst="rect">
            <a:avLst/>
          </a:prstGeom>
          <a:noFill/>
          <a:ln cap="flat" cmpd="sng" w="19050">
            <a:solidFill>
              <a:srgbClr val="1155CC"/>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6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Subqueries</a:t>
            </a:r>
            <a:endParaRPr/>
          </a:p>
        </p:txBody>
      </p:sp>
      <p:sp>
        <p:nvSpPr>
          <p:cNvPr id="656" name="Google Shape;656;p63"/>
          <p:cNvSpPr/>
          <p:nvPr/>
        </p:nvSpPr>
        <p:spPr>
          <a:xfrm>
            <a:off x="472650" y="1809425"/>
            <a:ext cx="6736500" cy="1957800"/>
          </a:xfrm>
          <a:prstGeom prst="rect">
            <a:avLst/>
          </a:prstGeom>
          <a:noFill/>
          <a:ln cap="flat" cmpd="sng" w="19050">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657" name="Google Shape;657;p63"/>
          <p:cNvGraphicFramePr/>
          <p:nvPr/>
        </p:nvGraphicFramePr>
        <p:xfrm>
          <a:off x="1254663" y="1196975"/>
          <a:ext cx="3000000" cy="3000000"/>
        </p:xfrm>
        <a:graphic>
          <a:graphicData uri="http://schemas.openxmlformats.org/drawingml/2006/table">
            <a:tbl>
              <a:tblPr>
                <a:noFill/>
                <a:tableStyleId>{795B9FAF-5839-416E-9FB7-24AE3790146B}</a:tableStyleId>
              </a:tblPr>
              <a:tblGrid>
                <a:gridCol w="6634675"/>
              </a:tblGrid>
              <a:tr h="2746750">
                <a:tc>
                  <a:txBody>
                    <a:bodyPr/>
                    <a:lstStyle/>
                    <a:p>
                      <a:pPr indent="0" lvl="0" marL="0" marR="0" rtl="0" algn="l">
                        <a:lnSpc>
                          <a:spcPct val="138000"/>
                        </a:lnSpc>
                        <a:spcBef>
                          <a:spcPts val="0"/>
                        </a:spcBef>
                        <a:spcAft>
                          <a:spcPts val="0"/>
                        </a:spcAft>
                        <a:buClr>
                          <a:srgbClr val="000000"/>
                        </a:buClr>
                        <a:buSzPts val="1400"/>
                        <a:buFont typeface="Arial"/>
                        <a:buNone/>
                      </a:pPr>
                      <a:r>
                        <a:rPr lang="en-GB" sz="1400" u="none" cap="none" strike="noStrike">
                          <a:solidFill>
                            <a:srgbClr val="00979D"/>
                          </a:solidFill>
                          <a:highlight>
                            <a:srgbClr val="FFFFFF"/>
                          </a:highlight>
                          <a:latin typeface="Consolas"/>
                          <a:ea typeface="Consolas"/>
                          <a:cs typeface="Consolas"/>
                          <a:sym typeface="Consolas"/>
                        </a:rPr>
                        <a:t>SELECT</a:t>
                      </a:r>
                      <a:r>
                        <a:rPr lang="en-GB" sz="1400" u="none" cap="none" strike="noStrike">
                          <a:solidFill>
                            <a:srgbClr val="434F54"/>
                          </a:solidFill>
                          <a:highlight>
                            <a:srgbClr val="FFFFFF"/>
                          </a:highlight>
                          <a:latin typeface="Consolas"/>
                          <a:ea typeface="Consolas"/>
                          <a:cs typeface="Consolas"/>
                          <a:sym typeface="Consolas"/>
                        </a:rPr>
                        <a:t> </a:t>
                      </a:r>
                      <a:r>
                        <a:rPr b="1" lang="en-GB" sz="1200">
                          <a:solidFill>
                            <a:srgbClr val="408080"/>
                          </a:solidFill>
                          <a:highlight>
                            <a:schemeClr val="lt1"/>
                          </a:highlight>
                          <a:latin typeface="Consolas"/>
                          <a:ea typeface="Consolas"/>
                          <a:cs typeface="Consolas"/>
                          <a:sym typeface="Consolas"/>
                        </a:rPr>
                        <a:t># </a:t>
                      </a:r>
                      <a:r>
                        <a:rPr i="1" lang="en-GB" sz="1200">
                          <a:solidFill>
                            <a:srgbClr val="408080"/>
                          </a:solidFill>
                          <a:highlight>
                            <a:srgbClr val="FFFFFF"/>
                          </a:highlight>
                          <a:latin typeface="Consolas"/>
                          <a:ea typeface="Consolas"/>
                          <a:cs typeface="Consolas"/>
                          <a:sym typeface="Consolas"/>
                        </a:rPr>
                        <a:t>which variables to return</a:t>
                      </a:r>
                      <a:endParaRPr>
                        <a:solidFill>
                          <a:srgbClr val="434F54"/>
                        </a:solidFill>
                        <a:highlight>
                          <a:srgbClr val="FFFFFF"/>
                        </a:highlight>
                        <a:latin typeface="Consolas"/>
                        <a:ea typeface="Consolas"/>
                        <a:cs typeface="Consolas"/>
                        <a:sym typeface="Consolas"/>
                      </a:endParaRPr>
                    </a:p>
                    <a:p>
                      <a:pPr indent="0" lvl="0" marL="0" marR="0" rtl="0" algn="l">
                        <a:lnSpc>
                          <a:spcPct val="138000"/>
                        </a:lnSpc>
                        <a:spcBef>
                          <a:spcPts val="0"/>
                        </a:spcBef>
                        <a:spcAft>
                          <a:spcPts val="0"/>
                        </a:spcAft>
                        <a:buClr>
                          <a:srgbClr val="000000"/>
                        </a:buClr>
                        <a:buSzPts val="1400"/>
                        <a:buFont typeface="Arial"/>
                        <a:buNone/>
                      </a:pPr>
                      <a:r>
                        <a:rPr lang="en-GB" sz="1400" u="none" cap="none" strike="noStrike">
                          <a:solidFill>
                            <a:srgbClr val="00979D"/>
                          </a:solidFill>
                          <a:highlight>
                            <a:srgbClr val="FFFFFF"/>
                          </a:highlight>
                          <a:latin typeface="Consolas"/>
                          <a:ea typeface="Consolas"/>
                          <a:cs typeface="Consolas"/>
                          <a:sym typeface="Consolas"/>
                        </a:rPr>
                        <a:t>WHERE</a:t>
                      </a:r>
                      <a:r>
                        <a:rPr lang="en-GB" sz="1400" u="none" cap="none" strike="noStrike">
                          <a:solidFill>
                            <a:srgbClr val="434F54"/>
                          </a:solidFill>
                          <a:highlight>
                            <a:srgbClr val="FFFFFF"/>
                          </a:highlight>
                          <a:latin typeface="Consolas"/>
                          <a:ea typeface="Consolas"/>
                          <a:cs typeface="Consolas"/>
                          <a:sym typeface="Consolas"/>
                        </a:rPr>
                        <a:t> {</a:t>
                      </a:r>
                      <a:endParaRPr sz="1400" u="none" cap="none" strike="noStrike">
                        <a:solidFill>
                          <a:srgbClr val="434F54"/>
                        </a:solidFill>
                        <a:highlight>
                          <a:srgbClr val="FFFFFF"/>
                        </a:highlight>
                        <a:latin typeface="Consolas"/>
                        <a:ea typeface="Consolas"/>
                        <a:cs typeface="Consolas"/>
                        <a:sym typeface="Consolas"/>
                      </a:endParaRPr>
                    </a:p>
                    <a:p>
                      <a:pPr indent="0" lvl="0" marL="0" marR="0" rtl="0" algn="l">
                        <a:lnSpc>
                          <a:spcPct val="138000"/>
                        </a:lnSpc>
                        <a:spcBef>
                          <a:spcPts val="0"/>
                        </a:spcBef>
                        <a:spcAft>
                          <a:spcPts val="0"/>
                        </a:spcAft>
                        <a:buClr>
                          <a:srgbClr val="000000"/>
                        </a:buClr>
                        <a:buSzPts val="1400"/>
                        <a:buFont typeface="Arial"/>
                        <a:buNone/>
                      </a:pPr>
                      <a:r>
                        <a:rPr lang="en-GB" sz="1400" u="none" cap="none" strike="noStrike">
                          <a:solidFill>
                            <a:srgbClr val="434F54"/>
                          </a:solidFill>
                          <a:highlight>
                            <a:srgbClr val="FFFFFF"/>
                          </a:highlight>
                          <a:latin typeface="Consolas"/>
                          <a:ea typeface="Consolas"/>
                          <a:cs typeface="Consolas"/>
                          <a:sym typeface="Consolas"/>
                        </a:rPr>
                        <a:t>  { </a:t>
                      </a:r>
                      <a:r>
                        <a:rPr i="1" lang="en-GB" sz="1200">
                          <a:solidFill>
                            <a:srgbClr val="980000"/>
                          </a:solidFill>
                          <a:highlight>
                            <a:schemeClr val="lt1"/>
                          </a:highlight>
                          <a:latin typeface="Consolas"/>
                          <a:ea typeface="Consolas"/>
                          <a:cs typeface="Consolas"/>
                          <a:sym typeface="Consolas"/>
                        </a:rPr>
                        <a:t># start of the subquery</a:t>
                      </a:r>
                      <a:endParaRPr>
                        <a:solidFill>
                          <a:srgbClr val="434F54"/>
                        </a:solidFill>
                        <a:highlight>
                          <a:srgbClr val="FFFFFF"/>
                        </a:highlight>
                        <a:latin typeface="Consolas"/>
                        <a:ea typeface="Consolas"/>
                        <a:cs typeface="Consolas"/>
                        <a:sym typeface="Consolas"/>
                      </a:endParaRPr>
                    </a:p>
                    <a:p>
                      <a:pPr indent="0" lvl="0" marL="0" marR="0" rtl="0" algn="l">
                        <a:lnSpc>
                          <a:spcPct val="138000"/>
                        </a:lnSpc>
                        <a:spcBef>
                          <a:spcPts val="0"/>
                        </a:spcBef>
                        <a:spcAft>
                          <a:spcPts val="0"/>
                        </a:spcAft>
                        <a:buClr>
                          <a:srgbClr val="000000"/>
                        </a:buClr>
                        <a:buSzPts val="1400"/>
                        <a:buFont typeface="Arial"/>
                        <a:buNone/>
                      </a:pPr>
                      <a:r>
                        <a:rPr lang="en-GB" sz="1400" u="none" cap="none" strike="noStrike">
                          <a:solidFill>
                            <a:srgbClr val="434F54"/>
                          </a:solidFill>
                          <a:highlight>
                            <a:srgbClr val="FFFFFF"/>
                          </a:highlight>
                          <a:latin typeface="Consolas"/>
                          <a:ea typeface="Consolas"/>
                          <a:cs typeface="Consolas"/>
                          <a:sym typeface="Consolas"/>
                        </a:rPr>
                        <a:t>  </a:t>
                      </a:r>
                      <a:r>
                        <a:rPr b="1" lang="en-GB" sz="1400" u="none" cap="none" strike="noStrike">
                          <a:solidFill>
                            <a:srgbClr val="434F54"/>
                          </a:solidFill>
                          <a:highlight>
                            <a:srgbClr val="FFFFFF"/>
                          </a:highlight>
                          <a:latin typeface="Consolas"/>
                          <a:ea typeface="Consolas"/>
                          <a:cs typeface="Consolas"/>
                          <a:sym typeface="Consolas"/>
                        </a:rPr>
                        <a:t>  </a:t>
                      </a:r>
                      <a:r>
                        <a:rPr b="1" lang="en-GB" sz="1200" u="none" cap="none" strike="noStrike">
                          <a:solidFill>
                            <a:srgbClr val="00979D"/>
                          </a:solidFill>
                          <a:highlight>
                            <a:srgbClr val="FFFFFF"/>
                          </a:highlight>
                          <a:latin typeface="Consolas"/>
                          <a:ea typeface="Consolas"/>
                          <a:cs typeface="Consolas"/>
                          <a:sym typeface="Consolas"/>
                        </a:rPr>
                        <a:t>SELECT</a:t>
                      </a:r>
                      <a:r>
                        <a:rPr b="1" lang="en-GB" sz="1200" u="none" cap="none" strike="noStrike">
                          <a:solidFill>
                            <a:srgbClr val="434F54"/>
                          </a:solidFill>
                          <a:highlight>
                            <a:srgbClr val="FFFFFF"/>
                          </a:highlight>
                          <a:latin typeface="Consolas"/>
                          <a:ea typeface="Consolas"/>
                          <a:cs typeface="Consolas"/>
                          <a:sym typeface="Consolas"/>
                        </a:rPr>
                        <a:t> </a:t>
                      </a:r>
                      <a:r>
                        <a:rPr b="1" lang="en-GB" sz="1200" u="none" cap="none" strike="noStrike">
                          <a:solidFill>
                            <a:srgbClr val="408080"/>
                          </a:solidFill>
                          <a:highlight>
                            <a:srgbClr val="FFFFFF"/>
                          </a:highlight>
                          <a:latin typeface="Consolas"/>
                          <a:ea typeface="Consolas"/>
                          <a:cs typeface="Consolas"/>
                          <a:sym typeface="Consolas"/>
                        </a:rPr>
                        <a:t># </a:t>
                      </a:r>
                      <a:r>
                        <a:rPr i="1" lang="en-GB" sz="1200">
                          <a:solidFill>
                            <a:srgbClr val="408080"/>
                          </a:solidFill>
                          <a:highlight>
                            <a:srgbClr val="FFFFFF"/>
                          </a:highlight>
                          <a:latin typeface="Consolas"/>
                          <a:ea typeface="Consolas"/>
                          <a:cs typeface="Consolas"/>
                          <a:sym typeface="Consolas"/>
                        </a:rPr>
                        <a:t>which variables to return</a:t>
                      </a:r>
                      <a:endParaRPr b="1" sz="1200" u="none" cap="none" strike="noStrike">
                        <a:solidFill>
                          <a:srgbClr val="434F54"/>
                        </a:solidFill>
                        <a:highlight>
                          <a:srgbClr val="FFFFFF"/>
                        </a:highlight>
                        <a:latin typeface="Consolas"/>
                        <a:ea typeface="Consolas"/>
                        <a:cs typeface="Consolas"/>
                        <a:sym typeface="Consolas"/>
                      </a:endParaRPr>
                    </a:p>
                    <a:p>
                      <a:pPr indent="0" lvl="0" marL="0" marR="0" rtl="0" algn="l">
                        <a:lnSpc>
                          <a:spcPct val="138000"/>
                        </a:lnSpc>
                        <a:spcBef>
                          <a:spcPts val="0"/>
                        </a:spcBef>
                        <a:spcAft>
                          <a:spcPts val="0"/>
                        </a:spcAft>
                        <a:buClr>
                          <a:srgbClr val="000000"/>
                        </a:buClr>
                        <a:buSzPts val="1400"/>
                        <a:buFont typeface="Arial"/>
                        <a:buNone/>
                      </a:pPr>
                      <a:r>
                        <a:rPr b="1" lang="en-GB" sz="1200" u="none" cap="none" strike="noStrike">
                          <a:solidFill>
                            <a:srgbClr val="434F54"/>
                          </a:solidFill>
                          <a:highlight>
                            <a:srgbClr val="FFFFFF"/>
                          </a:highlight>
                          <a:latin typeface="Consolas"/>
                          <a:ea typeface="Consolas"/>
                          <a:cs typeface="Consolas"/>
                          <a:sym typeface="Consolas"/>
                        </a:rPr>
                        <a:t>    </a:t>
                      </a:r>
                      <a:r>
                        <a:rPr b="1" lang="en-GB" sz="1200" u="none" cap="none" strike="noStrike">
                          <a:solidFill>
                            <a:srgbClr val="00979D"/>
                          </a:solidFill>
                          <a:highlight>
                            <a:srgbClr val="FFFFFF"/>
                          </a:highlight>
                          <a:latin typeface="Consolas"/>
                          <a:ea typeface="Consolas"/>
                          <a:cs typeface="Consolas"/>
                          <a:sym typeface="Consolas"/>
                        </a:rPr>
                        <a:t>WHERE</a:t>
                      </a:r>
                      <a:r>
                        <a:rPr b="1" lang="en-GB" sz="1200" u="none" cap="none" strike="noStrike">
                          <a:solidFill>
                            <a:srgbClr val="434F54"/>
                          </a:solidFill>
                          <a:highlight>
                            <a:srgbClr val="FFFFFF"/>
                          </a:highlight>
                          <a:latin typeface="Consolas"/>
                          <a:ea typeface="Consolas"/>
                          <a:cs typeface="Consolas"/>
                          <a:sym typeface="Consolas"/>
                        </a:rPr>
                        <a:t> {</a:t>
                      </a:r>
                      <a:endParaRPr b="1" sz="1200" u="none" cap="none" strike="noStrike">
                        <a:solidFill>
                          <a:srgbClr val="434F54"/>
                        </a:solidFill>
                        <a:highlight>
                          <a:srgbClr val="FFFFFF"/>
                        </a:highlight>
                        <a:latin typeface="Consolas"/>
                        <a:ea typeface="Consolas"/>
                        <a:cs typeface="Consolas"/>
                        <a:sym typeface="Consolas"/>
                      </a:endParaRPr>
                    </a:p>
                    <a:p>
                      <a:pPr indent="0" lvl="0" marL="0" marR="0" rtl="0" algn="l">
                        <a:lnSpc>
                          <a:spcPct val="138000"/>
                        </a:lnSpc>
                        <a:spcBef>
                          <a:spcPts val="0"/>
                        </a:spcBef>
                        <a:spcAft>
                          <a:spcPts val="0"/>
                        </a:spcAft>
                        <a:buClr>
                          <a:srgbClr val="000000"/>
                        </a:buClr>
                        <a:buSzPts val="1400"/>
                        <a:buFont typeface="Arial"/>
                        <a:buNone/>
                      </a:pPr>
                      <a:r>
                        <a:rPr b="1" lang="en-GB" sz="1200" u="none" cap="none" strike="noStrike">
                          <a:solidFill>
                            <a:srgbClr val="434F54"/>
                          </a:solidFill>
                          <a:highlight>
                            <a:srgbClr val="FFFFFF"/>
                          </a:highlight>
                          <a:latin typeface="Consolas"/>
                          <a:ea typeface="Consolas"/>
                          <a:cs typeface="Consolas"/>
                          <a:sym typeface="Consolas"/>
                        </a:rPr>
                        <a:t>      </a:t>
                      </a:r>
                      <a:r>
                        <a:rPr i="1" lang="en-GB" sz="1200">
                          <a:solidFill>
                            <a:srgbClr val="408080"/>
                          </a:solidFill>
                          <a:highlight>
                            <a:srgbClr val="FFFFFF"/>
                          </a:highlight>
                          <a:latin typeface="Consolas"/>
                          <a:ea typeface="Consolas"/>
                          <a:cs typeface="Consolas"/>
                          <a:sym typeface="Consolas"/>
                        </a:rPr>
                        <a:t># query pattern</a:t>
                      </a:r>
                      <a:endParaRPr b="1" sz="1200" u="none" cap="none" strike="noStrike">
                        <a:solidFill>
                          <a:srgbClr val="434F54"/>
                        </a:solidFill>
                        <a:highlight>
                          <a:srgbClr val="FFFFFF"/>
                        </a:highlight>
                        <a:latin typeface="Consolas"/>
                        <a:ea typeface="Consolas"/>
                        <a:cs typeface="Consolas"/>
                        <a:sym typeface="Consolas"/>
                      </a:endParaRPr>
                    </a:p>
                    <a:p>
                      <a:pPr indent="0" lvl="0" marL="0" marR="0" rtl="0" algn="l">
                        <a:lnSpc>
                          <a:spcPct val="138000"/>
                        </a:lnSpc>
                        <a:spcBef>
                          <a:spcPts val="0"/>
                        </a:spcBef>
                        <a:spcAft>
                          <a:spcPts val="0"/>
                        </a:spcAft>
                        <a:buClr>
                          <a:srgbClr val="000000"/>
                        </a:buClr>
                        <a:buSzPts val="1400"/>
                        <a:buFont typeface="Arial"/>
                        <a:buNone/>
                      </a:pPr>
                      <a:r>
                        <a:rPr b="1" lang="en-GB" sz="1200" u="none" cap="none" strike="noStrike">
                          <a:solidFill>
                            <a:srgbClr val="434F54"/>
                          </a:solidFill>
                          <a:highlight>
                            <a:srgbClr val="FFFFFF"/>
                          </a:highlight>
                          <a:latin typeface="Consolas"/>
                          <a:ea typeface="Consolas"/>
                          <a:cs typeface="Consolas"/>
                          <a:sym typeface="Consolas"/>
                        </a:rPr>
                        <a:t>    }</a:t>
                      </a:r>
                      <a:endParaRPr b="1" sz="1200">
                        <a:solidFill>
                          <a:srgbClr val="434F54"/>
                        </a:solidFill>
                        <a:highlight>
                          <a:srgbClr val="FFFFFF"/>
                        </a:highlight>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i="1" lang="en-GB" sz="1200">
                          <a:solidFill>
                            <a:srgbClr val="408080"/>
                          </a:solidFill>
                          <a:highlight>
                            <a:srgbClr val="FFFFFF"/>
                          </a:highlight>
                          <a:latin typeface="Consolas"/>
                          <a:ea typeface="Consolas"/>
                          <a:cs typeface="Consolas"/>
                          <a:sym typeface="Consolas"/>
                        </a:rPr>
                        <a:t># query modifiers</a:t>
                      </a:r>
                      <a:endParaRPr sz="1200">
                        <a:solidFill>
                          <a:srgbClr val="666666"/>
                        </a:solidFill>
                        <a:highlight>
                          <a:srgbClr val="FFFFFF"/>
                        </a:highlight>
                        <a:latin typeface="Consolas"/>
                        <a:ea typeface="Consolas"/>
                        <a:cs typeface="Consolas"/>
                        <a:sym typeface="Consolas"/>
                      </a:endParaRPr>
                    </a:p>
                    <a:p>
                      <a:pPr indent="0" lvl="0" marL="0" marR="0" rtl="0" algn="l">
                        <a:lnSpc>
                          <a:spcPct val="138000"/>
                        </a:lnSpc>
                        <a:spcBef>
                          <a:spcPts val="0"/>
                        </a:spcBef>
                        <a:spcAft>
                          <a:spcPts val="0"/>
                        </a:spcAft>
                        <a:buClr>
                          <a:srgbClr val="000000"/>
                        </a:buClr>
                        <a:buSzPts val="1400"/>
                        <a:buFont typeface="Arial"/>
                        <a:buNone/>
                      </a:pPr>
                      <a:r>
                        <a:rPr lang="en-GB" sz="1400" u="none" cap="none" strike="noStrike">
                          <a:solidFill>
                            <a:srgbClr val="434F54"/>
                          </a:solidFill>
                          <a:highlight>
                            <a:srgbClr val="FFFFFF"/>
                          </a:highlight>
                          <a:latin typeface="Consolas"/>
                          <a:ea typeface="Consolas"/>
                          <a:cs typeface="Consolas"/>
                          <a:sym typeface="Consolas"/>
                        </a:rPr>
                        <a:t>}</a:t>
                      </a:r>
                      <a:r>
                        <a:rPr lang="en-GB">
                          <a:solidFill>
                            <a:srgbClr val="434F54"/>
                          </a:solidFill>
                          <a:highlight>
                            <a:srgbClr val="FFFFFF"/>
                          </a:highlight>
                          <a:latin typeface="Consolas"/>
                          <a:ea typeface="Consolas"/>
                          <a:cs typeface="Consolas"/>
                          <a:sym typeface="Consolas"/>
                        </a:rPr>
                        <a:t> </a:t>
                      </a:r>
                      <a:r>
                        <a:rPr i="1" lang="en-GB" sz="1200">
                          <a:solidFill>
                            <a:srgbClr val="980000"/>
                          </a:solidFill>
                          <a:highlight>
                            <a:srgbClr val="FFFFFF"/>
                          </a:highlight>
                          <a:latin typeface="Consolas"/>
                          <a:ea typeface="Consolas"/>
                          <a:cs typeface="Consolas"/>
                          <a:sym typeface="Consolas"/>
                        </a:rPr>
                        <a:t># end of the subquery</a:t>
                      </a:r>
                      <a:endParaRPr i="1" sz="1200" u="none" cap="none" strike="noStrike">
                        <a:solidFill>
                          <a:srgbClr val="980000"/>
                        </a:solidFill>
                        <a:highlight>
                          <a:srgbClr val="FFFFFF"/>
                        </a:highlight>
                        <a:latin typeface="Consolas"/>
                        <a:ea typeface="Consolas"/>
                        <a:cs typeface="Consolas"/>
                        <a:sym typeface="Consolas"/>
                      </a:endParaRPr>
                    </a:p>
                    <a:p>
                      <a:pPr indent="0" lvl="0" marL="0" marR="0" rtl="0" algn="l">
                        <a:lnSpc>
                          <a:spcPct val="138000"/>
                        </a:lnSpc>
                        <a:spcBef>
                          <a:spcPts val="0"/>
                        </a:spcBef>
                        <a:spcAft>
                          <a:spcPts val="0"/>
                        </a:spcAft>
                        <a:buClr>
                          <a:srgbClr val="000000"/>
                        </a:buClr>
                        <a:buSzPts val="1400"/>
                        <a:buFont typeface="Arial"/>
                        <a:buNone/>
                      </a:pPr>
                      <a:r>
                        <a:t/>
                      </a:r>
                      <a:endParaRPr>
                        <a:solidFill>
                          <a:srgbClr val="434F54"/>
                        </a:solidFill>
                        <a:highlight>
                          <a:srgbClr val="FFFFFF"/>
                        </a:highlight>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i="1" lang="en-GB" sz="1200">
                          <a:solidFill>
                            <a:srgbClr val="408080"/>
                          </a:solidFill>
                          <a:highlight>
                            <a:srgbClr val="FFFFFF"/>
                          </a:highlight>
                          <a:latin typeface="Consolas"/>
                          <a:ea typeface="Consolas"/>
                          <a:cs typeface="Consolas"/>
                          <a:sym typeface="Consolas"/>
                        </a:rPr>
                        <a:t># query pattern</a:t>
                      </a:r>
                      <a:endParaRPr>
                        <a:solidFill>
                          <a:srgbClr val="434F54"/>
                        </a:solidFill>
                        <a:highlight>
                          <a:srgbClr val="FFFFFF"/>
                        </a:highlight>
                        <a:latin typeface="Consolas"/>
                        <a:ea typeface="Consolas"/>
                        <a:cs typeface="Consolas"/>
                        <a:sym typeface="Consolas"/>
                      </a:endParaRPr>
                    </a:p>
                    <a:p>
                      <a:pPr indent="0" lvl="0" marL="0" marR="0" rtl="0" algn="l">
                        <a:lnSpc>
                          <a:spcPct val="138000"/>
                        </a:lnSpc>
                        <a:spcBef>
                          <a:spcPts val="0"/>
                        </a:spcBef>
                        <a:spcAft>
                          <a:spcPts val="0"/>
                        </a:spcAft>
                        <a:buClr>
                          <a:srgbClr val="000000"/>
                        </a:buClr>
                        <a:buSzPts val="1400"/>
                        <a:buFont typeface="Arial"/>
                        <a:buNone/>
                      </a:pPr>
                      <a:r>
                        <a:rPr lang="en-GB" sz="1400" u="none" cap="none" strike="noStrike">
                          <a:solidFill>
                            <a:srgbClr val="434F54"/>
                          </a:solidFill>
                          <a:highlight>
                            <a:srgbClr val="FFFFFF"/>
                          </a:highlight>
                          <a:latin typeface="Consolas"/>
                          <a:ea typeface="Consolas"/>
                          <a:cs typeface="Consolas"/>
                          <a:sym typeface="Consolas"/>
                        </a:rPr>
                        <a:t>} </a:t>
                      </a:r>
                      <a:endParaRPr i="1" sz="1200">
                        <a:solidFill>
                          <a:srgbClr val="408080"/>
                        </a:solidFill>
                        <a:highlight>
                          <a:srgbClr val="FFFFFF"/>
                        </a:highlight>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i="1" lang="en-GB" sz="1200">
                          <a:solidFill>
                            <a:srgbClr val="408080"/>
                          </a:solidFill>
                          <a:highlight>
                            <a:srgbClr val="FFFFFF"/>
                          </a:highlight>
                          <a:latin typeface="Consolas"/>
                          <a:ea typeface="Consolas"/>
                          <a:cs typeface="Consolas"/>
                          <a:sym typeface="Consolas"/>
                        </a:rPr>
                        <a:t># query modifiers</a:t>
                      </a:r>
                      <a:endParaRPr sz="1200">
                        <a:solidFill>
                          <a:schemeClr val="dk1"/>
                        </a:solidFill>
                        <a:highlight>
                          <a:srgbClr val="FFFFFF"/>
                        </a:highlight>
                        <a:latin typeface="Consolas"/>
                        <a:ea typeface="Consolas"/>
                        <a:cs typeface="Consolas"/>
                        <a:sym typeface="Consolas"/>
                      </a:endParaRPr>
                    </a:p>
                    <a:p>
                      <a:pPr indent="0" lvl="0" marL="63500" marR="63500" rtl="0" algn="l">
                        <a:lnSpc>
                          <a:spcPct val="120000"/>
                        </a:lnSpc>
                        <a:spcBef>
                          <a:spcPts val="0"/>
                        </a:spcBef>
                        <a:spcAft>
                          <a:spcPts val="0"/>
                        </a:spcAft>
                        <a:buClr>
                          <a:schemeClr val="dk1"/>
                        </a:buClr>
                        <a:buSzPts val="1100"/>
                        <a:buFont typeface="Arial"/>
                        <a:buNone/>
                      </a:pPr>
                      <a:r>
                        <a:t/>
                      </a:r>
                      <a:endParaRPr sz="1200">
                        <a:solidFill>
                          <a:srgbClr val="666666"/>
                        </a:solidFill>
                        <a:highlight>
                          <a:srgbClr val="FFFFFF"/>
                        </a:highlight>
                        <a:latin typeface="Consolas"/>
                        <a:ea typeface="Consolas"/>
                        <a:cs typeface="Consolas"/>
                        <a:sym typeface="Consolas"/>
                      </a:endParaRPr>
                    </a:p>
                    <a:p>
                      <a:pPr indent="0" lvl="0" marL="0" marR="0" rtl="0" algn="l">
                        <a:lnSpc>
                          <a:spcPct val="138000"/>
                        </a:lnSpc>
                        <a:spcBef>
                          <a:spcPts val="0"/>
                        </a:spcBef>
                        <a:spcAft>
                          <a:spcPts val="0"/>
                        </a:spcAft>
                        <a:buClr>
                          <a:srgbClr val="000000"/>
                        </a:buClr>
                        <a:buSzPts val="1400"/>
                        <a:buFont typeface="Arial"/>
                        <a:buNone/>
                      </a:pPr>
                      <a:r>
                        <a:t/>
                      </a:r>
                      <a:endParaRPr>
                        <a:solidFill>
                          <a:srgbClr val="00979D"/>
                        </a:solidFill>
                        <a:highlight>
                          <a:srgbClr val="FFFFFF"/>
                        </a:highlight>
                        <a:latin typeface="Consolas"/>
                        <a:ea typeface="Consolas"/>
                        <a:cs typeface="Consolas"/>
                        <a:sym typeface="Consolas"/>
                      </a:endParaRPr>
                    </a:p>
                  </a:txBody>
                  <a:tcPr marT="63500" marB="63500" marR="63500" marL="63500"/>
                </a:tc>
              </a:tr>
              <a:tr h="1119025">
                <a:tc>
                  <a:txBody>
                    <a:bodyPr/>
                    <a:lstStyle/>
                    <a:p>
                      <a:pPr indent="0" lvl="0" marL="0" marR="0" rtl="0" algn="l">
                        <a:lnSpc>
                          <a:spcPct val="138000"/>
                        </a:lnSpc>
                        <a:spcBef>
                          <a:spcPts val="0"/>
                        </a:spcBef>
                        <a:spcAft>
                          <a:spcPts val="0"/>
                        </a:spcAft>
                        <a:buNone/>
                      </a:pPr>
                      <a:r>
                        <a:t/>
                      </a:r>
                      <a:endParaRPr sz="1400" u="none" cap="none" strike="noStrike">
                        <a:solidFill>
                          <a:srgbClr val="00979D"/>
                        </a:solidFill>
                        <a:highlight>
                          <a:srgbClr val="FFFFFF"/>
                        </a:highlight>
                        <a:latin typeface="Consolas"/>
                        <a:ea typeface="Consolas"/>
                        <a:cs typeface="Consolas"/>
                        <a:sym typeface="Consolas"/>
                      </a:endParaRPr>
                    </a:p>
                  </a:txBody>
                  <a:tcPr marT="63500" marB="63500" marR="63500" marL="63500"/>
                </a:tc>
              </a:tr>
            </a:tbl>
          </a:graphicData>
        </a:graphic>
      </p:graphicFrame>
      <p:sp>
        <p:nvSpPr>
          <p:cNvPr id="658" name="Google Shape;658;p63"/>
          <p:cNvSpPr txBox="1"/>
          <p:nvPr/>
        </p:nvSpPr>
        <p:spPr>
          <a:xfrm>
            <a:off x="6961500" y="2195600"/>
            <a:ext cx="1870800" cy="1523100"/>
          </a:xfrm>
          <a:prstGeom prst="rect">
            <a:avLst/>
          </a:prstGeom>
          <a:solidFill>
            <a:schemeClr val="lt1"/>
          </a:solidFill>
          <a:ln cap="flat" cmpd="sng" w="38100">
            <a:solidFill>
              <a:schemeClr val="accent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GB">
                <a:solidFill>
                  <a:srgbClr val="A61C00"/>
                </a:solidFill>
              </a:rPr>
              <a:t>Querying the KG to select a subgraph as part of the solution and serve that subgraph to outer query </a:t>
            </a:r>
            <a:endParaRPr b="0" i="0" sz="1400" u="none" cap="none" strike="noStrike">
              <a:solidFill>
                <a:srgbClr val="A61C00"/>
              </a:solidFill>
              <a:latin typeface="Arial"/>
              <a:ea typeface="Arial"/>
              <a:cs typeface="Arial"/>
              <a:sym typeface="Arial"/>
            </a:endParaRPr>
          </a:p>
        </p:txBody>
      </p:sp>
      <p:sp>
        <p:nvSpPr>
          <p:cNvPr id="659" name="Google Shape;659;p63"/>
          <p:cNvSpPr txBox="1"/>
          <p:nvPr/>
        </p:nvSpPr>
        <p:spPr>
          <a:xfrm>
            <a:off x="3751824" y="4571875"/>
            <a:ext cx="5217300" cy="429300"/>
          </a:xfrm>
          <a:prstGeom prst="rect">
            <a:avLst/>
          </a:prstGeom>
          <a:solidFill>
            <a:schemeClr val="lt1"/>
          </a:solid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GB">
                <a:solidFill>
                  <a:srgbClr val="1155CC"/>
                </a:solidFill>
              </a:rPr>
              <a:t>Final process for the subgraph that comes from inner query </a:t>
            </a:r>
            <a:endParaRPr b="0" i="0" sz="1400" u="none" cap="none" strike="noStrike">
              <a:solidFill>
                <a:srgbClr val="1155CC"/>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64"/>
          <p:cNvSpPr txBox="1"/>
          <p:nvPr>
            <p:ph type="title"/>
          </p:nvPr>
        </p:nvSpPr>
        <p:spPr>
          <a:xfrm>
            <a:off x="311700" y="292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Subqueries</a:t>
            </a:r>
            <a:endParaRPr/>
          </a:p>
        </p:txBody>
      </p:sp>
      <p:graphicFrame>
        <p:nvGraphicFramePr>
          <p:cNvPr id="665" name="Google Shape;665;p64"/>
          <p:cNvGraphicFramePr/>
          <p:nvPr/>
        </p:nvGraphicFramePr>
        <p:xfrm>
          <a:off x="378025" y="1025475"/>
          <a:ext cx="3000000" cy="3000000"/>
        </p:xfrm>
        <a:graphic>
          <a:graphicData uri="http://schemas.openxmlformats.org/drawingml/2006/table">
            <a:tbl>
              <a:tblPr>
                <a:noFill/>
                <a:tableStyleId>{52A0FA27-4685-4BFA-953D-22D01ACD82C4}</a:tableStyleId>
              </a:tblPr>
              <a:tblGrid>
                <a:gridCol w="5298300"/>
              </a:tblGrid>
              <a:tr h="2976300">
                <a:tc>
                  <a:txBody>
                    <a:bodyPr/>
                    <a:lstStyle/>
                    <a:p>
                      <a:pPr indent="0" lvl="0" marL="0" marR="0" rtl="0" algn="l">
                        <a:lnSpc>
                          <a:spcPct val="115000"/>
                        </a:lnSpc>
                        <a:spcBef>
                          <a:spcPts val="0"/>
                        </a:spcBef>
                        <a:spcAft>
                          <a:spcPts val="0"/>
                        </a:spcAft>
                        <a:buClr>
                          <a:schemeClr val="dk1"/>
                        </a:buClr>
                        <a:buSzPts val="1100"/>
                        <a:buFont typeface="Arial"/>
                        <a:buNone/>
                      </a:pPr>
                      <a:r>
                        <a:rPr lang="en-GB" sz="1100" u="none" cap="none" strike="noStrike">
                          <a:solidFill>
                            <a:srgbClr val="00979D"/>
                          </a:solidFill>
                          <a:highlight>
                            <a:schemeClr val="lt1"/>
                          </a:highlight>
                          <a:latin typeface="Consolas"/>
                          <a:ea typeface="Consolas"/>
                          <a:cs typeface="Consolas"/>
                          <a:sym typeface="Consolas"/>
                        </a:rPr>
                        <a:t>PREFIX</a:t>
                      </a:r>
                      <a:r>
                        <a:rPr lang="en-GB" sz="1100" u="none" cap="none" strike="noStrike">
                          <a:solidFill>
                            <a:srgbClr val="434343"/>
                          </a:solidFill>
                          <a:highlight>
                            <a:schemeClr val="lt1"/>
                          </a:highlight>
                          <a:latin typeface="Consolas"/>
                          <a:ea typeface="Consolas"/>
                          <a:cs typeface="Consolas"/>
                          <a:sym typeface="Consolas"/>
                        </a:rPr>
                        <a:t> dbo:&lt;http://dbpedia.org/ontology/&gt;</a:t>
                      </a:r>
                      <a:endParaRPr sz="1100" u="none" cap="none" strike="noStrike">
                        <a:solidFill>
                          <a:srgbClr val="434343"/>
                        </a:solidFill>
                        <a:highlight>
                          <a:schemeClr val="lt1"/>
                        </a:highlight>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GB" sz="1100" u="none" cap="none" strike="noStrike">
                          <a:solidFill>
                            <a:srgbClr val="00979D"/>
                          </a:solidFill>
                          <a:highlight>
                            <a:schemeClr val="lt1"/>
                          </a:highlight>
                          <a:latin typeface="Consolas"/>
                          <a:ea typeface="Consolas"/>
                          <a:cs typeface="Consolas"/>
                          <a:sym typeface="Consolas"/>
                        </a:rPr>
                        <a:t>PREFIX</a:t>
                      </a:r>
                      <a:r>
                        <a:rPr lang="en-GB" sz="1100" u="none" cap="none" strike="noStrike">
                          <a:solidFill>
                            <a:srgbClr val="434343"/>
                          </a:solidFill>
                          <a:highlight>
                            <a:schemeClr val="lt1"/>
                          </a:highlight>
                          <a:latin typeface="Consolas"/>
                          <a:ea typeface="Consolas"/>
                          <a:cs typeface="Consolas"/>
                          <a:sym typeface="Consolas"/>
                        </a:rPr>
                        <a:t> dbr:&lt;http://dbpedia.org/resource/&gt;</a:t>
                      </a:r>
                      <a:endParaRPr sz="1100" u="none" cap="none" strike="noStrike">
                        <a:solidFill>
                          <a:srgbClr val="434343"/>
                        </a:solidFill>
                        <a:highlight>
                          <a:schemeClr val="lt1"/>
                        </a:highlight>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GB" sz="1100" u="none" cap="none" strike="noStrike">
                          <a:solidFill>
                            <a:srgbClr val="00979D"/>
                          </a:solidFill>
                          <a:highlight>
                            <a:schemeClr val="lt1"/>
                          </a:highlight>
                          <a:latin typeface="Consolas"/>
                          <a:ea typeface="Consolas"/>
                          <a:cs typeface="Consolas"/>
                          <a:sym typeface="Consolas"/>
                        </a:rPr>
                        <a:t>SELECT</a:t>
                      </a:r>
                      <a:r>
                        <a:rPr lang="en-GB" sz="1100" u="none" cap="none" strike="noStrike">
                          <a:solidFill>
                            <a:srgbClr val="434343"/>
                          </a:solidFill>
                          <a:highlight>
                            <a:schemeClr val="lt1"/>
                          </a:highlight>
                          <a:latin typeface="Consolas"/>
                          <a:ea typeface="Consolas"/>
                          <a:cs typeface="Consolas"/>
                          <a:sym typeface="Consolas"/>
                        </a:rPr>
                        <a:t> ?x1 AVG(?pages)</a:t>
                      </a:r>
                      <a:endParaRPr sz="1100" u="none" cap="none" strike="noStrike">
                        <a:solidFill>
                          <a:srgbClr val="434343"/>
                        </a:solidFill>
                        <a:highlight>
                          <a:schemeClr val="lt1"/>
                        </a:highlight>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GB" sz="1100" u="none" cap="none" strike="noStrike">
                          <a:solidFill>
                            <a:srgbClr val="00979D"/>
                          </a:solidFill>
                          <a:highlight>
                            <a:schemeClr val="lt1"/>
                          </a:highlight>
                          <a:latin typeface="Consolas"/>
                          <a:ea typeface="Consolas"/>
                          <a:cs typeface="Consolas"/>
                          <a:sym typeface="Consolas"/>
                        </a:rPr>
                        <a:t>WHERE </a:t>
                      </a:r>
                      <a:r>
                        <a:rPr lang="en-GB" sz="1100" u="none" cap="none" strike="noStrike">
                          <a:solidFill>
                            <a:srgbClr val="434343"/>
                          </a:solidFill>
                          <a:highlight>
                            <a:schemeClr val="lt1"/>
                          </a:highlight>
                          <a:latin typeface="Consolas"/>
                          <a:ea typeface="Consolas"/>
                          <a:cs typeface="Consolas"/>
                          <a:sym typeface="Consolas"/>
                        </a:rPr>
                        <a:t>{</a:t>
                      </a:r>
                      <a:endParaRPr sz="1100" u="none" cap="none" strike="noStrike">
                        <a:solidFill>
                          <a:srgbClr val="434343"/>
                        </a:solidFill>
                        <a:highlight>
                          <a:schemeClr val="lt1"/>
                        </a:highlight>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GB" sz="1100" u="none" cap="none" strike="noStrike">
                          <a:solidFill>
                            <a:srgbClr val="434343"/>
                          </a:solidFill>
                          <a:highlight>
                            <a:schemeClr val="lt1"/>
                          </a:highlight>
                          <a:latin typeface="Consolas"/>
                          <a:ea typeface="Consolas"/>
                          <a:cs typeface="Consolas"/>
                          <a:sym typeface="Consolas"/>
                        </a:rPr>
                        <a:t>   {</a:t>
                      </a:r>
                      <a:endParaRPr sz="1100" u="none" cap="none" strike="noStrike">
                        <a:solidFill>
                          <a:srgbClr val="434343"/>
                        </a:solidFill>
                        <a:highlight>
                          <a:schemeClr val="lt1"/>
                        </a:highlight>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GB" sz="1100" u="none" cap="none" strike="noStrike">
                          <a:solidFill>
                            <a:srgbClr val="00979D"/>
                          </a:solidFill>
                          <a:highlight>
                            <a:schemeClr val="lt1"/>
                          </a:highlight>
                          <a:latin typeface="Consolas"/>
                          <a:ea typeface="Consolas"/>
                          <a:cs typeface="Consolas"/>
                          <a:sym typeface="Consolas"/>
                        </a:rPr>
                        <a:t>     SELECT DISTINCT</a:t>
                      </a:r>
                      <a:r>
                        <a:rPr lang="en-GB" sz="1100" u="none" cap="none" strike="noStrike">
                          <a:solidFill>
                            <a:srgbClr val="434343"/>
                          </a:solidFill>
                          <a:highlight>
                            <a:schemeClr val="lt1"/>
                          </a:highlight>
                          <a:latin typeface="Consolas"/>
                          <a:ea typeface="Consolas"/>
                          <a:cs typeface="Consolas"/>
                          <a:sym typeface="Consolas"/>
                        </a:rPr>
                        <a:t> ?x1</a:t>
                      </a:r>
                      <a:endParaRPr sz="1100" u="none" cap="none" strike="noStrike">
                        <a:solidFill>
                          <a:srgbClr val="434343"/>
                        </a:solidFill>
                        <a:highlight>
                          <a:schemeClr val="lt1"/>
                        </a:highlight>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GB" sz="1100" u="none" cap="none" strike="noStrike">
                          <a:solidFill>
                            <a:srgbClr val="434343"/>
                          </a:solidFill>
                          <a:highlight>
                            <a:schemeClr val="lt1"/>
                          </a:highlight>
                          <a:latin typeface="Consolas"/>
                          <a:ea typeface="Consolas"/>
                          <a:cs typeface="Consolas"/>
                          <a:sym typeface="Consolas"/>
                        </a:rPr>
                        <a:t>     </a:t>
                      </a:r>
                      <a:r>
                        <a:rPr lang="en-GB" sz="1100" u="none" cap="none" strike="noStrike">
                          <a:solidFill>
                            <a:srgbClr val="00979D"/>
                          </a:solidFill>
                          <a:highlight>
                            <a:schemeClr val="lt1"/>
                          </a:highlight>
                          <a:latin typeface="Consolas"/>
                          <a:ea typeface="Consolas"/>
                          <a:cs typeface="Consolas"/>
                          <a:sym typeface="Consolas"/>
                        </a:rPr>
                        <a:t>WHERE</a:t>
                      </a:r>
                      <a:r>
                        <a:rPr lang="en-GB" sz="1100" u="none" cap="none" strike="noStrike">
                          <a:solidFill>
                            <a:srgbClr val="434343"/>
                          </a:solidFill>
                          <a:highlight>
                            <a:schemeClr val="lt1"/>
                          </a:highlight>
                          <a:latin typeface="Consolas"/>
                          <a:ea typeface="Consolas"/>
                          <a:cs typeface="Consolas"/>
                          <a:sym typeface="Consolas"/>
                        </a:rPr>
                        <a:t> {</a:t>
                      </a:r>
                      <a:endParaRPr sz="1100" u="none" cap="none" strike="noStrike">
                        <a:solidFill>
                          <a:srgbClr val="434343"/>
                        </a:solidFill>
                        <a:highlight>
                          <a:schemeClr val="lt1"/>
                        </a:highlight>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GB" sz="1100" u="none" cap="none" strike="noStrike">
                          <a:solidFill>
                            <a:srgbClr val="434343"/>
                          </a:solidFill>
                          <a:highlight>
                            <a:schemeClr val="lt1"/>
                          </a:highlight>
                          <a:latin typeface="Consolas"/>
                          <a:ea typeface="Consolas"/>
                          <a:cs typeface="Consolas"/>
                          <a:sym typeface="Consolas"/>
                        </a:rPr>
                        <a:t>       ?x1 a dbo:Book .</a:t>
                      </a:r>
                      <a:endParaRPr sz="1100" u="none" cap="none" strike="noStrike">
                        <a:solidFill>
                          <a:srgbClr val="434343"/>
                        </a:solidFill>
                        <a:highlight>
                          <a:schemeClr val="lt1"/>
                        </a:highlight>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GB" sz="1100" u="none" cap="none" strike="noStrike">
                          <a:solidFill>
                            <a:srgbClr val="434343"/>
                          </a:solidFill>
                          <a:highlight>
                            <a:schemeClr val="lt1"/>
                          </a:highlight>
                          <a:latin typeface="Consolas"/>
                          <a:ea typeface="Consolas"/>
                          <a:cs typeface="Consolas"/>
                          <a:sym typeface="Consolas"/>
                        </a:rPr>
                        <a:t>       ?x1 dbo:author ?x2 .</a:t>
                      </a:r>
                      <a:endParaRPr sz="1100" u="none" cap="none" strike="noStrike">
                        <a:solidFill>
                          <a:srgbClr val="434343"/>
                        </a:solidFill>
                        <a:highlight>
                          <a:schemeClr val="lt1"/>
                        </a:highlight>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GB" sz="1100" u="none" cap="none" strike="noStrike">
                          <a:solidFill>
                            <a:srgbClr val="434343"/>
                          </a:solidFill>
                          <a:highlight>
                            <a:schemeClr val="lt1"/>
                          </a:highlight>
                          <a:latin typeface="Consolas"/>
                          <a:ea typeface="Consolas"/>
                          <a:cs typeface="Consolas"/>
                          <a:sym typeface="Consolas"/>
                        </a:rPr>
                        <a:t>       ?x2 dbo:influenced dbr:John_Locke .</a:t>
                      </a:r>
                      <a:endParaRPr sz="1100" u="none" cap="none" strike="noStrike">
                        <a:solidFill>
                          <a:srgbClr val="434343"/>
                        </a:solidFill>
                        <a:highlight>
                          <a:schemeClr val="lt1"/>
                        </a:highlight>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GB" sz="1100" u="none" cap="none" strike="noStrike">
                          <a:solidFill>
                            <a:srgbClr val="434343"/>
                          </a:solidFill>
                          <a:highlight>
                            <a:schemeClr val="lt1"/>
                          </a:highlight>
                          <a:latin typeface="Consolas"/>
                          <a:ea typeface="Consolas"/>
                          <a:cs typeface="Consolas"/>
                          <a:sym typeface="Consolas"/>
                        </a:rPr>
                        <a:t>     }</a:t>
                      </a:r>
                      <a:endParaRPr sz="1100" u="none" cap="none" strike="noStrike">
                        <a:solidFill>
                          <a:srgbClr val="434343"/>
                        </a:solidFill>
                        <a:highlight>
                          <a:schemeClr val="lt1"/>
                        </a:highlight>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GB" sz="1100" u="none" cap="none" strike="noStrike">
                          <a:solidFill>
                            <a:srgbClr val="434343"/>
                          </a:solidFill>
                          <a:highlight>
                            <a:schemeClr val="lt1"/>
                          </a:highlight>
                          <a:latin typeface="Consolas"/>
                          <a:ea typeface="Consolas"/>
                          <a:cs typeface="Consolas"/>
                          <a:sym typeface="Consolas"/>
                        </a:rPr>
                        <a:t>  }</a:t>
                      </a:r>
                      <a:endParaRPr sz="1100" u="none" cap="none" strike="noStrike">
                        <a:solidFill>
                          <a:srgbClr val="434343"/>
                        </a:solidFill>
                        <a:highlight>
                          <a:schemeClr val="lt1"/>
                        </a:highlight>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GB" sz="1100" u="none" cap="none" strike="noStrike">
                          <a:solidFill>
                            <a:srgbClr val="434343"/>
                          </a:solidFill>
                          <a:highlight>
                            <a:schemeClr val="lt1"/>
                          </a:highlight>
                          <a:latin typeface="Consolas"/>
                          <a:ea typeface="Consolas"/>
                          <a:cs typeface="Consolas"/>
                          <a:sym typeface="Consolas"/>
                        </a:rPr>
                        <a:t>  ?x1 dbo:numberOfPages ?pages .</a:t>
                      </a:r>
                      <a:endParaRPr sz="1100" u="none" cap="none" strike="noStrike">
                        <a:solidFill>
                          <a:srgbClr val="434343"/>
                        </a:solidFill>
                        <a:highlight>
                          <a:schemeClr val="lt1"/>
                        </a:highlight>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GB" sz="1100" u="none" cap="none" strike="noStrike">
                          <a:solidFill>
                            <a:srgbClr val="434343"/>
                          </a:solidFill>
                          <a:highlight>
                            <a:schemeClr val="lt1"/>
                          </a:highlight>
                          <a:latin typeface="Consolas"/>
                          <a:ea typeface="Consolas"/>
                          <a:cs typeface="Consolas"/>
                          <a:sym typeface="Consolas"/>
                        </a:rPr>
                        <a:t>  ?x1 dbo:author ?author .</a:t>
                      </a:r>
                      <a:endParaRPr sz="1100" u="none" cap="none" strike="noStrike">
                        <a:solidFill>
                          <a:srgbClr val="434343"/>
                        </a:solidFill>
                        <a:highlight>
                          <a:schemeClr val="lt1"/>
                        </a:highlight>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100"/>
                        <a:buFont typeface="Arial"/>
                        <a:buNone/>
                      </a:pPr>
                      <a:r>
                        <a:rPr lang="en-GB" sz="1100" u="none" cap="none" strike="noStrike">
                          <a:solidFill>
                            <a:srgbClr val="434343"/>
                          </a:solidFill>
                          <a:highlight>
                            <a:schemeClr val="lt1"/>
                          </a:highlight>
                          <a:latin typeface="Consolas"/>
                          <a:ea typeface="Consolas"/>
                          <a:cs typeface="Consolas"/>
                          <a:sym typeface="Consolas"/>
                        </a:rPr>
                        <a:t>}</a:t>
                      </a:r>
                      <a:endParaRPr sz="1100" u="none" cap="none" strike="noStrike">
                        <a:solidFill>
                          <a:srgbClr val="434343"/>
                        </a:solidFill>
                        <a:highlight>
                          <a:schemeClr val="lt1"/>
                        </a:highlight>
                        <a:latin typeface="Consolas"/>
                        <a:ea typeface="Consolas"/>
                        <a:cs typeface="Consolas"/>
                        <a:sym typeface="Consolas"/>
                      </a:endParaRPr>
                    </a:p>
                  </a:txBody>
                  <a:tcPr marT="63500" marB="63500" marR="63500" marL="63500">
                    <a:solidFill>
                      <a:srgbClr val="FFFFFF"/>
                    </a:solidFill>
                  </a:tcPr>
                </a:tc>
              </a:tr>
            </a:tbl>
          </a:graphicData>
        </a:graphic>
      </p:graphicFrame>
      <p:sp>
        <p:nvSpPr>
          <p:cNvPr id="666" name="Google Shape;666;p64"/>
          <p:cNvSpPr txBox="1"/>
          <p:nvPr/>
        </p:nvSpPr>
        <p:spPr>
          <a:xfrm>
            <a:off x="378025" y="3878375"/>
            <a:ext cx="4875300" cy="87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CC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GB" sz="1200" u="none" cap="none" strike="noStrike">
                <a:solidFill>
                  <a:srgbClr val="3C78D8"/>
                </a:solidFill>
                <a:latin typeface="Arial"/>
                <a:ea typeface="Arial"/>
                <a:cs typeface="Arial"/>
                <a:sym typeface="Arial"/>
              </a:rPr>
              <a:t>Intuitive reading: </a:t>
            </a:r>
            <a:r>
              <a:rPr b="0" i="0" lang="en-GB" sz="1200" u="none" cap="none" strike="noStrike">
                <a:solidFill>
                  <a:srgbClr val="3C78D8"/>
                </a:solidFill>
                <a:latin typeface="Arial"/>
                <a:ea typeface="Arial"/>
                <a:cs typeface="Arial"/>
                <a:sym typeface="Arial"/>
              </a:rPr>
              <a:t>the average number of pages in</a:t>
            </a:r>
            <a:r>
              <a:rPr b="1" i="0" lang="en-GB" sz="1200" u="none" cap="none" strike="noStrike">
                <a:solidFill>
                  <a:srgbClr val="3C78D8"/>
                </a:solidFill>
                <a:latin typeface="Arial"/>
                <a:ea typeface="Arial"/>
                <a:cs typeface="Arial"/>
                <a:sym typeface="Arial"/>
              </a:rPr>
              <a:t> </a:t>
            </a:r>
            <a:r>
              <a:rPr b="0" i="0" lang="en-GB" sz="1200" u="none" cap="none" strike="noStrike">
                <a:solidFill>
                  <a:srgbClr val="3C78D8"/>
                </a:solidFill>
                <a:latin typeface="Arial"/>
                <a:ea typeface="Arial"/>
                <a:cs typeface="Arial"/>
                <a:sym typeface="Arial"/>
              </a:rPr>
              <a:t>books from DBpedia where the authors of the books influenced John Locke.</a:t>
            </a:r>
            <a:endParaRPr b="0" i="0" sz="1200" u="none" cap="none" strike="noStrike">
              <a:solidFill>
                <a:srgbClr val="3C78D8"/>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CC0000"/>
              </a:solidFill>
              <a:latin typeface="Arial"/>
              <a:ea typeface="Arial"/>
              <a:cs typeface="Arial"/>
              <a:sym typeface="Arial"/>
            </a:endParaRPr>
          </a:p>
        </p:txBody>
      </p:sp>
      <p:sp>
        <p:nvSpPr>
          <p:cNvPr id="667" name="Google Shape;667;p64"/>
          <p:cNvSpPr/>
          <p:nvPr/>
        </p:nvSpPr>
        <p:spPr>
          <a:xfrm>
            <a:off x="6769150" y="431150"/>
            <a:ext cx="877500" cy="8775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GB" sz="800" u="none" cap="none" strike="noStrike">
                <a:solidFill>
                  <a:srgbClr val="000000"/>
                </a:solidFill>
                <a:highlight>
                  <a:srgbClr val="FFD966"/>
                </a:highlight>
                <a:latin typeface="Arial"/>
                <a:ea typeface="Arial"/>
                <a:cs typeface="Arial"/>
                <a:sym typeface="Arial"/>
              </a:rPr>
              <a:t>dbo:Book</a:t>
            </a:r>
            <a:endParaRPr b="0" i="0" sz="800" u="none" cap="none" strike="noStrike">
              <a:solidFill>
                <a:srgbClr val="000000"/>
              </a:solidFill>
              <a:highlight>
                <a:srgbClr val="FFD966"/>
              </a:highlight>
              <a:latin typeface="Arial"/>
              <a:ea typeface="Arial"/>
              <a:cs typeface="Arial"/>
              <a:sym typeface="Arial"/>
            </a:endParaRPr>
          </a:p>
        </p:txBody>
      </p:sp>
      <p:sp>
        <p:nvSpPr>
          <p:cNvPr id="668" name="Google Shape;668;p64"/>
          <p:cNvSpPr/>
          <p:nvPr/>
        </p:nvSpPr>
        <p:spPr>
          <a:xfrm>
            <a:off x="5455100" y="1825175"/>
            <a:ext cx="1385100" cy="13851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GB" sz="800" u="none" cap="none" strike="noStrike">
                <a:solidFill>
                  <a:srgbClr val="000000"/>
                </a:solidFill>
                <a:highlight>
                  <a:srgbClr val="A4C2F4"/>
                </a:highlight>
                <a:latin typeface="Arial"/>
                <a:ea typeface="Arial"/>
                <a:cs typeface="Arial"/>
                <a:sym typeface="Arial"/>
              </a:rPr>
              <a:t>dbr:John_Locke</a:t>
            </a:r>
            <a:endParaRPr b="0" i="0" sz="800" u="none" cap="none" strike="noStrike">
              <a:solidFill>
                <a:srgbClr val="000000"/>
              </a:solidFill>
              <a:highlight>
                <a:srgbClr val="A4C2F4"/>
              </a:highlight>
              <a:latin typeface="Arial"/>
              <a:ea typeface="Arial"/>
              <a:cs typeface="Arial"/>
              <a:sym typeface="Arial"/>
            </a:endParaRPr>
          </a:p>
        </p:txBody>
      </p:sp>
      <p:sp>
        <p:nvSpPr>
          <p:cNvPr id="669" name="Google Shape;669;p64"/>
          <p:cNvSpPr/>
          <p:nvPr/>
        </p:nvSpPr>
        <p:spPr>
          <a:xfrm>
            <a:off x="6631400" y="1265413"/>
            <a:ext cx="1047600" cy="1047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GB" sz="800" u="none" cap="none" strike="noStrike">
                <a:solidFill>
                  <a:srgbClr val="000000"/>
                </a:solidFill>
                <a:highlight>
                  <a:srgbClr val="A4C2F4"/>
                </a:highlight>
                <a:latin typeface="Arial"/>
                <a:ea typeface="Arial"/>
                <a:cs typeface="Arial"/>
                <a:sym typeface="Arial"/>
              </a:rPr>
              <a:t>dbr:Voltaire</a:t>
            </a:r>
            <a:endParaRPr b="0" i="0" sz="800" u="none" cap="none" strike="noStrike">
              <a:solidFill>
                <a:srgbClr val="000000"/>
              </a:solidFill>
              <a:highlight>
                <a:srgbClr val="A4C2F4"/>
              </a:highlight>
              <a:latin typeface="Arial"/>
              <a:ea typeface="Arial"/>
              <a:cs typeface="Arial"/>
              <a:sym typeface="Arial"/>
            </a:endParaRPr>
          </a:p>
        </p:txBody>
      </p:sp>
      <p:sp>
        <p:nvSpPr>
          <p:cNvPr id="670" name="Google Shape;670;p64"/>
          <p:cNvSpPr/>
          <p:nvPr/>
        </p:nvSpPr>
        <p:spPr>
          <a:xfrm>
            <a:off x="5643400" y="758275"/>
            <a:ext cx="954600" cy="954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GB" sz="800" u="none" cap="none" strike="noStrike">
                <a:solidFill>
                  <a:srgbClr val="000000"/>
                </a:solidFill>
                <a:highlight>
                  <a:srgbClr val="A4C2F4"/>
                </a:highlight>
                <a:latin typeface="Arial"/>
                <a:ea typeface="Arial"/>
                <a:cs typeface="Arial"/>
                <a:sym typeface="Arial"/>
              </a:rPr>
              <a:t>dbr:Zadig</a:t>
            </a:r>
            <a:endParaRPr b="0" i="0" sz="800" u="none" cap="none" strike="noStrike">
              <a:solidFill>
                <a:srgbClr val="000000"/>
              </a:solidFill>
              <a:highlight>
                <a:srgbClr val="A4C2F4"/>
              </a:highlight>
              <a:latin typeface="Arial"/>
              <a:ea typeface="Arial"/>
              <a:cs typeface="Arial"/>
              <a:sym typeface="Arial"/>
            </a:endParaRPr>
          </a:p>
        </p:txBody>
      </p:sp>
      <p:cxnSp>
        <p:nvCxnSpPr>
          <p:cNvPr id="671" name="Google Shape;671;p64"/>
          <p:cNvCxnSpPr/>
          <p:nvPr/>
        </p:nvCxnSpPr>
        <p:spPr>
          <a:xfrm flipH="1" rot="10800000">
            <a:off x="6332125" y="900625"/>
            <a:ext cx="612300" cy="280800"/>
          </a:xfrm>
          <a:prstGeom prst="straightConnector1">
            <a:avLst/>
          </a:prstGeom>
          <a:noFill/>
          <a:ln cap="flat" cmpd="sng" w="19050">
            <a:solidFill>
              <a:schemeClr val="dk2"/>
            </a:solidFill>
            <a:prstDash val="solid"/>
            <a:round/>
            <a:headEnd len="sm" w="sm" type="none"/>
            <a:tailEnd len="med" w="med" type="triangle"/>
          </a:ln>
        </p:spPr>
      </p:cxnSp>
      <p:cxnSp>
        <p:nvCxnSpPr>
          <p:cNvPr id="672" name="Google Shape;672;p64"/>
          <p:cNvCxnSpPr/>
          <p:nvPr/>
        </p:nvCxnSpPr>
        <p:spPr>
          <a:xfrm>
            <a:off x="6164017" y="1315892"/>
            <a:ext cx="665100" cy="413100"/>
          </a:xfrm>
          <a:prstGeom prst="straightConnector1">
            <a:avLst/>
          </a:prstGeom>
          <a:noFill/>
          <a:ln cap="flat" cmpd="sng" w="19050">
            <a:solidFill>
              <a:schemeClr val="dk2"/>
            </a:solidFill>
            <a:prstDash val="solid"/>
            <a:round/>
            <a:headEnd len="sm" w="sm" type="none"/>
            <a:tailEnd len="med" w="med" type="triangle"/>
          </a:ln>
        </p:spPr>
      </p:cxnSp>
      <p:cxnSp>
        <p:nvCxnSpPr>
          <p:cNvPr id="673" name="Google Shape;673;p64"/>
          <p:cNvCxnSpPr/>
          <p:nvPr/>
        </p:nvCxnSpPr>
        <p:spPr>
          <a:xfrm flipH="1">
            <a:off x="6260088" y="1877927"/>
            <a:ext cx="804000" cy="585900"/>
          </a:xfrm>
          <a:prstGeom prst="straightConnector1">
            <a:avLst/>
          </a:prstGeom>
          <a:noFill/>
          <a:ln cap="flat" cmpd="sng" w="19050">
            <a:solidFill>
              <a:schemeClr val="dk2"/>
            </a:solidFill>
            <a:prstDash val="solid"/>
            <a:round/>
            <a:headEnd len="sm" w="sm" type="none"/>
            <a:tailEnd len="med" w="med" type="triangle"/>
          </a:ln>
        </p:spPr>
      </p:cxnSp>
      <p:sp>
        <p:nvSpPr>
          <p:cNvPr id="674" name="Google Shape;674;p64"/>
          <p:cNvSpPr txBox="1"/>
          <p:nvPr/>
        </p:nvSpPr>
        <p:spPr>
          <a:xfrm rot="-2088921">
            <a:off x="6233876" y="1933485"/>
            <a:ext cx="804997" cy="274379"/>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b="0" i="0" lang="en-GB" sz="700" u="none" cap="none" strike="noStrike">
                <a:solidFill>
                  <a:srgbClr val="000000"/>
                </a:solidFill>
                <a:latin typeface="Arial"/>
                <a:ea typeface="Arial"/>
                <a:cs typeface="Arial"/>
                <a:sym typeface="Arial"/>
              </a:rPr>
              <a:t>dbo:influenced</a:t>
            </a:r>
            <a:endParaRPr b="0" i="0" sz="700" u="none" cap="none" strike="noStrike">
              <a:solidFill>
                <a:srgbClr val="000000"/>
              </a:solidFill>
              <a:latin typeface="Arial"/>
              <a:ea typeface="Arial"/>
              <a:cs typeface="Arial"/>
              <a:sym typeface="Arial"/>
            </a:endParaRPr>
          </a:p>
        </p:txBody>
      </p:sp>
      <p:sp>
        <p:nvSpPr>
          <p:cNvPr id="675" name="Google Shape;675;p64"/>
          <p:cNvSpPr txBox="1"/>
          <p:nvPr/>
        </p:nvSpPr>
        <p:spPr>
          <a:xfrm rot="1765887">
            <a:off x="6233030" y="1308067"/>
            <a:ext cx="673407" cy="376129"/>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b="0" i="0" lang="en-GB" sz="700" u="none" cap="none" strike="noStrike">
                <a:solidFill>
                  <a:srgbClr val="000000"/>
                </a:solidFill>
                <a:latin typeface="Arial"/>
                <a:ea typeface="Arial"/>
                <a:cs typeface="Arial"/>
                <a:sym typeface="Arial"/>
              </a:rPr>
              <a:t>dbo:author</a:t>
            </a:r>
            <a:endParaRPr b="0" i="0" sz="700" u="none" cap="none" strike="noStrike">
              <a:solidFill>
                <a:srgbClr val="000000"/>
              </a:solidFill>
              <a:latin typeface="Arial"/>
              <a:ea typeface="Arial"/>
              <a:cs typeface="Arial"/>
              <a:sym typeface="Arial"/>
            </a:endParaRPr>
          </a:p>
        </p:txBody>
      </p:sp>
      <p:sp>
        <p:nvSpPr>
          <p:cNvPr id="676" name="Google Shape;676;p64"/>
          <p:cNvSpPr txBox="1"/>
          <p:nvPr/>
        </p:nvSpPr>
        <p:spPr>
          <a:xfrm rot="-1350880">
            <a:off x="6274402" y="819585"/>
            <a:ext cx="590724" cy="243577"/>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b="0" i="0" lang="en-GB" sz="700" u="none" cap="none" strike="noStrike">
                <a:solidFill>
                  <a:srgbClr val="000000"/>
                </a:solidFill>
                <a:latin typeface="Arial"/>
                <a:ea typeface="Arial"/>
                <a:cs typeface="Arial"/>
                <a:sym typeface="Arial"/>
              </a:rPr>
              <a:t>rdf:type</a:t>
            </a:r>
            <a:endParaRPr b="0" i="0" sz="700" u="none" cap="none" strike="noStrike">
              <a:solidFill>
                <a:srgbClr val="000000"/>
              </a:solidFill>
              <a:latin typeface="Arial"/>
              <a:ea typeface="Arial"/>
              <a:cs typeface="Arial"/>
              <a:sym typeface="Arial"/>
            </a:endParaRPr>
          </a:p>
        </p:txBody>
      </p:sp>
      <p:sp>
        <p:nvSpPr>
          <p:cNvPr id="677" name="Google Shape;677;p64"/>
          <p:cNvSpPr/>
          <p:nvPr/>
        </p:nvSpPr>
        <p:spPr>
          <a:xfrm>
            <a:off x="7817800" y="403975"/>
            <a:ext cx="1662900" cy="16632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
              <a:buFont typeface="Arial"/>
              <a:buNone/>
            </a:pPr>
            <a:r>
              <a:rPr b="0" i="0" lang="en-GB" sz="600" u="none" cap="none" strike="noStrike">
                <a:solidFill>
                  <a:srgbClr val="000000"/>
                </a:solidFill>
                <a:latin typeface="Arial"/>
                <a:ea typeface="Arial"/>
                <a:cs typeface="Arial"/>
                <a:sym typeface="Arial"/>
              </a:rPr>
              <a:t>	</a:t>
            </a:r>
            <a:endParaRPr b="0" i="0" sz="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n-GB" sz="800" u="none" cap="none" strike="noStrike">
                <a:solidFill>
                  <a:srgbClr val="000000"/>
                </a:solidFill>
                <a:highlight>
                  <a:srgbClr val="A4C2F4"/>
                </a:highlight>
                <a:latin typeface="Arial"/>
                <a:ea typeface="Arial"/>
                <a:cs typeface="Arial"/>
                <a:sym typeface="Arial"/>
              </a:rPr>
              <a:t>dbr:Unended_Quest</a:t>
            </a:r>
            <a:endParaRPr b="0" i="0" sz="800" u="none" cap="none" strike="noStrike">
              <a:solidFill>
                <a:srgbClr val="000000"/>
              </a:solidFill>
              <a:highlight>
                <a:srgbClr val="A4C2F4"/>
              </a:highlight>
              <a:latin typeface="Arial"/>
              <a:ea typeface="Arial"/>
              <a:cs typeface="Arial"/>
              <a:sym typeface="Arial"/>
            </a:endParaRPr>
          </a:p>
        </p:txBody>
      </p:sp>
      <p:sp>
        <p:nvSpPr>
          <p:cNvPr id="678" name="Google Shape;678;p64"/>
          <p:cNvSpPr/>
          <p:nvPr/>
        </p:nvSpPr>
        <p:spPr>
          <a:xfrm>
            <a:off x="7383138" y="1449505"/>
            <a:ext cx="1385100" cy="13851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GB" sz="800" u="none" cap="none" strike="noStrike">
                <a:solidFill>
                  <a:srgbClr val="000000"/>
                </a:solidFill>
                <a:highlight>
                  <a:srgbClr val="A4C2F4"/>
                </a:highlight>
                <a:latin typeface="Arial"/>
                <a:ea typeface="Arial"/>
                <a:cs typeface="Arial"/>
                <a:sym typeface="Arial"/>
              </a:rPr>
              <a:t>	</a:t>
            </a:r>
            <a:endParaRPr b="0" i="0" sz="800" u="none" cap="none" strike="noStrike">
              <a:solidFill>
                <a:srgbClr val="000000"/>
              </a:solidFill>
              <a:highlight>
                <a:srgbClr val="A4C2F4"/>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n-GB" sz="800" u="none" cap="none" strike="noStrike">
                <a:solidFill>
                  <a:srgbClr val="000000"/>
                </a:solidFill>
                <a:highlight>
                  <a:srgbClr val="A4C2F4"/>
                </a:highlight>
                <a:latin typeface="Arial"/>
                <a:ea typeface="Arial"/>
                <a:cs typeface="Arial"/>
                <a:sym typeface="Arial"/>
              </a:rPr>
              <a:t>dbr:Karl_Popper</a:t>
            </a:r>
            <a:endParaRPr b="0" i="0" sz="800" u="none" cap="none" strike="noStrike">
              <a:solidFill>
                <a:srgbClr val="000000"/>
              </a:solidFill>
              <a:highlight>
                <a:srgbClr val="A4C2F4"/>
              </a:highlight>
              <a:latin typeface="Arial"/>
              <a:ea typeface="Arial"/>
              <a:cs typeface="Arial"/>
              <a:sym typeface="Arial"/>
            </a:endParaRPr>
          </a:p>
        </p:txBody>
      </p:sp>
      <p:cxnSp>
        <p:nvCxnSpPr>
          <p:cNvPr id="679" name="Google Shape;679;p64"/>
          <p:cNvCxnSpPr/>
          <p:nvPr/>
        </p:nvCxnSpPr>
        <p:spPr>
          <a:xfrm flipH="1">
            <a:off x="8032175" y="1390325"/>
            <a:ext cx="497100" cy="705900"/>
          </a:xfrm>
          <a:prstGeom prst="straightConnector1">
            <a:avLst/>
          </a:prstGeom>
          <a:noFill/>
          <a:ln cap="flat" cmpd="sng" w="19050">
            <a:solidFill>
              <a:schemeClr val="dk2"/>
            </a:solidFill>
            <a:prstDash val="solid"/>
            <a:round/>
            <a:headEnd len="sm" w="sm" type="none"/>
            <a:tailEnd len="med" w="med" type="triangle"/>
          </a:ln>
        </p:spPr>
      </p:cxnSp>
      <p:sp>
        <p:nvSpPr>
          <p:cNvPr id="680" name="Google Shape;680;p64"/>
          <p:cNvSpPr txBox="1"/>
          <p:nvPr/>
        </p:nvSpPr>
        <p:spPr>
          <a:xfrm rot="-240468">
            <a:off x="8243299" y="1610966"/>
            <a:ext cx="613801" cy="26465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b="0" i="0" lang="en-GB" sz="700" u="none" cap="none" strike="noStrike">
                <a:solidFill>
                  <a:srgbClr val="000000"/>
                </a:solidFill>
                <a:latin typeface="Arial"/>
                <a:ea typeface="Arial"/>
                <a:cs typeface="Arial"/>
                <a:sym typeface="Arial"/>
              </a:rPr>
              <a:t>dbo:author</a:t>
            </a:r>
            <a:endParaRPr b="0" i="0" sz="700" u="none" cap="none" strike="noStrike">
              <a:solidFill>
                <a:srgbClr val="000000"/>
              </a:solidFill>
              <a:latin typeface="Arial"/>
              <a:ea typeface="Arial"/>
              <a:cs typeface="Arial"/>
              <a:sym typeface="Arial"/>
            </a:endParaRPr>
          </a:p>
        </p:txBody>
      </p:sp>
      <p:cxnSp>
        <p:nvCxnSpPr>
          <p:cNvPr id="681" name="Google Shape;681;p64"/>
          <p:cNvCxnSpPr/>
          <p:nvPr/>
        </p:nvCxnSpPr>
        <p:spPr>
          <a:xfrm rot="10800000">
            <a:off x="7463175" y="893150"/>
            <a:ext cx="662700" cy="345900"/>
          </a:xfrm>
          <a:prstGeom prst="straightConnector1">
            <a:avLst/>
          </a:prstGeom>
          <a:noFill/>
          <a:ln cap="flat" cmpd="sng" w="19050">
            <a:solidFill>
              <a:schemeClr val="dk2"/>
            </a:solidFill>
            <a:prstDash val="solid"/>
            <a:round/>
            <a:headEnd len="sm" w="sm" type="none"/>
            <a:tailEnd len="med" w="med" type="triangle"/>
          </a:ln>
        </p:spPr>
      </p:cxnSp>
      <p:sp>
        <p:nvSpPr>
          <p:cNvPr id="682" name="Google Shape;682;p64"/>
          <p:cNvSpPr txBox="1"/>
          <p:nvPr/>
        </p:nvSpPr>
        <p:spPr>
          <a:xfrm rot="1493947">
            <a:off x="7620427" y="844148"/>
            <a:ext cx="590706" cy="24374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b="0" i="0" lang="en-GB" sz="700" u="none" cap="none" strike="noStrike">
                <a:solidFill>
                  <a:srgbClr val="000000"/>
                </a:solidFill>
                <a:latin typeface="Arial"/>
                <a:ea typeface="Arial"/>
                <a:cs typeface="Arial"/>
                <a:sym typeface="Arial"/>
              </a:rPr>
              <a:t>rdf:type</a:t>
            </a:r>
            <a:endParaRPr b="0" i="0" sz="700" u="none" cap="none" strike="noStrike">
              <a:solidFill>
                <a:srgbClr val="000000"/>
              </a:solidFill>
              <a:latin typeface="Arial"/>
              <a:ea typeface="Arial"/>
              <a:cs typeface="Arial"/>
              <a:sym typeface="Arial"/>
            </a:endParaRPr>
          </a:p>
        </p:txBody>
      </p:sp>
      <p:cxnSp>
        <p:nvCxnSpPr>
          <p:cNvPr id="683" name="Google Shape;683;p64"/>
          <p:cNvCxnSpPr/>
          <p:nvPr/>
        </p:nvCxnSpPr>
        <p:spPr>
          <a:xfrm flipH="1">
            <a:off x="7228163" y="2282952"/>
            <a:ext cx="804000" cy="585900"/>
          </a:xfrm>
          <a:prstGeom prst="straightConnector1">
            <a:avLst/>
          </a:prstGeom>
          <a:noFill/>
          <a:ln cap="flat" cmpd="sng" w="19050">
            <a:solidFill>
              <a:schemeClr val="dk2"/>
            </a:solidFill>
            <a:prstDash val="solid"/>
            <a:round/>
            <a:headEnd len="sm" w="sm" type="none"/>
            <a:tailEnd len="med" w="med" type="triangle"/>
          </a:ln>
        </p:spPr>
      </p:cxnSp>
      <p:sp>
        <p:nvSpPr>
          <p:cNvPr id="684" name="Google Shape;684;p64"/>
          <p:cNvSpPr txBox="1"/>
          <p:nvPr/>
        </p:nvSpPr>
        <p:spPr>
          <a:xfrm rot="-2088148">
            <a:off x="7176642" y="2345685"/>
            <a:ext cx="780028" cy="274379"/>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b="0" i="0" lang="en-GB" sz="700" u="none" cap="none" strike="noStrike">
                <a:solidFill>
                  <a:srgbClr val="000000"/>
                </a:solidFill>
                <a:latin typeface="Arial"/>
                <a:ea typeface="Arial"/>
                <a:cs typeface="Arial"/>
                <a:sym typeface="Arial"/>
              </a:rPr>
              <a:t>dbo:influenced</a:t>
            </a:r>
            <a:endParaRPr b="0" i="0" sz="700" u="none" cap="none" strike="noStrike">
              <a:solidFill>
                <a:srgbClr val="000000"/>
              </a:solidFill>
              <a:latin typeface="Arial"/>
              <a:ea typeface="Arial"/>
              <a:cs typeface="Arial"/>
              <a:sym typeface="Arial"/>
            </a:endParaRPr>
          </a:p>
        </p:txBody>
      </p:sp>
      <p:sp>
        <p:nvSpPr>
          <p:cNvPr id="685" name="Google Shape;685;p64"/>
          <p:cNvSpPr/>
          <p:nvPr/>
        </p:nvSpPr>
        <p:spPr>
          <a:xfrm>
            <a:off x="6414699" y="2179587"/>
            <a:ext cx="1586400" cy="15864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GB" sz="800" u="none" cap="none" strike="noStrike">
                <a:solidFill>
                  <a:srgbClr val="000000"/>
                </a:solidFill>
                <a:highlight>
                  <a:srgbClr val="A4C2F4"/>
                </a:highlight>
                <a:latin typeface="Arial"/>
                <a:ea typeface="Arial"/>
                <a:cs typeface="Arial"/>
                <a:sym typeface="Arial"/>
              </a:rPr>
              <a:t>dbr:Roger_Penrose</a:t>
            </a:r>
            <a:endParaRPr b="0" i="0" sz="800" u="none" cap="none" strike="noStrike">
              <a:solidFill>
                <a:srgbClr val="000000"/>
              </a:solidFill>
              <a:highlight>
                <a:srgbClr val="A4C2F4"/>
              </a:highlight>
              <a:latin typeface="Arial"/>
              <a:ea typeface="Arial"/>
              <a:cs typeface="Arial"/>
              <a:sym typeface="Arial"/>
            </a:endParaRPr>
          </a:p>
        </p:txBody>
      </p:sp>
      <p:sp>
        <p:nvSpPr>
          <p:cNvPr id="686" name="Google Shape;686;p64"/>
          <p:cNvSpPr/>
          <p:nvPr/>
        </p:nvSpPr>
        <p:spPr>
          <a:xfrm>
            <a:off x="5639996" y="583500"/>
            <a:ext cx="1993050" cy="2139800"/>
          </a:xfrm>
          <a:custGeom>
            <a:rect b="b" l="l" r="r" t="t"/>
            <a:pathLst>
              <a:path extrusionOk="0" h="85592" w="79722">
                <a:moveTo>
                  <a:pt x="63704" y="0"/>
                </a:moveTo>
                <a:cubicBezTo>
                  <a:pt x="56036" y="3837"/>
                  <a:pt x="46542" y="1801"/>
                  <a:pt x="38347" y="4323"/>
                </a:cubicBezTo>
                <a:cubicBezTo>
                  <a:pt x="27460" y="7674"/>
                  <a:pt x="15672" y="11996"/>
                  <a:pt x="8379" y="20747"/>
                </a:cubicBezTo>
                <a:cubicBezTo>
                  <a:pt x="-680" y="31616"/>
                  <a:pt x="-867" y="48489"/>
                  <a:pt x="887" y="62529"/>
                </a:cubicBezTo>
                <a:cubicBezTo>
                  <a:pt x="1792" y="69769"/>
                  <a:pt x="1239" y="79008"/>
                  <a:pt x="6938" y="83564"/>
                </a:cubicBezTo>
                <a:cubicBezTo>
                  <a:pt x="13210" y="88578"/>
                  <a:pt x="23108" y="82797"/>
                  <a:pt x="30855" y="80683"/>
                </a:cubicBezTo>
                <a:cubicBezTo>
                  <a:pt x="38097" y="78706"/>
                  <a:pt x="46132" y="78373"/>
                  <a:pt x="52466" y="74343"/>
                </a:cubicBezTo>
                <a:cubicBezTo>
                  <a:pt x="63849" y="67100"/>
                  <a:pt x="72652" y="55577"/>
                  <a:pt x="78688" y="43511"/>
                </a:cubicBezTo>
                <a:cubicBezTo>
                  <a:pt x="81733" y="37424"/>
                  <a:pt x="77168" y="29944"/>
                  <a:pt x="75518" y="23341"/>
                </a:cubicBezTo>
                <a:cubicBezTo>
                  <a:pt x="73845" y="16646"/>
                  <a:pt x="74064" y="8848"/>
                  <a:pt x="69755" y="3458"/>
                </a:cubicBezTo>
                <a:cubicBezTo>
                  <a:pt x="67629" y="799"/>
                  <a:pt x="63362" y="577"/>
                  <a:pt x="59958" y="577"/>
                </a:cubicBezTo>
              </a:path>
            </a:pathLst>
          </a:custGeom>
          <a:noFill/>
          <a:ln cap="flat" cmpd="sng" w="19050">
            <a:solidFill>
              <a:srgbClr val="6AA84F"/>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87" name="Google Shape;687;p64"/>
          <p:cNvCxnSpPr/>
          <p:nvPr/>
        </p:nvCxnSpPr>
        <p:spPr>
          <a:xfrm rot="10800000">
            <a:off x="6094500" y="1779350"/>
            <a:ext cx="756300" cy="50400"/>
          </a:xfrm>
          <a:prstGeom prst="straightConnector1">
            <a:avLst/>
          </a:prstGeom>
          <a:noFill/>
          <a:ln cap="flat" cmpd="sng" w="19050">
            <a:solidFill>
              <a:schemeClr val="dk2"/>
            </a:solidFill>
            <a:prstDash val="solid"/>
            <a:round/>
            <a:headEnd len="sm" w="sm" type="none"/>
            <a:tailEnd len="med" w="med" type="triangle"/>
          </a:ln>
        </p:spPr>
      </p:cxnSp>
      <p:sp>
        <p:nvSpPr>
          <p:cNvPr id="688" name="Google Shape;688;p64"/>
          <p:cNvSpPr/>
          <p:nvPr/>
        </p:nvSpPr>
        <p:spPr>
          <a:xfrm>
            <a:off x="5371200" y="1182575"/>
            <a:ext cx="1121400" cy="11214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GB" sz="800" u="none" cap="none" strike="noStrike">
                <a:solidFill>
                  <a:srgbClr val="000000"/>
                </a:solidFill>
                <a:highlight>
                  <a:srgbClr val="A4C2F4"/>
                </a:highlight>
                <a:latin typeface="Arial"/>
                <a:ea typeface="Arial"/>
                <a:cs typeface="Arial"/>
                <a:sym typeface="Arial"/>
              </a:rPr>
              <a:t>dbr:Lucian</a:t>
            </a:r>
            <a:endParaRPr b="0" i="0" sz="800" u="none" cap="none" strike="noStrike">
              <a:solidFill>
                <a:srgbClr val="000000"/>
              </a:solidFill>
              <a:highlight>
                <a:srgbClr val="A4C2F4"/>
              </a:highlight>
              <a:latin typeface="Arial"/>
              <a:ea typeface="Arial"/>
              <a:cs typeface="Arial"/>
              <a:sym typeface="Arial"/>
            </a:endParaRPr>
          </a:p>
        </p:txBody>
      </p:sp>
      <p:sp>
        <p:nvSpPr>
          <p:cNvPr id="689" name="Google Shape;689;p64"/>
          <p:cNvSpPr txBox="1"/>
          <p:nvPr/>
        </p:nvSpPr>
        <p:spPr>
          <a:xfrm rot="148650">
            <a:off x="6016589" y="1761585"/>
            <a:ext cx="805053" cy="27446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b="0" i="0" lang="en-GB" sz="700" u="none" cap="none" strike="noStrike">
                <a:solidFill>
                  <a:srgbClr val="000000"/>
                </a:solidFill>
                <a:latin typeface="Arial"/>
                <a:ea typeface="Arial"/>
                <a:cs typeface="Arial"/>
                <a:sym typeface="Arial"/>
              </a:rPr>
              <a:t>dbo:influenced</a:t>
            </a:r>
            <a:endParaRPr b="0" i="0" sz="700" u="none" cap="none" strike="noStrike">
              <a:solidFill>
                <a:srgbClr val="000000"/>
              </a:solidFill>
              <a:latin typeface="Arial"/>
              <a:ea typeface="Arial"/>
              <a:cs typeface="Arial"/>
              <a:sym typeface="Arial"/>
            </a:endParaRPr>
          </a:p>
        </p:txBody>
      </p:sp>
      <p:sp>
        <p:nvSpPr>
          <p:cNvPr id="690" name="Google Shape;690;p64"/>
          <p:cNvSpPr/>
          <p:nvPr/>
        </p:nvSpPr>
        <p:spPr>
          <a:xfrm>
            <a:off x="6444298" y="422342"/>
            <a:ext cx="2678625" cy="2976300"/>
          </a:xfrm>
          <a:custGeom>
            <a:rect b="b" l="l" r="r" t="t"/>
            <a:pathLst>
              <a:path extrusionOk="0" h="119052" w="107145">
                <a:moveTo>
                  <a:pt x="25193" y="2412"/>
                </a:moveTo>
                <a:cubicBezTo>
                  <a:pt x="20738" y="7980"/>
                  <a:pt x="19009" y="18167"/>
                  <a:pt x="23464" y="23735"/>
                </a:cubicBezTo>
                <a:cubicBezTo>
                  <a:pt x="31707" y="34037"/>
                  <a:pt x="54720" y="37184"/>
                  <a:pt x="52855" y="50245"/>
                </a:cubicBezTo>
                <a:cubicBezTo>
                  <a:pt x="50931" y="63716"/>
                  <a:pt x="38278" y="75431"/>
                  <a:pt x="25769" y="80789"/>
                </a:cubicBezTo>
                <a:cubicBezTo>
                  <a:pt x="14903" y="85444"/>
                  <a:pt x="-861" y="93502"/>
                  <a:pt x="123" y="105282"/>
                </a:cubicBezTo>
                <a:cubicBezTo>
                  <a:pt x="496" y="109749"/>
                  <a:pt x="5419" y="113260"/>
                  <a:pt x="9632" y="114791"/>
                </a:cubicBezTo>
                <a:cubicBezTo>
                  <a:pt x="26424" y="120893"/>
                  <a:pt x="46025" y="119896"/>
                  <a:pt x="63229" y="115079"/>
                </a:cubicBezTo>
                <a:cubicBezTo>
                  <a:pt x="70694" y="112989"/>
                  <a:pt x="78472" y="108714"/>
                  <a:pt x="82535" y="102112"/>
                </a:cubicBezTo>
                <a:cubicBezTo>
                  <a:pt x="87490" y="94060"/>
                  <a:pt x="88830" y="84264"/>
                  <a:pt x="92620" y="75603"/>
                </a:cubicBezTo>
                <a:cubicBezTo>
                  <a:pt x="99569" y="59721"/>
                  <a:pt x="113065" y="39754"/>
                  <a:pt x="104146" y="24888"/>
                </a:cubicBezTo>
                <a:cubicBezTo>
                  <a:pt x="93608" y="7325"/>
                  <a:pt x="68150" y="683"/>
                  <a:pt x="47668" y="683"/>
                </a:cubicBezTo>
                <a:cubicBezTo>
                  <a:pt x="39734" y="683"/>
                  <a:pt x="29646" y="-2050"/>
                  <a:pt x="24040" y="3565"/>
                </a:cubicBezTo>
              </a:path>
            </a:pathLst>
          </a:custGeom>
          <a:noFill/>
          <a:ln cap="flat" cmpd="sng" w="19050">
            <a:solidFill>
              <a:srgbClr val="CC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64"/>
          <p:cNvSpPr txBox="1"/>
          <p:nvPr/>
        </p:nvSpPr>
        <p:spPr>
          <a:xfrm>
            <a:off x="8380050" y="835525"/>
            <a:ext cx="497100" cy="34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CC0000"/>
                </a:solidFill>
                <a:latin typeface="Arial"/>
                <a:ea typeface="Arial"/>
                <a:cs typeface="Arial"/>
                <a:sym typeface="Arial"/>
              </a:rPr>
              <a:t>?x1</a:t>
            </a:r>
            <a:endParaRPr b="0" i="0" sz="1400" u="none" cap="none" strike="noStrike">
              <a:solidFill>
                <a:srgbClr val="CC0000"/>
              </a:solidFill>
              <a:latin typeface="Arial"/>
              <a:ea typeface="Arial"/>
              <a:cs typeface="Arial"/>
              <a:sym typeface="Arial"/>
            </a:endParaRPr>
          </a:p>
        </p:txBody>
      </p:sp>
      <p:sp>
        <p:nvSpPr>
          <p:cNvPr id="692" name="Google Shape;692;p64"/>
          <p:cNvSpPr txBox="1"/>
          <p:nvPr/>
        </p:nvSpPr>
        <p:spPr>
          <a:xfrm>
            <a:off x="8293200" y="1877925"/>
            <a:ext cx="497100" cy="34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CC0000"/>
                </a:solidFill>
                <a:latin typeface="Arial"/>
                <a:ea typeface="Arial"/>
                <a:cs typeface="Arial"/>
                <a:sym typeface="Arial"/>
              </a:rPr>
              <a:t>?x2</a:t>
            </a:r>
            <a:endParaRPr b="0" i="0" sz="1400" u="none" cap="none" strike="noStrike">
              <a:solidFill>
                <a:srgbClr val="CC0000"/>
              </a:solidFill>
              <a:latin typeface="Arial"/>
              <a:ea typeface="Arial"/>
              <a:cs typeface="Arial"/>
              <a:sym typeface="Arial"/>
            </a:endParaRPr>
          </a:p>
        </p:txBody>
      </p:sp>
      <p:sp>
        <p:nvSpPr>
          <p:cNvPr id="693" name="Google Shape;693;p64"/>
          <p:cNvSpPr txBox="1"/>
          <p:nvPr/>
        </p:nvSpPr>
        <p:spPr>
          <a:xfrm>
            <a:off x="6906650" y="1420325"/>
            <a:ext cx="497100" cy="34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38761D"/>
                </a:solidFill>
                <a:latin typeface="Arial"/>
                <a:ea typeface="Arial"/>
                <a:cs typeface="Arial"/>
                <a:sym typeface="Arial"/>
              </a:rPr>
              <a:t>?x2</a:t>
            </a:r>
            <a:endParaRPr b="0" i="0" sz="1400" u="none" cap="none" strike="noStrike">
              <a:solidFill>
                <a:srgbClr val="38761D"/>
              </a:solidFill>
              <a:latin typeface="Arial"/>
              <a:ea typeface="Arial"/>
              <a:cs typeface="Arial"/>
              <a:sym typeface="Arial"/>
            </a:endParaRPr>
          </a:p>
        </p:txBody>
      </p:sp>
      <p:sp>
        <p:nvSpPr>
          <p:cNvPr id="694" name="Google Shape;694;p64"/>
          <p:cNvSpPr txBox="1"/>
          <p:nvPr/>
        </p:nvSpPr>
        <p:spPr>
          <a:xfrm>
            <a:off x="5941025" y="821075"/>
            <a:ext cx="497100" cy="34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38761D"/>
                </a:solidFill>
                <a:latin typeface="Arial"/>
                <a:ea typeface="Arial"/>
                <a:cs typeface="Arial"/>
                <a:sym typeface="Arial"/>
              </a:rPr>
              <a:t>?x1</a:t>
            </a:r>
            <a:endParaRPr b="0" i="0" sz="1400" u="none" cap="none" strike="noStrike">
              <a:solidFill>
                <a:srgbClr val="38761D"/>
              </a:solidFill>
              <a:latin typeface="Arial"/>
              <a:ea typeface="Arial"/>
              <a:cs typeface="Arial"/>
              <a:sym typeface="Arial"/>
            </a:endParaRPr>
          </a:p>
        </p:txBody>
      </p:sp>
      <p:sp>
        <p:nvSpPr>
          <p:cNvPr id="695" name="Google Shape;695;p64"/>
          <p:cNvSpPr txBox="1"/>
          <p:nvPr/>
        </p:nvSpPr>
        <p:spPr>
          <a:xfrm>
            <a:off x="5371200" y="554650"/>
            <a:ext cx="771600" cy="34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6AA84F"/>
                </a:solidFill>
                <a:latin typeface="Arial"/>
                <a:ea typeface="Arial"/>
                <a:cs typeface="Arial"/>
                <a:sym typeface="Arial"/>
              </a:rPr>
              <a:t>Match</a:t>
            </a:r>
            <a:endParaRPr b="0" i="0" sz="1400" u="none" cap="none" strike="noStrike">
              <a:solidFill>
                <a:srgbClr val="6AA84F"/>
              </a:solidFill>
              <a:latin typeface="Arial"/>
              <a:ea typeface="Arial"/>
              <a:cs typeface="Arial"/>
              <a:sym typeface="Arial"/>
            </a:endParaRPr>
          </a:p>
        </p:txBody>
      </p:sp>
      <p:sp>
        <p:nvSpPr>
          <p:cNvPr id="696" name="Google Shape;696;p64"/>
          <p:cNvSpPr txBox="1"/>
          <p:nvPr/>
        </p:nvSpPr>
        <p:spPr>
          <a:xfrm>
            <a:off x="8125875" y="136500"/>
            <a:ext cx="954600" cy="34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CC0000"/>
                </a:solidFill>
                <a:latin typeface="Arial"/>
                <a:ea typeface="Arial"/>
                <a:cs typeface="Arial"/>
                <a:sym typeface="Arial"/>
              </a:rPr>
              <a:t>No Match</a:t>
            </a:r>
            <a:endParaRPr b="0" i="0" sz="1400" u="none" cap="none" strike="noStrike">
              <a:solidFill>
                <a:srgbClr val="CC0000"/>
              </a:solidFill>
              <a:latin typeface="Arial"/>
              <a:ea typeface="Arial"/>
              <a:cs typeface="Arial"/>
              <a:sym typeface="Arial"/>
            </a:endParaRPr>
          </a:p>
        </p:txBody>
      </p:sp>
      <p:cxnSp>
        <p:nvCxnSpPr>
          <p:cNvPr id="697" name="Google Shape;697;p64"/>
          <p:cNvCxnSpPr/>
          <p:nvPr/>
        </p:nvCxnSpPr>
        <p:spPr>
          <a:xfrm flipH="1" rot="10800000">
            <a:off x="4856350" y="2052400"/>
            <a:ext cx="1064400" cy="287100"/>
          </a:xfrm>
          <a:prstGeom prst="straightConnector1">
            <a:avLst/>
          </a:prstGeom>
          <a:noFill/>
          <a:ln cap="flat" cmpd="sng" w="28575">
            <a:solidFill>
              <a:srgbClr val="FFD966"/>
            </a:solidFill>
            <a:prstDash val="solid"/>
            <a:round/>
            <a:headEnd len="sm" w="sm" type="none"/>
            <a:tailEnd len="med" w="med" type="triangle"/>
          </a:ln>
        </p:spPr>
      </p:cxnSp>
      <p:sp>
        <p:nvSpPr>
          <p:cNvPr id="698" name="Google Shape;698;p64"/>
          <p:cNvSpPr txBox="1"/>
          <p:nvPr/>
        </p:nvSpPr>
        <p:spPr>
          <a:xfrm>
            <a:off x="3788275" y="1957025"/>
            <a:ext cx="1232400" cy="112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rgbClr val="F1C232"/>
                </a:solidFill>
                <a:latin typeface="Arial"/>
                <a:ea typeface="Arial"/>
                <a:cs typeface="Arial"/>
                <a:sym typeface="Arial"/>
              </a:rPr>
              <a:t>Pattern matching within this subgraph</a:t>
            </a:r>
            <a:endParaRPr b="1" i="0" sz="1500" u="none" cap="none" strike="noStrike">
              <a:solidFill>
                <a:srgbClr val="F1C232"/>
              </a:solidFill>
              <a:latin typeface="Arial"/>
              <a:ea typeface="Arial"/>
              <a:cs typeface="Arial"/>
              <a:sym typeface="Arial"/>
            </a:endParaRPr>
          </a:p>
        </p:txBody>
      </p:sp>
      <p:sp>
        <p:nvSpPr>
          <p:cNvPr id="699" name="Google Shape;699;p64"/>
          <p:cNvSpPr txBox="1"/>
          <p:nvPr/>
        </p:nvSpPr>
        <p:spPr>
          <a:xfrm>
            <a:off x="692550" y="2018550"/>
            <a:ext cx="3040500" cy="1191600"/>
          </a:xfrm>
          <a:prstGeom prst="rect">
            <a:avLst/>
          </a:prstGeom>
          <a:noFill/>
          <a:ln cap="flat" cmpd="sng" w="19050">
            <a:solidFill>
              <a:srgbClr val="38761D"/>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00" name="Google Shape;700;p64"/>
          <p:cNvCxnSpPr>
            <a:endCxn id="695" idx="1"/>
          </p:cNvCxnSpPr>
          <p:nvPr/>
        </p:nvCxnSpPr>
        <p:spPr>
          <a:xfrm flipH="1" rot="10800000">
            <a:off x="3175500" y="727600"/>
            <a:ext cx="2195700" cy="1282500"/>
          </a:xfrm>
          <a:prstGeom prst="straightConnector1">
            <a:avLst/>
          </a:prstGeom>
          <a:noFill/>
          <a:ln cap="flat" cmpd="sng" w="19050">
            <a:solidFill>
              <a:srgbClr val="6AA84F"/>
            </a:solidFill>
            <a:prstDash val="solid"/>
            <a:round/>
            <a:headEnd len="sm" w="sm" type="none"/>
            <a:tailEnd len="med" w="med" type="triangle"/>
          </a:ln>
        </p:spPr>
      </p:cxnSp>
      <p:sp>
        <p:nvSpPr>
          <p:cNvPr id="701" name="Google Shape;701;p64"/>
          <p:cNvSpPr txBox="1"/>
          <p:nvPr/>
        </p:nvSpPr>
        <p:spPr>
          <a:xfrm>
            <a:off x="380050" y="1452675"/>
            <a:ext cx="4478100" cy="2635200"/>
          </a:xfrm>
          <a:prstGeom prst="rect">
            <a:avLst/>
          </a:prstGeom>
          <a:noFill/>
          <a:ln cap="flat" cmpd="sng" w="19050">
            <a:solidFill>
              <a:srgbClr val="F1C23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6"/>
                                        </p:tgtEl>
                                        <p:attrNameLst>
                                          <p:attrName>style.visibility</p:attrName>
                                        </p:attrNameLst>
                                      </p:cBhvr>
                                      <p:to>
                                        <p:strVal val="visible"/>
                                      </p:to>
                                    </p:set>
                                    <p:animEffect filter="fade" transition="in">
                                      <p:cBhvr>
                                        <p:cTn dur="1000"/>
                                        <p:tgtEl>
                                          <p:spTgt spid="686"/>
                                        </p:tgtEl>
                                      </p:cBhvr>
                                    </p:animEffect>
                                  </p:childTnLst>
                                </p:cTn>
                              </p:par>
                              <p:par>
                                <p:cTn fill="hold" nodeType="withEffect" presetClass="entr" presetID="10" presetSubtype="0">
                                  <p:stCondLst>
                                    <p:cond delay="0"/>
                                  </p:stCondLst>
                                  <p:childTnLst>
                                    <p:set>
                                      <p:cBhvr>
                                        <p:cTn dur="1" fill="hold">
                                          <p:stCondLst>
                                            <p:cond delay="0"/>
                                          </p:stCondLst>
                                        </p:cTn>
                                        <p:tgtEl>
                                          <p:spTgt spid="690"/>
                                        </p:tgtEl>
                                        <p:attrNameLst>
                                          <p:attrName>style.visibility</p:attrName>
                                        </p:attrNameLst>
                                      </p:cBhvr>
                                      <p:to>
                                        <p:strVal val="visible"/>
                                      </p:to>
                                    </p:set>
                                    <p:animEffect filter="fade" transition="in">
                                      <p:cBhvr>
                                        <p:cTn dur="1000"/>
                                        <p:tgtEl>
                                          <p:spTgt spid="690"/>
                                        </p:tgtEl>
                                      </p:cBhvr>
                                    </p:animEffect>
                                  </p:childTnLst>
                                </p:cTn>
                              </p:par>
                              <p:par>
                                <p:cTn fill="hold" nodeType="withEffect" presetClass="entr" presetID="10" presetSubtype="0">
                                  <p:stCondLst>
                                    <p:cond delay="0"/>
                                  </p:stCondLst>
                                  <p:childTnLst>
                                    <p:set>
                                      <p:cBhvr>
                                        <p:cTn dur="1" fill="hold">
                                          <p:stCondLst>
                                            <p:cond delay="0"/>
                                          </p:stCondLst>
                                        </p:cTn>
                                        <p:tgtEl>
                                          <p:spTgt spid="691"/>
                                        </p:tgtEl>
                                        <p:attrNameLst>
                                          <p:attrName>style.visibility</p:attrName>
                                        </p:attrNameLst>
                                      </p:cBhvr>
                                      <p:to>
                                        <p:strVal val="visible"/>
                                      </p:to>
                                    </p:set>
                                    <p:animEffect filter="fade" transition="in">
                                      <p:cBhvr>
                                        <p:cTn dur="1000"/>
                                        <p:tgtEl>
                                          <p:spTgt spid="691"/>
                                        </p:tgtEl>
                                      </p:cBhvr>
                                    </p:animEffect>
                                  </p:childTnLst>
                                </p:cTn>
                              </p:par>
                              <p:par>
                                <p:cTn fill="hold" nodeType="withEffect" presetClass="entr" presetID="10" presetSubtype="0">
                                  <p:stCondLst>
                                    <p:cond delay="0"/>
                                  </p:stCondLst>
                                  <p:childTnLst>
                                    <p:set>
                                      <p:cBhvr>
                                        <p:cTn dur="1" fill="hold">
                                          <p:stCondLst>
                                            <p:cond delay="0"/>
                                          </p:stCondLst>
                                        </p:cTn>
                                        <p:tgtEl>
                                          <p:spTgt spid="692"/>
                                        </p:tgtEl>
                                        <p:attrNameLst>
                                          <p:attrName>style.visibility</p:attrName>
                                        </p:attrNameLst>
                                      </p:cBhvr>
                                      <p:to>
                                        <p:strVal val="visible"/>
                                      </p:to>
                                    </p:set>
                                    <p:animEffect filter="fade" transition="in">
                                      <p:cBhvr>
                                        <p:cTn dur="1000"/>
                                        <p:tgtEl>
                                          <p:spTgt spid="692"/>
                                        </p:tgtEl>
                                      </p:cBhvr>
                                    </p:animEffect>
                                  </p:childTnLst>
                                </p:cTn>
                              </p:par>
                              <p:par>
                                <p:cTn fill="hold" nodeType="withEffect" presetClass="entr" presetID="10" presetSubtype="0">
                                  <p:stCondLst>
                                    <p:cond delay="0"/>
                                  </p:stCondLst>
                                  <p:childTnLst>
                                    <p:set>
                                      <p:cBhvr>
                                        <p:cTn dur="1" fill="hold">
                                          <p:stCondLst>
                                            <p:cond delay="0"/>
                                          </p:stCondLst>
                                        </p:cTn>
                                        <p:tgtEl>
                                          <p:spTgt spid="693"/>
                                        </p:tgtEl>
                                        <p:attrNameLst>
                                          <p:attrName>style.visibility</p:attrName>
                                        </p:attrNameLst>
                                      </p:cBhvr>
                                      <p:to>
                                        <p:strVal val="visible"/>
                                      </p:to>
                                    </p:set>
                                    <p:animEffect filter="fade" transition="in">
                                      <p:cBhvr>
                                        <p:cTn dur="1000"/>
                                        <p:tgtEl>
                                          <p:spTgt spid="693"/>
                                        </p:tgtEl>
                                      </p:cBhvr>
                                    </p:animEffect>
                                  </p:childTnLst>
                                </p:cTn>
                              </p:par>
                              <p:par>
                                <p:cTn fill="hold" nodeType="withEffect" presetClass="entr" presetID="10" presetSubtype="0">
                                  <p:stCondLst>
                                    <p:cond delay="0"/>
                                  </p:stCondLst>
                                  <p:childTnLst>
                                    <p:set>
                                      <p:cBhvr>
                                        <p:cTn dur="1" fill="hold">
                                          <p:stCondLst>
                                            <p:cond delay="0"/>
                                          </p:stCondLst>
                                        </p:cTn>
                                        <p:tgtEl>
                                          <p:spTgt spid="694"/>
                                        </p:tgtEl>
                                        <p:attrNameLst>
                                          <p:attrName>style.visibility</p:attrName>
                                        </p:attrNameLst>
                                      </p:cBhvr>
                                      <p:to>
                                        <p:strVal val="visible"/>
                                      </p:to>
                                    </p:set>
                                    <p:animEffect filter="fade" transition="in">
                                      <p:cBhvr>
                                        <p:cTn dur="1000"/>
                                        <p:tgtEl>
                                          <p:spTgt spid="694"/>
                                        </p:tgtEl>
                                      </p:cBhvr>
                                    </p:animEffect>
                                  </p:childTnLst>
                                </p:cTn>
                              </p:par>
                              <p:par>
                                <p:cTn fill="hold" nodeType="withEffect" presetClass="entr" presetID="10" presetSubtype="0">
                                  <p:stCondLst>
                                    <p:cond delay="0"/>
                                  </p:stCondLst>
                                  <p:childTnLst>
                                    <p:set>
                                      <p:cBhvr>
                                        <p:cTn dur="1" fill="hold">
                                          <p:stCondLst>
                                            <p:cond delay="0"/>
                                          </p:stCondLst>
                                        </p:cTn>
                                        <p:tgtEl>
                                          <p:spTgt spid="695"/>
                                        </p:tgtEl>
                                        <p:attrNameLst>
                                          <p:attrName>style.visibility</p:attrName>
                                        </p:attrNameLst>
                                      </p:cBhvr>
                                      <p:to>
                                        <p:strVal val="visible"/>
                                      </p:to>
                                    </p:set>
                                    <p:animEffect filter="fade" transition="in">
                                      <p:cBhvr>
                                        <p:cTn dur="1000"/>
                                        <p:tgtEl>
                                          <p:spTgt spid="695"/>
                                        </p:tgtEl>
                                      </p:cBhvr>
                                    </p:animEffect>
                                  </p:childTnLst>
                                </p:cTn>
                              </p:par>
                              <p:par>
                                <p:cTn fill="hold" nodeType="withEffect" presetClass="entr" presetID="10" presetSubtype="0">
                                  <p:stCondLst>
                                    <p:cond delay="0"/>
                                  </p:stCondLst>
                                  <p:childTnLst>
                                    <p:set>
                                      <p:cBhvr>
                                        <p:cTn dur="1" fill="hold">
                                          <p:stCondLst>
                                            <p:cond delay="0"/>
                                          </p:stCondLst>
                                        </p:cTn>
                                        <p:tgtEl>
                                          <p:spTgt spid="696"/>
                                        </p:tgtEl>
                                        <p:attrNameLst>
                                          <p:attrName>style.visibility</p:attrName>
                                        </p:attrNameLst>
                                      </p:cBhvr>
                                      <p:to>
                                        <p:strVal val="visible"/>
                                      </p:to>
                                    </p:set>
                                    <p:animEffect filter="fade" transition="in">
                                      <p:cBhvr>
                                        <p:cTn dur="1000"/>
                                        <p:tgtEl>
                                          <p:spTgt spid="696"/>
                                        </p:tgtEl>
                                      </p:cBhvr>
                                    </p:animEffect>
                                  </p:childTnLst>
                                </p:cTn>
                              </p:par>
                              <p:par>
                                <p:cTn fill="hold" nodeType="withEffect" presetClass="entr" presetID="10" presetSubtype="0">
                                  <p:stCondLst>
                                    <p:cond delay="0"/>
                                  </p:stCondLst>
                                  <p:childTnLst>
                                    <p:set>
                                      <p:cBhvr>
                                        <p:cTn dur="1" fill="hold">
                                          <p:stCondLst>
                                            <p:cond delay="0"/>
                                          </p:stCondLst>
                                        </p:cTn>
                                        <p:tgtEl>
                                          <p:spTgt spid="666"/>
                                        </p:tgtEl>
                                        <p:attrNameLst>
                                          <p:attrName>style.visibility</p:attrName>
                                        </p:attrNameLst>
                                      </p:cBhvr>
                                      <p:to>
                                        <p:strVal val="visible"/>
                                      </p:to>
                                    </p:set>
                                    <p:animEffect filter="fade" transition="in">
                                      <p:cBhvr>
                                        <p:cTn dur="1000"/>
                                        <p:tgtEl>
                                          <p:spTgt spid="6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6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Example - Subqueries</a:t>
            </a:r>
            <a:endParaRPr/>
          </a:p>
        </p:txBody>
      </p:sp>
      <p:sp>
        <p:nvSpPr>
          <p:cNvPr id="707" name="Google Shape;707;p6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i="1" lang="en-GB"/>
              <a:t>“A query </a:t>
            </a:r>
            <a:r>
              <a:rPr b="1" i="1" lang="en-GB"/>
              <a:t>inside</a:t>
            </a:r>
            <a:r>
              <a:rPr i="1" lang="en-GB"/>
              <a:t> a query”</a:t>
            </a:r>
            <a:endParaRPr i="1"/>
          </a:p>
          <a:p>
            <a:pPr indent="0" lvl="0" marL="0" rtl="0" algn="l">
              <a:lnSpc>
                <a:spcPct val="115000"/>
              </a:lnSpc>
              <a:spcBef>
                <a:spcPts val="1600"/>
              </a:spcBef>
              <a:spcAft>
                <a:spcPts val="0"/>
              </a:spcAft>
              <a:buSzPts val="1800"/>
              <a:buNone/>
            </a:pPr>
            <a:r>
              <a:rPr lang="en-GB">
                <a:solidFill>
                  <a:schemeClr val="dk1"/>
                </a:solidFill>
              </a:rPr>
              <a:t>Order the </a:t>
            </a:r>
            <a:r>
              <a:rPr b="1" lang="en-GB">
                <a:solidFill>
                  <a:schemeClr val="dk1"/>
                </a:solidFill>
              </a:rPr>
              <a:t>first </a:t>
            </a:r>
            <a:r>
              <a:rPr lang="en-GB">
                <a:solidFill>
                  <a:schemeClr val="dk1"/>
                </a:solidFill>
              </a:rPr>
              <a:t>10 countries that have been dissolved by date of creation.</a:t>
            </a:r>
            <a:endParaRPr>
              <a:solidFill>
                <a:schemeClr val="dk1"/>
              </a:solidFill>
            </a:endParaRPr>
          </a:p>
          <a:p>
            <a:pPr indent="-342900" lvl="0" marL="457200" rtl="0" algn="l">
              <a:lnSpc>
                <a:spcPct val="115000"/>
              </a:lnSpc>
              <a:spcBef>
                <a:spcPts val="1600"/>
              </a:spcBef>
              <a:spcAft>
                <a:spcPts val="0"/>
              </a:spcAft>
              <a:buClr>
                <a:schemeClr val="dk1"/>
              </a:buClr>
              <a:buSzPts val="1800"/>
              <a:buChar char="●"/>
            </a:pPr>
            <a:r>
              <a:rPr b="1" lang="en-GB">
                <a:solidFill>
                  <a:schemeClr val="dk1"/>
                </a:solidFill>
              </a:rPr>
              <a:t>Select</a:t>
            </a:r>
            <a:r>
              <a:rPr lang="en-GB">
                <a:solidFill>
                  <a:schemeClr val="dk1"/>
                </a:solidFill>
              </a:rPr>
              <a:t> all countries that have been dissolved</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b="1" lang="en-GB">
                <a:solidFill>
                  <a:schemeClr val="dk1"/>
                </a:solidFill>
              </a:rPr>
              <a:t>Order</a:t>
            </a:r>
            <a:r>
              <a:rPr lang="en-GB">
                <a:solidFill>
                  <a:schemeClr val="dk1"/>
                </a:solidFill>
              </a:rPr>
              <a:t> them by dissolution date (oldest to newest)</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b="1" lang="en-GB">
                <a:solidFill>
                  <a:schemeClr val="dk1"/>
                </a:solidFill>
              </a:rPr>
              <a:t>Limit</a:t>
            </a:r>
            <a:r>
              <a:rPr lang="en-GB">
                <a:solidFill>
                  <a:schemeClr val="dk1"/>
                </a:solidFill>
              </a:rPr>
              <a:t> to 10</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GB">
                <a:solidFill>
                  <a:schemeClr val="dk1"/>
                </a:solidFill>
              </a:rPr>
              <a:t>Finally, </a:t>
            </a:r>
            <a:r>
              <a:rPr b="1" lang="en-GB">
                <a:solidFill>
                  <a:schemeClr val="dk1"/>
                </a:solidFill>
              </a:rPr>
              <a:t>order </a:t>
            </a:r>
            <a:r>
              <a:rPr lang="en-GB" u="sng">
                <a:solidFill>
                  <a:srgbClr val="DD1144"/>
                </a:solidFill>
              </a:rPr>
              <a:t>the results (10 countries)</a:t>
            </a:r>
            <a:r>
              <a:rPr lang="en-GB">
                <a:solidFill>
                  <a:schemeClr val="dk1"/>
                </a:solidFill>
              </a:rPr>
              <a:t> from the most recently created to the oldest created</a:t>
            </a:r>
            <a:endParaRPr>
              <a:solidFill>
                <a:schemeClr val="dk1"/>
              </a:solidFill>
            </a:endParaRPr>
          </a:p>
        </p:txBody>
      </p:sp>
      <p:sp>
        <p:nvSpPr>
          <p:cNvPr id="708" name="Google Shape;708;p65"/>
          <p:cNvSpPr/>
          <p:nvPr/>
        </p:nvSpPr>
        <p:spPr>
          <a:xfrm>
            <a:off x="5928950" y="2166350"/>
            <a:ext cx="139500" cy="1038900"/>
          </a:xfrm>
          <a:prstGeom prst="righ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65"/>
          <p:cNvSpPr txBox="1"/>
          <p:nvPr/>
        </p:nvSpPr>
        <p:spPr>
          <a:xfrm>
            <a:off x="6195000" y="2270150"/>
            <a:ext cx="2723700" cy="831300"/>
          </a:xfrm>
          <a:prstGeom prst="rect">
            <a:avLst/>
          </a:prstGeom>
          <a:solidFill>
            <a:schemeClr val="lt1"/>
          </a:solidFill>
          <a:ln cap="flat" cmpd="sng" w="19050">
            <a:solidFill>
              <a:srgbClr val="A0A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GB">
                <a:solidFill>
                  <a:srgbClr val="DD1144"/>
                </a:solidFill>
              </a:rPr>
              <a:t>The subquery - 10 countries from oldest to newest by their dissolution dates</a:t>
            </a:r>
            <a:endParaRPr>
              <a:solidFill>
                <a:srgbClr val="DD1144"/>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3" name="Shape 713"/>
        <p:cNvGrpSpPr/>
        <p:nvPr/>
      </p:nvGrpSpPr>
      <p:grpSpPr>
        <a:xfrm>
          <a:off x="0" y="0"/>
          <a:ext cx="0" cy="0"/>
          <a:chOff x="0" y="0"/>
          <a:chExt cx="0" cy="0"/>
        </a:xfrm>
      </p:grpSpPr>
      <p:sp>
        <p:nvSpPr>
          <p:cNvPr id="714" name="Google Shape;714;p66"/>
          <p:cNvSpPr/>
          <p:nvPr/>
        </p:nvSpPr>
        <p:spPr>
          <a:xfrm>
            <a:off x="525000" y="1134800"/>
            <a:ext cx="8244000" cy="3453600"/>
          </a:xfrm>
          <a:prstGeom prst="rect">
            <a:avLst/>
          </a:prstGeom>
          <a:noFill/>
          <a:ln cap="flat" cmpd="sng" w="19050">
            <a:solidFill>
              <a:srgbClr val="1155CC"/>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6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Solution</a:t>
            </a:r>
            <a:endParaRPr/>
          </a:p>
        </p:txBody>
      </p:sp>
      <p:sp>
        <p:nvSpPr>
          <p:cNvPr id="716" name="Google Shape;716;p66"/>
          <p:cNvSpPr/>
          <p:nvPr/>
        </p:nvSpPr>
        <p:spPr>
          <a:xfrm>
            <a:off x="799950" y="2093750"/>
            <a:ext cx="6048900" cy="1468500"/>
          </a:xfrm>
          <a:prstGeom prst="rect">
            <a:avLst/>
          </a:prstGeom>
          <a:noFill/>
          <a:ln cap="flat" cmpd="sng" w="19050">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717" name="Google Shape;717;p66"/>
          <p:cNvGraphicFramePr/>
          <p:nvPr/>
        </p:nvGraphicFramePr>
        <p:xfrm>
          <a:off x="894463" y="1171625"/>
          <a:ext cx="3000000" cy="3000000"/>
        </p:xfrm>
        <a:graphic>
          <a:graphicData uri="http://schemas.openxmlformats.org/drawingml/2006/table">
            <a:tbl>
              <a:tblPr>
                <a:noFill/>
                <a:tableStyleId>{795B9FAF-5839-416E-9FB7-24AE3790146B}</a:tableStyleId>
              </a:tblPr>
              <a:tblGrid>
                <a:gridCol w="6634675"/>
              </a:tblGrid>
              <a:tr h="3019425">
                <a:tc>
                  <a:txBody>
                    <a:bodyPr/>
                    <a:lstStyle/>
                    <a:p>
                      <a:pPr indent="0" lvl="0" marL="0" marR="0" rtl="0" algn="l">
                        <a:lnSpc>
                          <a:spcPct val="138000"/>
                        </a:lnSpc>
                        <a:spcBef>
                          <a:spcPts val="0"/>
                        </a:spcBef>
                        <a:spcAft>
                          <a:spcPts val="0"/>
                        </a:spcAft>
                        <a:buClr>
                          <a:srgbClr val="000000"/>
                        </a:buClr>
                        <a:buSzPts val="1400"/>
                        <a:buFont typeface="Arial"/>
                        <a:buNone/>
                      </a:pPr>
                      <a:r>
                        <a:rPr lang="en-GB" sz="1400" u="none" cap="none" strike="noStrike">
                          <a:solidFill>
                            <a:srgbClr val="00979D"/>
                          </a:solidFill>
                          <a:highlight>
                            <a:srgbClr val="FFFFFF"/>
                          </a:highlight>
                          <a:latin typeface="Consolas"/>
                          <a:ea typeface="Consolas"/>
                          <a:cs typeface="Consolas"/>
                          <a:sym typeface="Consolas"/>
                        </a:rPr>
                        <a:t>SELECT</a:t>
                      </a:r>
                      <a:r>
                        <a:rPr lang="en-GB" sz="1400" u="none" cap="none" strike="noStrike">
                          <a:solidFill>
                            <a:srgbClr val="434F54"/>
                          </a:solidFill>
                          <a:highlight>
                            <a:srgbClr val="FFFFFF"/>
                          </a:highlight>
                          <a:latin typeface="Consolas"/>
                          <a:ea typeface="Consolas"/>
                          <a:cs typeface="Consolas"/>
                          <a:sym typeface="Consolas"/>
                        </a:rPr>
                        <a:t> *</a:t>
                      </a:r>
                      <a:endParaRPr sz="1400" u="none" cap="none" strike="noStrike">
                        <a:solidFill>
                          <a:srgbClr val="434F54"/>
                        </a:solidFill>
                        <a:highlight>
                          <a:srgbClr val="FFFFFF"/>
                        </a:highlight>
                        <a:latin typeface="Consolas"/>
                        <a:ea typeface="Consolas"/>
                        <a:cs typeface="Consolas"/>
                        <a:sym typeface="Consolas"/>
                      </a:endParaRPr>
                    </a:p>
                    <a:p>
                      <a:pPr indent="0" lvl="0" marL="0" marR="0" rtl="0" algn="l">
                        <a:lnSpc>
                          <a:spcPct val="138000"/>
                        </a:lnSpc>
                        <a:spcBef>
                          <a:spcPts val="0"/>
                        </a:spcBef>
                        <a:spcAft>
                          <a:spcPts val="0"/>
                        </a:spcAft>
                        <a:buClr>
                          <a:srgbClr val="000000"/>
                        </a:buClr>
                        <a:buSzPts val="1400"/>
                        <a:buFont typeface="Arial"/>
                        <a:buNone/>
                      </a:pPr>
                      <a:r>
                        <a:rPr lang="en-GB" sz="1400" u="none" cap="none" strike="noStrike">
                          <a:solidFill>
                            <a:srgbClr val="00979D"/>
                          </a:solidFill>
                          <a:highlight>
                            <a:srgbClr val="FFFFFF"/>
                          </a:highlight>
                          <a:latin typeface="Consolas"/>
                          <a:ea typeface="Consolas"/>
                          <a:cs typeface="Consolas"/>
                          <a:sym typeface="Consolas"/>
                        </a:rPr>
                        <a:t>WHERE</a:t>
                      </a:r>
                      <a:r>
                        <a:rPr lang="en-GB" sz="1400" u="none" cap="none" strike="noStrike">
                          <a:solidFill>
                            <a:srgbClr val="434F54"/>
                          </a:solidFill>
                          <a:highlight>
                            <a:srgbClr val="FFFFFF"/>
                          </a:highlight>
                          <a:latin typeface="Consolas"/>
                          <a:ea typeface="Consolas"/>
                          <a:cs typeface="Consolas"/>
                          <a:sym typeface="Consolas"/>
                        </a:rPr>
                        <a:t> {</a:t>
                      </a:r>
                      <a:endParaRPr sz="1400" u="none" cap="none" strike="noStrike">
                        <a:solidFill>
                          <a:srgbClr val="434F54"/>
                        </a:solidFill>
                        <a:highlight>
                          <a:srgbClr val="FFFFFF"/>
                        </a:highlight>
                        <a:latin typeface="Consolas"/>
                        <a:ea typeface="Consolas"/>
                        <a:cs typeface="Consolas"/>
                        <a:sym typeface="Consolas"/>
                      </a:endParaRPr>
                    </a:p>
                    <a:p>
                      <a:pPr indent="0" lvl="0" marL="0" marR="0" rtl="0" algn="l">
                        <a:lnSpc>
                          <a:spcPct val="138000"/>
                        </a:lnSpc>
                        <a:spcBef>
                          <a:spcPts val="0"/>
                        </a:spcBef>
                        <a:spcAft>
                          <a:spcPts val="0"/>
                        </a:spcAft>
                        <a:buClr>
                          <a:srgbClr val="000000"/>
                        </a:buClr>
                        <a:buSzPts val="1400"/>
                        <a:buFont typeface="Arial"/>
                        <a:buNone/>
                      </a:pPr>
                      <a:r>
                        <a:rPr lang="en-GB" sz="1400" u="none" cap="none" strike="noStrike">
                          <a:solidFill>
                            <a:srgbClr val="434F54"/>
                          </a:solidFill>
                          <a:highlight>
                            <a:srgbClr val="FFFFFF"/>
                          </a:highlight>
                          <a:latin typeface="Consolas"/>
                          <a:ea typeface="Consolas"/>
                          <a:cs typeface="Consolas"/>
                          <a:sym typeface="Consolas"/>
                        </a:rPr>
                        <a:t>  {</a:t>
                      </a:r>
                      <a:endParaRPr sz="1400" u="none" cap="none" strike="noStrike">
                        <a:solidFill>
                          <a:srgbClr val="434F54"/>
                        </a:solidFill>
                        <a:highlight>
                          <a:srgbClr val="FFFFFF"/>
                        </a:highlight>
                        <a:latin typeface="Consolas"/>
                        <a:ea typeface="Consolas"/>
                        <a:cs typeface="Consolas"/>
                        <a:sym typeface="Consolas"/>
                      </a:endParaRPr>
                    </a:p>
                    <a:p>
                      <a:pPr indent="0" lvl="0" marL="0" marR="0" rtl="0" algn="l">
                        <a:lnSpc>
                          <a:spcPct val="138000"/>
                        </a:lnSpc>
                        <a:spcBef>
                          <a:spcPts val="0"/>
                        </a:spcBef>
                        <a:spcAft>
                          <a:spcPts val="0"/>
                        </a:spcAft>
                        <a:buClr>
                          <a:srgbClr val="000000"/>
                        </a:buClr>
                        <a:buSzPts val="1400"/>
                        <a:buFont typeface="Arial"/>
                        <a:buNone/>
                      </a:pPr>
                      <a:r>
                        <a:rPr lang="en-GB" sz="1400" u="none" cap="none" strike="noStrike">
                          <a:solidFill>
                            <a:srgbClr val="434F54"/>
                          </a:solidFill>
                          <a:highlight>
                            <a:srgbClr val="FFFFFF"/>
                          </a:highlight>
                          <a:latin typeface="Consolas"/>
                          <a:ea typeface="Consolas"/>
                          <a:cs typeface="Consolas"/>
                          <a:sym typeface="Consolas"/>
                        </a:rPr>
                        <a:t>  </a:t>
                      </a:r>
                      <a:r>
                        <a:rPr b="1" lang="en-GB" sz="1400" u="none" cap="none" strike="noStrike">
                          <a:solidFill>
                            <a:srgbClr val="434F54"/>
                          </a:solidFill>
                          <a:highlight>
                            <a:srgbClr val="FFFFFF"/>
                          </a:highlight>
                          <a:latin typeface="Consolas"/>
                          <a:ea typeface="Consolas"/>
                          <a:cs typeface="Consolas"/>
                          <a:sym typeface="Consolas"/>
                        </a:rPr>
                        <a:t>  </a:t>
                      </a:r>
                      <a:r>
                        <a:rPr b="1" lang="en-GB" sz="1400" u="none" cap="none" strike="noStrike">
                          <a:solidFill>
                            <a:srgbClr val="00979D"/>
                          </a:solidFill>
                          <a:highlight>
                            <a:srgbClr val="FFFFFF"/>
                          </a:highlight>
                          <a:latin typeface="Consolas"/>
                          <a:ea typeface="Consolas"/>
                          <a:cs typeface="Consolas"/>
                          <a:sym typeface="Consolas"/>
                        </a:rPr>
                        <a:t>SELECT</a:t>
                      </a:r>
                      <a:r>
                        <a:rPr b="1" lang="en-GB" sz="1400" u="none" cap="none" strike="noStrike">
                          <a:solidFill>
                            <a:srgbClr val="434F54"/>
                          </a:solidFill>
                          <a:highlight>
                            <a:srgbClr val="FFFFFF"/>
                          </a:highlight>
                          <a:latin typeface="Consolas"/>
                          <a:ea typeface="Consolas"/>
                          <a:cs typeface="Consolas"/>
                          <a:sym typeface="Consolas"/>
                        </a:rPr>
                        <a:t> ?country </a:t>
                      </a:r>
                      <a:r>
                        <a:rPr b="1" lang="en-GB" sz="1400" u="none" cap="none" strike="noStrike">
                          <a:solidFill>
                            <a:srgbClr val="434F54"/>
                          </a:solidFill>
                          <a:highlight>
                            <a:schemeClr val="lt1"/>
                          </a:highlight>
                          <a:latin typeface="Consolas"/>
                          <a:ea typeface="Consolas"/>
                          <a:cs typeface="Consolas"/>
                          <a:sym typeface="Consolas"/>
                        </a:rPr>
                        <a:t>?dissolutionDate</a:t>
                      </a:r>
                      <a:endParaRPr b="1" sz="1400" u="none" cap="none" strike="noStrike">
                        <a:solidFill>
                          <a:srgbClr val="434F54"/>
                        </a:solidFill>
                        <a:highlight>
                          <a:srgbClr val="FFFFFF"/>
                        </a:highlight>
                        <a:latin typeface="Consolas"/>
                        <a:ea typeface="Consolas"/>
                        <a:cs typeface="Consolas"/>
                        <a:sym typeface="Consolas"/>
                      </a:endParaRPr>
                    </a:p>
                    <a:p>
                      <a:pPr indent="0" lvl="0" marL="0" marR="0" rtl="0" algn="l">
                        <a:lnSpc>
                          <a:spcPct val="138000"/>
                        </a:lnSpc>
                        <a:spcBef>
                          <a:spcPts val="0"/>
                        </a:spcBef>
                        <a:spcAft>
                          <a:spcPts val="0"/>
                        </a:spcAft>
                        <a:buClr>
                          <a:srgbClr val="000000"/>
                        </a:buClr>
                        <a:buSzPts val="1400"/>
                        <a:buFont typeface="Arial"/>
                        <a:buNone/>
                      </a:pPr>
                      <a:r>
                        <a:rPr b="1" lang="en-GB" sz="1400" u="none" cap="none" strike="noStrike">
                          <a:solidFill>
                            <a:srgbClr val="434F54"/>
                          </a:solidFill>
                          <a:highlight>
                            <a:srgbClr val="FFFFFF"/>
                          </a:highlight>
                          <a:latin typeface="Consolas"/>
                          <a:ea typeface="Consolas"/>
                          <a:cs typeface="Consolas"/>
                          <a:sym typeface="Consolas"/>
                        </a:rPr>
                        <a:t>    </a:t>
                      </a:r>
                      <a:r>
                        <a:rPr b="1" lang="en-GB" sz="1400" u="none" cap="none" strike="noStrike">
                          <a:solidFill>
                            <a:srgbClr val="00979D"/>
                          </a:solidFill>
                          <a:highlight>
                            <a:srgbClr val="FFFFFF"/>
                          </a:highlight>
                          <a:latin typeface="Consolas"/>
                          <a:ea typeface="Consolas"/>
                          <a:cs typeface="Consolas"/>
                          <a:sym typeface="Consolas"/>
                        </a:rPr>
                        <a:t>WHERE</a:t>
                      </a:r>
                      <a:r>
                        <a:rPr b="1" lang="en-GB" sz="1400" u="none" cap="none" strike="noStrike">
                          <a:solidFill>
                            <a:srgbClr val="434F54"/>
                          </a:solidFill>
                          <a:highlight>
                            <a:srgbClr val="FFFFFF"/>
                          </a:highlight>
                          <a:latin typeface="Consolas"/>
                          <a:ea typeface="Consolas"/>
                          <a:cs typeface="Consolas"/>
                          <a:sym typeface="Consolas"/>
                        </a:rPr>
                        <a:t> {</a:t>
                      </a:r>
                      <a:endParaRPr b="1" sz="1400" u="none" cap="none" strike="noStrike">
                        <a:solidFill>
                          <a:srgbClr val="434F54"/>
                        </a:solidFill>
                        <a:highlight>
                          <a:srgbClr val="FFFFFF"/>
                        </a:highlight>
                        <a:latin typeface="Consolas"/>
                        <a:ea typeface="Consolas"/>
                        <a:cs typeface="Consolas"/>
                        <a:sym typeface="Consolas"/>
                      </a:endParaRPr>
                    </a:p>
                    <a:p>
                      <a:pPr indent="0" lvl="0" marL="0" marR="0" rtl="0" algn="l">
                        <a:lnSpc>
                          <a:spcPct val="138000"/>
                        </a:lnSpc>
                        <a:spcBef>
                          <a:spcPts val="0"/>
                        </a:spcBef>
                        <a:spcAft>
                          <a:spcPts val="0"/>
                        </a:spcAft>
                        <a:buClr>
                          <a:srgbClr val="000000"/>
                        </a:buClr>
                        <a:buSzPts val="1400"/>
                        <a:buFont typeface="Arial"/>
                        <a:buNone/>
                      </a:pPr>
                      <a:r>
                        <a:rPr b="1" lang="en-GB" sz="1400" u="none" cap="none" strike="noStrike">
                          <a:solidFill>
                            <a:srgbClr val="434F54"/>
                          </a:solidFill>
                          <a:highlight>
                            <a:srgbClr val="FFFFFF"/>
                          </a:highlight>
                          <a:latin typeface="Consolas"/>
                          <a:ea typeface="Consolas"/>
                          <a:cs typeface="Consolas"/>
                          <a:sym typeface="Consolas"/>
                        </a:rPr>
                        <a:t>      ?country a dbo:Country .</a:t>
                      </a:r>
                      <a:endParaRPr b="1" sz="1400" u="none" cap="none" strike="noStrike">
                        <a:solidFill>
                          <a:srgbClr val="434F54"/>
                        </a:solidFill>
                        <a:highlight>
                          <a:srgbClr val="FFFFFF"/>
                        </a:highlight>
                        <a:latin typeface="Consolas"/>
                        <a:ea typeface="Consolas"/>
                        <a:cs typeface="Consolas"/>
                        <a:sym typeface="Consolas"/>
                      </a:endParaRPr>
                    </a:p>
                    <a:p>
                      <a:pPr indent="0" lvl="0" marL="0" marR="0" rtl="0" algn="l">
                        <a:lnSpc>
                          <a:spcPct val="138000"/>
                        </a:lnSpc>
                        <a:spcBef>
                          <a:spcPts val="0"/>
                        </a:spcBef>
                        <a:spcAft>
                          <a:spcPts val="0"/>
                        </a:spcAft>
                        <a:buClr>
                          <a:srgbClr val="000000"/>
                        </a:buClr>
                        <a:buSzPts val="1400"/>
                        <a:buFont typeface="Arial"/>
                        <a:buNone/>
                      </a:pPr>
                      <a:r>
                        <a:rPr b="1" lang="en-GB" sz="1400" u="none" cap="none" strike="noStrike">
                          <a:solidFill>
                            <a:srgbClr val="434F54"/>
                          </a:solidFill>
                          <a:highlight>
                            <a:srgbClr val="FFFFFF"/>
                          </a:highlight>
                          <a:latin typeface="Consolas"/>
                          <a:ea typeface="Consolas"/>
                          <a:cs typeface="Consolas"/>
                          <a:sym typeface="Consolas"/>
                        </a:rPr>
                        <a:t>      ?country dbo:dissolutionDate ?dissolutionDate .</a:t>
                      </a:r>
                      <a:endParaRPr b="1" sz="1400" u="none" cap="none" strike="noStrike">
                        <a:solidFill>
                          <a:srgbClr val="434F54"/>
                        </a:solidFill>
                        <a:highlight>
                          <a:srgbClr val="FFFFFF"/>
                        </a:highlight>
                        <a:latin typeface="Consolas"/>
                        <a:ea typeface="Consolas"/>
                        <a:cs typeface="Consolas"/>
                        <a:sym typeface="Consolas"/>
                      </a:endParaRPr>
                    </a:p>
                    <a:p>
                      <a:pPr indent="0" lvl="0" marL="0" marR="0" rtl="0" algn="l">
                        <a:lnSpc>
                          <a:spcPct val="138000"/>
                        </a:lnSpc>
                        <a:spcBef>
                          <a:spcPts val="0"/>
                        </a:spcBef>
                        <a:spcAft>
                          <a:spcPts val="0"/>
                        </a:spcAft>
                        <a:buClr>
                          <a:srgbClr val="000000"/>
                        </a:buClr>
                        <a:buSzPts val="1400"/>
                        <a:buFont typeface="Arial"/>
                        <a:buNone/>
                      </a:pPr>
                      <a:r>
                        <a:rPr b="1" lang="en-GB" sz="1400" u="none" cap="none" strike="noStrike">
                          <a:solidFill>
                            <a:srgbClr val="434F54"/>
                          </a:solidFill>
                          <a:highlight>
                            <a:srgbClr val="FFFFFF"/>
                          </a:highlight>
                          <a:latin typeface="Consolas"/>
                          <a:ea typeface="Consolas"/>
                          <a:cs typeface="Consolas"/>
                          <a:sym typeface="Consolas"/>
                        </a:rPr>
                        <a:t>    } </a:t>
                      </a:r>
                      <a:r>
                        <a:rPr b="1" lang="en-GB" sz="1400" u="none" cap="none" strike="noStrike">
                          <a:solidFill>
                            <a:srgbClr val="00979D"/>
                          </a:solidFill>
                          <a:highlight>
                            <a:srgbClr val="FFFFFF"/>
                          </a:highlight>
                          <a:latin typeface="Consolas"/>
                          <a:ea typeface="Consolas"/>
                          <a:cs typeface="Consolas"/>
                          <a:sym typeface="Consolas"/>
                        </a:rPr>
                        <a:t>order</a:t>
                      </a:r>
                      <a:r>
                        <a:rPr b="1" lang="en-GB" sz="1400" u="none" cap="none" strike="noStrike">
                          <a:solidFill>
                            <a:srgbClr val="434F54"/>
                          </a:solidFill>
                          <a:highlight>
                            <a:srgbClr val="FFFFFF"/>
                          </a:highlight>
                          <a:latin typeface="Consolas"/>
                          <a:ea typeface="Consolas"/>
                          <a:cs typeface="Consolas"/>
                          <a:sym typeface="Consolas"/>
                        </a:rPr>
                        <a:t> </a:t>
                      </a:r>
                      <a:r>
                        <a:rPr b="1" lang="en-GB" sz="1400" u="none" cap="none" strike="noStrike">
                          <a:solidFill>
                            <a:srgbClr val="00979D"/>
                          </a:solidFill>
                          <a:highlight>
                            <a:srgbClr val="FFFFFF"/>
                          </a:highlight>
                          <a:latin typeface="Consolas"/>
                          <a:ea typeface="Consolas"/>
                          <a:cs typeface="Consolas"/>
                          <a:sym typeface="Consolas"/>
                        </a:rPr>
                        <a:t>by </a:t>
                      </a:r>
                      <a:r>
                        <a:rPr b="1" lang="en-GB" sz="1400" u="none" cap="none" strike="noStrike">
                          <a:solidFill>
                            <a:srgbClr val="434F54"/>
                          </a:solidFill>
                          <a:highlight>
                            <a:srgbClr val="FFFFFF"/>
                          </a:highlight>
                          <a:latin typeface="Consolas"/>
                          <a:ea typeface="Consolas"/>
                          <a:cs typeface="Consolas"/>
                          <a:sym typeface="Consolas"/>
                        </a:rPr>
                        <a:t>?dissolutionDate </a:t>
                      </a:r>
                      <a:r>
                        <a:rPr b="1" lang="en-GB" sz="1400" u="none" cap="none" strike="noStrike">
                          <a:solidFill>
                            <a:srgbClr val="00979D"/>
                          </a:solidFill>
                          <a:highlight>
                            <a:srgbClr val="FFFFFF"/>
                          </a:highlight>
                          <a:latin typeface="Consolas"/>
                          <a:ea typeface="Consolas"/>
                          <a:cs typeface="Consolas"/>
                          <a:sym typeface="Consolas"/>
                        </a:rPr>
                        <a:t>limit</a:t>
                      </a:r>
                      <a:r>
                        <a:rPr b="1" lang="en-GB" sz="1400" u="none" cap="none" strike="noStrike">
                          <a:solidFill>
                            <a:srgbClr val="434F54"/>
                          </a:solidFill>
                          <a:highlight>
                            <a:srgbClr val="FFFFFF"/>
                          </a:highlight>
                          <a:latin typeface="Consolas"/>
                          <a:ea typeface="Consolas"/>
                          <a:cs typeface="Consolas"/>
                          <a:sym typeface="Consolas"/>
                        </a:rPr>
                        <a:t> </a:t>
                      </a:r>
                      <a:r>
                        <a:rPr b="1" lang="en-GB" sz="1400" u="none" cap="none" strike="noStrike">
                          <a:solidFill>
                            <a:srgbClr val="8A7B52"/>
                          </a:solidFill>
                          <a:highlight>
                            <a:srgbClr val="FFFFFF"/>
                          </a:highlight>
                          <a:latin typeface="Consolas"/>
                          <a:ea typeface="Consolas"/>
                          <a:cs typeface="Consolas"/>
                          <a:sym typeface="Consolas"/>
                        </a:rPr>
                        <a:t>10</a:t>
                      </a:r>
                      <a:endParaRPr b="1" sz="1400" u="none" cap="none" strike="noStrike">
                        <a:solidFill>
                          <a:srgbClr val="8A7B52"/>
                        </a:solidFill>
                        <a:highlight>
                          <a:srgbClr val="FFFFFF"/>
                        </a:highlight>
                        <a:latin typeface="Consolas"/>
                        <a:ea typeface="Consolas"/>
                        <a:cs typeface="Consolas"/>
                        <a:sym typeface="Consolas"/>
                      </a:endParaRPr>
                    </a:p>
                    <a:p>
                      <a:pPr indent="0" lvl="0" marL="0" marR="0" rtl="0" algn="l">
                        <a:lnSpc>
                          <a:spcPct val="138000"/>
                        </a:lnSpc>
                        <a:spcBef>
                          <a:spcPts val="0"/>
                        </a:spcBef>
                        <a:spcAft>
                          <a:spcPts val="0"/>
                        </a:spcAft>
                        <a:buClr>
                          <a:srgbClr val="000000"/>
                        </a:buClr>
                        <a:buSzPts val="1400"/>
                        <a:buFont typeface="Arial"/>
                        <a:buNone/>
                      </a:pPr>
                      <a:r>
                        <a:rPr lang="en-GB" sz="1400" u="none" cap="none" strike="noStrike">
                          <a:solidFill>
                            <a:srgbClr val="434F54"/>
                          </a:solidFill>
                          <a:highlight>
                            <a:srgbClr val="FFFFFF"/>
                          </a:highlight>
                          <a:latin typeface="Consolas"/>
                          <a:ea typeface="Consolas"/>
                          <a:cs typeface="Consolas"/>
                          <a:sym typeface="Consolas"/>
                        </a:rPr>
                        <a:t>  }</a:t>
                      </a:r>
                      <a:endParaRPr sz="1400" u="none" cap="none" strike="noStrike">
                        <a:solidFill>
                          <a:srgbClr val="434F54"/>
                        </a:solidFill>
                        <a:highlight>
                          <a:srgbClr val="FFFFFF"/>
                        </a:highlight>
                        <a:latin typeface="Consolas"/>
                        <a:ea typeface="Consolas"/>
                        <a:cs typeface="Consolas"/>
                        <a:sym typeface="Consolas"/>
                      </a:endParaRPr>
                    </a:p>
                    <a:p>
                      <a:pPr indent="0" lvl="0" marL="0" marR="0" rtl="0" algn="l">
                        <a:lnSpc>
                          <a:spcPct val="138000"/>
                        </a:lnSpc>
                        <a:spcBef>
                          <a:spcPts val="0"/>
                        </a:spcBef>
                        <a:spcAft>
                          <a:spcPts val="0"/>
                        </a:spcAft>
                        <a:buClr>
                          <a:srgbClr val="000000"/>
                        </a:buClr>
                        <a:buSzPts val="1400"/>
                        <a:buFont typeface="Arial"/>
                        <a:buNone/>
                      </a:pPr>
                      <a:r>
                        <a:rPr lang="en-GB" sz="1400" u="none" cap="none" strike="noStrike">
                          <a:solidFill>
                            <a:srgbClr val="434F54"/>
                          </a:solidFill>
                          <a:highlight>
                            <a:srgbClr val="FFFFFF"/>
                          </a:highlight>
                          <a:latin typeface="Consolas"/>
                          <a:ea typeface="Consolas"/>
                          <a:cs typeface="Consolas"/>
                          <a:sym typeface="Consolas"/>
                        </a:rPr>
                        <a:t>  ?country dbo:foundingYear ?foundingYear .</a:t>
                      </a:r>
                      <a:endParaRPr sz="1400" u="none" cap="none" strike="noStrike">
                        <a:solidFill>
                          <a:srgbClr val="434F54"/>
                        </a:solidFill>
                        <a:highlight>
                          <a:srgbClr val="FFFFFF"/>
                        </a:highlight>
                        <a:latin typeface="Consolas"/>
                        <a:ea typeface="Consolas"/>
                        <a:cs typeface="Consolas"/>
                        <a:sym typeface="Consolas"/>
                      </a:endParaRPr>
                    </a:p>
                    <a:p>
                      <a:pPr indent="0" lvl="0" marL="0" marR="0" rtl="0" algn="l">
                        <a:lnSpc>
                          <a:spcPct val="138000"/>
                        </a:lnSpc>
                        <a:spcBef>
                          <a:spcPts val="0"/>
                        </a:spcBef>
                        <a:spcAft>
                          <a:spcPts val="0"/>
                        </a:spcAft>
                        <a:buClr>
                          <a:srgbClr val="000000"/>
                        </a:buClr>
                        <a:buSzPts val="1400"/>
                        <a:buFont typeface="Arial"/>
                        <a:buNone/>
                      </a:pPr>
                      <a:r>
                        <a:rPr lang="en-GB" sz="1400" u="none" cap="none" strike="noStrike">
                          <a:solidFill>
                            <a:srgbClr val="434F54"/>
                          </a:solidFill>
                          <a:highlight>
                            <a:srgbClr val="FFFFFF"/>
                          </a:highlight>
                          <a:latin typeface="Consolas"/>
                          <a:ea typeface="Consolas"/>
                          <a:cs typeface="Consolas"/>
                          <a:sym typeface="Consolas"/>
                        </a:rPr>
                        <a:t>} </a:t>
                      </a:r>
                      <a:r>
                        <a:rPr lang="en-GB" sz="1400" u="none" cap="none" strike="noStrike">
                          <a:solidFill>
                            <a:srgbClr val="00979D"/>
                          </a:solidFill>
                          <a:highlight>
                            <a:srgbClr val="FFFFFF"/>
                          </a:highlight>
                          <a:latin typeface="Consolas"/>
                          <a:ea typeface="Consolas"/>
                          <a:cs typeface="Consolas"/>
                          <a:sym typeface="Consolas"/>
                        </a:rPr>
                        <a:t>order</a:t>
                      </a:r>
                      <a:r>
                        <a:rPr lang="en-GB" sz="1400" u="none" cap="none" strike="noStrike">
                          <a:solidFill>
                            <a:srgbClr val="434F54"/>
                          </a:solidFill>
                          <a:highlight>
                            <a:srgbClr val="FFFFFF"/>
                          </a:highlight>
                          <a:latin typeface="Consolas"/>
                          <a:ea typeface="Consolas"/>
                          <a:cs typeface="Consolas"/>
                          <a:sym typeface="Consolas"/>
                        </a:rPr>
                        <a:t> </a:t>
                      </a:r>
                      <a:r>
                        <a:rPr lang="en-GB" sz="1400" u="none" cap="none" strike="noStrike">
                          <a:solidFill>
                            <a:srgbClr val="00979D"/>
                          </a:solidFill>
                          <a:highlight>
                            <a:srgbClr val="FFFFFF"/>
                          </a:highlight>
                          <a:latin typeface="Consolas"/>
                          <a:ea typeface="Consolas"/>
                          <a:cs typeface="Consolas"/>
                          <a:sym typeface="Consolas"/>
                        </a:rPr>
                        <a:t>by desc</a:t>
                      </a:r>
                      <a:r>
                        <a:rPr lang="en-GB" sz="1400" u="none" cap="none" strike="noStrike">
                          <a:solidFill>
                            <a:srgbClr val="434F54"/>
                          </a:solidFill>
                          <a:highlight>
                            <a:srgbClr val="FFFFFF"/>
                          </a:highlight>
                          <a:latin typeface="Consolas"/>
                          <a:ea typeface="Consolas"/>
                          <a:cs typeface="Consolas"/>
                          <a:sym typeface="Consolas"/>
                        </a:rPr>
                        <a:t>(?foundingYear)</a:t>
                      </a:r>
                      <a:endParaRPr sz="1400" u="none" cap="none" strike="noStrike">
                        <a:solidFill>
                          <a:srgbClr val="434F54"/>
                        </a:solidFill>
                        <a:highlight>
                          <a:srgbClr val="FFFFFF"/>
                        </a:highlight>
                        <a:latin typeface="Consolas"/>
                        <a:ea typeface="Consolas"/>
                        <a:cs typeface="Consolas"/>
                        <a:sym typeface="Consolas"/>
                      </a:endParaRPr>
                    </a:p>
                  </a:txBody>
                  <a:tcPr marT="63500" marB="63500" marR="63500" marL="63500"/>
                </a:tc>
              </a:tr>
            </a:tbl>
          </a:graphicData>
        </a:graphic>
      </p:graphicFrame>
      <p:sp>
        <p:nvSpPr>
          <p:cNvPr id="718" name="Google Shape;718;p66"/>
          <p:cNvSpPr txBox="1"/>
          <p:nvPr/>
        </p:nvSpPr>
        <p:spPr>
          <a:xfrm>
            <a:off x="6476700" y="2301288"/>
            <a:ext cx="2076900" cy="1025400"/>
          </a:xfrm>
          <a:prstGeom prst="rect">
            <a:avLst/>
          </a:prstGeom>
          <a:solidFill>
            <a:schemeClr val="lt1"/>
          </a:solidFill>
          <a:ln cap="flat" cmpd="sng" w="381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GB">
                <a:solidFill>
                  <a:srgbClr val="A61C00"/>
                </a:solidFill>
              </a:rPr>
              <a:t>Subgraph - 10</a:t>
            </a:r>
            <a:r>
              <a:rPr b="0" i="0" lang="en-GB" sz="1400" u="none" cap="none" strike="noStrike">
                <a:solidFill>
                  <a:srgbClr val="A61C00"/>
                </a:solidFill>
                <a:latin typeface="Arial"/>
                <a:ea typeface="Arial"/>
                <a:cs typeface="Arial"/>
                <a:sym typeface="Arial"/>
              </a:rPr>
              <a:t> </a:t>
            </a:r>
            <a:r>
              <a:rPr lang="en-GB">
                <a:solidFill>
                  <a:srgbClr val="A61C00"/>
                </a:solidFill>
              </a:rPr>
              <a:t>ordered </a:t>
            </a:r>
            <a:r>
              <a:rPr b="0" i="0" lang="en-GB" sz="1400" u="none" cap="none" strike="noStrike">
                <a:solidFill>
                  <a:srgbClr val="A61C00"/>
                </a:solidFill>
                <a:latin typeface="Arial"/>
                <a:ea typeface="Arial"/>
                <a:cs typeface="Arial"/>
                <a:sym typeface="Arial"/>
              </a:rPr>
              <a:t>countries by their dissolution dates</a:t>
            </a:r>
            <a:endParaRPr b="0" i="0" sz="1400" u="none" cap="none" strike="noStrike">
              <a:solidFill>
                <a:srgbClr val="A61C00"/>
              </a:solidFill>
              <a:latin typeface="Arial"/>
              <a:ea typeface="Arial"/>
              <a:cs typeface="Arial"/>
              <a:sym typeface="Arial"/>
            </a:endParaRPr>
          </a:p>
        </p:txBody>
      </p:sp>
      <p:sp>
        <p:nvSpPr>
          <p:cNvPr id="719" name="Google Shape;719;p66"/>
          <p:cNvSpPr txBox="1"/>
          <p:nvPr/>
        </p:nvSpPr>
        <p:spPr>
          <a:xfrm>
            <a:off x="4377750" y="4304325"/>
            <a:ext cx="4644600" cy="529800"/>
          </a:xfrm>
          <a:prstGeom prst="rect">
            <a:avLst/>
          </a:prstGeom>
          <a:solidFill>
            <a:schemeClr val="lt1"/>
          </a:solidFill>
          <a:ln cap="flat" cmpd="sng" w="3810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GB">
                <a:solidFill>
                  <a:srgbClr val="1155CC"/>
                </a:solidFill>
              </a:rPr>
              <a:t>Sorted subgraph</a:t>
            </a:r>
            <a:r>
              <a:rPr b="0" i="0" lang="en-GB" sz="1400" u="none" cap="none" strike="noStrike">
                <a:solidFill>
                  <a:srgbClr val="1155CC"/>
                </a:solidFill>
                <a:latin typeface="Arial"/>
                <a:ea typeface="Arial"/>
                <a:cs typeface="Arial"/>
                <a:sym typeface="Arial"/>
              </a:rPr>
              <a:t> from the most recently created to the oldest created</a:t>
            </a:r>
            <a:endParaRPr b="0" i="0" sz="1400" u="none" cap="none" strike="noStrike">
              <a:solidFill>
                <a:srgbClr val="1155CC"/>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sp>
        <p:nvSpPr>
          <p:cNvPr id="724" name="Google Shape;724;p67"/>
          <p:cNvSpPr/>
          <p:nvPr/>
        </p:nvSpPr>
        <p:spPr>
          <a:xfrm>
            <a:off x="525000" y="1134800"/>
            <a:ext cx="8244000" cy="3453600"/>
          </a:xfrm>
          <a:prstGeom prst="rect">
            <a:avLst/>
          </a:prstGeom>
          <a:noFill/>
          <a:ln cap="flat" cmpd="sng" w="19050">
            <a:solidFill>
              <a:srgbClr val="1155CC"/>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6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What does this query do?</a:t>
            </a:r>
            <a:endParaRPr/>
          </a:p>
        </p:txBody>
      </p:sp>
      <p:sp>
        <p:nvSpPr>
          <p:cNvPr id="726" name="Google Shape;726;p67"/>
          <p:cNvSpPr/>
          <p:nvPr/>
        </p:nvSpPr>
        <p:spPr>
          <a:xfrm>
            <a:off x="799950" y="2093750"/>
            <a:ext cx="6048900" cy="1468500"/>
          </a:xfrm>
          <a:prstGeom prst="rect">
            <a:avLst/>
          </a:prstGeom>
          <a:noFill/>
          <a:ln cap="flat" cmpd="sng" w="19050">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727" name="Google Shape;727;p67"/>
          <p:cNvGraphicFramePr/>
          <p:nvPr/>
        </p:nvGraphicFramePr>
        <p:xfrm>
          <a:off x="894463" y="1171625"/>
          <a:ext cx="3000000" cy="3000000"/>
        </p:xfrm>
        <a:graphic>
          <a:graphicData uri="http://schemas.openxmlformats.org/drawingml/2006/table">
            <a:tbl>
              <a:tblPr>
                <a:noFill/>
                <a:tableStyleId>{795B9FAF-5839-416E-9FB7-24AE3790146B}</a:tableStyleId>
              </a:tblPr>
              <a:tblGrid>
                <a:gridCol w="6634675"/>
              </a:tblGrid>
              <a:tr h="3019425">
                <a:tc>
                  <a:txBody>
                    <a:bodyPr/>
                    <a:lstStyle/>
                    <a:p>
                      <a:pPr indent="0" lvl="0" marL="0" marR="0" rtl="0" algn="l">
                        <a:lnSpc>
                          <a:spcPct val="138000"/>
                        </a:lnSpc>
                        <a:spcBef>
                          <a:spcPts val="0"/>
                        </a:spcBef>
                        <a:spcAft>
                          <a:spcPts val="0"/>
                        </a:spcAft>
                        <a:buClr>
                          <a:srgbClr val="000000"/>
                        </a:buClr>
                        <a:buSzPts val="1400"/>
                        <a:buFont typeface="Arial"/>
                        <a:buNone/>
                      </a:pPr>
                      <a:r>
                        <a:rPr lang="en-GB" sz="1400" u="none" cap="none" strike="noStrike">
                          <a:solidFill>
                            <a:srgbClr val="00979D"/>
                          </a:solidFill>
                          <a:highlight>
                            <a:srgbClr val="FFFFFF"/>
                          </a:highlight>
                          <a:latin typeface="Consolas"/>
                          <a:ea typeface="Consolas"/>
                          <a:cs typeface="Consolas"/>
                          <a:sym typeface="Consolas"/>
                        </a:rPr>
                        <a:t>SELECT</a:t>
                      </a:r>
                      <a:r>
                        <a:rPr lang="en-GB" sz="1400" u="none" cap="none" strike="noStrike">
                          <a:solidFill>
                            <a:srgbClr val="434F54"/>
                          </a:solidFill>
                          <a:highlight>
                            <a:srgbClr val="FFFFFF"/>
                          </a:highlight>
                          <a:latin typeface="Consolas"/>
                          <a:ea typeface="Consolas"/>
                          <a:cs typeface="Consolas"/>
                          <a:sym typeface="Consolas"/>
                        </a:rPr>
                        <a:t> *</a:t>
                      </a:r>
                      <a:endParaRPr sz="1400" u="none" cap="none" strike="noStrike">
                        <a:solidFill>
                          <a:srgbClr val="434F54"/>
                        </a:solidFill>
                        <a:highlight>
                          <a:srgbClr val="FFFFFF"/>
                        </a:highlight>
                        <a:latin typeface="Consolas"/>
                        <a:ea typeface="Consolas"/>
                        <a:cs typeface="Consolas"/>
                        <a:sym typeface="Consolas"/>
                      </a:endParaRPr>
                    </a:p>
                    <a:p>
                      <a:pPr indent="0" lvl="0" marL="0" marR="0" rtl="0" algn="l">
                        <a:lnSpc>
                          <a:spcPct val="138000"/>
                        </a:lnSpc>
                        <a:spcBef>
                          <a:spcPts val="0"/>
                        </a:spcBef>
                        <a:spcAft>
                          <a:spcPts val="0"/>
                        </a:spcAft>
                        <a:buClr>
                          <a:srgbClr val="000000"/>
                        </a:buClr>
                        <a:buSzPts val="1400"/>
                        <a:buFont typeface="Arial"/>
                        <a:buNone/>
                      </a:pPr>
                      <a:r>
                        <a:rPr lang="en-GB" sz="1400" u="none" cap="none" strike="noStrike">
                          <a:solidFill>
                            <a:srgbClr val="00979D"/>
                          </a:solidFill>
                          <a:highlight>
                            <a:srgbClr val="FFFFFF"/>
                          </a:highlight>
                          <a:latin typeface="Consolas"/>
                          <a:ea typeface="Consolas"/>
                          <a:cs typeface="Consolas"/>
                          <a:sym typeface="Consolas"/>
                        </a:rPr>
                        <a:t>WHERE</a:t>
                      </a:r>
                      <a:r>
                        <a:rPr lang="en-GB" sz="1400" u="none" cap="none" strike="noStrike">
                          <a:solidFill>
                            <a:srgbClr val="434F54"/>
                          </a:solidFill>
                          <a:highlight>
                            <a:srgbClr val="FFFFFF"/>
                          </a:highlight>
                          <a:latin typeface="Consolas"/>
                          <a:ea typeface="Consolas"/>
                          <a:cs typeface="Consolas"/>
                          <a:sym typeface="Consolas"/>
                        </a:rPr>
                        <a:t> {</a:t>
                      </a:r>
                      <a:endParaRPr sz="1400" u="none" cap="none" strike="noStrike">
                        <a:solidFill>
                          <a:srgbClr val="434F54"/>
                        </a:solidFill>
                        <a:highlight>
                          <a:srgbClr val="FFFFFF"/>
                        </a:highlight>
                        <a:latin typeface="Consolas"/>
                        <a:ea typeface="Consolas"/>
                        <a:cs typeface="Consolas"/>
                        <a:sym typeface="Consolas"/>
                      </a:endParaRPr>
                    </a:p>
                    <a:p>
                      <a:pPr indent="0" lvl="0" marL="0" marR="0" rtl="0" algn="l">
                        <a:lnSpc>
                          <a:spcPct val="138000"/>
                        </a:lnSpc>
                        <a:spcBef>
                          <a:spcPts val="0"/>
                        </a:spcBef>
                        <a:spcAft>
                          <a:spcPts val="0"/>
                        </a:spcAft>
                        <a:buClr>
                          <a:srgbClr val="000000"/>
                        </a:buClr>
                        <a:buSzPts val="1400"/>
                        <a:buFont typeface="Arial"/>
                        <a:buNone/>
                      </a:pPr>
                      <a:r>
                        <a:rPr lang="en-GB" sz="1400" u="none" cap="none" strike="noStrike">
                          <a:solidFill>
                            <a:srgbClr val="434F54"/>
                          </a:solidFill>
                          <a:highlight>
                            <a:srgbClr val="FFFFFF"/>
                          </a:highlight>
                          <a:latin typeface="Consolas"/>
                          <a:ea typeface="Consolas"/>
                          <a:cs typeface="Consolas"/>
                          <a:sym typeface="Consolas"/>
                        </a:rPr>
                        <a:t>  {</a:t>
                      </a:r>
                      <a:endParaRPr sz="1400" u="none" cap="none" strike="noStrike">
                        <a:solidFill>
                          <a:srgbClr val="434F54"/>
                        </a:solidFill>
                        <a:highlight>
                          <a:srgbClr val="FFFFFF"/>
                        </a:highlight>
                        <a:latin typeface="Consolas"/>
                        <a:ea typeface="Consolas"/>
                        <a:cs typeface="Consolas"/>
                        <a:sym typeface="Consolas"/>
                      </a:endParaRPr>
                    </a:p>
                    <a:p>
                      <a:pPr indent="0" lvl="0" marL="0" marR="0" rtl="0" algn="l">
                        <a:lnSpc>
                          <a:spcPct val="138000"/>
                        </a:lnSpc>
                        <a:spcBef>
                          <a:spcPts val="0"/>
                        </a:spcBef>
                        <a:spcAft>
                          <a:spcPts val="0"/>
                        </a:spcAft>
                        <a:buClr>
                          <a:srgbClr val="000000"/>
                        </a:buClr>
                        <a:buSzPts val="1400"/>
                        <a:buFont typeface="Arial"/>
                        <a:buNone/>
                      </a:pPr>
                      <a:r>
                        <a:rPr lang="en-GB" sz="1400" u="none" cap="none" strike="noStrike">
                          <a:solidFill>
                            <a:srgbClr val="434F54"/>
                          </a:solidFill>
                          <a:highlight>
                            <a:srgbClr val="FFFFFF"/>
                          </a:highlight>
                          <a:latin typeface="Consolas"/>
                          <a:ea typeface="Consolas"/>
                          <a:cs typeface="Consolas"/>
                          <a:sym typeface="Consolas"/>
                        </a:rPr>
                        <a:t>  </a:t>
                      </a:r>
                      <a:r>
                        <a:rPr b="1" lang="en-GB" sz="1400" u="none" cap="none" strike="noStrike">
                          <a:solidFill>
                            <a:srgbClr val="434F54"/>
                          </a:solidFill>
                          <a:highlight>
                            <a:srgbClr val="FFFFFF"/>
                          </a:highlight>
                          <a:latin typeface="Consolas"/>
                          <a:ea typeface="Consolas"/>
                          <a:cs typeface="Consolas"/>
                          <a:sym typeface="Consolas"/>
                        </a:rPr>
                        <a:t>  </a:t>
                      </a:r>
                      <a:r>
                        <a:rPr b="1" lang="en-GB" sz="1400" u="none" cap="none" strike="noStrike">
                          <a:solidFill>
                            <a:srgbClr val="00979D"/>
                          </a:solidFill>
                          <a:highlight>
                            <a:srgbClr val="FFFFFF"/>
                          </a:highlight>
                          <a:latin typeface="Consolas"/>
                          <a:ea typeface="Consolas"/>
                          <a:cs typeface="Consolas"/>
                          <a:sym typeface="Consolas"/>
                        </a:rPr>
                        <a:t>SELECT</a:t>
                      </a:r>
                      <a:r>
                        <a:rPr b="1" lang="en-GB" sz="1400" u="none" cap="none" strike="noStrike">
                          <a:solidFill>
                            <a:srgbClr val="434F54"/>
                          </a:solidFill>
                          <a:highlight>
                            <a:srgbClr val="FFFFFF"/>
                          </a:highlight>
                          <a:latin typeface="Consolas"/>
                          <a:ea typeface="Consolas"/>
                          <a:cs typeface="Consolas"/>
                          <a:sym typeface="Consolas"/>
                        </a:rPr>
                        <a:t> ?country </a:t>
                      </a:r>
                      <a:r>
                        <a:rPr b="1" lang="en-GB" sz="1400" u="none" cap="none" strike="noStrike">
                          <a:solidFill>
                            <a:srgbClr val="434F54"/>
                          </a:solidFill>
                          <a:highlight>
                            <a:schemeClr val="lt1"/>
                          </a:highlight>
                          <a:latin typeface="Consolas"/>
                          <a:ea typeface="Consolas"/>
                          <a:cs typeface="Consolas"/>
                          <a:sym typeface="Consolas"/>
                        </a:rPr>
                        <a:t>?</a:t>
                      </a:r>
                      <a:r>
                        <a:rPr lang="en-GB">
                          <a:solidFill>
                            <a:srgbClr val="434F54"/>
                          </a:solidFill>
                          <a:highlight>
                            <a:schemeClr val="lt1"/>
                          </a:highlight>
                          <a:latin typeface="Consolas"/>
                          <a:ea typeface="Consolas"/>
                          <a:cs typeface="Consolas"/>
                          <a:sym typeface="Consolas"/>
                        </a:rPr>
                        <a:t>foundingYear</a:t>
                      </a:r>
                      <a:endParaRPr b="1" sz="1400" u="none" cap="none" strike="noStrike">
                        <a:solidFill>
                          <a:srgbClr val="434F54"/>
                        </a:solidFill>
                        <a:highlight>
                          <a:srgbClr val="FFFFFF"/>
                        </a:highlight>
                        <a:latin typeface="Consolas"/>
                        <a:ea typeface="Consolas"/>
                        <a:cs typeface="Consolas"/>
                        <a:sym typeface="Consolas"/>
                      </a:endParaRPr>
                    </a:p>
                    <a:p>
                      <a:pPr indent="0" lvl="0" marL="0" marR="0" rtl="0" algn="l">
                        <a:lnSpc>
                          <a:spcPct val="138000"/>
                        </a:lnSpc>
                        <a:spcBef>
                          <a:spcPts val="0"/>
                        </a:spcBef>
                        <a:spcAft>
                          <a:spcPts val="0"/>
                        </a:spcAft>
                        <a:buClr>
                          <a:srgbClr val="000000"/>
                        </a:buClr>
                        <a:buSzPts val="1400"/>
                        <a:buFont typeface="Arial"/>
                        <a:buNone/>
                      </a:pPr>
                      <a:r>
                        <a:rPr b="1" lang="en-GB" sz="1400" u="none" cap="none" strike="noStrike">
                          <a:solidFill>
                            <a:srgbClr val="434F54"/>
                          </a:solidFill>
                          <a:highlight>
                            <a:srgbClr val="FFFFFF"/>
                          </a:highlight>
                          <a:latin typeface="Consolas"/>
                          <a:ea typeface="Consolas"/>
                          <a:cs typeface="Consolas"/>
                          <a:sym typeface="Consolas"/>
                        </a:rPr>
                        <a:t>    </a:t>
                      </a:r>
                      <a:r>
                        <a:rPr b="1" lang="en-GB" sz="1400" u="none" cap="none" strike="noStrike">
                          <a:solidFill>
                            <a:srgbClr val="00979D"/>
                          </a:solidFill>
                          <a:highlight>
                            <a:srgbClr val="FFFFFF"/>
                          </a:highlight>
                          <a:latin typeface="Consolas"/>
                          <a:ea typeface="Consolas"/>
                          <a:cs typeface="Consolas"/>
                          <a:sym typeface="Consolas"/>
                        </a:rPr>
                        <a:t>WHERE</a:t>
                      </a:r>
                      <a:r>
                        <a:rPr b="1" lang="en-GB" sz="1400" u="none" cap="none" strike="noStrike">
                          <a:solidFill>
                            <a:srgbClr val="434F54"/>
                          </a:solidFill>
                          <a:highlight>
                            <a:srgbClr val="FFFFFF"/>
                          </a:highlight>
                          <a:latin typeface="Consolas"/>
                          <a:ea typeface="Consolas"/>
                          <a:cs typeface="Consolas"/>
                          <a:sym typeface="Consolas"/>
                        </a:rPr>
                        <a:t> {</a:t>
                      </a:r>
                      <a:endParaRPr b="1" sz="1400" u="none" cap="none" strike="noStrike">
                        <a:solidFill>
                          <a:srgbClr val="434F54"/>
                        </a:solidFill>
                        <a:highlight>
                          <a:srgbClr val="FFFFFF"/>
                        </a:highlight>
                        <a:latin typeface="Consolas"/>
                        <a:ea typeface="Consolas"/>
                        <a:cs typeface="Consolas"/>
                        <a:sym typeface="Consolas"/>
                      </a:endParaRPr>
                    </a:p>
                    <a:p>
                      <a:pPr indent="0" lvl="0" marL="0" marR="0" rtl="0" algn="l">
                        <a:lnSpc>
                          <a:spcPct val="138000"/>
                        </a:lnSpc>
                        <a:spcBef>
                          <a:spcPts val="0"/>
                        </a:spcBef>
                        <a:spcAft>
                          <a:spcPts val="0"/>
                        </a:spcAft>
                        <a:buClr>
                          <a:srgbClr val="000000"/>
                        </a:buClr>
                        <a:buSzPts val="1400"/>
                        <a:buFont typeface="Arial"/>
                        <a:buNone/>
                      </a:pPr>
                      <a:r>
                        <a:rPr b="1" lang="en-GB" sz="1400" u="none" cap="none" strike="noStrike">
                          <a:solidFill>
                            <a:srgbClr val="434F54"/>
                          </a:solidFill>
                          <a:highlight>
                            <a:srgbClr val="FFFFFF"/>
                          </a:highlight>
                          <a:latin typeface="Consolas"/>
                          <a:ea typeface="Consolas"/>
                          <a:cs typeface="Consolas"/>
                          <a:sym typeface="Consolas"/>
                        </a:rPr>
                        <a:t>      </a:t>
                      </a:r>
                      <a:r>
                        <a:rPr b="1" lang="en-GB" sz="1400" u="none" cap="none" strike="noStrike">
                          <a:solidFill>
                            <a:schemeClr val="dk1"/>
                          </a:solidFill>
                          <a:highlight>
                            <a:srgbClr val="FFFFFF"/>
                          </a:highlight>
                          <a:latin typeface="Consolas"/>
                          <a:ea typeface="Consolas"/>
                          <a:cs typeface="Consolas"/>
                          <a:sym typeface="Consolas"/>
                        </a:rPr>
                        <a:t>?country a dbo:Country .</a:t>
                      </a:r>
                      <a:endParaRPr b="1" sz="1400" u="none" cap="none" strike="noStrike">
                        <a:solidFill>
                          <a:schemeClr val="dk1"/>
                        </a:solidFill>
                        <a:highlight>
                          <a:srgbClr val="FFFFFF"/>
                        </a:highlight>
                        <a:latin typeface="Consolas"/>
                        <a:ea typeface="Consolas"/>
                        <a:cs typeface="Consolas"/>
                        <a:sym typeface="Consolas"/>
                      </a:endParaRPr>
                    </a:p>
                    <a:p>
                      <a:pPr indent="0" lvl="0" marL="0" marR="0" rtl="0" algn="l">
                        <a:lnSpc>
                          <a:spcPct val="138000"/>
                        </a:lnSpc>
                        <a:spcBef>
                          <a:spcPts val="0"/>
                        </a:spcBef>
                        <a:spcAft>
                          <a:spcPts val="0"/>
                        </a:spcAft>
                        <a:buClr>
                          <a:srgbClr val="000000"/>
                        </a:buClr>
                        <a:buSzPts val="1400"/>
                        <a:buFont typeface="Arial"/>
                        <a:buNone/>
                      </a:pPr>
                      <a:r>
                        <a:rPr b="1" lang="en-GB" sz="1400" u="none" cap="none" strike="noStrike">
                          <a:solidFill>
                            <a:schemeClr val="dk1"/>
                          </a:solidFill>
                          <a:highlight>
                            <a:srgbClr val="FFFFFF"/>
                          </a:highlight>
                          <a:latin typeface="Consolas"/>
                          <a:ea typeface="Consolas"/>
                          <a:cs typeface="Consolas"/>
                          <a:sym typeface="Consolas"/>
                        </a:rPr>
                        <a:t>      </a:t>
                      </a:r>
                      <a:r>
                        <a:rPr lang="en-GB">
                          <a:solidFill>
                            <a:schemeClr val="dk1"/>
                          </a:solidFill>
                          <a:highlight>
                            <a:schemeClr val="lt1"/>
                          </a:highlight>
                          <a:latin typeface="Consolas"/>
                          <a:ea typeface="Consolas"/>
                          <a:cs typeface="Consolas"/>
                          <a:sym typeface="Consolas"/>
                        </a:rPr>
                        <a:t>?country dbo:foundingYear ?foundingYear </a:t>
                      </a:r>
                      <a:r>
                        <a:rPr lang="en-GB">
                          <a:solidFill>
                            <a:srgbClr val="434F54"/>
                          </a:solidFill>
                          <a:highlight>
                            <a:schemeClr val="lt1"/>
                          </a:highlight>
                          <a:latin typeface="Consolas"/>
                          <a:ea typeface="Consolas"/>
                          <a:cs typeface="Consolas"/>
                          <a:sym typeface="Consolas"/>
                        </a:rPr>
                        <a:t>.</a:t>
                      </a:r>
                      <a:endParaRPr b="1" sz="1400" u="none" cap="none" strike="noStrike">
                        <a:solidFill>
                          <a:srgbClr val="434F54"/>
                        </a:solidFill>
                        <a:highlight>
                          <a:srgbClr val="FFFFFF"/>
                        </a:highlight>
                        <a:latin typeface="Consolas"/>
                        <a:ea typeface="Consolas"/>
                        <a:cs typeface="Consolas"/>
                        <a:sym typeface="Consolas"/>
                      </a:endParaRPr>
                    </a:p>
                    <a:p>
                      <a:pPr indent="0" lvl="0" marL="0" marR="0" rtl="0" algn="l">
                        <a:lnSpc>
                          <a:spcPct val="138000"/>
                        </a:lnSpc>
                        <a:spcBef>
                          <a:spcPts val="0"/>
                        </a:spcBef>
                        <a:spcAft>
                          <a:spcPts val="0"/>
                        </a:spcAft>
                        <a:buClr>
                          <a:srgbClr val="000000"/>
                        </a:buClr>
                        <a:buSzPts val="1400"/>
                        <a:buFont typeface="Arial"/>
                        <a:buNone/>
                      </a:pPr>
                      <a:r>
                        <a:rPr b="1" lang="en-GB" sz="1400" u="none" cap="none" strike="noStrike">
                          <a:solidFill>
                            <a:srgbClr val="434F54"/>
                          </a:solidFill>
                          <a:highlight>
                            <a:srgbClr val="FFFFFF"/>
                          </a:highlight>
                          <a:latin typeface="Consolas"/>
                          <a:ea typeface="Consolas"/>
                          <a:cs typeface="Consolas"/>
                          <a:sym typeface="Consolas"/>
                        </a:rPr>
                        <a:t>    } </a:t>
                      </a:r>
                      <a:r>
                        <a:rPr b="1" lang="en-GB" sz="1400" u="none" cap="none" strike="noStrike">
                          <a:solidFill>
                            <a:srgbClr val="00979D"/>
                          </a:solidFill>
                          <a:highlight>
                            <a:srgbClr val="FFFFFF"/>
                          </a:highlight>
                          <a:latin typeface="Consolas"/>
                          <a:ea typeface="Consolas"/>
                          <a:cs typeface="Consolas"/>
                          <a:sym typeface="Consolas"/>
                        </a:rPr>
                        <a:t>order</a:t>
                      </a:r>
                      <a:r>
                        <a:rPr b="1" lang="en-GB" sz="1400" u="none" cap="none" strike="noStrike">
                          <a:solidFill>
                            <a:srgbClr val="434F54"/>
                          </a:solidFill>
                          <a:highlight>
                            <a:srgbClr val="FFFFFF"/>
                          </a:highlight>
                          <a:latin typeface="Consolas"/>
                          <a:ea typeface="Consolas"/>
                          <a:cs typeface="Consolas"/>
                          <a:sym typeface="Consolas"/>
                        </a:rPr>
                        <a:t> </a:t>
                      </a:r>
                      <a:r>
                        <a:rPr b="1" lang="en-GB" sz="1400" u="none" cap="none" strike="noStrike">
                          <a:solidFill>
                            <a:srgbClr val="00979D"/>
                          </a:solidFill>
                          <a:highlight>
                            <a:srgbClr val="FFFFFF"/>
                          </a:highlight>
                          <a:latin typeface="Consolas"/>
                          <a:ea typeface="Consolas"/>
                          <a:cs typeface="Consolas"/>
                          <a:sym typeface="Consolas"/>
                        </a:rPr>
                        <a:t>by </a:t>
                      </a:r>
                      <a:r>
                        <a:rPr b="1" lang="en-GB" sz="1400" u="none" cap="none" strike="noStrike">
                          <a:solidFill>
                            <a:srgbClr val="434F54"/>
                          </a:solidFill>
                          <a:highlight>
                            <a:srgbClr val="FFFFFF"/>
                          </a:highlight>
                          <a:latin typeface="Consolas"/>
                          <a:ea typeface="Consolas"/>
                          <a:cs typeface="Consolas"/>
                          <a:sym typeface="Consolas"/>
                        </a:rPr>
                        <a:t>?</a:t>
                      </a:r>
                      <a:r>
                        <a:rPr lang="en-GB">
                          <a:solidFill>
                            <a:srgbClr val="434F54"/>
                          </a:solidFill>
                          <a:highlight>
                            <a:schemeClr val="lt1"/>
                          </a:highlight>
                          <a:latin typeface="Consolas"/>
                          <a:ea typeface="Consolas"/>
                          <a:cs typeface="Consolas"/>
                          <a:sym typeface="Consolas"/>
                        </a:rPr>
                        <a:t>foundingYear</a:t>
                      </a:r>
                      <a:r>
                        <a:rPr b="1" lang="en-GB" sz="1400" u="none" cap="none" strike="noStrike">
                          <a:solidFill>
                            <a:srgbClr val="434F54"/>
                          </a:solidFill>
                          <a:highlight>
                            <a:srgbClr val="FFFFFF"/>
                          </a:highlight>
                          <a:latin typeface="Consolas"/>
                          <a:ea typeface="Consolas"/>
                          <a:cs typeface="Consolas"/>
                          <a:sym typeface="Consolas"/>
                        </a:rPr>
                        <a:t> </a:t>
                      </a:r>
                      <a:r>
                        <a:rPr b="1" lang="en-GB" sz="1400" u="none" cap="none" strike="noStrike">
                          <a:solidFill>
                            <a:srgbClr val="00979D"/>
                          </a:solidFill>
                          <a:highlight>
                            <a:srgbClr val="FFFFFF"/>
                          </a:highlight>
                          <a:latin typeface="Consolas"/>
                          <a:ea typeface="Consolas"/>
                          <a:cs typeface="Consolas"/>
                          <a:sym typeface="Consolas"/>
                        </a:rPr>
                        <a:t>limit</a:t>
                      </a:r>
                      <a:r>
                        <a:rPr b="1" lang="en-GB" sz="1400" u="none" cap="none" strike="noStrike">
                          <a:solidFill>
                            <a:srgbClr val="434F54"/>
                          </a:solidFill>
                          <a:highlight>
                            <a:srgbClr val="FFFFFF"/>
                          </a:highlight>
                          <a:latin typeface="Consolas"/>
                          <a:ea typeface="Consolas"/>
                          <a:cs typeface="Consolas"/>
                          <a:sym typeface="Consolas"/>
                        </a:rPr>
                        <a:t> </a:t>
                      </a:r>
                      <a:r>
                        <a:rPr b="1" lang="en-GB" sz="1400" u="none" cap="none" strike="noStrike">
                          <a:solidFill>
                            <a:srgbClr val="8A7B52"/>
                          </a:solidFill>
                          <a:highlight>
                            <a:srgbClr val="FFFFFF"/>
                          </a:highlight>
                          <a:latin typeface="Consolas"/>
                          <a:ea typeface="Consolas"/>
                          <a:cs typeface="Consolas"/>
                          <a:sym typeface="Consolas"/>
                        </a:rPr>
                        <a:t>10</a:t>
                      </a:r>
                      <a:endParaRPr b="1" sz="1400" u="none" cap="none" strike="noStrike">
                        <a:solidFill>
                          <a:srgbClr val="8A7B52"/>
                        </a:solidFill>
                        <a:highlight>
                          <a:srgbClr val="FFFFFF"/>
                        </a:highlight>
                        <a:latin typeface="Consolas"/>
                        <a:ea typeface="Consolas"/>
                        <a:cs typeface="Consolas"/>
                        <a:sym typeface="Consolas"/>
                      </a:endParaRPr>
                    </a:p>
                    <a:p>
                      <a:pPr indent="0" lvl="0" marL="0" marR="0" rtl="0" algn="l">
                        <a:lnSpc>
                          <a:spcPct val="138000"/>
                        </a:lnSpc>
                        <a:spcBef>
                          <a:spcPts val="0"/>
                        </a:spcBef>
                        <a:spcAft>
                          <a:spcPts val="0"/>
                        </a:spcAft>
                        <a:buClr>
                          <a:srgbClr val="000000"/>
                        </a:buClr>
                        <a:buSzPts val="1400"/>
                        <a:buFont typeface="Arial"/>
                        <a:buNone/>
                      </a:pPr>
                      <a:r>
                        <a:rPr lang="en-GB" sz="1400" u="none" cap="none" strike="noStrike">
                          <a:solidFill>
                            <a:srgbClr val="434F54"/>
                          </a:solidFill>
                          <a:highlight>
                            <a:srgbClr val="FFFFFF"/>
                          </a:highlight>
                          <a:latin typeface="Consolas"/>
                          <a:ea typeface="Consolas"/>
                          <a:cs typeface="Consolas"/>
                          <a:sym typeface="Consolas"/>
                        </a:rPr>
                        <a:t>  }</a:t>
                      </a:r>
                      <a:endParaRPr sz="1400" u="none" cap="none" strike="noStrike">
                        <a:solidFill>
                          <a:srgbClr val="434F54"/>
                        </a:solidFill>
                        <a:highlight>
                          <a:srgbClr val="FFFFFF"/>
                        </a:highlight>
                        <a:latin typeface="Consolas"/>
                        <a:ea typeface="Consolas"/>
                        <a:cs typeface="Consolas"/>
                        <a:sym typeface="Consolas"/>
                      </a:endParaRPr>
                    </a:p>
                    <a:p>
                      <a:pPr indent="0" lvl="0" marL="0" marR="0" rtl="0" algn="l">
                        <a:lnSpc>
                          <a:spcPct val="138000"/>
                        </a:lnSpc>
                        <a:spcBef>
                          <a:spcPts val="0"/>
                        </a:spcBef>
                        <a:spcAft>
                          <a:spcPts val="0"/>
                        </a:spcAft>
                        <a:buClr>
                          <a:srgbClr val="000000"/>
                        </a:buClr>
                        <a:buSzPts val="1400"/>
                        <a:buFont typeface="Arial"/>
                        <a:buNone/>
                      </a:pPr>
                      <a:r>
                        <a:rPr lang="en-GB">
                          <a:solidFill>
                            <a:srgbClr val="434F54"/>
                          </a:solidFill>
                          <a:highlight>
                            <a:srgbClr val="FFFFFF"/>
                          </a:highlight>
                          <a:latin typeface="Consolas"/>
                          <a:ea typeface="Consolas"/>
                          <a:cs typeface="Consolas"/>
                          <a:sym typeface="Consolas"/>
                        </a:rPr>
                        <a:t> </a:t>
                      </a:r>
                      <a:r>
                        <a:rPr b="1" lang="en-GB">
                          <a:solidFill>
                            <a:srgbClr val="434F54"/>
                          </a:solidFill>
                          <a:highlight>
                            <a:schemeClr val="lt1"/>
                          </a:highlight>
                          <a:latin typeface="Consolas"/>
                          <a:ea typeface="Consolas"/>
                          <a:cs typeface="Consolas"/>
                          <a:sym typeface="Consolas"/>
                        </a:rPr>
                        <a:t>?country dbo:dissolutionDate ?dissolutionDate .</a:t>
                      </a:r>
                      <a:endParaRPr sz="1400" u="none" cap="none" strike="noStrike">
                        <a:solidFill>
                          <a:srgbClr val="434F54"/>
                        </a:solidFill>
                        <a:highlight>
                          <a:srgbClr val="FFFFFF"/>
                        </a:highlight>
                        <a:latin typeface="Consolas"/>
                        <a:ea typeface="Consolas"/>
                        <a:cs typeface="Consolas"/>
                        <a:sym typeface="Consolas"/>
                      </a:endParaRPr>
                    </a:p>
                    <a:p>
                      <a:pPr indent="0" lvl="0" marL="0" marR="0" rtl="0" algn="l">
                        <a:lnSpc>
                          <a:spcPct val="138000"/>
                        </a:lnSpc>
                        <a:spcBef>
                          <a:spcPts val="0"/>
                        </a:spcBef>
                        <a:spcAft>
                          <a:spcPts val="0"/>
                        </a:spcAft>
                        <a:buClr>
                          <a:srgbClr val="000000"/>
                        </a:buClr>
                        <a:buSzPts val="1400"/>
                        <a:buFont typeface="Arial"/>
                        <a:buNone/>
                      </a:pPr>
                      <a:r>
                        <a:rPr lang="en-GB" sz="1400" u="none" cap="none" strike="noStrike">
                          <a:solidFill>
                            <a:srgbClr val="434F54"/>
                          </a:solidFill>
                          <a:highlight>
                            <a:srgbClr val="FFFFFF"/>
                          </a:highlight>
                          <a:latin typeface="Consolas"/>
                          <a:ea typeface="Consolas"/>
                          <a:cs typeface="Consolas"/>
                          <a:sym typeface="Consolas"/>
                        </a:rPr>
                        <a:t>} </a:t>
                      </a:r>
                      <a:r>
                        <a:rPr lang="en-GB" sz="1400" u="none" cap="none" strike="noStrike">
                          <a:solidFill>
                            <a:srgbClr val="00979D"/>
                          </a:solidFill>
                          <a:highlight>
                            <a:srgbClr val="FFFFFF"/>
                          </a:highlight>
                          <a:latin typeface="Consolas"/>
                          <a:ea typeface="Consolas"/>
                          <a:cs typeface="Consolas"/>
                          <a:sym typeface="Consolas"/>
                        </a:rPr>
                        <a:t>order</a:t>
                      </a:r>
                      <a:r>
                        <a:rPr lang="en-GB" sz="1400" u="none" cap="none" strike="noStrike">
                          <a:solidFill>
                            <a:srgbClr val="434F54"/>
                          </a:solidFill>
                          <a:highlight>
                            <a:srgbClr val="FFFFFF"/>
                          </a:highlight>
                          <a:latin typeface="Consolas"/>
                          <a:ea typeface="Consolas"/>
                          <a:cs typeface="Consolas"/>
                          <a:sym typeface="Consolas"/>
                        </a:rPr>
                        <a:t> </a:t>
                      </a:r>
                      <a:r>
                        <a:rPr lang="en-GB" sz="1400" u="none" cap="none" strike="noStrike">
                          <a:solidFill>
                            <a:srgbClr val="00979D"/>
                          </a:solidFill>
                          <a:highlight>
                            <a:srgbClr val="FFFFFF"/>
                          </a:highlight>
                          <a:latin typeface="Consolas"/>
                          <a:ea typeface="Consolas"/>
                          <a:cs typeface="Consolas"/>
                          <a:sym typeface="Consolas"/>
                        </a:rPr>
                        <a:t>by desc</a:t>
                      </a:r>
                      <a:r>
                        <a:rPr lang="en-GB" sz="1400" u="none" cap="none" strike="noStrike">
                          <a:solidFill>
                            <a:srgbClr val="434F54"/>
                          </a:solidFill>
                          <a:highlight>
                            <a:srgbClr val="FFFFFF"/>
                          </a:highlight>
                          <a:latin typeface="Consolas"/>
                          <a:ea typeface="Consolas"/>
                          <a:cs typeface="Consolas"/>
                          <a:sym typeface="Consolas"/>
                        </a:rPr>
                        <a:t>(?</a:t>
                      </a:r>
                      <a:r>
                        <a:rPr b="1" lang="en-GB">
                          <a:solidFill>
                            <a:srgbClr val="434F54"/>
                          </a:solidFill>
                          <a:highlight>
                            <a:schemeClr val="lt1"/>
                          </a:highlight>
                          <a:latin typeface="Consolas"/>
                          <a:ea typeface="Consolas"/>
                          <a:cs typeface="Consolas"/>
                          <a:sym typeface="Consolas"/>
                        </a:rPr>
                        <a:t>dissolutionDate</a:t>
                      </a:r>
                      <a:r>
                        <a:rPr lang="en-GB" sz="1400" u="none" cap="none" strike="noStrike">
                          <a:solidFill>
                            <a:srgbClr val="434F54"/>
                          </a:solidFill>
                          <a:highlight>
                            <a:srgbClr val="FFFFFF"/>
                          </a:highlight>
                          <a:latin typeface="Consolas"/>
                          <a:ea typeface="Consolas"/>
                          <a:cs typeface="Consolas"/>
                          <a:sym typeface="Consolas"/>
                        </a:rPr>
                        <a:t>)</a:t>
                      </a:r>
                      <a:endParaRPr sz="1400" u="none" cap="none" strike="noStrike">
                        <a:solidFill>
                          <a:srgbClr val="434F54"/>
                        </a:solidFill>
                        <a:highlight>
                          <a:srgbClr val="FFFFFF"/>
                        </a:highlight>
                        <a:latin typeface="Consolas"/>
                        <a:ea typeface="Consolas"/>
                        <a:cs typeface="Consolas"/>
                        <a:sym typeface="Consolas"/>
                      </a:endParaRPr>
                    </a:p>
                  </a:txBody>
                  <a:tcPr marT="63500" marB="63500" marR="63500" marL="635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sp>
        <p:nvSpPr>
          <p:cNvPr id="732" name="Google Shape;732;p6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Federated queries</a:t>
            </a:r>
            <a:endParaRPr/>
          </a:p>
        </p:txBody>
      </p:sp>
      <p:sp>
        <p:nvSpPr>
          <p:cNvPr id="733" name="Google Shape;733;p68"/>
          <p:cNvSpPr/>
          <p:nvPr/>
        </p:nvSpPr>
        <p:spPr>
          <a:xfrm>
            <a:off x="2656025" y="1156925"/>
            <a:ext cx="877500" cy="8775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GB" sz="800" u="none" cap="none" strike="noStrike">
                <a:solidFill>
                  <a:srgbClr val="FFE599"/>
                </a:solidFill>
                <a:highlight>
                  <a:srgbClr val="FFD966"/>
                </a:highlight>
                <a:latin typeface="Arial"/>
                <a:ea typeface="Arial"/>
                <a:cs typeface="Arial"/>
                <a:sym typeface="Arial"/>
              </a:rPr>
              <a:t>dbo:Book</a:t>
            </a:r>
            <a:endParaRPr b="0" i="0" sz="800" u="none" cap="none" strike="noStrike">
              <a:solidFill>
                <a:srgbClr val="FFE599"/>
              </a:solidFill>
              <a:highlight>
                <a:srgbClr val="FFD966"/>
              </a:highlight>
              <a:latin typeface="Arial"/>
              <a:ea typeface="Arial"/>
              <a:cs typeface="Arial"/>
              <a:sym typeface="Arial"/>
            </a:endParaRPr>
          </a:p>
        </p:txBody>
      </p:sp>
      <p:sp>
        <p:nvSpPr>
          <p:cNvPr id="734" name="Google Shape;734;p68"/>
          <p:cNvSpPr/>
          <p:nvPr/>
        </p:nvSpPr>
        <p:spPr>
          <a:xfrm>
            <a:off x="1341975" y="2550950"/>
            <a:ext cx="1385100" cy="13851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GB" sz="800" u="none" cap="none" strike="noStrike">
                <a:solidFill>
                  <a:srgbClr val="A4C2F4"/>
                </a:solidFill>
                <a:highlight>
                  <a:srgbClr val="A4C2F4"/>
                </a:highlight>
                <a:latin typeface="Arial"/>
                <a:ea typeface="Arial"/>
                <a:cs typeface="Arial"/>
                <a:sym typeface="Arial"/>
              </a:rPr>
              <a:t>dbr:John_Locke</a:t>
            </a:r>
            <a:endParaRPr b="0" i="0" sz="800" u="none" cap="none" strike="noStrike">
              <a:solidFill>
                <a:srgbClr val="A4C2F4"/>
              </a:solidFill>
              <a:highlight>
                <a:srgbClr val="A4C2F4"/>
              </a:highlight>
              <a:latin typeface="Arial"/>
              <a:ea typeface="Arial"/>
              <a:cs typeface="Arial"/>
              <a:sym typeface="Arial"/>
            </a:endParaRPr>
          </a:p>
        </p:txBody>
      </p:sp>
      <p:sp>
        <p:nvSpPr>
          <p:cNvPr id="735" name="Google Shape;735;p68"/>
          <p:cNvSpPr/>
          <p:nvPr/>
        </p:nvSpPr>
        <p:spPr>
          <a:xfrm>
            <a:off x="2518275" y="1991188"/>
            <a:ext cx="1047600" cy="1047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GB" sz="800" u="none" cap="none" strike="noStrike">
                <a:solidFill>
                  <a:srgbClr val="A4C2F4"/>
                </a:solidFill>
                <a:highlight>
                  <a:srgbClr val="A4C2F4"/>
                </a:highlight>
                <a:latin typeface="Arial"/>
                <a:ea typeface="Arial"/>
                <a:cs typeface="Arial"/>
                <a:sym typeface="Arial"/>
              </a:rPr>
              <a:t>dbr:Voltaire</a:t>
            </a:r>
            <a:endParaRPr b="0" i="0" sz="800" u="none" cap="none" strike="noStrike">
              <a:solidFill>
                <a:srgbClr val="A4C2F4"/>
              </a:solidFill>
              <a:highlight>
                <a:srgbClr val="A4C2F4"/>
              </a:highlight>
              <a:latin typeface="Arial"/>
              <a:ea typeface="Arial"/>
              <a:cs typeface="Arial"/>
              <a:sym typeface="Arial"/>
            </a:endParaRPr>
          </a:p>
        </p:txBody>
      </p:sp>
      <p:sp>
        <p:nvSpPr>
          <p:cNvPr id="736" name="Google Shape;736;p68"/>
          <p:cNvSpPr/>
          <p:nvPr/>
        </p:nvSpPr>
        <p:spPr>
          <a:xfrm>
            <a:off x="1530275" y="1484050"/>
            <a:ext cx="954600" cy="954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GB" sz="800" u="none" cap="none" strike="noStrike">
                <a:solidFill>
                  <a:srgbClr val="A4C2F4"/>
                </a:solidFill>
                <a:highlight>
                  <a:srgbClr val="A4C2F4"/>
                </a:highlight>
                <a:latin typeface="Arial"/>
                <a:ea typeface="Arial"/>
                <a:cs typeface="Arial"/>
                <a:sym typeface="Arial"/>
              </a:rPr>
              <a:t>dbr:Zadig</a:t>
            </a:r>
            <a:endParaRPr b="0" i="0" sz="800" u="none" cap="none" strike="noStrike">
              <a:solidFill>
                <a:srgbClr val="A4C2F4"/>
              </a:solidFill>
              <a:highlight>
                <a:srgbClr val="A4C2F4"/>
              </a:highlight>
              <a:latin typeface="Arial"/>
              <a:ea typeface="Arial"/>
              <a:cs typeface="Arial"/>
              <a:sym typeface="Arial"/>
            </a:endParaRPr>
          </a:p>
        </p:txBody>
      </p:sp>
      <p:cxnSp>
        <p:nvCxnSpPr>
          <p:cNvPr id="737" name="Google Shape;737;p68"/>
          <p:cNvCxnSpPr/>
          <p:nvPr/>
        </p:nvCxnSpPr>
        <p:spPr>
          <a:xfrm flipH="1" rot="10800000">
            <a:off x="2219000" y="1626400"/>
            <a:ext cx="612300" cy="280800"/>
          </a:xfrm>
          <a:prstGeom prst="straightConnector1">
            <a:avLst/>
          </a:prstGeom>
          <a:noFill/>
          <a:ln cap="flat" cmpd="sng" w="19050">
            <a:solidFill>
              <a:schemeClr val="dk2"/>
            </a:solidFill>
            <a:prstDash val="solid"/>
            <a:round/>
            <a:headEnd len="sm" w="sm" type="none"/>
            <a:tailEnd len="med" w="med" type="triangle"/>
          </a:ln>
        </p:spPr>
      </p:cxnSp>
      <p:cxnSp>
        <p:nvCxnSpPr>
          <p:cNvPr id="738" name="Google Shape;738;p68"/>
          <p:cNvCxnSpPr/>
          <p:nvPr/>
        </p:nvCxnSpPr>
        <p:spPr>
          <a:xfrm>
            <a:off x="2050892" y="2041667"/>
            <a:ext cx="665100" cy="413100"/>
          </a:xfrm>
          <a:prstGeom prst="straightConnector1">
            <a:avLst/>
          </a:prstGeom>
          <a:noFill/>
          <a:ln cap="flat" cmpd="sng" w="19050">
            <a:solidFill>
              <a:schemeClr val="dk2"/>
            </a:solidFill>
            <a:prstDash val="solid"/>
            <a:round/>
            <a:headEnd len="sm" w="sm" type="none"/>
            <a:tailEnd len="med" w="med" type="triangle"/>
          </a:ln>
        </p:spPr>
      </p:cxnSp>
      <p:cxnSp>
        <p:nvCxnSpPr>
          <p:cNvPr id="739" name="Google Shape;739;p68"/>
          <p:cNvCxnSpPr/>
          <p:nvPr/>
        </p:nvCxnSpPr>
        <p:spPr>
          <a:xfrm flipH="1">
            <a:off x="2146963" y="2603702"/>
            <a:ext cx="804000" cy="585900"/>
          </a:xfrm>
          <a:prstGeom prst="straightConnector1">
            <a:avLst/>
          </a:prstGeom>
          <a:noFill/>
          <a:ln cap="flat" cmpd="sng" w="19050">
            <a:solidFill>
              <a:schemeClr val="dk2"/>
            </a:solidFill>
            <a:prstDash val="solid"/>
            <a:round/>
            <a:headEnd len="sm" w="sm" type="none"/>
            <a:tailEnd len="med" w="med" type="triangle"/>
          </a:ln>
        </p:spPr>
      </p:cxnSp>
      <p:sp>
        <p:nvSpPr>
          <p:cNvPr id="740" name="Google Shape;740;p68"/>
          <p:cNvSpPr/>
          <p:nvPr/>
        </p:nvSpPr>
        <p:spPr>
          <a:xfrm>
            <a:off x="5381075" y="520150"/>
            <a:ext cx="1662900" cy="16632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
              <a:buFont typeface="Arial"/>
              <a:buNone/>
            </a:pPr>
            <a:r>
              <a:rPr b="0" i="0" lang="en-GB" sz="600" u="none" cap="none" strike="noStrike">
                <a:solidFill>
                  <a:srgbClr val="000000"/>
                </a:solidFill>
                <a:highlight>
                  <a:srgbClr val="B4A7D6"/>
                </a:highlight>
                <a:latin typeface="Arial"/>
                <a:ea typeface="Arial"/>
                <a:cs typeface="Arial"/>
                <a:sym typeface="Arial"/>
              </a:rPr>
              <a:t>	</a:t>
            </a:r>
            <a:endParaRPr b="0" i="0" sz="600" u="none" cap="none" strike="noStrike">
              <a:solidFill>
                <a:srgbClr val="000000"/>
              </a:solidFill>
              <a:highlight>
                <a:srgbClr val="B4A7D6"/>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n-GB" sz="800" u="none" cap="none" strike="noStrike">
                <a:solidFill>
                  <a:srgbClr val="B4A7D6"/>
                </a:solidFill>
                <a:highlight>
                  <a:srgbClr val="B4A7D6"/>
                </a:highlight>
                <a:latin typeface="Arial"/>
                <a:ea typeface="Arial"/>
                <a:cs typeface="Arial"/>
                <a:sym typeface="Arial"/>
              </a:rPr>
              <a:t>dbr:Unended_Quest</a:t>
            </a:r>
            <a:endParaRPr b="0" i="0" sz="800" u="none" cap="none" strike="noStrike">
              <a:solidFill>
                <a:srgbClr val="B4A7D6"/>
              </a:solidFill>
              <a:highlight>
                <a:srgbClr val="B4A7D6"/>
              </a:highlight>
              <a:latin typeface="Arial"/>
              <a:ea typeface="Arial"/>
              <a:cs typeface="Arial"/>
              <a:sym typeface="Arial"/>
            </a:endParaRPr>
          </a:p>
        </p:txBody>
      </p:sp>
      <p:sp>
        <p:nvSpPr>
          <p:cNvPr id="741" name="Google Shape;741;p68"/>
          <p:cNvSpPr/>
          <p:nvPr/>
        </p:nvSpPr>
        <p:spPr>
          <a:xfrm>
            <a:off x="5115163" y="1734440"/>
            <a:ext cx="1047600" cy="1047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GB" sz="800" u="none" cap="none" strike="noStrike">
                <a:solidFill>
                  <a:srgbClr val="000000"/>
                </a:solidFill>
                <a:highlight>
                  <a:srgbClr val="B4A7D6"/>
                </a:highlight>
                <a:latin typeface="Arial"/>
                <a:ea typeface="Arial"/>
                <a:cs typeface="Arial"/>
                <a:sym typeface="Arial"/>
              </a:rPr>
              <a:t>	</a:t>
            </a:r>
            <a:endParaRPr b="0" i="0" sz="800" u="none" cap="none" strike="noStrike">
              <a:solidFill>
                <a:srgbClr val="000000"/>
              </a:solidFill>
              <a:highlight>
                <a:srgbClr val="B4A7D6"/>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n-GB" sz="800" u="none" cap="none" strike="noStrike">
                <a:solidFill>
                  <a:srgbClr val="FFE599"/>
                </a:solidFill>
                <a:highlight>
                  <a:srgbClr val="FFE599"/>
                </a:highlight>
                <a:latin typeface="Arial"/>
                <a:ea typeface="Arial"/>
                <a:cs typeface="Arial"/>
                <a:sym typeface="Arial"/>
              </a:rPr>
              <a:t>dbr:Karl_er</a:t>
            </a:r>
            <a:endParaRPr b="0" i="0" sz="800" u="none" cap="none" strike="noStrike">
              <a:solidFill>
                <a:srgbClr val="FFE599"/>
              </a:solidFill>
              <a:highlight>
                <a:srgbClr val="FFE599"/>
              </a:highlight>
              <a:latin typeface="Arial"/>
              <a:ea typeface="Arial"/>
              <a:cs typeface="Arial"/>
              <a:sym typeface="Arial"/>
            </a:endParaRPr>
          </a:p>
        </p:txBody>
      </p:sp>
      <p:cxnSp>
        <p:nvCxnSpPr>
          <p:cNvPr id="742" name="Google Shape;742;p68"/>
          <p:cNvCxnSpPr/>
          <p:nvPr/>
        </p:nvCxnSpPr>
        <p:spPr>
          <a:xfrm flipH="1">
            <a:off x="5595450" y="1506500"/>
            <a:ext cx="497100" cy="705900"/>
          </a:xfrm>
          <a:prstGeom prst="straightConnector1">
            <a:avLst/>
          </a:prstGeom>
          <a:noFill/>
          <a:ln cap="flat" cmpd="sng" w="19050">
            <a:solidFill>
              <a:schemeClr val="dk2"/>
            </a:solidFill>
            <a:prstDash val="solid"/>
            <a:round/>
            <a:headEnd len="sm" w="sm" type="none"/>
            <a:tailEnd len="med" w="med" type="triangle"/>
          </a:ln>
        </p:spPr>
      </p:cxnSp>
      <p:cxnSp>
        <p:nvCxnSpPr>
          <p:cNvPr id="743" name="Google Shape;743;p68"/>
          <p:cNvCxnSpPr/>
          <p:nvPr/>
        </p:nvCxnSpPr>
        <p:spPr>
          <a:xfrm flipH="1">
            <a:off x="4760363" y="2438652"/>
            <a:ext cx="804000" cy="585900"/>
          </a:xfrm>
          <a:prstGeom prst="straightConnector1">
            <a:avLst/>
          </a:prstGeom>
          <a:noFill/>
          <a:ln cap="flat" cmpd="sng" w="19050">
            <a:solidFill>
              <a:schemeClr val="dk2"/>
            </a:solidFill>
            <a:prstDash val="solid"/>
            <a:round/>
            <a:headEnd len="sm" w="sm" type="none"/>
            <a:tailEnd len="med" w="med" type="triangle"/>
          </a:ln>
        </p:spPr>
      </p:cxnSp>
      <p:sp>
        <p:nvSpPr>
          <p:cNvPr id="744" name="Google Shape;744;p68"/>
          <p:cNvSpPr/>
          <p:nvPr/>
        </p:nvSpPr>
        <p:spPr>
          <a:xfrm>
            <a:off x="3977974" y="2295762"/>
            <a:ext cx="1586400" cy="15864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GB" sz="800" u="none" cap="none" strike="noStrike">
                <a:solidFill>
                  <a:srgbClr val="B4A7D6"/>
                </a:solidFill>
                <a:highlight>
                  <a:srgbClr val="B4A7D6"/>
                </a:highlight>
                <a:latin typeface="Arial"/>
                <a:ea typeface="Arial"/>
                <a:cs typeface="Arial"/>
                <a:sym typeface="Arial"/>
              </a:rPr>
              <a:t>dbr:Roger_Penrose</a:t>
            </a:r>
            <a:endParaRPr b="0" i="0" sz="800" u="none" cap="none" strike="noStrike">
              <a:solidFill>
                <a:srgbClr val="B4A7D6"/>
              </a:solidFill>
              <a:highlight>
                <a:srgbClr val="B4A7D6"/>
              </a:highlight>
              <a:latin typeface="Arial"/>
              <a:ea typeface="Arial"/>
              <a:cs typeface="Arial"/>
              <a:sym typeface="Arial"/>
            </a:endParaRPr>
          </a:p>
        </p:txBody>
      </p:sp>
      <p:sp>
        <p:nvSpPr>
          <p:cNvPr id="745" name="Google Shape;745;p68"/>
          <p:cNvSpPr/>
          <p:nvPr/>
        </p:nvSpPr>
        <p:spPr>
          <a:xfrm>
            <a:off x="1526871" y="1309275"/>
            <a:ext cx="1993050" cy="2139800"/>
          </a:xfrm>
          <a:custGeom>
            <a:rect b="b" l="l" r="r" t="t"/>
            <a:pathLst>
              <a:path extrusionOk="0" h="85592" w="79722">
                <a:moveTo>
                  <a:pt x="63704" y="0"/>
                </a:moveTo>
                <a:cubicBezTo>
                  <a:pt x="56036" y="3837"/>
                  <a:pt x="46542" y="1801"/>
                  <a:pt x="38347" y="4323"/>
                </a:cubicBezTo>
                <a:cubicBezTo>
                  <a:pt x="27460" y="7674"/>
                  <a:pt x="15672" y="11996"/>
                  <a:pt x="8379" y="20747"/>
                </a:cubicBezTo>
                <a:cubicBezTo>
                  <a:pt x="-680" y="31616"/>
                  <a:pt x="-867" y="48489"/>
                  <a:pt x="887" y="62529"/>
                </a:cubicBezTo>
                <a:cubicBezTo>
                  <a:pt x="1792" y="69769"/>
                  <a:pt x="1239" y="79008"/>
                  <a:pt x="6938" y="83564"/>
                </a:cubicBezTo>
                <a:cubicBezTo>
                  <a:pt x="13210" y="88578"/>
                  <a:pt x="23108" y="82797"/>
                  <a:pt x="30855" y="80683"/>
                </a:cubicBezTo>
                <a:cubicBezTo>
                  <a:pt x="38097" y="78706"/>
                  <a:pt x="46132" y="78373"/>
                  <a:pt x="52466" y="74343"/>
                </a:cubicBezTo>
                <a:cubicBezTo>
                  <a:pt x="63849" y="67100"/>
                  <a:pt x="72652" y="55577"/>
                  <a:pt x="78688" y="43511"/>
                </a:cubicBezTo>
                <a:cubicBezTo>
                  <a:pt x="81733" y="37424"/>
                  <a:pt x="77168" y="29944"/>
                  <a:pt x="75518" y="23341"/>
                </a:cubicBezTo>
                <a:cubicBezTo>
                  <a:pt x="73845" y="16646"/>
                  <a:pt x="74064" y="8848"/>
                  <a:pt x="69755" y="3458"/>
                </a:cubicBezTo>
                <a:cubicBezTo>
                  <a:pt x="67629" y="799"/>
                  <a:pt x="63362" y="577"/>
                  <a:pt x="59958" y="577"/>
                </a:cubicBezTo>
              </a:path>
            </a:pathLst>
          </a:custGeom>
          <a:noFill/>
          <a:ln cap="flat" cmpd="sng" w="19050">
            <a:solidFill>
              <a:srgbClr val="6AA84F"/>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46" name="Google Shape;746;p68"/>
          <p:cNvCxnSpPr/>
          <p:nvPr/>
        </p:nvCxnSpPr>
        <p:spPr>
          <a:xfrm rot="10800000">
            <a:off x="1981375" y="2505125"/>
            <a:ext cx="756300" cy="50400"/>
          </a:xfrm>
          <a:prstGeom prst="straightConnector1">
            <a:avLst/>
          </a:prstGeom>
          <a:noFill/>
          <a:ln cap="flat" cmpd="sng" w="19050">
            <a:solidFill>
              <a:schemeClr val="dk2"/>
            </a:solidFill>
            <a:prstDash val="solid"/>
            <a:round/>
            <a:headEnd len="sm" w="sm" type="none"/>
            <a:tailEnd len="med" w="med" type="triangle"/>
          </a:ln>
        </p:spPr>
      </p:cxnSp>
      <p:sp>
        <p:nvSpPr>
          <p:cNvPr id="747" name="Google Shape;747;p68"/>
          <p:cNvSpPr/>
          <p:nvPr/>
        </p:nvSpPr>
        <p:spPr>
          <a:xfrm>
            <a:off x="1258075" y="1908350"/>
            <a:ext cx="1121400" cy="11214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GB" sz="800" u="none" cap="none" strike="noStrike">
                <a:solidFill>
                  <a:srgbClr val="A4C2F4"/>
                </a:solidFill>
                <a:highlight>
                  <a:srgbClr val="A4C2F4"/>
                </a:highlight>
                <a:latin typeface="Arial"/>
                <a:ea typeface="Arial"/>
                <a:cs typeface="Arial"/>
                <a:sym typeface="Arial"/>
              </a:rPr>
              <a:t>dbr:Lucian</a:t>
            </a:r>
            <a:endParaRPr b="0" i="0" sz="800" u="none" cap="none" strike="noStrike">
              <a:solidFill>
                <a:srgbClr val="A4C2F4"/>
              </a:solidFill>
              <a:highlight>
                <a:srgbClr val="A4C2F4"/>
              </a:highlight>
              <a:latin typeface="Arial"/>
              <a:ea typeface="Arial"/>
              <a:cs typeface="Arial"/>
              <a:sym typeface="Arial"/>
            </a:endParaRPr>
          </a:p>
        </p:txBody>
      </p:sp>
      <p:sp>
        <p:nvSpPr>
          <p:cNvPr id="748" name="Google Shape;748;p68"/>
          <p:cNvSpPr/>
          <p:nvPr/>
        </p:nvSpPr>
        <p:spPr>
          <a:xfrm>
            <a:off x="6445724" y="1662712"/>
            <a:ext cx="1586400" cy="15864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GB" sz="800" u="none" cap="none" strike="noStrike">
                <a:solidFill>
                  <a:srgbClr val="B4A7D6"/>
                </a:solidFill>
                <a:highlight>
                  <a:srgbClr val="B4A7D6"/>
                </a:highlight>
                <a:latin typeface="Arial"/>
                <a:ea typeface="Arial"/>
                <a:cs typeface="Arial"/>
                <a:sym typeface="Arial"/>
              </a:rPr>
              <a:t>dbr:Roger_Penrose</a:t>
            </a:r>
            <a:endParaRPr b="0" i="0" sz="800" u="none" cap="none" strike="noStrike">
              <a:solidFill>
                <a:srgbClr val="B4A7D6"/>
              </a:solidFill>
              <a:highlight>
                <a:srgbClr val="B4A7D6"/>
              </a:highlight>
              <a:latin typeface="Arial"/>
              <a:ea typeface="Arial"/>
              <a:cs typeface="Arial"/>
              <a:sym typeface="Arial"/>
            </a:endParaRPr>
          </a:p>
        </p:txBody>
      </p:sp>
      <p:cxnSp>
        <p:nvCxnSpPr>
          <p:cNvPr id="749" name="Google Shape;749;p68"/>
          <p:cNvCxnSpPr/>
          <p:nvPr/>
        </p:nvCxnSpPr>
        <p:spPr>
          <a:xfrm>
            <a:off x="6583425" y="1526625"/>
            <a:ext cx="608100" cy="836100"/>
          </a:xfrm>
          <a:prstGeom prst="straightConnector1">
            <a:avLst/>
          </a:prstGeom>
          <a:noFill/>
          <a:ln cap="flat" cmpd="sng" w="19050">
            <a:solidFill>
              <a:schemeClr val="dk2"/>
            </a:solidFill>
            <a:prstDash val="solid"/>
            <a:round/>
            <a:headEnd len="sm" w="sm" type="none"/>
            <a:tailEnd len="med" w="med" type="triangle"/>
          </a:ln>
        </p:spPr>
      </p:cxnSp>
      <p:sp>
        <p:nvSpPr>
          <p:cNvPr id="750" name="Google Shape;750;p68"/>
          <p:cNvSpPr/>
          <p:nvPr/>
        </p:nvSpPr>
        <p:spPr>
          <a:xfrm>
            <a:off x="5669099" y="2212412"/>
            <a:ext cx="1586400" cy="15864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GB" sz="800" u="none" cap="none" strike="noStrike">
                <a:solidFill>
                  <a:srgbClr val="B4A7D6"/>
                </a:solidFill>
                <a:highlight>
                  <a:srgbClr val="B4A7D6"/>
                </a:highlight>
                <a:latin typeface="Arial"/>
                <a:ea typeface="Arial"/>
                <a:cs typeface="Arial"/>
                <a:sym typeface="Arial"/>
              </a:rPr>
              <a:t>dbr:Roger_Penrose</a:t>
            </a:r>
            <a:endParaRPr b="0" i="0" sz="800" u="none" cap="none" strike="noStrike">
              <a:solidFill>
                <a:srgbClr val="B4A7D6"/>
              </a:solidFill>
              <a:highlight>
                <a:srgbClr val="B4A7D6"/>
              </a:highlight>
              <a:latin typeface="Arial"/>
              <a:ea typeface="Arial"/>
              <a:cs typeface="Arial"/>
              <a:sym typeface="Arial"/>
            </a:endParaRPr>
          </a:p>
        </p:txBody>
      </p:sp>
      <p:cxnSp>
        <p:nvCxnSpPr>
          <p:cNvPr id="751" name="Google Shape;751;p68"/>
          <p:cNvCxnSpPr/>
          <p:nvPr/>
        </p:nvCxnSpPr>
        <p:spPr>
          <a:xfrm rot="10800000">
            <a:off x="5747725" y="2364900"/>
            <a:ext cx="671100" cy="556800"/>
          </a:xfrm>
          <a:prstGeom prst="straightConnector1">
            <a:avLst/>
          </a:prstGeom>
          <a:noFill/>
          <a:ln cap="flat" cmpd="sng" w="19050">
            <a:solidFill>
              <a:schemeClr val="dk2"/>
            </a:solidFill>
            <a:prstDash val="solid"/>
            <a:round/>
            <a:headEnd len="sm" w="sm" type="none"/>
            <a:tailEnd len="med" w="med" type="triangle"/>
          </a:ln>
        </p:spPr>
      </p:cxnSp>
      <p:cxnSp>
        <p:nvCxnSpPr>
          <p:cNvPr id="752" name="Google Shape;752;p68"/>
          <p:cNvCxnSpPr/>
          <p:nvPr/>
        </p:nvCxnSpPr>
        <p:spPr>
          <a:xfrm rot="10800000">
            <a:off x="6342725" y="1494325"/>
            <a:ext cx="152100" cy="1435800"/>
          </a:xfrm>
          <a:prstGeom prst="straightConnector1">
            <a:avLst/>
          </a:prstGeom>
          <a:noFill/>
          <a:ln cap="flat" cmpd="sng" w="19050">
            <a:solidFill>
              <a:schemeClr val="dk2"/>
            </a:solidFill>
            <a:prstDash val="solid"/>
            <a:round/>
            <a:headEnd len="sm" w="sm" type="none"/>
            <a:tailEnd len="med" w="med" type="triangle"/>
          </a:ln>
        </p:spPr>
      </p:cxnSp>
      <p:sp>
        <p:nvSpPr>
          <p:cNvPr id="753" name="Google Shape;753;p68"/>
          <p:cNvSpPr/>
          <p:nvPr/>
        </p:nvSpPr>
        <p:spPr>
          <a:xfrm>
            <a:off x="4226101" y="1004816"/>
            <a:ext cx="3834900" cy="2622800"/>
          </a:xfrm>
          <a:custGeom>
            <a:rect b="b" l="l" r="r" t="t"/>
            <a:pathLst>
              <a:path extrusionOk="0" h="104912" w="153396">
                <a:moveTo>
                  <a:pt x="8656" y="5054"/>
                </a:moveTo>
                <a:cubicBezTo>
                  <a:pt x="7168" y="16956"/>
                  <a:pt x="2470" y="28299"/>
                  <a:pt x="886" y="40189"/>
                </a:cubicBezTo>
                <a:cubicBezTo>
                  <a:pt x="-780" y="52693"/>
                  <a:pt x="309" y="65474"/>
                  <a:pt x="1561" y="78026"/>
                </a:cubicBezTo>
                <a:cubicBezTo>
                  <a:pt x="2286" y="85292"/>
                  <a:pt x="2918" y="94584"/>
                  <a:pt x="8994" y="98634"/>
                </a:cubicBezTo>
                <a:cubicBezTo>
                  <a:pt x="15428" y="102922"/>
                  <a:pt x="23911" y="103247"/>
                  <a:pt x="31629" y="103701"/>
                </a:cubicBezTo>
                <a:cubicBezTo>
                  <a:pt x="43884" y="104422"/>
                  <a:pt x="56231" y="105541"/>
                  <a:pt x="68452" y="104377"/>
                </a:cubicBezTo>
                <a:cubicBezTo>
                  <a:pt x="89259" y="102395"/>
                  <a:pt x="111581" y="103251"/>
                  <a:pt x="130276" y="93904"/>
                </a:cubicBezTo>
                <a:cubicBezTo>
                  <a:pt x="139872" y="89106"/>
                  <a:pt x="145409" y="78322"/>
                  <a:pt x="150546" y="68904"/>
                </a:cubicBezTo>
                <a:cubicBezTo>
                  <a:pt x="160276" y="51067"/>
                  <a:pt x="143110" y="23936"/>
                  <a:pt x="125884" y="13162"/>
                </a:cubicBezTo>
                <a:cubicBezTo>
                  <a:pt x="110815" y="3737"/>
                  <a:pt x="90426" y="9363"/>
                  <a:pt x="73182" y="5054"/>
                </a:cubicBezTo>
                <a:cubicBezTo>
                  <a:pt x="51688" y="-317"/>
                  <a:pt x="22633" y="-4869"/>
                  <a:pt x="6967" y="10797"/>
                </a:cubicBezTo>
              </a:path>
            </a:pathLst>
          </a:custGeom>
          <a:noFill/>
          <a:ln cap="flat" cmpd="sng" w="19050">
            <a:solidFill>
              <a:srgbClr val="A64D79"/>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68"/>
          <p:cNvSpPr txBox="1"/>
          <p:nvPr/>
        </p:nvSpPr>
        <p:spPr>
          <a:xfrm>
            <a:off x="5564375" y="3727375"/>
            <a:ext cx="954600" cy="37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A64D79"/>
                </a:solidFill>
                <a:latin typeface="Arial"/>
                <a:ea typeface="Arial"/>
                <a:cs typeface="Arial"/>
                <a:sym typeface="Arial"/>
              </a:rPr>
              <a:t>Graph 2</a:t>
            </a:r>
            <a:endParaRPr b="1" i="0" sz="1400" u="none" cap="none" strike="noStrike">
              <a:solidFill>
                <a:srgbClr val="A64D79"/>
              </a:solidFill>
              <a:latin typeface="Arial"/>
              <a:ea typeface="Arial"/>
              <a:cs typeface="Arial"/>
              <a:sym typeface="Arial"/>
            </a:endParaRPr>
          </a:p>
        </p:txBody>
      </p:sp>
      <p:sp>
        <p:nvSpPr>
          <p:cNvPr id="755" name="Google Shape;755;p68"/>
          <p:cNvSpPr txBox="1"/>
          <p:nvPr/>
        </p:nvSpPr>
        <p:spPr>
          <a:xfrm>
            <a:off x="1617825" y="3627625"/>
            <a:ext cx="954600" cy="37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6AA84F"/>
                </a:solidFill>
                <a:latin typeface="Arial"/>
                <a:ea typeface="Arial"/>
                <a:cs typeface="Arial"/>
                <a:sym typeface="Arial"/>
              </a:rPr>
              <a:t>Graph 1</a:t>
            </a:r>
            <a:endParaRPr b="1" i="0" sz="1400" u="none" cap="none" strike="noStrike">
              <a:solidFill>
                <a:srgbClr val="6AA84F"/>
              </a:solidFill>
              <a:latin typeface="Arial"/>
              <a:ea typeface="Arial"/>
              <a:cs typeface="Arial"/>
              <a:sym typeface="Arial"/>
            </a:endParaRPr>
          </a:p>
        </p:txBody>
      </p:sp>
      <p:sp>
        <p:nvSpPr>
          <p:cNvPr id="756" name="Google Shape;756;p68"/>
          <p:cNvSpPr/>
          <p:nvPr/>
        </p:nvSpPr>
        <p:spPr>
          <a:xfrm>
            <a:off x="3336100" y="1432383"/>
            <a:ext cx="2136775" cy="746075"/>
          </a:xfrm>
          <a:custGeom>
            <a:rect b="b" l="l" r="r" t="t"/>
            <a:pathLst>
              <a:path extrusionOk="0" h="29843" w="85471">
                <a:moveTo>
                  <a:pt x="0" y="4844"/>
                </a:moveTo>
                <a:cubicBezTo>
                  <a:pt x="9704" y="-979"/>
                  <a:pt x="22659" y="-620"/>
                  <a:pt x="33783" y="1465"/>
                </a:cubicBezTo>
                <a:cubicBezTo>
                  <a:pt x="42081" y="3020"/>
                  <a:pt x="50849" y="2634"/>
                  <a:pt x="58783" y="5519"/>
                </a:cubicBezTo>
                <a:cubicBezTo>
                  <a:pt x="70095" y="9632"/>
                  <a:pt x="80091" y="19076"/>
                  <a:pt x="85471" y="29843"/>
                </a:cubicBezTo>
              </a:path>
            </a:pathLst>
          </a:cu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68"/>
          <p:cNvSpPr/>
          <p:nvPr/>
        </p:nvSpPr>
        <p:spPr>
          <a:xfrm>
            <a:off x="3334035" y="1418325"/>
            <a:ext cx="86525" cy="154875"/>
          </a:xfrm>
          <a:custGeom>
            <a:rect b="b" l="l" r="r" t="t"/>
            <a:pathLst>
              <a:path extrusionOk="0" h="6195" w="3461">
                <a:moveTo>
                  <a:pt x="2786" y="0"/>
                </a:moveTo>
                <a:cubicBezTo>
                  <a:pt x="1885" y="1802"/>
                  <a:pt x="-247" y="3419"/>
                  <a:pt x="83" y="5406"/>
                </a:cubicBezTo>
                <a:cubicBezTo>
                  <a:pt x="271" y="6539"/>
                  <a:pt x="2313" y="6081"/>
                  <a:pt x="3461" y="6081"/>
                </a:cubicBezTo>
              </a:path>
            </a:pathLst>
          </a:cu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68"/>
          <p:cNvSpPr/>
          <p:nvPr/>
        </p:nvSpPr>
        <p:spPr>
          <a:xfrm>
            <a:off x="5430650" y="2077100"/>
            <a:ext cx="67575" cy="84475"/>
          </a:xfrm>
          <a:custGeom>
            <a:rect b="b" l="l" r="r" t="t"/>
            <a:pathLst>
              <a:path extrusionOk="0" h="3379" w="2703">
                <a:moveTo>
                  <a:pt x="2703" y="0"/>
                </a:moveTo>
                <a:cubicBezTo>
                  <a:pt x="2353" y="1399"/>
                  <a:pt x="1442" y="3379"/>
                  <a:pt x="0" y="3379"/>
                </a:cubicBezTo>
              </a:path>
            </a:pathLst>
          </a:cu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68"/>
          <p:cNvSpPr/>
          <p:nvPr/>
        </p:nvSpPr>
        <p:spPr>
          <a:xfrm>
            <a:off x="5346200" y="2110900"/>
            <a:ext cx="126675" cy="42225"/>
          </a:xfrm>
          <a:custGeom>
            <a:rect b="b" l="l" r="r" t="t"/>
            <a:pathLst>
              <a:path extrusionOk="0" h="1689" w="5067">
                <a:moveTo>
                  <a:pt x="0" y="0"/>
                </a:moveTo>
                <a:cubicBezTo>
                  <a:pt x="1727" y="431"/>
                  <a:pt x="3378" y="1125"/>
                  <a:pt x="5067" y="1689"/>
                </a:cubicBezTo>
              </a:path>
            </a:pathLst>
          </a:cu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68"/>
          <p:cNvSpPr txBox="1"/>
          <p:nvPr/>
        </p:nvSpPr>
        <p:spPr>
          <a:xfrm>
            <a:off x="341375" y="4198825"/>
            <a:ext cx="8859600" cy="556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GB" sz="1300">
                <a:solidFill>
                  <a:srgbClr val="FF0000"/>
                </a:solidFill>
              </a:rPr>
              <a:t>There is m</a:t>
            </a:r>
            <a:r>
              <a:rPr b="0" i="0" lang="en-GB" sz="1300" u="none" cap="none" strike="noStrike">
                <a:solidFill>
                  <a:srgbClr val="FF0000"/>
                </a:solidFill>
                <a:latin typeface="Arial"/>
                <a:ea typeface="Arial"/>
                <a:cs typeface="Arial"/>
                <a:sym typeface="Arial"/>
              </a:rPr>
              <a:t>ore info about some entity in another (external) triplestore / SPARQL endpoint. Want to query the </a:t>
            </a:r>
            <a:r>
              <a:rPr b="1" i="0" lang="en-GB" sz="1300" u="none" cap="none" strike="noStrike">
                <a:solidFill>
                  <a:srgbClr val="FF0000"/>
                </a:solidFill>
                <a:latin typeface="Arial"/>
                <a:ea typeface="Arial"/>
                <a:cs typeface="Arial"/>
                <a:sym typeface="Arial"/>
              </a:rPr>
              <a:t>full extended graph</a:t>
            </a:r>
            <a:r>
              <a:rPr i="0" lang="en-GB" sz="1300" u="none" cap="none" strike="noStrike">
                <a:solidFill>
                  <a:srgbClr val="FF0000"/>
                </a:solidFill>
              </a:rPr>
              <a:t> to get</a:t>
            </a:r>
            <a:r>
              <a:rPr lang="en-GB" sz="1300">
                <a:solidFill>
                  <a:srgbClr val="FF0000"/>
                </a:solidFill>
              </a:rPr>
              <a:t> more information about the entity (that is not known by looking at just one of the graphs)</a:t>
            </a:r>
            <a:r>
              <a:rPr i="0" lang="en-GB" sz="1300" u="none" cap="none" strike="noStrike">
                <a:solidFill>
                  <a:srgbClr val="FF0000"/>
                </a:solidFill>
              </a:rPr>
              <a:t>  </a:t>
            </a:r>
            <a:endParaRPr i="0" sz="1300" u="none" cap="none" strike="noStrike">
              <a:solidFill>
                <a:srgbClr val="FF0000"/>
              </a:solidFill>
            </a:endParaRPr>
          </a:p>
        </p:txBody>
      </p:sp>
      <p:sp>
        <p:nvSpPr>
          <p:cNvPr id="761" name="Google Shape;761;p68"/>
          <p:cNvSpPr txBox="1"/>
          <p:nvPr/>
        </p:nvSpPr>
        <p:spPr>
          <a:xfrm>
            <a:off x="4315938" y="1372938"/>
            <a:ext cx="497100" cy="567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GB" sz="3000" u="none" cap="none" strike="noStrike">
                <a:solidFill>
                  <a:srgbClr val="FF0000"/>
                </a:solidFill>
                <a:latin typeface="Arial"/>
                <a:ea typeface="Arial"/>
                <a:cs typeface="Arial"/>
                <a:sym typeface="Arial"/>
              </a:rPr>
              <a:t>=</a:t>
            </a:r>
            <a:endParaRPr b="1" i="0" sz="3000" u="none" cap="none" strike="noStrike">
              <a:solidFill>
                <a:srgbClr val="FF0000"/>
              </a:solidFill>
              <a:latin typeface="Arial"/>
              <a:ea typeface="Arial"/>
              <a:cs typeface="Arial"/>
              <a:sym typeface="Arial"/>
            </a:endParaRPr>
          </a:p>
        </p:txBody>
      </p:sp>
      <p:cxnSp>
        <p:nvCxnSpPr>
          <p:cNvPr id="762" name="Google Shape;762;p68"/>
          <p:cNvCxnSpPr/>
          <p:nvPr/>
        </p:nvCxnSpPr>
        <p:spPr>
          <a:xfrm flipH="1" rot="10800000">
            <a:off x="5202625" y="3031975"/>
            <a:ext cx="768600" cy="42300"/>
          </a:xfrm>
          <a:prstGeom prst="straightConnector1">
            <a:avLst/>
          </a:prstGeom>
          <a:noFill/>
          <a:ln cap="flat" cmpd="sng" w="19050">
            <a:solidFill>
              <a:schemeClr val="dk2"/>
            </a:solidFill>
            <a:prstDash val="solid"/>
            <a:round/>
            <a:headEnd len="sm" w="sm"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Specifications vs. technologies / implementations	</a:t>
            </a:r>
            <a:endParaRPr/>
          </a:p>
        </p:txBody>
      </p:sp>
      <p:sp>
        <p:nvSpPr>
          <p:cNvPr id="140" name="Google Shape;140;p24"/>
          <p:cNvSpPr txBox="1"/>
          <p:nvPr>
            <p:ph idx="1" type="body"/>
          </p:nvPr>
        </p:nvSpPr>
        <p:spPr>
          <a:xfrm>
            <a:off x="565950" y="1363050"/>
            <a:ext cx="8012100" cy="1132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1600"/>
              <a:t>W3C specifications for SPARQL (and RDF, RDFS) are essentially </a:t>
            </a:r>
            <a:r>
              <a:rPr b="1" lang="en-GB" sz="1600">
                <a:solidFill>
                  <a:srgbClr val="4A86E8"/>
                </a:solidFill>
              </a:rPr>
              <a:t>blueprints</a:t>
            </a:r>
            <a:r>
              <a:rPr lang="en-GB" sz="1600"/>
              <a:t> for how to build technologies (i.e. what constraints / requirements should these technologies satisfy)</a:t>
            </a:r>
            <a:endParaRPr sz="1600"/>
          </a:p>
        </p:txBody>
      </p:sp>
      <p:sp>
        <p:nvSpPr>
          <p:cNvPr id="141" name="Google Shape;141;p24"/>
          <p:cNvSpPr txBox="1"/>
          <p:nvPr>
            <p:ph idx="1" type="body"/>
          </p:nvPr>
        </p:nvSpPr>
        <p:spPr>
          <a:xfrm>
            <a:off x="507600" y="2571750"/>
            <a:ext cx="8128800" cy="159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600">
                <a:solidFill>
                  <a:srgbClr val="CC0000"/>
                </a:solidFill>
              </a:rPr>
              <a:t>Caution:</a:t>
            </a:r>
            <a:r>
              <a:rPr lang="en-GB" sz="1600"/>
              <a:t> in the “Wild Wild Web</a:t>
            </a:r>
            <a:r>
              <a:rPr lang="en-GB" sz="1600"/>
              <a:t>”</a:t>
            </a:r>
            <a:r>
              <a:rPr lang="en-GB" sz="1600"/>
              <a:t>, there are many implementations claiming to comply with W3C standards. Some don’t, some do, some are more reliable than others. We will try to expose you in this course to the more established and reputable ones. If there is any doubt about W3C conformance for specific implementations, the W3C specs are the “go to” ground truth resources and there are </a:t>
            </a:r>
            <a:r>
              <a:rPr lang="en-GB" sz="1600" u="sng">
                <a:solidFill>
                  <a:schemeClr val="hlink"/>
                </a:solidFill>
                <a:hlinkClick r:id="rId3"/>
              </a:rPr>
              <a:t>test specs</a:t>
            </a:r>
            <a:r>
              <a:rPr lang="en-GB" sz="1600"/>
              <a:t>.</a:t>
            </a:r>
            <a:endParaRPr sz="1600"/>
          </a:p>
          <a:p>
            <a:pPr indent="0" lvl="0" marL="0" rtl="0" algn="l">
              <a:spcBef>
                <a:spcPts val="1600"/>
              </a:spcBef>
              <a:spcAft>
                <a:spcPts val="1600"/>
              </a:spcAft>
              <a:buNone/>
            </a:pPr>
            <a:r>
              <a:t/>
            </a:r>
            <a:endParaRPr sz="16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6" name="Shape 766"/>
        <p:cNvGrpSpPr/>
        <p:nvPr/>
      </p:nvGrpSpPr>
      <p:grpSpPr>
        <a:xfrm>
          <a:off x="0" y="0"/>
          <a:ext cx="0" cy="0"/>
          <a:chOff x="0" y="0"/>
          <a:chExt cx="0" cy="0"/>
        </a:xfrm>
      </p:grpSpPr>
      <p:sp>
        <p:nvSpPr>
          <p:cNvPr id="767" name="Google Shape;767;p69"/>
          <p:cNvSpPr txBox="1"/>
          <p:nvPr>
            <p:ph type="title"/>
          </p:nvPr>
        </p:nvSpPr>
        <p:spPr>
          <a:xfrm>
            <a:off x="311700" y="250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Federated queries</a:t>
            </a:r>
            <a:endParaRPr/>
          </a:p>
        </p:txBody>
      </p:sp>
      <p:sp>
        <p:nvSpPr>
          <p:cNvPr id="768" name="Google Shape;768;p69"/>
          <p:cNvSpPr txBox="1"/>
          <p:nvPr/>
        </p:nvSpPr>
        <p:spPr>
          <a:xfrm>
            <a:off x="7240525" y="3320614"/>
            <a:ext cx="1903500" cy="126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69"/>
          <p:cNvSpPr txBox="1"/>
          <p:nvPr/>
        </p:nvSpPr>
        <p:spPr>
          <a:xfrm>
            <a:off x="443775" y="823325"/>
            <a:ext cx="4377600" cy="38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1155CC"/>
                </a:solidFill>
                <a:latin typeface="Arial"/>
                <a:ea typeface="Arial"/>
                <a:cs typeface="Arial"/>
                <a:sym typeface="Arial"/>
              </a:rPr>
              <a:t>Call to a remote SPARQL endpoint to get the data </a:t>
            </a:r>
            <a:endParaRPr b="1" i="0" sz="1400" u="none" cap="none" strike="noStrike">
              <a:solidFill>
                <a:srgbClr val="1155CC"/>
              </a:solidFill>
              <a:latin typeface="Arial"/>
              <a:ea typeface="Arial"/>
              <a:cs typeface="Arial"/>
              <a:sym typeface="Arial"/>
            </a:endParaRPr>
          </a:p>
        </p:txBody>
      </p:sp>
      <p:pic>
        <p:nvPicPr>
          <p:cNvPr id="770" name="Google Shape;770;p69"/>
          <p:cNvPicPr preferRelativeResize="0"/>
          <p:nvPr/>
        </p:nvPicPr>
        <p:blipFill rotWithShape="1">
          <a:blip r:embed="rId3">
            <a:alphaModFix/>
          </a:blip>
          <a:srcRect b="0" l="0" r="0" t="0"/>
          <a:stretch/>
        </p:blipFill>
        <p:spPr>
          <a:xfrm>
            <a:off x="204213" y="2159800"/>
            <a:ext cx="3753852" cy="1263600"/>
          </a:xfrm>
          <a:prstGeom prst="rect">
            <a:avLst/>
          </a:prstGeom>
          <a:noFill/>
          <a:ln>
            <a:noFill/>
          </a:ln>
        </p:spPr>
      </p:pic>
      <p:pic>
        <p:nvPicPr>
          <p:cNvPr id="771" name="Google Shape;771;p69"/>
          <p:cNvPicPr preferRelativeResize="0"/>
          <p:nvPr/>
        </p:nvPicPr>
        <p:blipFill rotWithShape="1">
          <a:blip r:embed="rId4">
            <a:alphaModFix/>
          </a:blip>
          <a:srcRect b="0" l="0" r="0" t="0"/>
          <a:stretch/>
        </p:blipFill>
        <p:spPr>
          <a:xfrm>
            <a:off x="311700" y="1355975"/>
            <a:ext cx="7111281" cy="271164"/>
          </a:xfrm>
          <a:prstGeom prst="rect">
            <a:avLst/>
          </a:prstGeom>
          <a:noFill/>
          <a:ln>
            <a:noFill/>
          </a:ln>
        </p:spPr>
      </p:pic>
      <p:pic>
        <p:nvPicPr>
          <p:cNvPr id="772" name="Google Shape;772;p69"/>
          <p:cNvPicPr preferRelativeResize="0"/>
          <p:nvPr/>
        </p:nvPicPr>
        <p:blipFill rotWithShape="1">
          <a:blip r:embed="rId5">
            <a:alphaModFix/>
          </a:blip>
          <a:srcRect b="0" l="0" r="0" t="0"/>
          <a:stretch/>
        </p:blipFill>
        <p:spPr>
          <a:xfrm>
            <a:off x="4206275" y="1709116"/>
            <a:ext cx="4548724" cy="2164959"/>
          </a:xfrm>
          <a:prstGeom prst="rect">
            <a:avLst/>
          </a:prstGeom>
          <a:noFill/>
          <a:ln>
            <a:noFill/>
          </a:ln>
        </p:spPr>
      </p:pic>
      <p:pic>
        <p:nvPicPr>
          <p:cNvPr id="773" name="Google Shape;773;p69"/>
          <p:cNvPicPr preferRelativeResize="0"/>
          <p:nvPr/>
        </p:nvPicPr>
        <p:blipFill rotWithShape="1">
          <a:blip r:embed="rId6">
            <a:alphaModFix/>
          </a:blip>
          <a:srcRect b="0" l="0" r="0" t="0"/>
          <a:stretch/>
        </p:blipFill>
        <p:spPr>
          <a:xfrm>
            <a:off x="7240524" y="3874074"/>
            <a:ext cx="1340510" cy="11466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7" name="Shape 777"/>
        <p:cNvGrpSpPr/>
        <p:nvPr/>
      </p:nvGrpSpPr>
      <p:grpSpPr>
        <a:xfrm>
          <a:off x="0" y="0"/>
          <a:ext cx="0" cy="0"/>
          <a:chOff x="0" y="0"/>
          <a:chExt cx="0" cy="0"/>
        </a:xfrm>
      </p:grpSpPr>
      <p:sp>
        <p:nvSpPr>
          <p:cNvPr id="778" name="Google Shape;778;p7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Construct, insert and delete</a:t>
            </a:r>
            <a:endParaRPr/>
          </a:p>
        </p:txBody>
      </p:sp>
      <p:sp>
        <p:nvSpPr>
          <p:cNvPr id="779" name="Google Shape;779;p7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SzPts val="1700"/>
              <a:buChar char="●"/>
            </a:pPr>
            <a:r>
              <a:rPr b="1" lang="en-GB" sz="1700"/>
              <a:t>CONSTRUCT:</a:t>
            </a:r>
            <a:r>
              <a:rPr lang="en-GB" sz="1700"/>
              <a:t> create triples and return them </a:t>
            </a:r>
            <a:endParaRPr sz="1700"/>
          </a:p>
          <a:p>
            <a:pPr indent="-336550" lvl="0" marL="457200" rtl="0" algn="l">
              <a:lnSpc>
                <a:spcPct val="115000"/>
              </a:lnSpc>
              <a:spcBef>
                <a:spcPts val="0"/>
              </a:spcBef>
              <a:spcAft>
                <a:spcPts val="0"/>
              </a:spcAft>
              <a:buSzPts val="1700"/>
              <a:buChar char="●"/>
            </a:pPr>
            <a:r>
              <a:rPr b="1" lang="en-GB" sz="1700"/>
              <a:t>INSERT:</a:t>
            </a:r>
            <a:r>
              <a:rPr lang="en-GB" sz="1700"/>
              <a:t> creates triples and inserts the constructed triples into the (specified) graph.</a:t>
            </a:r>
            <a:endParaRPr sz="1700"/>
          </a:p>
          <a:p>
            <a:pPr indent="-336550" lvl="0" marL="457200" rtl="0" algn="l">
              <a:lnSpc>
                <a:spcPct val="115000"/>
              </a:lnSpc>
              <a:spcBef>
                <a:spcPts val="0"/>
              </a:spcBef>
              <a:spcAft>
                <a:spcPts val="0"/>
              </a:spcAft>
              <a:buSzPts val="1700"/>
              <a:buChar char="●"/>
            </a:pPr>
            <a:r>
              <a:rPr b="1" lang="en-GB" sz="1700"/>
              <a:t>DELETE:</a:t>
            </a:r>
            <a:r>
              <a:rPr lang="en-GB" sz="1700"/>
              <a:t> similar structure to both CONSTRUCT and INSERT - deletes triples from the graph!</a:t>
            </a:r>
            <a:endParaRPr sz="17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3" name="Shape 783"/>
        <p:cNvGrpSpPr/>
        <p:nvPr/>
      </p:nvGrpSpPr>
      <p:grpSpPr>
        <a:xfrm>
          <a:off x="0" y="0"/>
          <a:ext cx="0" cy="0"/>
          <a:chOff x="0" y="0"/>
          <a:chExt cx="0" cy="0"/>
        </a:xfrm>
      </p:grpSpPr>
      <p:sp>
        <p:nvSpPr>
          <p:cNvPr id="784" name="Google Shape;784;p7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2800"/>
              <a:buFont typeface="Arial"/>
              <a:buNone/>
            </a:pPr>
            <a:r>
              <a:rPr lang="en-GB" sz="2300"/>
              <a:t>Construct </a:t>
            </a:r>
            <a:r>
              <a:rPr lang="en-GB" sz="1300"/>
              <a:t>Creates RDF triples from matches</a:t>
            </a:r>
            <a:endParaRPr sz="2300"/>
          </a:p>
          <a:p>
            <a:pPr indent="0" lvl="0" marL="0" rtl="0" algn="l">
              <a:lnSpc>
                <a:spcPct val="100000"/>
              </a:lnSpc>
              <a:spcBef>
                <a:spcPts val="0"/>
              </a:spcBef>
              <a:spcAft>
                <a:spcPts val="0"/>
              </a:spcAft>
              <a:buSzPts val="2800"/>
              <a:buNone/>
            </a:pPr>
            <a:r>
              <a:t/>
            </a:r>
            <a:endParaRPr/>
          </a:p>
        </p:txBody>
      </p:sp>
      <p:sp>
        <p:nvSpPr>
          <p:cNvPr id="785" name="Google Shape;785;p7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p:txBody>
      </p:sp>
      <p:pic>
        <p:nvPicPr>
          <p:cNvPr id="786" name="Google Shape;786;p71"/>
          <p:cNvPicPr preferRelativeResize="0"/>
          <p:nvPr/>
        </p:nvPicPr>
        <p:blipFill rotWithShape="1">
          <a:blip r:embed="rId3">
            <a:alphaModFix/>
          </a:blip>
          <a:srcRect b="0" l="0" r="0" t="0"/>
          <a:stretch/>
        </p:blipFill>
        <p:spPr>
          <a:xfrm>
            <a:off x="311700" y="1152475"/>
            <a:ext cx="4019812" cy="2442100"/>
          </a:xfrm>
          <a:prstGeom prst="rect">
            <a:avLst/>
          </a:prstGeom>
          <a:noFill/>
          <a:ln>
            <a:noFill/>
          </a:ln>
        </p:spPr>
      </p:pic>
      <p:pic>
        <p:nvPicPr>
          <p:cNvPr id="787" name="Google Shape;787;p71"/>
          <p:cNvPicPr preferRelativeResize="0"/>
          <p:nvPr/>
        </p:nvPicPr>
        <p:blipFill rotWithShape="1">
          <a:blip r:embed="rId4">
            <a:alphaModFix/>
          </a:blip>
          <a:srcRect b="0" l="0" r="0" t="0"/>
          <a:stretch/>
        </p:blipFill>
        <p:spPr>
          <a:xfrm>
            <a:off x="1060375" y="3729325"/>
            <a:ext cx="7771926" cy="1338000"/>
          </a:xfrm>
          <a:prstGeom prst="rect">
            <a:avLst/>
          </a:prstGeom>
          <a:noFill/>
          <a:ln>
            <a:noFill/>
          </a:ln>
        </p:spPr>
      </p:pic>
      <p:sp>
        <p:nvSpPr>
          <p:cNvPr id="788" name="Google Shape;788;p71"/>
          <p:cNvSpPr txBox="1"/>
          <p:nvPr/>
        </p:nvSpPr>
        <p:spPr>
          <a:xfrm>
            <a:off x="0" y="0"/>
            <a:ext cx="5365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GB" sz="1800" u="none" cap="none" strike="noStrike">
                <a:solidFill>
                  <a:schemeClr val="dk1"/>
                </a:solidFill>
                <a:latin typeface="Arial"/>
                <a:ea typeface="Arial"/>
                <a:cs typeface="Arial"/>
                <a:sym typeface="Arial"/>
              </a:rPr>
              <a:t>SPARQL query forms</a:t>
            </a:r>
            <a:endParaRPr b="1" i="0" sz="1800" u="none" cap="none" strike="noStrike">
              <a:solidFill>
                <a:schemeClr val="dk1"/>
              </a:solidFill>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2" name="Shape 792"/>
        <p:cNvGrpSpPr/>
        <p:nvPr/>
      </p:nvGrpSpPr>
      <p:grpSpPr>
        <a:xfrm>
          <a:off x="0" y="0"/>
          <a:ext cx="0" cy="0"/>
          <a:chOff x="0" y="0"/>
          <a:chExt cx="0" cy="0"/>
        </a:xfrm>
      </p:grpSpPr>
      <p:sp>
        <p:nvSpPr>
          <p:cNvPr id="793" name="Google Shape;793;p72"/>
          <p:cNvSpPr txBox="1"/>
          <p:nvPr>
            <p:ph type="title"/>
          </p:nvPr>
        </p:nvSpPr>
        <p:spPr>
          <a:xfrm>
            <a:off x="311700" y="6855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sz="2100"/>
              <a:t>Update: Insert </a:t>
            </a:r>
            <a:r>
              <a:rPr lang="en-GB"/>
              <a:t>📝</a:t>
            </a:r>
            <a:endParaRPr/>
          </a:p>
          <a:p>
            <a:pPr indent="0" lvl="0" marL="0" rtl="0" algn="l">
              <a:lnSpc>
                <a:spcPct val="100000"/>
              </a:lnSpc>
              <a:spcBef>
                <a:spcPts val="0"/>
              </a:spcBef>
              <a:spcAft>
                <a:spcPts val="0"/>
              </a:spcAft>
              <a:buSzPts val="2800"/>
              <a:buNone/>
            </a:pPr>
            <a:r>
              <a:rPr lang="en-GB" sz="1500"/>
              <a:t>Same as a construct but directly insert triples into your triplestore. You can define in which graph the triples will be inserted</a:t>
            </a:r>
            <a:endParaRPr sz="1500"/>
          </a:p>
        </p:txBody>
      </p:sp>
      <p:pic>
        <p:nvPicPr>
          <p:cNvPr id="794" name="Google Shape;794;p72"/>
          <p:cNvPicPr preferRelativeResize="0"/>
          <p:nvPr/>
        </p:nvPicPr>
        <p:blipFill rotWithShape="1">
          <a:blip r:embed="rId3">
            <a:alphaModFix/>
          </a:blip>
          <a:srcRect b="0" l="0" r="0" t="0"/>
          <a:stretch/>
        </p:blipFill>
        <p:spPr>
          <a:xfrm>
            <a:off x="311700" y="1965817"/>
            <a:ext cx="4260300" cy="3008783"/>
          </a:xfrm>
          <a:prstGeom prst="rect">
            <a:avLst/>
          </a:prstGeom>
          <a:noFill/>
          <a:ln>
            <a:noFill/>
          </a:ln>
        </p:spPr>
      </p:pic>
      <p:sp>
        <p:nvSpPr>
          <p:cNvPr id="795" name="Google Shape;795;p72"/>
          <p:cNvSpPr txBox="1"/>
          <p:nvPr/>
        </p:nvSpPr>
        <p:spPr>
          <a:xfrm>
            <a:off x="203525" y="314525"/>
            <a:ext cx="30000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GB" sz="1800" u="none" cap="none" strike="noStrike">
                <a:solidFill>
                  <a:schemeClr val="dk1"/>
                </a:solidFill>
                <a:latin typeface="Arial"/>
                <a:ea typeface="Arial"/>
                <a:cs typeface="Arial"/>
                <a:sym typeface="Arial"/>
              </a:rPr>
              <a:t>SPARQL query forms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9" name="Shape 799"/>
        <p:cNvGrpSpPr/>
        <p:nvPr/>
      </p:nvGrpSpPr>
      <p:grpSpPr>
        <a:xfrm>
          <a:off x="0" y="0"/>
          <a:ext cx="0" cy="0"/>
          <a:chOff x="0" y="0"/>
          <a:chExt cx="0" cy="0"/>
        </a:xfrm>
      </p:grpSpPr>
      <p:sp>
        <p:nvSpPr>
          <p:cNvPr id="800" name="Google Shape;800;p73"/>
          <p:cNvSpPr txBox="1"/>
          <p:nvPr>
            <p:ph type="title"/>
          </p:nvPr>
        </p:nvSpPr>
        <p:spPr>
          <a:xfrm>
            <a:off x="409000" y="12371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sz="2400"/>
              <a:t>Update: Insert DATA</a:t>
            </a:r>
            <a:endParaRPr sz="2400"/>
          </a:p>
        </p:txBody>
      </p:sp>
      <p:sp>
        <p:nvSpPr>
          <p:cNvPr id="801" name="Google Shape;801;p73"/>
          <p:cNvSpPr txBox="1"/>
          <p:nvPr/>
        </p:nvSpPr>
        <p:spPr>
          <a:xfrm>
            <a:off x="329250" y="1946750"/>
            <a:ext cx="84855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Simply use SPARQL to insert data into your triplestore.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Inserts a triple pattern </a:t>
            </a:r>
            <a:r>
              <a:rPr b="1" i="0" lang="en-GB" sz="1400" u="none" cap="none" strike="noStrike">
                <a:solidFill>
                  <a:srgbClr val="000000"/>
                </a:solidFill>
                <a:latin typeface="Arial"/>
                <a:ea typeface="Arial"/>
                <a:cs typeface="Arial"/>
                <a:sym typeface="Arial"/>
              </a:rPr>
              <a:t>with 0 variables </a:t>
            </a:r>
            <a:r>
              <a:rPr b="0" i="0" lang="en-GB" sz="1400" u="none" cap="none" strike="noStrike">
                <a:solidFill>
                  <a:srgbClr val="000000"/>
                </a:solidFill>
                <a:latin typeface="Arial"/>
                <a:ea typeface="Arial"/>
                <a:cs typeface="Arial"/>
                <a:sym typeface="Arial"/>
              </a:rPr>
              <a:t>into the triplestore</a:t>
            </a:r>
            <a:endParaRPr b="0" i="0" sz="1400" u="none" cap="none" strike="noStrike">
              <a:solidFill>
                <a:srgbClr val="000000"/>
              </a:solidFill>
              <a:latin typeface="Arial"/>
              <a:ea typeface="Arial"/>
              <a:cs typeface="Arial"/>
              <a:sym typeface="Arial"/>
            </a:endParaRPr>
          </a:p>
        </p:txBody>
      </p:sp>
      <p:sp>
        <p:nvSpPr>
          <p:cNvPr id="802" name="Google Shape;802;p73"/>
          <p:cNvSpPr txBox="1"/>
          <p:nvPr/>
        </p:nvSpPr>
        <p:spPr>
          <a:xfrm>
            <a:off x="7240525" y="2519450"/>
            <a:ext cx="1903500" cy="126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803" name="Google Shape;803;p73"/>
          <p:cNvPicPr preferRelativeResize="0"/>
          <p:nvPr/>
        </p:nvPicPr>
        <p:blipFill rotWithShape="1">
          <a:blip r:embed="rId3">
            <a:alphaModFix/>
          </a:blip>
          <a:srcRect b="0" l="0" r="0" t="0"/>
          <a:stretch/>
        </p:blipFill>
        <p:spPr>
          <a:xfrm>
            <a:off x="223975" y="2656350"/>
            <a:ext cx="5955049" cy="1630550"/>
          </a:xfrm>
          <a:prstGeom prst="rect">
            <a:avLst/>
          </a:prstGeom>
          <a:noFill/>
          <a:ln>
            <a:noFill/>
          </a:ln>
        </p:spPr>
      </p:pic>
      <p:sp>
        <p:nvSpPr>
          <p:cNvPr id="804" name="Google Shape;804;p73"/>
          <p:cNvSpPr txBox="1"/>
          <p:nvPr/>
        </p:nvSpPr>
        <p:spPr>
          <a:xfrm>
            <a:off x="409000" y="388550"/>
            <a:ext cx="30000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GB" sz="1800" u="none" cap="none" strike="noStrike">
                <a:solidFill>
                  <a:schemeClr val="dk1"/>
                </a:solidFill>
                <a:latin typeface="Arial"/>
                <a:ea typeface="Arial"/>
                <a:cs typeface="Arial"/>
                <a:sym typeface="Arial"/>
              </a:rPr>
              <a:t>SPARQL query forms</a:t>
            </a:r>
            <a:endParaRPr b="0" i="0" sz="1400" u="none" cap="none" strike="noStrike">
              <a:solidFill>
                <a:srgbClr val="000000"/>
              </a:solidFill>
              <a:latin typeface="Arial"/>
              <a:ea typeface="Arial"/>
              <a:cs typeface="Arial"/>
              <a:sym typeface="Arial"/>
            </a:endParaRPr>
          </a:p>
        </p:txBody>
      </p:sp>
      <p:sp>
        <p:nvSpPr>
          <p:cNvPr id="805" name="Google Shape;805;p73"/>
          <p:cNvSpPr txBox="1"/>
          <p:nvPr/>
        </p:nvSpPr>
        <p:spPr>
          <a:xfrm>
            <a:off x="6005025" y="3821375"/>
            <a:ext cx="2620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400"/>
              <a:buFont typeface="Arial"/>
              <a:buNone/>
            </a:pPr>
            <a:r>
              <a:rPr b="1" lang="en-GB">
                <a:solidFill>
                  <a:srgbClr val="1155CC"/>
                </a:solidFill>
              </a:rPr>
              <a:t>insert this exact triple in the specified graph</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9" name="Shape 809"/>
        <p:cNvGrpSpPr/>
        <p:nvPr/>
      </p:nvGrpSpPr>
      <p:grpSpPr>
        <a:xfrm>
          <a:off x="0" y="0"/>
          <a:ext cx="0" cy="0"/>
          <a:chOff x="0" y="0"/>
          <a:chExt cx="0" cy="0"/>
        </a:xfrm>
      </p:grpSpPr>
      <p:sp>
        <p:nvSpPr>
          <p:cNvPr id="810" name="Google Shape;810;p74"/>
          <p:cNvSpPr txBox="1"/>
          <p:nvPr/>
        </p:nvSpPr>
        <p:spPr>
          <a:xfrm>
            <a:off x="5430625" y="3818400"/>
            <a:ext cx="2039100" cy="1325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1155CC"/>
                </a:solidFill>
                <a:latin typeface="Arial"/>
                <a:ea typeface="Arial"/>
                <a:cs typeface="Arial"/>
                <a:sym typeface="Arial"/>
              </a:rPr>
              <a:t>Based on the data retrieved in this where</a:t>
            </a:r>
            <a:endParaRPr b="1" i="0" sz="1400" u="none" cap="none" strike="noStrike">
              <a:solidFill>
                <a:srgbClr val="1155CC"/>
              </a:solidFill>
              <a:latin typeface="Arial"/>
              <a:ea typeface="Arial"/>
              <a:cs typeface="Arial"/>
              <a:sym typeface="Arial"/>
            </a:endParaRPr>
          </a:p>
        </p:txBody>
      </p:sp>
      <p:sp>
        <p:nvSpPr>
          <p:cNvPr id="811" name="Google Shape;811;p74"/>
          <p:cNvSpPr txBox="1"/>
          <p:nvPr/>
        </p:nvSpPr>
        <p:spPr>
          <a:xfrm>
            <a:off x="5213725" y="2941800"/>
            <a:ext cx="2472900" cy="50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741B47"/>
                </a:solidFill>
                <a:latin typeface="Arial"/>
                <a:ea typeface="Arial"/>
                <a:cs typeface="Arial"/>
                <a:sym typeface="Arial"/>
              </a:rPr>
              <a:t>Triple pattern to delete</a:t>
            </a:r>
            <a:endParaRPr b="1" i="0" sz="1400" u="none" cap="none" strike="noStrike">
              <a:solidFill>
                <a:srgbClr val="741B47"/>
              </a:solidFill>
              <a:latin typeface="Arial"/>
              <a:ea typeface="Arial"/>
              <a:cs typeface="Arial"/>
              <a:sym typeface="Arial"/>
            </a:endParaRPr>
          </a:p>
        </p:txBody>
      </p:sp>
      <p:sp>
        <p:nvSpPr>
          <p:cNvPr id="812" name="Google Shape;812;p74"/>
          <p:cNvSpPr txBox="1"/>
          <p:nvPr/>
        </p:nvSpPr>
        <p:spPr>
          <a:xfrm>
            <a:off x="370050" y="628225"/>
            <a:ext cx="5957700" cy="153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200"/>
              <a:buFont typeface="Arial"/>
              <a:buNone/>
            </a:pPr>
            <a:r>
              <a:rPr b="0" i="0" lang="en-GB" sz="2200" u="none" cap="none" strike="noStrike">
                <a:solidFill>
                  <a:schemeClr val="dk1"/>
                </a:solidFill>
                <a:latin typeface="Arial"/>
                <a:ea typeface="Arial"/>
                <a:cs typeface="Arial"/>
                <a:sym typeface="Arial"/>
              </a:rPr>
              <a:t>Update:</a:t>
            </a:r>
            <a:r>
              <a:rPr b="0" i="0" lang="en-GB" sz="2400" u="none" cap="none" strike="noStrike">
                <a:solidFill>
                  <a:schemeClr val="dk1"/>
                </a:solidFill>
                <a:latin typeface="Arial"/>
                <a:ea typeface="Arial"/>
                <a:cs typeface="Arial"/>
                <a:sym typeface="Arial"/>
              </a:rPr>
              <a:t>  </a:t>
            </a:r>
            <a:r>
              <a:rPr b="0" i="0" lang="en-GB" sz="1800" u="none" cap="none" strike="noStrike">
                <a:solidFill>
                  <a:srgbClr val="000000"/>
                </a:solidFill>
                <a:latin typeface="Arial"/>
                <a:ea typeface="Arial"/>
                <a:cs typeface="Arial"/>
                <a:sym typeface="Arial"/>
              </a:rPr>
              <a:t>Delete</a:t>
            </a:r>
            <a:r>
              <a:rPr b="0" i="0" lang="en-GB" sz="2200" u="none" cap="none" strike="noStrike">
                <a:solidFill>
                  <a:srgbClr val="000000"/>
                </a:solidFill>
                <a:latin typeface="Arial"/>
                <a:ea typeface="Arial"/>
                <a:cs typeface="Arial"/>
                <a:sym typeface="Arial"/>
              </a:rPr>
              <a:t> ❌</a:t>
            </a:r>
            <a:endParaRPr b="0" i="0" sz="2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To delete particular statements retrieved from a pattern using WHERE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Here we delete the bl:name statements for the genes we just created:</a:t>
            </a:r>
            <a:endParaRPr b="0" i="0" sz="1400" u="none" cap="none" strike="noStrike">
              <a:solidFill>
                <a:srgbClr val="000000"/>
              </a:solidFill>
              <a:latin typeface="Arial"/>
              <a:ea typeface="Arial"/>
              <a:cs typeface="Arial"/>
              <a:sym typeface="Arial"/>
            </a:endParaRPr>
          </a:p>
        </p:txBody>
      </p:sp>
      <p:pic>
        <p:nvPicPr>
          <p:cNvPr id="813" name="Google Shape;813;p74"/>
          <p:cNvPicPr preferRelativeResize="0"/>
          <p:nvPr/>
        </p:nvPicPr>
        <p:blipFill rotWithShape="1">
          <a:blip r:embed="rId3">
            <a:alphaModFix/>
          </a:blip>
          <a:srcRect b="0" l="0" r="0" t="0"/>
          <a:stretch/>
        </p:blipFill>
        <p:spPr>
          <a:xfrm>
            <a:off x="907500" y="2334050"/>
            <a:ext cx="3864895" cy="2480150"/>
          </a:xfrm>
          <a:prstGeom prst="rect">
            <a:avLst/>
          </a:prstGeom>
          <a:noFill/>
          <a:ln>
            <a:noFill/>
          </a:ln>
        </p:spPr>
      </p:pic>
      <p:sp>
        <p:nvSpPr>
          <p:cNvPr id="814" name="Google Shape;814;p74"/>
          <p:cNvSpPr txBox="1"/>
          <p:nvPr/>
        </p:nvSpPr>
        <p:spPr>
          <a:xfrm>
            <a:off x="170450" y="76775"/>
            <a:ext cx="30000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GB" sz="1800" u="none" cap="none" strike="noStrike">
                <a:solidFill>
                  <a:schemeClr val="dk1"/>
                </a:solidFill>
                <a:latin typeface="Arial"/>
                <a:ea typeface="Arial"/>
                <a:cs typeface="Arial"/>
                <a:sym typeface="Arial"/>
              </a:rPr>
              <a:t>SPARQL query forms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8" name="Shape 818"/>
        <p:cNvGrpSpPr/>
        <p:nvPr/>
      </p:nvGrpSpPr>
      <p:grpSpPr>
        <a:xfrm>
          <a:off x="0" y="0"/>
          <a:ext cx="0" cy="0"/>
          <a:chOff x="0" y="0"/>
          <a:chExt cx="0" cy="0"/>
        </a:xfrm>
      </p:grpSpPr>
      <p:sp>
        <p:nvSpPr>
          <p:cNvPr id="819" name="Google Shape;819;p75"/>
          <p:cNvSpPr txBox="1"/>
          <p:nvPr>
            <p:ph type="title"/>
          </p:nvPr>
        </p:nvSpPr>
        <p:spPr>
          <a:xfrm>
            <a:off x="311700" y="7678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sz="2200"/>
              <a:t>Update: Delete DATA</a:t>
            </a:r>
            <a:endParaRPr sz="2200"/>
          </a:p>
        </p:txBody>
      </p:sp>
      <p:sp>
        <p:nvSpPr>
          <p:cNvPr id="820" name="Google Shape;820;p75"/>
          <p:cNvSpPr txBox="1"/>
          <p:nvPr/>
        </p:nvSpPr>
        <p:spPr>
          <a:xfrm>
            <a:off x="329250" y="1340575"/>
            <a:ext cx="8485500" cy="46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To delete particular statements. Triple patterns </a:t>
            </a:r>
            <a:r>
              <a:rPr b="1" i="0" lang="en-GB" sz="1400" u="none" cap="none" strike="noStrike">
                <a:solidFill>
                  <a:srgbClr val="000000"/>
                </a:solidFill>
                <a:latin typeface="Arial"/>
                <a:ea typeface="Arial"/>
                <a:cs typeface="Arial"/>
                <a:sym typeface="Arial"/>
              </a:rPr>
              <a:t>with 0 variables.</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Here we delete the </a:t>
            </a:r>
            <a:r>
              <a:rPr b="1" i="0" lang="en-GB" sz="1400" u="none" cap="none" strike="noStrike">
                <a:solidFill>
                  <a:srgbClr val="000000"/>
                </a:solidFill>
                <a:latin typeface="Arial"/>
                <a:ea typeface="Arial"/>
                <a:cs typeface="Arial"/>
                <a:sym typeface="Arial"/>
              </a:rPr>
              <a:t>rdfs:label</a:t>
            </a:r>
            <a:r>
              <a:rPr b="0" i="0" lang="en-GB" sz="1400" u="none" cap="none" strike="noStrike">
                <a:solidFill>
                  <a:srgbClr val="000000"/>
                </a:solidFill>
                <a:latin typeface="Arial"/>
                <a:ea typeface="Arial"/>
                <a:cs typeface="Arial"/>
                <a:sym typeface="Arial"/>
              </a:rPr>
              <a:t> statements for the genes we just created</a:t>
            </a:r>
            <a:endParaRPr b="0" i="0" sz="1400" u="none" cap="none" strike="noStrike">
              <a:solidFill>
                <a:srgbClr val="000000"/>
              </a:solidFill>
              <a:latin typeface="Arial"/>
              <a:ea typeface="Arial"/>
              <a:cs typeface="Arial"/>
              <a:sym typeface="Arial"/>
            </a:endParaRPr>
          </a:p>
        </p:txBody>
      </p:sp>
      <p:sp>
        <p:nvSpPr>
          <p:cNvPr id="821" name="Google Shape;821;p75"/>
          <p:cNvSpPr txBox="1"/>
          <p:nvPr/>
        </p:nvSpPr>
        <p:spPr>
          <a:xfrm>
            <a:off x="6509975" y="3733525"/>
            <a:ext cx="1843200" cy="1325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741B47"/>
                </a:solidFill>
                <a:latin typeface="Arial"/>
                <a:ea typeface="Arial"/>
                <a:cs typeface="Arial"/>
                <a:sym typeface="Arial"/>
              </a:rPr>
              <a:t>Delete this exact triple</a:t>
            </a:r>
            <a:endParaRPr b="1" i="0" sz="1400" u="none" cap="none" strike="noStrike">
              <a:solidFill>
                <a:srgbClr val="741B47"/>
              </a:solidFill>
              <a:latin typeface="Arial"/>
              <a:ea typeface="Arial"/>
              <a:cs typeface="Arial"/>
              <a:sym typeface="Arial"/>
            </a:endParaRPr>
          </a:p>
        </p:txBody>
      </p:sp>
      <p:pic>
        <p:nvPicPr>
          <p:cNvPr id="822" name="Google Shape;822;p75"/>
          <p:cNvPicPr preferRelativeResize="0"/>
          <p:nvPr/>
        </p:nvPicPr>
        <p:blipFill rotWithShape="1">
          <a:blip r:embed="rId3">
            <a:alphaModFix/>
          </a:blip>
          <a:srcRect b="0" l="0" r="0" t="0"/>
          <a:stretch/>
        </p:blipFill>
        <p:spPr>
          <a:xfrm>
            <a:off x="536250" y="2282750"/>
            <a:ext cx="5973724" cy="1571025"/>
          </a:xfrm>
          <a:prstGeom prst="rect">
            <a:avLst/>
          </a:prstGeom>
          <a:noFill/>
          <a:ln>
            <a:noFill/>
          </a:ln>
        </p:spPr>
      </p:pic>
      <p:sp>
        <p:nvSpPr>
          <p:cNvPr id="823" name="Google Shape;823;p75"/>
          <p:cNvSpPr txBox="1"/>
          <p:nvPr/>
        </p:nvSpPr>
        <p:spPr>
          <a:xfrm>
            <a:off x="1174775" y="3019625"/>
            <a:ext cx="6179700" cy="572700"/>
          </a:xfrm>
          <a:prstGeom prst="rect">
            <a:avLst/>
          </a:prstGeom>
          <a:noFill/>
          <a:ln cap="flat" cmpd="sng" w="9525">
            <a:solidFill>
              <a:srgbClr val="741B47"/>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155CC"/>
              </a:solidFill>
              <a:latin typeface="Arial"/>
              <a:ea typeface="Arial"/>
              <a:cs typeface="Arial"/>
              <a:sym typeface="Arial"/>
            </a:endParaRPr>
          </a:p>
        </p:txBody>
      </p:sp>
      <p:sp>
        <p:nvSpPr>
          <p:cNvPr id="824" name="Google Shape;824;p75"/>
          <p:cNvSpPr txBox="1"/>
          <p:nvPr/>
        </p:nvSpPr>
        <p:spPr>
          <a:xfrm>
            <a:off x="185025" y="222025"/>
            <a:ext cx="30000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GB" sz="1800" u="none" cap="none" strike="noStrike">
                <a:solidFill>
                  <a:schemeClr val="dk1"/>
                </a:solidFill>
                <a:latin typeface="Arial"/>
                <a:ea typeface="Arial"/>
                <a:cs typeface="Arial"/>
                <a:sym typeface="Arial"/>
              </a:rPr>
              <a:t>SPARQL query forms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Working with </a:t>
            </a:r>
            <a:r>
              <a:rPr lang="en-GB"/>
              <a:t>large RDF graphs</a:t>
            </a:r>
            <a:endParaRPr/>
          </a:p>
        </p:txBody>
      </p:sp>
      <p:sp>
        <p:nvSpPr>
          <p:cNvPr id="147" name="Google Shape;147;p25"/>
          <p:cNvSpPr txBox="1"/>
          <p:nvPr>
            <p:ph idx="1" type="body"/>
          </p:nvPr>
        </p:nvSpPr>
        <p:spPr>
          <a:xfrm>
            <a:off x="311700" y="1143725"/>
            <a:ext cx="8291400" cy="3759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sz="1400"/>
              <a:t>Just like the relational database (RDB) world has a host of Database Management Systems (DBMSs) e.g. MySQL, PostgreSQL, there is analogous infrastructure for RDF graphs</a:t>
            </a:r>
            <a:endParaRPr sz="1400"/>
          </a:p>
          <a:p>
            <a:pPr indent="-317500" lvl="0" marL="457200" rtl="0" algn="l">
              <a:spcBef>
                <a:spcPts val="0"/>
              </a:spcBef>
              <a:spcAft>
                <a:spcPts val="0"/>
              </a:spcAft>
              <a:buSzPts val="1400"/>
              <a:buChar char="●"/>
            </a:pPr>
            <a:r>
              <a:rPr lang="en-GB" sz="1400"/>
              <a:t>Software for managing RDF graphs are often called (Semantic / RDF) graph database systems or </a:t>
            </a:r>
            <a:r>
              <a:rPr b="1" lang="en-GB" sz="1400">
                <a:solidFill>
                  <a:srgbClr val="4A86E8"/>
                </a:solidFill>
              </a:rPr>
              <a:t>triplestore / quadstore implementations</a:t>
            </a:r>
            <a:r>
              <a:rPr lang="en-GB" sz="1400"/>
              <a:t>. When you load / manage your RDF from these systems it is called a </a:t>
            </a:r>
            <a:r>
              <a:rPr b="1" lang="en-GB" sz="1400">
                <a:solidFill>
                  <a:srgbClr val="4A86E8"/>
                </a:solidFill>
              </a:rPr>
              <a:t>triplestore / quadstore</a:t>
            </a:r>
            <a:endParaRPr sz="1400">
              <a:solidFill>
                <a:srgbClr val="666666"/>
              </a:solidFill>
            </a:endParaRPr>
          </a:p>
          <a:p>
            <a:pPr indent="-317500" lvl="0" marL="457200" rtl="0" algn="l">
              <a:spcBef>
                <a:spcPts val="0"/>
              </a:spcBef>
              <a:spcAft>
                <a:spcPts val="0"/>
              </a:spcAft>
              <a:buSzPts val="1400"/>
              <a:buChar char="●"/>
            </a:pPr>
            <a:r>
              <a:rPr lang="en-GB" sz="1400">
                <a:solidFill>
                  <a:srgbClr val="666666"/>
                </a:solidFill>
              </a:rPr>
              <a:t>These systems usually contain software for interpreting and executing SPARQL queries (called a </a:t>
            </a:r>
            <a:r>
              <a:rPr b="1" lang="en-GB" sz="1400">
                <a:solidFill>
                  <a:srgbClr val="4A86E8"/>
                </a:solidFill>
              </a:rPr>
              <a:t>SPARQL engine</a:t>
            </a:r>
            <a:r>
              <a:rPr lang="en-GB" sz="1400">
                <a:solidFill>
                  <a:srgbClr val="666666"/>
                </a:solidFill>
              </a:rPr>
              <a:t>) and allow one to access / query triplestores by exposing a URL (called a </a:t>
            </a:r>
            <a:r>
              <a:rPr b="1" lang="en-GB" sz="1400">
                <a:solidFill>
                  <a:srgbClr val="4A86E8"/>
                </a:solidFill>
              </a:rPr>
              <a:t>SPARQL endpoint</a:t>
            </a:r>
            <a:r>
              <a:rPr lang="en-GB" sz="1400">
                <a:solidFill>
                  <a:srgbClr val="666666"/>
                </a:solidFill>
              </a:rPr>
              <a:t>) which you can pose queries to using the </a:t>
            </a:r>
            <a:r>
              <a:rPr b="1" lang="en-GB" sz="1400">
                <a:solidFill>
                  <a:srgbClr val="4A86E8"/>
                </a:solidFill>
              </a:rPr>
              <a:t>SPARQL protocols</a:t>
            </a:r>
            <a:r>
              <a:rPr lang="en-GB" sz="1400">
                <a:solidFill>
                  <a:srgbClr val="666666"/>
                </a:solidFill>
              </a:rPr>
              <a:t> (much like Web APIs in the RDB world).</a:t>
            </a:r>
            <a:endParaRPr sz="1400">
              <a:solidFill>
                <a:srgbClr val="666666"/>
              </a:solidFill>
            </a:endParaRPr>
          </a:p>
          <a:p>
            <a:pPr indent="-317500" lvl="0" marL="457200" rtl="0" algn="l">
              <a:spcBef>
                <a:spcPts val="0"/>
              </a:spcBef>
              <a:spcAft>
                <a:spcPts val="0"/>
              </a:spcAft>
              <a:buSzPts val="1400"/>
              <a:buChar char="●"/>
            </a:pPr>
            <a:r>
              <a:rPr lang="en-GB" sz="1400">
                <a:solidFill>
                  <a:srgbClr val="666666"/>
                </a:solidFill>
              </a:rPr>
              <a:t>Alternatively, many of these systems also have web user interfaces where you can type out and execute SPARQL queries on the triplestore</a:t>
            </a:r>
            <a:endParaRPr sz="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Managing real-world RDF graphs: RDB vs. RDF</a:t>
            </a:r>
            <a:endParaRPr/>
          </a:p>
        </p:txBody>
      </p:sp>
      <p:sp>
        <p:nvSpPr>
          <p:cNvPr id="153" name="Google Shape;153;p26"/>
          <p:cNvSpPr/>
          <p:nvPr/>
        </p:nvSpPr>
        <p:spPr>
          <a:xfrm>
            <a:off x="400950" y="1504150"/>
            <a:ext cx="3757500" cy="5727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GB" sz="1200"/>
              <a:t>Concept:</a:t>
            </a:r>
            <a:r>
              <a:rPr lang="en-GB" sz="1200"/>
              <a:t> relational database model (table relations, attributes, primary key, foreign key)</a:t>
            </a:r>
            <a:endParaRPr sz="1200"/>
          </a:p>
        </p:txBody>
      </p:sp>
      <p:sp>
        <p:nvSpPr>
          <p:cNvPr id="154" name="Google Shape;154;p26"/>
          <p:cNvSpPr/>
          <p:nvPr/>
        </p:nvSpPr>
        <p:spPr>
          <a:xfrm>
            <a:off x="400950" y="2185825"/>
            <a:ext cx="3757500" cy="5727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GB" sz="1200"/>
              <a:t>Query language: </a:t>
            </a:r>
            <a:r>
              <a:rPr lang="en-GB" sz="1200"/>
              <a:t>Structured Query Language (SQL)</a:t>
            </a:r>
            <a:endParaRPr sz="1000"/>
          </a:p>
        </p:txBody>
      </p:sp>
      <p:sp>
        <p:nvSpPr>
          <p:cNvPr id="155" name="Google Shape;155;p26"/>
          <p:cNvSpPr/>
          <p:nvPr/>
        </p:nvSpPr>
        <p:spPr>
          <a:xfrm>
            <a:off x="400950" y="2867500"/>
            <a:ext cx="3757500" cy="5727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GB" sz="1200"/>
              <a:t>RDBMS implementations: </a:t>
            </a:r>
            <a:r>
              <a:rPr lang="en-GB" sz="1200"/>
              <a:t>MySQL, </a:t>
            </a:r>
            <a:endParaRPr sz="1200"/>
          </a:p>
          <a:p>
            <a:pPr indent="0" lvl="0" marL="0" rtl="0" algn="l">
              <a:spcBef>
                <a:spcPts val="0"/>
              </a:spcBef>
              <a:spcAft>
                <a:spcPts val="0"/>
              </a:spcAft>
              <a:buNone/>
            </a:pPr>
            <a:r>
              <a:rPr lang="en-GB" sz="1200"/>
              <a:t>PostgresQL...</a:t>
            </a:r>
            <a:endParaRPr sz="1200"/>
          </a:p>
        </p:txBody>
      </p:sp>
      <p:sp>
        <p:nvSpPr>
          <p:cNvPr id="156" name="Google Shape;156;p26"/>
          <p:cNvSpPr/>
          <p:nvPr/>
        </p:nvSpPr>
        <p:spPr>
          <a:xfrm>
            <a:off x="400950" y="3549175"/>
            <a:ext cx="3757500" cy="572700"/>
          </a:xfrm>
          <a:prstGeom prst="rect">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GB" sz="1200"/>
              <a:t>Access to relational DBs: </a:t>
            </a:r>
            <a:r>
              <a:rPr lang="en-GB" sz="1200"/>
              <a:t>(Web) APIs provide access to DB through URL endpoints that can be queried from code or web user interfaces</a:t>
            </a:r>
            <a:endParaRPr sz="1200"/>
          </a:p>
        </p:txBody>
      </p:sp>
      <p:sp>
        <p:nvSpPr>
          <p:cNvPr id="157" name="Google Shape;157;p26"/>
          <p:cNvSpPr/>
          <p:nvPr/>
        </p:nvSpPr>
        <p:spPr>
          <a:xfrm>
            <a:off x="4693800" y="1504150"/>
            <a:ext cx="3757500" cy="5727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GB" sz="1200"/>
              <a:t>Concept:</a:t>
            </a:r>
            <a:r>
              <a:rPr lang="en-GB" sz="1200"/>
              <a:t> RDF abstract model for capturing information as triples (subject, predicate, object)</a:t>
            </a:r>
            <a:endParaRPr sz="1200"/>
          </a:p>
        </p:txBody>
      </p:sp>
      <p:sp>
        <p:nvSpPr>
          <p:cNvPr id="158" name="Google Shape;158;p26"/>
          <p:cNvSpPr/>
          <p:nvPr/>
        </p:nvSpPr>
        <p:spPr>
          <a:xfrm>
            <a:off x="4693800" y="2185825"/>
            <a:ext cx="3757500" cy="5727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GB" sz="1200"/>
              <a:t>Query language: </a:t>
            </a:r>
            <a:r>
              <a:rPr lang="en-GB" sz="1200"/>
              <a:t>SPARQL</a:t>
            </a:r>
            <a:endParaRPr sz="1200"/>
          </a:p>
        </p:txBody>
      </p:sp>
      <p:sp>
        <p:nvSpPr>
          <p:cNvPr id="159" name="Google Shape;159;p26"/>
          <p:cNvSpPr/>
          <p:nvPr/>
        </p:nvSpPr>
        <p:spPr>
          <a:xfrm>
            <a:off x="4693800" y="2867500"/>
            <a:ext cx="3757500" cy="5727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GB" sz="1200"/>
              <a:t>Triplestore implementations: </a:t>
            </a:r>
            <a:endParaRPr b="1" sz="1200"/>
          </a:p>
          <a:p>
            <a:pPr indent="0" lvl="0" marL="0" rtl="0" algn="l">
              <a:spcBef>
                <a:spcPts val="0"/>
              </a:spcBef>
              <a:spcAft>
                <a:spcPts val="0"/>
              </a:spcAft>
              <a:buNone/>
            </a:pPr>
            <a:r>
              <a:rPr lang="en-GB" sz="1200" u="sng">
                <a:solidFill>
                  <a:schemeClr val="hlink"/>
                </a:solidFill>
                <a:hlinkClick r:id="rId3"/>
              </a:rPr>
              <a:t>Virtuoso</a:t>
            </a:r>
            <a:r>
              <a:rPr lang="en-GB" sz="1200"/>
              <a:t>, </a:t>
            </a:r>
            <a:r>
              <a:rPr lang="en-GB" sz="1200" u="sng">
                <a:solidFill>
                  <a:schemeClr val="hlink"/>
                </a:solidFill>
                <a:hlinkClick r:id="rId4"/>
              </a:rPr>
              <a:t>Allegrograph</a:t>
            </a:r>
            <a:r>
              <a:rPr lang="en-GB" sz="1200"/>
              <a:t>, </a:t>
            </a:r>
            <a:r>
              <a:rPr lang="en-GB" sz="1200" u="sng">
                <a:solidFill>
                  <a:schemeClr val="hlink"/>
                </a:solidFill>
                <a:hlinkClick r:id="rId5"/>
              </a:rPr>
              <a:t>GraphDB</a:t>
            </a:r>
            <a:r>
              <a:rPr lang="en-GB" sz="1200"/>
              <a:t>...</a:t>
            </a:r>
            <a:endParaRPr sz="1200"/>
          </a:p>
        </p:txBody>
      </p:sp>
      <p:sp>
        <p:nvSpPr>
          <p:cNvPr id="160" name="Google Shape;160;p26"/>
          <p:cNvSpPr/>
          <p:nvPr/>
        </p:nvSpPr>
        <p:spPr>
          <a:xfrm>
            <a:off x="4693800" y="3549175"/>
            <a:ext cx="3757500" cy="572700"/>
          </a:xfrm>
          <a:prstGeom prst="rect">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GB" sz="1200"/>
              <a:t>Access to RDF graphs: </a:t>
            </a:r>
            <a:r>
              <a:rPr lang="en-GB" sz="1200">
                <a:solidFill>
                  <a:schemeClr val="dk1"/>
                </a:solidFill>
              </a:rPr>
              <a:t>SPARQL endpoint URL provides access to triplestore which can be queried from code or web user interfaces</a:t>
            </a:r>
            <a:endParaRPr sz="1200"/>
          </a:p>
        </p:txBody>
      </p:sp>
      <p:pic>
        <p:nvPicPr>
          <p:cNvPr id="161" name="Google Shape;161;p26"/>
          <p:cNvPicPr preferRelativeResize="0"/>
          <p:nvPr/>
        </p:nvPicPr>
        <p:blipFill>
          <a:blip r:embed="rId6">
            <a:alphaModFix/>
          </a:blip>
          <a:stretch>
            <a:fillRect/>
          </a:stretch>
        </p:blipFill>
        <p:spPr>
          <a:xfrm>
            <a:off x="3487602" y="2867500"/>
            <a:ext cx="670847" cy="464600"/>
          </a:xfrm>
          <a:prstGeom prst="rect">
            <a:avLst/>
          </a:prstGeom>
          <a:noFill/>
          <a:ln>
            <a:noFill/>
          </a:ln>
        </p:spPr>
      </p:pic>
      <p:pic>
        <p:nvPicPr>
          <p:cNvPr id="162" name="Google Shape;162;p26"/>
          <p:cNvPicPr preferRelativeResize="0"/>
          <p:nvPr/>
        </p:nvPicPr>
        <p:blipFill>
          <a:blip r:embed="rId7">
            <a:alphaModFix/>
          </a:blip>
          <a:stretch>
            <a:fillRect/>
          </a:stretch>
        </p:blipFill>
        <p:spPr>
          <a:xfrm>
            <a:off x="2992675" y="2867500"/>
            <a:ext cx="464600" cy="464600"/>
          </a:xfrm>
          <a:prstGeom prst="rect">
            <a:avLst/>
          </a:prstGeom>
          <a:noFill/>
          <a:ln>
            <a:noFill/>
          </a:ln>
        </p:spPr>
      </p:pic>
      <p:sp>
        <p:nvSpPr>
          <p:cNvPr id="163" name="Google Shape;163;p26"/>
          <p:cNvSpPr txBox="1"/>
          <p:nvPr/>
        </p:nvSpPr>
        <p:spPr>
          <a:xfrm>
            <a:off x="1598100" y="1087400"/>
            <a:ext cx="1483500" cy="34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4A86E8"/>
                </a:solidFill>
              </a:rPr>
              <a:t>Relational DBs</a:t>
            </a:r>
            <a:endParaRPr b="1">
              <a:solidFill>
                <a:srgbClr val="4A86E8"/>
              </a:solidFill>
            </a:endParaRPr>
          </a:p>
        </p:txBody>
      </p:sp>
      <p:sp>
        <p:nvSpPr>
          <p:cNvPr id="164" name="Google Shape;164;p26"/>
          <p:cNvSpPr txBox="1"/>
          <p:nvPr/>
        </p:nvSpPr>
        <p:spPr>
          <a:xfrm>
            <a:off x="5830800" y="1087400"/>
            <a:ext cx="1581000" cy="34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4A86E8"/>
                </a:solidFill>
              </a:rPr>
              <a:t>RDF triplestores</a:t>
            </a:r>
            <a:endParaRPr b="1">
              <a:solidFill>
                <a:srgbClr val="4A86E8"/>
              </a:solidFill>
            </a:endParaRPr>
          </a:p>
        </p:txBody>
      </p:sp>
      <p:pic>
        <p:nvPicPr>
          <p:cNvPr id="165" name="Google Shape;165;p26"/>
          <p:cNvPicPr preferRelativeResize="0"/>
          <p:nvPr/>
        </p:nvPicPr>
        <p:blipFill>
          <a:blip r:embed="rId8">
            <a:alphaModFix/>
          </a:blip>
          <a:stretch>
            <a:fillRect/>
          </a:stretch>
        </p:blipFill>
        <p:spPr>
          <a:xfrm>
            <a:off x="7780450" y="2867490"/>
            <a:ext cx="670850" cy="239720"/>
          </a:xfrm>
          <a:prstGeom prst="rect">
            <a:avLst/>
          </a:prstGeom>
          <a:noFill/>
          <a:ln>
            <a:noFill/>
          </a:ln>
        </p:spPr>
      </p:pic>
      <p:pic>
        <p:nvPicPr>
          <p:cNvPr id="166" name="Google Shape;166;p26"/>
          <p:cNvPicPr preferRelativeResize="0"/>
          <p:nvPr/>
        </p:nvPicPr>
        <p:blipFill>
          <a:blip r:embed="rId9">
            <a:alphaModFix/>
          </a:blip>
          <a:stretch>
            <a:fillRect/>
          </a:stretch>
        </p:blipFill>
        <p:spPr>
          <a:xfrm>
            <a:off x="7411800" y="2867500"/>
            <a:ext cx="347100" cy="347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Accessing SPARQL Endpoints</a:t>
            </a:r>
            <a:endParaRPr/>
          </a:p>
        </p:txBody>
      </p:sp>
      <p:sp>
        <p:nvSpPr>
          <p:cNvPr id="172" name="Google Shape;172;p27"/>
          <p:cNvSpPr txBox="1"/>
          <p:nvPr/>
        </p:nvSpPr>
        <p:spPr>
          <a:xfrm>
            <a:off x="6618150" y="1339000"/>
            <a:ext cx="2445300" cy="101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Many SPARQL endpoints provide a user interface to submit a query and view the results</a:t>
            </a:r>
            <a:endParaRPr/>
          </a:p>
        </p:txBody>
      </p:sp>
      <p:pic>
        <p:nvPicPr>
          <p:cNvPr id="173" name="Google Shape;173;p27"/>
          <p:cNvPicPr preferRelativeResize="0"/>
          <p:nvPr/>
        </p:nvPicPr>
        <p:blipFill>
          <a:blip r:embed="rId3">
            <a:alphaModFix/>
          </a:blip>
          <a:stretch>
            <a:fillRect/>
          </a:stretch>
        </p:blipFill>
        <p:spPr>
          <a:xfrm>
            <a:off x="257025" y="1274750"/>
            <a:ext cx="6250117" cy="3820975"/>
          </a:xfrm>
          <a:prstGeom prst="rect">
            <a:avLst/>
          </a:prstGeom>
          <a:noFill/>
          <a:ln>
            <a:noFill/>
          </a:ln>
        </p:spPr>
      </p:pic>
      <p:sp>
        <p:nvSpPr>
          <p:cNvPr id="174" name="Google Shape;174;p27"/>
          <p:cNvSpPr txBox="1"/>
          <p:nvPr/>
        </p:nvSpPr>
        <p:spPr>
          <a:xfrm>
            <a:off x="6657950" y="2707375"/>
            <a:ext cx="2445300" cy="141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SPARQL endpoint are accessible via parameterised </a:t>
            </a:r>
            <a:r>
              <a:rPr b="1" lang="en-GB"/>
              <a:t>HTTP(S) URLs</a:t>
            </a:r>
            <a:r>
              <a:rPr lang="en-GB"/>
              <a:t> using </a:t>
            </a:r>
            <a:r>
              <a:rPr i="1" lang="en-GB"/>
              <a:t>HTTP GET and/or HTTP POST operation. </a:t>
            </a:r>
            <a:endParaRPr/>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pic>
        <p:nvPicPr>
          <p:cNvPr id="179" name="Google Shape;179;p28"/>
          <p:cNvPicPr preferRelativeResize="0"/>
          <p:nvPr/>
        </p:nvPicPr>
        <p:blipFill>
          <a:blip r:embed="rId3">
            <a:alphaModFix/>
          </a:blip>
          <a:stretch>
            <a:fillRect/>
          </a:stretch>
        </p:blipFill>
        <p:spPr>
          <a:xfrm>
            <a:off x="2984927" y="967523"/>
            <a:ext cx="6123423" cy="3416400"/>
          </a:xfrm>
          <a:prstGeom prst="rect">
            <a:avLst/>
          </a:prstGeom>
          <a:noFill/>
          <a:ln>
            <a:noFill/>
          </a:ln>
        </p:spPr>
      </p:pic>
      <p:pic>
        <p:nvPicPr>
          <p:cNvPr id="180" name="Google Shape;180;p28"/>
          <p:cNvPicPr preferRelativeResize="0"/>
          <p:nvPr/>
        </p:nvPicPr>
        <p:blipFill>
          <a:blip r:embed="rId4">
            <a:alphaModFix/>
          </a:blip>
          <a:stretch>
            <a:fillRect/>
          </a:stretch>
        </p:blipFill>
        <p:spPr>
          <a:xfrm>
            <a:off x="127925" y="2277076"/>
            <a:ext cx="2711225" cy="1801475"/>
          </a:xfrm>
          <a:prstGeom prst="rect">
            <a:avLst/>
          </a:prstGeom>
          <a:noFill/>
          <a:ln>
            <a:noFill/>
          </a:ln>
        </p:spPr>
      </p:pic>
      <p:cxnSp>
        <p:nvCxnSpPr>
          <p:cNvPr id="181" name="Google Shape;181;p28"/>
          <p:cNvCxnSpPr/>
          <p:nvPr/>
        </p:nvCxnSpPr>
        <p:spPr>
          <a:xfrm flipH="1">
            <a:off x="265025" y="1431450"/>
            <a:ext cx="2755800" cy="804900"/>
          </a:xfrm>
          <a:prstGeom prst="straightConnector1">
            <a:avLst/>
          </a:prstGeom>
          <a:noFill/>
          <a:ln cap="flat" cmpd="sng" w="9525">
            <a:solidFill>
              <a:schemeClr val="dk2"/>
            </a:solidFill>
            <a:prstDash val="solid"/>
            <a:round/>
            <a:headEnd len="med" w="med" type="none"/>
            <a:tailEnd len="med" w="med" type="triangle"/>
          </a:ln>
        </p:spPr>
      </p:cxnSp>
      <p:sp>
        <p:nvSpPr>
          <p:cNvPr id="182" name="Google Shape;182;p28"/>
          <p:cNvSpPr/>
          <p:nvPr/>
        </p:nvSpPr>
        <p:spPr>
          <a:xfrm>
            <a:off x="703000" y="2470675"/>
            <a:ext cx="504300" cy="224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3" name="Google Shape;183;p28"/>
          <p:cNvSpPr txBox="1"/>
          <p:nvPr>
            <p:ph type="title"/>
          </p:nvPr>
        </p:nvSpPr>
        <p:spPr>
          <a:xfrm>
            <a:off x="311700" y="1513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YASGUI is a nice client side SPARQL query UI tool</a:t>
            </a:r>
            <a:endParaRPr/>
          </a:p>
        </p:txBody>
      </p:sp>
      <p:sp>
        <p:nvSpPr>
          <p:cNvPr id="184" name="Google Shape;184;p28"/>
          <p:cNvSpPr txBox="1"/>
          <p:nvPr/>
        </p:nvSpPr>
        <p:spPr>
          <a:xfrm>
            <a:off x="203775" y="1268450"/>
            <a:ext cx="27558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GB" sz="1500">
                <a:solidFill>
                  <a:srgbClr val="FF0000"/>
                </a:solidFill>
              </a:rPr>
              <a:t>some SPARQL endpoints accept either GET or POST, but not both</a:t>
            </a:r>
            <a:endParaRPr i="1" sz="1500">
              <a:solidFill>
                <a:srgbClr val="FF0000"/>
              </a:solidFill>
            </a:endParaRPr>
          </a:p>
        </p:txBody>
      </p:sp>
      <p:sp>
        <p:nvSpPr>
          <p:cNvPr id="185" name="Google Shape;185;p28"/>
          <p:cNvSpPr txBox="1"/>
          <p:nvPr/>
        </p:nvSpPr>
        <p:spPr>
          <a:xfrm>
            <a:off x="80600" y="4554725"/>
            <a:ext cx="4675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800" u="sng">
                <a:solidFill>
                  <a:schemeClr val="hlink"/>
                </a:solidFill>
                <a:hlinkClick r:id="rId5"/>
              </a:rPr>
              <a:t>https://yasgui.triply.cc</a:t>
            </a:r>
            <a:r>
              <a:rPr lang="en-GB" sz="2800">
                <a:solidFill>
                  <a:schemeClr val="dk1"/>
                </a:solidFill>
              </a:rPr>
              <a: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astricht University">
  <a:themeElements>
    <a:clrScheme name="UM">
      <a:dk1>
        <a:srgbClr val="001C3D"/>
      </a:dk1>
      <a:lt1>
        <a:srgbClr val="FFFFFF"/>
      </a:lt1>
      <a:dk2>
        <a:srgbClr val="00A2DB"/>
      </a:dk2>
      <a:lt2>
        <a:srgbClr val="FFFFFF"/>
      </a:lt2>
      <a:accent1>
        <a:srgbClr val="E84E10"/>
      </a:accent1>
      <a:accent2>
        <a:srgbClr val="00A2DB"/>
      </a:accent2>
      <a:accent3>
        <a:srgbClr val="001C3D"/>
      </a:accent3>
      <a:accent4>
        <a:srgbClr val="F3A687"/>
      </a:accent4>
      <a:accent5>
        <a:srgbClr val="7FD0ED"/>
      </a:accent5>
      <a:accent6>
        <a:srgbClr val="7F8D9E"/>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