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0" r:id="rId6"/>
    <p:sldId id="260" r:id="rId7"/>
    <p:sldId id="261" r:id="rId8"/>
    <p:sldId id="262" r:id="rId9"/>
    <p:sldId id="263" r:id="rId10"/>
    <p:sldId id="264" r:id="rId11"/>
    <p:sldId id="265" r:id="rId12"/>
    <p:sldId id="29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301" r:id="rId26"/>
    <p:sldId id="302" r:id="rId27"/>
    <p:sldId id="279" r:id="rId28"/>
    <p:sldId id="280" r:id="rId29"/>
    <p:sldId id="305" r:id="rId30"/>
    <p:sldId id="303" r:id="rId31"/>
    <p:sldId id="304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3"/>
  </p:normalViewPr>
  <p:slideViewPr>
    <p:cSldViewPr>
      <p:cViewPr varScale="1">
        <p:scale>
          <a:sx n="90" d="100"/>
          <a:sy n="90" d="100"/>
        </p:scale>
        <p:origin x="53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46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924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dirty="0" err="1"/>
              <a:t>Smoothing</a:t>
            </a:r>
            <a:r>
              <a:rPr lang="fr-CH" dirty="0"/>
              <a:t> </a:t>
            </a:r>
            <a:r>
              <a:rPr lang="fr-CH" dirty="0" err="1"/>
              <a:t>spline</a:t>
            </a:r>
            <a:r>
              <a:rPr lang="fr-CH" dirty="0"/>
              <a:t>. One slide more on </a:t>
            </a:r>
            <a:r>
              <a:rPr lang="fr-CH" dirty="0" err="1"/>
              <a:t>that</a:t>
            </a:r>
            <a:r>
              <a:rPr lang="fr-CH" dirty="0"/>
              <a:t> 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i="1" spc="-10" dirty="0" err="1">
                <a:latin typeface="+mn-lt"/>
                <a:cs typeface="Calibri"/>
              </a:rPr>
              <a:t>linear</a:t>
            </a:r>
            <a:r>
              <a:rPr lang="fr-CH" sz="1200" i="1" spc="-10" dirty="0">
                <a:latin typeface="+mn-lt"/>
                <a:cs typeface="Calibri"/>
              </a:rPr>
              <a:t> in the </a:t>
            </a:r>
            <a:r>
              <a:rPr lang="fr-CH" sz="1200" i="1" spc="-10" dirty="0" err="1">
                <a:latin typeface="+mn-lt"/>
                <a:cs typeface="Calibri"/>
              </a:rPr>
              <a:t>parameters</a:t>
            </a:r>
            <a:r>
              <a:rPr lang="fr-CH" sz="1200" i="1" spc="-5" dirty="0">
                <a:latin typeface="+mn-lt"/>
                <a:cs typeface="Calibri"/>
              </a:rPr>
              <a:t> </a:t>
            </a:r>
            <a:r>
              <a:rPr lang="fr-CH" sz="1200" spc="-10" dirty="0">
                <a:latin typeface="+mn-lt"/>
                <a:cs typeface="Calibri"/>
              </a:rPr>
              <a:t>[Ke</a:t>
            </a:r>
            <a:r>
              <a:rPr lang="fr-CH" sz="1200" dirty="0">
                <a:latin typeface="+mn-lt"/>
                <a:cs typeface="Calibri"/>
              </a:rPr>
              <a:t>ats </a:t>
            </a:r>
            <a:r>
              <a:rPr lang="fr-CH" sz="1200" spc="-10" dirty="0">
                <a:latin typeface="+mn-lt"/>
                <a:cs typeface="Calibri"/>
              </a:rPr>
              <a:t>1983]</a:t>
            </a:r>
            <a:endParaRPr lang="fr-CH" sz="1200" dirty="0">
              <a:latin typeface="+mn-lt"/>
              <a:cs typeface="Calibri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Sometimes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overtime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fr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certain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trajectory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an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 has a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association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lead to a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time =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stronger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association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as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consequence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fr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about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growth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overtime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pediatric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You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6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11/2  2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years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due to parents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availability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able to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7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months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6 etc. So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time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variant or invariant (for instance for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imagine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h 24h 48h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fr-CH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dirty="0"/>
              <a:t>One slide </a:t>
            </a:r>
            <a:r>
              <a:rPr lang="fr-CH" dirty="0" err="1"/>
              <a:t>loess</a:t>
            </a:r>
            <a:r>
              <a:rPr lang="fr-CH" dirty="0"/>
              <a:t> one </a:t>
            </a:r>
            <a:r>
              <a:rPr lang="fr-CH" dirty="0" err="1"/>
              <a:t>thin</a:t>
            </a:r>
            <a:r>
              <a:rPr lang="fr-CH" dirty="0"/>
              <a:t> plate </a:t>
            </a:r>
            <a:r>
              <a:rPr lang="fr-CH" dirty="0" err="1"/>
              <a:t>splines</a:t>
            </a:r>
            <a:r>
              <a:rPr lang="fr-CH" dirty="0"/>
              <a:t> to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added</a:t>
            </a:r>
            <a:r>
              <a:rPr lang="fr-CH" dirty="0"/>
              <a:t> </a:t>
            </a:r>
            <a:r>
              <a:rPr lang="fr-CH" dirty="0" err="1"/>
              <a:t>mgcv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dirty="0" err="1"/>
              <a:t>Sometimes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not </a:t>
            </a:r>
            <a:r>
              <a:rPr lang="fr-CH" dirty="0" err="1"/>
              <a:t>even</a:t>
            </a:r>
            <a:r>
              <a:rPr lang="fr-CH" dirty="0"/>
              <a:t> a notion of time but </a:t>
            </a:r>
            <a:r>
              <a:rPr lang="fr-CH" dirty="0" err="1"/>
              <a:t>rather</a:t>
            </a:r>
            <a:r>
              <a:rPr lang="fr-CH" dirty="0"/>
              <a:t> a notion of </a:t>
            </a:r>
            <a:r>
              <a:rPr lang="fr-CH" dirty="0" err="1"/>
              <a:t>development</a:t>
            </a:r>
            <a:r>
              <a:rPr lang="fr-CH" dirty="0"/>
              <a:t> or </a:t>
            </a:r>
            <a:r>
              <a:rPr lang="fr-CH" dirty="0" err="1"/>
              <a:t>else</a:t>
            </a:r>
            <a:r>
              <a:rPr lang="fr-CH" dirty="0"/>
              <a:t> (</a:t>
            </a:r>
            <a:r>
              <a:rPr lang="fr-CH" dirty="0" err="1"/>
              <a:t>youth</a:t>
            </a:r>
            <a:r>
              <a:rPr lang="fr-CH" dirty="0"/>
              <a:t> </a:t>
            </a:r>
            <a:r>
              <a:rPr lang="fr-CH" dirty="0" err="1"/>
              <a:t>teenage</a:t>
            </a:r>
            <a:r>
              <a:rPr lang="fr-CH" dirty="0"/>
              <a:t> </a:t>
            </a:r>
            <a:r>
              <a:rPr lang="fr-CH" dirty="0" err="1"/>
              <a:t>adulthood</a:t>
            </a:r>
            <a:r>
              <a:rPr lang="fr-CH" dirty="0"/>
              <a:t> for instance, or </a:t>
            </a:r>
            <a:r>
              <a:rPr lang="fr-CH" dirty="0" err="1"/>
              <a:t>even</a:t>
            </a:r>
            <a:r>
              <a:rPr lang="fr-CH" dirty="0"/>
              <a:t> </a:t>
            </a:r>
            <a:r>
              <a:rPr lang="fr-CH" dirty="0" err="1"/>
              <a:t>embryo</a:t>
            </a:r>
            <a:r>
              <a:rPr lang="fr-CH" dirty="0"/>
              <a:t> fœtus and </a:t>
            </a:r>
            <a:r>
              <a:rPr lang="fr-CH" dirty="0" err="1"/>
              <a:t>fully</a:t>
            </a:r>
            <a:r>
              <a:rPr lang="fr-CH" dirty="0"/>
              <a:t> </a:t>
            </a:r>
            <a:r>
              <a:rPr lang="fr-CH" dirty="0" err="1"/>
              <a:t>developped</a:t>
            </a:r>
            <a:r>
              <a:rPr lang="fr-CH" dirty="0"/>
              <a:t> )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and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identically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variables (“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observations”).</a:t>
            </a:r>
          </a:p>
          <a:p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test variables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normal distribution in the population.</a:t>
            </a:r>
          </a:p>
          <a:p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Sphericity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variances of all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scores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among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test variables must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population.</a:t>
            </a:r>
          </a:p>
          <a:p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Mauchly’s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for the </a:t>
            </a:r>
            <a:r>
              <a:rPr lang="fr-CH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sphericity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included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output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CH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holds</a:t>
            </a:r>
            <a:r>
              <a:rPr lang="fr-CH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minute.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"/>
            <a:ext cx="9143998" cy="2895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80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0225" y="1735327"/>
            <a:ext cx="8083549" cy="1964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0555" y="6468300"/>
            <a:ext cx="205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‹N°›</a:t>
            </a:fld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jp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0254" y="3528118"/>
            <a:ext cx="6389370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945" marR="5080" indent="-309880">
              <a:lnSpc>
                <a:spcPts val="5200"/>
              </a:lnSpc>
            </a:pPr>
            <a:r>
              <a:rPr sz="4400" dirty="0">
                <a:latin typeface="Calibri"/>
                <a:cs typeface="Calibri"/>
              </a:rPr>
              <a:t>Mix</a:t>
            </a:r>
            <a:r>
              <a:rPr sz="4400" spc="-25" dirty="0">
                <a:latin typeface="Calibri"/>
                <a:cs typeface="Calibri"/>
              </a:rPr>
              <a:t>ed-effects </a:t>
            </a:r>
            <a:r>
              <a:rPr sz="4400" spc="-45" dirty="0">
                <a:latin typeface="Calibri"/>
                <a:cs typeface="Calibri"/>
              </a:rPr>
              <a:t>m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d</a:t>
            </a:r>
            <a:r>
              <a:rPr sz="4400" spc="-25" dirty="0">
                <a:latin typeface="Calibri"/>
                <a:cs typeface="Calibri"/>
              </a:rPr>
              <a:t>e</a:t>
            </a:r>
            <a:r>
              <a:rPr sz="4400" dirty="0">
                <a:latin typeface="Calibri"/>
                <a:cs typeface="Calibri"/>
              </a:rPr>
              <a:t>lin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dirty="0">
                <a:latin typeface="Calibri"/>
                <a:cs typeface="Calibri"/>
              </a:rPr>
              <a:t> and l</a:t>
            </a:r>
            <a:r>
              <a:rPr sz="4400" spc="-5" dirty="0">
                <a:latin typeface="Calibri"/>
                <a:cs typeface="Calibri"/>
              </a:rPr>
              <a:t>o</a:t>
            </a:r>
            <a:r>
              <a:rPr sz="4400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dirty="0">
                <a:latin typeface="Calibri"/>
                <a:cs typeface="Calibri"/>
              </a:rPr>
              <a:t>itudinal d</a:t>
            </a:r>
            <a:r>
              <a:rPr sz="4400" spc="-20" dirty="0">
                <a:latin typeface="Calibri"/>
                <a:cs typeface="Calibri"/>
              </a:rPr>
              <a:t>ata</a:t>
            </a:r>
            <a:r>
              <a:rPr sz="4400" dirty="0">
                <a:latin typeface="Calibri"/>
                <a:cs typeface="Calibri"/>
              </a:rPr>
              <a:t> anal</a:t>
            </a:r>
            <a:r>
              <a:rPr sz="4400" spc="-25" dirty="0">
                <a:latin typeface="Calibri"/>
                <a:cs typeface="Calibri"/>
              </a:rPr>
              <a:t>y</a:t>
            </a:r>
            <a:r>
              <a:rPr sz="4400" dirty="0">
                <a:latin typeface="Calibri"/>
                <a:cs typeface="Calibri"/>
              </a:rPr>
              <a:t>sis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1873" y="5014729"/>
            <a:ext cx="6645275" cy="104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CH" sz="2800" dirty="0">
                <a:solidFill>
                  <a:srgbClr val="898989"/>
                </a:solidFill>
                <a:cs typeface="Calibri"/>
              </a:rPr>
              <a:t>Rachel </a:t>
            </a:r>
            <a:r>
              <a:rPr lang="fr-CH" sz="2800" dirty="0" err="1">
                <a:solidFill>
                  <a:srgbClr val="898989"/>
                </a:solidFill>
                <a:cs typeface="Calibri"/>
              </a:rPr>
              <a:t>Marcone</a:t>
            </a:r>
            <a:endParaRPr lang="fr-CH" sz="2800" dirty="0">
              <a:solidFill>
                <a:srgbClr val="898989"/>
              </a:solidFill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Bioinformati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cs Core Facility, SIB S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wiss Institu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te of 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Bioinformati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cs 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Au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g 1</a:t>
            </a:r>
            <a:r>
              <a:rPr lang="fr-CH" sz="2000" spc="-10" dirty="0">
                <a:solidFill>
                  <a:srgbClr val="898989"/>
                </a:solidFill>
                <a:latin typeface="Calibri"/>
                <a:cs typeface="Calibri"/>
              </a:rPr>
              <a:t>8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, 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202</a:t>
            </a:r>
            <a:r>
              <a:rPr lang="fr-CH" sz="2000" spc="-15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898989"/>
                </a:solidFill>
                <a:latin typeface="Calibri"/>
                <a:cs typeface="Calibri"/>
              </a:rPr>
              <a:t> - Lausann</a:t>
            </a:r>
            <a:r>
              <a:rPr sz="2000" spc="-10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88192" y="2968722"/>
            <a:ext cx="1317318" cy="7479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609215">
              <a:lnSpc>
                <a:spcPct val="100000"/>
              </a:lnSpc>
            </a:pPr>
            <a:r>
              <a:rPr dirty="0"/>
              <a:t>T</a:t>
            </a:r>
            <a:r>
              <a:rPr spc="-20" dirty="0"/>
              <a:t>y</a:t>
            </a:r>
            <a:r>
              <a:rPr dirty="0"/>
              <a:t>pi</a:t>
            </a:r>
            <a:r>
              <a:rPr spc="-15" dirty="0"/>
              <a:t>c</a:t>
            </a:r>
            <a:r>
              <a:rPr dirty="0"/>
              <a:t>al 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fl</a:t>
            </a:r>
            <a:r>
              <a:rPr spc="-5" dirty="0"/>
              <a:t>o</a:t>
            </a:r>
            <a:r>
              <a:rPr spc="-2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42226" y="1911636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226" y="1911637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2168" y="2452253"/>
            <a:ext cx="2768137" cy="1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137" y="2498784"/>
            <a:ext cx="2675255" cy="13335"/>
          </a:xfrm>
          <a:custGeom>
            <a:avLst/>
            <a:gdLst/>
            <a:ahLst/>
            <a:cxnLst/>
            <a:rect l="l" t="t" r="r" b="b"/>
            <a:pathLst>
              <a:path w="2675254" h="13335">
                <a:moveTo>
                  <a:pt x="0" y="13017"/>
                </a:moveTo>
                <a:lnTo>
                  <a:pt x="2675060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636" y="5249486"/>
            <a:ext cx="2755668" cy="39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9806" y="5411916"/>
            <a:ext cx="2473960" cy="12700"/>
          </a:xfrm>
          <a:custGeom>
            <a:avLst/>
            <a:gdLst/>
            <a:ahLst/>
            <a:cxnLst/>
            <a:rect l="l" t="t" r="r" b="b"/>
            <a:pathLst>
              <a:path w="2473959" h="12700">
                <a:moveTo>
                  <a:pt x="0" y="12508"/>
                </a:moveTo>
                <a:lnTo>
                  <a:pt x="2473618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1999" y="53386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7480" y="0"/>
                </a:moveTo>
                <a:lnTo>
                  <a:pt x="142086" y="2160"/>
                </a:lnTo>
                <a:lnTo>
                  <a:pt x="0" y="86009"/>
                </a:lnTo>
                <a:lnTo>
                  <a:pt x="142927" y="168418"/>
                </a:lnTo>
                <a:lnTo>
                  <a:pt x="154656" y="170836"/>
                </a:lnTo>
                <a:lnTo>
                  <a:pt x="165320" y="165958"/>
                </a:lnTo>
                <a:lnTo>
                  <a:pt x="168945" y="161429"/>
                </a:lnTo>
                <a:lnTo>
                  <a:pt x="171364" y="149700"/>
                </a:lnTo>
                <a:lnTo>
                  <a:pt x="166486" y="139036"/>
                </a:lnTo>
                <a:lnTo>
                  <a:pt x="161958" y="135411"/>
                </a:lnTo>
                <a:lnTo>
                  <a:pt x="75613" y="85627"/>
                </a:lnTo>
                <a:lnTo>
                  <a:pt x="161450" y="34971"/>
                </a:lnTo>
                <a:lnTo>
                  <a:pt x="169326" y="25957"/>
                </a:lnTo>
                <a:lnTo>
                  <a:pt x="170334" y="14278"/>
                </a:lnTo>
                <a:lnTo>
                  <a:pt x="168174" y="8884"/>
                </a:lnTo>
                <a:lnTo>
                  <a:pt x="159159" y="1007"/>
                </a:lnTo>
                <a:lnTo>
                  <a:pt x="147480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5079" y="2460566"/>
            <a:ext cx="394854" cy="748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0182" y="2487915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19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3403" y="2817933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20608" y="3069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3"/>
                </a:lnTo>
                <a:lnTo>
                  <a:pt x="2774" y="32062"/>
                </a:lnTo>
                <a:lnTo>
                  <a:pt x="89478" y="172425"/>
                </a:lnTo>
                <a:lnTo>
                  <a:pt x="131050" y="96833"/>
                </a:lnTo>
                <a:lnTo>
                  <a:pt x="87568" y="96833"/>
                </a:lnTo>
                <a:lnTo>
                  <a:pt x="35189" y="12039"/>
                </a:lnTo>
                <a:lnTo>
                  <a:pt x="31409" y="7606"/>
                </a:lnTo>
                <a:lnTo>
                  <a:pt x="20608" y="3069"/>
                </a:lnTo>
                <a:close/>
              </a:path>
              <a:path w="171450" h="172719">
                <a:moveTo>
                  <a:pt x="156047" y="0"/>
                </a:moveTo>
                <a:lnTo>
                  <a:pt x="144385" y="1347"/>
                </a:lnTo>
                <a:lnTo>
                  <a:pt x="135596" y="9501"/>
                </a:lnTo>
                <a:lnTo>
                  <a:pt x="87568" y="96833"/>
                </a:lnTo>
                <a:lnTo>
                  <a:pt x="131050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396" y="4921134"/>
            <a:ext cx="128847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1842" y="494644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8809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1705" y="3665913"/>
            <a:ext cx="394854" cy="743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5333" y="3691712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20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8554" y="4021732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20608" y="3068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2"/>
                </a:lnTo>
                <a:lnTo>
                  <a:pt x="2774" y="32062"/>
                </a:lnTo>
                <a:lnTo>
                  <a:pt x="89478" y="172423"/>
                </a:lnTo>
                <a:lnTo>
                  <a:pt x="131049" y="96833"/>
                </a:lnTo>
                <a:lnTo>
                  <a:pt x="87568" y="96833"/>
                </a:lnTo>
                <a:lnTo>
                  <a:pt x="35189" y="12037"/>
                </a:lnTo>
                <a:lnTo>
                  <a:pt x="31409" y="7604"/>
                </a:lnTo>
                <a:lnTo>
                  <a:pt x="20608" y="3068"/>
                </a:lnTo>
                <a:close/>
              </a:path>
              <a:path w="171450" h="172720">
                <a:moveTo>
                  <a:pt x="156047" y="0"/>
                </a:moveTo>
                <a:lnTo>
                  <a:pt x="144384" y="1346"/>
                </a:lnTo>
                <a:lnTo>
                  <a:pt x="135596" y="9500"/>
                </a:lnTo>
                <a:lnTo>
                  <a:pt x="87568" y="96833"/>
                </a:lnTo>
                <a:lnTo>
                  <a:pt x="131049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562" y="3372723"/>
            <a:ext cx="278130" cy="1174750"/>
          </a:xfrm>
          <a:custGeom>
            <a:avLst/>
            <a:gdLst/>
            <a:ahLst/>
            <a:cxnLst/>
            <a:rect l="l" t="t" r="r" b="b"/>
            <a:pathLst>
              <a:path w="278129" h="1174750">
                <a:moveTo>
                  <a:pt x="277584" y="1174243"/>
                </a:moveTo>
                <a:lnTo>
                  <a:pt x="237709" y="1173307"/>
                </a:lnTo>
                <a:lnTo>
                  <a:pt x="186491" y="1168801"/>
                </a:lnTo>
                <a:lnTo>
                  <a:pt x="142515" y="1158384"/>
                </a:lnTo>
                <a:lnTo>
                  <a:pt x="134203" y="610993"/>
                </a:lnTo>
                <a:lnTo>
                  <a:pt x="132766" y="607597"/>
                </a:lnTo>
                <a:lnTo>
                  <a:pt x="88368" y="593480"/>
                </a:lnTo>
                <a:lnTo>
                  <a:pt x="39049" y="588483"/>
                </a:lnTo>
                <a:lnTo>
                  <a:pt x="0" y="587145"/>
                </a:lnTo>
                <a:lnTo>
                  <a:pt x="19367" y="586861"/>
                </a:lnTo>
                <a:lnTo>
                  <a:pt x="72822" y="583076"/>
                </a:lnTo>
                <a:lnTo>
                  <a:pt x="113355" y="575724"/>
                </a:lnTo>
                <a:lnTo>
                  <a:pt x="134203" y="23847"/>
                </a:lnTo>
                <a:lnTo>
                  <a:pt x="135640" y="20451"/>
                </a:lnTo>
                <a:lnTo>
                  <a:pt x="180038" y="6334"/>
                </a:lnTo>
                <a:lnTo>
                  <a:pt x="229358" y="1337"/>
                </a:lnTo>
                <a:lnTo>
                  <a:pt x="248396" y="447"/>
                </a:lnTo>
                <a:lnTo>
                  <a:pt x="268407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1885" y="2011714"/>
            <a:ext cx="7209790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 marR="4611370" indent="-635" algn="ctr">
              <a:lnSpc>
                <a:spcPts val="2800"/>
              </a:lnSpc>
            </a:pPr>
            <a:r>
              <a:rPr sz="2400" spc="-15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dirty="0">
                <a:latin typeface="Calibri"/>
                <a:cs typeface="Calibri"/>
              </a:rPr>
              <a:t> and (if n</a:t>
            </a:r>
            <a:r>
              <a:rPr sz="2400" spc="-15" dirty="0">
                <a:latin typeface="Calibri"/>
                <a:cs typeface="Calibri"/>
              </a:rPr>
              <a:t>ece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ary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R="3659504" algn="ctr">
              <a:lnSpc>
                <a:spcPts val="2820"/>
              </a:lnSpc>
            </a:pPr>
            <a:r>
              <a:rPr sz="2400" spc="-15" dirty="0">
                <a:latin typeface="Calibri"/>
                <a:cs typeface="Calibri"/>
              </a:rPr>
              <a:t>res</a:t>
            </a:r>
            <a:r>
              <a:rPr sz="2400" spc="-1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cture data</a:t>
            </a:r>
            <a:endParaRPr sz="2400">
              <a:latin typeface="Calibri"/>
              <a:cs typeface="Calibri"/>
            </a:endParaRPr>
          </a:p>
          <a:p>
            <a:pPr marL="467995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Calibri"/>
                <a:cs typeface="Calibri"/>
              </a:rPr>
              <a:t>Expl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ato</a:t>
            </a:r>
            <a:r>
              <a:rPr sz="2400" spc="-10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  <a:p>
            <a:pPr marL="12700" marR="3733800" indent="568325">
              <a:lnSpc>
                <a:spcPts val="2100"/>
              </a:lnSpc>
              <a:spcBef>
                <a:spcPts val="1235"/>
              </a:spcBef>
            </a:pPr>
            <a:r>
              <a:rPr sz="1800" spc="-20" dirty="0">
                <a:solidFill>
                  <a:srgbClr val="FF6600"/>
                </a:solidFill>
                <a:latin typeface="Calibri"/>
                <a:cs typeface="Calibri"/>
              </a:rPr>
              <a:t>Within-indi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vidual change</a:t>
            </a:r>
            <a:r>
              <a:rPr sz="1800" spc="-5" dirty="0">
                <a:solidFill>
                  <a:srgbClr val="FF6600"/>
                </a:solidFill>
                <a:latin typeface="Calibri"/>
                <a:cs typeface="Calibri"/>
              </a:rPr>
              <a:t> In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ter-individual differences in change</a:t>
            </a:r>
            <a:endParaRPr sz="1800">
              <a:latin typeface="Calibri"/>
              <a:cs typeface="Calibri"/>
            </a:endParaRPr>
          </a:p>
          <a:p>
            <a:pPr marL="626745" indent="400431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Calibri"/>
                <a:cs typeface="Calibri"/>
              </a:rPr>
              <a:t>Multi-l</a:t>
            </a:r>
            <a:r>
              <a:rPr sz="2400" spc="-15" dirty="0">
                <a:latin typeface="Calibri"/>
                <a:cs typeface="Calibri"/>
              </a:rPr>
              <a:t>evel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750">
              <a:latin typeface="Times New Roman"/>
              <a:cs typeface="Times New Roman"/>
            </a:endParaRPr>
          </a:p>
          <a:p>
            <a:pPr marL="626745" marR="4286250" algn="ctr">
              <a:lnSpc>
                <a:spcPts val="2800"/>
              </a:lnSpc>
            </a:pP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sis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10497" y="646830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50339" y="5100175"/>
            <a:ext cx="7112634" cy="154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s?</a:t>
            </a:r>
          </a:p>
          <a:p>
            <a:pPr marL="354965" marR="5080" indent="-342900">
              <a:lnSpc>
                <a:spcPts val="2820"/>
              </a:lnSpc>
              <a:spcBef>
                <a:spcPts val="765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do 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 and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ls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atter</a:t>
            </a:r>
            <a:r>
              <a:rPr sz="2400" dirty="0">
                <a:latin typeface="Calibri"/>
                <a:cs typeface="Calibri"/>
              </a:rPr>
              <a:t>ns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? </a:t>
            </a:r>
            <a:r>
              <a:rPr lang="en-US" sz="2400" dirty="0">
                <a:cs typeface="Calibri"/>
              </a:rPr>
              <a:t>Does baseline exposure affect boys and girls in the same way?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11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602615">
              <a:lnSpc>
                <a:spcPct val="100000"/>
              </a:lnSpc>
            </a:pPr>
            <a:r>
              <a:rPr spc="-20" dirty="0"/>
              <a:t>A F</a:t>
            </a:r>
            <a:r>
              <a:rPr spc="-15" dirty="0"/>
              <a:t>rame</a:t>
            </a:r>
            <a:r>
              <a:rPr spc="-25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 f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nal</a:t>
            </a:r>
            <a:r>
              <a:rPr spc="-20" dirty="0"/>
              <a:t>y</a:t>
            </a:r>
            <a:r>
              <a:rPr dirty="0"/>
              <a:t>zin</a:t>
            </a:r>
            <a:r>
              <a:rPr spc="-15" dirty="0"/>
              <a:t>g</a:t>
            </a:r>
            <a:r>
              <a:rPr dirty="0"/>
              <a:t>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77348"/>
            <a:ext cx="7974330" cy="3730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espite the unique set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me,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earc</a:t>
            </a:r>
            <a:r>
              <a:rPr sz="2800" dirty="0">
                <a:latin typeface="Calibri"/>
                <a:cs typeface="Calibri"/>
              </a:rPr>
              <a:t>h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stud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an 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pai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Q1)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W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ithin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indi</a:t>
            </a:r>
            <a:r>
              <a:rPr sz="2400" b="1" spc="-5" dirty="0">
                <a:solidFill>
                  <a:srgbClr val="008F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idual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c</a:t>
            </a: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han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ge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▪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1155700" marR="182880" lvl="2" indent="-228600">
              <a:lnSpc>
                <a:spcPct val="101099"/>
              </a:lnSpc>
              <a:spcBef>
                <a:spcPts val="484"/>
              </a:spcBef>
              <a:buFont typeface="Arial"/>
              <a:buChar char="▪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</a:t>
            </a:r>
            <a:r>
              <a:rPr sz="2400" spc="-1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 p</a:t>
            </a:r>
            <a:r>
              <a:rPr sz="2400" spc="-10" dirty="0">
                <a:latin typeface="Calibri"/>
                <a:cs typeface="Calibri"/>
              </a:rPr>
              <a:t>atter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? Is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n-lin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? Is i</a:t>
            </a:r>
            <a:r>
              <a:rPr sz="2400" spc="-10" dirty="0">
                <a:latin typeface="Calibri"/>
                <a:cs typeface="Calibri"/>
              </a:rPr>
              <a:t>t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nsis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flu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15" dirty="0">
                <a:latin typeface="Calibri"/>
                <a:cs typeface="Calibri"/>
              </a:rPr>
              <a:t>ate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Q2)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Int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er-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indi</a:t>
            </a:r>
            <a:r>
              <a:rPr sz="2400" b="1" spc="-5" dirty="0">
                <a:solidFill>
                  <a:srgbClr val="008F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idual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di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ffere</a:t>
            </a: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ce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c</a:t>
            </a: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han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ge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50339" y="5100175"/>
            <a:ext cx="7112634" cy="1549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40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10" dirty="0">
                <a:latin typeface="Calibri"/>
                <a:cs typeface="Calibri"/>
              </a:rPr>
              <a:t>ct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s?</a:t>
            </a:r>
          </a:p>
          <a:p>
            <a:pPr marL="354965" marR="5080" indent="-342900">
              <a:lnSpc>
                <a:spcPts val="2820"/>
              </a:lnSpc>
              <a:spcBef>
                <a:spcPts val="765"/>
              </a:spcBef>
              <a:buFont typeface="Wingdings" panose="05000000000000000000" pitchFamily="2" charset="2"/>
              <a:buChar char="§"/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do 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 and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ls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atter</a:t>
            </a:r>
            <a:r>
              <a:rPr sz="2400" dirty="0">
                <a:latin typeface="Calibri"/>
                <a:cs typeface="Calibri"/>
              </a:rPr>
              <a:t>ns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? </a:t>
            </a:r>
            <a:r>
              <a:rPr lang="en-US" sz="2400" dirty="0">
                <a:cs typeface="Calibri"/>
              </a:rPr>
              <a:t>Does baseline exposure affect boys and girls in the same way?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602615">
              <a:lnSpc>
                <a:spcPct val="100000"/>
              </a:lnSpc>
            </a:pPr>
            <a:r>
              <a:rPr spc="-20" dirty="0"/>
              <a:t>A F</a:t>
            </a:r>
            <a:r>
              <a:rPr spc="-15" dirty="0"/>
              <a:t>rame</a:t>
            </a:r>
            <a:r>
              <a:rPr spc="-25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 f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nal</a:t>
            </a:r>
            <a:r>
              <a:rPr spc="-20" dirty="0"/>
              <a:t>y</a:t>
            </a:r>
            <a:r>
              <a:rPr dirty="0"/>
              <a:t>zin</a:t>
            </a:r>
            <a:r>
              <a:rPr spc="-15" dirty="0"/>
              <a:t>g</a:t>
            </a:r>
            <a:r>
              <a:rPr dirty="0"/>
              <a:t>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77348"/>
            <a:ext cx="7974330" cy="38019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espite the unique set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me,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earc</a:t>
            </a:r>
            <a:r>
              <a:rPr sz="2800" dirty="0">
                <a:latin typeface="Calibri"/>
                <a:cs typeface="Calibri"/>
              </a:rPr>
              <a:t>h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stud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an 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pai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Clr>
                <a:srgbClr val="008000"/>
              </a:buClr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solidFill>
                  <a:srgbClr val="00B050"/>
                </a:solidFill>
                <a:latin typeface="Calibri"/>
                <a:cs typeface="Calibri"/>
              </a:rPr>
              <a:t>Q1)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 W</a:t>
            </a: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ithin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-</a:t>
            </a: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indi</a:t>
            </a:r>
            <a:r>
              <a:rPr sz="2400" b="1" spc="-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00B050"/>
                </a:solidFill>
                <a:latin typeface="Calibri"/>
                <a:cs typeface="Calibri"/>
              </a:rPr>
              <a:t>idual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 c</a:t>
            </a:r>
            <a:r>
              <a:rPr sz="2400" b="1" spc="-15" dirty="0">
                <a:solidFill>
                  <a:srgbClr val="00B050"/>
                </a:solidFill>
                <a:latin typeface="Calibri"/>
                <a:cs typeface="Calibri"/>
              </a:rPr>
              <a:t>han</a:t>
            </a:r>
            <a:r>
              <a:rPr sz="2400" b="1" dirty="0">
                <a:solidFill>
                  <a:srgbClr val="00B050"/>
                </a:solidFill>
                <a:latin typeface="Calibri"/>
                <a:cs typeface="Calibri"/>
              </a:rPr>
              <a:t>ge</a:t>
            </a:r>
            <a:endParaRPr sz="2400" dirty="0">
              <a:solidFill>
                <a:srgbClr val="00B050"/>
              </a:solidFill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▪"/>
              <a:tabLst>
                <a:tab pos="1155700" algn="l"/>
              </a:tabLst>
            </a:pP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Ho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 th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tc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han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ge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ver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ti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?</a:t>
            </a:r>
          </a:p>
          <a:p>
            <a:pPr marL="1155700" marR="182880" lvl="2" indent="-228600">
              <a:lnSpc>
                <a:spcPct val="101099"/>
              </a:lnSpc>
              <a:spcBef>
                <a:spcPts val="484"/>
              </a:spcBef>
              <a:buFont typeface="Arial"/>
              <a:buChar char="▪"/>
              <a:tabLst>
                <a:tab pos="1155700" algn="l"/>
              </a:tabLst>
            </a:pP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E.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. h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w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is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eac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h indi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idual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’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 p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atter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n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f t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ver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ti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? Is indi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idual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han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ge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lin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ear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n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n-lin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ear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? Is i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 c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nsis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ver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ti</a:t>
            </a:r>
            <a:r>
              <a:rPr sz="2400" spc="-20" dirty="0">
                <a:solidFill>
                  <a:srgbClr val="00B050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d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s i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flu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tu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ate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?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latin typeface="Calibri"/>
                <a:cs typeface="Calibri"/>
              </a:rPr>
              <a:t>Q2)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</a:t>
            </a:r>
            <a:r>
              <a:rPr sz="2400" b="1" dirty="0">
                <a:latin typeface="Calibri"/>
                <a:cs typeface="Calibri"/>
              </a:rPr>
              <a:t>er-</a:t>
            </a:r>
            <a:r>
              <a:rPr sz="2400" b="1" spc="-10" dirty="0">
                <a:latin typeface="Calibri"/>
                <a:cs typeface="Calibri"/>
              </a:rPr>
              <a:t>indi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idual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</a:t>
            </a:r>
            <a:r>
              <a:rPr sz="2400" b="1" dirty="0">
                <a:latin typeface="Calibri"/>
                <a:cs typeface="Calibri"/>
              </a:rPr>
              <a:t>ffere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ce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</a:t>
            </a:r>
            <a:r>
              <a:rPr sz="2400" b="1" dirty="0">
                <a:latin typeface="Calibri"/>
                <a:cs typeface="Calibri"/>
              </a:rPr>
              <a:t> c</a:t>
            </a:r>
            <a:r>
              <a:rPr sz="2400" b="1" spc="-15" dirty="0">
                <a:latin typeface="Calibri"/>
                <a:cs typeface="Calibri"/>
              </a:rPr>
              <a:t>han</a:t>
            </a:r>
            <a:r>
              <a:rPr sz="2400" b="1" dirty="0">
                <a:latin typeface="Calibri"/>
                <a:cs typeface="Calibri"/>
              </a:rPr>
              <a:t>ge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108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3255" y="646830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2297" y="1699953"/>
            <a:ext cx="3915294" cy="652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9" y="1287004"/>
            <a:ext cx="7766050" cy="3315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1760" indent="-342900">
              <a:lnSpc>
                <a:spcPts val="3800"/>
              </a:lnSpc>
              <a:buFont typeface="Arial"/>
              <a:buChar char="•"/>
              <a:tabLst>
                <a:tab pos="355600" algn="l"/>
                <a:tab pos="5282565" algn="l"/>
              </a:tabLst>
            </a:pPr>
            <a:r>
              <a:rPr sz="3200" b="1" spc="-20" dirty="0">
                <a:latin typeface="Calibri"/>
                <a:cs typeface="Calibri"/>
              </a:rPr>
              <a:t>STE</a:t>
            </a:r>
            <a:r>
              <a:rPr sz="3200" b="1" spc="-25" dirty="0">
                <a:latin typeface="Calibri"/>
                <a:cs typeface="Calibri"/>
              </a:rPr>
              <a:t>P</a:t>
            </a:r>
            <a:r>
              <a:rPr sz="3200" b="1" spc="-15" dirty="0">
                <a:latin typeface="Calibri"/>
                <a:cs typeface="Calibri"/>
              </a:rPr>
              <a:t>1: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Start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with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s</a:t>
            </a:r>
            <a:r>
              <a:rPr sz="3200" b="1" dirty="0">
                <a:latin typeface="Calibri"/>
                <a:cs typeface="Calibri"/>
              </a:rPr>
              <a:t>c</a:t>
            </a:r>
            <a:r>
              <a:rPr sz="3200" b="1" spc="-15" dirty="0">
                <a:latin typeface="Calibri"/>
                <a:cs typeface="Calibri"/>
              </a:rPr>
              <a:t>atte</a:t>
            </a:r>
            <a:r>
              <a:rPr sz="3200" b="1" dirty="0">
                <a:latin typeface="Calibri"/>
                <a:cs typeface="Calibri"/>
              </a:rPr>
              <a:t>r</a:t>
            </a:r>
            <a:r>
              <a:rPr sz="3200" b="1" spc="-15" dirty="0">
                <a:latin typeface="Calibri"/>
                <a:cs typeface="Calibri"/>
              </a:rPr>
              <a:t>plots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(r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25" dirty="0">
                <a:latin typeface="Calibri"/>
                <a:cs typeface="Calibri"/>
              </a:rPr>
              <a:t>spons</a:t>
            </a:r>
            <a:r>
              <a:rPr sz="3200" b="1" spc="-20" dirty="0">
                <a:latin typeface="Calibri"/>
                <a:cs typeface="Calibri"/>
              </a:rPr>
              <a:t>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vs. </a:t>
            </a:r>
            <a:r>
              <a:rPr sz="3200" b="1" spc="-15" dirty="0">
                <a:latin typeface="Calibri"/>
                <a:cs typeface="Calibri"/>
              </a:rPr>
              <a:t>tim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)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at</a:t>
            </a:r>
            <a:r>
              <a:rPr sz="3200" b="1" spc="-5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the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15" dirty="0">
                <a:latin typeface="Calibri"/>
                <a:cs typeface="Calibri"/>
              </a:rPr>
              <a:t>individual </a:t>
            </a:r>
            <a:r>
              <a:rPr sz="3200" b="1" dirty="0">
                <a:latin typeface="Calibri"/>
                <a:cs typeface="Calibri"/>
              </a:rPr>
              <a:t>le</a:t>
            </a:r>
            <a:r>
              <a:rPr sz="3200" b="1" spc="-5" dirty="0">
                <a:latin typeface="Calibri"/>
                <a:cs typeface="Calibri"/>
              </a:rPr>
              <a:t>v</a:t>
            </a:r>
            <a:r>
              <a:rPr sz="3200" b="1" dirty="0">
                <a:latin typeface="Calibri"/>
                <a:cs typeface="Calibri"/>
              </a:rPr>
              <a:t>e</a:t>
            </a:r>
            <a:r>
              <a:rPr sz="3200" b="1" spc="-10" dirty="0">
                <a:latin typeface="Calibri"/>
                <a:cs typeface="Calibri"/>
              </a:rPr>
              <a:t>l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2800" b="1" spc="-20" dirty="0">
                <a:solidFill>
                  <a:srgbClr val="008000"/>
                </a:solidFill>
                <a:latin typeface="Calibri"/>
                <a:cs typeface="Calibri"/>
              </a:rPr>
              <a:t>Q1</a:t>
            </a:r>
            <a:endParaRPr sz="2800">
              <a:latin typeface="Calibri"/>
              <a:cs typeface="Calibri"/>
            </a:endParaRPr>
          </a:p>
          <a:p>
            <a:pPr marL="749300" marR="7620" lvl="1" indent="-279400">
              <a:lnSpc>
                <a:spcPct val="1020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Easi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to dis</a:t>
            </a:r>
            <a:r>
              <a:rPr sz="2800" spc="-15" dirty="0">
                <a:latin typeface="Calibri"/>
                <a:cs typeface="Calibri"/>
              </a:rPr>
              <a:t>cer</a:t>
            </a:r>
            <a:r>
              <a:rPr sz="2800" dirty="0">
                <a:latin typeface="Calibri"/>
                <a:cs typeface="Calibri"/>
              </a:rPr>
              <a:t>n if 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pl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tte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dirty="0">
                <a:latin typeface="Calibri"/>
                <a:cs typeface="Calibri"/>
              </a:rPr>
              <a:t> pan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etter</a:t>
            </a:r>
            <a:r>
              <a:rPr sz="2800" dirty="0">
                <a:latin typeface="Calibri"/>
                <a:cs typeface="Calibri"/>
              </a:rPr>
              <a:t> to us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ax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15" dirty="0">
                <a:latin typeface="Calibri"/>
                <a:cs typeface="Calibri"/>
              </a:rPr>
              <a:t>acr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ss 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iduals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ts val="3329"/>
              </a:lnSpc>
              <a:spcBef>
                <a:spcPts val="875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In l</a:t>
            </a:r>
            <a:r>
              <a:rPr sz="2800" spc="-15" dirty="0">
                <a:latin typeface="Calibri"/>
                <a:cs typeface="Calibri"/>
              </a:rPr>
              <a:t>arge</a:t>
            </a:r>
            <a:r>
              <a:rPr sz="2800" dirty="0">
                <a:latin typeface="Calibri"/>
                <a:cs typeface="Calibri"/>
              </a:rPr>
              <a:t>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h</a:t>
            </a:r>
            <a:r>
              <a:rPr sz="2800" spc="-15" dirty="0">
                <a:latin typeface="Calibri"/>
                <a:cs typeface="Calibri"/>
              </a:rPr>
              <a:t>ave</a:t>
            </a:r>
            <a:r>
              <a:rPr sz="2800" dirty="0">
                <a:latin typeface="Calibri"/>
                <a:cs typeface="Calibri"/>
              </a:rPr>
              <a:t> to insp</a:t>
            </a:r>
            <a:r>
              <a:rPr sz="2800" spc="-15" dirty="0">
                <a:latin typeface="Calibri"/>
                <a:cs typeface="Calibri"/>
              </a:rPr>
              <a:t>ect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</a:t>
            </a:r>
            <a:r>
              <a:rPr sz="2800" spc="-15" dirty="0">
                <a:latin typeface="Calibri"/>
                <a:cs typeface="Calibri"/>
              </a:rPr>
              <a:t>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3012" y="3649333"/>
            <a:ext cx="149225" cy="534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tole</a:t>
            </a:r>
            <a:r>
              <a:rPr sz="950" spc="-15" dirty="0">
                <a:latin typeface="Arial"/>
                <a:cs typeface="Arial"/>
              </a:rPr>
              <a:t>r</a:t>
            </a:r>
            <a:r>
              <a:rPr sz="950" spc="-5" dirty="0">
                <a:latin typeface="Arial"/>
                <a:cs typeface="Arial"/>
              </a:rPr>
              <a:t>ance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386" y="1287371"/>
            <a:ext cx="5266069" cy="5108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8779" y="600431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462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36538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1834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0025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215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500482" y="6432650"/>
            <a:ext cx="26543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950" spc="5" dirty="0">
                <a:latin typeface="Arial"/>
                <a:cs typeface="Arial"/>
              </a:rPr>
              <a:t>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7144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905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7096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52766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14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858779" y="572994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779" y="545556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353" y="5098436"/>
            <a:ext cx="946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192" y="5098436"/>
            <a:ext cx="16319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134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268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8437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314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252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442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7831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3134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569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394" y="475833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1394" y="4483955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1394" y="420957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843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624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8779" y="351223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779" y="3237966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8779" y="296359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252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723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7831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918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3134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949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843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978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806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1105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9932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336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1542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877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1552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0643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1394" y="226624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1394" y="199187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1394" y="1717601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407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1653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3012" y="3649333"/>
            <a:ext cx="149225" cy="534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tole</a:t>
            </a:r>
            <a:r>
              <a:rPr sz="950" spc="-15" dirty="0">
                <a:latin typeface="Arial"/>
                <a:cs typeface="Arial"/>
              </a:rPr>
              <a:t>r</a:t>
            </a:r>
            <a:r>
              <a:rPr sz="950" spc="-5" dirty="0">
                <a:latin typeface="Arial"/>
                <a:cs typeface="Arial"/>
              </a:rPr>
              <a:t>ance</a:t>
            </a:r>
            <a:endParaRPr sz="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3386" y="1287371"/>
            <a:ext cx="5266069" cy="5108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8779" y="600431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462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6538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834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0025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215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0482" y="6432650"/>
            <a:ext cx="26543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950" spc="5" dirty="0">
                <a:latin typeface="Arial"/>
                <a:cs typeface="Arial"/>
              </a:rPr>
              <a:t>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07144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8905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7096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52766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15</a:t>
            </a:fld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1858779" y="572994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8779" y="545556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1353" y="5098436"/>
            <a:ext cx="946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192" y="5098436"/>
            <a:ext cx="16319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3134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268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8437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314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252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442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7831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43134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569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91394" y="475833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1394" y="4483955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1394" y="420957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843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624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58779" y="351223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779" y="3237966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8779" y="296359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7252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723</a:t>
            </a:r>
            <a:endParaRPr sz="9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57831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918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43134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949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843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978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806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1105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39932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2336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1542</a:t>
            </a:r>
            <a:endParaRPr sz="9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877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1552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10643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91394" y="226624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1394" y="199187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1394" y="1717601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9407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1653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633651" y="2547103"/>
            <a:ext cx="1297305" cy="161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30"/>
              </a:lnSpc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Ex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cept for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2130"/>
              </a:lnSpc>
            </a:pP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#978,</a:t>
            </a:r>
            <a:endParaRPr sz="1800">
              <a:latin typeface="Calibri"/>
              <a:cs typeface="Calibri"/>
            </a:endParaRPr>
          </a:p>
          <a:p>
            <a:pPr marL="12700" marR="5080" algn="ctr">
              <a:lnSpc>
                <a:spcPct val="98800"/>
              </a:lnSpc>
              <a:spcBef>
                <a:spcPts val="65"/>
              </a:spcBef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tol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erance generally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s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s in th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lo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wer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 po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884" y="3271935"/>
            <a:ext cx="1270635" cy="134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ct val="99500"/>
              </a:lnSpc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average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th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e tolerance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app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ears to increase with ti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29228"/>
            <a:ext cx="8077834" cy="5417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188085" indent="-342900">
              <a:lnSpc>
                <a:spcPts val="28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STE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2:</a:t>
            </a:r>
            <a:r>
              <a:rPr sz="2400" b="1" spc="-5" dirty="0">
                <a:latin typeface="Calibri"/>
                <a:cs typeface="Calibri"/>
              </a:rPr>
              <a:t> Us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trajec</a:t>
            </a:r>
            <a:r>
              <a:rPr sz="2400" b="1" spc="-15" dirty="0">
                <a:latin typeface="Calibri"/>
                <a:cs typeface="Calibri"/>
              </a:rPr>
              <a:t>tory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su</a:t>
            </a:r>
            <a:r>
              <a:rPr sz="2400" b="1" dirty="0">
                <a:latin typeface="Calibri"/>
                <a:cs typeface="Calibri"/>
              </a:rPr>
              <a:t>mmarize eac</a:t>
            </a:r>
            <a:r>
              <a:rPr sz="2400" b="1" spc="-15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</a:t>
            </a:r>
            <a:r>
              <a:rPr sz="2400" b="1" spc="-20" dirty="0">
                <a:latin typeface="Calibri"/>
                <a:cs typeface="Calibri"/>
              </a:rPr>
              <a:t>son’s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tem</a:t>
            </a:r>
            <a:r>
              <a:rPr sz="2400" b="1" spc="-15" dirty="0">
                <a:latin typeface="Calibri"/>
                <a:cs typeface="Calibri"/>
              </a:rPr>
              <a:t>poral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patte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c</a:t>
            </a:r>
            <a:r>
              <a:rPr sz="2400" b="1" spc="-15" dirty="0">
                <a:latin typeface="Calibri"/>
                <a:cs typeface="Calibri"/>
              </a:rPr>
              <a:t>hange</a:t>
            </a:r>
            <a:endParaRPr sz="24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Nonp</a:t>
            </a:r>
            <a:r>
              <a:rPr sz="2000" spc="-10" dirty="0">
                <a:latin typeface="Calibri"/>
                <a:cs typeface="Calibri"/>
              </a:rPr>
              <a:t>arametric approach (e.g. s</a:t>
            </a:r>
            <a:r>
              <a:rPr sz="2000" spc="-20" dirty="0">
                <a:latin typeface="Calibri"/>
                <a:cs typeface="Calibri"/>
              </a:rPr>
              <a:t>moothin</a:t>
            </a:r>
            <a:r>
              <a:rPr sz="2000" spc="-10" dirty="0">
                <a:latin typeface="Calibri"/>
                <a:cs typeface="Calibri"/>
              </a:rPr>
              <a:t>g spline)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Requires no assu</a:t>
            </a:r>
            <a:r>
              <a:rPr sz="1600" spc="-15" dirty="0">
                <a:latin typeface="Calibri"/>
                <a:cs typeface="Calibri"/>
              </a:rPr>
              <a:t>mptions</a:t>
            </a:r>
            <a:endParaRPr sz="1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</a:tabLst>
            </a:pPr>
            <a:r>
              <a:rPr sz="1600" dirty="0">
                <a:latin typeface="Calibri"/>
                <a:cs typeface="Calibri"/>
              </a:rPr>
              <a:t>L</a:t>
            </a:r>
            <a:r>
              <a:rPr sz="1600" spc="-10" dirty="0">
                <a:latin typeface="Calibri"/>
                <a:cs typeface="Calibri"/>
              </a:rPr>
              <a:t>etting the data speak for th</a:t>
            </a:r>
            <a:r>
              <a:rPr sz="1600" spc="-15" dirty="0">
                <a:latin typeface="Calibri"/>
                <a:cs typeface="Calibri"/>
              </a:rPr>
              <a:t>ems</a:t>
            </a:r>
            <a:r>
              <a:rPr sz="1600" spc="-10" dirty="0">
                <a:latin typeface="Calibri"/>
                <a:cs typeface="Calibri"/>
              </a:rPr>
              <a:t>elves</a:t>
            </a:r>
            <a:endParaRPr sz="1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Parametric approach (e.g. linear, quadratic, etc.)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Requires assu</a:t>
            </a:r>
            <a:r>
              <a:rPr sz="1600" spc="-15" dirty="0">
                <a:latin typeface="Calibri"/>
                <a:cs typeface="Calibri"/>
              </a:rPr>
              <a:t>mptions</a:t>
            </a:r>
            <a:endParaRPr sz="1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But instead provides numeric summaries of the trajectories</a:t>
            </a:r>
            <a:endParaRPr sz="1600">
              <a:latin typeface="Calibri"/>
              <a:cs typeface="Calibri"/>
            </a:endParaRPr>
          </a:p>
          <a:p>
            <a:pPr marL="355600" marR="721995" indent="-342900">
              <a:lnSpc>
                <a:spcPts val="282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ato</a:t>
            </a:r>
            <a:r>
              <a:rPr sz="2400" spc="-10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n su</a:t>
            </a:r>
            <a:r>
              <a:rPr sz="2400" spc="-15" dirty="0">
                <a:latin typeface="Calibri"/>
                <a:cs typeface="Calibri"/>
              </a:rPr>
              <a:t>gge</a:t>
            </a:r>
            <a:r>
              <a:rPr sz="2400" dirty="0">
                <a:latin typeface="Calibri"/>
                <a:cs typeface="Calibri"/>
              </a:rPr>
              <a:t>sts th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re</a:t>
            </a:r>
            <a:r>
              <a:rPr sz="2400" dirty="0">
                <a:latin typeface="Calibri"/>
                <a:cs typeface="Calibri"/>
              </a:rPr>
              <a:t>qui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fun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  <a:p>
            <a:pPr marL="749300" marR="233679" lvl="1" indent="-279400">
              <a:lnSpc>
                <a:spcPct val="100800"/>
              </a:lnSpc>
              <a:spcBef>
                <a:spcPts val="395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Measuremen</a:t>
            </a:r>
            <a:r>
              <a:rPr sz="2000" spc="-10" dirty="0">
                <a:latin typeface="Calibri"/>
                <a:cs typeface="Calibri"/>
              </a:rPr>
              <a:t>t error </a:t>
            </a:r>
            <a:r>
              <a:rPr sz="2000" spc="-15" dirty="0">
                <a:latin typeface="Calibri"/>
                <a:cs typeface="Calibri"/>
              </a:rPr>
              <a:t>makes i</a:t>
            </a:r>
            <a:r>
              <a:rPr sz="2000" spc="-10" dirty="0">
                <a:latin typeface="Calibri"/>
                <a:cs typeface="Calibri"/>
              </a:rPr>
              <a:t>t difficult to discern if individual patterns are true signal or si</a:t>
            </a:r>
            <a:r>
              <a:rPr sz="2000" spc="-20" dirty="0">
                <a:latin typeface="Calibri"/>
                <a:cs typeface="Calibri"/>
              </a:rPr>
              <a:t>mpl</a:t>
            </a:r>
            <a:r>
              <a:rPr sz="2000" spc="-10" dirty="0">
                <a:latin typeface="Calibri"/>
                <a:cs typeface="Calibri"/>
              </a:rPr>
              <a:t>y due to rando</a:t>
            </a:r>
            <a:r>
              <a:rPr sz="2000" spc="-20" dirty="0">
                <a:latin typeface="Calibri"/>
                <a:cs typeface="Calibri"/>
              </a:rPr>
              <a:t>m flu</a:t>
            </a:r>
            <a:r>
              <a:rPr sz="2000" spc="-10" dirty="0">
                <a:latin typeface="Calibri"/>
                <a:cs typeface="Calibri"/>
              </a:rPr>
              <a:t>ctuation</a:t>
            </a:r>
            <a:endParaRPr sz="2000">
              <a:latin typeface="Calibri"/>
              <a:cs typeface="Calibri"/>
            </a:endParaRPr>
          </a:p>
          <a:p>
            <a:pPr marL="749300" marR="153670" lvl="1" indent="-279400">
              <a:lnSpc>
                <a:spcPct val="100400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course, fitting person-specific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els</a:t>
            </a:r>
            <a:r>
              <a:rPr sz="2000" spc="-5" dirty="0">
                <a:latin typeface="Calibri"/>
                <a:cs typeface="Calibri"/>
              </a:rPr>
              <a:t>, on</a:t>
            </a:r>
            <a:r>
              <a:rPr sz="2000" spc="-10" dirty="0">
                <a:latin typeface="Calibri"/>
                <a:cs typeface="Calibri"/>
              </a:rPr>
              <a:t>e individual at a ti</a:t>
            </a:r>
            <a:r>
              <a:rPr sz="2000" spc="-15" dirty="0">
                <a:latin typeface="Calibri"/>
                <a:cs typeface="Calibri"/>
              </a:rPr>
              <a:t>me, is no</a:t>
            </a:r>
            <a:r>
              <a:rPr sz="2000" spc="-10" dirty="0">
                <a:latin typeface="Calibri"/>
                <a:cs typeface="Calibri"/>
              </a:rPr>
              <a:t>t the </a:t>
            </a:r>
            <a:r>
              <a:rPr sz="2000" spc="-20" dirty="0">
                <a:latin typeface="Calibri"/>
                <a:cs typeface="Calibri"/>
              </a:rPr>
              <a:t>mos</a:t>
            </a:r>
            <a:r>
              <a:rPr sz="2000" spc="-10" dirty="0">
                <a:latin typeface="Calibri"/>
                <a:cs typeface="Calibri"/>
              </a:rPr>
              <a:t>t efficient use of longitudinal data; That’s </a:t>
            </a:r>
            <a:r>
              <a:rPr sz="2000" spc="-15" dirty="0">
                <a:latin typeface="Calibri"/>
                <a:cs typeface="Calibri"/>
              </a:rPr>
              <a:t>wh</a:t>
            </a:r>
            <a:r>
              <a:rPr sz="2000" spc="-10" dirty="0">
                <a:latin typeface="Calibri"/>
                <a:cs typeface="Calibri"/>
              </a:rPr>
              <a:t>y </a:t>
            </a:r>
            <a:r>
              <a:rPr sz="2000" spc="-15" dirty="0">
                <a:latin typeface="Calibri"/>
                <a:cs typeface="Calibri"/>
              </a:rPr>
              <a:t>we will us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 mix</a:t>
            </a:r>
            <a:r>
              <a:rPr sz="2000" spc="-10" dirty="0">
                <a:latin typeface="Calibri"/>
                <a:cs typeface="Calibri"/>
              </a:rPr>
              <a:t>ed-effects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eling eventually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4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012" y="3649333"/>
            <a:ext cx="149225" cy="534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tole</a:t>
            </a:r>
            <a:r>
              <a:rPr sz="950" spc="-15" dirty="0">
                <a:latin typeface="Arial"/>
                <a:cs typeface="Arial"/>
              </a:rPr>
              <a:t>r</a:t>
            </a:r>
            <a:r>
              <a:rPr sz="950" spc="-5" dirty="0">
                <a:latin typeface="Arial"/>
                <a:cs typeface="Arial"/>
              </a:rPr>
              <a:t>ance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3386" y="1287371"/>
            <a:ext cx="5266069" cy="5108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779" y="600431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05462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6538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1834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0025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8215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00482" y="6432650"/>
            <a:ext cx="26543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950" spc="5" dirty="0">
                <a:latin typeface="Arial"/>
                <a:cs typeface="Arial"/>
              </a:rPr>
              <a:t>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907144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8905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47096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752766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17</a:t>
            </a:fld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858779" y="572994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779" y="545556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353" y="5098436"/>
            <a:ext cx="946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2192" y="5098436"/>
            <a:ext cx="16319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134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268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437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314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252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442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7831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134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569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1394" y="475833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1394" y="4483955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1394" y="420957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843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624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779" y="351223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8779" y="3237966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8779" y="296359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252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723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7831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918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3134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949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843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978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806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1105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9932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336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1542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877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1552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0643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1394" y="226624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1394" y="199187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1394" y="1717601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9407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1653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7267" y="2751470"/>
            <a:ext cx="1497965" cy="1096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98800"/>
              </a:lnSpc>
            </a:pPr>
            <a:r>
              <a:rPr sz="1800" dirty="0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tercept = 1.03</a:t>
            </a:r>
            <a:r>
              <a:rPr sz="1800" spc="-5" dirty="0">
                <a:solidFill>
                  <a:srgbClr val="008000"/>
                </a:solidFill>
                <a:latin typeface="Calibri"/>
                <a:cs typeface="Calibri"/>
              </a:rPr>
              <a:t> slop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e = 0.63 res.var = 0.17</a:t>
            </a:r>
            <a:endParaRPr lang="fr-CH" sz="1800" spc="-10" dirty="0">
              <a:solidFill>
                <a:srgbClr val="008000"/>
              </a:solidFill>
              <a:latin typeface="Calibri"/>
              <a:cs typeface="Calibri"/>
            </a:endParaRPr>
          </a:p>
          <a:p>
            <a:pPr marL="12065" marR="5080" algn="ctr">
              <a:lnSpc>
                <a:spcPct val="98800"/>
              </a:lnSpc>
            </a:pP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1800" spc="-15" baseline="25462" dirty="0">
                <a:solidFill>
                  <a:srgbClr val="008000"/>
                </a:solidFill>
                <a:latin typeface="Calibri"/>
                <a:cs typeface="Calibri"/>
              </a:rPr>
              <a:t>2 </a:t>
            </a:r>
            <a:r>
              <a:rPr sz="1800" spc="-10" dirty="0">
                <a:solidFill>
                  <a:srgbClr val="008000"/>
                </a:solidFill>
                <a:latin typeface="Calibri"/>
                <a:cs typeface="Calibri"/>
              </a:rPr>
              <a:t>= 0.89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228" y="3823544"/>
            <a:ext cx="80391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lin</a:t>
            </a:r>
            <a:r>
              <a:rPr sz="1800" spc="-10" dirty="0">
                <a:latin typeface="Calibri"/>
                <a:cs typeface="Calibri"/>
              </a:rPr>
              <a:t>ear fit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4940">
              <a:lnSpc>
                <a:spcPct val="100000"/>
              </a:lnSpc>
            </a:pPr>
            <a:r>
              <a:rPr dirty="0"/>
              <a:t>D</a:t>
            </a:r>
            <a:r>
              <a:rPr spc="-15" dirty="0"/>
              <a:t>escriptive </a:t>
            </a:r>
            <a:r>
              <a:rPr spc="-20" dirty="0"/>
              <a:t>Analy</a:t>
            </a:r>
            <a:r>
              <a:rPr dirty="0"/>
              <a:t>sis </a:t>
            </a:r>
            <a:r>
              <a:rPr spc="-5" dirty="0"/>
              <a:t>o</a:t>
            </a:r>
            <a:r>
              <a:rPr dirty="0"/>
              <a:t>f Indi</a:t>
            </a:r>
            <a:r>
              <a:rPr spc="-15" dirty="0"/>
              <a:t>v</a:t>
            </a:r>
            <a:r>
              <a:rPr dirty="0"/>
              <a:t>idual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5" dirty="0"/>
              <a:t>o</a:t>
            </a:r>
            <a:r>
              <a:rPr spc="-15" dirty="0"/>
              <a:t>ver</a:t>
            </a:r>
            <a:r>
              <a:rPr dirty="0"/>
              <a:t> Ti</a:t>
            </a:r>
            <a:r>
              <a:rPr spc="-20" dirty="0"/>
              <a:t>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012" y="3649333"/>
            <a:ext cx="149225" cy="5340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tole</a:t>
            </a:r>
            <a:r>
              <a:rPr sz="950" spc="-15" dirty="0">
                <a:latin typeface="Arial"/>
                <a:cs typeface="Arial"/>
              </a:rPr>
              <a:t>r</a:t>
            </a:r>
            <a:r>
              <a:rPr sz="950" spc="-5" dirty="0">
                <a:latin typeface="Arial"/>
                <a:cs typeface="Arial"/>
              </a:rPr>
              <a:t>ance</a:t>
            </a:r>
            <a:endParaRPr sz="9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3386" y="1287371"/>
            <a:ext cx="5266069" cy="5108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58779" y="600431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05462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36538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1834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0025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82159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00482" y="6432650"/>
            <a:ext cx="26543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716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950" spc="5" dirty="0">
                <a:latin typeface="Arial"/>
                <a:cs typeface="Arial"/>
              </a:rPr>
              <a:t>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07144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89053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70961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52766" y="6432650"/>
            <a:ext cx="14033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18</a:t>
            </a:fld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858779" y="572994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8779" y="545556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1353" y="5098436"/>
            <a:ext cx="9461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10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92192" y="5098436"/>
            <a:ext cx="163195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45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134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268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8437" y="5098436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314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252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442</a:t>
            </a:r>
            <a:endParaRPr sz="9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57831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3134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569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91394" y="475833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91394" y="4483955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91394" y="420957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8437" y="3852447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624</a:t>
            </a:r>
            <a:endParaRPr sz="9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8779" y="3512238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8779" y="3237966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8779" y="2963590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7252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723</a:t>
            </a:r>
            <a:endParaRPr sz="9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57831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918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43134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949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28437" y="2606458"/>
            <a:ext cx="23241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978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806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1105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9932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2336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1542</a:t>
            </a:r>
            <a:endParaRPr sz="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08773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1552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0643" y="1140577"/>
            <a:ext cx="126809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4005" algn="l"/>
                <a:tab pos="575945" algn="l"/>
                <a:tab pos="857885" algn="l"/>
                <a:tab pos="1139825" algn="l"/>
              </a:tabLst>
            </a:pP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1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2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3	</a:t>
            </a:r>
            <a:r>
              <a:rPr sz="800" spc="-5" dirty="0">
                <a:latin typeface="Arial"/>
                <a:cs typeface="Arial"/>
              </a:rPr>
              <a:t>1</a:t>
            </a:r>
            <a:r>
              <a:rPr sz="800" dirty="0">
                <a:latin typeface="Arial"/>
                <a:cs typeface="Arial"/>
              </a:rPr>
              <a:t>4	</a:t>
            </a:r>
            <a:r>
              <a:rPr sz="800" spc="-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1394" y="2266249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291394" y="1991874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1394" y="1717601"/>
            <a:ext cx="83185" cy="128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94076" y="1360469"/>
            <a:ext cx="30099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5" dirty="0">
                <a:latin typeface="Arial"/>
                <a:cs typeface="Arial"/>
              </a:rPr>
              <a:t>1653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0467" y="3669607"/>
            <a:ext cx="10153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045" marR="5080" indent="-220979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moothin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 spline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602615">
              <a:lnSpc>
                <a:spcPct val="100000"/>
              </a:lnSpc>
            </a:pPr>
            <a:r>
              <a:rPr spc="-20" dirty="0"/>
              <a:t>A F</a:t>
            </a:r>
            <a:r>
              <a:rPr spc="-15" dirty="0"/>
              <a:t>rame</a:t>
            </a:r>
            <a:r>
              <a:rPr spc="-25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 f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nal</a:t>
            </a:r>
            <a:r>
              <a:rPr spc="-20" dirty="0"/>
              <a:t>y</a:t>
            </a:r>
            <a:r>
              <a:rPr dirty="0"/>
              <a:t>zin</a:t>
            </a:r>
            <a:r>
              <a:rPr spc="-15" dirty="0"/>
              <a:t>g</a:t>
            </a:r>
            <a:r>
              <a:rPr dirty="0"/>
              <a:t>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277348"/>
            <a:ext cx="8027034" cy="5415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7785" indent="-342900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espite the unique set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tc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me,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and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earc</a:t>
            </a:r>
            <a:r>
              <a:rPr sz="2800" dirty="0">
                <a:latin typeface="Calibri"/>
                <a:cs typeface="Calibri"/>
              </a:rPr>
              <a:t>h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stud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an id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pai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latin typeface="Calibri"/>
                <a:cs typeface="Calibri"/>
              </a:rPr>
              <a:t>Q1)</a:t>
            </a:r>
            <a:r>
              <a:rPr sz="2400" b="1" dirty="0">
                <a:latin typeface="Calibri"/>
                <a:cs typeface="Calibri"/>
              </a:rPr>
              <a:t> W</a:t>
            </a:r>
            <a:r>
              <a:rPr sz="2400" b="1" spc="-10" dirty="0">
                <a:latin typeface="Calibri"/>
                <a:cs typeface="Calibri"/>
              </a:rPr>
              <a:t>ithin</a:t>
            </a:r>
            <a:r>
              <a:rPr sz="2400" b="1" dirty="0">
                <a:latin typeface="Calibri"/>
                <a:cs typeface="Calibri"/>
              </a:rPr>
              <a:t>-</a:t>
            </a:r>
            <a:r>
              <a:rPr sz="2400" b="1" spc="-10" dirty="0">
                <a:latin typeface="Calibri"/>
                <a:cs typeface="Calibri"/>
              </a:rPr>
              <a:t>indi</a:t>
            </a:r>
            <a:r>
              <a:rPr sz="2400" b="1" spc="-5" dirty="0">
                <a:latin typeface="Calibri"/>
                <a:cs typeface="Calibri"/>
              </a:rPr>
              <a:t>v</a:t>
            </a:r>
            <a:r>
              <a:rPr sz="2400" b="1" spc="-10" dirty="0">
                <a:latin typeface="Calibri"/>
                <a:cs typeface="Calibri"/>
              </a:rPr>
              <a:t>idual</a:t>
            </a:r>
            <a:r>
              <a:rPr sz="2400" b="1" dirty="0">
                <a:latin typeface="Calibri"/>
                <a:cs typeface="Calibri"/>
              </a:rPr>
              <a:t> c</a:t>
            </a:r>
            <a:r>
              <a:rPr sz="2400" b="1" spc="-15" dirty="0">
                <a:latin typeface="Calibri"/>
                <a:cs typeface="Calibri"/>
              </a:rPr>
              <a:t>han</a:t>
            </a:r>
            <a:r>
              <a:rPr sz="2400" b="1" dirty="0">
                <a:latin typeface="Calibri"/>
                <a:cs typeface="Calibri"/>
              </a:rPr>
              <a:t>ge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620"/>
              </a:spcBef>
              <a:buFont typeface="Arial"/>
              <a:buChar char="▪"/>
              <a:tabLst>
                <a:tab pos="1155700" algn="l"/>
              </a:tabLst>
            </a:pPr>
            <a:r>
              <a:rPr sz="2400" spc="-5" dirty="0">
                <a:latin typeface="Calibri"/>
                <a:cs typeface="Calibri"/>
              </a:rPr>
              <a:t>Ho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1155700" marR="236220" lvl="2" indent="-228600">
              <a:lnSpc>
                <a:spcPct val="101099"/>
              </a:lnSpc>
              <a:spcBef>
                <a:spcPts val="484"/>
              </a:spcBef>
              <a:buFont typeface="Arial"/>
              <a:buChar char="▪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</a:t>
            </a:r>
            <a:r>
              <a:rPr sz="2400" spc="-10" dirty="0">
                <a:latin typeface="Calibri"/>
                <a:cs typeface="Calibri"/>
              </a:rPr>
              <a:t>’</a:t>
            </a:r>
            <a:r>
              <a:rPr sz="2400" dirty="0">
                <a:latin typeface="Calibri"/>
                <a:cs typeface="Calibri"/>
              </a:rPr>
              <a:t>s p</a:t>
            </a:r>
            <a:r>
              <a:rPr sz="2400" spc="-10" dirty="0">
                <a:latin typeface="Calibri"/>
                <a:cs typeface="Calibri"/>
              </a:rPr>
              <a:t>atter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? Is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n-lin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? Is i</a:t>
            </a:r>
            <a:r>
              <a:rPr sz="2400" spc="-10" dirty="0">
                <a:latin typeface="Calibri"/>
                <a:cs typeface="Calibri"/>
              </a:rPr>
              <a:t>t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nsis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ti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flu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15" dirty="0">
                <a:latin typeface="Calibri"/>
                <a:cs typeface="Calibri"/>
              </a:rPr>
              <a:t>ate</a:t>
            </a:r>
            <a:r>
              <a:rPr sz="2400" dirty="0">
                <a:latin typeface="Calibri"/>
                <a:cs typeface="Calibri"/>
              </a:rPr>
              <a:t>?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Q2)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Int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er-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indi</a:t>
            </a:r>
            <a:r>
              <a:rPr sz="2400" b="1" spc="-5" dirty="0">
                <a:solidFill>
                  <a:srgbClr val="008F00"/>
                </a:solidFill>
                <a:latin typeface="Calibri"/>
                <a:cs typeface="Calibri"/>
              </a:rPr>
              <a:t>v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idual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di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ffere</a:t>
            </a: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ce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F00"/>
                </a:solidFill>
                <a:latin typeface="Calibri"/>
                <a:cs typeface="Calibri"/>
              </a:rPr>
              <a:t>in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 c</a:t>
            </a:r>
            <a:r>
              <a:rPr sz="2400" b="1" spc="-15" dirty="0">
                <a:solidFill>
                  <a:srgbClr val="008F00"/>
                </a:solidFill>
                <a:latin typeface="Calibri"/>
                <a:cs typeface="Calibri"/>
              </a:rPr>
              <a:t>han</a:t>
            </a:r>
            <a:r>
              <a:rPr sz="2400" b="1" dirty="0">
                <a:solidFill>
                  <a:srgbClr val="008F00"/>
                </a:solidFill>
                <a:latin typeface="Calibri"/>
                <a:cs typeface="Calibri"/>
              </a:rPr>
              <a:t>ge</a:t>
            </a:r>
            <a:endParaRPr sz="24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0"/>
              </a:spcBef>
              <a:buFont typeface="Arial"/>
              <a:buChar char="▪"/>
              <a:tabLst>
                <a:tab pos="1155700" algn="l"/>
              </a:tabLst>
            </a:pP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Can </a:t>
            </a:r>
            <a:r>
              <a:rPr sz="2400" spc="-25" dirty="0">
                <a:solidFill>
                  <a:srgbClr val="008000"/>
                </a:solidFill>
                <a:latin typeface="Calibri"/>
                <a:cs typeface="Calibri"/>
              </a:rPr>
              <a:t>w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p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di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ct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diff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ere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ce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 in th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han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ge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s?</a:t>
            </a:r>
            <a:endParaRPr sz="2400" dirty="0">
              <a:latin typeface="Calibri"/>
              <a:cs typeface="Calibri"/>
            </a:endParaRPr>
          </a:p>
          <a:p>
            <a:pPr marL="1155700" marR="5080" lvl="2" indent="-228600">
              <a:lnSpc>
                <a:spcPts val="2820"/>
              </a:lnSpc>
              <a:spcBef>
                <a:spcPts val="765"/>
              </a:spcBef>
              <a:buFont typeface="Arial"/>
              <a:buChar char="▪"/>
              <a:tabLst>
                <a:tab pos="1155700" algn="l"/>
              </a:tabLst>
            </a:pP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E.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. do b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 and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ls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xp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ce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diff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ere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n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p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atter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ns 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f t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er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ce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? D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 bas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lin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xp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su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re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aff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ect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 b</a:t>
            </a:r>
            <a:r>
              <a:rPr sz="2400" spc="-5" dirty="0">
                <a:solidFill>
                  <a:srgbClr val="008000"/>
                </a:solidFill>
                <a:latin typeface="Calibri"/>
                <a:cs typeface="Calibri"/>
              </a:rPr>
              <a:t>o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y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s and </a:t>
            </a:r>
            <a:r>
              <a:rPr sz="2400" spc="-15" dirty="0">
                <a:solidFill>
                  <a:srgbClr val="00800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00800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08000"/>
                </a:solidFill>
                <a:latin typeface="Calibri"/>
                <a:cs typeface="Calibri"/>
              </a:rPr>
              <a:t>ls</a:t>
            </a:r>
            <a:r>
              <a:rPr lang="fr-CH" sz="2400" dirty="0">
                <a:solidFill>
                  <a:srgbClr val="008000"/>
                </a:solidFill>
                <a:cs typeface="Calibri"/>
              </a:rPr>
              <a:t> in th</a:t>
            </a:r>
            <a:r>
              <a:rPr lang="fr-CH" sz="2400" spc="-15" dirty="0">
                <a:solidFill>
                  <a:srgbClr val="008000"/>
                </a:solidFill>
                <a:cs typeface="Calibri"/>
              </a:rPr>
              <a:t>e </a:t>
            </a:r>
            <a:r>
              <a:rPr lang="fr-CH" sz="2400" spc="-15" dirty="0" err="1">
                <a:solidFill>
                  <a:srgbClr val="008000"/>
                </a:solidFill>
                <a:cs typeface="Calibri"/>
              </a:rPr>
              <a:t>same</a:t>
            </a:r>
            <a:r>
              <a:rPr lang="fr-CH" sz="2400" spc="-15" dirty="0">
                <a:solidFill>
                  <a:srgbClr val="008000"/>
                </a:solidFill>
                <a:cs typeface="Calibri"/>
              </a:rPr>
              <a:t> </a:t>
            </a:r>
            <a:r>
              <a:rPr lang="fr-CH" sz="2400" spc="-25" dirty="0" err="1">
                <a:solidFill>
                  <a:srgbClr val="008000"/>
                </a:solidFill>
                <a:cs typeface="Calibri"/>
              </a:rPr>
              <a:t>w</a:t>
            </a:r>
            <a:r>
              <a:rPr lang="fr-CH" sz="2400" spc="-15" dirty="0" err="1">
                <a:solidFill>
                  <a:srgbClr val="008000"/>
                </a:solidFill>
                <a:cs typeface="Calibri"/>
              </a:rPr>
              <a:t>ay</a:t>
            </a:r>
            <a:r>
              <a:rPr lang="fr-CH" sz="2400" dirty="0">
                <a:solidFill>
                  <a:srgbClr val="008000"/>
                </a:solidFill>
                <a:cs typeface="Calibri"/>
              </a:rPr>
              <a:t>?</a:t>
            </a:r>
            <a:endParaRPr lang="fr-CH" sz="2400" dirty="0"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33255" y="646830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2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618378" y="659702"/>
            <a:ext cx="7912734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Repeated </a:t>
            </a:r>
            <a:r>
              <a:rPr sz="3600" spc="-25" dirty="0">
                <a:solidFill>
                  <a:srgbClr val="FF0000"/>
                </a:solidFill>
                <a:latin typeface="Calibri"/>
                <a:cs typeface="Calibri"/>
              </a:rPr>
              <a:t>Measu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re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 and L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itudinal </a:t>
            </a:r>
            <a:r>
              <a:rPr sz="3600" spc="-5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ata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9" y="1408572"/>
            <a:ext cx="7948930" cy="516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89890" indent="-342900">
              <a:lnSpc>
                <a:spcPts val="33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repeated </a:t>
            </a:r>
            <a:r>
              <a:rPr sz="2800" spc="-20" dirty="0">
                <a:latin typeface="Calibri"/>
                <a:cs typeface="Calibri"/>
              </a:rPr>
              <a:t>measu</a:t>
            </a:r>
            <a:r>
              <a:rPr sz="2800" spc="-15" dirty="0">
                <a:latin typeface="Calibri"/>
                <a:cs typeface="Calibri"/>
              </a:rPr>
              <a:t>res designs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20" dirty="0">
                <a:latin typeface="Calibri"/>
                <a:cs typeface="Calibri"/>
              </a:rPr>
              <a:t>measu</a:t>
            </a:r>
            <a:r>
              <a:rPr sz="2800" spc="-15" dirty="0">
                <a:latin typeface="Calibri"/>
                <a:cs typeface="Calibri"/>
              </a:rPr>
              <a:t>rements are taken repeatedly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eac</a:t>
            </a:r>
            <a:r>
              <a:rPr sz="2800" dirty="0">
                <a:latin typeface="Calibri"/>
                <a:cs typeface="Calibri"/>
              </a:rPr>
              <a:t>h 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329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asu</a:t>
            </a:r>
            <a:r>
              <a:rPr sz="2800" spc="-15" dirty="0">
                <a:latin typeface="Calibri"/>
                <a:cs typeface="Calibri"/>
              </a:rPr>
              <a:t>reme</a:t>
            </a:r>
            <a:r>
              <a:rPr sz="2800" dirty="0">
                <a:latin typeface="Calibri"/>
                <a:cs typeface="Calibri"/>
              </a:rPr>
              <a:t>nts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take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ver</a:t>
            </a:r>
            <a:r>
              <a:rPr sz="2800" dirty="0">
                <a:latin typeface="Calibri"/>
                <a:cs typeface="Calibri"/>
              </a:rPr>
              <a:t> ti</a:t>
            </a:r>
            <a:r>
              <a:rPr sz="2800" spc="-15" dirty="0">
                <a:latin typeface="Calibri"/>
                <a:cs typeface="Calibri"/>
              </a:rPr>
              <a:t>me,</a:t>
            </a:r>
            <a:r>
              <a:rPr sz="2800" dirty="0">
                <a:latin typeface="Calibri"/>
                <a:cs typeface="Calibri"/>
              </a:rPr>
              <a:t> 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is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i="1" dirty="0">
                <a:latin typeface="Calibri"/>
                <a:cs typeface="Calibri"/>
              </a:rPr>
              <a:t>longitudinal</a:t>
            </a:r>
            <a:r>
              <a:rPr sz="2800" i="1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</a:t>
            </a:r>
            <a:r>
              <a:rPr sz="2800" spc="-5" dirty="0">
                <a:latin typeface="Calibri"/>
                <a:cs typeface="Calibri"/>
              </a:rPr>
              <a:t>sign</a:t>
            </a:r>
            <a:endParaRPr sz="2800">
              <a:latin typeface="Calibri"/>
              <a:cs typeface="Calibri"/>
            </a:endParaRPr>
          </a:p>
          <a:p>
            <a:pPr marL="355600" marR="1404620" indent="-342900">
              <a:lnSpc>
                <a:spcPts val="3329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pi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ate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cer</a:t>
            </a:r>
            <a:r>
              <a:rPr sz="2800" dirty="0">
                <a:latin typeface="Calibri"/>
                <a:cs typeface="Calibri"/>
              </a:rPr>
              <a:t>nin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iduals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Ti</a:t>
            </a:r>
            <a:r>
              <a:rPr sz="2000" spc="-15" dirty="0">
                <a:latin typeface="Calibri"/>
                <a:cs typeface="Calibri"/>
              </a:rPr>
              <a:t>me (o</a:t>
            </a:r>
            <a:r>
              <a:rPr sz="2000" spc="-10" dirty="0">
                <a:latin typeface="Calibri"/>
                <a:cs typeface="Calibri"/>
              </a:rPr>
              <a:t>r so</a:t>
            </a:r>
            <a:r>
              <a:rPr sz="2000" spc="-15" dirty="0">
                <a:latin typeface="Calibri"/>
                <a:cs typeface="Calibri"/>
              </a:rPr>
              <a:t>me notion th</a:t>
            </a:r>
            <a:r>
              <a:rPr sz="2000" spc="-10" dirty="0">
                <a:latin typeface="Calibri"/>
                <a:cs typeface="Calibri"/>
              </a:rPr>
              <a:t>ereof)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Ti</a:t>
            </a:r>
            <a:r>
              <a:rPr sz="2000" spc="-15" dirty="0">
                <a:latin typeface="Calibri"/>
                <a:cs typeface="Calibri"/>
              </a:rPr>
              <a:t>me-</a:t>
            </a:r>
            <a:r>
              <a:rPr sz="2000" spc="-10" dirty="0">
                <a:latin typeface="Calibri"/>
                <a:cs typeface="Calibri"/>
              </a:rPr>
              <a:t>variant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Ti</a:t>
            </a:r>
            <a:r>
              <a:rPr sz="2000" spc="-15" dirty="0">
                <a:latin typeface="Calibri"/>
                <a:cs typeface="Calibri"/>
              </a:rPr>
              <a:t>me-in</a:t>
            </a:r>
            <a:r>
              <a:rPr sz="2000" spc="-10" dirty="0">
                <a:latin typeface="Calibri"/>
                <a:cs typeface="Calibri"/>
              </a:rPr>
              <a:t>variant</a:t>
            </a:r>
            <a:endParaRPr sz="2000">
              <a:latin typeface="Calibri"/>
              <a:cs typeface="Calibri"/>
            </a:endParaRPr>
          </a:p>
          <a:p>
            <a:pPr marL="355600" marR="889000" indent="-342900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general g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al is to d</a:t>
            </a:r>
            <a:r>
              <a:rPr sz="2800" spc="-15" dirty="0">
                <a:latin typeface="Calibri"/>
                <a:cs typeface="Calibri"/>
              </a:rPr>
              <a:t>eterm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nds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ate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spc="-5" dirty="0">
                <a:latin typeface="Calibri"/>
                <a:cs typeface="Calibri"/>
              </a:rPr>
              <a:t>o</a:t>
            </a:r>
            <a:r>
              <a:rPr sz="2800" u="heavy" spc="-15" dirty="0">
                <a:latin typeface="Calibri"/>
                <a:cs typeface="Calibri"/>
              </a:rPr>
              <a:t>ve</a:t>
            </a:r>
            <a:r>
              <a:rPr sz="2800" u="heavy" spc="-10" dirty="0">
                <a:latin typeface="Calibri"/>
                <a:cs typeface="Calibri"/>
              </a:rPr>
              <a:t>r</a:t>
            </a:r>
            <a:r>
              <a:rPr sz="2800" u="heavy" spc="-70" dirty="0">
                <a:latin typeface="Times New Roman"/>
                <a:cs typeface="Times New Roman"/>
              </a:rPr>
              <a:t> </a:t>
            </a:r>
            <a:r>
              <a:rPr sz="2800" u="heavy" dirty="0">
                <a:latin typeface="Calibri"/>
                <a:cs typeface="Calibri"/>
              </a:rPr>
              <a:t>ti</a:t>
            </a:r>
            <a:r>
              <a:rPr sz="2800" u="heavy" spc="-25" dirty="0">
                <a:latin typeface="Calibri"/>
                <a:cs typeface="Calibri"/>
              </a:rPr>
              <a:t>m</a:t>
            </a:r>
            <a:r>
              <a:rPr sz="2800" u="heavy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3255" y="646830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6039" y="6357111"/>
            <a:ext cx="474535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e underlying shapes of the individual trajectories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43152" y="1533697"/>
            <a:ext cx="2049086" cy="49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08498" y="1573768"/>
            <a:ext cx="1917700" cy="369570"/>
          </a:xfrm>
          <a:custGeom>
            <a:avLst/>
            <a:gdLst/>
            <a:ahLst/>
            <a:cxnLst/>
            <a:rect l="l" t="t" r="r" b="b"/>
            <a:pathLst>
              <a:path w="1917700" h="369569">
                <a:moveTo>
                  <a:pt x="0" y="0"/>
                </a:moveTo>
                <a:lnTo>
                  <a:pt x="1917699" y="0"/>
                </a:lnTo>
                <a:lnTo>
                  <a:pt x="1917699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39" y="1233836"/>
            <a:ext cx="8026400" cy="5102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800"/>
              </a:lnSpc>
              <a:buFont typeface="Arial"/>
              <a:buChar char="•"/>
              <a:tabLst>
                <a:tab pos="355600" algn="l"/>
                <a:tab pos="6069965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ay,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do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aj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diff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substantiall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ss 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?	</a:t>
            </a:r>
            <a:r>
              <a:rPr sz="2800" b="1" spc="-20" dirty="0">
                <a:solidFill>
                  <a:srgbClr val="008000"/>
                </a:solidFill>
                <a:latin typeface="Calibri"/>
                <a:cs typeface="Calibri"/>
              </a:rPr>
              <a:t>Q2</a:t>
            </a:r>
            <a:endParaRPr sz="2800" dirty="0">
              <a:latin typeface="Calibri"/>
              <a:cs typeface="Calibri"/>
            </a:endParaRPr>
          </a:p>
          <a:p>
            <a:pPr marL="355600" marR="452120" indent="-342900">
              <a:lnSpc>
                <a:spcPct val="101499"/>
              </a:lnSpc>
              <a:spcBef>
                <a:spcPts val="470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STE</a:t>
            </a:r>
            <a:r>
              <a:rPr sz="2400" b="1" spc="-20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3: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</a:t>
            </a:r>
            <a:r>
              <a:rPr sz="2400" b="1" spc="-10" dirty="0">
                <a:latin typeface="Calibri"/>
                <a:cs typeface="Calibri"/>
              </a:rPr>
              <a:t>lot,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single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aph,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e</a:t>
            </a:r>
            <a:r>
              <a:rPr sz="2400" b="1" spc="-10" dirty="0">
                <a:latin typeface="Calibri"/>
                <a:cs typeface="Calibri"/>
              </a:rPr>
              <a:t>ntir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0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individual </a:t>
            </a:r>
            <a:r>
              <a:rPr sz="2400" b="1" dirty="0">
                <a:latin typeface="Calibri"/>
                <a:cs typeface="Calibri"/>
              </a:rPr>
              <a:t>trajec</a:t>
            </a:r>
            <a:r>
              <a:rPr sz="2400" b="1" spc="-10" dirty="0">
                <a:latin typeface="Calibri"/>
                <a:cs typeface="Calibri"/>
              </a:rPr>
              <a:t>tor</a:t>
            </a:r>
            <a:r>
              <a:rPr sz="2400" b="1" dirty="0">
                <a:latin typeface="Calibri"/>
                <a:cs typeface="Calibri"/>
              </a:rPr>
              <a:t>ie</a:t>
            </a:r>
            <a:r>
              <a:rPr sz="2400" b="1" spc="-15" dirty="0">
                <a:latin typeface="Calibri"/>
                <a:cs typeface="Calibri"/>
              </a:rPr>
              <a:t>s</a:t>
            </a:r>
            <a:r>
              <a:rPr sz="2400" b="1" spc="-10" dirty="0">
                <a:latin typeface="Calibri"/>
                <a:cs typeface="Calibri"/>
              </a:rPr>
              <a:t>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</a:t>
            </a:r>
            <a:r>
              <a:rPr sz="2400" b="1" spc="-15" dirty="0">
                <a:latin typeface="Calibri"/>
                <a:cs typeface="Calibri"/>
              </a:rPr>
              <a:t>pute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av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rage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15" dirty="0">
                <a:latin typeface="Calibri"/>
                <a:cs typeface="Calibri"/>
              </a:rPr>
              <a:t>hange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trajec</a:t>
            </a:r>
            <a:r>
              <a:rPr sz="2400" b="1" spc="-15" dirty="0">
                <a:latin typeface="Calibri"/>
                <a:cs typeface="Calibri"/>
              </a:rPr>
              <a:t>tory</a:t>
            </a:r>
            <a:endParaRPr sz="2400" dirty="0">
              <a:latin typeface="Calibri"/>
              <a:cs typeface="Calibri"/>
            </a:endParaRPr>
          </a:p>
          <a:p>
            <a:pPr marL="1041400" lvl="1" indent="-571500">
              <a:lnSpc>
                <a:spcPct val="100000"/>
              </a:lnSpc>
              <a:spcBef>
                <a:spcPts val="350"/>
              </a:spcBef>
              <a:buFont typeface="Calibri"/>
              <a:buAutoNum type="romanLcPeriod"/>
              <a:tabLst>
                <a:tab pos="1041400" algn="l"/>
              </a:tabLst>
            </a:pPr>
            <a:r>
              <a:rPr sz="1800" dirty="0">
                <a:latin typeface="Calibri"/>
                <a:cs typeface="Calibri"/>
              </a:rPr>
              <a:t>Dis</a:t>
            </a:r>
            <a:r>
              <a:rPr sz="1800" spc="-10" dirty="0">
                <a:latin typeface="Calibri"/>
                <a:cs typeface="Calibri"/>
              </a:rPr>
              <a:t>cretize ti</a:t>
            </a:r>
            <a:r>
              <a:rPr sz="1800" spc="-15" dirty="0">
                <a:latin typeface="Calibri"/>
                <a:cs typeface="Calibri"/>
              </a:rPr>
              <a:t>me on a </a:t>
            </a:r>
            <a:r>
              <a:rPr sz="1800" spc="-10" dirty="0">
                <a:latin typeface="Calibri"/>
                <a:cs typeface="Calibri"/>
              </a:rPr>
              <a:t>reasonably refined grid</a:t>
            </a:r>
            <a:endParaRPr sz="1800" dirty="0">
              <a:latin typeface="Calibri"/>
              <a:cs typeface="Calibri"/>
            </a:endParaRPr>
          </a:p>
          <a:p>
            <a:pPr marL="1041400" lvl="1" indent="-571500">
              <a:lnSpc>
                <a:spcPct val="100000"/>
              </a:lnSpc>
              <a:spcBef>
                <a:spcPts val="439"/>
              </a:spcBef>
              <a:buFont typeface="Calibri"/>
              <a:buAutoNum type="romanLcPeriod"/>
              <a:tabLst>
                <a:tab pos="1041400" algn="l"/>
              </a:tabLst>
            </a:pPr>
            <a:r>
              <a:rPr sz="1800" dirty="0">
                <a:latin typeface="Calibri"/>
                <a:cs typeface="Calibri"/>
              </a:rPr>
              <a:t>Esti</a:t>
            </a:r>
            <a:r>
              <a:rPr sz="1800" spc="-10" dirty="0">
                <a:latin typeface="Calibri"/>
                <a:cs typeface="Calibri"/>
              </a:rPr>
              <a:t>mate individual trajectories on the grid</a:t>
            </a:r>
            <a:endParaRPr sz="1800" dirty="0">
              <a:latin typeface="Calibri"/>
              <a:cs typeface="Calibri"/>
            </a:endParaRPr>
          </a:p>
          <a:p>
            <a:pPr marL="1041400" lvl="1" indent="-571500">
              <a:lnSpc>
                <a:spcPct val="100000"/>
              </a:lnSpc>
              <a:spcBef>
                <a:spcPts val="439"/>
              </a:spcBef>
              <a:buFont typeface="Calibri"/>
              <a:buAutoNum type="romanLcPeriod"/>
              <a:tabLst>
                <a:tab pos="1041400" algn="l"/>
              </a:tabLst>
            </a:pPr>
            <a:r>
              <a:rPr sz="1800" spc="-10" dirty="0">
                <a:latin typeface="Calibri"/>
                <a:cs typeface="Calibri"/>
              </a:rPr>
              <a:t>Average individual estimates for each point on the grid</a:t>
            </a:r>
            <a:endParaRPr sz="1800" dirty="0">
              <a:latin typeface="Calibri"/>
              <a:cs typeface="Calibri"/>
            </a:endParaRPr>
          </a:p>
          <a:p>
            <a:pPr marL="1041400" marR="178435" lvl="1" indent="-571500">
              <a:lnSpc>
                <a:spcPct val="100000"/>
              </a:lnSpc>
              <a:spcBef>
                <a:spcPts val="440"/>
              </a:spcBef>
              <a:buFont typeface="Calibri"/>
              <a:buAutoNum type="romanLcPeriod"/>
              <a:tabLst>
                <a:tab pos="1041400" algn="l"/>
              </a:tabLst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ppl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th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s</a:t>
            </a:r>
            <a:r>
              <a:rPr sz="1800" spc="-15" dirty="0">
                <a:latin typeface="Calibri"/>
                <a:cs typeface="Calibri"/>
              </a:rPr>
              <a:t>ame</a:t>
            </a:r>
            <a:r>
              <a:rPr sz="1800" dirty="0">
                <a:latin typeface="Calibri"/>
                <a:cs typeface="Calibri"/>
              </a:rPr>
              <a:t> s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oothin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 al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ith</a:t>
            </a:r>
            <a:r>
              <a:rPr sz="1800" spc="-10" dirty="0">
                <a:latin typeface="Calibri"/>
                <a:cs typeface="Calibri"/>
              </a:rPr>
              <a:t>m,</a:t>
            </a:r>
            <a:r>
              <a:rPr sz="1800" dirty="0">
                <a:latin typeface="Calibri"/>
                <a:cs typeface="Calibri"/>
              </a:rPr>
              <a:t> nonp</a:t>
            </a:r>
            <a:r>
              <a:rPr sz="1800" spc="-10" dirty="0">
                <a:latin typeface="Calibri"/>
                <a:cs typeface="Calibri"/>
              </a:rPr>
              <a:t>arametr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 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p</a:t>
            </a:r>
            <a:r>
              <a:rPr sz="1800" spc="-10" dirty="0">
                <a:latin typeface="Calibri"/>
                <a:cs typeface="Calibri"/>
              </a:rPr>
              <a:t>arametr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c,</a:t>
            </a:r>
            <a:r>
              <a:rPr sz="1800" dirty="0">
                <a:latin typeface="Calibri"/>
                <a:cs typeface="Calibri"/>
              </a:rPr>
              <a:t> us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 to obtain indi</a:t>
            </a:r>
            <a:r>
              <a:rPr sz="1800" spc="-10" dirty="0">
                <a:latin typeface="Calibri"/>
                <a:cs typeface="Calibri"/>
              </a:rPr>
              <a:t>v</a:t>
            </a:r>
            <a:r>
              <a:rPr sz="1800" dirty="0">
                <a:latin typeface="Calibri"/>
                <a:cs typeface="Calibri"/>
              </a:rPr>
              <a:t>idual </a:t>
            </a:r>
            <a:r>
              <a:rPr sz="1800" spc="-10" dirty="0">
                <a:latin typeface="Calibri"/>
                <a:cs typeface="Calibri"/>
              </a:rPr>
              <a:t>tr</a:t>
            </a:r>
            <a:r>
              <a:rPr sz="1800" dirty="0">
                <a:latin typeface="Calibri"/>
                <a:cs typeface="Calibri"/>
              </a:rPr>
              <a:t>aj</a:t>
            </a:r>
            <a:r>
              <a:rPr sz="1800" spc="-10" dirty="0">
                <a:latin typeface="Calibri"/>
                <a:cs typeface="Calibri"/>
              </a:rPr>
              <a:t>ec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</a:t>
            </a:r>
          </a:p>
          <a:p>
            <a:pPr marL="406400" marR="316230" indent="-342900">
              <a:lnSpc>
                <a:spcPts val="2820"/>
              </a:lnSpc>
              <a:spcBef>
                <a:spcPts val="760"/>
              </a:spcBef>
              <a:buFont typeface="Arial"/>
              <a:buChar char="•"/>
              <a:tabLst>
                <a:tab pos="406400" algn="l"/>
              </a:tabLst>
            </a:pPr>
            <a:r>
              <a:rPr sz="2400" u="heavy" spc="-15" dirty="0">
                <a:latin typeface="Calibri"/>
                <a:cs typeface="Calibri"/>
              </a:rPr>
              <a:t>NEVER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shap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aj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f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shap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average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812800" marR="46990" lvl="1" indent="-292100">
              <a:lnSpc>
                <a:spcPct val="101099"/>
              </a:lnSpc>
              <a:spcBef>
                <a:spcPts val="345"/>
              </a:spcBef>
              <a:buFont typeface="Arial"/>
              <a:buChar char="–"/>
              <a:tabLst>
                <a:tab pos="806450" algn="l"/>
              </a:tabLst>
            </a:pPr>
            <a:r>
              <a:rPr sz="1800" dirty="0">
                <a:latin typeface="Calibri"/>
                <a:cs typeface="Calibri"/>
              </a:rPr>
              <a:t>Th</a:t>
            </a:r>
            <a:r>
              <a:rPr sz="1800" spc="-10" dirty="0">
                <a:latin typeface="Calibri"/>
                <a:cs typeface="Calibri"/>
              </a:rPr>
              <a:t>e only kind of trajectories for </a:t>
            </a:r>
            <a:r>
              <a:rPr sz="1800" spc="-15" dirty="0">
                <a:latin typeface="Calibri"/>
                <a:cs typeface="Calibri"/>
              </a:rPr>
              <a:t>whi</a:t>
            </a:r>
            <a:r>
              <a:rPr sz="1800" spc="-10" dirty="0">
                <a:latin typeface="Calibri"/>
                <a:cs typeface="Calibri"/>
              </a:rPr>
              <a:t>ch the “average of the curves” is identical to the “curve of the averages” is one </a:t>
            </a:r>
            <a:r>
              <a:rPr sz="1800" spc="-15" dirty="0">
                <a:latin typeface="Calibri"/>
                <a:cs typeface="Calibri"/>
              </a:rPr>
              <a:t>whos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mathemati</a:t>
            </a:r>
            <a:r>
              <a:rPr sz="1800" spc="-10" dirty="0">
                <a:latin typeface="Calibri"/>
                <a:cs typeface="Calibri"/>
              </a:rPr>
              <a:t>cal representation is </a:t>
            </a:r>
            <a:r>
              <a:rPr sz="1800" i="1" spc="-10" dirty="0">
                <a:latin typeface="Calibri"/>
                <a:cs typeface="Calibri"/>
              </a:rPr>
              <a:t>linear in the parameters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[Ke</a:t>
            </a:r>
            <a:r>
              <a:rPr sz="1800" dirty="0">
                <a:latin typeface="Calibri"/>
                <a:cs typeface="Calibri"/>
              </a:rPr>
              <a:t>ats </a:t>
            </a:r>
            <a:r>
              <a:rPr sz="1800" spc="-10" dirty="0">
                <a:latin typeface="Calibri"/>
                <a:cs typeface="Calibri"/>
              </a:rPr>
              <a:t>1983]</a:t>
            </a:r>
            <a:endParaRPr sz="1800" dirty="0">
              <a:latin typeface="Calibri"/>
              <a:cs typeface="Calibri"/>
            </a:endParaRPr>
          </a:p>
          <a:p>
            <a:pPr marL="806450" lvl="1" indent="-28575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806450" algn="l"/>
              </a:tabLst>
            </a:pPr>
            <a:r>
              <a:rPr sz="1800" spc="-15" dirty="0">
                <a:latin typeface="Calibri"/>
                <a:cs typeface="Calibri"/>
              </a:rPr>
              <a:t>We </a:t>
            </a:r>
            <a:r>
              <a:rPr sz="1800" spc="-10" dirty="0">
                <a:latin typeface="Calibri"/>
                <a:cs typeface="Calibri"/>
              </a:rPr>
              <a:t>ex</a:t>
            </a:r>
            <a:r>
              <a:rPr sz="1800" spc="-15" dirty="0">
                <a:latin typeface="Calibri"/>
                <a:cs typeface="Calibri"/>
              </a:rPr>
              <a:t>amin</a:t>
            </a:r>
            <a:r>
              <a:rPr sz="1800" spc="-10" dirty="0">
                <a:latin typeface="Calibri"/>
                <a:cs typeface="Calibri"/>
              </a:rPr>
              <a:t>e the averages si</a:t>
            </a:r>
            <a:r>
              <a:rPr sz="1800" spc="-15" dirty="0">
                <a:latin typeface="Calibri"/>
                <a:cs typeface="Calibri"/>
              </a:rPr>
              <a:t>mpl</a:t>
            </a:r>
            <a:r>
              <a:rPr sz="1800" spc="-10" dirty="0">
                <a:latin typeface="Calibri"/>
                <a:cs typeface="Calibri"/>
              </a:rPr>
              <a:t>y for co</a:t>
            </a:r>
            <a:r>
              <a:rPr sz="1800" spc="-15" dirty="0">
                <a:latin typeface="Calibri"/>
                <a:cs typeface="Calibri"/>
              </a:rPr>
              <a:t>mp</a:t>
            </a:r>
            <a:r>
              <a:rPr sz="1800" spc="-10" dirty="0">
                <a:latin typeface="Calibri"/>
                <a:cs typeface="Calibri"/>
              </a:rPr>
              <a:t>arison</a:t>
            </a:r>
            <a:r>
              <a:rPr sz="1800" spc="-5" dirty="0">
                <a:latin typeface="Calibri"/>
                <a:cs typeface="Calibri"/>
              </a:rPr>
              <a:t>, no</a:t>
            </a:r>
            <a:r>
              <a:rPr sz="1800" spc="-10" dirty="0">
                <a:latin typeface="Calibri"/>
                <a:cs typeface="Calibri"/>
              </a:rPr>
              <a:t>t to learn anything about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752855" y="43763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60">
                <a:moveTo>
                  <a:pt x="0" y="0"/>
                </a:moveTo>
                <a:lnTo>
                  <a:pt x="3413759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85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629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973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3176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661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6305" y="2428608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297" y="43013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2297" y="38332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2297" y="33649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2297" y="28967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2297" y="242860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7840" y="425903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840" y="37908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7840" y="3322654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840" y="285441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7840" y="23861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6305" y="23536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60" y="2022652"/>
                </a:lnTo>
                <a:lnTo>
                  <a:pt x="3686860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1808" y="31334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tole</a:t>
            </a:r>
            <a:r>
              <a:rPr sz="800" spc="-10" dirty="0">
                <a:latin typeface="Arial"/>
                <a:cs typeface="Arial"/>
              </a:rPr>
              <a:t>r</a:t>
            </a:r>
            <a:r>
              <a:rPr sz="800" spc="-5" dirty="0">
                <a:latin typeface="Arial"/>
                <a:cs typeface="Arial"/>
              </a:rPr>
              <a:t>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2855" y="3065754"/>
            <a:ext cx="3413760" cy="385445"/>
          </a:xfrm>
          <a:custGeom>
            <a:avLst/>
            <a:gdLst/>
            <a:ahLst/>
            <a:cxnLst/>
            <a:rect l="l" t="t" r="r" b="b"/>
            <a:pathLst>
              <a:path w="3413760" h="385445">
                <a:moveTo>
                  <a:pt x="0" y="209092"/>
                </a:moveTo>
                <a:lnTo>
                  <a:pt x="34493" y="217182"/>
                </a:lnTo>
                <a:lnTo>
                  <a:pt x="68986" y="225183"/>
                </a:lnTo>
                <a:lnTo>
                  <a:pt x="103479" y="233095"/>
                </a:lnTo>
                <a:lnTo>
                  <a:pt x="137972" y="241096"/>
                </a:lnTo>
                <a:lnTo>
                  <a:pt x="206870" y="256743"/>
                </a:lnTo>
                <a:lnTo>
                  <a:pt x="275856" y="272033"/>
                </a:lnTo>
                <a:lnTo>
                  <a:pt x="344843" y="286880"/>
                </a:lnTo>
                <a:lnTo>
                  <a:pt x="413829" y="301104"/>
                </a:lnTo>
                <a:lnTo>
                  <a:pt x="482726" y="314528"/>
                </a:lnTo>
                <a:lnTo>
                  <a:pt x="551713" y="327151"/>
                </a:lnTo>
                <a:lnTo>
                  <a:pt x="620699" y="338797"/>
                </a:lnTo>
                <a:lnTo>
                  <a:pt x="689686" y="349376"/>
                </a:lnTo>
                <a:lnTo>
                  <a:pt x="758583" y="358622"/>
                </a:lnTo>
                <a:lnTo>
                  <a:pt x="827570" y="366623"/>
                </a:lnTo>
                <a:lnTo>
                  <a:pt x="896556" y="373113"/>
                </a:lnTo>
                <a:lnTo>
                  <a:pt x="965542" y="378180"/>
                </a:lnTo>
                <a:lnTo>
                  <a:pt x="1034440" y="381825"/>
                </a:lnTo>
                <a:lnTo>
                  <a:pt x="1103426" y="384136"/>
                </a:lnTo>
                <a:lnTo>
                  <a:pt x="1172413" y="385203"/>
                </a:lnTo>
                <a:lnTo>
                  <a:pt x="1206906" y="385292"/>
                </a:lnTo>
                <a:lnTo>
                  <a:pt x="1241399" y="385114"/>
                </a:lnTo>
                <a:lnTo>
                  <a:pt x="1310297" y="383959"/>
                </a:lnTo>
                <a:lnTo>
                  <a:pt x="1379283" y="381736"/>
                </a:lnTo>
                <a:lnTo>
                  <a:pt x="1448269" y="378625"/>
                </a:lnTo>
                <a:lnTo>
                  <a:pt x="1517256" y="374624"/>
                </a:lnTo>
                <a:lnTo>
                  <a:pt x="1586153" y="369823"/>
                </a:lnTo>
                <a:lnTo>
                  <a:pt x="1655140" y="364312"/>
                </a:lnTo>
                <a:lnTo>
                  <a:pt x="1724126" y="358178"/>
                </a:lnTo>
                <a:lnTo>
                  <a:pt x="1793112" y="351421"/>
                </a:lnTo>
                <a:lnTo>
                  <a:pt x="1862010" y="344042"/>
                </a:lnTo>
                <a:lnTo>
                  <a:pt x="1930996" y="336041"/>
                </a:lnTo>
                <a:lnTo>
                  <a:pt x="1999983" y="327418"/>
                </a:lnTo>
                <a:lnTo>
                  <a:pt x="2068969" y="318084"/>
                </a:lnTo>
                <a:lnTo>
                  <a:pt x="2137867" y="308038"/>
                </a:lnTo>
                <a:lnTo>
                  <a:pt x="2206853" y="297370"/>
                </a:lnTo>
                <a:lnTo>
                  <a:pt x="2275839" y="285902"/>
                </a:lnTo>
                <a:lnTo>
                  <a:pt x="2344826" y="273634"/>
                </a:lnTo>
                <a:lnTo>
                  <a:pt x="2413812" y="260654"/>
                </a:lnTo>
                <a:lnTo>
                  <a:pt x="2482710" y="246875"/>
                </a:lnTo>
                <a:lnTo>
                  <a:pt x="2551696" y="232206"/>
                </a:lnTo>
                <a:lnTo>
                  <a:pt x="2620683" y="216738"/>
                </a:lnTo>
                <a:lnTo>
                  <a:pt x="2689669" y="200558"/>
                </a:lnTo>
                <a:lnTo>
                  <a:pt x="2758566" y="183578"/>
                </a:lnTo>
                <a:lnTo>
                  <a:pt x="2827553" y="165976"/>
                </a:lnTo>
                <a:lnTo>
                  <a:pt x="2896539" y="147840"/>
                </a:lnTo>
                <a:lnTo>
                  <a:pt x="2931032" y="138506"/>
                </a:lnTo>
                <a:lnTo>
                  <a:pt x="2965526" y="129171"/>
                </a:lnTo>
                <a:lnTo>
                  <a:pt x="3034422" y="110058"/>
                </a:lnTo>
                <a:lnTo>
                  <a:pt x="3103410" y="90500"/>
                </a:lnTo>
                <a:lnTo>
                  <a:pt x="3172396" y="70675"/>
                </a:lnTo>
                <a:lnTo>
                  <a:pt x="3241382" y="50672"/>
                </a:lnTo>
                <a:lnTo>
                  <a:pt x="3310280" y="30492"/>
                </a:lnTo>
                <a:lnTo>
                  <a:pt x="3344773" y="20358"/>
                </a:lnTo>
                <a:lnTo>
                  <a:pt x="3379266" y="10134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2855" y="3369703"/>
            <a:ext cx="3413760" cy="407670"/>
          </a:xfrm>
          <a:custGeom>
            <a:avLst/>
            <a:gdLst/>
            <a:ahLst/>
            <a:cxnLst/>
            <a:rect l="l" t="t" r="r" b="b"/>
            <a:pathLst>
              <a:path w="3413760" h="407670">
                <a:moveTo>
                  <a:pt x="0" y="407339"/>
                </a:moveTo>
                <a:lnTo>
                  <a:pt x="34493" y="399605"/>
                </a:lnTo>
                <a:lnTo>
                  <a:pt x="68986" y="391871"/>
                </a:lnTo>
                <a:lnTo>
                  <a:pt x="103479" y="384225"/>
                </a:lnTo>
                <a:lnTo>
                  <a:pt x="137972" y="376580"/>
                </a:lnTo>
                <a:lnTo>
                  <a:pt x="172377" y="368934"/>
                </a:lnTo>
                <a:lnTo>
                  <a:pt x="206870" y="361467"/>
                </a:lnTo>
                <a:lnTo>
                  <a:pt x="241363" y="353999"/>
                </a:lnTo>
                <a:lnTo>
                  <a:pt x="310349" y="339509"/>
                </a:lnTo>
                <a:lnTo>
                  <a:pt x="379336" y="325462"/>
                </a:lnTo>
                <a:lnTo>
                  <a:pt x="448233" y="312127"/>
                </a:lnTo>
                <a:lnTo>
                  <a:pt x="517220" y="299504"/>
                </a:lnTo>
                <a:lnTo>
                  <a:pt x="586206" y="287858"/>
                </a:lnTo>
                <a:lnTo>
                  <a:pt x="655192" y="277101"/>
                </a:lnTo>
                <a:lnTo>
                  <a:pt x="724090" y="267411"/>
                </a:lnTo>
                <a:lnTo>
                  <a:pt x="793076" y="259054"/>
                </a:lnTo>
                <a:lnTo>
                  <a:pt x="862063" y="252031"/>
                </a:lnTo>
                <a:lnTo>
                  <a:pt x="931049" y="246341"/>
                </a:lnTo>
                <a:lnTo>
                  <a:pt x="999947" y="242074"/>
                </a:lnTo>
                <a:lnTo>
                  <a:pt x="1068933" y="238963"/>
                </a:lnTo>
                <a:lnTo>
                  <a:pt x="1137919" y="237096"/>
                </a:lnTo>
                <a:lnTo>
                  <a:pt x="1206906" y="236207"/>
                </a:lnTo>
                <a:lnTo>
                  <a:pt x="1241399" y="236118"/>
                </a:lnTo>
                <a:lnTo>
                  <a:pt x="1275892" y="236296"/>
                </a:lnTo>
                <a:lnTo>
                  <a:pt x="1344790" y="237274"/>
                </a:lnTo>
                <a:lnTo>
                  <a:pt x="1413776" y="238963"/>
                </a:lnTo>
                <a:lnTo>
                  <a:pt x="1482763" y="241452"/>
                </a:lnTo>
                <a:lnTo>
                  <a:pt x="1551749" y="244386"/>
                </a:lnTo>
                <a:lnTo>
                  <a:pt x="1620646" y="247942"/>
                </a:lnTo>
                <a:lnTo>
                  <a:pt x="1655140" y="249808"/>
                </a:lnTo>
                <a:lnTo>
                  <a:pt x="1689633" y="251764"/>
                </a:lnTo>
                <a:lnTo>
                  <a:pt x="1724126" y="253809"/>
                </a:lnTo>
                <a:lnTo>
                  <a:pt x="1758619" y="255943"/>
                </a:lnTo>
                <a:lnTo>
                  <a:pt x="1793112" y="258076"/>
                </a:lnTo>
                <a:lnTo>
                  <a:pt x="1827606" y="260210"/>
                </a:lnTo>
                <a:lnTo>
                  <a:pt x="1862010" y="262343"/>
                </a:lnTo>
                <a:lnTo>
                  <a:pt x="1896503" y="264388"/>
                </a:lnTo>
                <a:lnTo>
                  <a:pt x="1965490" y="268211"/>
                </a:lnTo>
                <a:lnTo>
                  <a:pt x="2034476" y="271411"/>
                </a:lnTo>
                <a:lnTo>
                  <a:pt x="2103462" y="273811"/>
                </a:lnTo>
                <a:lnTo>
                  <a:pt x="2172360" y="275145"/>
                </a:lnTo>
                <a:lnTo>
                  <a:pt x="2206853" y="275412"/>
                </a:lnTo>
                <a:lnTo>
                  <a:pt x="2241346" y="275323"/>
                </a:lnTo>
                <a:lnTo>
                  <a:pt x="2310333" y="273900"/>
                </a:lnTo>
                <a:lnTo>
                  <a:pt x="2379319" y="270789"/>
                </a:lnTo>
                <a:lnTo>
                  <a:pt x="2448217" y="265722"/>
                </a:lnTo>
                <a:lnTo>
                  <a:pt x="2517203" y="258521"/>
                </a:lnTo>
                <a:lnTo>
                  <a:pt x="2586189" y="248919"/>
                </a:lnTo>
                <a:lnTo>
                  <a:pt x="2655176" y="236829"/>
                </a:lnTo>
                <a:lnTo>
                  <a:pt x="2724073" y="222516"/>
                </a:lnTo>
                <a:lnTo>
                  <a:pt x="2793060" y="206070"/>
                </a:lnTo>
                <a:lnTo>
                  <a:pt x="2862046" y="187845"/>
                </a:lnTo>
                <a:lnTo>
                  <a:pt x="2931032" y="167932"/>
                </a:lnTo>
                <a:lnTo>
                  <a:pt x="2999929" y="146596"/>
                </a:lnTo>
                <a:lnTo>
                  <a:pt x="3068916" y="124015"/>
                </a:lnTo>
                <a:lnTo>
                  <a:pt x="3137903" y="100456"/>
                </a:lnTo>
                <a:lnTo>
                  <a:pt x="3206889" y="76009"/>
                </a:lnTo>
                <a:lnTo>
                  <a:pt x="3275787" y="51028"/>
                </a:lnTo>
                <a:lnTo>
                  <a:pt x="3344773" y="25603"/>
                </a:lnTo>
                <a:lnTo>
                  <a:pt x="3379266" y="12801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2855" y="3472383"/>
            <a:ext cx="3413760" cy="170180"/>
          </a:xfrm>
          <a:custGeom>
            <a:avLst/>
            <a:gdLst/>
            <a:ahLst/>
            <a:cxnLst/>
            <a:rect l="l" t="t" r="r" b="b"/>
            <a:pathLst>
              <a:path w="3413760" h="170179">
                <a:moveTo>
                  <a:pt x="0" y="170065"/>
                </a:moveTo>
                <a:lnTo>
                  <a:pt x="34493" y="167043"/>
                </a:lnTo>
                <a:lnTo>
                  <a:pt x="68986" y="164020"/>
                </a:lnTo>
                <a:lnTo>
                  <a:pt x="103479" y="161086"/>
                </a:lnTo>
                <a:lnTo>
                  <a:pt x="137972" y="158064"/>
                </a:lnTo>
                <a:lnTo>
                  <a:pt x="172377" y="155041"/>
                </a:lnTo>
                <a:lnTo>
                  <a:pt x="206870" y="152018"/>
                </a:lnTo>
                <a:lnTo>
                  <a:pt x="241363" y="148996"/>
                </a:lnTo>
                <a:lnTo>
                  <a:pt x="275856" y="145884"/>
                </a:lnTo>
                <a:lnTo>
                  <a:pt x="310349" y="142773"/>
                </a:lnTo>
                <a:lnTo>
                  <a:pt x="344843" y="139750"/>
                </a:lnTo>
                <a:lnTo>
                  <a:pt x="379336" y="136550"/>
                </a:lnTo>
                <a:lnTo>
                  <a:pt x="413829" y="133438"/>
                </a:lnTo>
                <a:lnTo>
                  <a:pt x="448233" y="130238"/>
                </a:lnTo>
                <a:lnTo>
                  <a:pt x="517220" y="123748"/>
                </a:lnTo>
                <a:lnTo>
                  <a:pt x="586206" y="117081"/>
                </a:lnTo>
                <a:lnTo>
                  <a:pt x="620699" y="113703"/>
                </a:lnTo>
                <a:lnTo>
                  <a:pt x="655192" y="110324"/>
                </a:lnTo>
                <a:lnTo>
                  <a:pt x="689686" y="106857"/>
                </a:lnTo>
                <a:lnTo>
                  <a:pt x="724090" y="103301"/>
                </a:lnTo>
                <a:lnTo>
                  <a:pt x="758583" y="99745"/>
                </a:lnTo>
                <a:lnTo>
                  <a:pt x="827570" y="92367"/>
                </a:lnTo>
                <a:lnTo>
                  <a:pt x="896556" y="84810"/>
                </a:lnTo>
                <a:lnTo>
                  <a:pt x="931049" y="80898"/>
                </a:lnTo>
                <a:lnTo>
                  <a:pt x="965542" y="76987"/>
                </a:lnTo>
                <a:lnTo>
                  <a:pt x="999947" y="73075"/>
                </a:lnTo>
                <a:lnTo>
                  <a:pt x="1034440" y="69164"/>
                </a:lnTo>
                <a:lnTo>
                  <a:pt x="1068933" y="65163"/>
                </a:lnTo>
                <a:lnTo>
                  <a:pt x="1103426" y="61252"/>
                </a:lnTo>
                <a:lnTo>
                  <a:pt x="1137919" y="57340"/>
                </a:lnTo>
                <a:lnTo>
                  <a:pt x="1172413" y="53428"/>
                </a:lnTo>
                <a:lnTo>
                  <a:pt x="1206906" y="49606"/>
                </a:lnTo>
                <a:lnTo>
                  <a:pt x="1275892" y="42138"/>
                </a:lnTo>
                <a:lnTo>
                  <a:pt x="1344790" y="34937"/>
                </a:lnTo>
                <a:lnTo>
                  <a:pt x="1413776" y="28270"/>
                </a:lnTo>
                <a:lnTo>
                  <a:pt x="1482763" y="22047"/>
                </a:lnTo>
                <a:lnTo>
                  <a:pt x="1551749" y="16446"/>
                </a:lnTo>
                <a:lnTo>
                  <a:pt x="1620646" y="11556"/>
                </a:lnTo>
                <a:lnTo>
                  <a:pt x="1689633" y="7467"/>
                </a:lnTo>
                <a:lnTo>
                  <a:pt x="1758619" y="4267"/>
                </a:lnTo>
                <a:lnTo>
                  <a:pt x="1827606" y="1955"/>
                </a:lnTo>
                <a:lnTo>
                  <a:pt x="1896503" y="533"/>
                </a:lnTo>
                <a:lnTo>
                  <a:pt x="1965490" y="0"/>
                </a:lnTo>
                <a:lnTo>
                  <a:pt x="1999983" y="0"/>
                </a:lnTo>
                <a:lnTo>
                  <a:pt x="2068969" y="800"/>
                </a:lnTo>
                <a:lnTo>
                  <a:pt x="2137867" y="2311"/>
                </a:lnTo>
                <a:lnTo>
                  <a:pt x="2206853" y="4711"/>
                </a:lnTo>
                <a:lnTo>
                  <a:pt x="2275839" y="7912"/>
                </a:lnTo>
                <a:lnTo>
                  <a:pt x="2344826" y="11823"/>
                </a:lnTo>
                <a:lnTo>
                  <a:pt x="2413812" y="16535"/>
                </a:lnTo>
                <a:lnTo>
                  <a:pt x="2482710" y="21958"/>
                </a:lnTo>
                <a:lnTo>
                  <a:pt x="2551696" y="28092"/>
                </a:lnTo>
                <a:lnTo>
                  <a:pt x="2620683" y="35026"/>
                </a:lnTo>
                <a:lnTo>
                  <a:pt x="2689669" y="42494"/>
                </a:lnTo>
                <a:lnTo>
                  <a:pt x="2758566" y="50584"/>
                </a:lnTo>
                <a:lnTo>
                  <a:pt x="2827553" y="59296"/>
                </a:lnTo>
                <a:lnTo>
                  <a:pt x="2862046" y="63741"/>
                </a:lnTo>
                <a:lnTo>
                  <a:pt x="2896539" y="68364"/>
                </a:lnTo>
                <a:lnTo>
                  <a:pt x="2931032" y="73164"/>
                </a:lnTo>
                <a:lnTo>
                  <a:pt x="2965526" y="77965"/>
                </a:lnTo>
                <a:lnTo>
                  <a:pt x="3034422" y="87833"/>
                </a:lnTo>
                <a:lnTo>
                  <a:pt x="3103410" y="98145"/>
                </a:lnTo>
                <a:lnTo>
                  <a:pt x="3172396" y="108635"/>
                </a:lnTo>
                <a:lnTo>
                  <a:pt x="3206889" y="113880"/>
                </a:lnTo>
                <a:lnTo>
                  <a:pt x="3241382" y="119303"/>
                </a:lnTo>
                <a:lnTo>
                  <a:pt x="3275787" y="124726"/>
                </a:lnTo>
                <a:lnTo>
                  <a:pt x="3310280" y="130149"/>
                </a:lnTo>
                <a:lnTo>
                  <a:pt x="3344773" y="135572"/>
                </a:lnTo>
                <a:lnTo>
                  <a:pt x="3379266" y="140995"/>
                </a:lnTo>
                <a:lnTo>
                  <a:pt x="3413759" y="146507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52855" y="3696766"/>
            <a:ext cx="3413760" cy="56515"/>
          </a:xfrm>
          <a:custGeom>
            <a:avLst/>
            <a:gdLst/>
            <a:ahLst/>
            <a:cxnLst/>
            <a:rect l="l" t="t" r="r" b="b"/>
            <a:pathLst>
              <a:path w="3413760" h="56514">
                <a:moveTo>
                  <a:pt x="0" y="0"/>
                </a:moveTo>
                <a:lnTo>
                  <a:pt x="34493" y="177"/>
                </a:lnTo>
                <a:lnTo>
                  <a:pt x="68986" y="266"/>
                </a:lnTo>
                <a:lnTo>
                  <a:pt x="103479" y="444"/>
                </a:lnTo>
                <a:lnTo>
                  <a:pt x="137972" y="533"/>
                </a:lnTo>
                <a:lnTo>
                  <a:pt x="172377" y="711"/>
                </a:lnTo>
                <a:lnTo>
                  <a:pt x="206870" y="888"/>
                </a:lnTo>
                <a:lnTo>
                  <a:pt x="241363" y="977"/>
                </a:lnTo>
                <a:lnTo>
                  <a:pt x="275856" y="1155"/>
                </a:lnTo>
                <a:lnTo>
                  <a:pt x="310349" y="1244"/>
                </a:lnTo>
                <a:lnTo>
                  <a:pt x="344843" y="1422"/>
                </a:lnTo>
                <a:lnTo>
                  <a:pt x="379336" y="1600"/>
                </a:lnTo>
                <a:lnTo>
                  <a:pt x="413829" y="1777"/>
                </a:lnTo>
                <a:lnTo>
                  <a:pt x="448233" y="1955"/>
                </a:lnTo>
                <a:lnTo>
                  <a:pt x="482726" y="2044"/>
                </a:lnTo>
                <a:lnTo>
                  <a:pt x="517220" y="2222"/>
                </a:lnTo>
                <a:lnTo>
                  <a:pt x="551713" y="2400"/>
                </a:lnTo>
                <a:lnTo>
                  <a:pt x="586206" y="2578"/>
                </a:lnTo>
                <a:lnTo>
                  <a:pt x="620699" y="2755"/>
                </a:lnTo>
                <a:lnTo>
                  <a:pt x="655192" y="2933"/>
                </a:lnTo>
                <a:lnTo>
                  <a:pt x="689686" y="3200"/>
                </a:lnTo>
                <a:lnTo>
                  <a:pt x="724090" y="3378"/>
                </a:lnTo>
                <a:lnTo>
                  <a:pt x="758583" y="3555"/>
                </a:lnTo>
                <a:lnTo>
                  <a:pt x="793076" y="3822"/>
                </a:lnTo>
                <a:lnTo>
                  <a:pt x="827570" y="4000"/>
                </a:lnTo>
                <a:lnTo>
                  <a:pt x="862063" y="4267"/>
                </a:lnTo>
                <a:lnTo>
                  <a:pt x="896556" y="4444"/>
                </a:lnTo>
                <a:lnTo>
                  <a:pt x="931049" y="4711"/>
                </a:lnTo>
                <a:lnTo>
                  <a:pt x="965542" y="4978"/>
                </a:lnTo>
                <a:lnTo>
                  <a:pt x="999947" y="5245"/>
                </a:lnTo>
                <a:lnTo>
                  <a:pt x="1034440" y="5511"/>
                </a:lnTo>
                <a:lnTo>
                  <a:pt x="1068933" y="5778"/>
                </a:lnTo>
                <a:lnTo>
                  <a:pt x="1103426" y="6045"/>
                </a:lnTo>
                <a:lnTo>
                  <a:pt x="1137919" y="6400"/>
                </a:lnTo>
                <a:lnTo>
                  <a:pt x="1172413" y="6667"/>
                </a:lnTo>
                <a:lnTo>
                  <a:pt x="1206906" y="7023"/>
                </a:lnTo>
                <a:lnTo>
                  <a:pt x="1241399" y="7378"/>
                </a:lnTo>
                <a:lnTo>
                  <a:pt x="1275892" y="7734"/>
                </a:lnTo>
                <a:lnTo>
                  <a:pt x="1310297" y="8089"/>
                </a:lnTo>
                <a:lnTo>
                  <a:pt x="1344790" y="8445"/>
                </a:lnTo>
                <a:lnTo>
                  <a:pt x="1379283" y="8801"/>
                </a:lnTo>
                <a:lnTo>
                  <a:pt x="1413776" y="9245"/>
                </a:lnTo>
                <a:lnTo>
                  <a:pt x="1448269" y="9690"/>
                </a:lnTo>
                <a:lnTo>
                  <a:pt x="1482763" y="10134"/>
                </a:lnTo>
                <a:lnTo>
                  <a:pt x="1517256" y="10579"/>
                </a:lnTo>
                <a:lnTo>
                  <a:pt x="1551749" y="11023"/>
                </a:lnTo>
                <a:lnTo>
                  <a:pt x="1586153" y="11556"/>
                </a:lnTo>
                <a:lnTo>
                  <a:pt x="1620646" y="12090"/>
                </a:lnTo>
                <a:lnTo>
                  <a:pt x="1655140" y="12623"/>
                </a:lnTo>
                <a:lnTo>
                  <a:pt x="1689633" y="13157"/>
                </a:lnTo>
                <a:lnTo>
                  <a:pt x="1724126" y="13779"/>
                </a:lnTo>
                <a:lnTo>
                  <a:pt x="1758619" y="14312"/>
                </a:lnTo>
                <a:lnTo>
                  <a:pt x="1793112" y="14935"/>
                </a:lnTo>
                <a:lnTo>
                  <a:pt x="1827606" y="15646"/>
                </a:lnTo>
                <a:lnTo>
                  <a:pt x="1862010" y="16268"/>
                </a:lnTo>
                <a:lnTo>
                  <a:pt x="1896503" y="16979"/>
                </a:lnTo>
                <a:lnTo>
                  <a:pt x="1930996" y="17602"/>
                </a:lnTo>
                <a:lnTo>
                  <a:pt x="1965490" y="18313"/>
                </a:lnTo>
                <a:lnTo>
                  <a:pt x="1999983" y="19113"/>
                </a:lnTo>
                <a:lnTo>
                  <a:pt x="2034476" y="19824"/>
                </a:lnTo>
                <a:lnTo>
                  <a:pt x="2068969" y="20535"/>
                </a:lnTo>
                <a:lnTo>
                  <a:pt x="2103462" y="21335"/>
                </a:lnTo>
                <a:lnTo>
                  <a:pt x="2137867" y="22136"/>
                </a:lnTo>
                <a:lnTo>
                  <a:pt x="2172360" y="22936"/>
                </a:lnTo>
                <a:lnTo>
                  <a:pt x="2206853" y="23736"/>
                </a:lnTo>
                <a:lnTo>
                  <a:pt x="2241346" y="24536"/>
                </a:lnTo>
                <a:lnTo>
                  <a:pt x="2275839" y="25425"/>
                </a:lnTo>
                <a:lnTo>
                  <a:pt x="2310333" y="26225"/>
                </a:lnTo>
                <a:lnTo>
                  <a:pt x="2344826" y="27114"/>
                </a:lnTo>
                <a:lnTo>
                  <a:pt x="2379319" y="27914"/>
                </a:lnTo>
                <a:lnTo>
                  <a:pt x="2413812" y="28803"/>
                </a:lnTo>
                <a:lnTo>
                  <a:pt x="2448217" y="29692"/>
                </a:lnTo>
                <a:lnTo>
                  <a:pt x="2482710" y="30581"/>
                </a:lnTo>
                <a:lnTo>
                  <a:pt x="2517203" y="31470"/>
                </a:lnTo>
                <a:lnTo>
                  <a:pt x="2551696" y="32359"/>
                </a:lnTo>
                <a:lnTo>
                  <a:pt x="2586189" y="33248"/>
                </a:lnTo>
                <a:lnTo>
                  <a:pt x="2620683" y="34226"/>
                </a:lnTo>
                <a:lnTo>
                  <a:pt x="2655176" y="35115"/>
                </a:lnTo>
                <a:lnTo>
                  <a:pt x="2689669" y="36004"/>
                </a:lnTo>
                <a:lnTo>
                  <a:pt x="2724073" y="36982"/>
                </a:lnTo>
                <a:lnTo>
                  <a:pt x="2758566" y="37871"/>
                </a:lnTo>
                <a:lnTo>
                  <a:pt x="2793060" y="38760"/>
                </a:lnTo>
                <a:lnTo>
                  <a:pt x="2827553" y="39738"/>
                </a:lnTo>
                <a:lnTo>
                  <a:pt x="2862046" y="40716"/>
                </a:lnTo>
                <a:lnTo>
                  <a:pt x="2896539" y="41605"/>
                </a:lnTo>
                <a:lnTo>
                  <a:pt x="2931032" y="42583"/>
                </a:lnTo>
                <a:lnTo>
                  <a:pt x="2965526" y="43472"/>
                </a:lnTo>
                <a:lnTo>
                  <a:pt x="2999929" y="44449"/>
                </a:lnTo>
                <a:lnTo>
                  <a:pt x="3034422" y="45427"/>
                </a:lnTo>
                <a:lnTo>
                  <a:pt x="3068916" y="46405"/>
                </a:lnTo>
                <a:lnTo>
                  <a:pt x="3103410" y="47294"/>
                </a:lnTo>
                <a:lnTo>
                  <a:pt x="3137903" y="48272"/>
                </a:lnTo>
                <a:lnTo>
                  <a:pt x="3172396" y="49250"/>
                </a:lnTo>
                <a:lnTo>
                  <a:pt x="3206889" y="50228"/>
                </a:lnTo>
                <a:lnTo>
                  <a:pt x="3241382" y="51206"/>
                </a:lnTo>
                <a:lnTo>
                  <a:pt x="3275787" y="52184"/>
                </a:lnTo>
                <a:lnTo>
                  <a:pt x="3310280" y="53162"/>
                </a:lnTo>
                <a:lnTo>
                  <a:pt x="3344773" y="54051"/>
                </a:lnTo>
                <a:lnTo>
                  <a:pt x="3379266" y="55029"/>
                </a:lnTo>
                <a:lnTo>
                  <a:pt x="3413759" y="56006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2855" y="3454869"/>
            <a:ext cx="3413760" cy="109220"/>
          </a:xfrm>
          <a:custGeom>
            <a:avLst/>
            <a:gdLst/>
            <a:ahLst/>
            <a:cxnLst/>
            <a:rect l="l" t="t" r="r" b="b"/>
            <a:pathLst>
              <a:path w="3413760" h="109220">
                <a:moveTo>
                  <a:pt x="0" y="108635"/>
                </a:moveTo>
                <a:lnTo>
                  <a:pt x="34493" y="107568"/>
                </a:lnTo>
                <a:lnTo>
                  <a:pt x="68986" y="106413"/>
                </a:lnTo>
                <a:lnTo>
                  <a:pt x="103479" y="105346"/>
                </a:lnTo>
                <a:lnTo>
                  <a:pt x="137972" y="104279"/>
                </a:lnTo>
                <a:lnTo>
                  <a:pt x="172377" y="103123"/>
                </a:lnTo>
                <a:lnTo>
                  <a:pt x="206870" y="102057"/>
                </a:lnTo>
                <a:lnTo>
                  <a:pt x="241363" y="100990"/>
                </a:lnTo>
                <a:lnTo>
                  <a:pt x="275856" y="99834"/>
                </a:lnTo>
                <a:lnTo>
                  <a:pt x="310349" y="98767"/>
                </a:lnTo>
                <a:lnTo>
                  <a:pt x="344843" y="97701"/>
                </a:lnTo>
                <a:lnTo>
                  <a:pt x="379336" y="96545"/>
                </a:lnTo>
                <a:lnTo>
                  <a:pt x="413829" y="95478"/>
                </a:lnTo>
                <a:lnTo>
                  <a:pt x="448233" y="94411"/>
                </a:lnTo>
                <a:lnTo>
                  <a:pt x="482726" y="93256"/>
                </a:lnTo>
                <a:lnTo>
                  <a:pt x="517220" y="92189"/>
                </a:lnTo>
                <a:lnTo>
                  <a:pt x="551713" y="91122"/>
                </a:lnTo>
                <a:lnTo>
                  <a:pt x="586206" y="89966"/>
                </a:lnTo>
                <a:lnTo>
                  <a:pt x="620699" y="88899"/>
                </a:lnTo>
                <a:lnTo>
                  <a:pt x="655192" y="87833"/>
                </a:lnTo>
                <a:lnTo>
                  <a:pt x="689686" y="86677"/>
                </a:lnTo>
                <a:lnTo>
                  <a:pt x="724090" y="85610"/>
                </a:lnTo>
                <a:lnTo>
                  <a:pt x="758583" y="84543"/>
                </a:lnTo>
                <a:lnTo>
                  <a:pt x="793076" y="83388"/>
                </a:lnTo>
                <a:lnTo>
                  <a:pt x="827570" y="82321"/>
                </a:lnTo>
                <a:lnTo>
                  <a:pt x="862063" y="81254"/>
                </a:lnTo>
                <a:lnTo>
                  <a:pt x="896556" y="80098"/>
                </a:lnTo>
                <a:lnTo>
                  <a:pt x="931049" y="79032"/>
                </a:lnTo>
                <a:lnTo>
                  <a:pt x="965542" y="77876"/>
                </a:lnTo>
                <a:lnTo>
                  <a:pt x="999947" y="76809"/>
                </a:lnTo>
                <a:lnTo>
                  <a:pt x="1034440" y="75742"/>
                </a:lnTo>
                <a:lnTo>
                  <a:pt x="1068933" y="74587"/>
                </a:lnTo>
                <a:lnTo>
                  <a:pt x="1103426" y="73520"/>
                </a:lnTo>
                <a:lnTo>
                  <a:pt x="1137919" y="72453"/>
                </a:lnTo>
                <a:lnTo>
                  <a:pt x="1172413" y="71297"/>
                </a:lnTo>
                <a:lnTo>
                  <a:pt x="1206906" y="70230"/>
                </a:lnTo>
                <a:lnTo>
                  <a:pt x="1241399" y="69164"/>
                </a:lnTo>
                <a:lnTo>
                  <a:pt x="1275892" y="68008"/>
                </a:lnTo>
                <a:lnTo>
                  <a:pt x="1310297" y="66941"/>
                </a:lnTo>
                <a:lnTo>
                  <a:pt x="1344790" y="65874"/>
                </a:lnTo>
                <a:lnTo>
                  <a:pt x="1379283" y="64719"/>
                </a:lnTo>
                <a:lnTo>
                  <a:pt x="1413776" y="63652"/>
                </a:lnTo>
                <a:lnTo>
                  <a:pt x="1448269" y="62585"/>
                </a:lnTo>
                <a:lnTo>
                  <a:pt x="1482763" y="61429"/>
                </a:lnTo>
                <a:lnTo>
                  <a:pt x="1517256" y="60363"/>
                </a:lnTo>
                <a:lnTo>
                  <a:pt x="1551749" y="59296"/>
                </a:lnTo>
                <a:lnTo>
                  <a:pt x="1586153" y="58140"/>
                </a:lnTo>
                <a:lnTo>
                  <a:pt x="1620646" y="57073"/>
                </a:lnTo>
                <a:lnTo>
                  <a:pt x="1655140" y="56006"/>
                </a:lnTo>
                <a:lnTo>
                  <a:pt x="1689633" y="54851"/>
                </a:lnTo>
                <a:lnTo>
                  <a:pt x="1724126" y="53784"/>
                </a:lnTo>
                <a:lnTo>
                  <a:pt x="1758619" y="52717"/>
                </a:lnTo>
                <a:lnTo>
                  <a:pt x="1793112" y="51561"/>
                </a:lnTo>
                <a:lnTo>
                  <a:pt x="1827606" y="50495"/>
                </a:lnTo>
                <a:lnTo>
                  <a:pt x="1862010" y="49428"/>
                </a:lnTo>
                <a:lnTo>
                  <a:pt x="1896503" y="48272"/>
                </a:lnTo>
                <a:lnTo>
                  <a:pt x="1930996" y="47205"/>
                </a:lnTo>
                <a:lnTo>
                  <a:pt x="1965490" y="46139"/>
                </a:lnTo>
                <a:lnTo>
                  <a:pt x="1999983" y="44983"/>
                </a:lnTo>
                <a:lnTo>
                  <a:pt x="2034476" y="43916"/>
                </a:lnTo>
                <a:lnTo>
                  <a:pt x="2068969" y="42849"/>
                </a:lnTo>
                <a:lnTo>
                  <a:pt x="2103462" y="41694"/>
                </a:lnTo>
                <a:lnTo>
                  <a:pt x="2137867" y="40627"/>
                </a:lnTo>
                <a:lnTo>
                  <a:pt x="2172360" y="39560"/>
                </a:lnTo>
                <a:lnTo>
                  <a:pt x="2206853" y="38404"/>
                </a:lnTo>
                <a:lnTo>
                  <a:pt x="2241346" y="37337"/>
                </a:lnTo>
                <a:lnTo>
                  <a:pt x="2275839" y="36182"/>
                </a:lnTo>
                <a:lnTo>
                  <a:pt x="2310333" y="35115"/>
                </a:lnTo>
                <a:lnTo>
                  <a:pt x="2344826" y="34048"/>
                </a:lnTo>
                <a:lnTo>
                  <a:pt x="2379319" y="32892"/>
                </a:lnTo>
                <a:lnTo>
                  <a:pt x="2413812" y="31826"/>
                </a:lnTo>
                <a:lnTo>
                  <a:pt x="2448217" y="30759"/>
                </a:lnTo>
                <a:lnTo>
                  <a:pt x="2482710" y="29603"/>
                </a:lnTo>
                <a:lnTo>
                  <a:pt x="2517203" y="28536"/>
                </a:lnTo>
                <a:lnTo>
                  <a:pt x="2551696" y="27470"/>
                </a:lnTo>
                <a:lnTo>
                  <a:pt x="2586189" y="26314"/>
                </a:lnTo>
                <a:lnTo>
                  <a:pt x="2620683" y="25247"/>
                </a:lnTo>
                <a:lnTo>
                  <a:pt x="2655176" y="24180"/>
                </a:lnTo>
                <a:lnTo>
                  <a:pt x="2689669" y="23025"/>
                </a:lnTo>
                <a:lnTo>
                  <a:pt x="2724073" y="21958"/>
                </a:lnTo>
                <a:lnTo>
                  <a:pt x="2758566" y="20891"/>
                </a:lnTo>
                <a:lnTo>
                  <a:pt x="2793060" y="19735"/>
                </a:lnTo>
                <a:lnTo>
                  <a:pt x="2827553" y="18668"/>
                </a:lnTo>
                <a:lnTo>
                  <a:pt x="2862046" y="17602"/>
                </a:lnTo>
                <a:lnTo>
                  <a:pt x="2896539" y="16446"/>
                </a:lnTo>
                <a:lnTo>
                  <a:pt x="2931032" y="15379"/>
                </a:lnTo>
                <a:lnTo>
                  <a:pt x="2965526" y="14312"/>
                </a:lnTo>
                <a:lnTo>
                  <a:pt x="2999929" y="13157"/>
                </a:lnTo>
                <a:lnTo>
                  <a:pt x="3034422" y="12090"/>
                </a:lnTo>
                <a:lnTo>
                  <a:pt x="3068916" y="11023"/>
                </a:lnTo>
                <a:lnTo>
                  <a:pt x="3103410" y="9867"/>
                </a:lnTo>
                <a:lnTo>
                  <a:pt x="3137903" y="8801"/>
                </a:lnTo>
                <a:lnTo>
                  <a:pt x="3172396" y="7734"/>
                </a:lnTo>
                <a:lnTo>
                  <a:pt x="3206889" y="6578"/>
                </a:lnTo>
                <a:lnTo>
                  <a:pt x="3241382" y="5511"/>
                </a:lnTo>
                <a:lnTo>
                  <a:pt x="3275787" y="4444"/>
                </a:lnTo>
                <a:lnTo>
                  <a:pt x="3310280" y="3289"/>
                </a:lnTo>
                <a:lnTo>
                  <a:pt x="3344773" y="2222"/>
                </a:lnTo>
                <a:lnTo>
                  <a:pt x="3379266" y="1155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2855" y="3142475"/>
            <a:ext cx="3413760" cy="497205"/>
          </a:xfrm>
          <a:custGeom>
            <a:avLst/>
            <a:gdLst/>
            <a:ahLst/>
            <a:cxnLst/>
            <a:rect l="l" t="t" r="r" b="b"/>
            <a:pathLst>
              <a:path w="3413760" h="497204">
                <a:moveTo>
                  <a:pt x="0" y="496684"/>
                </a:moveTo>
                <a:lnTo>
                  <a:pt x="34493" y="491172"/>
                </a:lnTo>
                <a:lnTo>
                  <a:pt x="68986" y="485660"/>
                </a:lnTo>
                <a:lnTo>
                  <a:pt x="103479" y="480237"/>
                </a:lnTo>
                <a:lnTo>
                  <a:pt x="137972" y="474725"/>
                </a:lnTo>
                <a:lnTo>
                  <a:pt x="172377" y="469214"/>
                </a:lnTo>
                <a:lnTo>
                  <a:pt x="206870" y="463791"/>
                </a:lnTo>
                <a:lnTo>
                  <a:pt x="241363" y="458279"/>
                </a:lnTo>
                <a:lnTo>
                  <a:pt x="275856" y="452856"/>
                </a:lnTo>
                <a:lnTo>
                  <a:pt x="310349" y="447344"/>
                </a:lnTo>
                <a:lnTo>
                  <a:pt x="344843" y="441921"/>
                </a:lnTo>
                <a:lnTo>
                  <a:pt x="379336" y="436410"/>
                </a:lnTo>
                <a:lnTo>
                  <a:pt x="413829" y="430987"/>
                </a:lnTo>
                <a:lnTo>
                  <a:pt x="448233" y="425564"/>
                </a:lnTo>
                <a:lnTo>
                  <a:pt x="482726" y="420052"/>
                </a:lnTo>
                <a:lnTo>
                  <a:pt x="517220" y="414629"/>
                </a:lnTo>
                <a:lnTo>
                  <a:pt x="551713" y="409206"/>
                </a:lnTo>
                <a:lnTo>
                  <a:pt x="586206" y="403783"/>
                </a:lnTo>
                <a:lnTo>
                  <a:pt x="620699" y="398360"/>
                </a:lnTo>
                <a:lnTo>
                  <a:pt x="655192" y="392937"/>
                </a:lnTo>
                <a:lnTo>
                  <a:pt x="689686" y="387515"/>
                </a:lnTo>
                <a:lnTo>
                  <a:pt x="724090" y="382092"/>
                </a:lnTo>
                <a:lnTo>
                  <a:pt x="758583" y="376758"/>
                </a:lnTo>
                <a:lnTo>
                  <a:pt x="793076" y="371335"/>
                </a:lnTo>
                <a:lnTo>
                  <a:pt x="827570" y="366001"/>
                </a:lnTo>
                <a:lnTo>
                  <a:pt x="862063" y="360578"/>
                </a:lnTo>
                <a:lnTo>
                  <a:pt x="896556" y="355244"/>
                </a:lnTo>
                <a:lnTo>
                  <a:pt x="931049" y="349910"/>
                </a:lnTo>
                <a:lnTo>
                  <a:pt x="965542" y="344576"/>
                </a:lnTo>
                <a:lnTo>
                  <a:pt x="999947" y="339242"/>
                </a:lnTo>
                <a:lnTo>
                  <a:pt x="1034440" y="333908"/>
                </a:lnTo>
                <a:lnTo>
                  <a:pt x="1068933" y="328574"/>
                </a:lnTo>
                <a:lnTo>
                  <a:pt x="1103426" y="323329"/>
                </a:lnTo>
                <a:lnTo>
                  <a:pt x="1137919" y="317995"/>
                </a:lnTo>
                <a:lnTo>
                  <a:pt x="1172413" y="312750"/>
                </a:lnTo>
                <a:lnTo>
                  <a:pt x="1206906" y="307505"/>
                </a:lnTo>
                <a:lnTo>
                  <a:pt x="1241399" y="302259"/>
                </a:lnTo>
                <a:lnTo>
                  <a:pt x="1275892" y="297014"/>
                </a:lnTo>
                <a:lnTo>
                  <a:pt x="1310297" y="291769"/>
                </a:lnTo>
                <a:lnTo>
                  <a:pt x="1344790" y="286613"/>
                </a:lnTo>
                <a:lnTo>
                  <a:pt x="1379283" y="281457"/>
                </a:lnTo>
                <a:lnTo>
                  <a:pt x="1413776" y="276212"/>
                </a:lnTo>
                <a:lnTo>
                  <a:pt x="1448269" y="271144"/>
                </a:lnTo>
                <a:lnTo>
                  <a:pt x="1482763" y="265988"/>
                </a:lnTo>
                <a:lnTo>
                  <a:pt x="1517256" y="260832"/>
                </a:lnTo>
                <a:lnTo>
                  <a:pt x="1551749" y="255765"/>
                </a:lnTo>
                <a:lnTo>
                  <a:pt x="1586153" y="250697"/>
                </a:lnTo>
                <a:lnTo>
                  <a:pt x="1620646" y="245630"/>
                </a:lnTo>
                <a:lnTo>
                  <a:pt x="1655140" y="240652"/>
                </a:lnTo>
                <a:lnTo>
                  <a:pt x="1689633" y="235584"/>
                </a:lnTo>
                <a:lnTo>
                  <a:pt x="1724126" y="230606"/>
                </a:lnTo>
                <a:lnTo>
                  <a:pt x="1758619" y="225628"/>
                </a:lnTo>
                <a:lnTo>
                  <a:pt x="1793112" y="220738"/>
                </a:lnTo>
                <a:lnTo>
                  <a:pt x="1827606" y="215760"/>
                </a:lnTo>
                <a:lnTo>
                  <a:pt x="1862010" y="210870"/>
                </a:lnTo>
                <a:lnTo>
                  <a:pt x="1896503" y="205981"/>
                </a:lnTo>
                <a:lnTo>
                  <a:pt x="1930996" y="201091"/>
                </a:lnTo>
                <a:lnTo>
                  <a:pt x="1965490" y="196291"/>
                </a:lnTo>
                <a:lnTo>
                  <a:pt x="1999983" y="191401"/>
                </a:lnTo>
                <a:lnTo>
                  <a:pt x="2034476" y="186601"/>
                </a:lnTo>
                <a:lnTo>
                  <a:pt x="2068969" y="181800"/>
                </a:lnTo>
                <a:lnTo>
                  <a:pt x="2103462" y="176999"/>
                </a:lnTo>
                <a:lnTo>
                  <a:pt x="2137867" y="172288"/>
                </a:lnTo>
                <a:lnTo>
                  <a:pt x="2172360" y="167487"/>
                </a:lnTo>
                <a:lnTo>
                  <a:pt x="2206853" y="162686"/>
                </a:lnTo>
                <a:lnTo>
                  <a:pt x="2241346" y="157975"/>
                </a:lnTo>
                <a:lnTo>
                  <a:pt x="2275839" y="153263"/>
                </a:lnTo>
                <a:lnTo>
                  <a:pt x="2310333" y="148551"/>
                </a:lnTo>
                <a:lnTo>
                  <a:pt x="2344826" y="143840"/>
                </a:lnTo>
                <a:lnTo>
                  <a:pt x="2379319" y="139128"/>
                </a:lnTo>
                <a:lnTo>
                  <a:pt x="2413812" y="134416"/>
                </a:lnTo>
                <a:lnTo>
                  <a:pt x="2448217" y="129705"/>
                </a:lnTo>
                <a:lnTo>
                  <a:pt x="2482710" y="125082"/>
                </a:lnTo>
                <a:lnTo>
                  <a:pt x="2517203" y="120370"/>
                </a:lnTo>
                <a:lnTo>
                  <a:pt x="2551696" y="115747"/>
                </a:lnTo>
                <a:lnTo>
                  <a:pt x="2586189" y="111036"/>
                </a:lnTo>
                <a:lnTo>
                  <a:pt x="2620683" y="106413"/>
                </a:lnTo>
                <a:lnTo>
                  <a:pt x="2655176" y="101790"/>
                </a:lnTo>
                <a:lnTo>
                  <a:pt x="2689669" y="97078"/>
                </a:lnTo>
                <a:lnTo>
                  <a:pt x="2724073" y="92455"/>
                </a:lnTo>
                <a:lnTo>
                  <a:pt x="2758566" y="87833"/>
                </a:lnTo>
                <a:lnTo>
                  <a:pt x="2793060" y="83121"/>
                </a:lnTo>
                <a:lnTo>
                  <a:pt x="2827553" y="78498"/>
                </a:lnTo>
                <a:lnTo>
                  <a:pt x="2862046" y="73875"/>
                </a:lnTo>
                <a:lnTo>
                  <a:pt x="2896539" y="69253"/>
                </a:lnTo>
                <a:lnTo>
                  <a:pt x="2931032" y="64630"/>
                </a:lnTo>
                <a:lnTo>
                  <a:pt x="2965526" y="60007"/>
                </a:lnTo>
                <a:lnTo>
                  <a:pt x="2999929" y="55384"/>
                </a:lnTo>
                <a:lnTo>
                  <a:pt x="3034422" y="50761"/>
                </a:lnTo>
                <a:lnTo>
                  <a:pt x="3068916" y="46139"/>
                </a:lnTo>
                <a:lnTo>
                  <a:pt x="3103410" y="41516"/>
                </a:lnTo>
                <a:lnTo>
                  <a:pt x="3137903" y="36893"/>
                </a:lnTo>
                <a:lnTo>
                  <a:pt x="3172396" y="32270"/>
                </a:lnTo>
                <a:lnTo>
                  <a:pt x="3206889" y="27647"/>
                </a:lnTo>
                <a:lnTo>
                  <a:pt x="3241382" y="23025"/>
                </a:lnTo>
                <a:lnTo>
                  <a:pt x="3275787" y="18402"/>
                </a:lnTo>
                <a:lnTo>
                  <a:pt x="3310280" y="13779"/>
                </a:lnTo>
                <a:lnTo>
                  <a:pt x="3344773" y="9156"/>
                </a:lnTo>
                <a:lnTo>
                  <a:pt x="3379266" y="4533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2855" y="3359391"/>
            <a:ext cx="3413760" cy="92075"/>
          </a:xfrm>
          <a:custGeom>
            <a:avLst/>
            <a:gdLst/>
            <a:ahLst/>
            <a:cxnLst/>
            <a:rect l="l" t="t" r="r" b="b"/>
            <a:pathLst>
              <a:path w="3413760" h="92075">
                <a:moveTo>
                  <a:pt x="0" y="91744"/>
                </a:moveTo>
                <a:lnTo>
                  <a:pt x="34493" y="90855"/>
                </a:lnTo>
                <a:lnTo>
                  <a:pt x="68986" y="89877"/>
                </a:lnTo>
                <a:lnTo>
                  <a:pt x="103479" y="88988"/>
                </a:lnTo>
                <a:lnTo>
                  <a:pt x="137972" y="88010"/>
                </a:lnTo>
                <a:lnTo>
                  <a:pt x="172377" y="87121"/>
                </a:lnTo>
                <a:lnTo>
                  <a:pt x="206870" y="86232"/>
                </a:lnTo>
                <a:lnTo>
                  <a:pt x="241363" y="85255"/>
                </a:lnTo>
                <a:lnTo>
                  <a:pt x="275856" y="84366"/>
                </a:lnTo>
                <a:lnTo>
                  <a:pt x="310349" y="83388"/>
                </a:lnTo>
                <a:lnTo>
                  <a:pt x="344843" y="82499"/>
                </a:lnTo>
                <a:lnTo>
                  <a:pt x="379336" y="81521"/>
                </a:lnTo>
                <a:lnTo>
                  <a:pt x="413829" y="80632"/>
                </a:lnTo>
                <a:lnTo>
                  <a:pt x="448233" y="79743"/>
                </a:lnTo>
                <a:lnTo>
                  <a:pt x="482726" y="78765"/>
                </a:lnTo>
                <a:lnTo>
                  <a:pt x="517220" y="77876"/>
                </a:lnTo>
                <a:lnTo>
                  <a:pt x="551713" y="76898"/>
                </a:lnTo>
                <a:lnTo>
                  <a:pt x="586206" y="76009"/>
                </a:lnTo>
                <a:lnTo>
                  <a:pt x="620699" y="75031"/>
                </a:lnTo>
                <a:lnTo>
                  <a:pt x="655192" y="74142"/>
                </a:lnTo>
                <a:lnTo>
                  <a:pt x="689686" y="73253"/>
                </a:lnTo>
                <a:lnTo>
                  <a:pt x="724090" y="72275"/>
                </a:lnTo>
                <a:lnTo>
                  <a:pt x="758583" y="71386"/>
                </a:lnTo>
                <a:lnTo>
                  <a:pt x="793076" y="70408"/>
                </a:lnTo>
                <a:lnTo>
                  <a:pt x="827570" y="69519"/>
                </a:lnTo>
                <a:lnTo>
                  <a:pt x="862063" y="68541"/>
                </a:lnTo>
                <a:lnTo>
                  <a:pt x="896556" y="67652"/>
                </a:lnTo>
                <a:lnTo>
                  <a:pt x="931049" y="66763"/>
                </a:lnTo>
                <a:lnTo>
                  <a:pt x="965542" y="65785"/>
                </a:lnTo>
                <a:lnTo>
                  <a:pt x="999947" y="64896"/>
                </a:lnTo>
                <a:lnTo>
                  <a:pt x="1034440" y="63919"/>
                </a:lnTo>
                <a:lnTo>
                  <a:pt x="1068933" y="63030"/>
                </a:lnTo>
                <a:lnTo>
                  <a:pt x="1103426" y="62052"/>
                </a:lnTo>
                <a:lnTo>
                  <a:pt x="1137919" y="61163"/>
                </a:lnTo>
                <a:lnTo>
                  <a:pt x="1172413" y="60274"/>
                </a:lnTo>
                <a:lnTo>
                  <a:pt x="1206906" y="59296"/>
                </a:lnTo>
                <a:lnTo>
                  <a:pt x="1241399" y="58407"/>
                </a:lnTo>
                <a:lnTo>
                  <a:pt x="1275892" y="57429"/>
                </a:lnTo>
                <a:lnTo>
                  <a:pt x="1310297" y="56540"/>
                </a:lnTo>
                <a:lnTo>
                  <a:pt x="1344790" y="55562"/>
                </a:lnTo>
                <a:lnTo>
                  <a:pt x="1379283" y="54673"/>
                </a:lnTo>
                <a:lnTo>
                  <a:pt x="1413776" y="53784"/>
                </a:lnTo>
                <a:lnTo>
                  <a:pt x="1448269" y="52806"/>
                </a:lnTo>
                <a:lnTo>
                  <a:pt x="1482763" y="51917"/>
                </a:lnTo>
                <a:lnTo>
                  <a:pt x="1517256" y="50939"/>
                </a:lnTo>
                <a:lnTo>
                  <a:pt x="1551749" y="50050"/>
                </a:lnTo>
                <a:lnTo>
                  <a:pt x="1586153" y="49072"/>
                </a:lnTo>
                <a:lnTo>
                  <a:pt x="1620646" y="48183"/>
                </a:lnTo>
                <a:lnTo>
                  <a:pt x="1655140" y="47294"/>
                </a:lnTo>
                <a:lnTo>
                  <a:pt x="1689633" y="46316"/>
                </a:lnTo>
                <a:lnTo>
                  <a:pt x="1724126" y="45427"/>
                </a:lnTo>
                <a:lnTo>
                  <a:pt x="1758619" y="44449"/>
                </a:lnTo>
                <a:lnTo>
                  <a:pt x="1793112" y="43560"/>
                </a:lnTo>
                <a:lnTo>
                  <a:pt x="1827606" y="42583"/>
                </a:lnTo>
                <a:lnTo>
                  <a:pt x="1862010" y="41694"/>
                </a:lnTo>
                <a:lnTo>
                  <a:pt x="1896503" y="40805"/>
                </a:lnTo>
                <a:lnTo>
                  <a:pt x="1930996" y="39827"/>
                </a:lnTo>
                <a:lnTo>
                  <a:pt x="1965490" y="38938"/>
                </a:lnTo>
                <a:lnTo>
                  <a:pt x="1999983" y="37960"/>
                </a:lnTo>
                <a:lnTo>
                  <a:pt x="2034476" y="37071"/>
                </a:lnTo>
                <a:lnTo>
                  <a:pt x="2068969" y="36093"/>
                </a:lnTo>
                <a:lnTo>
                  <a:pt x="2103462" y="35204"/>
                </a:lnTo>
                <a:lnTo>
                  <a:pt x="2137867" y="34315"/>
                </a:lnTo>
                <a:lnTo>
                  <a:pt x="2172360" y="33337"/>
                </a:lnTo>
                <a:lnTo>
                  <a:pt x="2206853" y="32448"/>
                </a:lnTo>
                <a:lnTo>
                  <a:pt x="2241346" y="31470"/>
                </a:lnTo>
                <a:lnTo>
                  <a:pt x="2275839" y="30581"/>
                </a:lnTo>
                <a:lnTo>
                  <a:pt x="2310333" y="29603"/>
                </a:lnTo>
                <a:lnTo>
                  <a:pt x="2344826" y="28714"/>
                </a:lnTo>
                <a:lnTo>
                  <a:pt x="2379319" y="27825"/>
                </a:lnTo>
                <a:lnTo>
                  <a:pt x="2413812" y="26847"/>
                </a:lnTo>
                <a:lnTo>
                  <a:pt x="2448217" y="25958"/>
                </a:lnTo>
                <a:lnTo>
                  <a:pt x="2482710" y="24980"/>
                </a:lnTo>
                <a:lnTo>
                  <a:pt x="2517203" y="24091"/>
                </a:lnTo>
                <a:lnTo>
                  <a:pt x="2551696" y="23113"/>
                </a:lnTo>
                <a:lnTo>
                  <a:pt x="2586189" y="22224"/>
                </a:lnTo>
                <a:lnTo>
                  <a:pt x="2620683" y="21335"/>
                </a:lnTo>
                <a:lnTo>
                  <a:pt x="2655176" y="20358"/>
                </a:lnTo>
                <a:lnTo>
                  <a:pt x="2689669" y="19469"/>
                </a:lnTo>
                <a:lnTo>
                  <a:pt x="2724073" y="18491"/>
                </a:lnTo>
                <a:lnTo>
                  <a:pt x="2758566" y="17602"/>
                </a:lnTo>
                <a:lnTo>
                  <a:pt x="2793060" y="16624"/>
                </a:lnTo>
                <a:lnTo>
                  <a:pt x="2827553" y="15735"/>
                </a:lnTo>
                <a:lnTo>
                  <a:pt x="2862046" y="14846"/>
                </a:lnTo>
                <a:lnTo>
                  <a:pt x="2896539" y="13868"/>
                </a:lnTo>
                <a:lnTo>
                  <a:pt x="2931032" y="12979"/>
                </a:lnTo>
                <a:lnTo>
                  <a:pt x="2965526" y="12001"/>
                </a:lnTo>
                <a:lnTo>
                  <a:pt x="2999929" y="11112"/>
                </a:lnTo>
                <a:lnTo>
                  <a:pt x="3034422" y="10134"/>
                </a:lnTo>
                <a:lnTo>
                  <a:pt x="3068916" y="9245"/>
                </a:lnTo>
                <a:lnTo>
                  <a:pt x="3103410" y="8356"/>
                </a:lnTo>
                <a:lnTo>
                  <a:pt x="3137903" y="7378"/>
                </a:lnTo>
                <a:lnTo>
                  <a:pt x="3172396" y="6489"/>
                </a:lnTo>
                <a:lnTo>
                  <a:pt x="3206889" y="5511"/>
                </a:lnTo>
                <a:lnTo>
                  <a:pt x="3241382" y="4622"/>
                </a:lnTo>
                <a:lnTo>
                  <a:pt x="3275787" y="3733"/>
                </a:lnTo>
                <a:lnTo>
                  <a:pt x="3310280" y="2755"/>
                </a:lnTo>
                <a:lnTo>
                  <a:pt x="3344773" y="1866"/>
                </a:lnTo>
                <a:lnTo>
                  <a:pt x="3379266" y="888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2855" y="3739527"/>
            <a:ext cx="3413760" cy="38100"/>
          </a:xfrm>
          <a:custGeom>
            <a:avLst/>
            <a:gdLst/>
            <a:ahLst/>
            <a:cxnLst/>
            <a:rect l="l" t="t" r="r" b="b"/>
            <a:pathLst>
              <a:path w="3413760" h="38100">
                <a:moveTo>
                  <a:pt x="0" y="37515"/>
                </a:moveTo>
                <a:lnTo>
                  <a:pt x="34493" y="37071"/>
                </a:lnTo>
                <a:lnTo>
                  <a:pt x="68986" y="36715"/>
                </a:lnTo>
                <a:lnTo>
                  <a:pt x="103479" y="36360"/>
                </a:lnTo>
                <a:lnTo>
                  <a:pt x="137972" y="36004"/>
                </a:lnTo>
                <a:lnTo>
                  <a:pt x="172377" y="35559"/>
                </a:lnTo>
                <a:lnTo>
                  <a:pt x="206870" y="35204"/>
                </a:lnTo>
                <a:lnTo>
                  <a:pt x="241363" y="34848"/>
                </a:lnTo>
                <a:lnTo>
                  <a:pt x="275856" y="34493"/>
                </a:lnTo>
                <a:lnTo>
                  <a:pt x="310349" y="34048"/>
                </a:lnTo>
                <a:lnTo>
                  <a:pt x="344843" y="33693"/>
                </a:lnTo>
                <a:lnTo>
                  <a:pt x="379336" y="33337"/>
                </a:lnTo>
                <a:lnTo>
                  <a:pt x="413829" y="32981"/>
                </a:lnTo>
                <a:lnTo>
                  <a:pt x="448233" y="32537"/>
                </a:lnTo>
                <a:lnTo>
                  <a:pt x="482726" y="32181"/>
                </a:lnTo>
                <a:lnTo>
                  <a:pt x="517220" y="31826"/>
                </a:lnTo>
                <a:lnTo>
                  <a:pt x="551713" y="31470"/>
                </a:lnTo>
                <a:lnTo>
                  <a:pt x="586206" y="31026"/>
                </a:lnTo>
                <a:lnTo>
                  <a:pt x="620699" y="30670"/>
                </a:lnTo>
                <a:lnTo>
                  <a:pt x="655192" y="30314"/>
                </a:lnTo>
                <a:lnTo>
                  <a:pt x="689686" y="29959"/>
                </a:lnTo>
                <a:lnTo>
                  <a:pt x="724090" y="29514"/>
                </a:lnTo>
                <a:lnTo>
                  <a:pt x="758583" y="29159"/>
                </a:lnTo>
                <a:lnTo>
                  <a:pt x="793076" y="28803"/>
                </a:lnTo>
                <a:lnTo>
                  <a:pt x="827570" y="28447"/>
                </a:lnTo>
                <a:lnTo>
                  <a:pt x="862063" y="28003"/>
                </a:lnTo>
                <a:lnTo>
                  <a:pt x="896556" y="27647"/>
                </a:lnTo>
                <a:lnTo>
                  <a:pt x="931049" y="27292"/>
                </a:lnTo>
                <a:lnTo>
                  <a:pt x="965542" y="26936"/>
                </a:lnTo>
                <a:lnTo>
                  <a:pt x="999947" y="26492"/>
                </a:lnTo>
                <a:lnTo>
                  <a:pt x="1034440" y="26136"/>
                </a:lnTo>
                <a:lnTo>
                  <a:pt x="1068933" y="25780"/>
                </a:lnTo>
                <a:lnTo>
                  <a:pt x="1103426" y="25336"/>
                </a:lnTo>
                <a:lnTo>
                  <a:pt x="1137919" y="24980"/>
                </a:lnTo>
                <a:lnTo>
                  <a:pt x="1172413" y="24625"/>
                </a:lnTo>
                <a:lnTo>
                  <a:pt x="1206906" y="24269"/>
                </a:lnTo>
                <a:lnTo>
                  <a:pt x="1241399" y="23825"/>
                </a:lnTo>
                <a:lnTo>
                  <a:pt x="1275892" y="23469"/>
                </a:lnTo>
                <a:lnTo>
                  <a:pt x="1310297" y="23113"/>
                </a:lnTo>
                <a:lnTo>
                  <a:pt x="1344790" y="22758"/>
                </a:lnTo>
                <a:lnTo>
                  <a:pt x="1379283" y="22313"/>
                </a:lnTo>
                <a:lnTo>
                  <a:pt x="1413776" y="21958"/>
                </a:lnTo>
                <a:lnTo>
                  <a:pt x="1448269" y="21602"/>
                </a:lnTo>
                <a:lnTo>
                  <a:pt x="1482763" y="21247"/>
                </a:lnTo>
                <a:lnTo>
                  <a:pt x="1517256" y="20802"/>
                </a:lnTo>
                <a:lnTo>
                  <a:pt x="1551749" y="20446"/>
                </a:lnTo>
                <a:lnTo>
                  <a:pt x="1586153" y="20091"/>
                </a:lnTo>
                <a:lnTo>
                  <a:pt x="1620646" y="19735"/>
                </a:lnTo>
                <a:lnTo>
                  <a:pt x="1655140" y="19291"/>
                </a:lnTo>
                <a:lnTo>
                  <a:pt x="1689633" y="18935"/>
                </a:lnTo>
                <a:lnTo>
                  <a:pt x="1724126" y="18580"/>
                </a:lnTo>
                <a:lnTo>
                  <a:pt x="1758619" y="18224"/>
                </a:lnTo>
                <a:lnTo>
                  <a:pt x="1793112" y="17779"/>
                </a:lnTo>
                <a:lnTo>
                  <a:pt x="1827606" y="17424"/>
                </a:lnTo>
                <a:lnTo>
                  <a:pt x="1862010" y="17068"/>
                </a:lnTo>
                <a:lnTo>
                  <a:pt x="1896503" y="16713"/>
                </a:lnTo>
                <a:lnTo>
                  <a:pt x="1930996" y="16268"/>
                </a:lnTo>
                <a:lnTo>
                  <a:pt x="1965490" y="15913"/>
                </a:lnTo>
                <a:lnTo>
                  <a:pt x="1999983" y="15557"/>
                </a:lnTo>
                <a:lnTo>
                  <a:pt x="2034476" y="15201"/>
                </a:lnTo>
                <a:lnTo>
                  <a:pt x="2068969" y="14757"/>
                </a:lnTo>
                <a:lnTo>
                  <a:pt x="2103462" y="14401"/>
                </a:lnTo>
                <a:lnTo>
                  <a:pt x="2137867" y="14046"/>
                </a:lnTo>
                <a:lnTo>
                  <a:pt x="2172360" y="13690"/>
                </a:lnTo>
                <a:lnTo>
                  <a:pt x="2206853" y="13246"/>
                </a:lnTo>
                <a:lnTo>
                  <a:pt x="2241346" y="12890"/>
                </a:lnTo>
                <a:lnTo>
                  <a:pt x="2275839" y="12534"/>
                </a:lnTo>
                <a:lnTo>
                  <a:pt x="2310333" y="12179"/>
                </a:lnTo>
                <a:lnTo>
                  <a:pt x="2344826" y="11734"/>
                </a:lnTo>
                <a:lnTo>
                  <a:pt x="2379319" y="11379"/>
                </a:lnTo>
                <a:lnTo>
                  <a:pt x="2413812" y="11023"/>
                </a:lnTo>
                <a:lnTo>
                  <a:pt x="2448217" y="10579"/>
                </a:lnTo>
                <a:lnTo>
                  <a:pt x="2482710" y="10223"/>
                </a:lnTo>
                <a:lnTo>
                  <a:pt x="2517203" y="9867"/>
                </a:lnTo>
                <a:lnTo>
                  <a:pt x="2551696" y="9512"/>
                </a:lnTo>
                <a:lnTo>
                  <a:pt x="2586189" y="9067"/>
                </a:lnTo>
                <a:lnTo>
                  <a:pt x="2620683" y="8712"/>
                </a:lnTo>
                <a:lnTo>
                  <a:pt x="2655176" y="8356"/>
                </a:lnTo>
                <a:lnTo>
                  <a:pt x="2689669" y="8000"/>
                </a:lnTo>
                <a:lnTo>
                  <a:pt x="2724073" y="7556"/>
                </a:lnTo>
                <a:lnTo>
                  <a:pt x="2758566" y="7200"/>
                </a:lnTo>
                <a:lnTo>
                  <a:pt x="2793060" y="6845"/>
                </a:lnTo>
                <a:lnTo>
                  <a:pt x="2827553" y="6489"/>
                </a:lnTo>
                <a:lnTo>
                  <a:pt x="2862046" y="6045"/>
                </a:lnTo>
                <a:lnTo>
                  <a:pt x="2896539" y="5689"/>
                </a:lnTo>
                <a:lnTo>
                  <a:pt x="2931032" y="5333"/>
                </a:lnTo>
                <a:lnTo>
                  <a:pt x="2965526" y="4978"/>
                </a:lnTo>
                <a:lnTo>
                  <a:pt x="2999929" y="4533"/>
                </a:lnTo>
                <a:lnTo>
                  <a:pt x="3034422" y="4178"/>
                </a:lnTo>
                <a:lnTo>
                  <a:pt x="3068916" y="3822"/>
                </a:lnTo>
                <a:lnTo>
                  <a:pt x="3103410" y="3467"/>
                </a:lnTo>
                <a:lnTo>
                  <a:pt x="3137903" y="3022"/>
                </a:lnTo>
                <a:lnTo>
                  <a:pt x="3172396" y="2666"/>
                </a:lnTo>
                <a:lnTo>
                  <a:pt x="3206889" y="2311"/>
                </a:lnTo>
                <a:lnTo>
                  <a:pt x="3241382" y="1955"/>
                </a:lnTo>
                <a:lnTo>
                  <a:pt x="3275787" y="1511"/>
                </a:lnTo>
                <a:lnTo>
                  <a:pt x="3310280" y="1155"/>
                </a:lnTo>
                <a:lnTo>
                  <a:pt x="3344773" y="800"/>
                </a:lnTo>
                <a:lnTo>
                  <a:pt x="3379266" y="444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2855" y="3672052"/>
            <a:ext cx="3413760" cy="161925"/>
          </a:xfrm>
          <a:custGeom>
            <a:avLst/>
            <a:gdLst/>
            <a:ahLst/>
            <a:cxnLst/>
            <a:rect l="l" t="t" r="r" b="b"/>
            <a:pathLst>
              <a:path w="3413760" h="161925">
                <a:moveTo>
                  <a:pt x="0" y="58140"/>
                </a:moveTo>
                <a:lnTo>
                  <a:pt x="34493" y="54140"/>
                </a:lnTo>
                <a:lnTo>
                  <a:pt x="68986" y="50050"/>
                </a:lnTo>
                <a:lnTo>
                  <a:pt x="103479" y="46050"/>
                </a:lnTo>
                <a:lnTo>
                  <a:pt x="172377" y="38315"/>
                </a:lnTo>
                <a:lnTo>
                  <a:pt x="241363" y="30848"/>
                </a:lnTo>
                <a:lnTo>
                  <a:pt x="310349" y="23825"/>
                </a:lnTo>
                <a:lnTo>
                  <a:pt x="379336" y="17513"/>
                </a:lnTo>
                <a:lnTo>
                  <a:pt x="448233" y="11912"/>
                </a:lnTo>
                <a:lnTo>
                  <a:pt x="517220" y="7289"/>
                </a:lnTo>
                <a:lnTo>
                  <a:pt x="586206" y="3644"/>
                </a:lnTo>
                <a:lnTo>
                  <a:pt x="655192" y="1155"/>
                </a:lnTo>
                <a:lnTo>
                  <a:pt x="724090" y="0"/>
                </a:lnTo>
                <a:lnTo>
                  <a:pt x="758583" y="0"/>
                </a:lnTo>
                <a:lnTo>
                  <a:pt x="827570" y="1155"/>
                </a:lnTo>
                <a:lnTo>
                  <a:pt x="896556" y="3911"/>
                </a:lnTo>
                <a:lnTo>
                  <a:pt x="965542" y="8267"/>
                </a:lnTo>
                <a:lnTo>
                  <a:pt x="1034440" y="14046"/>
                </a:lnTo>
                <a:lnTo>
                  <a:pt x="1103426" y="21069"/>
                </a:lnTo>
                <a:lnTo>
                  <a:pt x="1172413" y="29070"/>
                </a:lnTo>
                <a:lnTo>
                  <a:pt x="1241399" y="37960"/>
                </a:lnTo>
                <a:lnTo>
                  <a:pt x="1310297" y="47472"/>
                </a:lnTo>
                <a:lnTo>
                  <a:pt x="1379283" y="57429"/>
                </a:lnTo>
                <a:lnTo>
                  <a:pt x="1413776" y="62496"/>
                </a:lnTo>
                <a:lnTo>
                  <a:pt x="1448269" y="67652"/>
                </a:lnTo>
                <a:lnTo>
                  <a:pt x="1482763" y="72809"/>
                </a:lnTo>
                <a:lnTo>
                  <a:pt x="1517256" y="77876"/>
                </a:lnTo>
                <a:lnTo>
                  <a:pt x="1551749" y="83032"/>
                </a:lnTo>
                <a:lnTo>
                  <a:pt x="1586153" y="88099"/>
                </a:lnTo>
                <a:lnTo>
                  <a:pt x="1620646" y="93078"/>
                </a:lnTo>
                <a:lnTo>
                  <a:pt x="1655140" y="97878"/>
                </a:lnTo>
                <a:lnTo>
                  <a:pt x="1689633" y="102679"/>
                </a:lnTo>
                <a:lnTo>
                  <a:pt x="1758619" y="111658"/>
                </a:lnTo>
                <a:lnTo>
                  <a:pt x="1827606" y="120014"/>
                </a:lnTo>
                <a:lnTo>
                  <a:pt x="1896503" y="127660"/>
                </a:lnTo>
                <a:lnTo>
                  <a:pt x="1965490" y="134594"/>
                </a:lnTo>
                <a:lnTo>
                  <a:pt x="2034476" y="140728"/>
                </a:lnTo>
                <a:lnTo>
                  <a:pt x="2103462" y="146151"/>
                </a:lnTo>
                <a:lnTo>
                  <a:pt x="2172360" y="150774"/>
                </a:lnTo>
                <a:lnTo>
                  <a:pt x="2241346" y="154597"/>
                </a:lnTo>
                <a:lnTo>
                  <a:pt x="2310333" y="157619"/>
                </a:lnTo>
                <a:lnTo>
                  <a:pt x="2379319" y="159753"/>
                </a:lnTo>
                <a:lnTo>
                  <a:pt x="2448217" y="160997"/>
                </a:lnTo>
                <a:lnTo>
                  <a:pt x="2482710" y="161353"/>
                </a:lnTo>
                <a:lnTo>
                  <a:pt x="2517203" y="161353"/>
                </a:lnTo>
                <a:lnTo>
                  <a:pt x="2586189" y="160820"/>
                </a:lnTo>
                <a:lnTo>
                  <a:pt x="2655176" y="159397"/>
                </a:lnTo>
                <a:lnTo>
                  <a:pt x="2724073" y="157086"/>
                </a:lnTo>
                <a:lnTo>
                  <a:pt x="2793060" y="153974"/>
                </a:lnTo>
                <a:lnTo>
                  <a:pt x="2862046" y="150240"/>
                </a:lnTo>
                <a:lnTo>
                  <a:pt x="2931032" y="145973"/>
                </a:lnTo>
                <a:lnTo>
                  <a:pt x="2999929" y="141084"/>
                </a:lnTo>
                <a:lnTo>
                  <a:pt x="3034422" y="138417"/>
                </a:lnTo>
                <a:lnTo>
                  <a:pt x="3068916" y="135750"/>
                </a:lnTo>
                <a:lnTo>
                  <a:pt x="3103410" y="132905"/>
                </a:lnTo>
                <a:lnTo>
                  <a:pt x="3137903" y="130060"/>
                </a:lnTo>
                <a:lnTo>
                  <a:pt x="3172396" y="127038"/>
                </a:lnTo>
                <a:lnTo>
                  <a:pt x="3206889" y="124015"/>
                </a:lnTo>
                <a:lnTo>
                  <a:pt x="3241382" y="120903"/>
                </a:lnTo>
                <a:lnTo>
                  <a:pt x="3275787" y="117792"/>
                </a:lnTo>
                <a:lnTo>
                  <a:pt x="3310280" y="114592"/>
                </a:lnTo>
                <a:lnTo>
                  <a:pt x="3344773" y="111391"/>
                </a:lnTo>
                <a:lnTo>
                  <a:pt x="3379266" y="108191"/>
                </a:lnTo>
                <a:lnTo>
                  <a:pt x="3413759" y="10499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2855" y="3368459"/>
            <a:ext cx="3413760" cy="466090"/>
          </a:xfrm>
          <a:custGeom>
            <a:avLst/>
            <a:gdLst/>
            <a:ahLst/>
            <a:cxnLst/>
            <a:rect l="l" t="t" r="r" b="b"/>
            <a:pathLst>
              <a:path w="3413760" h="466089">
                <a:moveTo>
                  <a:pt x="0" y="464769"/>
                </a:moveTo>
                <a:lnTo>
                  <a:pt x="34493" y="464591"/>
                </a:lnTo>
                <a:lnTo>
                  <a:pt x="68986" y="464502"/>
                </a:lnTo>
                <a:lnTo>
                  <a:pt x="103479" y="464324"/>
                </a:lnTo>
                <a:lnTo>
                  <a:pt x="137972" y="464146"/>
                </a:lnTo>
                <a:lnTo>
                  <a:pt x="172377" y="464057"/>
                </a:lnTo>
                <a:lnTo>
                  <a:pt x="206870" y="463969"/>
                </a:lnTo>
                <a:lnTo>
                  <a:pt x="241363" y="463791"/>
                </a:lnTo>
                <a:lnTo>
                  <a:pt x="275856" y="463702"/>
                </a:lnTo>
                <a:lnTo>
                  <a:pt x="310349" y="463613"/>
                </a:lnTo>
                <a:lnTo>
                  <a:pt x="344843" y="463524"/>
                </a:lnTo>
                <a:lnTo>
                  <a:pt x="379336" y="463435"/>
                </a:lnTo>
                <a:lnTo>
                  <a:pt x="413829" y="463435"/>
                </a:lnTo>
                <a:lnTo>
                  <a:pt x="448233" y="463346"/>
                </a:lnTo>
                <a:lnTo>
                  <a:pt x="482726" y="463346"/>
                </a:lnTo>
                <a:lnTo>
                  <a:pt x="517220" y="463346"/>
                </a:lnTo>
                <a:lnTo>
                  <a:pt x="551713" y="463346"/>
                </a:lnTo>
                <a:lnTo>
                  <a:pt x="586206" y="463435"/>
                </a:lnTo>
                <a:lnTo>
                  <a:pt x="620699" y="463524"/>
                </a:lnTo>
                <a:lnTo>
                  <a:pt x="655192" y="463613"/>
                </a:lnTo>
                <a:lnTo>
                  <a:pt x="689686" y="463702"/>
                </a:lnTo>
                <a:lnTo>
                  <a:pt x="724090" y="463880"/>
                </a:lnTo>
                <a:lnTo>
                  <a:pt x="758583" y="464057"/>
                </a:lnTo>
                <a:lnTo>
                  <a:pt x="793076" y="464235"/>
                </a:lnTo>
                <a:lnTo>
                  <a:pt x="827570" y="464502"/>
                </a:lnTo>
                <a:lnTo>
                  <a:pt x="862063" y="464858"/>
                </a:lnTo>
                <a:lnTo>
                  <a:pt x="896556" y="465124"/>
                </a:lnTo>
                <a:lnTo>
                  <a:pt x="931049" y="465391"/>
                </a:lnTo>
                <a:lnTo>
                  <a:pt x="965542" y="465658"/>
                </a:lnTo>
                <a:lnTo>
                  <a:pt x="999947" y="465747"/>
                </a:lnTo>
                <a:lnTo>
                  <a:pt x="1068933" y="465302"/>
                </a:lnTo>
                <a:lnTo>
                  <a:pt x="1137919" y="463880"/>
                </a:lnTo>
                <a:lnTo>
                  <a:pt x="1206906" y="461035"/>
                </a:lnTo>
                <a:lnTo>
                  <a:pt x="1275892" y="456412"/>
                </a:lnTo>
                <a:lnTo>
                  <a:pt x="1344790" y="449478"/>
                </a:lnTo>
                <a:lnTo>
                  <a:pt x="1413776" y="439966"/>
                </a:lnTo>
                <a:lnTo>
                  <a:pt x="1482763" y="427520"/>
                </a:lnTo>
                <a:lnTo>
                  <a:pt x="1551749" y="411695"/>
                </a:lnTo>
                <a:lnTo>
                  <a:pt x="1620646" y="392048"/>
                </a:lnTo>
                <a:lnTo>
                  <a:pt x="1689633" y="368312"/>
                </a:lnTo>
                <a:lnTo>
                  <a:pt x="1758619" y="340220"/>
                </a:lnTo>
                <a:lnTo>
                  <a:pt x="1827606" y="308216"/>
                </a:lnTo>
                <a:lnTo>
                  <a:pt x="1862010" y="291147"/>
                </a:lnTo>
                <a:lnTo>
                  <a:pt x="1896503" y="273456"/>
                </a:lnTo>
                <a:lnTo>
                  <a:pt x="1930996" y="255320"/>
                </a:lnTo>
                <a:lnTo>
                  <a:pt x="1965490" y="236918"/>
                </a:lnTo>
                <a:lnTo>
                  <a:pt x="1999983" y="218338"/>
                </a:lnTo>
                <a:lnTo>
                  <a:pt x="2034476" y="199669"/>
                </a:lnTo>
                <a:lnTo>
                  <a:pt x="2068969" y="181089"/>
                </a:lnTo>
                <a:lnTo>
                  <a:pt x="2103462" y="162775"/>
                </a:lnTo>
                <a:lnTo>
                  <a:pt x="2137867" y="144729"/>
                </a:lnTo>
                <a:lnTo>
                  <a:pt x="2172360" y="127126"/>
                </a:lnTo>
                <a:lnTo>
                  <a:pt x="2206853" y="110147"/>
                </a:lnTo>
                <a:lnTo>
                  <a:pt x="2275839" y="78587"/>
                </a:lnTo>
                <a:lnTo>
                  <a:pt x="2344826" y="50850"/>
                </a:lnTo>
                <a:lnTo>
                  <a:pt x="2413812" y="28181"/>
                </a:lnTo>
                <a:lnTo>
                  <a:pt x="2482710" y="11468"/>
                </a:lnTo>
                <a:lnTo>
                  <a:pt x="2551696" y="1866"/>
                </a:lnTo>
                <a:lnTo>
                  <a:pt x="2586189" y="0"/>
                </a:lnTo>
                <a:lnTo>
                  <a:pt x="2620683" y="177"/>
                </a:lnTo>
                <a:lnTo>
                  <a:pt x="2689669" y="6045"/>
                </a:lnTo>
                <a:lnTo>
                  <a:pt x="2758566" y="18935"/>
                </a:lnTo>
                <a:lnTo>
                  <a:pt x="2827553" y="38138"/>
                </a:lnTo>
                <a:lnTo>
                  <a:pt x="2896539" y="63030"/>
                </a:lnTo>
                <a:lnTo>
                  <a:pt x="2965526" y="92811"/>
                </a:lnTo>
                <a:lnTo>
                  <a:pt x="2999929" y="109346"/>
                </a:lnTo>
                <a:lnTo>
                  <a:pt x="3034422" y="126949"/>
                </a:lnTo>
                <a:lnTo>
                  <a:pt x="3068916" y="145440"/>
                </a:lnTo>
                <a:lnTo>
                  <a:pt x="3103410" y="164731"/>
                </a:lnTo>
                <a:lnTo>
                  <a:pt x="3137903" y="184734"/>
                </a:lnTo>
                <a:lnTo>
                  <a:pt x="3172396" y="205447"/>
                </a:lnTo>
                <a:lnTo>
                  <a:pt x="3206889" y="226694"/>
                </a:lnTo>
                <a:lnTo>
                  <a:pt x="3241382" y="248475"/>
                </a:lnTo>
                <a:lnTo>
                  <a:pt x="3275787" y="270611"/>
                </a:lnTo>
                <a:lnTo>
                  <a:pt x="3310280" y="293103"/>
                </a:lnTo>
                <a:lnTo>
                  <a:pt x="3344773" y="315861"/>
                </a:lnTo>
                <a:lnTo>
                  <a:pt x="3379266" y="338797"/>
                </a:lnTo>
                <a:lnTo>
                  <a:pt x="3413759" y="361734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2855" y="3386772"/>
            <a:ext cx="3413760" cy="319405"/>
          </a:xfrm>
          <a:custGeom>
            <a:avLst/>
            <a:gdLst/>
            <a:ahLst/>
            <a:cxnLst/>
            <a:rect l="l" t="t" r="r" b="b"/>
            <a:pathLst>
              <a:path w="3413760" h="319404">
                <a:moveTo>
                  <a:pt x="0" y="0"/>
                </a:moveTo>
                <a:lnTo>
                  <a:pt x="34493" y="8712"/>
                </a:lnTo>
                <a:lnTo>
                  <a:pt x="68986" y="17335"/>
                </a:lnTo>
                <a:lnTo>
                  <a:pt x="103479" y="25958"/>
                </a:lnTo>
                <a:lnTo>
                  <a:pt x="137972" y="34582"/>
                </a:lnTo>
                <a:lnTo>
                  <a:pt x="172377" y="43205"/>
                </a:lnTo>
                <a:lnTo>
                  <a:pt x="206870" y="51739"/>
                </a:lnTo>
                <a:lnTo>
                  <a:pt x="241363" y="60363"/>
                </a:lnTo>
                <a:lnTo>
                  <a:pt x="275856" y="68808"/>
                </a:lnTo>
                <a:lnTo>
                  <a:pt x="310349" y="77342"/>
                </a:lnTo>
                <a:lnTo>
                  <a:pt x="344843" y="85788"/>
                </a:lnTo>
                <a:lnTo>
                  <a:pt x="379336" y="94145"/>
                </a:lnTo>
                <a:lnTo>
                  <a:pt x="413829" y="102501"/>
                </a:lnTo>
                <a:lnTo>
                  <a:pt x="448233" y="110680"/>
                </a:lnTo>
                <a:lnTo>
                  <a:pt x="482726" y="118948"/>
                </a:lnTo>
                <a:lnTo>
                  <a:pt x="551713" y="135127"/>
                </a:lnTo>
                <a:lnTo>
                  <a:pt x="620699" y="150952"/>
                </a:lnTo>
                <a:lnTo>
                  <a:pt x="689686" y="166420"/>
                </a:lnTo>
                <a:lnTo>
                  <a:pt x="724090" y="174066"/>
                </a:lnTo>
                <a:lnTo>
                  <a:pt x="793076" y="188912"/>
                </a:lnTo>
                <a:lnTo>
                  <a:pt x="862063" y="203314"/>
                </a:lnTo>
                <a:lnTo>
                  <a:pt x="931049" y="217182"/>
                </a:lnTo>
                <a:lnTo>
                  <a:pt x="999947" y="230517"/>
                </a:lnTo>
                <a:lnTo>
                  <a:pt x="1068933" y="243141"/>
                </a:lnTo>
                <a:lnTo>
                  <a:pt x="1137919" y="255054"/>
                </a:lnTo>
                <a:lnTo>
                  <a:pt x="1206906" y="266255"/>
                </a:lnTo>
                <a:lnTo>
                  <a:pt x="1275892" y="276478"/>
                </a:lnTo>
                <a:lnTo>
                  <a:pt x="1344790" y="285813"/>
                </a:lnTo>
                <a:lnTo>
                  <a:pt x="1413776" y="294170"/>
                </a:lnTo>
                <a:lnTo>
                  <a:pt x="1482763" y="301459"/>
                </a:lnTo>
                <a:lnTo>
                  <a:pt x="1551749" y="307505"/>
                </a:lnTo>
                <a:lnTo>
                  <a:pt x="1620646" y="312394"/>
                </a:lnTo>
                <a:lnTo>
                  <a:pt x="1689633" y="316039"/>
                </a:lnTo>
                <a:lnTo>
                  <a:pt x="1758619" y="318350"/>
                </a:lnTo>
                <a:lnTo>
                  <a:pt x="1827606" y="319239"/>
                </a:lnTo>
                <a:lnTo>
                  <a:pt x="1862010" y="319328"/>
                </a:lnTo>
                <a:lnTo>
                  <a:pt x="1896503" y="319062"/>
                </a:lnTo>
                <a:lnTo>
                  <a:pt x="1965490" y="317728"/>
                </a:lnTo>
                <a:lnTo>
                  <a:pt x="2034476" y="315417"/>
                </a:lnTo>
                <a:lnTo>
                  <a:pt x="2103462" y="312216"/>
                </a:lnTo>
                <a:lnTo>
                  <a:pt x="2172360" y="308305"/>
                </a:lnTo>
                <a:lnTo>
                  <a:pt x="2241346" y="303682"/>
                </a:lnTo>
                <a:lnTo>
                  <a:pt x="2310333" y="298437"/>
                </a:lnTo>
                <a:lnTo>
                  <a:pt x="2379319" y="292747"/>
                </a:lnTo>
                <a:lnTo>
                  <a:pt x="2448217" y="286791"/>
                </a:lnTo>
                <a:lnTo>
                  <a:pt x="2482710" y="283590"/>
                </a:lnTo>
                <a:lnTo>
                  <a:pt x="2517203" y="280479"/>
                </a:lnTo>
                <a:lnTo>
                  <a:pt x="2551696" y="277279"/>
                </a:lnTo>
                <a:lnTo>
                  <a:pt x="2586189" y="273989"/>
                </a:lnTo>
                <a:lnTo>
                  <a:pt x="2620683" y="270789"/>
                </a:lnTo>
                <a:lnTo>
                  <a:pt x="2655176" y="267500"/>
                </a:lnTo>
                <a:lnTo>
                  <a:pt x="2689669" y="264210"/>
                </a:lnTo>
                <a:lnTo>
                  <a:pt x="2724073" y="260832"/>
                </a:lnTo>
                <a:lnTo>
                  <a:pt x="2758566" y="257543"/>
                </a:lnTo>
                <a:lnTo>
                  <a:pt x="2793060" y="254165"/>
                </a:lnTo>
                <a:lnTo>
                  <a:pt x="2827553" y="250786"/>
                </a:lnTo>
                <a:lnTo>
                  <a:pt x="2862046" y="247408"/>
                </a:lnTo>
                <a:lnTo>
                  <a:pt x="2896539" y="244030"/>
                </a:lnTo>
                <a:lnTo>
                  <a:pt x="2931032" y="240652"/>
                </a:lnTo>
                <a:lnTo>
                  <a:pt x="2965526" y="237185"/>
                </a:lnTo>
                <a:lnTo>
                  <a:pt x="2999929" y="233806"/>
                </a:lnTo>
                <a:lnTo>
                  <a:pt x="3034422" y="230339"/>
                </a:lnTo>
                <a:lnTo>
                  <a:pt x="3068916" y="226872"/>
                </a:lnTo>
                <a:lnTo>
                  <a:pt x="3103410" y="223405"/>
                </a:lnTo>
                <a:lnTo>
                  <a:pt x="3137903" y="219938"/>
                </a:lnTo>
                <a:lnTo>
                  <a:pt x="3172396" y="216471"/>
                </a:lnTo>
                <a:lnTo>
                  <a:pt x="3206889" y="213004"/>
                </a:lnTo>
                <a:lnTo>
                  <a:pt x="3241382" y="209448"/>
                </a:lnTo>
                <a:lnTo>
                  <a:pt x="3275787" y="205981"/>
                </a:lnTo>
                <a:lnTo>
                  <a:pt x="3310280" y="202514"/>
                </a:lnTo>
                <a:lnTo>
                  <a:pt x="3344773" y="198958"/>
                </a:lnTo>
                <a:lnTo>
                  <a:pt x="3379266" y="195491"/>
                </a:lnTo>
                <a:lnTo>
                  <a:pt x="3413759" y="191935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2855" y="2629966"/>
            <a:ext cx="3413760" cy="1100455"/>
          </a:xfrm>
          <a:custGeom>
            <a:avLst/>
            <a:gdLst/>
            <a:ahLst/>
            <a:cxnLst/>
            <a:rect l="l" t="t" r="r" b="b"/>
            <a:pathLst>
              <a:path w="3413760" h="1100454">
                <a:moveTo>
                  <a:pt x="0" y="1100226"/>
                </a:moveTo>
                <a:lnTo>
                  <a:pt x="68986" y="1099870"/>
                </a:lnTo>
                <a:lnTo>
                  <a:pt x="137972" y="1099248"/>
                </a:lnTo>
                <a:lnTo>
                  <a:pt x="206870" y="1098359"/>
                </a:lnTo>
                <a:lnTo>
                  <a:pt x="275856" y="1097025"/>
                </a:lnTo>
                <a:lnTo>
                  <a:pt x="344843" y="1094981"/>
                </a:lnTo>
                <a:lnTo>
                  <a:pt x="413829" y="1092136"/>
                </a:lnTo>
                <a:lnTo>
                  <a:pt x="482726" y="1088313"/>
                </a:lnTo>
                <a:lnTo>
                  <a:pt x="551713" y="1083335"/>
                </a:lnTo>
                <a:lnTo>
                  <a:pt x="620699" y="1077112"/>
                </a:lnTo>
                <a:lnTo>
                  <a:pt x="689686" y="1069289"/>
                </a:lnTo>
                <a:lnTo>
                  <a:pt x="758583" y="1059954"/>
                </a:lnTo>
                <a:lnTo>
                  <a:pt x="827570" y="1048753"/>
                </a:lnTo>
                <a:lnTo>
                  <a:pt x="896556" y="1035596"/>
                </a:lnTo>
                <a:lnTo>
                  <a:pt x="965542" y="1020305"/>
                </a:lnTo>
                <a:lnTo>
                  <a:pt x="1034440" y="1002791"/>
                </a:lnTo>
                <a:lnTo>
                  <a:pt x="1103426" y="982700"/>
                </a:lnTo>
                <a:lnTo>
                  <a:pt x="1172413" y="960119"/>
                </a:lnTo>
                <a:lnTo>
                  <a:pt x="1241399" y="934783"/>
                </a:lnTo>
                <a:lnTo>
                  <a:pt x="1310297" y="906424"/>
                </a:lnTo>
                <a:lnTo>
                  <a:pt x="1379283" y="875042"/>
                </a:lnTo>
                <a:lnTo>
                  <a:pt x="1413776" y="858151"/>
                </a:lnTo>
                <a:lnTo>
                  <a:pt x="1448269" y="840460"/>
                </a:lnTo>
                <a:lnTo>
                  <a:pt x="1482763" y="821791"/>
                </a:lnTo>
                <a:lnTo>
                  <a:pt x="1517256" y="802411"/>
                </a:lnTo>
                <a:lnTo>
                  <a:pt x="1551749" y="782053"/>
                </a:lnTo>
                <a:lnTo>
                  <a:pt x="1586153" y="760717"/>
                </a:lnTo>
                <a:lnTo>
                  <a:pt x="1620646" y="738581"/>
                </a:lnTo>
                <a:lnTo>
                  <a:pt x="1655140" y="715378"/>
                </a:lnTo>
                <a:lnTo>
                  <a:pt x="1689633" y="691286"/>
                </a:lnTo>
                <a:lnTo>
                  <a:pt x="1724126" y="666127"/>
                </a:lnTo>
                <a:lnTo>
                  <a:pt x="1758619" y="640079"/>
                </a:lnTo>
                <a:lnTo>
                  <a:pt x="1793112" y="613232"/>
                </a:lnTo>
                <a:lnTo>
                  <a:pt x="1827606" y="585673"/>
                </a:lnTo>
                <a:lnTo>
                  <a:pt x="1862010" y="557491"/>
                </a:lnTo>
                <a:lnTo>
                  <a:pt x="1896503" y="528866"/>
                </a:lnTo>
                <a:lnTo>
                  <a:pt x="1930996" y="499884"/>
                </a:lnTo>
                <a:lnTo>
                  <a:pt x="1965490" y="470636"/>
                </a:lnTo>
                <a:lnTo>
                  <a:pt x="1999983" y="441299"/>
                </a:lnTo>
                <a:lnTo>
                  <a:pt x="2034476" y="412051"/>
                </a:lnTo>
                <a:lnTo>
                  <a:pt x="2068969" y="382803"/>
                </a:lnTo>
                <a:lnTo>
                  <a:pt x="2103462" y="353910"/>
                </a:lnTo>
                <a:lnTo>
                  <a:pt x="2137867" y="325373"/>
                </a:lnTo>
                <a:lnTo>
                  <a:pt x="2172360" y="297281"/>
                </a:lnTo>
                <a:lnTo>
                  <a:pt x="2206853" y="269811"/>
                </a:lnTo>
                <a:lnTo>
                  <a:pt x="2241346" y="243052"/>
                </a:lnTo>
                <a:lnTo>
                  <a:pt x="2275839" y="217182"/>
                </a:lnTo>
                <a:lnTo>
                  <a:pt x="2310333" y="192290"/>
                </a:lnTo>
                <a:lnTo>
                  <a:pt x="2344826" y="168465"/>
                </a:lnTo>
                <a:lnTo>
                  <a:pt x="2379319" y="145795"/>
                </a:lnTo>
                <a:lnTo>
                  <a:pt x="2413812" y="124459"/>
                </a:lnTo>
                <a:lnTo>
                  <a:pt x="2448217" y="104635"/>
                </a:lnTo>
                <a:lnTo>
                  <a:pt x="2482710" y="86321"/>
                </a:lnTo>
                <a:lnTo>
                  <a:pt x="2517203" y="69697"/>
                </a:lnTo>
                <a:lnTo>
                  <a:pt x="2586189" y="41960"/>
                </a:lnTo>
                <a:lnTo>
                  <a:pt x="2655176" y="21691"/>
                </a:lnTo>
                <a:lnTo>
                  <a:pt x="2724073" y="8356"/>
                </a:lnTo>
                <a:lnTo>
                  <a:pt x="2793060" y="1333"/>
                </a:lnTo>
                <a:lnTo>
                  <a:pt x="2827553" y="0"/>
                </a:lnTo>
                <a:lnTo>
                  <a:pt x="2862046" y="0"/>
                </a:lnTo>
                <a:lnTo>
                  <a:pt x="2931032" y="3644"/>
                </a:lnTo>
                <a:lnTo>
                  <a:pt x="2999929" y="11645"/>
                </a:lnTo>
                <a:lnTo>
                  <a:pt x="3068916" y="23558"/>
                </a:lnTo>
                <a:lnTo>
                  <a:pt x="3137903" y="38493"/>
                </a:lnTo>
                <a:lnTo>
                  <a:pt x="3206889" y="55918"/>
                </a:lnTo>
                <a:lnTo>
                  <a:pt x="3275787" y="75298"/>
                </a:lnTo>
                <a:lnTo>
                  <a:pt x="3344773" y="95834"/>
                </a:lnTo>
                <a:lnTo>
                  <a:pt x="3379266" y="106413"/>
                </a:lnTo>
                <a:lnTo>
                  <a:pt x="3413759" y="116992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2855" y="3308807"/>
            <a:ext cx="3413760" cy="365760"/>
          </a:xfrm>
          <a:custGeom>
            <a:avLst/>
            <a:gdLst/>
            <a:ahLst/>
            <a:cxnLst/>
            <a:rect l="l" t="t" r="r" b="b"/>
            <a:pathLst>
              <a:path w="3413760" h="365760">
                <a:moveTo>
                  <a:pt x="0" y="365201"/>
                </a:moveTo>
                <a:lnTo>
                  <a:pt x="34493" y="352577"/>
                </a:lnTo>
                <a:lnTo>
                  <a:pt x="68986" y="339953"/>
                </a:lnTo>
                <a:lnTo>
                  <a:pt x="103479" y="327418"/>
                </a:lnTo>
                <a:lnTo>
                  <a:pt x="137972" y="314972"/>
                </a:lnTo>
                <a:lnTo>
                  <a:pt x="172377" y="302526"/>
                </a:lnTo>
                <a:lnTo>
                  <a:pt x="241363" y="277990"/>
                </a:lnTo>
                <a:lnTo>
                  <a:pt x="310349" y="253987"/>
                </a:lnTo>
                <a:lnTo>
                  <a:pt x="379336" y="230784"/>
                </a:lnTo>
                <a:lnTo>
                  <a:pt x="448233" y="208381"/>
                </a:lnTo>
                <a:lnTo>
                  <a:pt x="517220" y="187045"/>
                </a:lnTo>
                <a:lnTo>
                  <a:pt x="586206" y="166865"/>
                </a:lnTo>
                <a:lnTo>
                  <a:pt x="655192" y="148107"/>
                </a:lnTo>
                <a:lnTo>
                  <a:pt x="724090" y="130771"/>
                </a:lnTo>
                <a:lnTo>
                  <a:pt x="793076" y="115214"/>
                </a:lnTo>
                <a:lnTo>
                  <a:pt x="862063" y="101345"/>
                </a:lnTo>
                <a:lnTo>
                  <a:pt x="931049" y="89522"/>
                </a:lnTo>
                <a:lnTo>
                  <a:pt x="999947" y="79565"/>
                </a:lnTo>
                <a:lnTo>
                  <a:pt x="1068933" y="71297"/>
                </a:lnTo>
                <a:lnTo>
                  <a:pt x="1137919" y="64719"/>
                </a:lnTo>
                <a:lnTo>
                  <a:pt x="1206906" y="59740"/>
                </a:lnTo>
                <a:lnTo>
                  <a:pt x="1275892" y="56184"/>
                </a:lnTo>
                <a:lnTo>
                  <a:pt x="1344790" y="54051"/>
                </a:lnTo>
                <a:lnTo>
                  <a:pt x="1413776" y="53073"/>
                </a:lnTo>
                <a:lnTo>
                  <a:pt x="1448269" y="53073"/>
                </a:lnTo>
                <a:lnTo>
                  <a:pt x="1517256" y="53873"/>
                </a:lnTo>
                <a:lnTo>
                  <a:pt x="1586153" y="55651"/>
                </a:lnTo>
                <a:lnTo>
                  <a:pt x="1655140" y="58318"/>
                </a:lnTo>
                <a:lnTo>
                  <a:pt x="1724126" y="61785"/>
                </a:lnTo>
                <a:lnTo>
                  <a:pt x="1793112" y="65963"/>
                </a:lnTo>
                <a:lnTo>
                  <a:pt x="1862010" y="70675"/>
                </a:lnTo>
                <a:lnTo>
                  <a:pt x="1930996" y="75653"/>
                </a:lnTo>
                <a:lnTo>
                  <a:pt x="1965490" y="78231"/>
                </a:lnTo>
                <a:lnTo>
                  <a:pt x="1999983" y="80721"/>
                </a:lnTo>
                <a:lnTo>
                  <a:pt x="2034476" y="83299"/>
                </a:lnTo>
                <a:lnTo>
                  <a:pt x="2068969" y="85788"/>
                </a:lnTo>
                <a:lnTo>
                  <a:pt x="2103462" y="88188"/>
                </a:lnTo>
                <a:lnTo>
                  <a:pt x="2137867" y="90589"/>
                </a:lnTo>
                <a:lnTo>
                  <a:pt x="2206853" y="94856"/>
                </a:lnTo>
                <a:lnTo>
                  <a:pt x="2275839" y="98590"/>
                </a:lnTo>
                <a:lnTo>
                  <a:pt x="2344826" y="101434"/>
                </a:lnTo>
                <a:lnTo>
                  <a:pt x="2413812" y="103301"/>
                </a:lnTo>
                <a:lnTo>
                  <a:pt x="2482710" y="103924"/>
                </a:lnTo>
                <a:lnTo>
                  <a:pt x="2517203" y="103746"/>
                </a:lnTo>
                <a:lnTo>
                  <a:pt x="2586189" y="102234"/>
                </a:lnTo>
                <a:lnTo>
                  <a:pt x="2655176" y="99212"/>
                </a:lnTo>
                <a:lnTo>
                  <a:pt x="2724073" y="94767"/>
                </a:lnTo>
                <a:lnTo>
                  <a:pt x="2793060" y="88988"/>
                </a:lnTo>
                <a:lnTo>
                  <a:pt x="2862046" y="82054"/>
                </a:lnTo>
                <a:lnTo>
                  <a:pt x="2931032" y="74053"/>
                </a:lnTo>
                <a:lnTo>
                  <a:pt x="2999929" y="65163"/>
                </a:lnTo>
                <a:lnTo>
                  <a:pt x="3068916" y="55473"/>
                </a:lnTo>
                <a:lnTo>
                  <a:pt x="3137903" y="45161"/>
                </a:lnTo>
                <a:lnTo>
                  <a:pt x="3206889" y="34315"/>
                </a:lnTo>
                <a:lnTo>
                  <a:pt x="3275787" y="23113"/>
                </a:lnTo>
                <a:lnTo>
                  <a:pt x="3310280" y="17424"/>
                </a:lnTo>
                <a:lnTo>
                  <a:pt x="3344773" y="11645"/>
                </a:lnTo>
                <a:lnTo>
                  <a:pt x="3379266" y="5867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2855" y="3298494"/>
            <a:ext cx="3413760" cy="443865"/>
          </a:xfrm>
          <a:custGeom>
            <a:avLst/>
            <a:gdLst/>
            <a:ahLst/>
            <a:cxnLst/>
            <a:rect l="l" t="t" r="r" b="b"/>
            <a:pathLst>
              <a:path w="3413760" h="443864">
                <a:moveTo>
                  <a:pt x="0" y="443877"/>
                </a:moveTo>
                <a:lnTo>
                  <a:pt x="34493" y="439432"/>
                </a:lnTo>
                <a:lnTo>
                  <a:pt x="68986" y="434898"/>
                </a:lnTo>
                <a:lnTo>
                  <a:pt x="103479" y="430453"/>
                </a:lnTo>
                <a:lnTo>
                  <a:pt x="137972" y="425919"/>
                </a:lnTo>
                <a:lnTo>
                  <a:pt x="172377" y="421474"/>
                </a:lnTo>
                <a:lnTo>
                  <a:pt x="206870" y="416940"/>
                </a:lnTo>
                <a:lnTo>
                  <a:pt x="241363" y="412495"/>
                </a:lnTo>
                <a:lnTo>
                  <a:pt x="275856" y="407962"/>
                </a:lnTo>
                <a:lnTo>
                  <a:pt x="310349" y="403517"/>
                </a:lnTo>
                <a:lnTo>
                  <a:pt x="344843" y="399072"/>
                </a:lnTo>
                <a:lnTo>
                  <a:pt x="379336" y="394538"/>
                </a:lnTo>
                <a:lnTo>
                  <a:pt x="413829" y="390093"/>
                </a:lnTo>
                <a:lnTo>
                  <a:pt x="448233" y="385559"/>
                </a:lnTo>
                <a:lnTo>
                  <a:pt x="482726" y="381114"/>
                </a:lnTo>
                <a:lnTo>
                  <a:pt x="517220" y="376580"/>
                </a:lnTo>
                <a:lnTo>
                  <a:pt x="551713" y="372135"/>
                </a:lnTo>
                <a:lnTo>
                  <a:pt x="586206" y="367690"/>
                </a:lnTo>
                <a:lnTo>
                  <a:pt x="620699" y="363156"/>
                </a:lnTo>
                <a:lnTo>
                  <a:pt x="655192" y="358711"/>
                </a:lnTo>
                <a:lnTo>
                  <a:pt x="689686" y="354177"/>
                </a:lnTo>
                <a:lnTo>
                  <a:pt x="724090" y="349732"/>
                </a:lnTo>
                <a:lnTo>
                  <a:pt x="758583" y="345198"/>
                </a:lnTo>
                <a:lnTo>
                  <a:pt x="793076" y="340753"/>
                </a:lnTo>
                <a:lnTo>
                  <a:pt x="827570" y="336308"/>
                </a:lnTo>
                <a:lnTo>
                  <a:pt x="862063" y="331774"/>
                </a:lnTo>
                <a:lnTo>
                  <a:pt x="896556" y="327329"/>
                </a:lnTo>
                <a:lnTo>
                  <a:pt x="931049" y="322795"/>
                </a:lnTo>
                <a:lnTo>
                  <a:pt x="965542" y="318350"/>
                </a:lnTo>
                <a:lnTo>
                  <a:pt x="999947" y="313816"/>
                </a:lnTo>
                <a:lnTo>
                  <a:pt x="1034440" y="309371"/>
                </a:lnTo>
                <a:lnTo>
                  <a:pt x="1068933" y="304926"/>
                </a:lnTo>
                <a:lnTo>
                  <a:pt x="1103426" y="300393"/>
                </a:lnTo>
                <a:lnTo>
                  <a:pt x="1137919" y="295948"/>
                </a:lnTo>
                <a:lnTo>
                  <a:pt x="1172413" y="291414"/>
                </a:lnTo>
                <a:lnTo>
                  <a:pt x="1206906" y="286969"/>
                </a:lnTo>
                <a:lnTo>
                  <a:pt x="1241399" y="282435"/>
                </a:lnTo>
                <a:lnTo>
                  <a:pt x="1275892" y="277990"/>
                </a:lnTo>
                <a:lnTo>
                  <a:pt x="1310297" y="273545"/>
                </a:lnTo>
                <a:lnTo>
                  <a:pt x="1344790" y="269011"/>
                </a:lnTo>
                <a:lnTo>
                  <a:pt x="1379283" y="264566"/>
                </a:lnTo>
                <a:lnTo>
                  <a:pt x="1413776" y="260032"/>
                </a:lnTo>
                <a:lnTo>
                  <a:pt x="1448269" y="255587"/>
                </a:lnTo>
                <a:lnTo>
                  <a:pt x="1482763" y="251053"/>
                </a:lnTo>
                <a:lnTo>
                  <a:pt x="1517256" y="246608"/>
                </a:lnTo>
                <a:lnTo>
                  <a:pt x="1551749" y="242074"/>
                </a:lnTo>
                <a:lnTo>
                  <a:pt x="1586153" y="237629"/>
                </a:lnTo>
                <a:lnTo>
                  <a:pt x="1620646" y="233184"/>
                </a:lnTo>
                <a:lnTo>
                  <a:pt x="1655140" y="228650"/>
                </a:lnTo>
                <a:lnTo>
                  <a:pt x="1689633" y="224205"/>
                </a:lnTo>
                <a:lnTo>
                  <a:pt x="1724126" y="219671"/>
                </a:lnTo>
                <a:lnTo>
                  <a:pt x="1758619" y="215226"/>
                </a:lnTo>
                <a:lnTo>
                  <a:pt x="1793112" y="210692"/>
                </a:lnTo>
                <a:lnTo>
                  <a:pt x="1827606" y="206247"/>
                </a:lnTo>
                <a:lnTo>
                  <a:pt x="1862010" y="201802"/>
                </a:lnTo>
                <a:lnTo>
                  <a:pt x="1896503" y="197269"/>
                </a:lnTo>
                <a:lnTo>
                  <a:pt x="1930996" y="192824"/>
                </a:lnTo>
                <a:lnTo>
                  <a:pt x="1965490" y="188290"/>
                </a:lnTo>
                <a:lnTo>
                  <a:pt x="1999983" y="183845"/>
                </a:lnTo>
                <a:lnTo>
                  <a:pt x="2034476" y="179311"/>
                </a:lnTo>
                <a:lnTo>
                  <a:pt x="2068969" y="174866"/>
                </a:lnTo>
                <a:lnTo>
                  <a:pt x="2103462" y="170421"/>
                </a:lnTo>
                <a:lnTo>
                  <a:pt x="2137867" y="165887"/>
                </a:lnTo>
                <a:lnTo>
                  <a:pt x="2172360" y="161442"/>
                </a:lnTo>
                <a:lnTo>
                  <a:pt x="2206853" y="156908"/>
                </a:lnTo>
                <a:lnTo>
                  <a:pt x="2241346" y="152463"/>
                </a:lnTo>
                <a:lnTo>
                  <a:pt x="2275839" y="147929"/>
                </a:lnTo>
                <a:lnTo>
                  <a:pt x="2310333" y="143484"/>
                </a:lnTo>
                <a:lnTo>
                  <a:pt x="2344826" y="139039"/>
                </a:lnTo>
                <a:lnTo>
                  <a:pt x="2379319" y="134505"/>
                </a:lnTo>
                <a:lnTo>
                  <a:pt x="2413812" y="130060"/>
                </a:lnTo>
                <a:lnTo>
                  <a:pt x="2448217" y="125526"/>
                </a:lnTo>
                <a:lnTo>
                  <a:pt x="2482710" y="121081"/>
                </a:lnTo>
                <a:lnTo>
                  <a:pt x="2517203" y="116547"/>
                </a:lnTo>
                <a:lnTo>
                  <a:pt x="2551696" y="112102"/>
                </a:lnTo>
                <a:lnTo>
                  <a:pt x="2586189" y="107657"/>
                </a:lnTo>
                <a:lnTo>
                  <a:pt x="2620683" y="103123"/>
                </a:lnTo>
                <a:lnTo>
                  <a:pt x="2655176" y="98678"/>
                </a:lnTo>
                <a:lnTo>
                  <a:pt x="2689669" y="94145"/>
                </a:lnTo>
                <a:lnTo>
                  <a:pt x="2724073" y="89700"/>
                </a:lnTo>
                <a:lnTo>
                  <a:pt x="2758566" y="85166"/>
                </a:lnTo>
                <a:lnTo>
                  <a:pt x="2793060" y="80721"/>
                </a:lnTo>
                <a:lnTo>
                  <a:pt x="2827553" y="76187"/>
                </a:lnTo>
                <a:lnTo>
                  <a:pt x="2862046" y="71742"/>
                </a:lnTo>
                <a:lnTo>
                  <a:pt x="2896539" y="67297"/>
                </a:lnTo>
                <a:lnTo>
                  <a:pt x="2931032" y="62763"/>
                </a:lnTo>
                <a:lnTo>
                  <a:pt x="2965526" y="58318"/>
                </a:lnTo>
                <a:lnTo>
                  <a:pt x="2999929" y="53784"/>
                </a:lnTo>
                <a:lnTo>
                  <a:pt x="3034422" y="49339"/>
                </a:lnTo>
                <a:lnTo>
                  <a:pt x="3068916" y="44805"/>
                </a:lnTo>
                <a:lnTo>
                  <a:pt x="3103410" y="40360"/>
                </a:lnTo>
                <a:lnTo>
                  <a:pt x="3137903" y="35915"/>
                </a:lnTo>
                <a:lnTo>
                  <a:pt x="3172396" y="31381"/>
                </a:lnTo>
                <a:lnTo>
                  <a:pt x="3206889" y="26936"/>
                </a:lnTo>
                <a:lnTo>
                  <a:pt x="3241382" y="22402"/>
                </a:lnTo>
                <a:lnTo>
                  <a:pt x="3275787" y="17957"/>
                </a:lnTo>
                <a:lnTo>
                  <a:pt x="3310280" y="13423"/>
                </a:lnTo>
                <a:lnTo>
                  <a:pt x="3344773" y="8978"/>
                </a:lnTo>
                <a:lnTo>
                  <a:pt x="3379266" y="4533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2855" y="3503764"/>
            <a:ext cx="3413760" cy="285115"/>
          </a:xfrm>
          <a:custGeom>
            <a:avLst/>
            <a:gdLst/>
            <a:ahLst/>
            <a:cxnLst/>
            <a:rect l="l" t="t" r="r" b="b"/>
            <a:pathLst>
              <a:path w="3413760" h="285114">
                <a:moveTo>
                  <a:pt x="0" y="285102"/>
                </a:moveTo>
                <a:lnTo>
                  <a:pt x="34493" y="279768"/>
                </a:lnTo>
                <a:lnTo>
                  <a:pt x="68986" y="274345"/>
                </a:lnTo>
                <a:lnTo>
                  <a:pt x="103479" y="269011"/>
                </a:lnTo>
                <a:lnTo>
                  <a:pt x="137972" y="263677"/>
                </a:lnTo>
                <a:lnTo>
                  <a:pt x="172377" y="258254"/>
                </a:lnTo>
                <a:lnTo>
                  <a:pt x="206870" y="252920"/>
                </a:lnTo>
                <a:lnTo>
                  <a:pt x="275856" y="242252"/>
                </a:lnTo>
                <a:lnTo>
                  <a:pt x="344843" y="231584"/>
                </a:lnTo>
                <a:lnTo>
                  <a:pt x="379336" y="226339"/>
                </a:lnTo>
                <a:lnTo>
                  <a:pt x="413829" y="221005"/>
                </a:lnTo>
                <a:lnTo>
                  <a:pt x="448233" y="215760"/>
                </a:lnTo>
                <a:lnTo>
                  <a:pt x="482726" y="210515"/>
                </a:lnTo>
                <a:lnTo>
                  <a:pt x="517220" y="205270"/>
                </a:lnTo>
                <a:lnTo>
                  <a:pt x="551713" y="200024"/>
                </a:lnTo>
                <a:lnTo>
                  <a:pt x="586206" y="194779"/>
                </a:lnTo>
                <a:lnTo>
                  <a:pt x="620699" y="189623"/>
                </a:lnTo>
                <a:lnTo>
                  <a:pt x="655192" y="184467"/>
                </a:lnTo>
                <a:lnTo>
                  <a:pt x="689686" y="179311"/>
                </a:lnTo>
                <a:lnTo>
                  <a:pt x="724090" y="174155"/>
                </a:lnTo>
                <a:lnTo>
                  <a:pt x="758583" y="169087"/>
                </a:lnTo>
                <a:lnTo>
                  <a:pt x="793076" y="164020"/>
                </a:lnTo>
                <a:lnTo>
                  <a:pt x="827570" y="158953"/>
                </a:lnTo>
                <a:lnTo>
                  <a:pt x="862063" y="153974"/>
                </a:lnTo>
                <a:lnTo>
                  <a:pt x="896556" y="148907"/>
                </a:lnTo>
                <a:lnTo>
                  <a:pt x="931049" y="144017"/>
                </a:lnTo>
                <a:lnTo>
                  <a:pt x="965542" y="139039"/>
                </a:lnTo>
                <a:lnTo>
                  <a:pt x="999947" y="134238"/>
                </a:lnTo>
                <a:lnTo>
                  <a:pt x="1034440" y="129349"/>
                </a:lnTo>
                <a:lnTo>
                  <a:pt x="1068933" y="124637"/>
                </a:lnTo>
                <a:lnTo>
                  <a:pt x="1103426" y="119926"/>
                </a:lnTo>
                <a:lnTo>
                  <a:pt x="1137919" y="115214"/>
                </a:lnTo>
                <a:lnTo>
                  <a:pt x="1172413" y="110591"/>
                </a:lnTo>
                <a:lnTo>
                  <a:pt x="1241399" y="101612"/>
                </a:lnTo>
                <a:lnTo>
                  <a:pt x="1310297" y="92989"/>
                </a:lnTo>
                <a:lnTo>
                  <a:pt x="1379283" y="84632"/>
                </a:lnTo>
                <a:lnTo>
                  <a:pt x="1448269" y="76631"/>
                </a:lnTo>
                <a:lnTo>
                  <a:pt x="1517256" y="69164"/>
                </a:lnTo>
                <a:lnTo>
                  <a:pt x="1551749" y="65519"/>
                </a:lnTo>
                <a:lnTo>
                  <a:pt x="1620646" y="58673"/>
                </a:lnTo>
                <a:lnTo>
                  <a:pt x="1689633" y="52273"/>
                </a:lnTo>
                <a:lnTo>
                  <a:pt x="1758619" y="46405"/>
                </a:lnTo>
                <a:lnTo>
                  <a:pt x="1793112" y="43738"/>
                </a:lnTo>
                <a:lnTo>
                  <a:pt x="1827606" y="41071"/>
                </a:lnTo>
                <a:lnTo>
                  <a:pt x="1862010" y="38582"/>
                </a:lnTo>
                <a:lnTo>
                  <a:pt x="1896503" y="36271"/>
                </a:lnTo>
                <a:lnTo>
                  <a:pt x="1930996" y="33959"/>
                </a:lnTo>
                <a:lnTo>
                  <a:pt x="1965490" y="31826"/>
                </a:lnTo>
                <a:lnTo>
                  <a:pt x="1999983" y="29870"/>
                </a:lnTo>
                <a:lnTo>
                  <a:pt x="2034476" y="27914"/>
                </a:lnTo>
                <a:lnTo>
                  <a:pt x="2103462" y="24358"/>
                </a:lnTo>
                <a:lnTo>
                  <a:pt x="2172360" y="21158"/>
                </a:lnTo>
                <a:lnTo>
                  <a:pt x="2241346" y="18402"/>
                </a:lnTo>
                <a:lnTo>
                  <a:pt x="2310333" y="15824"/>
                </a:lnTo>
                <a:lnTo>
                  <a:pt x="2344826" y="14757"/>
                </a:lnTo>
                <a:lnTo>
                  <a:pt x="2379319" y="13601"/>
                </a:lnTo>
                <a:lnTo>
                  <a:pt x="2413812" y="12623"/>
                </a:lnTo>
                <a:lnTo>
                  <a:pt x="2448217" y="11645"/>
                </a:lnTo>
                <a:lnTo>
                  <a:pt x="2482710" y="10756"/>
                </a:lnTo>
                <a:lnTo>
                  <a:pt x="2517203" y="9956"/>
                </a:lnTo>
                <a:lnTo>
                  <a:pt x="2551696" y="9156"/>
                </a:lnTo>
                <a:lnTo>
                  <a:pt x="2586189" y="8445"/>
                </a:lnTo>
                <a:lnTo>
                  <a:pt x="2620683" y="7734"/>
                </a:lnTo>
                <a:lnTo>
                  <a:pt x="2655176" y="7111"/>
                </a:lnTo>
                <a:lnTo>
                  <a:pt x="2689669" y="6489"/>
                </a:lnTo>
                <a:lnTo>
                  <a:pt x="2724073" y="5956"/>
                </a:lnTo>
                <a:lnTo>
                  <a:pt x="2758566" y="5422"/>
                </a:lnTo>
                <a:lnTo>
                  <a:pt x="2793060" y="4889"/>
                </a:lnTo>
                <a:lnTo>
                  <a:pt x="2827553" y="4444"/>
                </a:lnTo>
                <a:lnTo>
                  <a:pt x="2862046" y="4000"/>
                </a:lnTo>
                <a:lnTo>
                  <a:pt x="2896539" y="3644"/>
                </a:lnTo>
                <a:lnTo>
                  <a:pt x="2931032" y="3289"/>
                </a:lnTo>
                <a:lnTo>
                  <a:pt x="2965526" y="2933"/>
                </a:lnTo>
                <a:lnTo>
                  <a:pt x="2999929" y="2578"/>
                </a:lnTo>
                <a:lnTo>
                  <a:pt x="3034422" y="2311"/>
                </a:lnTo>
                <a:lnTo>
                  <a:pt x="3068916" y="2044"/>
                </a:lnTo>
                <a:lnTo>
                  <a:pt x="3103410" y="1777"/>
                </a:lnTo>
                <a:lnTo>
                  <a:pt x="3137903" y="1511"/>
                </a:lnTo>
                <a:lnTo>
                  <a:pt x="3172396" y="1333"/>
                </a:lnTo>
                <a:lnTo>
                  <a:pt x="3206889" y="1066"/>
                </a:lnTo>
                <a:lnTo>
                  <a:pt x="3241382" y="888"/>
                </a:lnTo>
                <a:lnTo>
                  <a:pt x="3275787" y="711"/>
                </a:lnTo>
                <a:lnTo>
                  <a:pt x="3310280" y="533"/>
                </a:lnTo>
                <a:lnTo>
                  <a:pt x="3344773" y="355"/>
                </a:lnTo>
                <a:lnTo>
                  <a:pt x="3379266" y="177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52855" y="3327031"/>
            <a:ext cx="3413760" cy="466090"/>
          </a:xfrm>
          <a:custGeom>
            <a:avLst/>
            <a:gdLst/>
            <a:ahLst/>
            <a:cxnLst/>
            <a:rect l="l" t="t" r="r" b="b"/>
            <a:pathLst>
              <a:path w="3413760" h="466089">
                <a:moveTo>
                  <a:pt x="0" y="466102"/>
                </a:moveTo>
                <a:lnTo>
                  <a:pt x="34493" y="465480"/>
                </a:lnTo>
                <a:lnTo>
                  <a:pt x="68986" y="464858"/>
                </a:lnTo>
                <a:lnTo>
                  <a:pt x="103479" y="464235"/>
                </a:lnTo>
                <a:lnTo>
                  <a:pt x="137972" y="463613"/>
                </a:lnTo>
                <a:lnTo>
                  <a:pt x="172377" y="462991"/>
                </a:lnTo>
                <a:lnTo>
                  <a:pt x="206870" y="462279"/>
                </a:lnTo>
                <a:lnTo>
                  <a:pt x="241363" y="461568"/>
                </a:lnTo>
                <a:lnTo>
                  <a:pt x="275856" y="460857"/>
                </a:lnTo>
                <a:lnTo>
                  <a:pt x="310349" y="460146"/>
                </a:lnTo>
                <a:lnTo>
                  <a:pt x="344843" y="459346"/>
                </a:lnTo>
                <a:lnTo>
                  <a:pt x="379336" y="458457"/>
                </a:lnTo>
                <a:lnTo>
                  <a:pt x="413829" y="457568"/>
                </a:lnTo>
                <a:lnTo>
                  <a:pt x="448233" y="456590"/>
                </a:lnTo>
                <a:lnTo>
                  <a:pt x="482726" y="455612"/>
                </a:lnTo>
                <a:lnTo>
                  <a:pt x="517220" y="454545"/>
                </a:lnTo>
                <a:lnTo>
                  <a:pt x="551713" y="453389"/>
                </a:lnTo>
                <a:lnTo>
                  <a:pt x="586206" y="452145"/>
                </a:lnTo>
                <a:lnTo>
                  <a:pt x="620699" y="450900"/>
                </a:lnTo>
                <a:lnTo>
                  <a:pt x="655192" y="449478"/>
                </a:lnTo>
                <a:lnTo>
                  <a:pt x="689686" y="448055"/>
                </a:lnTo>
                <a:lnTo>
                  <a:pt x="724090" y="446544"/>
                </a:lnTo>
                <a:lnTo>
                  <a:pt x="758583" y="444855"/>
                </a:lnTo>
                <a:lnTo>
                  <a:pt x="793076" y="443166"/>
                </a:lnTo>
                <a:lnTo>
                  <a:pt x="862063" y="439343"/>
                </a:lnTo>
                <a:lnTo>
                  <a:pt x="931049" y="435165"/>
                </a:lnTo>
                <a:lnTo>
                  <a:pt x="999947" y="430453"/>
                </a:lnTo>
                <a:lnTo>
                  <a:pt x="1068933" y="425386"/>
                </a:lnTo>
                <a:lnTo>
                  <a:pt x="1137919" y="419963"/>
                </a:lnTo>
                <a:lnTo>
                  <a:pt x="1172413" y="417029"/>
                </a:lnTo>
                <a:lnTo>
                  <a:pt x="1206906" y="414096"/>
                </a:lnTo>
                <a:lnTo>
                  <a:pt x="1241399" y="410984"/>
                </a:lnTo>
                <a:lnTo>
                  <a:pt x="1275892" y="407784"/>
                </a:lnTo>
                <a:lnTo>
                  <a:pt x="1310297" y="404494"/>
                </a:lnTo>
                <a:lnTo>
                  <a:pt x="1344790" y="401116"/>
                </a:lnTo>
                <a:lnTo>
                  <a:pt x="1379283" y="397738"/>
                </a:lnTo>
                <a:lnTo>
                  <a:pt x="1448269" y="390537"/>
                </a:lnTo>
                <a:lnTo>
                  <a:pt x="1517256" y="382981"/>
                </a:lnTo>
                <a:lnTo>
                  <a:pt x="1586153" y="375069"/>
                </a:lnTo>
                <a:lnTo>
                  <a:pt x="1620646" y="371068"/>
                </a:lnTo>
                <a:lnTo>
                  <a:pt x="1689633" y="362711"/>
                </a:lnTo>
                <a:lnTo>
                  <a:pt x="1758619" y="353999"/>
                </a:lnTo>
                <a:lnTo>
                  <a:pt x="1827606" y="345020"/>
                </a:lnTo>
                <a:lnTo>
                  <a:pt x="1862010" y="340309"/>
                </a:lnTo>
                <a:lnTo>
                  <a:pt x="1896503" y="335597"/>
                </a:lnTo>
                <a:lnTo>
                  <a:pt x="1965490" y="325818"/>
                </a:lnTo>
                <a:lnTo>
                  <a:pt x="2034476" y="315594"/>
                </a:lnTo>
                <a:lnTo>
                  <a:pt x="2103462" y="304926"/>
                </a:lnTo>
                <a:lnTo>
                  <a:pt x="2172360" y="293725"/>
                </a:lnTo>
                <a:lnTo>
                  <a:pt x="2241346" y="282079"/>
                </a:lnTo>
                <a:lnTo>
                  <a:pt x="2310333" y="269811"/>
                </a:lnTo>
                <a:lnTo>
                  <a:pt x="2379319" y="257009"/>
                </a:lnTo>
                <a:lnTo>
                  <a:pt x="2448217" y="243497"/>
                </a:lnTo>
                <a:lnTo>
                  <a:pt x="2517203" y="229361"/>
                </a:lnTo>
                <a:lnTo>
                  <a:pt x="2586189" y="214604"/>
                </a:lnTo>
                <a:lnTo>
                  <a:pt x="2655176" y="199135"/>
                </a:lnTo>
                <a:lnTo>
                  <a:pt x="2724073" y="183045"/>
                </a:lnTo>
                <a:lnTo>
                  <a:pt x="2793060" y="166331"/>
                </a:lnTo>
                <a:lnTo>
                  <a:pt x="2862046" y="149174"/>
                </a:lnTo>
                <a:lnTo>
                  <a:pt x="2931032" y="131483"/>
                </a:lnTo>
                <a:lnTo>
                  <a:pt x="2999929" y="113436"/>
                </a:lnTo>
                <a:lnTo>
                  <a:pt x="3068916" y="95034"/>
                </a:lnTo>
                <a:lnTo>
                  <a:pt x="3137903" y="76365"/>
                </a:lnTo>
                <a:lnTo>
                  <a:pt x="3172396" y="66941"/>
                </a:lnTo>
                <a:lnTo>
                  <a:pt x="3206889" y="57518"/>
                </a:lnTo>
                <a:lnTo>
                  <a:pt x="3241382" y="48005"/>
                </a:lnTo>
                <a:lnTo>
                  <a:pt x="3275787" y="38404"/>
                </a:lnTo>
                <a:lnTo>
                  <a:pt x="3310280" y="28892"/>
                </a:lnTo>
                <a:lnTo>
                  <a:pt x="3344773" y="19291"/>
                </a:lnTo>
                <a:lnTo>
                  <a:pt x="3379266" y="9601"/>
                </a:lnTo>
                <a:lnTo>
                  <a:pt x="34137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52855" y="3423399"/>
            <a:ext cx="3413760" cy="233045"/>
          </a:xfrm>
          <a:custGeom>
            <a:avLst/>
            <a:gdLst/>
            <a:ahLst/>
            <a:cxnLst/>
            <a:rect l="l" t="t" r="r" b="b"/>
            <a:pathLst>
              <a:path w="3413760" h="233045">
                <a:moveTo>
                  <a:pt x="0" y="232917"/>
                </a:moveTo>
                <a:lnTo>
                  <a:pt x="34493" y="231051"/>
                </a:lnTo>
                <a:lnTo>
                  <a:pt x="68986" y="229273"/>
                </a:lnTo>
                <a:lnTo>
                  <a:pt x="103479" y="227406"/>
                </a:lnTo>
                <a:lnTo>
                  <a:pt x="137972" y="225628"/>
                </a:lnTo>
                <a:lnTo>
                  <a:pt x="172377" y="223761"/>
                </a:lnTo>
                <a:lnTo>
                  <a:pt x="206870" y="221983"/>
                </a:lnTo>
                <a:lnTo>
                  <a:pt x="241363" y="220116"/>
                </a:lnTo>
                <a:lnTo>
                  <a:pt x="275856" y="218338"/>
                </a:lnTo>
                <a:lnTo>
                  <a:pt x="310349" y="216471"/>
                </a:lnTo>
                <a:lnTo>
                  <a:pt x="344843" y="214693"/>
                </a:lnTo>
                <a:lnTo>
                  <a:pt x="379336" y="212915"/>
                </a:lnTo>
                <a:lnTo>
                  <a:pt x="413829" y="211137"/>
                </a:lnTo>
                <a:lnTo>
                  <a:pt x="448233" y="209270"/>
                </a:lnTo>
                <a:lnTo>
                  <a:pt x="482726" y="207492"/>
                </a:lnTo>
                <a:lnTo>
                  <a:pt x="517220" y="205714"/>
                </a:lnTo>
                <a:lnTo>
                  <a:pt x="551713" y="203936"/>
                </a:lnTo>
                <a:lnTo>
                  <a:pt x="586206" y="202247"/>
                </a:lnTo>
                <a:lnTo>
                  <a:pt x="620699" y="200469"/>
                </a:lnTo>
                <a:lnTo>
                  <a:pt x="655192" y="198691"/>
                </a:lnTo>
                <a:lnTo>
                  <a:pt x="689686" y="196913"/>
                </a:lnTo>
                <a:lnTo>
                  <a:pt x="724090" y="195224"/>
                </a:lnTo>
                <a:lnTo>
                  <a:pt x="758583" y="193535"/>
                </a:lnTo>
                <a:lnTo>
                  <a:pt x="793076" y="191757"/>
                </a:lnTo>
                <a:lnTo>
                  <a:pt x="827570" y="190068"/>
                </a:lnTo>
                <a:lnTo>
                  <a:pt x="862063" y="188379"/>
                </a:lnTo>
                <a:lnTo>
                  <a:pt x="896556" y="186689"/>
                </a:lnTo>
                <a:lnTo>
                  <a:pt x="931049" y="185000"/>
                </a:lnTo>
                <a:lnTo>
                  <a:pt x="965542" y="183400"/>
                </a:lnTo>
                <a:lnTo>
                  <a:pt x="999947" y="181711"/>
                </a:lnTo>
                <a:lnTo>
                  <a:pt x="1034440" y="179933"/>
                </a:lnTo>
                <a:lnTo>
                  <a:pt x="1068933" y="178244"/>
                </a:lnTo>
                <a:lnTo>
                  <a:pt x="1103426" y="176466"/>
                </a:lnTo>
                <a:lnTo>
                  <a:pt x="1137919" y="174688"/>
                </a:lnTo>
                <a:lnTo>
                  <a:pt x="1172413" y="172910"/>
                </a:lnTo>
                <a:lnTo>
                  <a:pt x="1206906" y="171043"/>
                </a:lnTo>
                <a:lnTo>
                  <a:pt x="1241399" y="169087"/>
                </a:lnTo>
                <a:lnTo>
                  <a:pt x="1275892" y="167131"/>
                </a:lnTo>
                <a:lnTo>
                  <a:pt x="1310297" y="165087"/>
                </a:lnTo>
                <a:lnTo>
                  <a:pt x="1344790" y="163042"/>
                </a:lnTo>
                <a:lnTo>
                  <a:pt x="1379283" y="160820"/>
                </a:lnTo>
                <a:lnTo>
                  <a:pt x="1448269" y="156197"/>
                </a:lnTo>
                <a:lnTo>
                  <a:pt x="1517256" y="151218"/>
                </a:lnTo>
                <a:lnTo>
                  <a:pt x="1586153" y="145795"/>
                </a:lnTo>
                <a:lnTo>
                  <a:pt x="1655140" y="139928"/>
                </a:lnTo>
                <a:lnTo>
                  <a:pt x="1724126" y="133527"/>
                </a:lnTo>
                <a:lnTo>
                  <a:pt x="1793112" y="126593"/>
                </a:lnTo>
                <a:lnTo>
                  <a:pt x="1862010" y="119214"/>
                </a:lnTo>
                <a:lnTo>
                  <a:pt x="1896503" y="115392"/>
                </a:lnTo>
                <a:lnTo>
                  <a:pt x="1930996" y="111569"/>
                </a:lnTo>
                <a:lnTo>
                  <a:pt x="1999983" y="103568"/>
                </a:lnTo>
                <a:lnTo>
                  <a:pt x="2068969" y="95478"/>
                </a:lnTo>
                <a:lnTo>
                  <a:pt x="2103462" y="91389"/>
                </a:lnTo>
                <a:lnTo>
                  <a:pt x="2137867" y="87388"/>
                </a:lnTo>
                <a:lnTo>
                  <a:pt x="2172360" y="83299"/>
                </a:lnTo>
                <a:lnTo>
                  <a:pt x="2206853" y="79298"/>
                </a:lnTo>
                <a:lnTo>
                  <a:pt x="2241346" y="75298"/>
                </a:lnTo>
                <a:lnTo>
                  <a:pt x="2275839" y="71297"/>
                </a:lnTo>
                <a:lnTo>
                  <a:pt x="2310333" y="67386"/>
                </a:lnTo>
                <a:lnTo>
                  <a:pt x="2344826" y="63563"/>
                </a:lnTo>
                <a:lnTo>
                  <a:pt x="2379319" y="59829"/>
                </a:lnTo>
                <a:lnTo>
                  <a:pt x="2413812" y="56273"/>
                </a:lnTo>
                <a:lnTo>
                  <a:pt x="2448217" y="52717"/>
                </a:lnTo>
                <a:lnTo>
                  <a:pt x="2482710" y="49250"/>
                </a:lnTo>
                <a:lnTo>
                  <a:pt x="2517203" y="46050"/>
                </a:lnTo>
                <a:lnTo>
                  <a:pt x="2551696" y="42849"/>
                </a:lnTo>
                <a:lnTo>
                  <a:pt x="2620683" y="37071"/>
                </a:lnTo>
                <a:lnTo>
                  <a:pt x="2689669" y="31915"/>
                </a:lnTo>
                <a:lnTo>
                  <a:pt x="2758566" y="27203"/>
                </a:lnTo>
                <a:lnTo>
                  <a:pt x="2827553" y="23025"/>
                </a:lnTo>
                <a:lnTo>
                  <a:pt x="2862046" y="21158"/>
                </a:lnTo>
                <a:lnTo>
                  <a:pt x="2896539" y="19291"/>
                </a:lnTo>
                <a:lnTo>
                  <a:pt x="2931032" y="17602"/>
                </a:lnTo>
                <a:lnTo>
                  <a:pt x="2965526" y="16001"/>
                </a:lnTo>
                <a:lnTo>
                  <a:pt x="2999929" y="14401"/>
                </a:lnTo>
                <a:lnTo>
                  <a:pt x="3034422" y="12979"/>
                </a:lnTo>
                <a:lnTo>
                  <a:pt x="3068916" y="11556"/>
                </a:lnTo>
                <a:lnTo>
                  <a:pt x="3103410" y="10223"/>
                </a:lnTo>
                <a:lnTo>
                  <a:pt x="3137903" y="8889"/>
                </a:lnTo>
                <a:lnTo>
                  <a:pt x="3172396" y="7734"/>
                </a:lnTo>
                <a:lnTo>
                  <a:pt x="3206889" y="6489"/>
                </a:lnTo>
                <a:lnTo>
                  <a:pt x="3241382" y="5333"/>
                </a:lnTo>
                <a:lnTo>
                  <a:pt x="3275787" y="4267"/>
                </a:lnTo>
                <a:lnTo>
                  <a:pt x="3310280" y="3200"/>
                </a:lnTo>
                <a:lnTo>
                  <a:pt x="3344773" y="2133"/>
                </a:lnTo>
                <a:lnTo>
                  <a:pt x="3379266" y="1066"/>
                </a:lnTo>
                <a:lnTo>
                  <a:pt x="3413759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33415" y="43763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59">
                <a:moveTo>
                  <a:pt x="0" y="0"/>
                </a:moveTo>
                <a:lnTo>
                  <a:pt x="341376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3341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8685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4029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93735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647176" y="43763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96865" y="2428608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032857" y="43013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32857" y="38332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32857" y="33649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32857" y="28967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032857" y="242860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48400" y="425903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48400" y="37908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848400" y="3322654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48400" y="285441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848400" y="23861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096865" y="23536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60" y="2022652"/>
                </a:lnTo>
                <a:lnTo>
                  <a:pt x="3686860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2014804" y="2027412"/>
            <a:ext cx="89026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latin typeface="Arial"/>
                <a:cs typeface="Arial"/>
              </a:rPr>
              <a:t>nonparametric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09422" y="2027412"/>
            <a:ext cx="662305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0" dirty="0">
                <a:latin typeface="Arial"/>
                <a:cs typeface="Arial"/>
              </a:rPr>
              <a:t>parametric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92368" y="31334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tole</a:t>
            </a:r>
            <a:r>
              <a:rPr sz="800" spc="-10" dirty="0">
                <a:latin typeface="Arial"/>
                <a:cs typeface="Arial"/>
              </a:rPr>
              <a:t>r</a:t>
            </a:r>
            <a:r>
              <a:rPr sz="800" spc="-5" dirty="0">
                <a:latin typeface="Arial"/>
                <a:cs typeface="Arial"/>
              </a:rPr>
              <a:t>ance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96865" y="3179102"/>
            <a:ext cx="3687445" cy="240665"/>
          </a:xfrm>
          <a:custGeom>
            <a:avLst/>
            <a:gdLst/>
            <a:ahLst/>
            <a:cxnLst/>
            <a:rect l="l" t="t" r="r" b="b"/>
            <a:pathLst>
              <a:path w="3687445" h="240664">
                <a:moveTo>
                  <a:pt x="0" y="240652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96865" y="3426866"/>
            <a:ext cx="3687445" cy="352425"/>
          </a:xfrm>
          <a:custGeom>
            <a:avLst/>
            <a:gdLst/>
            <a:ahLst/>
            <a:cxnLst/>
            <a:rect l="l" t="t" r="r" b="b"/>
            <a:pathLst>
              <a:path w="3687445" h="352425">
                <a:moveTo>
                  <a:pt x="0" y="351955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096865" y="3537458"/>
            <a:ext cx="3687445" cy="46990"/>
          </a:xfrm>
          <a:custGeom>
            <a:avLst/>
            <a:gdLst/>
            <a:ahLst/>
            <a:cxnLst/>
            <a:rect l="l" t="t" r="r" b="b"/>
            <a:pathLst>
              <a:path w="3687445" h="46989">
                <a:moveTo>
                  <a:pt x="0" y="4649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096865" y="3687698"/>
            <a:ext cx="3687445" cy="60960"/>
          </a:xfrm>
          <a:custGeom>
            <a:avLst/>
            <a:gdLst/>
            <a:ahLst/>
            <a:cxnLst/>
            <a:rect l="l" t="t" r="r" b="b"/>
            <a:pathLst>
              <a:path w="3687445" h="60960">
                <a:moveTo>
                  <a:pt x="0" y="0"/>
                </a:moveTo>
                <a:lnTo>
                  <a:pt x="3686859" y="6062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96865" y="3450513"/>
            <a:ext cx="3687445" cy="117475"/>
          </a:xfrm>
          <a:custGeom>
            <a:avLst/>
            <a:gdLst/>
            <a:ahLst/>
            <a:cxnLst/>
            <a:rect l="l" t="t" r="r" b="b"/>
            <a:pathLst>
              <a:path w="3687445" h="117475">
                <a:moveTo>
                  <a:pt x="0" y="117347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096865" y="3115716"/>
            <a:ext cx="3687445" cy="536575"/>
          </a:xfrm>
          <a:custGeom>
            <a:avLst/>
            <a:gdLst/>
            <a:ahLst/>
            <a:cxnLst/>
            <a:rect l="l" t="t" r="r" b="b"/>
            <a:pathLst>
              <a:path w="3687445" h="536575">
                <a:moveTo>
                  <a:pt x="0" y="535978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96865" y="3355746"/>
            <a:ext cx="3687445" cy="99060"/>
          </a:xfrm>
          <a:custGeom>
            <a:avLst/>
            <a:gdLst/>
            <a:ahLst/>
            <a:cxnLst/>
            <a:rect l="l" t="t" r="r" b="b"/>
            <a:pathLst>
              <a:path w="3687445" h="99060">
                <a:moveTo>
                  <a:pt x="0" y="9903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96865" y="3738016"/>
            <a:ext cx="3687445" cy="40640"/>
          </a:xfrm>
          <a:custGeom>
            <a:avLst/>
            <a:gdLst/>
            <a:ahLst/>
            <a:cxnLst/>
            <a:rect l="l" t="t" r="r" b="b"/>
            <a:pathLst>
              <a:path w="3687445" h="40639">
                <a:moveTo>
                  <a:pt x="0" y="40538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096865" y="3703701"/>
            <a:ext cx="3687445" cy="109220"/>
          </a:xfrm>
          <a:custGeom>
            <a:avLst/>
            <a:gdLst/>
            <a:ahLst/>
            <a:cxnLst/>
            <a:rect l="l" t="t" r="r" b="b"/>
            <a:pathLst>
              <a:path w="3687445" h="109220">
                <a:moveTo>
                  <a:pt x="0" y="0"/>
                </a:moveTo>
                <a:lnTo>
                  <a:pt x="3686859" y="10916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096865" y="3554704"/>
            <a:ext cx="3687445" cy="289560"/>
          </a:xfrm>
          <a:custGeom>
            <a:avLst/>
            <a:gdLst/>
            <a:ahLst/>
            <a:cxnLst/>
            <a:rect l="l" t="t" r="r" b="b"/>
            <a:pathLst>
              <a:path w="3687445" h="289560">
                <a:moveTo>
                  <a:pt x="0" y="289191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096865" y="3485007"/>
            <a:ext cx="3687445" cy="198755"/>
          </a:xfrm>
          <a:custGeom>
            <a:avLst/>
            <a:gdLst/>
            <a:ahLst/>
            <a:cxnLst/>
            <a:rect l="l" t="t" r="r" b="b"/>
            <a:pathLst>
              <a:path w="3687445" h="198754">
                <a:moveTo>
                  <a:pt x="0" y="0"/>
                </a:moveTo>
                <a:lnTo>
                  <a:pt x="3686859" y="198246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096865" y="2589161"/>
            <a:ext cx="3687445" cy="1278890"/>
          </a:xfrm>
          <a:custGeom>
            <a:avLst/>
            <a:gdLst/>
            <a:ahLst/>
            <a:cxnLst/>
            <a:rect l="l" t="t" r="r" b="b"/>
            <a:pathLst>
              <a:path w="3687445" h="1278889">
                <a:moveTo>
                  <a:pt x="0" y="1278293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096865" y="3277425"/>
            <a:ext cx="3687445" cy="315595"/>
          </a:xfrm>
          <a:custGeom>
            <a:avLst/>
            <a:gdLst/>
            <a:ahLst/>
            <a:cxnLst/>
            <a:rect l="l" t="t" r="r" b="b"/>
            <a:pathLst>
              <a:path w="3687445" h="315595">
                <a:moveTo>
                  <a:pt x="0" y="31559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96865" y="3280714"/>
            <a:ext cx="3687445" cy="479425"/>
          </a:xfrm>
          <a:custGeom>
            <a:avLst/>
            <a:gdLst/>
            <a:ahLst/>
            <a:cxnLst/>
            <a:rect l="l" t="t" r="r" b="b"/>
            <a:pathLst>
              <a:path w="3687445" h="479425">
                <a:moveTo>
                  <a:pt x="0" y="479437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96865" y="3449002"/>
            <a:ext cx="3687445" cy="309880"/>
          </a:xfrm>
          <a:custGeom>
            <a:avLst/>
            <a:gdLst/>
            <a:ahLst/>
            <a:cxnLst/>
            <a:rect l="l" t="t" r="r" b="b"/>
            <a:pathLst>
              <a:path w="3687445" h="309879">
                <a:moveTo>
                  <a:pt x="0" y="309549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096865" y="3375571"/>
            <a:ext cx="3687445" cy="497840"/>
          </a:xfrm>
          <a:custGeom>
            <a:avLst/>
            <a:gdLst/>
            <a:ahLst/>
            <a:cxnLst/>
            <a:rect l="l" t="t" r="r" b="b"/>
            <a:pathLst>
              <a:path w="3687445" h="497839">
                <a:moveTo>
                  <a:pt x="0" y="497573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096865" y="3410953"/>
            <a:ext cx="3687445" cy="264795"/>
          </a:xfrm>
          <a:custGeom>
            <a:avLst/>
            <a:gdLst/>
            <a:ahLst/>
            <a:cxnLst/>
            <a:rect l="l" t="t" r="r" b="b"/>
            <a:pathLst>
              <a:path w="3687445" h="264795">
                <a:moveTo>
                  <a:pt x="0" y="264566"/>
                </a:moveTo>
                <a:lnTo>
                  <a:pt x="3686859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21</a:t>
            </a:fld>
            <a:endParaRPr spc="-10" dirty="0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58634" y="4309484"/>
          <a:ext cx="8121405" cy="641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0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5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0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5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47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spc="-5" dirty="0">
                          <a:latin typeface="Arial"/>
                          <a:cs typeface="Arial"/>
                        </a:rPr>
                        <a:t>age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243472"/>
            <a:ext cx="7914640" cy="381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56565" indent="-342900">
              <a:lnSpc>
                <a:spcPts val="3300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STE</a:t>
            </a:r>
            <a:r>
              <a:rPr sz="2800" b="1" spc="-2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4:</a:t>
            </a:r>
            <a:r>
              <a:rPr sz="2800" b="1" spc="-5" dirty="0">
                <a:latin typeface="Calibri"/>
                <a:cs typeface="Calibri"/>
              </a:rPr>
              <a:t> Us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re</a:t>
            </a:r>
            <a:r>
              <a:rPr sz="2800" b="1" spc="-20" dirty="0">
                <a:latin typeface="Calibri"/>
                <a:cs typeface="Calibri"/>
              </a:rPr>
              <a:t>sult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 of ex</a:t>
            </a:r>
            <a:r>
              <a:rPr sz="2800" b="1" spc="-15" dirty="0">
                <a:latin typeface="Calibri"/>
                <a:cs typeface="Calibri"/>
              </a:rPr>
              <a:t>ploratory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analysis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to</a:t>
            </a:r>
            <a:r>
              <a:rPr sz="2800" b="1" spc="-10" dirty="0">
                <a:latin typeface="Calibri"/>
                <a:cs typeface="Calibri"/>
              </a:rPr>
              <a:t> (r</a:t>
            </a:r>
            <a:r>
              <a:rPr sz="2800" b="1" dirty="0">
                <a:latin typeface="Calibri"/>
                <a:cs typeface="Calibri"/>
              </a:rPr>
              <a:t>e-</a:t>
            </a:r>
            <a:r>
              <a:rPr sz="2800" b="1" spc="-10" dirty="0">
                <a:latin typeface="Calibri"/>
                <a:cs typeface="Calibri"/>
              </a:rPr>
              <a:t>)f</a:t>
            </a:r>
            <a:r>
              <a:rPr sz="2800" b="1" dirty="0">
                <a:latin typeface="Calibri"/>
                <a:cs typeface="Calibri"/>
              </a:rPr>
              <a:t>r</a:t>
            </a:r>
            <a:r>
              <a:rPr sz="2800" b="1" spc="-5" dirty="0">
                <a:latin typeface="Calibri"/>
                <a:cs typeface="Calibri"/>
              </a:rPr>
              <a:t>a</a:t>
            </a:r>
            <a:r>
              <a:rPr sz="2800" b="1" dirty="0">
                <a:latin typeface="Calibri"/>
                <a:cs typeface="Calibri"/>
              </a:rPr>
              <a:t>me </a:t>
            </a:r>
            <a:r>
              <a:rPr sz="2800" b="1" spc="-20" dirty="0">
                <a:latin typeface="Calibri"/>
                <a:cs typeface="Calibri"/>
              </a:rPr>
              <a:t>qu</a:t>
            </a:r>
            <a:r>
              <a:rPr sz="2800" b="1" spc="-15" dirty="0">
                <a:latin typeface="Calibri"/>
                <a:cs typeface="Calibri"/>
              </a:rPr>
              <a:t>e</a:t>
            </a:r>
            <a:r>
              <a:rPr sz="2800" b="1" spc="-20" dirty="0">
                <a:latin typeface="Calibri"/>
                <a:cs typeface="Calibri"/>
              </a:rPr>
              <a:t>stion</a:t>
            </a:r>
            <a:r>
              <a:rPr sz="2800" b="1" spc="-15" dirty="0">
                <a:latin typeface="Calibri"/>
                <a:cs typeface="Calibri"/>
              </a:rPr>
              <a:t>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about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b="1" spc="-20" dirty="0">
                <a:latin typeface="Calibri"/>
                <a:cs typeface="Calibri"/>
              </a:rPr>
              <a:t>han</a:t>
            </a:r>
            <a:r>
              <a:rPr sz="2800" b="1" spc="-15" dirty="0">
                <a:latin typeface="Calibri"/>
                <a:cs typeface="Calibri"/>
              </a:rPr>
              <a:t>g</a:t>
            </a:r>
            <a:r>
              <a:rPr sz="2800" b="1" dirty="0">
                <a:latin typeface="Calibri"/>
                <a:cs typeface="Calibri"/>
              </a:rPr>
              <a:t>e</a:t>
            </a:r>
            <a:endParaRPr sz="2800" dirty="0">
              <a:latin typeface="Calibri"/>
              <a:cs typeface="Calibri"/>
            </a:endParaRPr>
          </a:p>
          <a:p>
            <a:pPr marL="762000" marR="5080" lvl="1" indent="-292100">
              <a:lnSpc>
                <a:spcPct val="998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a p</a:t>
            </a:r>
            <a:r>
              <a:rPr sz="2400" spc="-15" dirty="0">
                <a:latin typeface="Calibri"/>
                <a:cs typeface="Calibri"/>
              </a:rPr>
              <a:t>arametr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 us to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ss 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ab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-indi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in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as sp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ifi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qu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ab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lin</a:t>
            </a:r>
            <a:r>
              <a:rPr sz="2400" spc="-15" dirty="0">
                <a:latin typeface="Calibri"/>
                <a:cs typeface="Calibri"/>
              </a:rPr>
              <a:t>ear</a:t>
            </a:r>
            <a:r>
              <a:rPr sz="2400" dirty="0">
                <a:latin typeface="Calibri"/>
                <a:cs typeface="Calibri"/>
              </a:rPr>
              <a:t> fi</a:t>
            </a:r>
            <a:r>
              <a:rPr sz="2400" spc="-10" dirty="0">
                <a:latin typeface="Calibri"/>
                <a:cs typeface="Calibri"/>
              </a:rPr>
              <a:t>t,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is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n 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lpful to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1327150" lvl="2" indent="-400050">
              <a:lnSpc>
                <a:spcPct val="100000"/>
              </a:lnSpc>
              <a:spcBef>
                <a:spcPts val="375"/>
              </a:spcBef>
              <a:buFont typeface="Calibri"/>
              <a:buAutoNum type="romanLcPeriod"/>
              <a:tabLst>
                <a:tab pos="1327150" algn="l"/>
              </a:tabLst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ampl</a:t>
            </a:r>
            <a:r>
              <a:rPr sz="1800" spc="-10" dirty="0">
                <a:latin typeface="Calibri"/>
                <a:cs typeface="Calibri"/>
              </a:rPr>
              <a:t>e </a:t>
            </a:r>
            <a:r>
              <a:rPr sz="1800" spc="-15" dirty="0">
                <a:latin typeface="Calibri"/>
                <a:cs typeface="Calibri"/>
              </a:rPr>
              <a:t>means of th</a:t>
            </a:r>
            <a:r>
              <a:rPr sz="1800" spc="-10" dirty="0">
                <a:latin typeface="Calibri"/>
                <a:cs typeface="Calibri"/>
              </a:rPr>
              <a:t>e estimated intercepts and slopes</a:t>
            </a:r>
            <a:endParaRPr sz="1800" dirty="0">
              <a:latin typeface="Calibri"/>
              <a:cs typeface="Calibri"/>
            </a:endParaRPr>
          </a:p>
          <a:p>
            <a:pPr marL="1327150" lvl="2" indent="-400050">
              <a:lnSpc>
                <a:spcPct val="100000"/>
              </a:lnSpc>
              <a:spcBef>
                <a:spcPts val="440"/>
              </a:spcBef>
              <a:buFont typeface="Calibri"/>
              <a:buAutoNum type="romanLcPeriod"/>
              <a:tabLst>
                <a:tab pos="1327150" algn="l"/>
              </a:tabLst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ampl</a:t>
            </a:r>
            <a:r>
              <a:rPr sz="1800" spc="-10" dirty="0">
                <a:latin typeface="Calibri"/>
                <a:cs typeface="Calibri"/>
              </a:rPr>
              <a:t>e variances (or SD) of the estimated intercepts and slopes</a:t>
            </a:r>
            <a:endParaRPr sz="1800" dirty="0">
              <a:latin typeface="Calibri"/>
              <a:cs typeface="Calibri"/>
            </a:endParaRPr>
          </a:p>
          <a:p>
            <a:pPr marL="1327150" lvl="2" indent="-400050">
              <a:lnSpc>
                <a:spcPct val="100000"/>
              </a:lnSpc>
              <a:spcBef>
                <a:spcPts val="440"/>
              </a:spcBef>
              <a:buFont typeface="Calibri"/>
              <a:buAutoNum type="romanLcPeriod"/>
              <a:tabLst>
                <a:tab pos="1327150" algn="l"/>
              </a:tabLst>
            </a:pPr>
            <a:r>
              <a:rPr sz="1800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ampl</a:t>
            </a:r>
            <a:r>
              <a:rPr sz="1800" spc="-10" dirty="0">
                <a:latin typeface="Calibri"/>
                <a:cs typeface="Calibri"/>
              </a:rPr>
              <a:t>e correlation between the estimated intercepts and slopes</a:t>
            </a:r>
            <a:endParaRPr sz="18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5682" y="5201607"/>
          <a:ext cx="3739931" cy="1483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0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intercept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slope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1.36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SD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0.30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0.17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Bivariate corr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-0.45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699">
                      <a:solidFill>
                        <a:srgbClr val="000000"/>
                      </a:solidFill>
                      <a:prstDash val="solid"/>
                    </a:lnL>
                    <a:lnR w="12699">
                      <a:solidFill>
                        <a:srgbClr val="000000"/>
                      </a:solidFill>
                      <a:prstDash val="solid"/>
                    </a:lnR>
                    <a:lnT w="12699">
                      <a:solidFill>
                        <a:srgbClr val="000000"/>
                      </a:solidFill>
                      <a:prstDash val="solid"/>
                    </a:lnT>
                    <a:lnB w="12699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23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0840" y="1243472"/>
            <a:ext cx="8451850" cy="4253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25755" indent="-342900">
              <a:lnSpc>
                <a:spcPts val="3300"/>
              </a:lnSpc>
              <a:buFont typeface="Arial"/>
              <a:buChar char="•"/>
              <a:tabLst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STE</a:t>
            </a:r>
            <a:r>
              <a:rPr sz="2800" b="1" spc="-20" dirty="0">
                <a:latin typeface="Calibri"/>
                <a:cs typeface="Calibri"/>
              </a:rPr>
              <a:t>P</a:t>
            </a:r>
            <a:r>
              <a:rPr sz="2800" b="1" spc="-15" dirty="0">
                <a:latin typeface="Calibri"/>
                <a:cs typeface="Calibri"/>
              </a:rPr>
              <a:t>5:</a:t>
            </a:r>
            <a:r>
              <a:rPr sz="2800" b="1" spc="-5" dirty="0">
                <a:latin typeface="Calibri"/>
                <a:cs typeface="Calibri"/>
              </a:rPr>
              <a:t> E</a:t>
            </a:r>
            <a:r>
              <a:rPr sz="2800" b="1" dirty="0">
                <a:latin typeface="Calibri"/>
                <a:cs typeface="Calibri"/>
              </a:rPr>
              <a:t>x</a:t>
            </a:r>
            <a:r>
              <a:rPr sz="2800" b="1" spc="-15" dirty="0">
                <a:latin typeface="Calibri"/>
                <a:cs typeface="Calibri"/>
              </a:rPr>
              <a:t>plor</a:t>
            </a:r>
            <a:r>
              <a:rPr sz="2800" b="1" dirty="0">
                <a:latin typeface="Calibri"/>
                <a:cs typeface="Calibri"/>
              </a:rPr>
              <a:t>e </a:t>
            </a:r>
            <a:r>
              <a:rPr sz="2800" b="1" spc="-1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re</a:t>
            </a:r>
            <a:r>
              <a:rPr sz="2800" b="1" spc="-15" dirty="0">
                <a:latin typeface="Calibri"/>
                <a:cs typeface="Calibri"/>
              </a:rPr>
              <a:t>lationship </a:t>
            </a:r>
            <a:r>
              <a:rPr sz="2800" b="1" dirty="0">
                <a:latin typeface="Calibri"/>
                <a:cs typeface="Calibri"/>
              </a:rPr>
              <a:t>betw</a:t>
            </a:r>
            <a:r>
              <a:rPr sz="2800" b="1" spc="-5" dirty="0">
                <a:latin typeface="Calibri"/>
                <a:cs typeface="Calibri"/>
              </a:rPr>
              <a:t>e</a:t>
            </a:r>
            <a:r>
              <a:rPr sz="2800" b="1" dirty="0">
                <a:latin typeface="Calibri"/>
                <a:cs typeface="Calibri"/>
              </a:rPr>
              <a:t>e</a:t>
            </a:r>
            <a:r>
              <a:rPr sz="2800" b="1" spc="-15" dirty="0">
                <a:latin typeface="Calibri"/>
                <a:cs typeface="Calibri"/>
              </a:rPr>
              <a:t>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</a:t>
            </a:r>
            <a:r>
              <a:rPr sz="2800" b="1" spc="-15" dirty="0">
                <a:latin typeface="Calibri"/>
                <a:cs typeface="Calibri"/>
              </a:rPr>
              <a:t>hange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and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u="heavy" spc="-15" dirty="0">
                <a:latin typeface="Calibri"/>
                <a:cs typeface="Calibri"/>
              </a:rPr>
              <a:t>tim</a:t>
            </a:r>
            <a:r>
              <a:rPr sz="2800" b="1" u="heavy" dirty="0">
                <a:latin typeface="Calibri"/>
                <a:cs typeface="Calibri"/>
              </a:rPr>
              <a:t>e-</a:t>
            </a:r>
            <a:r>
              <a:rPr sz="2800" b="1" u="heavy" spc="-15" dirty="0">
                <a:latin typeface="Calibri"/>
                <a:cs typeface="Calibri"/>
              </a:rPr>
              <a:t>invariant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</a:t>
            </a:r>
            <a:r>
              <a:rPr sz="2800" b="1" spc="-5" dirty="0">
                <a:latin typeface="Calibri"/>
                <a:cs typeface="Calibri"/>
              </a:rPr>
              <a:t>red</a:t>
            </a:r>
            <a:r>
              <a:rPr sz="2800" b="1" spc="-15" dirty="0">
                <a:latin typeface="Calibri"/>
                <a:cs typeface="Calibri"/>
              </a:rPr>
              <a:t>icto</a:t>
            </a:r>
            <a:r>
              <a:rPr sz="2800" b="1" spc="-5" dirty="0">
                <a:latin typeface="Calibri"/>
                <a:cs typeface="Calibri"/>
              </a:rPr>
              <a:t>rs</a:t>
            </a:r>
            <a:endParaRPr sz="2800">
              <a:latin typeface="Calibri"/>
              <a:cs typeface="Calibri"/>
            </a:endParaRPr>
          </a:p>
          <a:p>
            <a:pPr marL="749300" marR="5080" lvl="1" indent="-279400">
              <a:lnSpc>
                <a:spcPct val="99400"/>
              </a:lnSpc>
              <a:spcBef>
                <a:spcPts val="53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s us to un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tem</a:t>
            </a:r>
            <a:r>
              <a:rPr sz="2400" dirty="0">
                <a:latin typeface="Calibri"/>
                <a:cs typeface="Calibri"/>
              </a:rPr>
              <a:t>ati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0" dirty="0">
                <a:latin typeface="Calibri"/>
                <a:cs typeface="Calibri"/>
              </a:rPr>
              <a:t>atter</a:t>
            </a:r>
            <a:r>
              <a:rPr sz="2400" dirty="0">
                <a:latin typeface="Calibri"/>
                <a:cs typeface="Calibri"/>
              </a:rPr>
              <a:t>ns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15" dirty="0">
                <a:latin typeface="Calibri"/>
                <a:cs typeface="Calibri"/>
              </a:rPr>
              <a:t>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aj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rre</a:t>
            </a:r>
            <a:r>
              <a:rPr sz="2400" dirty="0">
                <a:latin typeface="Calibri"/>
                <a:cs typeface="Calibri"/>
              </a:rPr>
              <a:t>sp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ndin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to in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-indi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bs</a:t>
            </a:r>
            <a:r>
              <a:rPr sz="2400" spc="-15" dirty="0">
                <a:latin typeface="Calibri"/>
                <a:cs typeface="Calibri"/>
              </a:rPr>
              <a:t>erve</a:t>
            </a:r>
            <a:r>
              <a:rPr sz="2400" dirty="0">
                <a:latin typeface="Calibri"/>
                <a:cs typeface="Calibri"/>
              </a:rPr>
              <a:t>d in p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nal 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aj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Ex</a:t>
            </a:r>
            <a:r>
              <a:rPr sz="2000" spc="-15" dirty="0">
                <a:latin typeface="Calibri"/>
                <a:cs typeface="Calibri"/>
              </a:rPr>
              <a:t>aminin</a:t>
            </a:r>
            <a:r>
              <a:rPr sz="2000" spc="-10" dirty="0">
                <a:latin typeface="Calibri"/>
                <a:cs typeface="Calibri"/>
              </a:rPr>
              <a:t>g differences by gender allo</a:t>
            </a:r>
            <a:r>
              <a:rPr sz="2000" spc="-15" dirty="0">
                <a:latin typeface="Calibri"/>
                <a:cs typeface="Calibri"/>
              </a:rPr>
              <a:t>ws us to ass</a:t>
            </a:r>
            <a:r>
              <a:rPr sz="2000" spc="-10" dirty="0">
                <a:latin typeface="Calibri"/>
                <a:cs typeface="Calibri"/>
              </a:rPr>
              <a:t>ess</a:t>
            </a:r>
            <a:endParaRPr sz="20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bo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s o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ls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dirty="0">
                <a:latin typeface="Calibri"/>
                <a:cs typeface="Calibri"/>
              </a:rPr>
              <a:t> initiall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</a:t>
            </a:r>
            <a:r>
              <a:rPr sz="1600" dirty="0">
                <a:latin typeface="Calibri"/>
                <a:cs typeface="Calibri"/>
              </a:rPr>
              <a:t>o</a:t>
            </a:r>
            <a:r>
              <a:rPr sz="1600" spc="-10" dirty="0">
                <a:latin typeface="Calibri"/>
                <a:cs typeface="Calibri"/>
              </a:rPr>
              <a:t>re</a:t>
            </a:r>
            <a:r>
              <a:rPr sz="1600" dirty="0">
                <a:latin typeface="Calibri"/>
                <a:cs typeface="Calibri"/>
              </a:rPr>
              <a:t> tol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of d</a:t>
            </a:r>
            <a:r>
              <a:rPr sz="1600" spc="-10" dirty="0">
                <a:latin typeface="Calibri"/>
                <a:cs typeface="Calibri"/>
              </a:rPr>
              <a:t>ev</a:t>
            </a:r>
            <a:r>
              <a:rPr sz="1600" dirty="0">
                <a:latin typeface="Calibri"/>
                <a:cs typeface="Calibri"/>
              </a:rPr>
              <a:t>ian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b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av</a:t>
            </a:r>
            <a:r>
              <a:rPr sz="1600" dirty="0">
                <a:latin typeface="Calibri"/>
                <a:cs typeface="Calibri"/>
              </a:rPr>
              <a:t>io</a:t>
            </a:r>
            <a:r>
              <a:rPr sz="1600" spc="-10" dirty="0"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bo</a:t>
            </a:r>
            <a:r>
              <a:rPr sz="1600" spc="-10" dirty="0">
                <a:latin typeface="Calibri"/>
                <a:cs typeface="Calibri"/>
              </a:rPr>
              <a:t>y</a:t>
            </a:r>
            <a:r>
              <a:rPr sz="1600" dirty="0">
                <a:latin typeface="Calibri"/>
                <a:cs typeface="Calibri"/>
              </a:rPr>
              <a:t>s and </a:t>
            </a:r>
            <a:r>
              <a:rPr sz="1600" spc="-10" dirty="0">
                <a:latin typeface="Calibri"/>
                <a:cs typeface="Calibri"/>
              </a:rPr>
              <a:t>g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r</a:t>
            </a:r>
            <a:r>
              <a:rPr sz="1600" dirty="0">
                <a:latin typeface="Calibri"/>
                <a:cs typeface="Calibri"/>
              </a:rPr>
              <a:t>ls </a:t>
            </a:r>
            <a:r>
              <a:rPr sz="1600" spc="-10" dirty="0">
                <a:latin typeface="Calibri"/>
                <a:cs typeface="Calibri"/>
              </a:rPr>
              <a:t>te</a:t>
            </a:r>
            <a:r>
              <a:rPr sz="1600" dirty="0">
                <a:latin typeface="Calibri"/>
                <a:cs typeface="Calibri"/>
              </a:rPr>
              <a:t>nd to h</a:t>
            </a:r>
            <a:r>
              <a:rPr sz="1600" spc="-10" dirty="0">
                <a:latin typeface="Calibri"/>
                <a:cs typeface="Calibri"/>
              </a:rPr>
              <a:t>ave</a:t>
            </a:r>
            <a:r>
              <a:rPr sz="1600" dirty="0">
                <a:latin typeface="Calibri"/>
                <a:cs typeface="Calibri"/>
              </a:rPr>
              <a:t> diff</a:t>
            </a:r>
            <a:r>
              <a:rPr sz="1600" spc="-10" dirty="0">
                <a:latin typeface="Calibri"/>
                <a:cs typeface="Calibri"/>
              </a:rPr>
              <a:t>ere</a:t>
            </a:r>
            <a:r>
              <a:rPr sz="1600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dirty="0">
                <a:latin typeface="Calibri"/>
                <a:cs typeface="Calibri"/>
              </a:rPr>
              <a:t> annual </a:t>
            </a:r>
            <a:r>
              <a:rPr sz="1600" spc="-10" dirty="0">
                <a:latin typeface="Calibri"/>
                <a:cs typeface="Calibri"/>
              </a:rPr>
              <a:t>rate</a:t>
            </a:r>
            <a:r>
              <a:rPr sz="1600" dirty="0">
                <a:latin typeface="Calibri"/>
                <a:cs typeface="Calibri"/>
              </a:rPr>
              <a:t>s of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han</a:t>
            </a:r>
            <a:r>
              <a:rPr sz="1600" spc="-10" dirty="0">
                <a:latin typeface="Calibri"/>
                <a:cs typeface="Calibri"/>
              </a:rPr>
              <a:t>ge</a:t>
            </a:r>
            <a:endParaRPr sz="16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Ex</a:t>
            </a:r>
            <a:r>
              <a:rPr sz="2000" spc="-15" dirty="0">
                <a:latin typeface="Calibri"/>
                <a:cs typeface="Calibri"/>
              </a:rPr>
              <a:t>aminin</a:t>
            </a:r>
            <a:r>
              <a:rPr sz="2000" spc="-10" dirty="0">
                <a:latin typeface="Calibri"/>
                <a:cs typeface="Calibri"/>
              </a:rPr>
              <a:t>g differences by baseline exposure allo</a:t>
            </a:r>
            <a:r>
              <a:rPr sz="2000" spc="-15" dirty="0">
                <a:latin typeface="Calibri"/>
                <a:cs typeface="Calibri"/>
              </a:rPr>
              <a:t>ws us to ass</a:t>
            </a:r>
            <a:r>
              <a:rPr sz="2000" spc="-10" dirty="0">
                <a:latin typeface="Calibri"/>
                <a:cs typeface="Calibri"/>
              </a:rPr>
              <a:t>ess</a:t>
            </a:r>
            <a:endParaRPr sz="20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a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hild</a:t>
            </a:r>
            <a:r>
              <a:rPr sz="1600" spc="-5" dirty="0">
                <a:latin typeface="Calibri"/>
                <a:cs typeface="Calibri"/>
              </a:rPr>
              <a:t>’</a:t>
            </a:r>
            <a:r>
              <a:rPr sz="1600" dirty="0">
                <a:latin typeface="Calibri"/>
                <a:cs typeface="Calibri"/>
              </a:rPr>
              <a:t> initial l</a:t>
            </a:r>
            <a:r>
              <a:rPr sz="1600" spc="-10" dirty="0">
                <a:latin typeface="Calibri"/>
                <a:cs typeface="Calibri"/>
              </a:rPr>
              <a:t>eve</a:t>
            </a:r>
            <a:r>
              <a:rPr sz="1600" dirty="0">
                <a:latin typeface="Calibri"/>
                <a:cs typeface="Calibri"/>
              </a:rPr>
              <a:t>l of tol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ce</a:t>
            </a:r>
            <a:r>
              <a:rPr sz="1600" dirty="0">
                <a:latin typeface="Calibri"/>
                <a:cs typeface="Calibri"/>
              </a:rPr>
              <a:t> is asso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ate</a:t>
            </a:r>
            <a:r>
              <a:rPr sz="1600" dirty="0">
                <a:latin typeface="Calibri"/>
                <a:cs typeface="Calibri"/>
              </a:rPr>
              <a:t>d 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ith bas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lin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xposu</a:t>
            </a:r>
            <a:r>
              <a:rPr sz="1600" spc="-10" dirty="0">
                <a:latin typeface="Calibri"/>
                <a:cs typeface="Calibri"/>
              </a:rPr>
              <a:t>re</a:t>
            </a:r>
            <a:endParaRPr sz="16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1612900" algn="l"/>
              </a:tabLst>
            </a:pP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h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th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 a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hild</a:t>
            </a:r>
            <a:r>
              <a:rPr sz="1600" spc="-5" dirty="0">
                <a:latin typeface="Calibri"/>
                <a:cs typeface="Calibri"/>
              </a:rPr>
              <a:t>’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rate</a:t>
            </a:r>
            <a:r>
              <a:rPr sz="1600" dirty="0">
                <a:latin typeface="Calibri"/>
                <a:cs typeface="Calibri"/>
              </a:rPr>
              <a:t> of 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han</a:t>
            </a:r>
            <a:r>
              <a:rPr sz="1600" spc="-10" dirty="0">
                <a:latin typeface="Calibri"/>
                <a:cs typeface="Calibri"/>
              </a:rPr>
              <a:t>ge</a:t>
            </a:r>
            <a:r>
              <a:rPr sz="1600" dirty="0">
                <a:latin typeface="Calibri"/>
                <a:cs typeface="Calibri"/>
              </a:rPr>
              <a:t> in tol</a:t>
            </a:r>
            <a:r>
              <a:rPr sz="1600" spc="-10" dirty="0">
                <a:latin typeface="Calibri"/>
                <a:cs typeface="Calibri"/>
              </a:rPr>
              <a:t>er</a:t>
            </a:r>
            <a:r>
              <a:rPr sz="1600" dirty="0">
                <a:latin typeface="Calibri"/>
                <a:cs typeface="Calibri"/>
              </a:rPr>
              <a:t>an</a:t>
            </a:r>
            <a:r>
              <a:rPr sz="1600" spc="-10" dirty="0">
                <a:latin typeface="Calibri"/>
                <a:cs typeface="Calibri"/>
              </a:rPr>
              <a:t>ce</a:t>
            </a:r>
            <a:r>
              <a:rPr sz="1600" dirty="0">
                <a:latin typeface="Calibri"/>
                <a:cs typeface="Calibri"/>
              </a:rPr>
              <a:t> is asso</a:t>
            </a:r>
            <a:r>
              <a:rPr sz="1600" spc="-10" dirty="0">
                <a:latin typeface="Calibri"/>
                <a:cs typeface="Calibri"/>
              </a:rPr>
              <a:t>c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ate</a:t>
            </a:r>
            <a:r>
              <a:rPr sz="1600" dirty="0">
                <a:latin typeface="Calibri"/>
                <a:cs typeface="Calibri"/>
              </a:rPr>
              <a:t>d </a:t>
            </a:r>
            <a:r>
              <a:rPr sz="1600" spc="-15" dirty="0">
                <a:latin typeface="Calibri"/>
                <a:cs typeface="Calibri"/>
              </a:rPr>
              <a:t>w</a:t>
            </a:r>
            <a:r>
              <a:rPr sz="1600" dirty="0">
                <a:latin typeface="Calibri"/>
                <a:cs typeface="Calibri"/>
              </a:rPr>
              <a:t>ith bas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lin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xposu</a:t>
            </a:r>
            <a:r>
              <a:rPr sz="1600" spc="-10" dirty="0">
                <a:latin typeface="Calibri"/>
                <a:cs typeface="Calibri"/>
              </a:rPr>
              <a:t>re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5015" algn="l"/>
              </a:tabLst>
            </a:pPr>
            <a:r>
              <a:rPr sz="2000" dirty="0">
                <a:latin typeface="Arial"/>
                <a:cs typeface="Arial"/>
              </a:rPr>
              <a:t>–	</a:t>
            </a:r>
            <a:r>
              <a:rPr sz="2000" dirty="0">
                <a:latin typeface="Calibri"/>
                <a:cs typeface="Calibri"/>
              </a:rPr>
              <a:t>If a p</a:t>
            </a:r>
            <a:r>
              <a:rPr sz="2000" spc="-10" dirty="0">
                <a:latin typeface="Calibri"/>
                <a:cs typeface="Calibri"/>
              </a:rPr>
              <a:t>redictor is continuous you can </a:t>
            </a:r>
            <a:r>
              <a:rPr sz="2000" spc="-15" dirty="0">
                <a:latin typeface="Calibri"/>
                <a:cs typeface="Calibri"/>
              </a:rPr>
              <a:t>tempo</a:t>
            </a:r>
            <a:r>
              <a:rPr sz="2000" spc="-10" dirty="0">
                <a:latin typeface="Calibri"/>
                <a:cs typeface="Calibri"/>
              </a:rPr>
              <a:t>rarily categorize 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90588" y="2673026"/>
            <a:ext cx="3153483" cy="24077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7536" y="6468300"/>
            <a:ext cx="4975860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265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23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400" dirty="0">
                <a:latin typeface="Calibri"/>
                <a:cs typeface="Calibri"/>
              </a:rPr>
              <a:t>ti</a:t>
            </a:r>
            <a:r>
              <a:rPr sz="1400" spc="-10" dirty="0">
                <a:latin typeface="Calibri"/>
                <a:cs typeface="Calibri"/>
              </a:rPr>
              <a:t>me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840" y="1243472"/>
            <a:ext cx="8176895" cy="175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ab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ti</a:t>
            </a:r>
            <a:r>
              <a:rPr sz="2800" u="heavy" spc="-25" dirty="0">
                <a:latin typeface="Calibri"/>
                <a:cs typeface="Calibri"/>
              </a:rPr>
              <a:t>m</a:t>
            </a:r>
            <a:r>
              <a:rPr sz="2800" u="heavy" spc="-15" dirty="0">
                <a:latin typeface="Calibri"/>
                <a:cs typeface="Calibri"/>
              </a:rPr>
              <a:t>e</a:t>
            </a:r>
            <a:r>
              <a:rPr sz="2800" u="heavy" dirty="0">
                <a:latin typeface="Calibri"/>
                <a:cs typeface="Calibri"/>
              </a:rPr>
              <a:t>-</a:t>
            </a:r>
            <a:r>
              <a:rPr sz="2800" u="heavy" spc="-15" dirty="0">
                <a:latin typeface="Calibri"/>
                <a:cs typeface="Calibri"/>
              </a:rPr>
              <a:t>var</a:t>
            </a:r>
            <a:r>
              <a:rPr sz="2800" u="heavy" dirty="0">
                <a:latin typeface="Calibri"/>
                <a:cs typeface="Calibri"/>
              </a:rPr>
              <a:t>ian</a:t>
            </a:r>
            <a:r>
              <a:rPr sz="2800" u="heavy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s?</a:t>
            </a:r>
          </a:p>
          <a:p>
            <a:pPr marL="685165" marR="5080" indent="-279400">
              <a:lnSpc>
                <a:spcPct val="100099"/>
              </a:lnSpc>
              <a:spcBef>
                <a:spcPts val="605"/>
              </a:spcBef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ia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ss (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ith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ultipl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p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s)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 </a:t>
            </a:r>
            <a:r>
              <a:rPr sz="2800" dirty="0">
                <a:latin typeface="Calibri"/>
                <a:cs typeface="Calibri"/>
              </a:rPr>
              <a:t>thin pl</a:t>
            </a:r>
            <a:r>
              <a:rPr sz="2800" spc="-15" dirty="0">
                <a:latin typeface="Calibri"/>
                <a:cs typeface="Calibri"/>
              </a:rPr>
              <a:t>ate</a:t>
            </a:r>
            <a:r>
              <a:rPr sz="2800" dirty="0">
                <a:latin typeface="Calibri"/>
                <a:cs typeface="Calibri"/>
              </a:rPr>
              <a:t> splin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(f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mgcv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.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sp() in bas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 gr</a:t>
            </a:r>
            <a:r>
              <a:rPr sz="2800" dirty="0">
                <a:latin typeface="Calibri"/>
                <a:cs typeface="Calibri"/>
              </a:rPr>
              <a:t>aphi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s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pl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ttin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3</a:t>
            </a:r>
            <a:r>
              <a:rPr sz="2800" dirty="0">
                <a:latin typeface="Calibri"/>
                <a:cs typeface="Calibri"/>
              </a:rPr>
              <a:t>D su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ace</a:t>
            </a:r>
            <a:r>
              <a:rPr sz="2800" dirty="0">
                <a:latin typeface="Calibri"/>
                <a:cs typeface="Calibri"/>
              </a:rPr>
              <a:t>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539" y="4135516"/>
            <a:ext cx="663384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–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app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dirty="0">
                <a:latin typeface="Calibri"/>
                <a:cs typeface="Calibri"/>
              </a:rPr>
              <a:t>h is “si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sl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anal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sis”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86734" y="4696405"/>
            <a:ext cx="2292992" cy="19171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6590" y="5309794"/>
            <a:ext cx="203200" cy="6845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response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1789" y="5137082"/>
            <a:ext cx="1586865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620">
              <a:lnSpc>
                <a:spcPts val="2100"/>
              </a:lnSpc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1SD above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mean </a:t>
            </a:r>
            <a:r>
              <a:rPr sz="1800" spc="-15" dirty="0">
                <a:solidFill>
                  <a:srgbClr val="008000"/>
                </a:solidFill>
                <a:latin typeface="Calibri"/>
                <a:cs typeface="Calibri"/>
              </a:rPr>
              <a:t>mean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4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1SD belo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w mean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54090" y="5041669"/>
            <a:ext cx="532014" cy="10141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9545" y="5080791"/>
            <a:ext cx="426720" cy="896619"/>
          </a:xfrm>
          <a:custGeom>
            <a:avLst/>
            <a:gdLst/>
            <a:ahLst/>
            <a:cxnLst/>
            <a:rect l="l" t="t" r="r" b="b"/>
            <a:pathLst>
              <a:path w="426720" h="896620">
                <a:moveTo>
                  <a:pt x="0" y="0"/>
                </a:moveTo>
                <a:lnTo>
                  <a:pt x="40476" y="635"/>
                </a:lnTo>
                <a:lnTo>
                  <a:pt x="96212" y="3787"/>
                </a:lnTo>
                <a:lnTo>
                  <a:pt x="143862" y="9226"/>
                </a:lnTo>
                <a:lnTo>
                  <a:pt x="190718" y="19354"/>
                </a:lnTo>
                <a:lnTo>
                  <a:pt x="214589" y="412390"/>
                </a:lnTo>
                <a:lnTo>
                  <a:pt x="215557" y="415809"/>
                </a:lnTo>
                <a:lnTo>
                  <a:pt x="257695" y="433894"/>
                </a:lnTo>
                <a:lnTo>
                  <a:pt x="298165" y="440717"/>
                </a:lnTo>
                <a:lnTo>
                  <a:pt x="348405" y="445534"/>
                </a:lnTo>
                <a:lnTo>
                  <a:pt x="406041" y="447949"/>
                </a:lnTo>
                <a:lnTo>
                  <a:pt x="426487" y="448152"/>
                </a:lnTo>
                <a:lnTo>
                  <a:pt x="406175" y="448317"/>
                </a:lnTo>
                <a:lnTo>
                  <a:pt x="367170" y="449594"/>
                </a:lnTo>
                <a:lnTo>
                  <a:pt x="314130" y="453646"/>
                </a:lnTo>
                <a:lnTo>
                  <a:pt x="269919" y="459897"/>
                </a:lnTo>
                <a:lnTo>
                  <a:pt x="229116" y="470943"/>
                </a:lnTo>
                <a:lnTo>
                  <a:pt x="214589" y="860545"/>
                </a:lnTo>
                <a:lnTo>
                  <a:pt x="213622" y="863964"/>
                </a:lnTo>
                <a:lnTo>
                  <a:pt x="171484" y="882049"/>
                </a:lnTo>
                <a:lnTo>
                  <a:pt x="131014" y="888872"/>
                </a:lnTo>
                <a:lnTo>
                  <a:pt x="80774" y="893689"/>
                </a:lnTo>
                <a:lnTo>
                  <a:pt x="23138" y="896104"/>
                </a:lnTo>
                <a:lnTo>
                  <a:pt x="2692" y="896307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81561" y="5295804"/>
            <a:ext cx="120713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 marR="5080" indent="-161290">
              <a:lnSpc>
                <a:spcPts val="2100"/>
              </a:lnSpc>
            </a:pPr>
            <a:r>
              <a:rPr sz="1800" dirty="0">
                <a:latin typeface="Calibri"/>
                <a:cs typeface="Calibri"/>
              </a:rPr>
              <a:t>Ti</a:t>
            </a:r>
            <a:r>
              <a:rPr sz="1800" spc="-15" dirty="0">
                <a:latin typeface="Calibri"/>
                <a:cs typeface="Calibri"/>
              </a:rPr>
              <a:t>me-</a:t>
            </a:r>
            <a:r>
              <a:rPr sz="1800" spc="-10" dirty="0">
                <a:latin typeface="Calibri"/>
                <a:cs typeface="Calibri"/>
              </a:rPr>
              <a:t>variant</a:t>
            </a:r>
            <a:r>
              <a:rPr sz="1800" spc="-5" dirty="0">
                <a:latin typeface="Calibri"/>
                <a:cs typeface="Calibri"/>
              </a:rPr>
              <a:t> p</a:t>
            </a:r>
            <a:r>
              <a:rPr sz="1800" spc="-10" dirty="0">
                <a:latin typeface="Calibri"/>
                <a:cs typeface="Calibri"/>
              </a:rPr>
              <a:t>redictor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9826D9-F866-EF4F-B23E-0AEB9D9F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/>
              <a:t>LOESS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C412D4-02C8-5E4C-9AB8-9A5C383F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5327"/>
            <a:ext cx="8083549" cy="3447098"/>
          </a:xfrm>
        </p:spPr>
        <p:txBody>
          <a:bodyPr/>
          <a:lstStyle/>
          <a:p>
            <a:r>
              <a:rPr lang="fr-FR" dirty="0"/>
              <a:t>Stands for </a:t>
            </a:r>
            <a:r>
              <a:rPr lang="fr-CH" b="1" dirty="0" err="1"/>
              <a:t>locally</a:t>
            </a:r>
            <a:r>
              <a:rPr lang="fr-CH" b="1" dirty="0"/>
              <a:t> </a:t>
            </a:r>
            <a:r>
              <a:rPr lang="fr-CH" b="1" dirty="0" err="1"/>
              <a:t>estimated</a:t>
            </a:r>
            <a:r>
              <a:rPr lang="fr-CH" b="1" dirty="0"/>
              <a:t> </a:t>
            </a:r>
            <a:r>
              <a:rPr lang="fr-CH" b="1" dirty="0" err="1"/>
              <a:t>scatterplot</a:t>
            </a:r>
            <a:r>
              <a:rPr lang="fr-CH" b="1" dirty="0"/>
              <a:t> </a:t>
            </a:r>
            <a:r>
              <a:rPr lang="fr-CH" b="1" dirty="0" err="1"/>
              <a:t>smoothing</a:t>
            </a:r>
            <a:endParaRPr lang="fr-CH" b="1" dirty="0"/>
          </a:p>
          <a:p>
            <a:r>
              <a:rPr lang="fr-CH" dirty="0"/>
              <a:t>Non </a:t>
            </a:r>
            <a:r>
              <a:rPr lang="fr-CH" dirty="0" err="1"/>
              <a:t>parametric</a:t>
            </a:r>
            <a:endParaRPr lang="fr-CH" dirty="0"/>
          </a:p>
          <a:p>
            <a:r>
              <a:rPr lang="fr-CH" dirty="0"/>
              <a:t>Combines multiple </a:t>
            </a:r>
            <a:r>
              <a:rPr lang="fr-CH" dirty="0" err="1"/>
              <a:t>regression</a:t>
            </a:r>
            <a:r>
              <a:rPr lang="fr-CH" dirty="0"/>
              <a:t> </a:t>
            </a:r>
            <a:r>
              <a:rPr lang="fr-CH" dirty="0" err="1"/>
              <a:t>models</a:t>
            </a:r>
            <a:r>
              <a:rPr lang="fr-CH" dirty="0"/>
              <a:t> in a K-</a:t>
            </a:r>
            <a:r>
              <a:rPr lang="fr-CH" dirty="0" err="1"/>
              <a:t>nearest</a:t>
            </a:r>
            <a:r>
              <a:rPr lang="fr-CH" dirty="0"/>
              <a:t> </a:t>
            </a:r>
            <a:r>
              <a:rPr lang="fr-CH" dirty="0" err="1"/>
              <a:t>neighbor</a:t>
            </a:r>
            <a:r>
              <a:rPr lang="fr-CH" dirty="0"/>
              <a:t> 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meta</a:t>
            </a:r>
            <a:r>
              <a:rPr lang="fr-CH" dirty="0"/>
              <a:t>-model</a:t>
            </a:r>
          </a:p>
          <a:p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972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3061F-DB5C-3843-9935-C9D7D252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 err="1"/>
              <a:t>Thin</a:t>
            </a:r>
            <a:r>
              <a:rPr lang="fr-FR" dirty="0"/>
              <a:t> Plate </a:t>
            </a:r>
            <a:r>
              <a:rPr lang="fr-FR" dirty="0" err="1"/>
              <a:t>splines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26DBBE-AB8F-0C4C-A9D3-76FC6C33B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11" y="939165"/>
            <a:ext cx="8613775" cy="5909310"/>
          </a:xfrm>
        </p:spPr>
        <p:txBody>
          <a:bodyPr/>
          <a:lstStyle/>
          <a:p>
            <a:r>
              <a:rPr lang="fr-CH" dirty="0" err="1"/>
              <a:t>Thin</a:t>
            </a:r>
            <a:r>
              <a:rPr lang="fr-CH" dirty="0"/>
              <a:t> plate </a:t>
            </a:r>
            <a:r>
              <a:rPr lang="fr-CH" dirty="0" err="1"/>
              <a:t>splines</a:t>
            </a:r>
            <a:r>
              <a:rPr lang="fr-CH" dirty="0"/>
              <a:t> (TPS) are a technique for data interpolation and </a:t>
            </a:r>
            <a:r>
              <a:rPr lang="fr-CH" dirty="0" err="1"/>
              <a:t>smoothing</a:t>
            </a:r>
            <a:r>
              <a:rPr lang="fr-CH" dirty="0"/>
              <a:t>.</a:t>
            </a:r>
          </a:p>
          <a:p>
            <a:r>
              <a:rPr lang="fr-CH" dirty="0" err="1"/>
              <a:t>Advantages</a:t>
            </a:r>
            <a:r>
              <a:rPr lang="fr-CH" dirty="0"/>
              <a:t> : </a:t>
            </a:r>
          </a:p>
          <a:p>
            <a:r>
              <a:rPr lang="fr-CH" dirty="0"/>
              <a:t>It </a:t>
            </a:r>
            <a:r>
              <a:rPr lang="fr-CH" dirty="0" err="1"/>
              <a:t>produces</a:t>
            </a:r>
            <a:r>
              <a:rPr lang="fr-CH" dirty="0"/>
              <a:t> </a:t>
            </a:r>
            <a:r>
              <a:rPr lang="fr-CH" dirty="0" err="1"/>
              <a:t>smooth</a:t>
            </a:r>
            <a:r>
              <a:rPr lang="fr-CH" dirty="0"/>
              <a:t> surfaces, </a:t>
            </a:r>
            <a:r>
              <a:rPr lang="fr-CH" dirty="0" err="1"/>
              <a:t>which</a:t>
            </a:r>
            <a:r>
              <a:rPr lang="fr-CH" dirty="0"/>
              <a:t> are </a:t>
            </a:r>
            <a:r>
              <a:rPr lang="fr-CH" dirty="0" err="1"/>
              <a:t>infinitely</a:t>
            </a:r>
            <a:r>
              <a:rPr lang="fr-CH" dirty="0"/>
              <a:t> </a:t>
            </a:r>
            <a:r>
              <a:rPr lang="fr-CH" dirty="0" err="1"/>
              <a:t>differentiable</a:t>
            </a:r>
            <a:r>
              <a:rPr lang="fr-CH" dirty="0"/>
              <a:t>.</a:t>
            </a:r>
          </a:p>
          <a:p>
            <a:r>
              <a:rPr lang="fr-CH" dirty="0"/>
              <a:t>There are no free </a:t>
            </a:r>
            <a:r>
              <a:rPr lang="fr-CH" dirty="0" err="1"/>
              <a:t>parameters</a:t>
            </a:r>
            <a:r>
              <a:rPr lang="fr-CH" dirty="0"/>
              <a:t>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need</a:t>
            </a:r>
            <a:r>
              <a:rPr lang="fr-CH" dirty="0"/>
              <a:t> </a:t>
            </a:r>
            <a:r>
              <a:rPr lang="fr-CH" dirty="0" err="1"/>
              <a:t>manual</a:t>
            </a:r>
            <a:r>
              <a:rPr lang="fr-CH" dirty="0"/>
              <a:t> </a:t>
            </a:r>
            <a:r>
              <a:rPr lang="fr-CH" dirty="0" err="1"/>
              <a:t>tuning</a:t>
            </a:r>
            <a:r>
              <a:rPr lang="fr-CH" dirty="0"/>
              <a:t>.</a:t>
            </a:r>
          </a:p>
          <a:p>
            <a:r>
              <a:rPr lang="fr-CH" dirty="0"/>
              <a:t>It has </a:t>
            </a:r>
            <a:r>
              <a:rPr lang="fr-CH" dirty="0" err="1"/>
              <a:t>closed-form</a:t>
            </a:r>
            <a:r>
              <a:rPr lang="fr-CH" dirty="0"/>
              <a:t> solutions for </a:t>
            </a:r>
            <a:r>
              <a:rPr lang="fr-CH" dirty="0" err="1"/>
              <a:t>both</a:t>
            </a:r>
            <a:r>
              <a:rPr lang="fr-CH" dirty="0"/>
              <a:t> </a:t>
            </a:r>
            <a:r>
              <a:rPr lang="fr-CH" dirty="0" err="1"/>
              <a:t>warping</a:t>
            </a:r>
            <a:r>
              <a:rPr lang="fr-CH" dirty="0"/>
              <a:t> and </a:t>
            </a:r>
            <a:r>
              <a:rPr lang="fr-CH" dirty="0" err="1"/>
              <a:t>parameter</a:t>
            </a:r>
            <a:r>
              <a:rPr lang="fr-CH" dirty="0"/>
              <a:t> estimation.</a:t>
            </a:r>
          </a:p>
          <a:p>
            <a:r>
              <a:rPr lang="fr-CH" dirty="0"/>
              <a:t>There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physical</a:t>
            </a:r>
            <a:r>
              <a:rPr lang="fr-CH" dirty="0"/>
              <a:t> </a:t>
            </a:r>
            <a:r>
              <a:rPr lang="fr-CH" dirty="0" err="1"/>
              <a:t>explanation</a:t>
            </a:r>
            <a:r>
              <a:rPr lang="fr-CH" dirty="0"/>
              <a:t> for </a:t>
            </a:r>
            <a:r>
              <a:rPr lang="fr-CH" dirty="0" err="1"/>
              <a:t>its</a:t>
            </a:r>
            <a:r>
              <a:rPr lang="fr-CH" dirty="0"/>
              <a:t> </a:t>
            </a:r>
            <a:r>
              <a:rPr lang="fr-CH" dirty="0" err="1"/>
              <a:t>energy</a:t>
            </a:r>
            <a:r>
              <a:rPr lang="fr-CH" dirty="0"/>
              <a:t> </a:t>
            </a:r>
            <a:r>
              <a:rPr lang="fr-CH" dirty="0" err="1"/>
              <a:t>function</a:t>
            </a:r>
            <a:r>
              <a:rPr lang="fr-CH" dirty="0"/>
              <a:t>.</a:t>
            </a:r>
          </a:p>
          <a:p>
            <a:r>
              <a:rPr lang="fr-CH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818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540385">
              <a:lnSpc>
                <a:spcPct val="100000"/>
              </a:lnSpc>
            </a:pPr>
            <a:r>
              <a:rPr dirty="0"/>
              <a:t>Expl</a:t>
            </a:r>
            <a:r>
              <a:rPr spc="-5" dirty="0"/>
              <a:t>o</a:t>
            </a:r>
            <a:r>
              <a:rPr spc="-10" dirty="0"/>
              <a:t>r</a:t>
            </a:r>
            <a:r>
              <a:rPr dirty="0"/>
              <a:t>in</a:t>
            </a:r>
            <a:r>
              <a:rPr spc="-15" dirty="0"/>
              <a:t>g</a:t>
            </a:r>
            <a:r>
              <a:rPr dirty="0"/>
              <a:t> Diff</a:t>
            </a:r>
            <a:r>
              <a:rPr spc="-15" dirty="0"/>
              <a:t>ere</a:t>
            </a:r>
            <a:r>
              <a:rPr dirty="0"/>
              <a:t>n</a:t>
            </a:r>
            <a:r>
              <a:rPr spc="-15" dirty="0"/>
              <a:t>ce</a:t>
            </a:r>
            <a:r>
              <a:rPr dirty="0"/>
              <a:t>s in Chan</a:t>
            </a:r>
            <a:r>
              <a:rPr spc="-15" dirty="0"/>
              <a:t>ge</a:t>
            </a:r>
            <a:r>
              <a:rPr dirty="0"/>
              <a:t> </a:t>
            </a:r>
            <a:r>
              <a:rPr spc="-15" dirty="0"/>
              <a:t>acr</a:t>
            </a:r>
            <a:r>
              <a:rPr spc="-5" dirty="0"/>
              <a:t>o</a:t>
            </a:r>
            <a:r>
              <a:rPr dirty="0"/>
              <a:t>ss </a:t>
            </a:r>
            <a:r>
              <a:rPr spc="-15" dirty="0"/>
              <a:t>Pe</a:t>
            </a:r>
            <a:r>
              <a:rPr spc="-5" dirty="0"/>
              <a:t>o</a:t>
            </a:r>
            <a:r>
              <a:rPr dirty="0"/>
              <a:t>pl</a:t>
            </a:r>
            <a:r>
              <a:rPr spc="-15"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864616" y="33857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60">
                <a:moveTo>
                  <a:pt x="0" y="0"/>
                </a:moveTo>
                <a:lnTo>
                  <a:pt x="3413759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616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18055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71495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4935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78376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663440" y="3657600"/>
            <a:ext cx="448056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algn="ctr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age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650">
              <a:latin typeface="Times New Roman"/>
              <a:cs typeface="Times New Roman"/>
            </a:endParaRPr>
          </a:p>
          <a:p>
            <a:pPr marR="535305" algn="r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261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605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949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5293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0637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8065" y="1438008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4057" y="33107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4057" y="28426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4057" y="2374392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4057" y="19061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057" y="143800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9600" y="326843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9600" y="28002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600" y="2332054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600" y="186381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600" y="13955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8065" y="13630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60" y="2022652"/>
                </a:lnTo>
                <a:lnTo>
                  <a:pt x="3686860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3200" y="3657600"/>
            <a:ext cx="4480560" cy="3200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5904" algn="ctr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age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8065" y="2436266"/>
            <a:ext cx="3687445" cy="352425"/>
          </a:xfrm>
          <a:custGeom>
            <a:avLst/>
            <a:gdLst/>
            <a:ahLst/>
            <a:cxnLst/>
            <a:rect l="l" t="t" r="r" b="b"/>
            <a:pathLst>
              <a:path w="3687445" h="352425">
                <a:moveTo>
                  <a:pt x="0" y="351955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8065" y="2546858"/>
            <a:ext cx="3687445" cy="46990"/>
          </a:xfrm>
          <a:custGeom>
            <a:avLst/>
            <a:gdLst/>
            <a:ahLst/>
            <a:cxnLst/>
            <a:rect l="l" t="t" r="r" b="b"/>
            <a:pathLst>
              <a:path w="3687445" h="46989">
                <a:moveTo>
                  <a:pt x="0" y="46494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8065" y="2125116"/>
            <a:ext cx="3687445" cy="536575"/>
          </a:xfrm>
          <a:custGeom>
            <a:avLst/>
            <a:gdLst/>
            <a:ahLst/>
            <a:cxnLst/>
            <a:rect l="l" t="t" r="r" b="b"/>
            <a:pathLst>
              <a:path w="3687445" h="536575">
                <a:moveTo>
                  <a:pt x="0" y="535978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8065" y="2747416"/>
            <a:ext cx="3687445" cy="40640"/>
          </a:xfrm>
          <a:custGeom>
            <a:avLst/>
            <a:gdLst/>
            <a:ahLst/>
            <a:cxnLst/>
            <a:rect l="l" t="t" r="r" b="b"/>
            <a:pathLst>
              <a:path w="3687445" h="40639">
                <a:moveTo>
                  <a:pt x="0" y="40538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8065" y="2494407"/>
            <a:ext cx="3687445" cy="198755"/>
          </a:xfrm>
          <a:custGeom>
            <a:avLst/>
            <a:gdLst/>
            <a:ahLst/>
            <a:cxnLst/>
            <a:rect l="l" t="t" r="r" b="b"/>
            <a:pathLst>
              <a:path w="3687445" h="198755">
                <a:moveTo>
                  <a:pt x="0" y="0"/>
                </a:moveTo>
                <a:lnTo>
                  <a:pt x="3686860" y="198246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8065" y="1598561"/>
            <a:ext cx="3687445" cy="1278890"/>
          </a:xfrm>
          <a:custGeom>
            <a:avLst/>
            <a:gdLst/>
            <a:ahLst/>
            <a:cxnLst/>
            <a:rect l="l" t="t" r="r" b="b"/>
            <a:pathLst>
              <a:path w="3687445" h="1278889">
                <a:moveTo>
                  <a:pt x="0" y="1278293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065" y="2286825"/>
            <a:ext cx="3687445" cy="315595"/>
          </a:xfrm>
          <a:custGeom>
            <a:avLst/>
            <a:gdLst/>
            <a:ahLst/>
            <a:cxnLst/>
            <a:rect l="l" t="t" r="r" b="b"/>
            <a:pathLst>
              <a:path w="3687445" h="315594">
                <a:moveTo>
                  <a:pt x="0" y="315594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8065" y="2347633"/>
            <a:ext cx="3687445" cy="339090"/>
          </a:xfrm>
          <a:custGeom>
            <a:avLst/>
            <a:gdLst/>
            <a:ahLst/>
            <a:cxnLst/>
            <a:rect l="l" t="t" r="r" b="b"/>
            <a:pathLst>
              <a:path w="3687445" h="339089">
                <a:moveTo>
                  <a:pt x="0" y="338708"/>
                </a:moveTo>
                <a:lnTo>
                  <a:pt x="3686860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24855" y="33857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59">
                <a:moveTo>
                  <a:pt x="0" y="0"/>
                </a:moveTo>
                <a:lnTo>
                  <a:pt x="341376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24855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78296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31735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5176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38616" y="33857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8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188305" y="1438008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124297" y="33107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24297" y="28426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124297" y="2374392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124297" y="19061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24297" y="143800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39840" y="326843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39840" y="28002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39840" y="2332054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39840" y="1863818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39840" y="13955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88305" y="13630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59" y="2022652"/>
                </a:lnTo>
                <a:lnTo>
                  <a:pt x="3686859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382418" y="1049512"/>
            <a:ext cx="4893310" cy="12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17695" algn="l"/>
              </a:tabLst>
            </a:pPr>
            <a:r>
              <a:rPr sz="950" b="1" spc="10" dirty="0">
                <a:latin typeface="Arial"/>
                <a:cs typeface="Arial"/>
              </a:rPr>
              <a:t>male</a:t>
            </a:r>
            <a:r>
              <a:rPr sz="950" b="1" spc="15" dirty="0">
                <a:latin typeface="Arial"/>
                <a:cs typeface="Arial"/>
              </a:rPr>
              <a:t>s</a:t>
            </a:r>
            <a:r>
              <a:rPr sz="950" b="1" dirty="0">
                <a:latin typeface="Arial"/>
                <a:cs typeface="Arial"/>
              </a:rPr>
              <a:t>	</a:t>
            </a:r>
            <a:r>
              <a:rPr sz="950" b="1" spc="-5" dirty="0">
                <a:latin typeface="Arial"/>
                <a:cs typeface="Arial"/>
              </a:rPr>
              <a:t>f</a:t>
            </a:r>
            <a:r>
              <a:rPr sz="950" b="1" spc="10" dirty="0">
                <a:latin typeface="Arial"/>
                <a:cs typeface="Arial"/>
              </a:rPr>
              <a:t>emales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3568" y="21428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tole</a:t>
            </a:r>
            <a:r>
              <a:rPr sz="850" spc="-10" dirty="0">
                <a:latin typeface="Arial"/>
                <a:cs typeface="Arial"/>
              </a:rPr>
              <a:t>r</a:t>
            </a:r>
            <a:r>
              <a:rPr sz="850" spc="-5" dirty="0">
                <a:latin typeface="Arial"/>
                <a:cs typeface="Arial"/>
              </a:rPr>
              <a:t>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25285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11</a:t>
            </a:r>
            <a:endParaRPr sz="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0629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5973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13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81317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14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666619" y="35213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spc="15" dirty="0">
                <a:latin typeface="Arial"/>
                <a:cs typeface="Arial"/>
              </a:rPr>
              <a:t>15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683808" y="21428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tole</a:t>
            </a:r>
            <a:r>
              <a:rPr sz="850" spc="-10" dirty="0">
                <a:latin typeface="Arial"/>
                <a:cs typeface="Arial"/>
              </a:rPr>
              <a:t>r</a:t>
            </a:r>
            <a:r>
              <a:rPr sz="850" spc="-5" dirty="0">
                <a:latin typeface="Arial"/>
                <a:cs typeface="Arial"/>
              </a:rPr>
              <a:t>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88305" y="2188502"/>
            <a:ext cx="3687445" cy="240665"/>
          </a:xfrm>
          <a:custGeom>
            <a:avLst/>
            <a:gdLst/>
            <a:ahLst/>
            <a:cxnLst/>
            <a:rect l="l" t="t" r="r" b="b"/>
            <a:pathLst>
              <a:path w="3687445" h="240664">
                <a:moveTo>
                  <a:pt x="0" y="240652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8305" y="2697098"/>
            <a:ext cx="3687445" cy="60960"/>
          </a:xfrm>
          <a:custGeom>
            <a:avLst/>
            <a:gdLst/>
            <a:ahLst/>
            <a:cxnLst/>
            <a:rect l="l" t="t" r="r" b="b"/>
            <a:pathLst>
              <a:path w="3687445" h="60960">
                <a:moveTo>
                  <a:pt x="0" y="0"/>
                </a:moveTo>
                <a:lnTo>
                  <a:pt x="3686859" y="6062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8305" y="2459913"/>
            <a:ext cx="3687445" cy="117475"/>
          </a:xfrm>
          <a:custGeom>
            <a:avLst/>
            <a:gdLst/>
            <a:ahLst/>
            <a:cxnLst/>
            <a:rect l="l" t="t" r="r" b="b"/>
            <a:pathLst>
              <a:path w="3687445" h="117475">
                <a:moveTo>
                  <a:pt x="0" y="117347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8305" y="2365146"/>
            <a:ext cx="3687445" cy="99060"/>
          </a:xfrm>
          <a:custGeom>
            <a:avLst/>
            <a:gdLst/>
            <a:ahLst/>
            <a:cxnLst/>
            <a:rect l="l" t="t" r="r" b="b"/>
            <a:pathLst>
              <a:path w="3687445" h="99060">
                <a:moveTo>
                  <a:pt x="0" y="9903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8305" y="2713101"/>
            <a:ext cx="3687445" cy="109220"/>
          </a:xfrm>
          <a:custGeom>
            <a:avLst/>
            <a:gdLst/>
            <a:ahLst/>
            <a:cxnLst/>
            <a:rect l="l" t="t" r="r" b="b"/>
            <a:pathLst>
              <a:path w="3687445" h="109219">
                <a:moveTo>
                  <a:pt x="0" y="0"/>
                </a:moveTo>
                <a:lnTo>
                  <a:pt x="3686859" y="10916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8305" y="2564104"/>
            <a:ext cx="3687445" cy="289560"/>
          </a:xfrm>
          <a:custGeom>
            <a:avLst/>
            <a:gdLst/>
            <a:ahLst/>
            <a:cxnLst/>
            <a:rect l="l" t="t" r="r" b="b"/>
            <a:pathLst>
              <a:path w="3687445" h="289560">
                <a:moveTo>
                  <a:pt x="0" y="289191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8305" y="2290114"/>
            <a:ext cx="3687445" cy="479425"/>
          </a:xfrm>
          <a:custGeom>
            <a:avLst/>
            <a:gdLst/>
            <a:ahLst/>
            <a:cxnLst/>
            <a:rect l="l" t="t" r="r" b="b"/>
            <a:pathLst>
              <a:path w="3687445" h="479425">
                <a:moveTo>
                  <a:pt x="0" y="479437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88305" y="2458402"/>
            <a:ext cx="3687445" cy="309880"/>
          </a:xfrm>
          <a:custGeom>
            <a:avLst/>
            <a:gdLst/>
            <a:ahLst/>
            <a:cxnLst/>
            <a:rect l="l" t="t" r="r" b="b"/>
            <a:pathLst>
              <a:path w="3687445" h="309880">
                <a:moveTo>
                  <a:pt x="0" y="309549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8305" y="2384971"/>
            <a:ext cx="3687445" cy="497840"/>
          </a:xfrm>
          <a:custGeom>
            <a:avLst/>
            <a:gdLst/>
            <a:ahLst/>
            <a:cxnLst/>
            <a:rect l="l" t="t" r="r" b="b"/>
            <a:pathLst>
              <a:path w="3687445" h="497839">
                <a:moveTo>
                  <a:pt x="0" y="497573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88305" y="2476804"/>
            <a:ext cx="3687445" cy="207010"/>
          </a:xfrm>
          <a:custGeom>
            <a:avLst/>
            <a:gdLst/>
            <a:ahLst/>
            <a:cxnLst/>
            <a:rect l="l" t="t" r="r" b="b"/>
            <a:pathLst>
              <a:path w="3687445" h="207010">
                <a:moveTo>
                  <a:pt x="0" y="206959"/>
                </a:moveTo>
                <a:lnTo>
                  <a:pt x="3686859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3200" y="3657599"/>
            <a:ext cx="4460240" cy="3200400"/>
          </a:xfrm>
          <a:custGeom>
            <a:avLst/>
            <a:gdLst/>
            <a:ahLst/>
            <a:cxnLst/>
            <a:rect l="l" t="t" r="r" b="b"/>
            <a:pathLst>
              <a:path w="4460240" h="3200400">
                <a:moveTo>
                  <a:pt x="0" y="3200400"/>
                </a:moveTo>
                <a:lnTo>
                  <a:pt x="4460240" y="3200400"/>
                </a:lnTo>
                <a:lnTo>
                  <a:pt x="446024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4616" y="62051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60">
                <a:moveTo>
                  <a:pt x="0" y="0"/>
                </a:moveTo>
                <a:lnTo>
                  <a:pt x="3413759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64616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18055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71495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24935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78376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9261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11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4605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49949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13</a:t>
            </a:r>
            <a:endParaRPr sz="8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35293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14</a:t>
            </a:r>
            <a:endParaRPr sz="8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20637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728065" y="4257407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057" y="61301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4057" y="56620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4057" y="51937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4057" y="47255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4057" y="4257407"/>
            <a:ext cx="64135" cy="0"/>
          </a:xfrm>
          <a:custGeom>
            <a:avLst/>
            <a:gdLst/>
            <a:ahLst/>
            <a:cxnLst/>
            <a:rect l="l" t="t" r="r" b="b"/>
            <a:pathLst>
              <a:path w="64134">
                <a:moveTo>
                  <a:pt x="64007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79600" y="6087837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79600" y="56196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79600" y="5151453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79600" y="4683217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79600" y="42149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4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728065" y="41824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60" y="2022652"/>
                </a:lnTo>
                <a:lnTo>
                  <a:pt x="3686860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143899" y="3856212"/>
            <a:ext cx="85534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5" dirty="0">
                <a:latin typeface="Arial"/>
                <a:cs typeface="Arial"/>
              </a:rPr>
              <a:t>l</a:t>
            </a:r>
            <a:r>
              <a:rPr sz="950" b="1" dirty="0">
                <a:latin typeface="Arial"/>
                <a:cs typeface="Arial"/>
              </a:rPr>
              <a:t>o</a:t>
            </a:r>
            <a:r>
              <a:rPr sz="950" b="1" spc="20" dirty="0">
                <a:latin typeface="Arial"/>
                <a:cs typeface="Arial"/>
              </a:rPr>
              <a:t>w</a:t>
            </a:r>
            <a:r>
              <a:rPr sz="950" b="1" spc="15" dirty="0">
                <a:latin typeface="Arial"/>
                <a:cs typeface="Arial"/>
              </a:rPr>
              <a:t>−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xposure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469807" y="6596733"/>
            <a:ext cx="20383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23568" y="49622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tole</a:t>
            </a:r>
            <a:r>
              <a:rPr sz="850" spc="-10" dirty="0">
                <a:latin typeface="Arial"/>
                <a:cs typeface="Arial"/>
              </a:rPr>
              <a:t>r</a:t>
            </a:r>
            <a:r>
              <a:rPr sz="850" spc="-5" dirty="0">
                <a:latin typeface="Arial"/>
                <a:cs typeface="Arial"/>
              </a:rPr>
              <a:t>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28065" y="5366257"/>
            <a:ext cx="3687445" cy="46990"/>
          </a:xfrm>
          <a:custGeom>
            <a:avLst/>
            <a:gdLst/>
            <a:ahLst/>
            <a:cxnLst/>
            <a:rect l="l" t="t" r="r" b="b"/>
            <a:pathLst>
              <a:path w="3687445" h="46989">
                <a:moveTo>
                  <a:pt x="0" y="46494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28065" y="5516498"/>
            <a:ext cx="3687445" cy="60960"/>
          </a:xfrm>
          <a:custGeom>
            <a:avLst/>
            <a:gdLst/>
            <a:ahLst/>
            <a:cxnLst/>
            <a:rect l="l" t="t" r="r" b="b"/>
            <a:pathLst>
              <a:path w="3687445" h="60960">
                <a:moveTo>
                  <a:pt x="0" y="0"/>
                </a:moveTo>
                <a:lnTo>
                  <a:pt x="3686860" y="6062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28065" y="5279313"/>
            <a:ext cx="3687445" cy="117475"/>
          </a:xfrm>
          <a:custGeom>
            <a:avLst/>
            <a:gdLst/>
            <a:ahLst/>
            <a:cxnLst/>
            <a:rect l="l" t="t" r="r" b="b"/>
            <a:pathLst>
              <a:path w="3687445" h="117475">
                <a:moveTo>
                  <a:pt x="0" y="117347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28065" y="4944516"/>
            <a:ext cx="3687445" cy="536575"/>
          </a:xfrm>
          <a:custGeom>
            <a:avLst/>
            <a:gdLst/>
            <a:ahLst/>
            <a:cxnLst/>
            <a:rect l="l" t="t" r="r" b="b"/>
            <a:pathLst>
              <a:path w="3687445" h="536575">
                <a:moveTo>
                  <a:pt x="0" y="535978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28065" y="5566816"/>
            <a:ext cx="3687445" cy="40640"/>
          </a:xfrm>
          <a:custGeom>
            <a:avLst/>
            <a:gdLst/>
            <a:ahLst/>
            <a:cxnLst/>
            <a:rect l="l" t="t" r="r" b="b"/>
            <a:pathLst>
              <a:path w="3687445" h="40639">
                <a:moveTo>
                  <a:pt x="0" y="40538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28065" y="5532500"/>
            <a:ext cx="3687445" cy="109220"/>
          </a:xfrm>
          <a:custGeom>
            <a:avLst/>
            <a:gdLst/>
            <a:ahLst/>
            <a:cxnLst/>
            <a:rect l="l" t="t" r="r" b="b"/>
            <a:pathLst>
              <a:path w="3687445" h="109220">
                <a:moveTo>
                  <a:pt x="0" y="0"/>
                </a:moveTo>
                <a:lnTo>
                  <a:pt x="3686860" y="109169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28065" y="5313806"/>
            <a:ext cx="3687445" cy="198755"/>
          </a:xfrm>
          <a:custGeom>
            <a:avLst/>
            <a:gdLst/>
            <a:ahLst/>
            <a:cxnLst/>
            <a:rect l="l" t="t" r="r" b="b"/>
            <a:pathLst>
              <a:path w="3687445" h="198754">
                <a:moveTo>
                  <a:pt x="0" y="0"/>
                </a:moveTo>
                <a:lnTo>
                  <a:pt x="3686860" y="198246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8065" y="5277802"/>
            <a:ext cx="3687445" cy="309880"/>
          </a:xfrm>
          <a:custGeom>
            <a:avLst/>
            <a:gdLst/>
            <a:ahLst/>
            <a:cxnLst/>
            <a:rect l="l" t="t" r="r" b="b"/>
            <a:pathLst>
              <a:path w="3687445" h="309879">
                <a:moveTo>
                  <a:pt x="0" y="309549"/>
                </a:moveTo>
                <a:lnTo>
                  <a:pt x="3686860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28065" y="5395683"/>
            <a:ext cx="3687445" cy="85725"/>
          </a:xfrm>
          <a:custGeom>
            <a:avLst/>
            <a:gdLst/>
            <a:ahLst/>
            <a:cxnLst/>
            <a:rect l="l" t="t" r="r" b="b"/>
            <a:pathLst>
              <a:path w="3687445" h="85725">
                <a:moveTo>
                  <a:pt x="0" y="85255"/>
                </a:moveTo>
                <a:lnTo>
                  <a:pt x="3686860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663440" y="3657599"/>
            <a:ext cx="4480560" cy="3200400"/>
          </a:xfrm>
          <a:custGeom>
            <a:avLst/>
            <a:gdLst/>
            <a:ahLst/>
            <a:cxnLst/>
            <a:rect l="l" t="t" r="r" b="b"/>
            <a:pathLst>
              <a:path w="4480559" h="3200400">
                <a:moveTo>
                  <a:pt x="0" y="3200400"/>
                </a:moveTo>
                <a:lnTo>
                  <a:pt x="4480560" y="3200400"/>
                </a:lnTo>
                <a:lnTo>
                  <a:pt x="448056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324855" y="6205118"/>
            <a:ext cx="3413760" cy="0"/>
          </a:xfrm>
          <a:custGeom>
            <a:avLst/>
            <a:gdLst/>
            <a:ahLst/>
            <a:cxnLst/>
            <a:rect l="l" t="t" r="r" b="b"/>
            <a:pathLst>
              <a:path w="3413759">
                <a:moveTo>
                  <a:pt x="0" y="0"/>
                </a:moveTo>
                <a:lnTo>
                  <a:pt x="341376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324855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78296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1735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885176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738616" y="6205118"/>
            <a:ext cx="0" cy="64135"/>
          </a:xfrm>
          <a:custGeom>
            <a:avLst/>
            <a:gdLst/>
            <a:ahLst/>
            <a:cxnLst/>
            <a:rect l="l" t="t" r="r" b="b"/>
            <a:pathLst>
              <a:path h="64135">
                <a:moveTo>
                  <a:pt x="0" y="0"/>
                </a:moveTo>
                <a:lnTo>
                  <a:pt x="0" y="64007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25285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11</a:t>
            </a:r>
            <a:endParaRPr sz="85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0629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12</a:t>
            </a:r>
            <a:endParaRPr sz="8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95973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13</a:t>
            </a:r>
            <a:endParaRPr sz="8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81317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14</a:t>
            </a:r>
            <a:endParaRPr sz="8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666619" y="6340701"/>
            <a:ext cx="14414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15</a:t>
            </a:r>
            <a:endParaRPr sz="850">
              <a:latin typeface="Arial"/>
              <a:cs typeface="Arial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188305" y="4257407"/>
            <a:ext cx="0" cy="1873250"/>
          </a:xfrm>
          <a:custGeom>
            <a:avLst/>
            <a:gdLst/>
            <a:ahLst/>
            <a:cxnLst/>
            <a:rect l="l" t="t" r="r" b="b"/>
            <a:pathLst>
              <a:path h="1873250">
                <a:moveTo>
                  <a:pt x="0" y="1872767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124297" y="613017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124297" y="5662028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124297" y="51937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124297" y="4725555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124297" y="4257407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64008" y="0"/>
                </a:moveTo>
                <a:lnTo>
                  <a:pt x="0" y="0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4939840" y="6087837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0</a:t>
            </a:r>
            <a:endParaRPr sz="85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4939840" y="561960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939840" y="5151453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2</a:t>
            </a:r>
            <a:endParaRPr sz="85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4939840" y="4683217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3</a:t>
            </a:r>
            <a:endParaRPr sz="850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939840" y="4214981"/>
            <a:ext cx="132080" cy="850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4</a:t>
            </a:r>
            <a:endParaRPr sz="850">
              <a:latin typeface="Arial"/>
              <a:cs typeface="Arial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5188305" y="4182465"/>
            <a:ext cx="3687445" cy="2023110"/>
          </a:xfrm>
          <a:custGeom>
            <a:avLst/>
            <a:gdLst/>
            <a:ahLst/>
            <a:cxnLst/>
            <a:rect l="l" t="t" r="r" b="b"/>
            <a:pathLst>
              <a:path w="3687445" h="2023110">
                <a:moveTo>
                  <a:pt x="0" y="2022652"/>
                </a:moveTo>
                <a:lnTo>
                  <a:pt x="3686859" y="2022652"/>
                </a:lnTo>
                <a:lnTo>
                  <a:pt x="3686859" y="0"/>
                </a:lnTo>
                <a:lnTo>
                  <a:pt x="0" y="0"/>
                </a:lnTo>
                <a:lnTo>
                  <a:pt x="0" y="2022652"/>
                </a:lnTo>
              </a:path>
            </a:pathLst>
          </a:custGeom>
          <a:ln w="6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575602" y="3856212"/>
            <a:ext cx="912494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b="1" spc="15" dirty="0">
                <a:latin typeface="Arial"/>
                <a:cs typeface="Arial"/>
              </a:rPr>
              <a:t>high−</a:t>
            </a:r>
            <a:r>
              <a:rPr sz="950" b="1" dirty="0">
                <a:latin typeface="Arial"/>
                <a:cs typeface="Arial"/>
              </a:rPr>
              <a:t>e</a:t>
            </a:r>
            <a:r>
              <a:rPr sz="950" b="1" spc="10" dirty="0">
                <a:latin typeface="Arial"/>
                <a:cs typeface="Arial"/>
              </a:rPr>
              <a:t>xposure</a:t>
            </a:r>
            <a:endParaRPr sz="9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930046" y="6596733"/>
            <a:ext cx="203835" cy="132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-15" dirty="0">
                <a:latin typeface="Arial"/>
                <a:cs typeface="Arial"/>
              </a:rPr>
              <a:t>age</a:t>
            </a:r>
            <a:endParaRPr sz="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683808" y="4962271"/>
            <a:ext cx="132080" cy="463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dirty="0">
                <a:latin typeface="Arial"/>
                <a:cs typeface="Arial"/>
              </a:rPr>
              <a:t>tole</a:t>
            </a:r>
            <a:r>
              <a:rPr sz="850" spc="-10" dirty="0">
                <a:latin typeface="Arial"/>
                <a:cs typeface="Arial"/>
              </a:rPr>
              <a:t>r</a:t>
            </a:r>
            <a:r>
              <a:rPr sz="850" spc="-5" dirty="0">
                <a:latin typeface="Arial"/>
                <a:cs typeface="Arial"/>
              </a:rPr>
              <a:t>ance</a:t>
            </a:r>
            <a:endParaRPr sz="850">
              <a:latin typeface="Arial"/>
              <a:cs typeface="Arial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188305" y="5007901"/>
            <a:ext cx="3687445" cy="240665"/>
          </a:xfrm>
          <a:custGeom>
            <a:avLst/>
            <a:gdLst/>
            <a:ahLst/>
            <a:cxnLst/>
            <a:rect l="l" t="t" r="r" b="b"/>
            <a:pathLst>
              <a:path w="3687445" h="240664">
                <a:moveTo>
                  <a:pt x="0" y="240652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188305" y="5255666"/>
            <a:ext cx="3687445" cy="352425"/>
          </a:xfrm>
          <a:custGeom>
            <a:avLst/>
            <a:gdLst/>
            <a:ahLst/>
            <a:cxnLst/>
            <a:rect l="l" t="t" r="r" b="b"/>
            <a:pathLst>
              <a:path w="3687445" h="352425">
                <a:moveTo>
                  <a:pt x="0" y="351955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188305" y="5184545"/>
            <a:ext cx="3687445" cy="99060"/>
          </a:xfrm>
          <a:custGeom>
            <a:avLst/>
            <a:gdLst/>
            <a:ahLst/>
            <a:cxnLst/>
            <a:rect l="l" t="t" r="r" b="b"/>
            <a:pathLst>
              <a:path w="3687445" h="99060">
                <a:moveTo>
                  <a:pt x="0" y="9903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188305" y="5383504"/>
            <a:ext cx="3687445" cy="289560"/>
          </a:xfrm>
          <a:custGeom>
            <a:avLst/>
            <a:gdLst/>
            <a:ahLst/>
            <a:cxnLst/>
            <a:rect l="l" t="t" r="r" b="b"/>
            <a:pathLst>
              <a:path w="3687445" h="289560">
                <a:moveTo>
                  <a:pt x="0" y="289191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188305" y="4417961"/>
            <a:ext cx="3687445" cy="1278890"/>
          </a:xfrm>
          <a:custGeom>
            <a:avLst/>
            <a:gdLst/>
            <a:ahLst/>
            <a:cxnLst/>
            <a:rect l="l" t="t" r="r" b="b"/>
            <a:pathLst>
              <a:path w="3687445" h="1278889">
                <a:moveTo>
                  <a:pt x="0" y="1278293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188305" y="5106225"/>
            <a:ext cx="3687445" cy="315595"/>
          </a:xfrm>
          <a:custGeom>
            <a:avLst/>
            <a:gdLst/>
            <a:ahLst/>
            <a:cxnLst/>
            <a:rect l="l" t="t" r="r" b="b"/>
            <a:pathLst>
              <a:path w="3687445" h="315595">
                <a:moveTo>
                  <a:pt x="0" y="315594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88305" y="5109514"/>
            <a:ext cx="3687445" cy="479425"/>
          </a:xfrm>
          <a:custGeom>
            <a:avLst/>
            <a:gdLst/>
            <a:ahLst/>
            <a:cxnLst/>
            <a:rect l="l" t="t" r="r" b="b"/>
            <a:pathLst>
              <a:path w="3687445" h="479425">
                <a:moveTo>
                  <a:pt x="0" y="479437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188305" y="5204370"/>
            <a:ext cx="3687445" cy="497840"/>
          </a:xfrm>
          <a:custGeom>
            <a:avLst/>
            <a:gdLst/>
            <a:ahLst/>
            <a:cxnLst/>
            <a:rect l="l" t="t" r="r" b="b"/>
            <a:pathLst>
              <a:path w="3687445" h="497839">
                <a:moveTo>
                  <a:pt x="0" y="497573"/>
                </a:moveTo>
                <a:lnTo>
                  <a:pt x="3686859" y="0"/>
                </a:lnTo>
              </a:path>
            </a:pathLst>
          </a:custGeom>
          <a:ln w="6667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188305" y="5083733"/>
            <a:ext cx="3687445" cy="444500"/>
          </a:xfrm>
          <a:custGeom>
            <a:avLst/>
            <a:gdLst/>
            <a:ahLst/>
            <a:cxnLst/>
            <a:rect l="l" t="t" r="r" b="b"/>
            <a:pathLst>
              <a:path w="3687445" h="444500">
                <a:moveTo>
                  <a:pt x="0" y="443966"/>
                </a:moveTo>
                <a:lnTo>
                  <a:pt x="3686859" y="0"/>
                </a:lnTo>
              </a:path>
            </a:pathLst>
          </a:custGeom>
          <a:ln w="133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609215">
              <a:lnSpc>
                <a:spcPct val="100000"/>
              </a:lnSpc>
            </a:pPr>
            <a:r>
              <a:rPr dirty="0"/>
              <a:t>T</a:t>
            </a:r>
            <a:r>
              <a:rPr spc="-20" dirty="0"/>
              <a:t>y</a:t>
            </a:r>
            <a:r>
              <a:rPr dirty="0"/>
              <a:t>pi</a:t>
            </a:r>
            <a:r>
              <a:rPr spc="-15" dirty="0"/>
              <a:t>c</a:t>
            </a:r>
            <a:r>
              <a:rPr dirty="0"/>
              <a:t>al 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fl</a:t>
            </a:r>
            <a:r>
              <a:rPr spc="-5" dirty="0"/>
              <a:t>o</a:t>
            </a:r>
            <a:r>
              <a:rPr spc="-2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42226" y="1911636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226" y="1911637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2168" y="2452253"/>
            <a:ext cx="2768137" cy="1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137" y="2498784"/>
            <a:ext cx="2675255" cy="13335"/>
          </a:xfrm>
          <a:custGeom>
            <a:avLst/>
            <a:gdLst/>
            <a:ahLst/>
            <a:cxnLst/>
            <a:rect l="l" t="t" r="r" b="b"/>
            <a:pathLst>
              <a:path w="2675254" h="13335">
                <a:moveTo>
                  <a:pt x="0" y="13017"/>
                </a:moveTo>
                <a:lnTo>
                  <a:pt x="2675060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636" y="5249486"/>
            <a:ext cx="2755668" cy="39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9806" y="5411916"/>
            <a:ext cx="2473960" cy="12700"/>
          </a:xfrm>
          <a:custGeom>
            <a:avLst/>
            <a:gdLst/>
            <a:ahLst/>
            <a:cxnLst/>
            <a:rect l="l" t="t" r="r" b="b"/>
            <a:pathLst>
              <a:path w="2473959" h="12700">
                <a:moveTo>
                  <a:pt x="0" y="12508"/>
                </a:moveTo>
                <a:lnTo>
                  <a:pt x="2473618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1999" y="53386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7480" y="0"/>
                </a:moveTo>
                <a:lnTo>
                  <a:pt x="142086" y="2160"/>
                </a:lnTo>
                <a:lnTo>
                  <a:pt x="0" y="86009"/>
                </a:lnTo>
                <a:lnTo>
                  <a:pt x="142927" y="168418"/>
                </a:lnTo>
                <a:lnTo>
                  <a:pt x="154656" y="170836"/>
                </a:lnTo>
                <a:lnTo>
                  <a:pt x="165320" y="165958"/>
                </a:lnTo>
                <a:lnTo>
                  <a:pt x="168945" y="161429"/>
                </a:lnTo>
                <a:lnTo>
                  <a:pt x="171364" y="149700"/>
                </a:lnTo>
                <a:lnTo>
                  <a:pt x="166486" y="139036"/>
                </a:lnTo>
                <a:lnTo>
                  <a:pt x="161958" y="135411"/>
                </a:lnTo>
                <a:lnTo>
                  <a:pt x="75613" y="85627"/>
                </a:lnTo>
                <a:lnTo>
                  <a:pt x="161450" y="34971"/>
                </a:lnTo>
                <a:lnTo>
                  <a:pt x="169326" y="25957"/>
                </a:lnTo>
                <a:lnTo>
                  <a:pt x="170334" y="14278"/>
                </a:lnTo>
                <a:lnTo>
                  <a:pt x="168174" y="8884"/>
                </a:lnTo>
                <a:lnTo>
                  <a:pt x="159159" y="1007"/>
                </a:lnTo>
                <a:lnTo>
                  <a:pt x="147480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5079" y="2460566"/>
            <a:ext cx="394854" cy="748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0182" y="2487915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19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3403" y="2817933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20608" y="3069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3"/>
                </a:lnTo>
                <a:lnTo>
                  <a:pt x="2774" y="32062"/>
                </a:lnTo>
                <a:lnTo>
                  <a:pt x="89478" y="172425"/>
                </a:lnTo>
                <a:lnTo>
                  <a:pt x="131050" y="96833"/>
                </a:lnTo>
                <a:lnTo>
                  <a:pt x="87568" y="96833"/>
                </a:lnTo>
                <a:lnTo>
                  <a:pt x="35189" y="12039"/>
                </a:lnTo>
                <a:lnTo>
                  <a:pt x="31409" y="7606"/>
                </a:lnTo>
                <a:lnTo>
                  <a:pt x="20608" y="3069"/>
                </a:lnTo>
                <a:close/>
              </a:path>
              <a:path w="171450" h="172719">
                <a:moveTo>
                  <a:pt x="156047" y="0"/>
                </a:moveTo>
                <a:lnTo>
                  <a:pt x="144385" y="1347"/>
                </a:lnTo>
                <a:lnTo>
                  <a:pt x="135596" y="9501"/>
                </a:lnTo>
                <a:lnTo>
                  <a:pt x="87568" y="96833"/>
                </a:lnTo>
                <a:lnTo>
                  <a:pt x="131050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396" y="4921134"/>
            <a:ext cx="128847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1842" y="494644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8809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1705" y="3665913"/>
            <a:ext cx="394854" cy="743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5333" y="3691712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20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8554" y="4021732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20608" y="3068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2"/>
                </a:lnTo>
                <a:lnTo>
                  <a:pt x="2774" y="32062"/>
                </a:lnTo>
                <a:lnTo>
                  <a:pt x="89478" y="172423"/>
                </a:lnTo>
                <a:lnTo>
                  <a:pt x="131049" y="96833"/>
                </a:lnTo>
                <a:lnTo>
                  <a:pt x="87568" y="96833"/>
                </a:lnTo>
                <a:lnTo>
                  <a:pt x="35189" y="12037"/>
                </a:lnTo>
                <a:lnTo>
                  <a:pt x="31409" y="7604"/>
                </a:lnTo>
                <a:lnTo>
                  <a:pt x="20608" y="3068"/>
                </a:lnTo>
                <a:close/>
              </a:path>
              <a:path w="171450" h="172720">
                <a:moveTo>
                  <a:pt x="156047" y="0"/>
                </a:moveTo>
                <a:lnTo>
                  <a:pt x="144384" y="1346"/>
                </a:lnTo>
                <a:lnTo>
                  <a:pt x="135596" y="9500"/>
                </a:lnTo>
                <a:lnTo>
                  <a:pt x="87568" y="96833"/>
                </a:lnTo>
                <a:lnTo>
                  <a:pt x="131049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562" y="3372723"/>
            <a:ext cx="278130" cy="1174750"/>
          </a:xfrm>
          <a:custGeom>
            <a:avLst/>
            <a:gdLst/>
            <a:ahLst/>
            <a:cxnLst/>
            <a:rect l="l" t="t" r="r" b="b"/>
            <a:pathLst>
              <a:path w="278129" h="1174750">
                <a:moveTo>
                  <a:pt x="277584" y="1174243"/>
                </a:moveTo>
                <a:lnTo>
                  <a:pt x="237709" y="1173307"/>
                </a:lnTo>
                <a:lnTo>
                  <a:pt x="186491" y="1168801"/>
                </a:lnTo>
                <a:lnTo>
                  <a:pt x="142515" y="1158384"/>
                </a:lnTo>
                <a:lnTo>
                  <a:pt x="134203" y="610993"/>
                </a:lnTo>
                <a:lnTo>
                  <a:pt x="132766" y="607597"/>
                </a:lnTo>
                <a:lnTo>
                  <a:pt x="88368" y="593480"/>
                </a:lnTo>
                <a:lnTo>
                  <a:pt x="39049" y="588483"/>
                </a:lnTo>
                <a:lnTo>
                  <a:pt x="0" y="587145"/>
                </a:lnTo>
                <a:lnTo>
                  <a:pt x="19367" y="586861"/>
                </a:lnTo>
                <a:lnTo>
                  <a:pt x="72822" y="583076"/>
                </a:lnTo>
                <a:lnTo>
                  <a:pt x="113355" y="575724"/>
                </a:lnTo>
                <a:lnTo>
                  <a:pt x="134203" y="23847"/>
                </a:lnTo>
                <a:lnTo>
                  <a:pt x="135640" y="20451"/>
                </a:lnTo>
                <a:lnTo>
                  <a:pt x="180038" y="6334"/>
                </a:lnTo>
                <a:lnTo>
                  <a:pt x="229358" y="1337"/>
                </a:lnTo>
                <a:lnTo>
                  <a:pt x="248396" y="447"/>
                </a:lnTo>
                <a:lnTo>
                  <a:pt x="268407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1885" y="2011714"/>
            <a:ext cx="7209790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 marR="4611370" indent="-635" algn="ctr">
              <a:lnSpc>
                <a:spcPts val="2800"/>
              </a:lnSpc>
            </a:pPr>
            <a:r>
              <a:rPr sz="2400" spc="-15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dirty="0">
                <a:latin typeface="Calibri"/>
                <a:cs typeface="Calibri"/>
              </a:rPr>
              <a:t> and (if n</a:t>
            </a:r>
            <a:r>
              <a:rPr sz="2400" spc="-15" dirty="0">
                <a:latin typeface="Calibri"/>
                <a:cs typeface="Calibri"/>
              </a:rPr>
              <a:t>ece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ary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R="3659504" algn="ctr">
              <a:lnSpc>
                <a:spcPts val="2820"/>
              </a:lnSpc>
            </a:pPr>
            <a:r>
              <a:rPr sz="2400" spc="-15" dirty="0">
                <a:latin typeface="Calibri"/>
                <a:cs typeface="Calibri"/>
              </a:rPr>
              <a:t>res</a:t>
            </a:r>
            <a:r>
              <a:rPr sz="2400" spc="-1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cture data</a:t>
            </a:r>
            <a:endParaRPr sz="2400">
              <a:latin typeface="Calibri"/>
              <a:cs typeface="Calibri"/>
            </a:endParaRPr>
          </a:p>
          <a:p>
            <a:pPr marL="467995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Calibri"/>
                <a:cs typeface="Calibri"/>
              </a:rPr>
              <a:t>Expl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ato</a:t>
            </a:r>
            <a:r>
              <a:rPr sz="2400" spc="-10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  <a:p>
            <a:pPr marL="12700" marR="3733800" indent="568325">
              <a:lnSpc>
                <a:spcPts val="2100"/>
              </a:lnSpc>
              <a:spcBef>
                <a:spcPts val="1235"/>
              </a:spcBef>
            </a:pPr>
            <a:r>
              <a:rPr sz="1800" spc="-20" dirty="0">
                <a:solidFill>
                  <a:srgbClr val="FF6600"/>
                </a:solidFill>
                <a:latin typeface="Calibri"/>
                <a:cs typeface="Calibri"/>
              </a:rPr>
              <a:t>Within-indi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vidual change</a:t>
            </a:r>
            <a:r>
              <a:rPr sz="1800" spc="-5" dirty="0">
                <a:solidFill>
                  <a:srgbClr val="FF6600"/>
                </a:solidFill>
                <a:latin typeface="Calibri"/>
                <a:cs typeface="Calibri"/>
              </a:rPr>
              <a:t> In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ter-individual differences in change</a:t>
            </a:r>
            <a:endParaRPr sz="1800">
              <a:latin typeface="Calibri"/>
              <a:cs typeface="Calibri"/>
            </a:endParaRPr>
          </a:p>
          <a:p>
            <a:pPr marL="626745" indent="400431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Calibri"/>
                <a:cs typeface="Calibri"/>
              </a:rPr>
              <a:t>Multi-l</a:t>
            </a:r>
            <a:r>
              <a:rPr sz="2400" spc="-15" dirty="0">
                <a:latin typeface="Calibri"/>
                <a:cs typeface="Calibri"/>
              </a:rPr>
              <a:t>evel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750">
              <a:latin typeface="Times New Roman"/>
              <a:cs typeface="Times New Roman"/>
            </a:endParaRPr>
          </a:p>
          <a:p>
            <a:pPr marL="626745" marR="4286250" algn="ctr">
              <a:lnSpc>
                <a:spcPts val="2800"/>
              </a:lnSpc>
            </a:pP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sis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28</a:t>
            </a:fld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3FCAE-A30E-6643-8EB3-725AF595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 err="1"/>
              <a:t>Exercises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665284-9A8D-1040-B892-550D3019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1735327"/>
            <a:ext cx="8083549" cy="1969770"/>
          </a:xfrm>
        </p:spPr>
        <p:txBody>
          <a:bodyPr/>
          <a:lstStyle/>
          <a:p>
            <a:r>
              <a:rPr lang="fr-FR" dirty="0" err="1"/>
              <a:t>Tolerance.R</a:t>
            </a:r>
            <a:r>
              <a:rPr lang="fr-FR" dirty="0"/>
              <a:t> -&gt; Open and </a:t>
            </a:r>
            <a:r>
              <a:rPr lang="fr-FR" dirty="0" err="1"/>
              <a:t>Follow</a:t>
            </a:r>
            <a:r>
              <a:rPr lang="fr-FR" dirty="0"/>
              <a:t> the instruction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Corrections in a few… </a:t>
            </a:r>
          </a:p>
        </p:txBody>
      </p:sp>
    </p:spTree>
    <p:extLst>
      <p:ext uri="{BB962C8B-B14F-4D97-AF65-F5344CB8AC3E}">
        <p14:creationId xmlns:p14="http://schemas.microsoft.com/office/powerpoint/2010/main" val="371252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3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7953" rIns="0" bIns="0" rtlCol="0">
            <a:spAutoFit/>
          </a:bodyPr>
          <a:lstStyle/>
          <a:p>
            <a:pPr marL="1331595">
              <a:lnSpc>
                <a:spcPct val="100000"/>
              </a:lnSpc>
            </a:pPr>
            <a:r>
              <a:rPr sz="3600" dirty="0"/>
              <a:t>Stud</a:t>
            </a:r>
            <a:r>
              <a:rPr sz="3600" spc="-25" dirty="0"/>
              <a:t>y</a:t>
            </a:r>
            <a:r>
              <a:rPr sz="3600" dirty="0"/>
              <a:t>in</a:t>
            </a:r>
            <a:r>
              <a:rPr sz="3600" spc="-20" dirty="0"/>
              <a:t>g</a:t>
            </a:r>
            <a:r>
              <a:rPr sz="3600" dirty="0"/>
              <a:t> Chan</a:t>
            </a:r>
            <a:r>
              <a:rPr sz="3600" spc="-20" dirty="0"/>
              <a:t>ge</a:t>
            </a:r>
            <a:r>
              <a:rPr sz="3600" dirty="0"/>
              <a:t> </a:t>
            </a:r>
            <a:r>
              <a:rPr sz="3600" spc="-5" dirty="0"/>
              <a:t>o</a:t>
            </a:r>
            <a:r>
              <a:rPr sz="3600" spc="-20" dirty="0"/>
              <a:t>ver</a:t>
            </a:r>
            <a:r>
              <a:rPr sz="3600" dirty="0"/>
              <a:t> Ti</a:t>
            </a:r>
            <a:r>
              <a:rPr sz="3600" spc="-35" dirty="0"/>
              <a:t>m</a:t>
            </a:r>
            <a:r>
              <a:rPr sz="3600" spc="-20" dirty="0"/>
              <a:t>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39" y="1267585"/>
            <a:ext cx="7978140" cy="500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Stud</a:t>
            </a:r>
            <a:r>
              <a:rPr sz="2400" spc="-15" dirty="0">
                <a:latin typeface="Calibri"/>
                <a:cs typeface="Calibri"/>
              </a:rPr>
              <a:t>y can be experi</a:t>
            </a:r>
            <a:r>
              <a:rPr sz="2400" spc="-20" dirty="0">
                <a:latin typeface="Calibri"/>
                <a:cs typeface="Calibri"/>
              </a:rPr>
              <a:t>mental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bs</a:t>
            </a:r>
            <a:r>
              <a:rPr sz="2400" spc="-15" dirty="0">
                <a:latin typeface="Calibri"/>
                <a:cs typeface="Calibri"/>
              </a:rPr>
              <a:t>erv</a:t>
            </a:r>
            <a:r>
              <a:rPr sz="2400" dirty="0">
                <a:latin typeface="Calibri"/>
                <a:cs typeface="Calibri"/>
              </a:rPr>
              <a:t>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nal</a:t>
            </a:r>
          </a:p>
          <a:p>
            <a:pPr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ata can be 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15" dirty="0">
                <a:latin typeface="Calibri"/>
                <a:cs typeface="Calibri"/>
              </a:rPr>
              <a:t>ecte</a:t>
            </a:r>
            <a:r>
              <a:rPr sz="2400" dirty="0">
                <a:latin typeface="Calibri"/>
                <a:cs typeface="Calibri"/>
              </a:rPr>
              <a:t>d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sp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sp</a:t>
            </a:r>
            <a:r>
              <a:rPr sz="2400" spc="-15" dirty="0">
                <a:latin typeface="Calibri"/>
                <a:cs typeface="Calibri"/>
              </a:rPr>
              <a:t>ec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5" dirty="0">
                <a:latin typeface="Calibri"/>
                <a:cs typeface="Calibri"/>
              </a:rPr>
              <a:t>ve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  <a:p>
            <a:pPr marL="355600" marR="836294" indent="-342900">
              <a:lnSpc>
                <a:spcPts val="282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Ti</a:t>
            </a:r>
            <a:r>
              <a:rPr sz="2400" spc="-20" dirty="0">
                <a:latin typeface="Calibri"/>
                <a:cs typeface="Calibri"/>
              </a:rPr>
              <a:t>me </a:t>
            </a:r>
            <a:r>
              <a:rPr sz="2400" spc="-15" dirty="0">
                <a:latin typeface="Calibri"/>
                <a:cs typeface="Calibri"/>
              </a:rPr>
              <a:t>can be </a:t>
            </a:r>
            <a:r>
              <a:rPr sz="2400" spc="-20" dirty="0">
                <a:latin typeface="Calibri"/>
                <a:cs typeface="Calibri"/>
              </a:rPr>
              <a:t>measu</a:t>
            </a:r>
            <a:r>
              <a:rPr sz="2400" spc="-15" dirty="0">
                <a:latin typeface="Calibri"/>
                <a:cs typeface="Calibri"/>
              </a:rPr>
              <a:t>red in a variety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units (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.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eek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nths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year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eme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</a:t>
            </a:r>
            <a:r>
              <a:rPr sz="2400" dirty="0">
                <a:latin typeface="Calibri"/>
                <a:cs typeface="Calibri"/>
              </a:rPr>
              <a:t>.)</a:t>
            </a:r>
          </a:p>
          <a:p>
            <a:pPr marL="355600" indent="-342900">
              <a:lnSpc>
                <a:spcPct val="100000"/>
              </a:lnSpc>
              <a:spcBef>
                <a:spcPts val="509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n</a:t>
            </a:r>
            <a:r>
              <a:rPr sz="2400" spc="-15" dirty="0">
                <a:latin typeface="Calibri"/>
                <a:cs typeface="Calibri"/>
              </a:rPr>
              <a:t>ee</a:t>
            </a:r>
            <a:r>
              <a:rPr sz="2400" dirty="0">
                <a:latin typeface="Calibri"/>
                <a:cs typeface="Calibri"/>
              </a:rPr>
              <a:t>d th</a:t>
            </a:r>
            <a:r>
              <a:rPr sz="2400" spc="-15" dirty="0">
                <a:latin typeface="Calibri"/>
                <a:cs typeface="Calibri"/>
              </a:rPr>
              <a:t>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ave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15" dirty="0">
                <a:latin typeface="Calibri"/>
                <a:cs typeface="Calibri"/>
              </a:rPr>
              <a:t>ata</a:t>
            </a:r>
            <a:endParaRPr sz="2400" dirty="0">
              <a:latin typeface="Calibri"/>
              <a:cs typeface="Calibri"/>
            </a:endParaRPr>
          </a:p>
          <a:p>
            <a:pPr marL="749300" marR="232410" lvl="1" indent="-279400">
              <a:lnSpc>
                <a:spcPct val="100800"/>
              </a:lnSpc>
              <a:spcBef>
                <a:spcPts val="505"/>
              </a:spcBef>
              <a:buFont typeface="Arial"/>
              <a:buChar char="–"/>
              <a:tabLst>
                <a:tab pos="755650" algn="l"/>
              </a:tabLst>
            </a:pPr>
            <a:r>
              <a:rPr sz="2000" u="heavy" dirty="0">
                <a:latin typeface="Calibri"/>
                <a:cs typeface="Calibri"/>
              </a:rPr>
              <a:t>Mo</a:t>
            </a:r>
            <a:r>
              <a:rPr sz="2000" u="heavy" spc="-10" dirty="0">
                <a:latin typeface="Calibri"/>
                <a:cs typeface="Calibri"/>
              </a:rPr>
              <a:t>re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spc="-15" dirty="0">
                <a:latin typeface="Calibri"/>
                <a:cs typeface="Calibri"/>
              </a:rPr>
              <a:t>w</a:t>
            </a:r>
            <a:r>
              <a:rPr sz="2000" u="heavy" spc="-10" dirty="0">
                <a:latin typeface="Calibri"/>
                <a:cs typeface="Calibri"/>
              </a:rPr>
              <a:t>ave</a:t>
            </a:r>
            <a:r>
              <a:rPr sz="2000" u="heavy" dirty="0">
                <a:latin typeface="Calibri"/>
                <a:cs typeface="Calibri"/>
              </a:rPr>
              <a:t>s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is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al</a:t>
            </a:r>
            <a:r>
              <a:rPr sz="2000" u="heavy" spc="-15" dirty="0">
                <a:latin typeface="Calibri"/>
                <a:cs typeface="Calibri"/>
              </a:rPr>
              <a:t>w</a:t>
            </a:r>
            <a:r>
              <a:rPr sz="2000" u="heavy" spc="-10" dirty="0">
                <a:latin typeface="Calibri"/>
                <a:cs typeface="Calibri"/>
              </a:rPr>
              <a:t>ay</a:t>
            </a:r>
            <a:r>
              <a:rPr sz="2000" u="heavy" dirty="0">
                <a:latin typeface="Calibri"/>
                <a:cs typeface="Calibri"/>
              </a:rPr>
              <a:t>s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b</a:t>
            </a:r>
            <a:r>
              <a:rPr sz="2000" u="heavy" spc="-10" dirty="0">
                <a:latin typeface="Calibri"/>
                <a:cs typeface="Calibri"/>
              </a:rPr>
              <a:t>ette</a:t>
            </a:r>
            <a:r>
              <a:rPr sz="2000" u="heavy" spc="-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 If 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ou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d</a:t>
            </a:r>
            <a:r>
              <a:rPr sz="2000" spc="-10" dirty="0">
                <a:latin typeface="Calibri"/>
                <a:cs typeface="Calibri"/>
              </a:rPr>
              <a:t>ata</a:t>
            </a:r>
            <a:r>
              <a:rPr sz="2000" dirty="0">
                <a:latin typeface="Calibri"/>
                <a:cs typeface="Calibri"/>
              </a:rPr>
              <a:t> has onl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th</a:t>
            </a:r>
            <a:r>
              <a:rPr sz="2000" spc="-10" dirty="0">
                <a:latin typeface="Calibri"/>
                <a:cs typeface="Calibri"/>
              </a:rPr>
              <a:t>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wave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ou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us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fi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si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pl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od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ls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ith s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cter</a:t>
            </a:r>
            <a:r>
              <a:rPr sz="2000" dirty="0">
                <a:latin typeface="Calibri"/>
                <a:cs typeface="Calibri"/>
              </a:rPr>
              <a:t> assu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ptions (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 lin</a:t>
            </a:r>
            <a:r>
              <a:rPr sz="2000" spc="-10" dirty="0">
                <a:latin typeface="Calibri"/>
                <a:cs typeface="Calibri"/>
              </a:rPr>
              <a:t>ear</a:t>
            </a:r>
            <a:r>
              <a:rPr sz="2000" dirty="0">
                <a:latin typeface="Calibri"/>
                <a:cs typeface="Calibri"/>
              </a:rPr>
              <a:t>).</a:t>
            </a:r>
          </a:p>
          <a:p>
            <a:pPr marL="749300" marR="20891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Additional waves allow fo</a:t>
            </a:r>
            <a:r>
              <a:rPr sz="2000" spc="-10" dirty="0">
                <a:latin typeface="Calibri"/>
                <a:cs typeface="Calibri"/>
              </a:rPr>
              <a:t>r </a:t>
            </a:r>
            <a:r>
              <a:rPr sz="2000" spc="-20" dirty="0">
                <a:latin typeface="Calibri"/>
                <a:cs typeface="Calibri"/>
              </a:rPr>
              <a:t>mo</a:t>
            </a:r>
            <a:r>
              <a:rPr sz="2000" spc="-10" dirty="0">
                <a:latin typeface="Calibri"/>
                <a:cs typeface="Calibri"/>
              </a:rPr>
              <a:t>re flexible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els </a:t>
            </a:r>
            <a:r>
              <a:rPr sz="2000" spc="-15" dirty="0">
                <a:latin typeface="Calibri"/>
                <a:cs typeface="Calibri"/>
              </a:rPr>
              <a:t>with l</a:t>
            </a:r>
            <a:r>
              <a:rPr sz="2000" spc="-10" dirty="0">
                <a:latin typeface="Calibri"/>
                <a:cs typeface="Calibri"/>
              </a:rPr>
              <a:t>ess restrictive</a:t>
            </a:r>
            <a:r>
              <a:rPr sz="2000" spc="-5" dirty="0">
                <a:latin typeface="Calibri"/>
                <a:cs typeface="Calibri"/>
              </a:rPr>
              <a:t> assu</a:t>
            </a:r>
            <a:r>
              <a:rPr sz="2000" spc="-20" dirty="0">
                <a:latin typeface="Calibri"/>
                <a:cs typeface="Calibri"/>
              </a:rPr>
              <a:t>mptions</a:t>
            </a:r>
            <a:r>
              <a:rPr lang="fr-CH" sz="2000" spc="-20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749300" marR="132715" lvl="1" indent="-279400">
              <a:lnSpc>
                <a:spcPct val="98300"/>
              </a:lnSpc>
              <a:spcBef>
                <a:spcPts val="520"/>
              </a:spcBef>
              <a:buFont typeface="Arial"/>
              <a:buChar char="–"/>
              <a:tabLst>
                <a:tab pos="755650" algn="l"/>
              </a:tabLst>
            </a:pPr>
            <a:r>
              <a:rPr sz="2000" u="heavy" dirty="0">
                <a:latin typeface="Calibri"/>
                <a:cs typeface="Calibri"/>
              </a:rPr>
              <a:t>Th</a:t>
            </a:r>
            <a:r>
              <a:rPr sz="2000" u="heavy" spc="-10" dirty="0">
                <a:latin typeface="Calibri"/>
                <a:cs typeface="Calibri"/>
              </a:rPr>
              <a:t>ere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is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nothin</a:t>
            </a:r>
            <a:r>
              <a:rPr sz="2000" u="heavy" spc="-10" dirty="0">
                <a:latin typeface="Calibri"/>
                <a:cs typeface="Calibri"/>
              </a:rPr>
              <a:t>g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s</a:t>
            </a:r>
            <a:r>
              <a:rPr sz="2000" u="heavy" spc="-10" dirty="0">
                <a:latin typeface="Calibri"/>
                <a:cs typeface="Calibri"/>
              </a:rPr>
              <a:t>acr</a:t>
            </a:r>
            <a:r>
              <a:rPr sz="2000" u="heavy" dirty="0">
                <a:latin typeface="Calibri"/>
                <a:cs typeface="Calibri"/>
              </a:rPr>
              <a:t>osan</a:t>
            </a:r>
            <a:r>
              <a:rPr sz="2000" u="heavy" spc="-10" dirty="0">
                <a:latin typeface="Calibri"/>
                <a:cs typeface="Calibri"/>
              </a:rPr>
              <a:t>ct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abou</a:t>
            </a:r>
            <a:r>
              <a:rPr sz="2000" u="heavy" spc="-10" dirty="0">
                <a:latin typeface="Calibri"/>
                <a:cs typeface="Calibri"/>
              </a:rPr>
              <a:t>t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spc="-10" dirty="0">
                <a:latin typeface="Calibri"/>
                <a:cs typeface="Calibri"/>
              </a:rPr>
              <a:t>e</a:t>
            </a:r>
            <a:r>
              <a:rPr sz="2000" u="heavy" dirty="0">
                <a:latin typeface="Calibri"/>
                <a:cs typeface="Calibri"/>
              </a:rPr>
              <a:t>qual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sp</a:t>
            </a:r>
            <a:r>
              <a:rPr sz="2000" u="heavy" spc="-10" dirty="0">
                <a:latin typeface="Calibri"/>
                <a:cs typeface="Calibri"/>
              </a:rPr>
              <a:t>ac</a:t>
            </a:r>
            <a:r>
              <a:rPr sz="2000" u="heavy" dirty="0">
                <a:latin typeface="Calibri"/>
                <a:cs typeface="Calibri"/>
              </a:rPr>
              <a:t>in</a:t>
            </a:r>
            <a:r>
              <a:rPr sz="2000" u="heavy" spc="-15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 If 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ou 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xp</a:t>
            </a:r>
            <a:r>
              <a:rPr sz="2000" spc="-10" dirty="0">
                <a:latin typeface="Calibri"/>
                <a:cs typeface="Calibri"/>
              </a:rPr>
              <a:t>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apid nonlin</a:t>
            </a:r>
            <a:r>
              <a:rPr sz="2000" spc="-10" dirty="0">
                <a:latin typeface="Calibri"/>
                <a:cs typeface="Calibri"/>
              </a:rPr>
              <a:t>ear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han</a:t>
            </a:r>
            <a:r>
              <a:rPr sz="2000" spc="-10" dirty="0">
                <a:latin typeface="Calibri"/>
                <a:cs typeface="Calibri"/>
              </a:rPr>
              <a:t>ge</a:t>
            </a:r>
            <a:r>
              <a:rPr sz="2000" dirty="0">
                <a:latin typeface="Calibri"/>
                <a:cs typeface="Calibri"/>
              </a:rPr>
              <a:t> du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so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 ti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 p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iods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ou should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oll</a:t>
            </a:r>
            <a:r>
              <a:rPr sz="2000" spc="-10" dirty="0">
                <a:latin typeface="Calibri"/>
                <a:cs typeface="Calibri"/>
              </a:rPr>
              <a:t>ect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thos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ti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s.</a:t>
            </a:r>
          </a:p>
          <a:p>
            <a:pPr marL="749300" marR="5080" lvl="1" indent="-279400">
              <a:lnSpc>
                <a:spcPct val="100800"/>
              </a:lnSpc>
              <a:spcBef>
                <a:spcPts val="459"/>
              </a:spcBef>
              <a:buFont typeface="Arial"/>
              <a:buChar char="–"/>
              <a:tabLst>
                <a:tab pos="755650" algn="l"/>
              </a:tabLst>
            </a:pPr>
            <a:r>
              <a:rPr sz="2000" u="heavy" dirty="0">
                <a:latin typeface="Calibri"/>
                <a:cs typeface="Calibri"/>
              </a:rPr>
              <a:t>Th</a:t>
            </a:r>
            <a:r>
              <a:rPr sz="2000" u="heavy" spc="-10" dirty="0">
                <a:latin typeface="Calibri"/>
                <a:cs typeface="Calibri"/>
              </a:rPr>
              <a:t>e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spc="-10" dirty="0">
                <a:latin typeface="Calibri"/>
                <a:cs typeface="Calibri"/>
              </a:rPr>
              <a:t>re</a:t>
            </a:r>
            <a:r>
              <a:rPr sz="2000" u="heavy" dirty="0">
                <a:latin typeface="Calibri"/>
                <a:cs typeface="Calibri"/>
              </a:rPr>
              <a:t>sultan</a:t>
            </a:r>
            <a:r>
              <a:rPr sz="2000" u="heavy" spc="-10" dirty="0">
                <a:latin typeface="Calibri"/>
                <a:cs typeface="Calibri"/>
              </a:rPr>
              <a:t>t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d</a:t>
            </a:r>
            <a:r>
              <a:rPr sz="2000" u="heavy" spc="-10" dirty="0">
                <a:latin typeface="Calibri"/>
                <a:cs typeface="Calibri"/>
              </a:rPr>
              <a:t>ata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n</a:t>
            </a:r>
            <a:r>
              <a:rPr sz="2000" u="heavy" spc="-10" dirty="0">
                <a:latin typeface="Calibri"/>
                <a:cs typeface="Calibri"/>
              </a:rPr>
              <a:t>ee</a:t>
            </a:r>
            <a:r>
              <a:rPr sz="2000" u="heavy" dirty="0">
                <a:latin typeface="Calibri"/>
                <a:cs typeface="Calibri"/>
              </a:rPr>
              <a:t>d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no</a:t>
            </a:r>
            <a:r>
              <a:rPr sz="2000" u="heavy" spc="-10" dirty="0">
                <a:latin typeface="Calibri"/>
                <a:cs typeface="Calibri"/>
              </a:rPr>
              <a:t>t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b</a:t>
            </a:r>
            <a:r>
              <a:rPr sz="2000" u="heavy" spc="-10" dirty="0">
                <a:latin typeface="Calibri"/>
                <a:cs typeface="Calibri"/>
              </a:rPr>
              <a:t>e</a:t>
            </a:r>
            <a:r>
              <a:rPr sz="2000" u="heavy" spc="-50" dirty="0">
                <a:latin typeface="Times New Roman"/>
                <a:cs typeface="Times New Roman"/>
              </a:rPr>
              <a:t> </a:t>
            </a:r>
            <a:r>
              <a:rPr sz="2000" u="heavy" dirty="0">
                <a:latin typeface="Calibri"/>
                <a:cs typeface="Calibri"/>
              </a:rPr>
              <a:t>balan</a:t>
            </a:r>
            <a:r>
              <a:rPr sz="2000" u="heavy" spc="-10" dirty="0">
                <a:latin typeface="Calibri"/>
                <a:cs typeface="Calibri"/>
              </a:rPr>
              <a:t>ce</a:t>
            </a:r>
            <a:r>
              <a:rPr sz="2000" u="heavy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. In oth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ds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</a:t>
            </a:r>
            <a:r>
              <a:rPr sz="2000" dirty="0">
                <a:latin typeface="Calibri"/>
                <a:cs typeface="Calibri"/>
              </a:rPr>
              <a:t>h p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son n</a:t>
            </a:r>
            <a:r>
              <a:rPr sz="2000" spc="-10" dirty="0">
                <a:latin typeface="Calibri"/>
                <a:cs typeface="Calibri"/>
              </a:rPr>
              <a:t>ee</a:t>
            </a:r>
            <a:r>
              <a:rPr sz="2000" dirty="0">
                <a:latin typeface="Calibri"/>
                <a:cs typeface="Calibri"/>
              </a:rPr>
              <a:t>d 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h</a:t>
            </a:r>
            <a:r>
              <a:rPr sz="2000" spc="-10" dirty="0">
                <a:latin typeface="Calibri"/>
                <a:cs typeface="Calibri"/>
              </a:rPr>
              <a:t>ave</a:t>
            </a:r>
            <a:r>
              <a:rPr sz="2000" dirty="0">
                <a:latin typeface="Calibri"/>
                <a:cs typeface="Calibri"/>
              </a:rPr>
              <a:t>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s</a:t>
            </a:r>
            <a:r>
              <a:rPr sz="2000" spc="-15" dirty="0">
                <a:latin typeface="Calibri"/>
                <a:cs typeface="Calibri"/>
              </a:rPr>
              <a:t>ame</a:t>
            </a:r>
            <a:r>
              <a:rPr sz="2000" dirty="0">
                <a:latin typeface="Calibri"/>
                <a:cs typeface="Calibri"/>
              </a:rPr>
              <a:t> nu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of </a:t>
            </a:r>
            <a:r>
              <a:rPr sz="2000" spc="-15" dirty="0">
                <a:latin typeface="Calibri"/>
                <a:cs typeface="Calibri"/>
              </a:rPr>
              <a:t>wave</a:t>
            </a:r>
            <a:r>
              <a:rPr sz="2000" dirty="0">
                <a:latin typeface="Calibri"/>
                <a:cs typeface="Calibri"/>
              </a:rPr>
              <a:t>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7EA0B-9608-2446-B24E-9CC742E2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/>
              <a:t>Mixed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1A8B98-9983-024C-9AA5-BB4FEE606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313" y="1371600"/>
            <a:ext cx="8083549" cy="4924425"/>
          </a:xfrm>
        </p:spPr>
        <p:txBody>
          <a:bodyPr/>
          <a:lstStyle/>
          <a:p>
            <a:r>
              <a:rPr lang="fr-CH" dirty="0"/>
              <a:t>Mixed-</a:t>
            </a:r>
            <a:r>
              <a:rPr lang="fr-CH" dirty="0" err="1"/>
              <a:t>effects</a:t>
            </a:r>
            <a:r>
              <a:rPr lang="fr-CH" dirty="0"/>
              <a:t> </a:t>
            </a:r>
            <a:r>
              <a:rPr lang="fr-CH" dirty="0" err="1"/>
              <a:t>models</a:t>
            </a:r>
            <a:r>
              <a:rPr lang="fr-CH" dirty="0"/>
              <a:t> </a:t>
            </a:r>
            <a:r>
              <a:rPr lang="fr-CH" dirty="0" err="1"/>
              <a:t>provide</a:t>
            </a:r>
            <a:r>
              <a:rPr lang="fr-CH" dirty="0"/>
              <a:t> a flexible and </a:t>
            </a:r>
            <a:r>
              <a:rPr lang="fr-CH" dirty="0" err="1"/>
              <a:t>powerful</a:t>
            </a:r>
            <a:r>
              <a:rPr lang="fr-CH" dirty="0"/>
              <a:t> </a:t>
            </a:r>
            <a:r>
              <a:rPr lang="fr-CH" dirty="0" err="1"/>
              <a:t>tool</a:t>
            </a:r>
            <a:r>
              <a:rPr lang="fr-CH" dirty="0"/>
              <a:t> for the </a:t>
            </a:r>
            <a:r>
              <a:rPr lang="fr-CH" dirty="0" err="1"/>
              <a:t>analysis</a:t>
            </a:r>
            <a:r>
              <a:rPr lang="fr-CH" dirty="0"/>
              <a:t> of </a:t>
            </a:r>
            <a:r>
              <a:rPr lang="fr-CH" dirty="0" err="1"/>
              <a:t>grouped</a:t>
            </a:r>
            <a:r>
              <a:rPr lang="fr-CH" dirty="0"/>
              <a:t> data, </a:t>
            </a:r>
            <a:r>
              <a:rPr lang="fr-CH" dirty="0" err="1"/>
              <a:t>including</a:t>
            </a:r>
            <a:r>
              <a:rPr lang="fr-CH" dirty="0"/>
              <a:t>:</a:t>
            </a:r>
          </a:p>
          <a:p>
            <a:r>
              <a:rPr lang="fr-CH" dirty="0"/>
              <a:t>• </a:t>
            </a:r>
            <a:r>
              <a:rPr lang="fr-CH" dirty="0" err="1"/>
              <a:t>blocked</a:t>
            </a:r>
            <a:r>
              <a:rPr lang="fr-CH" dirty="0"/>
              <a:t> designs</a:t>
            </a:r>
          </a:p>
          <a:p>
            <a:r>
              <a:rPr lang="fr-CH" dirty="0"/>
              <a:t>• </a:t>
            </a:r>
            <a:r>
              <a:rPr lang="fr-CH" dirty="0" err="1"/>
              <a:t>repeated</a:t>
            </a:r>
            <a:r>
              <a:rPr lang="fr-CH" dirty="0"/>
              <a:t> </a:t>
            </a:r>
            <a:r>
              <a:rPr lang="fr-CH" dirty="0" err="1"/>
              <a:t>measures</a:t>
            </a:r>
            <a:r>
              <a:rPr lang="fr-CH" dirty="0"/>
              <a:t> (</a:t>
            </a:r>
            <a:r>
              <a:rPr lang="fr-CH" dirty="0" err="1"/>
              <a:t>each</a:t>
            </a:r>
            <a:r>
              <a:rPr lang="fr-CH" dirty="0"/>
              <a:t> </a:t>
            </a:r>
            <a:r>
              <a:rPr lang="fr-CH" dirty="0" err="1"/>
              <a:t>subject</a:t>
            </a:r>
            <a:r>
              <a:rPr lang="fr-CH" dirty="0"/>
              <a:t> </a:t>
            </a:r>
            <a:r>
              <a:rPr lang="fr-CH" dirty="0" err="1"/>
              <a:t>measured</a:t>
            </a:r>
            <a:r>
              <a:rPr lang="fr-CH" dirty="0"/>
              <a:t> for </a:t>
            </a:r>
            <a:r>
              <a:rPr lang="fr-CH" dirty="0" err="1"/>
              <a:t>each</a:t>
            </a:r>
            <a:r>
              <a:rPr lang="fr-CH" dirty="0"/>
              <a:t> condition; </a:t>
            </a:r>
            <a:r>
              <a:rPr lang="fr-CH" dirty="0" err="1"/>
              <a:t>individuals</a:t>
            </a:r>
            <a:r>
              <a:rPr lang="fr-CH" dirty="0"/>
              <a:t> are `blocks')</a:t>
            </a:r>
          </a:p>
          <a:p>
            <a:r>
              <a:rPr lang="fr-CH" dirty="0"/>
              <a:t>• Longitudinal data (</a:t>
            </a:r>
            <a:r>
              <a:rPr lang="fr-CH" dirty="0" err="1"/>
              <a:t>measures</a:t>
            </a:r>
            <a:r>
              <a:rPr lang="fr-CH" dirty="0"/>
              <a:t> </a:t>
            </a:r>
            <a:r>
              <a:rPr lang="fr-CH" dirty="0" err="1"/>
              <a:t>repeated</a:t>
            </a:r>
            <a:r>
              <a:rPr lang="fr-CH" dirty="0"/>
              <a:t> over time)</a:t>
            </a:r>
          </a:p>
          <a:p>
            <a:r>
              <a:rPr lang="fr-CH" dirty="0"/>
              <a:t>• </a:t>
            </a:r>
            <a:r>
              <a:rPr lang="fr-CH" dirty="0" err="1"/>
              <a:t>multilevel</a:t>
            </a:r>
            <a:r>
              <a:rPr lang="fr-CH" dirty="0"/>
              <a:t> data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454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12FB-F2AD-AD42-A184-9638E9C8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/>
              <a:t>Mixed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B1D457-6105-3E40-8CC5-E2817AAF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4" y="678775"/>
            <a:ext cx="8083549" cy="6401753"/>
          </a:xfrm>
        </p:spPr>
        <p:txBody>
          <a:bodyPr/>
          <a:lstStyle/>
          <a:p>
            <a:r>
              <a:rPr lang="fr-CH" dirty="0" err="1"/>
              <a:t>Offer</a:t>
            </a:r>
            <a:r>
              <a:rPr lang="fr-CH" dirty="0"/>
              <a:t> </a:t>
            </a:r>
            <a:r>
              <a:rPr lang="fr-CH" dirty="0" err="1"/>
              <a:t>flexibility</a:t>
            </a:r>
            <a:r>
              <a:rPr lang="fr-CH" dirty="0"/>
              <a:t> in </a:t>
            </a:r>
            <a:r>
              <a:rPr lang="fr-CH" dirty="0" err="1"/>
              <a:t>modeling</a:t>
            </a:r>
            <a:r>
              <a:rPr lang="fr-CH" dirty="0"/>
              <a:t> </a:t>
            </a:r>
            <a:r>
              <a:rPr lang="fr-CH" dirty="0" err="1"/>
              <a:t>within</a:t>
            </a:r>
            <a:r>
              <a:rPr lang="fr-CH" dirty="0"/>
              <a:t>-group </a:t>
            </a:r>
            <a:r>
              <a:rPr lang="fr-CH" dirty="0" err="1"/>
              <a:t>correlation</a:t>
            </a:r>
            <a:r>
              <a:rPr lang="fr-CH" dirty="0"/>
              <a:t> </a:t>
            </a:r>
            <a:r>
              <a:rPr lang="fr-CH" dirty="0" err="1"/>
              <a:t>often</a:t>
            </a:r>
            <a:r>
              <a:rPr lang="fr-CH" dirty="0"/>
              <a:t> </a:t>
            </a:r>
            <a:r>
              <a:rPr lang="fr-CH" dirty="0" err="1"/>
              <a:t>present</a:t>
            </a:r>
            <a:r>
              <a:rPr lang="fr-CH" dirty="0"/>
              <a:t> in </a:t>
            </a:r>
            <a:r>
              <a:rPr lang="fr-CH" dirty="0" err="1"/>
              <a:t>grouped</a:t>
            </a:r>
            <a:r>
              <a:rPr lang="fr-CH" dirty="0"/>
              <a:t> data</a:t>
            </a:r>
          </a:p>
          <a:p>
            <a:r>
              <a:rPr lang="fr-CH" dirty="0"/>
              <a:t>• </a:t>
            </a:r>
            <a:r>
              <a:rPr lang="fr-CH" dirty="0" err="1"/>
              <a:t>Handle</a:t>
            </a:r>
            <a:r>
              <a:rPr lang="fr-CH" dirty="0"/>
              <a:t> </a:t>
            </a:r>
            <a:r>
              <a:rPr lang="fr-CH" dirty="0" err="1"/>
              <a:t>balanced</a:t>
            </a:r>
            <a:r>
              <a:rPr lang="fr-CH" dirty="0"/>
              <a:t> and </a:t>
            </a:r>
            <a:r>
              <a:rPr lang="fr-CH" dirty="0" err="1"/>
              <a:t>unbalanced</a:t>
            </a:r>
            <a:r>
              <a:rPr lang="fr-CH" dirty="0"/>
              <a:t> data in a </a:t>
            </a:r>
            <a:r>
              <a:rPr lang="fr-CH" dirty="0" err="1"/>
              <a:t>unified</a:t>
            </a:r>
            <a:endParaRPr lang="fr-CH" dirty="0"/>
          </a:p>
          <a:p>
            <a:r>
              <a:rPr lang="fr-CH" dirty="0" err="1"/>
              <a:t>framework</a:t>
            </a:r>
            <a:endParaRPr lang="fr-CH" dirty="0"/>
          </a:p>
          <a:p>
            <a:r>
              <a:rPr lang="fr-CH" dirty="0"/>
              <a:t>• There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reliable</a:t>
            </a:r>
            <a:r>
              <a:rPr lang="fr-CH" dirty="0"/>
              <a:t>, efficient software for </a:t>
            </a:r>
            <a:r>
              <a:rPr lang="fr-CH" dirty="0" err="1"/>
              <a:t>fitting</a:t>
            </a:r>
            <a:endParaRPr lang="fr-CH" dirty="0"/>
          </a:p>
          <a:p>
            <a:endParaRPr lang="fr-CH" dirty="0"/>
          </a:p>
          <a:p>
            <a:r>
              <a:rPr lang="fr-CH" dirty="0" err="1"/>
              <a:t>They</a:t>
            </a:r>
            <a:r>
              <a:rPr lang="fr-CH" dirty="0"/>
              <a:t> are </a:t>
            </a:r>
            <a:r>
              <a:rPr lang="fr-CH" dirty="0" err="1"/>
              <a:t>characterized</a:t>
            </a:r>
            <a:r>
              <a:rPr lang="fr-CH" dirty="0"/>
              <a:t> by </a:t>
            </a:r>
            <a:r>
              <a:rPr lang="fr-CH" dirty="0" err="1"/>
              <a:t>statistical</a:t>
            </a:r>
            <a:r>
              <a:rPr lang="fr-CH" dirty="0"/>
              <a:t> </a:t>
            </a:r>
            <a:r>
              <a:rPr lang="fr-CH" dirty="0" err="1"/>
              <a:t>models</a:t>
            </a:r>
            <a:r>
              <a:rPr lang="fr-CH" dirty="0"/>
              <a:t> </a:t>
            </a:r>
            <a:r>
              <a:rPr lang="fr-CH" dirty="0" err="1"/>
              <a:t>containing</a:t>
            </a:r>
            <a:r>
              <a:rPr lang="fr-CH" dirty="0"/>
              <a:t> </a:t>
            </a:r>
            <a:r>
              <a:rPr lang="fr-CH" dirty="0" err="1"/>
              <a:t>fixed</a:t>
            </a:r>
            <a:r>
              <a:rPr lang="fr-CH" dirty="0"/>
              <a:t> and </a:t>
            </a:r>
            <a:r>
              <a:rPr lang="fr-CH" dirty="0" err="1"/>
              <a:t>random</a:t>
            </a:r>
            <a:r>
              <a:rPr lang="fr-CH" dirty="0"/>
              <a:t> </a:t>
            </a:r>
            <a:r>
              <a:rPr lang="fr-CH" dirty="0" err="1"/>
              <a:t>effects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fr-CH" dirty="0" err="1"/>
              <a:t>Usually</a:t>
            </a:r>
            <a:r>
              <a:rPr lang="fr-CH" dirty="0"/>
              <a:t> </a:t>
            </a:r>
            <a:r>
              <a:rPr lang="fr-CH" dirty="0" err="1"/>
              <a:t>represented</a:t>
            </a:r>
            <a:r>
              <a:rPr lang="fr-CH" dirty="0"/>
              <a:t> by the </a:t>
            </a:r>
            <a:r>
              <a:rPr lang="fr-CH" dirty="0" err="1"/>
              <a:t>following</a:t>
            </a:r>
            <a:r>
              <a:rPr lang="fr-CH" dirty="0"/>
              <a:t> formula</a:t>
            </a:r>
          </a:p>
          <a:p>
            <a:endParaRPr lang="fr-CH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4EA263-2E56-F643-83BE-D7FA22DAB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6046626"/>
            <a:ext cx="3581400" cy="72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8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32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661" y="247888"/>
            <a:ext cx="7720676" cy="64633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017269">
              <a:lnSpc>
                <a:spcPct val="100000"/>
              </a:lnSpc>
            </a:pPr>
            <a:r>
              <a:rPr dirty="0"/>
              <a:t>Mix</a:t>
            </a:r>
            <a:r>
              <a:rPr spc="-15" dirty="0"/>
              <a:t>e</a:t>
            </a:r>
            <a:r>
              <a:rPr dirty="0"/>
              <a:t>d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g:</a:t>
            </a:r>
            <a:r>
              <a:rPr dirty="0"/>
              <a:t> ML </a:t>
            </a:r>
            <a:r>
              <a:rPr spc="-15" dirty="0"/>
              <a:t>v</a:t>
            </a:r>
            <a:r>
              <a:rPr dirty="0"/>
              <a:t>s. REML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233836"/>
            <a:ext cx="7657465" cy="523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sti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n/p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</a:p>
          <a:p>
            <a:pPr marL="755650" lvl="1" indent="-285750">
              <a:lnSpc>
                <a:spcPct val="100000"/>
              </a:lnSpc>
              <a:spcBef>
                <a:spcPts val="49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Maxi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Li</a:t>
            </a:r>
            <a:r>
              <a:rPr sz="2400" spc="-15" dirty="0">
                <a:latin typeface="Calibri"/>
                <a:cs typeface="Calibri"/>
              </a:rPr>
              <a:t>ke</a:t>
            </a:r>
            <a:r>
              <a:rPr sz="2400" dirty="0">
                <a:latin typeface="Calibri"/>
                <a:cs typeface="Calibri"/>
              </a:rPr>
              <a:t>lih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d (ML)</a:t>
            </a: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0" dirty="0">
                <a:latin typeface="Calibri"/>
                <a:cs typeface="Calibri"/>
              </a:rPr>
              <a:t>cte</a:t>
            </a:r>
            <a:r>
              <a:rPr sz="2400" dirty="0">
                <a:latin typeface="Calibri"/>
                <a:cs typeface="Calibri"/>
              </a:rPr>
              <a:t>d Maxi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Li</a:t>
            </a:r>
            <a:r>
              <a:rPr sz="2400" spc="-15" dirty="0">
                <a:latin typeface="Calibri"/>
                <a:cs typeface="Calibri"/>
              </a:rPr>
              <a:t>ke</a:t>
            </a:r>
            <a:r>
              <a:rPr sz="2400" dirty="0">
                <a:latin typeface="Calibri"/>
                <a:cs typeface="Calibri"/>
              </a:rPr>
              <a:t>lih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d (REML)</a:t>
            </a:r>
          </a:p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 general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isd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is th</a:t>
            </a:r>
            <a:r>
              <a:rPr sz="2400" spc="-10" dirty="0"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1155700" marR="5080" indent="-228600">
              <a:lnSpc>
                <a:spcPct val="99400"/>
              </a:lnSpc>
              <a:spcBef>
                <a:spcPts val="63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ML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sti</a:t>
            </a:r>
            <a:r>
              <a:rPr sz="2400" spc="-15" dirty="0">
                <a:latin typeface="Calibri"/>
                <a:cs typeface="Calibri"/>
              </a:rPr>
              <a:t>mate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fix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as REML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rate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1155700" marR="168910" indent="-228600">
              <a:lnSpc>
                <a:spcPct val="99400"/>
              </a:lnSpc>
              <a:spcBef>
                <a:spcPts val="61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re,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fix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 r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1155700" marR="34290" indent="-228600">
              <a:lnSpc>
                <a:spcPct val="101499"/>
              </a:lnSpc>
              <a:spcBef>
                <a:spcPts val="55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In p</a:t>
            </a:r>
            <a:r>
              <a:rPr sz="2400" spc="-10" dirty="0">
                <a:latin typeface="Calibri"/>
                <a:cs typeface="Calibri"/>
              </a:rPr>
              <a:t>rac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ce,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ML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REML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 </a:t>
            </a:r>
            <a:r>
              <a:rPr sz="2400" spc="-15" dirty="0">
                <a:latin typeface="Calibri"/>
                <a:cs typeface="Calibri"/>
              </a:rPr>
              <a:t>make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all diff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to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p</a:t>
            </a:r>
            <a:r>
              <a:rPr sz="2400" spc="-15" dirty="0">
                <a:latin typeface="Calibri"/>
                <a:cs typeface="Calibri"/>
              </a:rPr>
              <a:t>arameter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1155700" indent="-2286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b="1" dirty="0">
                <a:latin typeface="Calibri"/>
                <a:cs typeface="Calibri"/>
              </a:rPr>
              <a:t>If </a:t>
            </a:r>
            <a:r>
              <a:rPr sz="2400" b="1" spc="-15" dirty="0">
                <a:latin typeface="Calibri"/>
                <a:cs typeface="Calibri"/>
              </a:rPr>
              <a:t>you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</a:t>
            </a:r>
            <a:r>
              <a:rPr sz="2400" b="1" spc="-15" dirty="0">
                <a:latin typeface="Calibri"/>
                <a:cs typeface="Calibri"/>
              </a:rPr>
              <a:t>ant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 com</a:t>
            </a:r>
            <a:r>
              <a:rPr sz="2400" b="1" spc="-15" dirty="0">
                <a:latin typeface="Calibri"/>
                <a:cs typeface="Calibri"/>
              </a:rPr>
              <a:t>par</a:t>
            </a:r>
            <a:r>
              <a:rPr sz="2400" b="1" dirty="0">
                <a:latin typeface="Calibri"/>
                <a:cs typeface="Calibri"/>
              </a:rPr>
              <a:t>e m</a:t>
            </a:r>
            <a:r>
              <a:rPr sz="2400" b="1" spc="-10" dirty="0">
                <a:latin typeface="Calibri"/>
                <a:cs typeface="Calibri"/>
              </a:rPr>
              <a:t>odels,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you </a:t>
            </a:r>
            <a:r>
              <a:rPr sz="2400" b="1" u="heavy" spc="-20" dirty="0">
                <a:latin typeface="Calibri"/>
                <a:cs typeface="Calibri"/>
              </a:rPr>
              <a:t>MU</a:t>
            </a:r>
            <a:r>
              <a:rPr sz="2400" b="1" u="heavy" spc="-15" dirty="0">
                <a:latin typeface="Calibri"/>
                <a:cs typeface="Calibri"/>
              </a:rPr>
              <a:t>S</a:t>
            </a:r>
            <a:r>
              <a:rPr sz="2400" b="1" u="heavy" dirty="0">
                <a:latin typeface="Calibri"/>
                <a:cs typeface="Calibri"/>
              </a:rPr>
              <a:t>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us</a:t>
            </a:r>
            <a:r>
              <a:rPr sz="2400" b="1" dirty="0">
                <a:latin typeface="Calibri"/>
                <a:cs typeface="Calibri"/>
              </a:rPr>
              <a:t>e </a:t>
            </a:r>
            <a:r>
              <a:rPr sz="2400" b="1" spc="-20" dirty="0">
                <a:latin typeface="Calibri"/>
                <a:cs typeface="Calibri"/>
              </a:rPr>
              <a:t>ML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661" y="247888"/>
            <a:ext cx="7720676" cy="646331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758825">
              <a:lnSpc>
                <a:spcPct val="100000"/>
              </a:lnSpc>
            </a:pPr>
            <a:r>
              <a:rPr dirty="0"/>
              <a:t>Mix</a:t>
            </a:r>
            <a:r>
              <a:rPr spc="-15" dirty="0"/>
              <a:t>e</a:t>
            </a:r>
            <a:r>
              <a:rPr dirty="0"/>
              <a:t>d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g:</a:t>
            </a:r>
            <a:r>
              <a:rPr dirty="0"/>
              <a:t>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 S</a:t>
            </a:r>
            <a:r>
              <a:rPr spc="-15" dirty="0"/>
              <a:t>e</a:t>
            </a:r>
            <a:r>
              <a:rPr dirty="0"/>
              <a:t>l</a:t>
            </a:r>
            <a:r>
              <a:rPr spc="-15" dirty="0"/>
              <a:t>ec</a:t>
            </a:r>
            <a:r>
              <a:rPr dirty="0"/>
              <a:t>ti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33255" y="6468300"/>
            <a:ext cx="1803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6740" y="1243472"/>
            <a:ext cx="7696834" cy="549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Ass</a:t>
            </a:r>
            <a:r>
              <a:rPr sz="2800" spc="-15" dirty="0">
                <a:latin typeface="Calibri"/>
                <a:cs typeface="Calibri"/>
              </a:rPr>
              <a:t>essing the fi</a:t>
            </a:r>
            <a:r>
              <a:rPr sz="2800" spc="-10" dirty="0">
                <a:latin typeface="Calibri"/>
                <a:cs typeface="Calibri"/>
              </a:rPr>
              <a:t>t and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ulti-l</a:t>
            </a:r>
            <a:r>
              <a:rPr sz="2800" spc="-15" dirty="0">
                <a:latin typeface="Calibri"/>
                <a:cs typeface="Calibri"/>
              </a:rPr>
              <a:t>eve</a:t>
            </a:r>
            <a:r>
              <a:rPr sz="2800" dirty="0">
                <a:latin typeface="Calibri"/>
                <a:cs typeface="Calibri"/>
              </a:rPr>
              <a:t>l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ls</a:t>
            </a:r>
            <a:endParaRPr sz="28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Li</a:t>
            </a:r>
            <a:r>
              <a:rPr sz="2400" spc="-15" dirty="0">
                <a:latin typeface="Calibri"/>
                <a:cs typeface="Calibri"/>
              </a:rPr>
              <a:t>ke</a:t>
            </a:r>
            <a:r>
              <a:rPr sz="2400" dirty="0">
                <a:latin typeface="Calibri"/>
                <a:cs typeface="Calibri"/>
              </a:rPr>
              <a:t>lih</a:t>
            </a:r>
            <a:r>
              <a:rPr sz="2400" spc="-5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atio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bas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ML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ry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R </a:t>
            </a:r>
            <a:r>
              <a:rPr sz="2000" spc="-10" dirty="0">
                <a:latin typeface="Calibri"/>
                <a:cs typeface="Calibri"/>
              </a:rPr>
              <a:t>reports the log-likelihood (LL)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Ess</a:t>
            </a:r>
            <a:r>
              <a:rPr sz="2000" spc="-10" dirty="0">
                <a:latin typeface="Calibri"/>
                <a:cs typeface="Calibri"/>
              </a:rPr>
              <a:t>entially the s</a:t>
            </a:r>
            <a:r>
              <a:rPr sz="2000" spc="-20" dirty="0">
                <a:latin typeface="Calibri"/>
                <a:cs typeface="Calibri"/>
              </a:rPr>
              <a:t>mall</a:t>
            </a:r>
            <a:r>
              <a:rPr sz="2000" spc="-10" dirty="0">
                <a:latin typeface="Calibri"/>
                <a:cs typeface="Calibri"/>
              </a:rPr>
              <a:t>er the value of LL the better</a:t>
            </a:r>
            <a:endParaRPr sz="2000">
              <a:latin typeface="Calibri"/>
              <a:cs typeface="Calibri"/>
            </a:endParaRPr>
          </a:p>
          <a:p>
            <a:pPr marL="762000" marR="350520" lvl="1" indent="-292100">
              <a:lnSpc>
                <a:spcPct val="101499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also p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o adjus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d LL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alu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ter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rete</a:t>
            </a:r>
            <a:r>
              <a:rPr sz="2400" dirty="0">
                <a:latin typeface="Calibri"/>
                <a:cs typeface="Calibri"/>
              </a:rPr>
              <a:t>d in a si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il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ann</a:t>
            </a:r>
            <a:r>
              <a:rPr sz="2400" spc="-15" dirty="0">
                <a:latin typeface="Calibri"/>
                <a:cs typeface="Calibri"/>
              </a:rPr>
              <a:t>er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AIC</a:t>
            </a:r>
            <a:r>
              <a:rPr sz="2000" spc="-10" dirty="0">
                <a:latin typeface="Calibri"/>
                <a:cs typeface="Calibri"/>
              </a:rPr>
              <a:t>: </a:t>
            </a:r>
            <a:r>
              <a:rPr sz="2000" spc="-15" dirty="0">
                <a:latin typeface="Calibri"/>
                <a:cs typeface="Calibri"/>
              </a:rPr>
              <a:t>Akai</a:t>
            </a:r>
            <a:r>
              <a:rPr sz="2000" spc="-10" dirty="0">
                <a:latin typeface="Calibri"/>
                <a:cs typeface="Calibri"/>
              </a:rPr>
              <a:t>ke’s Info</a:t>
            </a:r>
            <a:r>
              <a:rPr sz="2000" spc="-15" dirty="0">
                <a:latin typeface="Calibri"/>
                <a:cs typeface="Calibri"/>
              </a:rPr>
              <a:t>rmation C</a:t>
            </a:r>
            <a:r>
              <a:rPr sz="2000" spc="-10" dirty="0">
                <a:latin typeface="Calibri"/>
                <a:cs typeface="Calibri"/>
              </a:rPr>
              <a:t>riterion</a:t>
            </a:r>
            <a:endParaRPr sz="20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350"/>
              </a:spcBef>
              <a:buFont typeface="Arial"/>
              <a:buChar char="–"/>
              <a:tabLst>
                <a:tab pos="1612900" algn="l"/>
              </a:tabLst>
            </a:pP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oodn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ss of fi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</a:t>
            </a:r>
            <a:r>
              <a:rPr sz="1800" dirty="0">
                <a:latin typeface="Calibri"/>
                <a:cs typeface="Calibri"/>
              </a:rPr>
              <a:t>asu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rrecte</a:t>
            </a:r>
            <a:r>
              <a:rPr sz="1800" dirty="0">
                <a:latin typeface="Calibri"/>
                <a:cs typeface="Calibri"/>
              </a:rPr>
              <a:t>d fo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l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pl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xi</a:t>
            </a:r>
            <a:r>
              <a:rPr sz="1800" spc="-10" dirty="0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2000" spc="-15" dirty="0">
                <a:latin typeface="Calibri"/>
                <a:cs typeface="Calibri"/>
              </a:rPr>
              <a:t>BIC</a:t>
            </a:r>
            <a:r>
              <a:rPr sz="2000" spc="-10" dirty="0">
                <a:latin typeface="Calibri"/>
                <a:cs typeface="Calibri"/>
              </a:rPr>
              <a:t>: Bayesian Info</a:t>
            </a:r>
            <a:r>
              <a:rPr sz="2000" spc="-15" dirty="0">
                <a:latin typeface="Calibri"/>
                <a:cs typeface="Calibri"/>
              </a:rPr>
              <a:t>rmation C</a:t>
            </a:r>
            <a:r>
              <a:rPr sz="2000" spc="-10" dirty="0">
                <a:latin typeface="Calibri"/>
                <a:cs typeface="Calibri"/>
              </a:rPr>
              <a:t>riterion</a:t>
            </a:r>
            <a:endParaRPr sz="2000">
              <a:latin typeface="Calibri"/>
              <a:cs typeface="Calibri"/>
            </a:endParaRPr>
          </a:p>
          <a:p>
            <a:pPr marL="1612900" marR="91440" lvl="3" indent="-22860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1612900" algn="l"/>
              </a:tabLst>
            </a:pPr>
            <a:r>
              <a:rPr sz="1800" dirty="0">
                <a:latin typeface="Calibri"/>
                <a:cs typeface="Calibri"/>
              </a:rPr>
              <a:t>Co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p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dirty="0">
                <a:latin typeface="Calibri"/>
                <a:cs typeface="Calibri"/>
              </a:rPr>
              <a:t>abl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to </a:t>
            </a:r>
            <a:r>
              <a:rPr sz="1800" spc="-1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IC bu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sli</a:t>
            </a:r>
            <a:r>
              <a:rPr sz="1800" spc="-10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htl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ons</a:t>
            </a:r>
            <a:r>
              <a:rPr sz="1800" spc="-10" dirty="0">
                <a:latin typeface="Calibri"/>
                <a:cs typeface="Calibri"/>
              </a:rPr>
              <a:t>erv</a:t>
            </a:r>
            <a:r>
              <a:rPr sz="1800" dirty="0">
                <a:latin typeface="Calibri"/>
                <a:cs typeface="Calibri"/>
              </a:rPr>
              <a:t>ati</a:t>
            </a:r>
            <a:r>
              <a:rPr sz="1800" spc="-10" dirty="0">
                <a:latin typeface="Calibri"/>
                <a:cs typeface="Calibri"/>
              </a:rPr>
              <a:t>ve</a:t>
            </a:r>
            <a:r>
              <a:rPr sz="1800" dirty="0">
                <a:latin typeface="Calibri"/>
                <a:cs typeface="Calibri"/>
              </a:rPr>
              <a:t> (i.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. i</a:t>
            </a:r>
            <a:r>
              <a:rPr sz="1800" spc="-1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rrec</a:t>
            </a:r>
            <a:r>
              <a:rPr sz="1800" dirty="0">
                <a:latin typeface="Calibri"/>
                <a:cs typeface="Calibri"/>
              </a:rPr>
              <a:t>ts 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re</a:t>
            </a:r>
            <a:r>
              <a:rPr sz="1800" dirty="0">
                <a:latin typeface="Calibri"/>
                <a:cs typeface="Calibri"/>
              </a:rPr>
              <a:t> h</a:t>
            </a:r>
            <a:r>
              <a:rPr sz="1800" spc="-10" dirty="0">
                <a:latin typeface="Calibri"/>
                <a:cs typeface="Calibri"/>
              </a:rPr>
              <a:t>ar</a:t>
            </a:r>
            <a:r>
              <a:rPr sz="1800" dirty="0">
                <a:latin typeface="Calibri"/>
                <a:cs typeface="Calibri"/>
              </a:rPr>
              <a:t>shl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 fo</a:t>
            </a:r>
            <a:r>
              <a:rPr sz="1800" spc="-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 th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 nu</a:t>
            </a:r>
            <a:r>
              <a:rPr sz="1800" spc="-15" dirty="0">
                <a:latin typeface="Calibri"/>
                <a:cs typeface="Calibri"/>
              </a:rPr>
              <a:t>m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10" dirty="0">
                <a:latin typeface="Calibri"/>
                <a:cs typeface="Calibri"/>
              </a:rPr>
              <a:t>er</a:t>
            </a:r>
            <a:r>
              <a:rPr sz="1800" dirty="0">
                <a:latin typeface="Calibri"/>
                <a:cs typeface="Calibri"/>
              </a:rPr>
              <a:t> of p</a:t>
            </a:r>
            <a:r>
              <a:rPr sz="1800" spc="-10" dirty="0">
                <a:latin typeface="Calibri"/>
                <a:cs typeface="Calibri"/>
              </a:rPr>
              <a:t>arameter</a:t>
            </a:r>
            <a:r>
              <a:rPr sz="1800" dirty="0">
                <a:latin typeface="Calibri"/>
                <a:cs typeface="Calibri"/>
              </a:rPr>
              <a:t>s)</a:t>
            </a:r>
            <a:endParaRPr sz="1800">
              <a:latin typeface="Calibri"/>
              <a:cs typeface="Calibri"/>
            </a:endParaRPr>
          </a:p>
          <a:p>
            <a:pPr marL="1155700" marR="54610" indent="-228600">
              <a:lnSpc>
                <a:spcPct val="99800"/>
              </a:lnSpc>
              <a:spcBef>
                <a:spcPts val="570"/>
              </a:spcBef>
              <a:buFont typeface="Arial"/>
              <a:buChar char="•"/>
              <a:tabLst>
                <a:tab pos="1155700" algn="l"/>
              </a:tabLst>
            </a:pPr>
            <a:r>
              <a:rPr sz="2200" spc="-15" dirty="0">
                <a:latin typeface="Calibri"/>
                <a:cs typeface="Calibri"/>
              </a:rPr>
              <a:t>Neith</a:t>
            </a:r>
            <a:r>
              <a:rPr sz="2200" spc="-10" dirty="0">
                <a:latin typeface="Calibri"/>
                <a:cs typeface="Calibri"/>
              </a:rPr>
              <a:t>er </a:t>
            </a:r>
            <a:r>
              <a:rPr sz="2200" spc="-15" dirty="0">
                <a:latin typeface="Calibri"/>
                <a:cs typeface="Calibri"/>
              </a:rPr>
              <a:t>AIC o</a:t>
            </a:r>
            <a:r>
              <a:rPr sz="2200" spc="-10" dirty="0">
                <a:latin typeface="Calibri"/>
                <a:cs typeface="Calibri"/>
              </a:rPr>
              <a:t>r </a:t>
            </a:r>
            <a:r>
              <a:rPr sz="2200" spc="-15" dirty="0">
                <a:latin typeface="Calibri"/>
                <a:cs typeface="Calibri"/>
              </a:rPr>
              <a:t>BIC </a:t>
            </a:r>
            <a:r>
              <a:rPr sz="2200" spc="-10" dirty="0">
                <a:latin typeface="Calibri"/>
                <a:cs typeface="Calibri"/>
              </a:rPr>
              <a:t>are intrinsically interpretable; th</a:t>
            </a:r>
            <a:r>
              <a:rPr sz="2200" spc="-15" dirty="0">
                <a:latin typeface="Calibri"/>
                <a:cs typeface="Calibri"/>
              </a:rPr>
              <a:t>ey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onl</a:t>
            </a:r>
            <a:r>
              <a:rPr sz="2200" spc="-10" dirty="0">
                <a:latin typeface="Calibri"/>
                <a:cs typeface="Calibri"/>
              </a:rPr>
              <a:t>y us</a:t>
            </a:r>
            <a:r>
              <a:rPr sz="2200" spc="-15" dirty="0">
                <a:latin typeface="Calibri"/>
                <a:cs typeface="Calibri"/>
              </a:rPr>
              <a:t>eful in </a:t>
            </a:r>
            <a:r>
              <a:rPr sz="2200" spc="-10" dirty="0">
                <a:latin typeface="Calibri"/>
                <a:cs typeface="Calibri"/>
              </a:rPr>
              <a:t>co</a:t>
            </a:r>
            <a:r>
              <a:rPr sz="2200" spc="-20" dirty="0">
                <a:latin typeface="Calibri"/>
                <a:cs typeface="Calibri"/>
              </a:rPr>
              <a:t>mp</a:t>
            </a:r>
            <a:r>
              <a:rPr sz="2200" spc="-10" dirty="0">
                <a:latin typeface="Calibri"/>
                <a:cs typeface="Calibri"/>
              </a:rPr>
              <a:t>arin</a:t>
            </a:r>
            <a:r>
              <a:rPr sz="2200" spc="-15" dirty="0">
                <a:latin typeface="Calibri"/>
                <a:cs typeface="Calibri"/>
              </a:rPr>
              <a:t>g </a:t>
            </a:r>
            <a:r>
              <a:rPr sz="2200" spc="-20" dirty="0">
                <a:latin typeface="Calibri"/>
                <a:cs typeface="Calibri"/>
              </a:rPr>
              <a:t>mod</a:t>
            </a:r>
            <a:r>
              <a:rPr sz="2200" spc="-15" dirty="0">
                <a:latin typeface="Calibri"/>
                <a:cs typeface="Calibri"/>
              </a:rPr>
              <a:t>els. S</a:t>
            </a:r>
            <a:r>
              <a:rPr sz="2200" spc="-20" dirty="0">
                <a:latin typeface="Calibri"/>
                <a:cs typeface="Calibri"/>
              </a:rPr>
              <a:t>mall</a:t>
            </a:r>
            <a:r>
              <a:rPr sz="2200" spc="-10" dirty="0">
                <a:latin typeface="Calibri"/>
                <a:cs typeface="Calibri"/>
              </a:rPr>
              <a:t>er valu</a:t>
            </a:r>
            <a:r>
              <a:rPr sz="2200" spc="-15" dirty="0">
                <a:latin typeface="Calibri"/>
                <a:cs typeface="Calibri"/>
              </a:rPr>
              <a:t>es in both </a:t>
            </a:r>
            <a:r>
              <a:rPr sz="2200" spc="-10" dirty="0">
                <a:latin typeface="Calibri"/>
                <a:cs typeface="Calibri"/>
              </a:rPr>
              <a:t>cas</a:t>
            </a:r>
            <a:r>
              <a:rPr sz="2200" spc="-15" dirty="0">
                <a:latin typeface="Calibri"/>
                <a:cs typeface="Calibri"/>
              </a:rPr>
              <a:t>es mean a b</a:t>
            </a:r>
            <a:r>
              <a:rPr sz="2200" spc="-10" dirty="0">
                <a:latin typeface="Calibri"/>
                <a:cs typeface="Calibri"/>
              </a:rPr>
              <a:t>etter-fittin</a:t>
            </a:r>
            <a:r>
              <a:rPr sz="2200" spc="-15" dirty="0">
                <a:latin typeface="Calibri"/>
                <a:cs typeface="Calibri"/>
              </a:rPr>
              <a:t>g </a:t>
            </a:r>
            <a:r>
              <a:rPr sz="2200" spc="-20" dirty="0">
                <a:latin typeface="Calibri"/>
                <a:cs typeface="Calibri"/>
              </a:rPr>
              <a:t>mod</a:t>
            </a:r>
            <a:r>
              <a:rPr sz="2200" spc="-15" dirty="0">
                <a:latin typeface="Calibri"/>
                <a:cs typeface="Calibri"/>
              </a:rPr>
              <a:t>el</a:t>
            </a:r>
            <a:endParaRPr sz="2200">
              <a:latin typeface="Calibri"/>
              <a:cs typeface="Calibri"/>
            </a:endParaRPr>
          </a:p>
          <a:p>
            <a:pPr marL="11557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</a:tabLst>
            </a:pPr>
            <a:r>
              <a:rPr sz="2200" spc="-15" dirty="0">
                <a:latin typeface="Calibri"/>
                <a:cs typeface="Calibri"/>
              </a:rPr>
              <a:t>Reco</a:t>
            </a:r>
            <a:r>
              <a:rPr sz="2200" spc="-20" dirty="0">
                <a:latin typeface="Calibri"/>
                <a:cs typeface="Calibri"/>
              </a:rPr>
              <a:t>mmend</a:t>
            </a:r>
            <a:r>
              <a:rPr sz="2200" spc="-15" dirty="0">
                <a:latin typeface="Calibri"/>
                <a:cs typeface="Calibri"/>
              </a:rPr>
              <a:t>ed app</a:t>
            </a:r>
            <a:r>
              <a:rPr sz="2200" spc="-10" dirty="0">
                <a:latin typeface="Calibri"/>
                <a:cs typeface="Calibri"/>
              </a:rPr>
              <a:t>roach: sta</a:t>
            </a:r>
            <a:r>
              <a:rPr sz="2200" spc="-1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 si</a:t>
            </a:r>
            <a:r>
              <a:rPr sz="2200" spc="-20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pl</a:t>
            </a:r>
            <a:r>
              <a:rPr sz="2200" spc="-10" dirty="0">
                <a:latin typeface="Calibri"/>
                <a:cs typeface="Calibri"/>
              </a:rPr>
              <a:t>e!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243472"/>
            <a:ext cx="8011159" cy="532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key</a:t>
            </a:r>
            <a:r>
              <a:rPr sz="2800" dirty="0">
                <a:latin typeface="Calibri"/>
                <a:cs typeface="Calibri"/>
              </a:rPr>
              <a:t> assu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stand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d lin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regre</a:t>
            </a:r>
            <a:r>
              <a:rPr sz="2800" dirty="0">
                <a:latin typeface="Calibri"/>
                <a:cs typeface="Calibri"/>
              </a:rPr>
              <a:t>ssi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is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ind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ntl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dis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dirty="0">
                <a:latin typeface="Calibri"/>
                <a:cs typeface="Calibri"/>
              </a:rPr>
              <a:t>ibu</a:t>
            </a:r>
            <a:r>
              <a:rPr sz="2800" spc="-15" dirty="0">
                <a:latin typeface="Calibri"/>
                <a:cs typeface="Calibri"/>
              </a:rPr>
              <a:t>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15" dirty="0">
                <a:latin typeface="Calibri"/>
                <a:cs typeface="Calibri"/>
              </a:rPr>
              <a:t>err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term</a:t>
            </a:r>
            <a:r>
              <a:rPr sz="2800" dirty="0">
                <a:latin typeface="Calibri"/>
                <a:cs typeface="Calibri"/>
              </a:rPr>
              <a:t>s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indi</a:t>
            </a:r>
            <a:r>
              <a:rPr sz="2800" spc="-1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idual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bs</a:t>
            </a:r>
            <a:r>
              <a:rPr sz="2800" spc="-15" dirty="0">
                <a:latin typeface="Calibri"/>
                <a:cs typeface="Calibri"/>
              </a:rPr>
              <a:t>erv</a:t>
            </a:r>
            <a:r>
              <a:rPr sz="2800" dirty="0">
                <a:latin typeface="Calibri"/>
                <a:cs typeface="Calibri"/>
              </a:rPr>
              <a:t>ati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ithin a s</a:t>
            </a:r>
            <a:r>
              <a:rPr sz="2800" spc="-20" dirty="0">
                <a:latin typeface="Calibri"/>
                <a:cs typeface="Calibri"/>
              </a:rPr>
              <a:t>am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762000" marR="293370" lvl="1" indent="-292100" algn="just">
              <a:lnSpc>
                <a:spcPct val="101099"/>
              </a:lnSpc>
              <a:spcBef>
                <a:spcPts val="484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Ess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ntiall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ans th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no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lati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nships </a:t>
            </a:r>
            <a:r>
              <a:rPr sz="2400" spc="-20" dirty="0">
                <a:latin typeface="Calibri"/>
                <a:cs typeface="Calibri"/>
              </a:rPr>
              <a:t>am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bs</a:t>
            </a:r>
            <a:r>
              <a:rPr sz="2400" spc="-15" dirty="0">
                <a:latin typeface="Calibri"/>
                <a:cs typeface="Calibri"/>
              </a:rPr>
              <a:t>erv</a:t>
            </a:r>
            <a:r>
              <a:rPr sz="2400" dirty="0">
                <a:latin typeface="Calibri"/>
                <a:cs typeface="Calibri"/>
              </a:rPr>
              <a:t>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ind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d 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355600" marR="60325" indent="-342900" algn="just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al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ld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te</a:t>
            </a:r>
            <a:r>
              <a:rPr sz="2800" dirty="0">
                <a:latin typeface="Calibri"/>
                <a:cs typeface="Calibri"/>
              </a:rPr>
              <a:t>n has a hi</a:t>
            </a:r>
            <a:r>
              <a:rPr sz="2800" spc="-15" dirty="0">
                <a:latin typeface="Calibri"/>
                <a:cs typeface="Calibri"/>
              </a:rPr>
              <a:t>erarc</a:t>
            </a:r>
            <a:r>
              <a:rPr sz="2800" dirty="0">
                <a:latin typeface="Calibri"/>
                <a:cs typeface="Calibri"/>
              </a:rPr>
              <a:t>hi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al 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tu</a:t>
            </a:r>
            <a:r>
              <a:rPr sz="2800" spc="-15" dirty="0">
                <a:latin typeface="Calibri"/>
                <a:cs typeface="Calibri"/>
              </a:rPr>
              <a:t>re,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n</a:t>
            </a:r>
            <a:r>
              <a:rPr sz="2800" spc="-20" dirty="0">
                <a:latin typeface="Calibri"/>
                <a:cs typeface="Calibri"/>
              </a:rPr>
              <a:t>ame</a:t>
            </a:r>
            <a:r>
              <a:rPr sz="2800" dirty="0">
                <a:latin typeface="Calibri"/>
                <a:cs typeface="Calibri"/>
              </a:rPr>
              <a:t> “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ulti-l</a:t>
            </a:r>
            <a:r>
              <a:rPr sz="2800" spc="-15" dirty="0">
                <a:latin typeface="Calibri"/>
                <a:cs typeface="Calibri"/>
              </a:rPr>
              <a:t>eve</a:t>
            </a:r>
            <a:r>
              <a:rPr sz="2800" dirty="0">
                <a:latin typeface="Calibri"/>
                <a:cs typeface="Calibri"/>
              </a:rPr>
              <a:t>l”</a:t>
            </a:r>
            <a:endParaRPr sz="2800">
              <a:latin typeface="Calibri"/>
              <a:cs typeface="Calibri"/>
            </a:endParaRPr>
          </a:p>
          <a:p>
            <a:pPr marL="762000" lvl="1" indent="-292100">
              <a:lnSpc>
                <a:spcPct val="100000"/>
              </a:lnSpc>
              <a:spcBef>
                <a:spcPts val="51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10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si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ans th</a:t>
            </a:r>
            <a:r>
              <a:rPr sz="2400" spc="-10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clus</a:t>
            </a:r>
            <a:r>
              <a:rPr sz="2400" i="1" spc="-10" dirty="0">
                <a:latin typeface="Calibri"/>
                <a:cs typeface="Calibri"/>
              </a:rPr>
              <a:t>tere</a:t>
            </a:r>
            <a:r>
              <a:rPr sz="2400" i="1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marL="762000">
              <a:lnSpc>
                <a:spcPct val="100000"/>
              </a:lnSpc>
              <a:spcBef>
                <a:spcPts val="45"/>
              </a:spcBef>
            </a:pP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-15" dirty="0">
                <a:latin typeface="Calibri"/>
                <a:cs typeface="Calibri"/>
              </a:rPr>
              <a:t>es</a:t>
            </a:r>
            <a:r>
              <a:rPr sz="2400" i="1" spc="-10" dirty="0">
                <a:latin typeface="Calibri"/>
                <a:cs typeface="Calibri"/>
              </a:rPr>
              <a:t>ted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ithin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iabl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762000" marR="218440" lvl="1" indent="-292100">
              <a:lnSpc>
                <a:spcPct val="994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400" dirty="0">
                <a:latin typeface="Calibri"/>
                <a:cs typeface="Calibri"/>
              </a:rPr>
              <a:t>In 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itudinal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this hi</a:t>
            </a:r>
            <a:r>
              <a:rPr sz="2400" spc="-10" dirty="0">
                <a:latin typeface="Calibri"/>
                <a:cs typeface="Calibri"/>
              </a:rPr>
              <a:t>erarc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(in p</a:t>
            </a:r>
            <a:r>
              <a:rPr sz="2400" spc="-10" dirty="0">
                <a:latin typeface="Calibri"/>
                <a:cs typeface="Calibri"/>
              </a:rPr>
              <a:t>ar</a:t>
            </a:r>
            <a:r>
              <a:rPr sz="2400" dirty="0">
                <a:latin typeface="Calibri"/>
                <a:cs typeface="Calibri"/>
              </a:rPr>
              <a:t>t) s</a:t>
            </a:r>
            <a:r>
              <a:rPr sz="2400" spc="-15" dirty="0">
                <a:latin typeface="Calibri"/>
                <a:cs typeface="Calibri"/>
              </a:rPr>
              <a:t>tem</a:t>
            </a:r>
            <a:r>
              <a:rPr sz="2400" dirty="0">
                <a:latin typeface="Calibri"/>
                <a:cs typeface="Calibri"/>
              </a:rPr>
              <a:t>s f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 re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eate</a:t>
            </a:r>
            <a:r>
              <a:rPr sz="2400" dirty="0">
                <a:latin typeface="Calibri"/>
                <a:cs typeface="Calibri"/>
              </a:rPr>
              <a:t>d </a:t>
            </a:r>
            <a:r>
              <a:rPr sz="2400" spc="-20" dirty="0">
                <a:latin typeface="Calibri"/>
                <a:cs typeface="Calibri"/>
              </a:rPr>
              <a:t>me</a:t>
            </a:r>
            <a:r>
              <a:rPr sz="2400" dirty="0">
                <a:latin typeface="Calibri"/>
                <a:cs typeface="Calibri"/>
              </a:rPr>
              <a:t>asu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s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btain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 f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5" dirty="0">
                <a:latin typeface="Calibri"/>
                <a:cs typeface="Calibri"/>
              </a:rPr>
              <a:t>ame</a:t>
            </a:r>
            <a:r>
              <a:rPr sz="2400" dirty="0">
                <a:latin typeface="Calibri"/>
                <a:cs typeface="Calibri"/>
              </a:rPr>
              <a:t> indi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idual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ver</a:t>
            </a:r>
            <a:r>
              <a:rPr sz="2400" dirty="0">
                <a:latin typeface="Calibri"/>
                <a:cs typeface="Calibri"/>
              </a:rPr>
              <a:t> ti</a:t>
            </a:r>
            <a:r>
              <a:rPr sz="2400" spc="-20" dirty="0">
                <a:latin typeface="Calibri"/>
                <a:cs typeface="Calibri"/>
              </a:rPr>
              <a:t>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xfrm>
            <a:off x="8420555" y="6468300"/>
            <a:ext cx="20574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lang="fr-CH" spc="-10" dirty="0"/>
              <a:t>30</a:t>
            </a:r>
            <a:endParaRPr spc="-10" dirty="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00200"/>
            <a:ext cx="5833197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36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740" y="1256856"/>
            <a:ext cx="7858125" cy="4745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758190" indent="-342900">
              <a:lnSpc>
                <a:spcPts val="28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 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alin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ith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ulti-l</a:t>
            </a:r>
            <a:r>
              <a:rPr sz="2400" spc="-15" dirty="0">
                <a:latin typeface="Calibri"/>
                <a:cs typeface="Calibri"/>
              </a:rPr>
              <a:t>eve</a:t>
            </a:r>
            <a:r>
              <a:rPr sz="2400" dirty="0">
                <a:latin typeface="Calibri"/>
                <a:cs typeface="Calibri"/>
              </a:rPr>
              <a:t>l d</a:t>
            </a:r>
            <a:r>
              <a:rPr sz="2400" spc="-10" dirty="0">
                <a:latin typeface="Calibri"/>
                <a:cs typeface="Calibri"/>
              </a:rPr>
              <a:t>ata,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assu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ind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 is 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ate</a:t>
            </a:r>
            <a:r>
              <a:rPr sz="2400" dirty="0">
                <a:latin typeface="Calibri"/>
                <a:cs typeface="Calibri"/>
              </a:rPr>
              <a:t>d</a:t>
            </a:r>
          </a:p>
          <a:p>
            <a:pPr marL="762000" marR="5080" lvl="1" indent="-292100">
              <a:lnSpc>
                <a:spcPct val="100400"/>
              </a:lnSpc>
              <a:spcBef>
                <a:spcPts val="409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i.</a:t>
            </a:r>
            <a:r>
              <a:rPr sz="2000" spc="-10" dirty="0">
                <a:latin typeface="Calibri"/>
                <a:cs typeface="Calibri"/>
              </a:rPr>
              <a:t>e. the </a:t>
            </a:r>
            <a:r>
              <a:rPr sz="2000" u="heavy" spc="-10" dirty="0">
                <a:latin typeface="Calibri"/>
                <a:cs typeface="Calibri"/>
              </a:rPr>
              <a:t>potential</a:t>
            </a:r>
            <a:r>
              <a:rPr sz="2000" spc="-10" dirty="0">
                <a:latin typeface="Calibri"/>
                <a:cs typeface="Calibri"/>
              </a:rPr>
              <a:t> inter-individual correlation (correlation </a:t>
            </a:r>
            <a:r>
              <a:rPr sz="2000" spc="-15" dirty="0">
                <a:latin typeface="Calibri"/>
                <a:cs typeface="Calibri"/>
              </a:rPr>
              <a:t>amon</a:t>
            </a:r>
            <a:r>
              <a:rPr sz="2000" spc="-10" dirty="0">
                <a:latin typeface="Calibri"/>
                <a:cs typeface="Calibri"/>
              </a:rPr>
              <a:t>g repeated </a:t>
            </a:r>
            <a:r>
              <a:rPr sz="2000" spc="-15" dirty="0">
                <a:latin typeface="Calibri"/>
                <a:cs typeface="Calibri"/>
              </a:rPr>
              <a:t>measu</a:t>
            </a:r>
            <a:r>
              <a:rPr sz="2000" spc="-10" dirty="0">
                <a:latin typeface="Calibri"/>
                <a:cs typeface="Calibri"/>
              </a:rPr>
              <a:t>res obtained fro</a:t>
            </a:r>
            <a:r>
              <a:rPr sz="2000" spc="-20" dirty="0">
                <a:latin typeface="Calibri"/>
                <a:cs typeface="Calibri"/>
              </a:rPr>
              <a:t>m th</a:t>
            </a:r>
            <a:r>
              <a:rPr sz="2000" spc="-10" dirty="0">
                <a:latin typeface="Calibri"/>
                <a:cs typeface="Calibri"/>
              </a:rPr>
              <a:t>e s</a:t>
            </a:r>
            <a:r>
              <a:rPr sz="2000" spc="-15" dirty="0">
                <a:latin typeface="Calibri"/>
                <a:cs typeface="Calibri"/>
              </a:rPr>
              <a:t>ame indi</a:t>
            </a:r>
            <a:r>
              <a:rPr sz="2000" spc="-10" dirty="0">
                <a:latin typeface="Calibri"/>
                <a:cs typeface="Calibri"/>
              </a:rPr>
              <a:t>vidual)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10" dirty="0">
                <a:latin typeface="Calibri"/>
                <a:cs typeface="Calibri"/>
              </a:rPr>
              <a:t>result in inappropriate esti</a:t>
            </a:r>
            <a:r>
              <a:rPr sz="2000" spc="-15" dirty="0">
                <a:latin typeface="Calibri"/>
                <a:cs typeface="Calibri"/>
              </a:rPr>
              <a:t>mate of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 parameters</a:t>
            </a:r>
            <a:endParaRPr sz="2000" dirty="0">
              <a:latin typeface="Calibri"/>
              <a:cs typeface="Calibri"/>
            </a:endParaRPr>
          </a:p>
          <a:p>
            <a:pPr marL="355600" marR="69215" indent="-342900">
              <a:lnSpc>
                <a:spcPts val="282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ver,</a:t>
            </a:r>
            <a:r>
              <a:rPr sz="2400" dirty="0">
                <a:latin typeface="Calibri"/>
                <a:cs typeface="Calibri"/>
              </a:rPr>
              <a:t> 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 i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ulti-l</a:t>
            </a:r>
            <a:r>
              <a:rPr sz="2400" spc="-15" dirty="0">
                <a:latin typeface="Calibri"/>
                <a:cs typeface="Calibri"/>
              </a:rPr>
              <a:t>eve</a:t>
            </a:r>
            <a:r>
              <a:rPr sz="2400" dirty="0">
                <a:latin typeface="Calibri"/>
                <a:cs typeface="Calibri"/>
              </a:rPr>
              <a:t>l 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d</a:t>
            </a:r>
            <a:r>
              <a:rPr sz="2400" spc="-15" dirty="0">
                <a:latin typeface="Calibri"/>
                <a:cs typeface="Calibri"/>
              </a:rPr>
              <a:t>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m</a:t>
            </a:r>
            <a:r>
              <a:rPr sz="2400" dirty="0">
                <a:latin typeface="Calibri"/>
                <a:cs typeface="Calibri"/>
              </a:rPr>
              <a:t>iss i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tan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lati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nships in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eac</a:t>
            </a:r>
            <a:r>
              <a:rPr sz="2400" dirty="0">
                <a:latin typeface="Calibri"/>
                <a:cs typeface="Calibri"/>
              </a:rPr>
              <a:t>h l</a:t>
            </a:r>
            <a:r>
              <a:rPr sz="2400" spc="-15" dirty="0">
                <a:latin typeface="Calibri"/>
                <a:cs typeface="Calibri"/>
              </a:rPr>
              <a:t>eve</a:t>
            </a:r>
            <a:r>
              <a:rPr sz="2400" dirty="0">
                <a:latin typeface="Calibri"/>
                <a:cs typeface="Calibri"/>
              </a:rPr>
              <a:t>l in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ata</a:t>
            </a:r>
            <a:endParaRPr sz="2400" dirty="0">
              <a:latin typeface="Calibri"/>
              <a:cs typeface="Calibri"/>
            </a:endParaRPr>
          </a:p>
          <a:p>
            <a:pPr marL="355600" marR="160020" indent="-342900">
              <a:lnSpc>
                <a:spcPct val="101499"/>
              </a:lnSpc>
              <a:spcBef>
                <a:spcPts val="465"/>
              </a:spcBef>
              <a:buFont typeface="Arial"/>
              <a:buChar char="•"/>
              <a:tabLst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Solution</a:t>
            </a:r>
            <a:r>
              <a:rPr lang="fr-CH" sz="2400" b="1" spc="-10" dirty="0">
                <a:latin typeface="Calibri"/>
                <a:cs typeface="Calibri"/>
              </a:rPr>
              <a:t>: </a:t>
            </a:r>
            <a:r>
              <a:rPr sz="2400" b="1" spc="-25" dirty="0">
                <a:latin typeface="Calibri"/>
                <a:cs typeface="Calibri"/>
              </a:rPr>
              <a:t>W</a:t>
            </a:r>
            <a:r>
              <a:rPr sz="2400" b="1" spc="-20" dirty="0">
                <a:latin typeface="Calibri"/>
                <a:cs typeface="Calibri"/>
              </a:rPr>
              <a:t>h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b="1" spc="-20" dirty="0">
                <a:latin typeface="Calibri"/>
                <a:cs typeface="Calibri"/>
              </a:rPr>
              <a:t>da</a:t>
            </a:r>
            <a:r>
              <a:rPr sz="2400" b="1" spc="-15" dirty="0">
                <a:latin typeface="Calibri"/>
                <a:cs typeface="Calibri"/>
              </a:rPr>
              <a:t>ta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ha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mu</a:t>
            </a:r>
            <a:r>
              <a:rPr sz="2400" b="1" spc="-15" dirty="0">
                <a:latin typeface="Calibri"/>
                <a:cs typeface="Calibri"/>
              </a:rPr>
              <a:t>lti</a:t>
            </a:r>
            <a:r>
              <a:rPr sz="2400" b="1" spc="-10" dirty="0">
                <a:latin typeface="Calibri"/>
                <a:cs typeface="Calibri"/>
              </a:rPr>
              <a:t>-</a:t>
            </a:r>
            <a:r>
              <a:rPr sz="2400" b="1" spc="-15" dirty="0">
                <a:latin typeface="Calibri"/>
                <a:cs typeface="Calibri"/>
              </a:rPr>
              <a:t>l</a:t>
            </a:r>
            <a:r>
              <a:rPr sz="2400" b="1" spc="-5" dirty="0">
                <a:latin typeface="Calibri"/>
                <a:cs typeface="Calibri"/>
              </a:rPr>
              <a:t>eve</a:t>
            </a:r>
            <a:r>
              <a:rPr sz="2400" b="1" dirty="0">
                <a:latin typeface="Calibri"/>
                <a:cs typeface="Calibri"/>
              </a:rPr>
              <a:t>l 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15" dirty="0">
                <a:latin typeface="Calibri"/>
                <a:cs typeface="Calibri"/>
              </a:rPr>
              <a:t>t</a:t>
            </a:r>
            <a:r>
              <a:rPr sz="2400" b="1" spc="-5" dirty="0">
                <a:latin typeface="Calibri"/>
                <a:cs typeface="Calibri"/>
              </a:rPr>
              <a:t>ruct</a:t>
            </a:r>
            <a:r>
              <a:rPr sz="2400" b="1" spc="-20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re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we </a:t>
            </a:r>
            <a:r>
              <a:rPr sz="2400" b="1" spc="-20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ll</a:t>
            </a:r>
            <a:r>
              <a:rPr sz="2400" b="1" spc="-2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w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par</a:t>
            </a:r>
            <a:r>
              <a:rPr sz="2400" b="1" dirty="0">
                <a:latin typeface="Calibri"/>
                <a:cs typeface="Calibri"/>
              </a:rPr>
              <a:t>ameter</a:t>
            </a:r>
            <a:r>
              <a:rPr sz="2400" b="1" spc="-10" dirty="0">
                <a:latin typeface="Calibri"/>
                <a:cs typeface="Calibri"/>
              </a:rPr>
              <a:t>s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5" dirty="0">
                <a:latin typeface="Calibri"/>
                <a:cs typeface="Calibri"/>
              </a:rPr>
              <a:t>the</a:t>
            </a:r>
            <a:r>
              <a:rPr sz="2400" b="1" dirty="0">
                <a:latin typeface="Calibri"/>
                <a:cs typeface="Calibri"/>
              </a:rPr>
              <a:t> m</a:t>
            </a:r>
            <a:r>
              <a:rPr sz="2400" b="1" spc="-15" dirty="0">
                <a:latin typeface="Calibri"/>
                <a:cs typeface="Calibri"/>
              </a:rPr>
              <a:t>odel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to</a:t>
            </a:r>
            <a:r>
              <a:rPr sz="2400" b="1" spc="-5" dirty="0">
                <a:latin typeface="Calibri"/>
                <a:cs typeface="Calibri"/>
              </a:rPr>
              <a:t> va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5" dirty="0">
                <a:latin typeface="Calibri"/>
                <a:cs typeface="Calibri"/>
              </a:rPr>
              <a:t>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betw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15" dirty="0">
                <a:latin typeface="Calibri"/>
                <a:cs typeface="Calibri"/>
              </a:rPr>
              <a:t>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</a:t>
            </a:r>
            <a:r>
              <a:rPr sz="2400" b="1" spc="-10" dirty="0">
                <a:latin typeface="Calibri"/>
                <a:cs typeface="Calibri"/>
              </a:rPr>
              <a:t>lust</a:t>
            </a:r>
            <a:r>
              <a:rPr sz="2400" b="1" spc="-20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Fix</a:t>
            </a:r>
            <a:r>
              <a:rPr sz="2000" spc="-10" dirty="0">
                <a:latin typeface="Calibri"/>
                <a:cs typeface="Calibri"/>
              </a:rPr>
              <a:t>ed vs. rando</a:t>
            </a:r>
            <a:r>
              <a:rPr sz="2000" spc="-20" dirty="0">
                <a:latin typeface="Calibri"/>
                <a:cs typeface="Calibri"/>
              </a:rPr>
              <a:t>m </a:t>
            </a:r>
            <a:r>
              <a:rPr sz="2000" spc="-10" dirty="0">
                <a:latin typeface="Calibri"/>
                <a:cs typeface="Calibri"/>
              </a:rPr>
              <a:t>coefficients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(mix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d-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ff</a:t>
            </a:r>
            <a:r>
              <a:rPr sz="2000" spc="-10" dirty="0">
                <a:latin typeface="Calibri"/>
                <a:cs typeface="Calibri"/>
              </a:rPr>
              <a:t>ec</a:t>
            </a:r>
            <a:r>
              <a:rPr sz="2000" dirty="0">
                <a:latin typeface="Calibri"/>
                <a:cs typeface="Calibri"/>
              </a:rPr>
              <a:t>ts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od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0" dirty="0">
                <a:latin typeface="Calibri"/>
                <a:cs typeface="Calibri"/>
              </a:rPr>
              <a:t>Packages for </a:t>
            </a:r>
            <a:r>
              <a:rPr sz="2000" spc="-20" dirty="0">
                <a:latin typeface="Calibri"/>
                <a:cs typeface="Calibri"/>
              </a:rPr>
              <a:t>multi-l</a:t>
            </a:r>
            <a:r>
              <a:rPr sz="2000" spc="-10" dirty="0">
                <a:latin typeface="Calibri"/>
                <a:cs typeface="Calibri"/>
              </a:rPr>
              <a:t>evel </a:t>
            </a:r>
            <a:r>
              <a:rPr sz="2000" spc="-20" dirty="0">
                <a:latin typeface="Calibri"/>
                <a:cs typeface="Calibri"/>
              </a:rPr>
              <a:t>mod</a:t>
            </a:r>
            <a:r>
              <a:rPr sz="2000" spc="-10" dirty="0">
                <a:latin typeface="Calibri"/>
                <a:cs typeface="Calibri"/>
              </a:rPr>
              <a:t>eling in </a:t>
            </a:r>
            <a:r>
              <a:rPr sz="2000" spc="-15" dirty="0">
                <a:latin typeface="Calibri"/>
                <a:cs typeface="Calibri"/>
              </a:rPr>
              <a:t>R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nl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(allo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s fo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fl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xibl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od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of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var</a:t>
            </a:r>
            <a:r>
              <a:rPr sz="2000" dirty="0">
                <a:latin typeface="Calibri"/>
                <a:cs typeface="Calibri"/>
              </a:rPr>
              <a:t>ian</a:t>
            </a:r>
            <a:r>
              <a:rPr sz="2000" spc="-10" dirty="0">
                <a:latin typeface="Calibri"/>
                <a:cs typeface="Calibri"/>
              </a:rPr>
              <a:t>ce</a:t>
            </a:r>
            <a:r>
              <a:rPr sz="2000" dirty="0">
                <a:latin typeface="Calibri"/>
                <a:cs typeface="Calibri"/>
              </a:rPr>
              <a:t> s</a:t>
            </a:r>
            <a:r>
              <a:rPr sz="2000" spc="-10" dirty="0">
                <a:latin typeface="Calibri"/>
                <a:cs typeface="Calibri"/>
              </a:rPr>
              <a:t>tr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tu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1155700" lvl="2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e4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014004" y="4735879"/>
            <a:ext cx="712152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130"/>
              </a:lnSpc>
            </a:pPr>
            <a:r>
              <a:rPr sz="1800" b="1" spc="-10" dirty="0">
                <a:latin typeface="Calibri"/>
                <a:cs typeface="Calibri"/>
              </a:rPr>
              <a:t>Allowing the parameters of the mode</a:t>
            </a:r>
            <a:r>
              <a:rPr sz="1800" b="1" spc="-5" dirty="0">
                <a:latin typeface="Calibri"/>
                <a:cs typeface="Calibri"/>
              </a:rPr>
              <a:t>l </a:t>
            </a:r>
            <a:r>
              <a:rPr sz="1800" b="1" spc="-10" dirty="0">
                <a:latin typeface="Calibri"/>
                <a:cs typeface="Calibri"/>
              </a:rPr>
              <a:t>to vary between clusters:</a:t>
            </a:r>
            <a:endParaRPr sz="1800">
              <a:latin typeface="Calibri"/>
              <a:cs typeface="Calibri"/>
            </a:endParaRPr>
          </a:p>
          <a:p>
            <a:pPr marL="1065530" marR="1057275" algn="ctr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Eith</a:t>
            </a:r>
            <a:r>
              <a:rPr sz="1800" spc="-10" dirty="0">
                <a:latin typeface="Calibri"/>
                <a:cs typeface="Calibri"/>
              </a:rPr>
              <a:t>er allo</a:t>
            </a:r>
            <a:r>
              <a:rPr sz="1800" spc="-15" dirty="0">
                <a:latin typeface="Calibri"/>
                <a:cs typeface="Calibri"/>
              </a:rPr>
              <a:t>win</a:t>
            </a:r>
            <a:r>
              <a:rPr sz="1800" spc="-10" dirty="0">
                <a:latin typeface="Calibri"/>
                <a:cs typeface="Calibri"/>
              </a:rPr>
              <a:t>g the intercepts to vary </a:t>
            </a:r>
            <a:r>
              <a:rPr sz="1800" spc="-15" dirty="0">
                <a:latin typeface="Calibri"/>
                <a:cs typeface="Calibri"/>
              </a:rPr>
              <a:t>amon</a:t>
            </a:r>
            <a:r>
              <a:rPr sz="1800" spc="-10" dirty="0">
                <a:latin typeface="Calibri"/>
                <a:cs typeface="Calibri"/>
              </a:rPr>
              <a:t>g children</a:t>
            </a:r>
            <a:r>
              <a:rPr sz="1800" spc="-5" dirty="0">
                <a:latin typeface="Calibri"/>
                <a:cs typeface="Calibri"/>
              </a:rPr>
              <a:t>, o</a:t>
            </a:r>
            <a:r>
              <a:rPr sz="1800" spc="-10" dirty="0">
                <a:latin typeface="Calibri"/>
                <a:cs typeface="Calibri"/>
              </a:rPr>
              <a:t>r allo</a:t>
            </a:r>
            <a:r>
              <a:rPr sz="1800" spc="-15" dirty="0">
                <a:latin typeface="Calibri"/>
                <a:cs typeface="Calibri"/>
              </a:rPr>
              <a:t>win</a:t>
            </a:r>
            <a:r>
              <a:rPr sz="1800" spc="-10" dirty="0">
                <a:latin typeface="Calibri"/>
                <a:cs typeface="Calibri"/>
              </a:rPr>
              <a:t>g the slopes to vary </a:t>
            </a:r>
            <a:r>
              <a:rPr sz="1800" spc="-15" dirty="0">
                <a:latin typeface="Calibri"/>
                <a:cs typeface="Calibri"/>
              </a:rPr>
              <a:t>amon</a:t>
            </a:r>
            <a:r>
              <a:rPr sz="1800" spc="-10" dirty="0">
                <a:latin typeface="Calibri"/>
                <a:cs typeface="Calibri"/>
              </a:rPr>
              <a:t>g children</a:t>
            </a:r>
            <a:r>
              <a:rPr sz="1800" spc="-5" dirty="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ts val="202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r allo</a:t>
            </a:r>
            <a:r>
              <a:rPr sz="1800" spc="-15" dirty="0">
                <a:latin typeface="Calibri"/>
                <a:cs typeface="Calibri"/>
              </a:rPr>
              <a:t>win</a:t>
            </a:r>
            <a:r>
              <a:rPr sz="1800" spc="-10" dirty="0">
                <a:latin typeface="Calibri"/>
                <a:cs typeface="Calibri"/>
              </a:rPr>
              <a:t>g both intercepts and slopes to vary </a:t>
            </a:r>
            <a:r>
              <a:rPr sz="1800" spc="-15" dirty="0">
                <a:latin typeface="Calibri"/>
                <a:cs typeface="Calibri"/>
              </a:rPr>
              <a:t>amon</a:t>
            </a:r>
            <a:r>
              <a:rPr sz="1800" spc="-10" dirty="0">
                <a:latin typeface="Calibri"/>
                <a:cs typeface="Calibri"/>
              </a:rPr>
              <a:t>g children.</a:t>
            </a:r>
            <a:endParaRPr sz="1800">
              <a:latin typeface="Calibri"/>
              <a:cs typeface="Calibri"/>
            </a:endParaRPr>
          </a:p>
          <a:p>
            <a:pPr marL="12065" marR="5080" algn="ctr">
              <a:lnSpc>
                <a:spcPts val="2100"/>
              </a:lnSpc>
              <a:spcBef>
                <a:spcPts val="81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tead of esti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matin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g 16 intercepts and 16 slopes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we will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estimate one fixed intercept, one fixed slope, one rando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 in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tercept and one rando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m slop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37</a:t>
            </a:fld>
            <a:endParaRPr spc="-1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182" y="1143000"/>
            <a:ext cx="5937633" cy="32345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651760" y="2942411"/>
            <a:ext cx="3840479" cy="2743200"/>
          </a:xfrm>
          <a:custGeom>
            <a:avLst/>
            <a:gdLst/>
            <a:ahLst/>
            <a:cxnLst/>
            <a:rect l="l" t="t" r="r" b="b"/>
            <a:pathLst>
              <a:path w="3840479" h="2743200">
                <a:moveTo>
                  <a:pt x="0" y="2743199"/>
                </a:moveTo>
                <a:lnTo>
                  <a:pt x="3840479" y="2743199"/>
                </a:lnTo>
                <a:lnTo>
                  <a:pt x="3840479" y="0"/>
                </a:lnTo>
                <a:lnTo>
                  <a:pt x="0" y="0"/>
                </a:lnTo>
                <a:lnTo>
                  <a:pt x="0" y="2743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115" name="object 115"/>
          <p:cNvSpPr/>
          <p:nvPr/>
        </p:nvSpPr>
        <p:spPr>
          <a:xfrm>
            <a:off x="698500" y="5666389"/>
            <a:ext cx="7746998" cy="1066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736" y="1447800"/>
            <a:ext cx="57245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740152" y="48055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5511" y="504099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0872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623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41592" y="457546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015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5511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9087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623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4159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015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5511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9087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66232" y="504099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41592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015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39" y="51458"/>
                </a:lnTo>
                <a:lnTo>
                  <a:pt x="4681" y="42549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15511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90872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623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4159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015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15511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9087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66232" y="510520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41592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0152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3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15511" y="5105208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0872" y="48055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6623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41592" y="469322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0152" y="504099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15511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0872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6623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4159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015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15511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087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623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4159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015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39" y="51458"/>
                </a:lnTo>
                <a:lnTo>
                  <a:pt x="4681" y="42549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5511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9087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66232" y="54637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159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0152" y="54637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15511" y="54637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9087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6623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64159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015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15511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90872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66232" y="522296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41592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4015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39" y="51458"/>
                </a:lnTo>
                <a:lnTo>
                  <a:pt x="4681" y="42549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5511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9087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66232" y="414742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641592" y="422230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40152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3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15511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69087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66232" y="4982171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4159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40152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39" y="51458"/>
                </a:lnTo>
                <a:lnTo>
                  <a:pt x="4681" y="42549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715511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90872" y="4934012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66232" y="504099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4159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40152" y="546375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15511" y="5399543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690872" y="480559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07"/>
                </a:lnTo>
                <a:lnTo>
                  <a:pt x="42336" y="50350"/>
                </a:lnTo>
                <a:lnTo>
                  <a:pt x="29429" y="54779"/>
                </a:lnTo>
                <a:lnTo>
                  <a:pt x="14944" y="51438"/>
                </a:lnTo>
                <a:lnTo>
                  <a:pt x="4684" y="42508"/>
                </a:lnTo>
                <a:lnTo>
                  <a:pt x="107" y="29838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666232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641592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740152" y="540482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39" y="51458"/>
                </a:lnTo>
                <a:lnTo>
                  <a:pt x="4681" y="42549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15511" y="5404827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844"/>
                </a:lnTo>
                <a:lnTo>
                  <a:pt x="13202" y="4019"/>
                </a:lnTo>
                <a:lnTo>
                  <a:pt x="26626" y="0"/>
                </a:lnTo>
                <a:lnTo>
                  <a:pt x="40624" y="3532"/>
                </a:lnTo>
                <a:lnTo>
                  <a:pt x="50604" y="12843"/>
                </a:lnTo>
                <a:lnTo>
                  <a:pt x="54825" y="25966"/>
                </a:lnTo>
                <a:lnTo>
                  <a:pt x="51413" y="40257"/>
                </a:lnTo>
                <a:lnTo>
                  <a:pt x="42332" y="50379"/>
                </a:lnTo>
                <a:lnTo>
                  <a:pt x="29422" y="54780"/>
                </a:lnTo>
                <a:lnTo>
                  <a:pt x="14940" y="51458"/>
                </a:lnTo>
                <a:lnTo>
                  <a:pt x="4681" y="42550"/>
                </a:lnTo>
                <a:lnTo>
                  <a:pt x="107" y="29846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90872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66232" y="516941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41592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0" y="27420"/>
                </a:moveTo>
                <a:lnTo>
                  <a:pt x="3642" y="13799"/>
                </a:lnTo>
                <a:lnTo>
                  <a:pt x="13202" y="3995"/>
                </a:lnTo>
                <a:lnTo>
                  <a:pt x="26626" y="0"/>
                </a:lnTo>
                <a:lnTo>
                  <a:pt x="40624" y="3511"/>
                </a:lnTo>
                <a:lnTo>
                  <a:pt x="50604" y="12798"/>
                </a:lnTo>
                <a:lnTo>
                  <a:pt x="54825" y="25957"/>
                </a:lnTo>
                <a:lnTo>
                  <a:pt x="51414" y="40252"/>
                </a:lnTo>
                <a:lnTo>
                  <a:pt x="42336" y="50376"/>
                </a:lnTo>
                <a:lnTo>
                  <a:pt x="29429" y="54780"/>
                </a:lnTo>
                <a:lnTo>
                  <a:pt x="14944" y="51459"/>
                </a:lnTo>
                <a:lnTo>
                  <a:pt x="4683" y="42553"/>
                </a:lnTo>
                <a:lnTo>
                  <a:pt x="107" y="29852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767584" y="6111849"/>
            <a:ext cx="3901440" cy="0"/>
          </a:xfrm>
          <a:custGeom>
            <a:avLst/>
            <a:gdLst/>
            <a:ahLst/>
            <a:cxnLst/>
            <a:rect l="l" t="t" r="r" b="b"/>
            <a:pathLst>
              <a:path w="3901440">
                <a:moveTo>
                  <a:pt x="0" y="0"/>
                </a:moveTo>
                <a:lnTo>
                  <a:pt x="3901439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767584" y="611184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742944" y="611184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18303" y="611184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93664" y="611184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669023" y="6111849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11526" y="3885895"/>
            <a:ext cx="0" cy="2140585"/>
          </a:xfrm>
          <a:custGeom>
            <a:avLst/>
            <a:gdLst/>
            <a:ahLst/>
            <a:cxnLst/>
            <a:rect l="l" t="t" r="r" b="b"/>
            <a:pathLst>
              <a:path h="2140585">
                <a:moveTo>
                  <a:pt x="0" y="2140305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538374" y="602620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38374" y="549117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538374" y="4956047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38374" y="4420920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38374" y="3885895"/>
            <a:ext cx="73660" cy="0"/>
          </a:xfrm>
          <a:custGeom>
            <a:avLst/>
            <a:gdLst/>
            <a:ahLst/>
            <a:cxnLst/>
            <a:rect l="l" t="t" r="r" b="b"/>
            <a:pathLst>
              <a:path w="73660">
                <a:moveTo>
                  <a:pt x="73151" y="0"/>
                </a:moveTo>
                <a:lnTo>
                  <a:pt x="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11526" y="3800246"/>
            <a:ext cx="4213860" cy="2312035"/>
          </a:xfrm>
          <a:custGeom>
            <a:avLst/>
            <a:gdLst/>
            <a:ahLst/>
            <a:cxnLst/>
            <a:rect l="l" t="t" r="r" b="b"/>
            <a:pathLst>
              <a:path w="4213859" h="2312035">
                <a:moveTo>
                  <a:pt x="0" y="2311603"/>
                </a:moveTo>
                <a:lnTo>
                  <a:pt x="4213554" y="2311603"/>
                </a:lnTo>
                <a:lnTo>
                  <a:pt x="4213554" y="0"/>
                </a:lnTo>
                <a:lnTo>
                  <a:pt x="0" y="0"/>
                </a:lnTo>
                <a:lnTo>
                  <a:pt x="0" y="2311603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2329380" y="5979629"/>
            <a:ext cx="147320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0</a:t>
            </a:r>
            <a:endParaRPr sz="95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329380" y="5444501"/>
            <a:ext cx="147320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</a:t>
            </a:r>
            <a:endParaRPr sz="9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329380" y="4909476"/>
            <a:ext cx="147320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2</a:t>
            </a:r>
            <a:endParaRPr sz="95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329380" y="4374349"/>
            <a:ext cx="147320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3</a:t>
            </a:r>
            <a:endParaRPr sz="950">
              <a:latin typeface="Arial"/>
              <a:cs typeface="Arial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329380" y="3839221"/>
            <a:ext cx="147320" cy="933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036772" y="4693268"/>
            <a:ext cx="147320" cy="525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tole</a:t>
            </a:r>
            <a:r>
              <a:rPr sz="950" spc="-15" dirty="0">
                <a:latin typeface="Arial"/>
                <a:cs typeface="Arial"/>
              </a:rPr>
              <a:t>r</a:t>
            </a:r>
            <a:r>
              <a:rPr sz="950" spc="-5" dirty="0">
                <a:latin typeface="Arial"/>
                <a:cs typeface="Arial"/>
              </a:rPr>
              <a:t>ance</a:t>
            </a:r>
            <a:endParaRPr sz="950">
              <a:latin typeface="Arial"/>
              <a:cs typeface="Arial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2740151" y="5346000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4" h="55245">
                <a:moveTo>
                  <a:pt x="26626" y="0"/>
                </a:moveTo>
                <a:lnTo>
                  <a:pt x="13202" y="4019"/>
                </a:lnTo>
                <a:lnTo>
                  <a:pt x="3642" y="13844"/>
                </a:lnTo>
                <a:lnTo>
                  <a:pt x="0" y="27420"/>
                </a:lnTo>
                <a:lnTo>
                  <a:pt x="107" y="29846"/>
                </a:lnTo>
                <a:lnTo>
                  <a:pt x="4681" y="42550"/>
                </a:lnTo>
                <a:lnTo>
                  <a:pt x="14940" y="51458"/>
                </a:lnTo>
                <a:lnTo>
                  <a:pt x="29422" y="54780"/>
                </a:lnTo>
                <a:lnTo>
                  <a:pt x="42332" y="50379"/>
                </a:lnTo>
                <a:lnTo>
                  <a:pt x="51413" y="40257"/>
                </a:lnTo>
                <a:lnTo>
                  <a:pt x="54825" y="25966"/>
                </a:lnTo>
                <a:lnTo>
                  <a:pt x="50604" y="12843"/>
                </a:lnTo>
                <a:lnTo>
                  <a:pt x="40624" y="3532"/>
                </a:lnTo>
                <a:lnTo>
                  <a:pt x="26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15511" y="5281789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6626" y="0"/>
                </a:moveTo>
                <a:lnTo>
                  <a:pt x="13202" y="3995"/>
                </a:lnTo>
                <a:lnTo>
                  <a:pt x="3642" y="13799"/>
                </a:lnTo>
                <a:lnTo>
                  <a:pt x="0" y="27420"/>
                </a:lnTo>
                <a:lnTo>
                  <a:pt x="107" y="29852"/>
                </a:lnTo>
                <a:lnTo>
                  <a:pt x="4683" y="42553"/>
                </a:lnTo>
                <a:lnTo>
                  <a:pt x="14944" y="51459"/>
                </a:lnTo>
                <a:lnTo>
                  <a:pt x="29429" y="54780"/>
                </a:lnTo>
                <a:lnTo>
                  <a:pt x="42336" y="50376"/>
                </a:lnTo>
                <a:lnTo>
                  <a:pt x="51414" y="40252"/>
                </a:lnTo>
                <a:lnTo>
                  <a:pt x="54825" y="25957"/>
                </a:lnTo>
                <a:lnTo>
                  <a:pt x="50604" y="12798"/>
                </a:lnTo>
                <a:lnTo>
                  <a:pt x="40624" y="3511"/>
                </a:lnTo>
                <a:lnTo>
                  <a:pt x="26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90871" y="4864416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6626" y="0"/>
                </a:moveTo>
                <a:lnTo>
                  <a:pt x="13202" y="3995"/>
                </a:lnTo>
                <a:lnTo>
                  <a:pt x="3642" y="13799"/>
                </a:lnTo>
                <a:lnTo>
                  <a:pt x="0" y="27420"/>
                </a:lnTo>
                <a:lnTo>
                  <a:pt x="107" y="29852"/>
                </a:lnTo>
                <a:lnTo>
                  <a:pt x="4683" y="42553"/>
                </a:lnTo>
                <a:lnTo>
                  <a:pt x="14944" y="51459"/>
                </a:lnTo>
                <a:lnTo>
                  <a:pt x="29429" y="54780"/>
                </a:lnTo>
                <a:lnTo>
                  <a:pt x="42336" y="50376"/>
                </a:lnTo>
                <a:lnTo>
                  <a:pt x="51414" y="40252"/>
                </a:lnTo>
                <a:lnTo>
                  <a:pt x="54825" y="25957"/>
                </a:lnTo>
                <a:lnTo>
                  <a:pt x="50604" y="12798"/>
                </a:lnTo>
                <a:lnTo>
                  <a:pt x="40624" y="3511"/>
                </a:lnTo>
                <a:lnTo>
                  <a:pt x="26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666232" y="4147425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6626" y="0"/>
                </a:moveTo>
                <a:lnTo>
                  <a:pt x="13202" y="3995"/>
                </a:lnTo>
                <a:lnTo>
                  <a:pt x="3642" y="13799"/>
                </a:lnTo>
                <a:lnTo>
                  <a:pt x="0" y="27420"/>
                </a:lnTo>
                <a:lnTo>
                  <a:pt x="107" y="29838"/>
                </a:lnTo>
                <a:lnTo>
                  <a:pt x="4684" y="42508"/>
                </a:lnTo>
                <a:lnTo>
                  <a:pt x="14944" y="51438"/>
                </a:lnTo>
                <a:lnTo>
                  <a:pt x="29429" y="54779"/>
                </a:lnTo>
                <a:lnTo>
                  <a:pt x="42336" y="50350"/>
                </a:lnTo>
                <a:lnTo>
                  <a:pt x="51414" y="40207"/>
                </a:lnTo>
                <a:lnTo>
                  <a:pt x="54825" y="25957"/>
                </a:lnTo>
                <a:lnTo>
                  <a:pt x="50604" y="12798"/>
                </a:lnTo>
                <a:lnTo>
                  <a:pt x="40624" y="3511"/>
                </a:lnTo>
                <a:lnTo>
                  <a:pt x="26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41592" y="4222304"/>
            <a:ext cx="55244" cy="55244"/>
          </a:xfrm>
          <a:custGeom>
            <a:avLst/>
            <a:gdLst/>
            <a:ahLst/>
            <a:cxnLst/>
            <a:rect l="l" t="t" r="r" b="b"/>
            <a:pathLst>
              <a:path w="55245" h="55245">
                <a:moveTo>
                  <a:pt x="26626" y="0"/>
                </a:moveTo>
                <a:lnTo>
                  <a:pt x="13202" y="3995"/>
                </a:lnTo>
                <a:lnTo>
                  <a:pt x="3642" y="13799"/>
                </a:lnTo>
                <a:lnTo>
                  <a:pt x="0" y="27420"/>
                </a:lnTo>
                <a:lnTo>
                  <a:pt x="107" y="29838"/>
                </a:lnTo>
                <a:lnTo>
                  <a:pt x="4684" y="42508"/>
                </a:lnTo>
                <a:lnTo>
                  <a:pt x="14944" y="51438"/>
                </a:lnTo>
                <a:lnTo>
                  <a:pt x="29429" y="54779"/>
                </a:lnTo>
                <a:lnTo>
                  <a:pt x="42336" y="50350"/>
                </a:lnTo>
                <a:lnTo>
                  <a:pt x="51414" y="40207"/>
                </a:lnTo>
                <a:lnTo>
                  <a:pt x="54825" y="25957"/>
                </a:lnTo>
                <a:lnTo>
                  <a:pt x="50604" y="12798"/>
                </a:lnTo>
                <a:lnTo>
                  <a:pt x="40624" y="3511"/>
                </a:lnTo>
                <a:lnTo>
                  <a:pt x="26626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611526" y="5159755"/>
            <a:ext cx="4213860" cy="0"/>
          </a:xfrm>
          <a:custGeom>
            <a:avLst/>
            <a:gdLst/>
            <a:ahLst/>
            <a:cxnLst/>
            <a:rect l="l" t="t" r="r" b="b"/>
            <a:pathLst>
              <a:path w="4213859">
                <a:moveTo>
                  <a:pt x="0" y="0"/>
                </a:moveTo>
                <a:lnTo>
                  <a:pt x="4213554" y="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611526" y="4911445"/>
            <a:ext cx="4213860" cy="0"/>
          </a:xfrm>
          <a:custGeom>
            <a:avLst/>
            <a:gdLst/>
            <a:ahLst/>
            <a:cxnLst/>
            <a:rect l="l" t="t" r="r" b="b"/>
            <a:pathLst>
              <a:path w="4213859">
                <a:moveTo>
                  <a:pt x="0" y="0"/>
                </a:moveTo>
                <a:lnTo>
                  <a:pt x="4213554" y="0"/>
                </a:lnTo>
              </a:path>
            </a:pathLst>
          </a:custGeom>
          <a:ln w="1524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2687116" y="6268616"/>
            <a:ext cx="16129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11</a:t>
            </a:r>
            <a:endParaRPr sz="9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662476" y="6268616"/>
            <a:ext cx="16129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12</a:t>
            </a:r>
            <a:endParaRPr sz="95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4637836" y="6268616"/>
            <a:ext cx="16129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13</a:t>
            </a:r>
            <a:endParaRPr sz="95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613196" y="6268616"/>
            <a:ext cx="16129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14</a:t>
            </a:r>
            <a:endParaRPr sz="9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88556" y="6268616"/>
            <a:ext cx="161290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15</a:t>
            </a:r>
            <a:endParaRPr sz="950">
              <a:latin typeface="Arial"/>
              <a:cs typeface="Arial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39</a:t>
            </a:fld>
            <a:endParaRPr spc="-10" dirty="0"/>
          </a:p>
        </p:txBody>
      </p:sp>
      <p:sp>
        <p:nvSpPr>
          <p:cNvPr id="123" name="object 123"/>
          <p:cNvSpPr txBox="1"/>
          <p:nvPr/>
        </p:nvSpPr>
        <p:spPr>
          <a:xfrm>
            <a:off x="4603902" y="6561224"/>
            <a:ext cx="229235" cy="147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dirty="0">
                <a:latin typeface="Arial"/>
                <a:cs typeface="Arial"/>
              </a:rPr>
              <a:t>age</a:t>
            </a:r>
            <a:endParaRPr sz="95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765166" y="3856833"/>
            <a:ext cx="4572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 marR="5080" algn="r">
              <a:lnSpc>
                <a:spcPts val="2130"/>
              </a:lnSpc>
            </a:pPr>
            <a:r>
              <a:rPr lang="fr-CH" dirty="0" err="1">
                <a:solidFill>
                  <a:srgbClr val="0000FF"/>
                </a:solidFill>
                <a:cs typeface="Calibri"/>
              </a:rPr>
              <a:t>Indi</a:t>
            </a:r>
            <a:r>
              <a:rPr lang="fr-CH" spc="-10" dirty="0" err="1">
                <a:solidFill>
                  <a:srgbClr val="0000FF"/>
                </a:solidFill>
                <a:cs typeface="Calibri"/>
              </a:rPr>
              <a:t>vidual</a:t>
            </a:r>
            <a:endParaRPr lang="fr-CH" dirty="0">
              <a:cs typeface="Calibri"/>
            </a:endParaRPr>
          </a:p>
          <a:p>
            <a:pPr marR="451484" algn="r">
              <a:lnSpc>
                <a:spcPts val="2130"/>
              </a:lnSpc>
            </a:pPr>
            <a:r>
              <a:rPr lang="fr-CH" spc="-10" dirty="0">
                <a:solidFill>
                  <a:srgbClr val="0000FF"/>
                </a:solidFill>
                <a:cs typeface="Calibri"/>
              </a:rPr>
              <a:t>#978</a:t>
            </a:r>
            <a:endParaRPr lang="fr-CH" dirty="0">
              <a:cs typeface="Calibri"/>
            </a:endParaRPr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1" y="1623735"/>
            <a:ext cx="5895975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4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209" rIns="0" bIns="0" rtlCol="0">
            <a:spAutoFit/>
          </a:bodyPr>
          <a:lstStyle/>
          <a:p>
            <a:pPr marL="969644">
              <a:lnSpc>
                <a:spcPct val="100000"/>
              </a:lnSpc>
            </a:pPr>
            <a:r>
              <a:rPr sz="3000" dirty="0"/>
              <a:t>T</a:t>
            </a:r>
            <a:r>
              <a:rPr sz="3000" spc="-15" dirty="0"/>
              <a:t>raditi</a:t>
            </a:r>
            <a:r>
              <a:rPr sz="3000" spc="-5" dirty="0"/>
              <a:t>o</a:t>
            </a:r>
            <a:r>
              <a:rPr sz="3000" dirty="0"/>
              <a:t>nal </a:t>
            </a:r>
            <a:r>
              <a:rPr sz="3000" spc="-25" dirty="0"/>
              <a:t>Me</a:t>
            </a:r>
            <a:r>
              <a:rPr sz="3000" dirty="0"/>
              <a:t>th</a:t>
            </a:r>
            <a:r>
              <a:rPr sz="3000" spc="-5" dirty="0"/>
              <a:t>o</a:t>
            </a:r>
            <a:r>
              <a:rPr sz="3000" dirty="0"/>
              <a:t>ds h</a:t>
            </a:r>
            <a:r>
              <a:rPr sz="3000" spc="-15" dirty="0"/>
              <a:t>ave</a:t>
            </a:r>
            <a:r>
              <a:rPr sz="3000" dirty="0"/>
              <a:t> Li</a:t>
            </a:r>
            <a:r>
              <a:rPr sz="3000" spc="-25" dirty="0"/>
              <a:t>m</a:t>
            </a:r>
            <a:r>
              <a:rPr sz="3000" dirty="0"/>
              <a:t>itat</a:t>
            </a:r>
            <a:r>
              <a:rPr sz="3000" spc="-5" dirty="0"/>
              <a:t>io</a:t>
            </a:r>
            <a:r>
              <a:rPr sz="3000" dirty="0"/>
              <a:t>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35939" y="1238881"/>
            <a:ext cx="7928609" cy="4582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aditi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nal </a:t>
            </a:r>
            <a:r>
              <a:rPr sz="2800" spc="-15" dirty="0">
                <a:latin typeface="Calibri"/>
                <a:cs typeface="Calibri"/>
              </a:rPr>
              <a:t>tec</a:t>
            </a:r>
            <a:r>
              <a:rPr sz="2800" dirty="0">
                <a:latin typeface="Calibri"/>
                <a:cs typeface="Calibri"/>
              </a:rPr>
              <a:t>hniqu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anal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sis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su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h as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asu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OV</a:t>
            </a:r>
            <a:r>
              <a:rPr sz="2800" spc="-15" dirty="0">
                <a:latin typeface="Calibri"/>
                <a:cs typeface="Calibri"/>
              </a:rPr>
              <a:t>A,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an handl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nl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 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ete</a:t>
            </a:r>
            <a:r>
              <a:rPr sz="2800" dirty="0">
                <a:latin typeface="Calibri"/>
                <a:cs typeface="Calibri"/>
              </a:rPr>
              <a:t>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s</a:t>
            </a:r>
          </a:p>
          <a:p>
            <a:pPr marL="355600" marR="278130" indent="-342900" algn="just">
              <a:lnSpc>
                <a:spcPct val="100099"/>
              </a:lnSpc>
              <a:spcBef>
                <a:spcPts val="60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assu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eate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asu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20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OV</a:t>
            </a:r>
            <a:r>
              <a:rPr sz="2800" spc="-15" dirty="0">
                <a:latin typeface="Calibri"/>
                <a:cs typeface="Calibri"/>
              </a:rPr>
              <a:t>A,</a:t>
            </a:r>
            <a:r>
              <a:rPr sz="2800" dirty="0">
                <a:latin typeface="Calibri"/>
                <a:cs typeface="Calibri"/>
              </a:rPr>
              <a:t> in p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ul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assu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pti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sph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/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rc</a:t>
            </a:r>
            <a:r>
              <a:rPr sz="2800" dirty="0">
                <a:latin typeface="Calibri"/>
                <a:cs typeface="Calibri"/>
              </a:rPr>
              <a:t>ul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te</a:t>
            </a:r>
            <a:r>
              <a:rPr sz="2800" dirty="0">
                <a:latin typeface="Calibri"/>
                <a:cs typeface="Calibri"/>
              </a:rPr>
              <a:t>n 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o 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ti</a:t>
            </a:r>
            <a:r>
              <a:rPr sz="2800" spc="-15" dirty="0">
                <a:latin typeface="Calibri"/>
                <a:cs typeface="Calibri"/>
              </a:rPr>
              <a:t>ve</a:t>
            </a:r>
            <a:r>
              <a:rPr sz="2800" dirty="0">
                <a:latin typeface="Calibri"/>
                <a:cs typeface="Calibri"/>
              </a:rPr>
              <a:t> f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d</a:t>
            </a:r>
            <a:r>
              <a:rPr sz="2800" spc="-15" dirty="0">
                <a:latin typeface="Calibri"/>
                <a:cs typeface="Calibri"/>
              </a:rPr>
              <a:t>ata</a:t>
            </a:r>
            <a:endParaRPr sz="2800" dirty="0">
              <a:latin typeface="Calibri"/>
              <a:cs typeface="Calibri"/>
            </a:endParaRPr>
          </a:p>
          <a:p>
            <a:pPr marL="749300" marR="232410" lvl="1" indent="-279400">
              <a:lnSpc>
                <a:spcPct val="100800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Ci</a:t>
            </a:r>
            <a:r>
              <a:rPr sz="2000" spc="-10" dirty="0">
                <a:latin typeface="Calibri"/>
                <a:cs typeface="Calibri"/>
              </a:rPr>
              <a:t>rcularity refers to the condition </a:t>
            </a:r>
            <a:r>
              <a:rPr sz="2000" spc="-15" dirty="0">
                <a:latin typeface="Calibri"/>
                <a:cs typeface="Calibri"/>
              </a:rPr>
              <a:t>wh</a:t>
            </a:r>
            <a:r>
              <a:rPr sz="2000" spc="-10" dirty="0">
                <a:latin typeface="Calibri"/>
                <a:cs typeface="Calibri"/>
              </a:rPr>
              <a:t>ere the variances of the</a:t>
            </a:r>
            <a:r>
              <a:rPr sz="2000" spc="-5" dirty="0">
                <a:latin typeface="Calibri"/>
                <a:cs typeface="Calibri"/>
              </a:rPr>
              <a:t> diff</a:t>
            </a:r>
            <a:r>
              <a:rPr sz="2000" spc="-10" dirty="0">
                <a:latin typeface="Calibri"/>
                <a:cs typeface="Calibri"/>
              </a:rPr>
              <a:t>erences b</a:t>
            </a:r>
            <a:r>
              <a:rPr sz="2000" spc="-15" dirty="0">
                <a:latin typeface="Calibri"/>
                <a:cs typeface="Calibri"/>
              </a:rPr>
              <a:t>etween all pai</a:t>
            </a:r>
            <a:r>
              <a:rPr sz="2000" spc="-10" dirty="0">
                <a:latin typeface="Calibri"/>
                <a:cs typeface="Calibri"/>
              </a:rPr>
              <a:t>rs of </a:t>
            </a:r>
            <a:r>
              <a:rPr sz="2000" spc="-15" dirty="0">
                <a:latin typeface="Calibri"/>
                <a:cs typeface="Calibri"/>
              </a:rPr>
              <a:t>within-subj</a:t>
            </a:r>
            <a:r>
              <a:rPr sz="2000" spc="-10" dirty="0">
                <a:latin typeface="Calibri"/>
                <a:cs typeface="Calibri"/>
              </a:rPr>
              <a:t>ect conditions are equal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D</a:t>
            </a:r>
            <a:r>
              <a:rPr sz="2000" spc="-10" dirty="0">
                <a:latin typeface="Calibri"/>
                <a:cs typeface="Calibri"/>
              </a:rPr>
              <a:t>eparture fro</a:t>
            </a:r>
            <a:r>
              <a:rPr sz="2000" spc="-20" dirty="0">
                <a:latin typeface="Calibri"/>
                <a:cs typeface="Calibri"/>
              </a:rPr>
              <a:t>m </a:t>
            </a:r>
            <a:r>
              <a:rPr sz="2000" spc="-10" dirty="0">
                <a:latin typeface="Calibri"/>
                <a:cs typeface="Calibri"/>
              </a:rPr>
              <a:t>circularity results in inflated F-ratios</a:t>
            </a:r>
            <a:endParaRPr sz="2000" dirty="0">
              <a:latin typeface="Calibri"/>
              <a:cs typeface="Calibri"/>
            </a:endParaRPr>
          </a:p>
          <a:p>
            <a:pPr marL="355600" marR="109220" indent="-342900">
              <a:lnSpc>
                <a:spcPct val="102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ar less flexible in handling 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pl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x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tu</a:t>
            </a:r>
            <a:r>
              <a:rPr sz="2800" spc="-15" dirty="0">
                <a:latin typeface="Calibri"/>
                <a:cs typeface="Calibri"/>
              </a:rPr>
              <a:t>re</a:t>
            </a:r>
            <a:r>
              <a:rPr sz="2800" dirty="0">
                <a:latin typeface="Calibri"/>
                <a:cs typeface="Calibri"/>
              </a:rPr>
              <a:t>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d to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ulti-l</a:t>
            </a:r>
            <a:r>
              <a:rPr sz="2800" spc="-15" dirty="0">
                <a:latin typeface="Calibri"/>
                <a:cs typeface="Calibri"/>
              </a:rPr>
              <a:t>eve</a:t>
            </a:r>
            <a:r>
              <a:rPr sz="2800" dirty="0">
                <a:latin typeface="Calibri"/>
                <a:cs typeface="Calibri"/>
              </a:rPr>
              <a:t>l /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ix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d-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ff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dirty="0">
                <a:latin typeface="Calibri"/>
                <a:cs typeface="Calibri"/>
              </a:rPr>
              <a:t>ts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lin</a:t>
            </a:r>
            <a:r>
              <a:rPr sz="2800" spc="-15" dirty="0">
                <a:latin typeface="Calibri"/>
                <a:cs typeface="Calibri"/>
              </a:rPr>
              <a:t>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126" name="object 1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40</a:t>
            </a:fld>
            <a:endParaRPr spc="-10" dirty="0"/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426" y="1286406"/>
            <a:ext cx="6793145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06" y="1219200"/>
            <a:ext cx="7334786" cy="5176838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42</a:t>
            </a:fld>
            <a:endParaRPr spc="-10" dirty="0"/>
          </a:p>
        </p:txBody>
      </p:sp>
      <p:pic>
        <p:nvPicPr>
          <p:cNvPr id="119" name="Picture 1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4" y="1252537"/>
            <a:ext cx="6986310" cy="519671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43</a:t>
            </a:fld>
            <a:endParaRPr spc="-10" dirty="0"/>
          </a:p>
        </p:txBody>
      </p:sp>
      <p:pic>
        <p:nvPicPr>
          <p:cNvPr id="134" name="Picture 1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7" y="1295400"/>
            <a:ext cx="7089644" cy="5172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568450">
              <a:lnSpc>
                <a:spcPct val="100000"/>
              </a:lnSpc>
            </a:pPr>
            <a:r>
              <a:rPr dirty="0"/>
              <a:t>Su</a:t>
            </a:r>
            <a:r>
              <a:rPr spc="-20" dirty="0"/>
              <a:t>mmary </a:t>
            </a:r>
            <a:r>
              <a:rPr spc="-5" dirty="0"/>
              <a:t>o</a:t>
            </a:r>
            <a:r>
              <a:rPr dirty="0"/>
              <a:t>f a T</a:t>
            </a:r>
            <a:r>
              <a:rPr spc="-20" dirty="0"/>
              <a:t>y</a:t>
            </a:r>
            <a:r>
              <a:rPr dirty="0"/>
              <a:t>pi</a:t>
            </a:r>
            <a:r>
              <a:rPr spc="-15" dirty="0"/>
              <a:t>c</a:t>
            </a:r>
            <a:r>
              <a:rPr dirty="0"/>
              <a:t>al 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fl</a:t>
            </a:r>
            <a:r>
              <a:rPr spc="-5" dirty="0"/>
              <a:t>o</a:t>
            </a:r>
            <a:r>
              <a:rPr spc="-2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42226" y="1911636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226" y="1911637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32168" y="2452253"/>
            <a:ext cx="2768137" cy="1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8137" y="2498784"/>
            <a:ext cx="2675255" cy="13335"/>
          </a:xfrm>
          <a:custGeom>
            <a:avLst/>
            <a:gdLst/>
            <a:ahLst/>
            <a:cxnLst/>
            <a:rect l="l" t="t" r="r" b="b"/>
            <a:pathLst>
              <a:path w="2675254" h="13335">
                <a:moveTo>
                  <a:pt x="0" y="13017"/>
                </a:moveTo>
                <a:lnTo>
                  <a:pt x="2675060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4636" y="5249486"/>
            <a:ext cx="2755668" cy="39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79806" y="5411916"/>
            <a:ext cx="2473960" cy="12700"/>
          </a:xfrm>
          <a:custGeom>
            <a:avLst/>
            <a:gdLst/>
            <a:ahLst/>
            <a:cxnLst/>
            <a:rect l="l" t="t" r="r" b="b"/>
            <a:pathLst>
              <a:path w="2473959" h="12700">
                <a:moveTo>
                  <a:pt x="0" y="12508"/>
                </a:moveTo>
                <a:lnTo>
                  <a:pt x="2473618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1999" y="53386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7480" y="0"/>
                </a:moveTo>
                <a:lnTo>
                  <a:pt x="142086" y="2160"/>
                </a:lnTo>
                <a:lnTo>
                  <a:pt x="0" y="86009"/>
                </a:lnTo>
                <a:lnTo>
                  <a:pt x="142927" y="168418"/>
                </a:lnTo>
                <a:lnTo>
                  <a:pt x="154656" y="170836"/>
                </a:lnTo>
                <a:lnTo>
                  <a:pt x="165320" y="165958"/>
                </a:lnTo>
                <a:lnTo>
                  <a:pt x="168945" y="161429"/>
                </a:lnTo>
                <a:lnTo>
                  <a:pt x="171364" y="149700"/>
                </a:lnTo>
                <a:lnTo>
                  <a:pt x="166486" y="139036"/>
                </a:lnTo>
                <a:lnTo>
                  <a:pt x="161958" y="135411"/>
                </a:lnTo>
                <a:lnTo>
                  <a:pt x="75613" y="85627"/>
                </a:lnTo>
                <a:lnTo>
                  <a:pt x="161450" y="34971"/>
                </a:lnTo>
                <a:lnTo>
                  <a:pt x="169326" y="25957"/>
                </a:lnTo>
                <a:lnTo>
                  <a:pt x="170334" y="14278"/>
                </a:lnTo>
                <a:lnTo>
                  <a:pt x="168174" y="8884"/>
                </a:lnTo>
                <a:lnTo>
                  <a:pt x="159159" y="1007"/>
                </a:lnTo>
                <a:lnTo>
                  <a:pt x="147480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55079" y="2460566"/>
            <a:ext cx="394854" cy="748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40182" y="2487915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19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63403" y="2817933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20608" y="3069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3"/>
                </a:lnTo>
                <a:lnTo>
                  <a:pt x="2774" y="32062"/>
                </a:lnTo>
                <a:lnTo>
                  <a:pt x="89478" y="172425"/>
                </a:lnTo>
                <a:lnTo>
                  <a:pt x="131050" y="96833"/>
                </a:lnTo>
                <a:lnTo>
                  <a:pt x="87568" y="96833"/>
                </a:lnTo>
                <a:lnTo>
                  <a:pt x="35189" y="12039"/>
                </a:lnTo>
                <a:lnTo>
                  <a:pt x="31409" y="7606"/>
                </a:lnTo>
                <a:lnTo>
                  <a:pt x="20608" y="3069"/>
                </a:lnTo>
                <a:close/>
              </a:path>
              <a:path w="171450" h="172719">
                <a:moveTo>
                  <a:pt x="156047" y="0"/>
                </a:moveTo>
                <a:lnTo>
                  <a:pt x="144385" y="1347"/>
                </a:lnTo>
                <a:lnTo>
                  <a:pt x="135596" y="9501"/>
                </a:lnTo>
                <a:lnTo>
                  <a:pt x="87568" y="96833"/>
                </a:lnTo>
                <a:lnTo>
                  <a:pt x="131050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96396" y="4921134"/>
            <a:ext cx="128847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61842" y="494644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8809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71705" y="3665913"/>
            <a:ext cx="394854" cy="743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55333" y="3691712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20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8554" y="4021732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20608" y="3068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2"/>
                </a:lnTo>
                <a:lnTo>
                  <a:pt x="2774" y="32062"/>
                </a:lnTo>
                <a:lnTo>
                  <a:pt x="89478" y="172423"/>
                </a:lnTo>
                <a:lnTo>
                  <a:pt x="131049" y="96833"/>
                </a:lnTo>
                <a:lnTo>
                  <a:pt x="87568" y="96833"/>
                </a:lnTo>
                <a:lnTo>
                  <a:pt x="35189" y="12037"/>
                </a:lnTo>
                <a:lnTo>
                  <a:pt x="31409" y="7604"/>
                </a:lnTo>
                <a:lnTo>
                  <a:pt x="20608" y="3068"/>
                </a:lnTo>
                <a:close/>
              </a:path>
              <a:path w="171450" h="172720">
                <a:moveTo>
                  <a:pt x="156047" y="0"/>
                </a:moveTo>
                <a:lnTo>
                  <a:pt x="144384" y="1346"/>
                </a:lnTo>
                <a:lnTo>
                  <a:pt x="135596" y="9500"/>
                </a:lnTo>
                <a:lnTo>
                  <a:pt x="87568" y="96833"/>
                </a:lnTo>
                <a:lnTo>
                  <a:pt x="131049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92562" y="3372723"/>
            <a:ext cx="278130" cy="1174750"/>
          </a:xfrm>
          <a:custGeom>
            <a:avLst/>
            <a:gdLst/>
            <a:ahLst/>
            <a:cxnLst/>
            <a:rect l="l" t="t" r="r" b="b"/>
            <a:pathLst>
              <a:path w="278129" h="1174750">
                <a:moveTo>
                  <a:pt x="277584" y="1174243"/>
                </a:moveTo>
                <a:lnTo>
                  <a:pt x="237709" y="1173307"/>
                </a:lnTo>
                <a:lnTo>
                  <a:pt x="186491" y="1168801"/>
                </a:lnTo>
                <a:lnTo>
                  <a:pt x="142515" y="1158384"/>
                </a:lnTo>
                <a:lnTo>
                  <a:pt x="134203" y="610993"/>
                </a:lnTo>
                <a:lnTo>
                  <a:pt x="132766" y="607597"/>
                </a:lnTo>
                <a:lnTo>
                  <a:pt x="88368" y="593480"/>
                </a:lnTo>
                <a:lnTo>
                  <a:pt x="39049" y="588483"/>
                </a:lnTo>
                <a:lnTo>
                  <a:pt x="0" y="587145"/>
                </a:lnTo>
                <a:lnTo>
                  <a:pt x="19367" y="586861"/>
                </a:lnTo>
                <a:lnTo>
                  <a:pt x="72822" y="583076"/>
                </a:lnTo>
                <a:lnTo>
                  <a:pt x="113355" y="575724"/>
                </a:lnTo>
                <a:lnTo>
                  <a:pt x="134203" y="23847"/>
                </a:lnTo>
                <a:lnTo>
                  <a:pt x="135640" y="20451"/>
                </a:lnTo>
                <a:lnTo>
                  <a:pt x="180038" y="6334"/>
                </a:lnTo>
                <a:lnTo>
                  <a:pt x="229358" y="1337"/>
                </a:lnTo>
                <a:lnTo>
                  <a:pt x="248396" y="447"/>
                </a:lnTo>
                <a:lnTo>
                  <a:pt x="268407" y="0"/>
                </a:lnTo>
              </a:path>
            </a:pathLst>
          </a:custGeom>
          <a:ln w="25399">
            <a:solidFill>
              <a:srgbClr val="FF7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1885" y="2011714"/>
            <a:ext cx="7209790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1865" marR="4611370" indent="-635" algn="ctr">
              <a:lnSpc>
                <a:spcPts val="2800"/>
              </a:lnSpc>
            </a:pPr>
            <a:r>
              <a:rPr sz="2400" spc="-15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dirty="0">
                <a:latin typeface="Calibri"/>
                <a:cs typeface="Calibri"/>
              </a:rPr>
              <a:t> and (if n</a:t>
            </a:r>
            <a:r>
              <a:rPr sz="2400" spc="-15" dirty="0">
                <a:latin typeface="Calibri"/>
                <a:cs typeface="Calibri"/>
              </a:rPr>
              <a:t>ece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ary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R="3659504" algn="ctr">
              <a:lnSpc>
                <a:spcPts val="2820"/>
              </a:lnSpc>
            </a:pPr>
            <a:r>
              <a:rPr sz="2400" spc="-15" dirty="0">
                <a:latin typeface="Calibri"/>
                <a:cs typeface="Calibri"/>
              </a:rPr>
              <a:t>res</a:t>
            </a:r>
            <a:r>
              <a:rPr sz="2400" spc="-1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cture data</a:t>
            </a:r>
            <a:endParaRPr sz="2400" dirty="0">
              <a:latin typeface="Calibri"/>
              <a:cs typeface="Calibri"/>
            </a:endParaRPr>
          </a:p>
          <a:p>
            <a:pPr marL="467995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Calibri"/>
                <a:cs typeface="Calibri"/>
              </a:rPr>
              <a:t>Expl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ato</a:t>
            </a:r>
            <a:r>
              <a:rPr sz="2400" spc="-10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</a:t>
            </a:r>
          </a:p>
          <a:p>
            <a:pPr marL="12700" marR="3733800" indent="568325">
              <a:lnSpc>
                <a:spcPts val="2100"/>
              </a:lnSpc>
              <a:spcBef>
                <a:spcPts val="1235"/>
              </a:spcBef>
            </a:pPr>
            <a:r>
              <a:rPr sz="1800" spc="-20" dirty="0">
                <a:solidFill>
                  <a:srgbClr val="FF6600"/>
                </a:solidFill>
                <a:latin typeface="Calibri"/>
                <a:cs typeface="Calibri"/>
              </a:rPr>
              <a:t>Within-indi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vidual change</a:t>
            </a:r>
            <a:r>
              <a:rPr sz="1800" spc="-5" dirty="0">
                <a:solidFill>
                  <a:srgbClr val="FF6600"/>
                </a:solidFill>
                <a:latin typeface="Calibri"/>
                <a:cs typeface="Calibri"/>
              </a:rPr>
              <a:t> In</a:t>
            </a:r>
            <a:r>
              <a:rPr sz="1800" spc="-10" dirty="0">
                <a:solidFill>
                  <a:srgbClr val="FF6600"/>
                </a:solidFill>
                <a:latin typeface="Calibri"/>
                <a:cs typeface="Calibri"/>
              </a:rPr>
              <a:t>ter-individual differences in change</a:t>
            </a:r>
            <a:endParaRPr sz="1800" dirty="0">
              <a:latin typeface="Calibri"/>
              <a:cs typeface="Calibri"/>
            </a:endParaRPr>
          </a:p>
          <a:p>
            <a:pPr marL="626745" indent="4004310">
              <a:lnSpc>
                <a:spcPct val="100000"/>
              </a:lnSpc>
              <a:spcBef>
                <a:spcPts val="685"/>
              </a:spcBef>
            </a:pPr>
            <a:r>
              <a:rPr sz="2400" dirty="0">
                <a:latin typeface="Calibri"/>
                <a:cs typeface="Calibri"/>
              </a:rPr>
              <a:t>Multi-l</a:t>
            </a:r>
            <a:r>
              <a:rPr sz="2400" spc="-15" dirty="0">
                <a:latin typeface="Calibri"/>
                <a:cs typeface="Calibri"/>
              </a:rPr>
              <a:t>evel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626745" marR="4286250" algn="ctr">
              <a:lnSpc>
                <a:spcPts val="2800"/>
              </a:lnSpc>
            </a:pP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sis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39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10489">
              <a:lnSpc>
                <a:spcPct val="100000"/>
              </a:lnSpc>
            </a:pPr>
            <a:r>
              <a:rPr dirty="0"/>
              <a:t>Multi-l</a:t>
            </a:r>
            <a:r>
              <a:rPr spc="-15" dirty="0"/>
              <a:t>evel M</a:t>
            </a:r>
            <a:r>
              <a:rPr spc="-5" dirty="0"/>
              <a:t>o</a:t>
            </a:r>
            <a:r>
              <a:rPr dirty="0"/>
              <a:t>d</a:t>
            </a:r>
            <a:r>
              <a:rPr spc="-15" dirty="0"/>
              <a:t>e</a:t>
            </a:r>
            <a:r>
              <a:rPr dirty="0"/>
              <a:t>lin</a:t>
            </a:r>
            <a:r>
              <a:rPr spc="-15" dirty="0"/>
              <a:t>g</a:t>
            </a:r>
            <a:r>
              <a:rPr dirty="0"/>
              <a:t> </a:t>
            </a:r>
            <a:r>
              <a:rPr spc="-20" dirty="0"/>
              <a:t>A</a:t>
            </a:r>
            <a:r>
              <a:rPr dirty="0"/>
              <a:t>pp</a:t>
            </a:r>
            <a:r>
              <a:rPr spc="-10" dirty="0"/>
              <a:t>r</a:t>
            </a:r>
            <a:r>
              <a:rPr spc="-5" dirty="0"/>
              <a:t>o</a:t>
            </a:r>
            <a:r>
              <a:rPr spc="-15" dirty="0"/>
              <a:t>ac</a:t>
            </a:r>
            <a:r>
              <a:rPr dirty="0"/>
              <a:t>h to L</a:t>
            </a:r>
            <a:r>
              <a:rPr spc="-5" dirty="0"/>
              <a:t>o</a:t>
            </a:r>
            <a:r>
              <a:rPr dirty="0"/>
              <a:t>n</a:t>
            </a:r>
            <a:r>
              <a:rPr spc="-15" dirty="0"/>
              <a:t>g</a:t>
            </a:r>
            <a:r>
              <a:rPr dirty="0"/>
              <a:t>itudinal D</a:t>
            </a:r>
            <a:r>
              <a:rPr spc="-15" dirty="0"/>
              <a:t>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943" y="1219200"/>
            <a:ext cx="7279640" cy="2736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Assu</a:t>
            </a:r>
            <a:r>
              <a:rPr sz="2400" spc="-20" dirty="0">
                <a:latin typeface="Calibri"/>
                <a:cs typeface="Calibri"/>
              </a:rPr>
              <a:t>mpti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ns ab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var</a:t>
            </a:r>
            <a:r>
              <a:rPr sz="2400" dirty="0">
                <a:latin typeface="Calibri"/>
                <a:cs typeface="Calibri"/>
              </a:rPr>
              <a:t>ian</a:t>
            </a:r>
            <a:r>
              <a:rPr sz="2400" spc="-15" dirty="0">
                <a:latin typeface="Calibri"/>
                <a:cs typeface="Calibri"/>
              </a:rPr>
              <a:t>ce</a:t>
            </a:r>
            <a:r>
              <a:rPr sz="2400" dirty="0">
                <a:latin typeface="Calibri"/>
                <a:cs typeface="Calibri"/>
              </a:rPr>
              <a:t> s</a:t>
            </a:r>
            <a:r>
              <a:rPr sz="2400" spc="-10" dirty="0">
                <a:latin typeface="Calibri"/>
                <a:cs typeface="Calibri"/>
              </a:rPr>
              <a:t>tr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tu</a:t>
            </a:r>
            <a:r>
              <a:rPr sz="2400" spc="-15" dirty="0">
                <a:latin typeface="Calibri"/>
                <a:cs typeface="Calibri"/>
              </a:rPr>
              <a:t>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 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d</a:t>
            </a:r>
            <a:r>
              <a:rPr sz="2400" spc="-15" dirty="0">
                <a:latin typeface="Calibri"/>
                <a:cs typeface="Calibri"/>
              </a:rPr>
              <a:t>ata</a:t>
            </a:r>
            <a:endParaRPr sz="24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V</a:t>
            </a:r>
            <a:r>
              <a:rPr sz="2000" spc="-10" dirty="0">
                <a:latin typeface="Calibri"/>
                <a:cs typeface="Calibri"/>
              </a:rPr>
              <a:t>ariance co</a:t>
            </a:r>
            <a:r>
              <a:rPr sz="2000" spc="-20" dirty="0">
                <a:latin typeface="Calibri"/>
                <a:cs typeface="Calibri"/>
              </a:rPr>
              <a:t>mpon</a:t>
            </a:r>
            <a:r>
              <a:rPr sz="2000" spc="-10" dirty="0">
                <a:latin typeface="Calibri"/>
                <a:cs typeface="Calibri"/>
              </a:rPr>
              <a:t>ents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Di</a:t>
            </a:r>
            <a:r>
              <a:rPr sz="2000" spc="-10" dirty="0">
                <a:latin typeface="Calibri"/>
                <a:cs typeface="Calibri"/>
              </a:rPr>
              <a:t>agonal</a:t>
            </a:r>
            <a:endParaRPr sz="20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AR(1</a:t>
            </a:r>
            <a:r>
              <a:rPr lang="fr-CH" sz="2000" spc="-15" dirty="0">
                <a:latin typeface="Calibri"/>
                <a:cs typeface="Calibri"/>
              </a:rPr>
              <a:t>): </a:t>
            </a:r>
            <a:r>
              <a:rPr sz="2000" spc="-10" dirty="0">
                <a:latin typeface="Calibri"/>
                <a:cs typeface="Calibri"/>
              </a:rPr>
              <a:t>ty</a:t>
            </a:r>
            <a:r>
              <a:rPr sz="2000" dirty="0">
                <a:latin typeface="Calibri"/>
                <a:cs typeface="Calibri"/>
              </a:rPr>
              <a:t>pi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 us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 d</a:t>
            </a:r>
            <a:r>
              <a:rPr sz="2000" spc="-10" dirty="0">
                <a:latin typeface="Calibri"/>
                <a:cs typeface="Calibri"/>
              </a:rPr>
              <a:t>ata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asu</a:t>
            </a:r>
            <a:r>
              <a:rPr sz="2000" spc="-10" dirty="0">
                <a:latin typeface="Calibri"/>
                <a:cs typeface="Calibri"/>
              </a:rPr>
              <a:t>re</a:t>
            </a:r>
            <a:r>
              <a:rPr sz="2000" dirty="0">
                <a:latin typeface="Calibri"/>
                <a:cs typeface="Calibri"/>
              </a:rPr>
              <a:t>d o</a:t>
            </a:r>
            <a:r>
              <a:rPr sz="2000" spc="-10" dirty="0">
                <a:latin typeface="Calibri"/>
                <a:cs typeface="Calibri"/>
              </a:rPr>
              <a:t>ver</a:t>
            </a:r>
            <a:r>
              <a:rPr sz="2000" dirty="0">
                <a:latin typeface="Calibri"/>
                <a:cs typeface="Calibri"/>
              </a:rPr>
              <a:t> ti</a:t>
            </a:r>
            <a:r>
              <a:rPr sz="2000" spc="-15" dirty="0">
                <a:latin typeface="Calibri"/>
                <a:cs typeface="Calibri"/>
              </a:rPr>
              <a:t>me</a:t>
            </a:r>
            <a:endParaRPr sz="20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corAR1(…)</a:t>
            </a:r>
            <a:endParaRPr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corCAR1(…)</a:t>
            </a:r>
            <a:endParaRPr sz="1600" dirty="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155700" algn="l"/>
              </a:tabLst>
            </a:pPr>
            <a:r>
              <a:rPr sz="1600" spc="-10" dirty="0">
                <a:latin typeface="Calibri"/>
                <a:cs typeface="Calibri"/>
              </a:rPr>
              <a:t>corARMA(…)</a:t>
            </a:r>
            <a:endParaRPr sz="1600" dirty="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475"/>
              </a:spcBef>
              <a:buFont typeface="Arial"/>
              <a:buChar char="–"/>
              <a:tabLst>
                <a:tab pos="755650" algn="l"/>
              </a:tabLst>
            </a:pPr>
            <a:r>
              <a:rPr sz="2000" spc="-15" dirty="0">
                <a:latin typeface="Calibri"/>
                <a:cs typeface="Calibri"/>
              </a:rPr>
              <a:t>Uns</a:t>
            </a:r>
            <a:r>
              <a:rPr sz="2000" spc="-10" dirty="0">
                <a:latin typeface="Calibri"/>
                <a:cs typeface="Calibri"/>
              </a:rPr>
              <a:t>tructured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2591" y="2587523"/>
            <a:ext cx="5578816" cy="3618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10" dirty="0"/>
              <a:t>49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10" dirty="0"/>
              <a:t>46</a:t>
            </a:fld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2013269" y="633794"/>
            <a:ext cx="512318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4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4400" spc="-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4400" spc="-2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 Ex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44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4400" dirty="0">
                <a:solidFill>
                  <a:srgbClr val="FF0000"/>
                </a:solidFill>
                <a:latin typeface="Calibri"/>
                <a:cs typeface="Calibri"/>
              </a:rPr>
              <a:t>s in </a:t>
            </a:r>
            <a:r>
              <a:rPr sz="4400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38" y="1723008"/>
            <a:ext cx="6779261" cy="3044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#1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lang="fr-CH" sz="3200" spc="-10" dirty="0">
                <a:latin typeface="Calibri"/>
                <a:cs typeface="Calibri"/>
              </a:rPr>
              <a:t> </a:t>
            </a:r>
            <a:r>
              <a:rPr lang="fr-CH" sz="3200" dirty="0">
                <a:cs typeface="Calibri"/>
              </a:rPr>
              <a:t>Corn Data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fr-CH" sz="3200" spc="-15" dirty="0">
                <a:cs typeface="Calibri"/>
              </a:rPr>
              <a:t>#2: </a:t>
            </a:r>
            <a:r>
              <a:rPr lang="fr-CH" sz="3200" dirty="0">
                <a:cs typeface="Calibri"/>
              </a:rPr>
              <a:t>Tolerance2.R </a:t>
            </a:r>
          </a:p>
          <a:p>
            <a:pPr marL="355600" indent="-342900">
              <a:buFont typeface="Arial"/>
              <a:buChar char="•"/>
              <a:tabLst>
                <a:tab pos="355600" algn="l"/>
              </a:tabLst>
            </a:pPr>
            <a:r>
              <a:rPr lang="fr-CH" sz="3200" dirty="0">
                <a:latin typeface="Calibri"/>
                <a:cs typeface="Calibri"/>
              </a:rPr>
              <a:t>#3: </a:t>
            </a:r>
            <a:r>
              <a:rPr lang="fr-CH" sz="3200" spc="-15" dirty="0" err="1">
                <a:cs typeface="Calibri"/>
              </a:rPr>
              <a:t>Rat_Brain</a:t>
            </a:r>
            <a:r>
              <a:rPr lang="fr-CH" sz="3200" spc="-15" err="1">
                <a:cs typeface="Calibri"/>
              </a:rPr>
              <a:t>.</a:t>
            </a:r>
            <a:r>
              <a:rPr lang="fr-CH" sz="3200" spc="-15">
                <a:cs typeface="Calibri"/>
              </a:rPr>
              <a:t>R</a:t>
            </a:r>
            <a:endParaRPr lang="fr-CH"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fr-CH" sz="3200" dirty="0">
                <a:latin typeface="Calibri"/>
                <a:cs typeface="Calibri"/>
              </a:rPr>
              <a:t>#4: </a:t>
            </a:r>
            <a:r>
              <a:rPr sz="3200" dirty="0">
                <a:latin typeface="Calibri"/>
                <a:cs typeface="Calibri"/>
              </a:rPr>
              <a:t>“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eat</a:t>
            </a:r>
            <a:r>
              <a:rPr sz="3200" dirty="0">
                <a:latin typeface="Calibri"/>
                <a:cs typeface="Calibri"/>
              </a:rPr>
              <a:t> 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lu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s” 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lini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ial</a:t>
            </a:r>
            <a:r>
              <a:rPr lang="fr-CH" sz="3200" dirty="0">
                <a:latin typeface="Calibri"/>
                <a:cs typeface="Calibri"/>
              </a:rPr>
              <a:t> </a:t>
            </a:r>
            <a:r>
              <a:rPr lang="fr-CH" sz="3200" dirty="0" err="1">
                <a:latin typeface="Calibri"/>
                <a:cs typeface="Calibri"/>
              </a:rPr>
              <a:t>Beat_the_Blues.R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#</a:t>
            </a:r>
            <a:r>
              <a:rPr lang="fr-CH" sz="3200" spc="-25" dirty="0">
                <a:latin typeface="Calibri"/>
                <a:cs typeface="Calibri"/>
              </a:rPr>
              <a:t>5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lang="fr-CH" sz="3200" spc="-20" dirty="0">
                <a:latin typeface="Calibri"/>
                <a:cs typeface="Calibri"/>
              </a:rPr>
              <a:t>_</a:t>
            </a:r>
            <a:r>
              <a:rPr lang="fr-CH" sz="3200" spc="-20" dirty="0" err="1">
                <a:latin typeface="Calibri"/>
                <a:cs typeface="Calibri"/>
              </a:rPr>
              <a:t>mineral_density.R</a:t>
            </a:r>
            <a:endParaRPr lang="fr-CH" sz="3200" spc="-15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91132-8337-6849-B192-26A5CCE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61" y="247888"/>
            <a:ext cx="7720676" cy="430887"/>
          </a:xfrm>
        </p:spPr>
        <p:txBody>
          <a:bodyPr/>
          <a:lstStyle/>
          <a:p>
            <a:r>
              <a:rPr lang="fr-FR" dirty="0" err="1"/>
              <a:t>Sphericity</a:t>
            </a:r>
            <a:r>
              <a:rPr lang="fr-FR" dirty="0"/>
              <a:t> </a:t>
            </a:r>
            <a:r>
              <a:rPr lang="fr-FR" dirty="0" err="1"/>
              <a:t>explained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C207CD5-5B25-4244-98C4-4704159DB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56966"/>
            <a:ext cx="6019800" cy="3086100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229F58D-2616-8148-B3AB-EC39DF444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6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254842"/>
            <a:ext cx="8067040" cy="4392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9225" indent="-342900">
              <a:lnSpc>
                <a:spcPct val="99700"/>
              </a:lnSpc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e </a:t>
            </a:r>
            <a:r>
              <a:rPr sz="2800" spc="-25" dirty="0">
                <a:latin typeface="Calibri"/>
                <a:cs typeface="Calibri"/>
              </a:rPr>
              <a:t>mix</a:t>
            </a:r>
            <a:r>
              <a:rPr sz="2800" spc="-15" dirty="0">
                <a:latin typeface="Calibri"/>
                <a:cs typeface="Calibri"/>
              </a:rPr>
              <a:t>ed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 app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ac</a:t>
            </a:r>
            <a:r>
              <a:rPr sz="2800" dirty="0">
                <a:latin typeface="Calibri"/>
                <a:cs typeface="Calibri"/>
              </a:rPr>
              <a:t>h to anal</a:t>
            </a:r>
            <a:r>
              <a:rPr sz="2800" spc="-20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zin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20" dirty="0">
                <a:latin typeface="Calibri"/>
                <a:cs typeface="Calibri"/>
              </a:rPr>
              <a:t>mme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ce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dirty="0">
                <a:latin typeface="Calibri"/>
                <a:cs typeface="Calibri"/>
              </a:rPr>
              <a:t>ith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pap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Lai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d and </a:t>
            </a:r>
            <a:r>
              <a:rPr sz="2800" spc="-30" dirty="0">
                <a:latin typeface="Calibri"/>
                <a:cs typeface="Calibri"/>
              </a:rPr>
              <a:t>W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(</a:t>
            </a:r>
            <a:r>
              <a:rPr sz="2800" spc="-20" dirty="0">
                <a:latin typeface="Calibri"/>
                <a:cs typeface="Calibri"/>
              </a:rPr>
              <a:t>1982</a:t>
            </a:r>
            <a:r>
              <a:rPr sz="280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999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rk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has b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dirty="0">
                <a:latin typeface="Calibri"/>
                <a:cs typeface="Calibri"/>
              </a:rPr>
              <a:t>n und</a:t>
            </a:r>
            <a:r>
              <a:rPr sz="2800" spc="-15" dirty="0">
                <a:latin typeface="Calibri"/>
                <a:cs typeface="Calibri"/>
              </a:rPr>
              <a:t>ertake</a:t>
            </a:r>
            <a:r>
              <a:rPr sz="2800" dirty="0">
                <a:latin typeface="Calibri"/>
                <a:cs typeface="Calibri"/>
              </a:rPr>
              <a:t>n to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 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itudinal d</a:t>
            </a:r>
            <a:r>
              <a:rPr sz="2800" spc="-15" dirty="0">
                <a:latin typeface="Calibri"/>
                <a:cs typeface="Calibri"/>
              </a:rPr>
              <a:t>ata</a:t>
            </a:r>
            <a:r>
              <a:rPr sz="2800" dirty="0">
                <a:latin typeface="Calibri"/>
                <a:cs typeface="Calibri"/>
              </a:rPr>
              <a:t> has b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p</a:t>
            </a:r>
            <a:r>
              <a:rPr sz="2800" u="heavy" spc="-15" dirty="0">
                <a:latin typeface="Calibri"/>
                <a:cs typeface="Calibri"/>
              </a:rPr>
              <a:t>ar</a:t>
            </a:r>
            <a:r>
              <a:rPr sz="2800" u="heavy" spc="-20" dirty="0">
                <a:latin typeface="Calibri"/>
                <a:cs typeface="Calibri"/>
              </a:rPr>
              <a:t>am</a:t>
            </a:r>
            <a:r>
              <a:rPr sz="2800" u="heavy" spc="-15" dirty="0">
                <a:latin typeface="Calibri"/>
                <a:cs typeface="Calibri"/>
              </a:rPr>
              <a:t>e</a:t>
            </a:r>
            <a:r>
              <a:rPr sz="2800" u="heavy" spc="-10" dirty="0">
                <a:latin typeface="Calibri"/>
                <a:cs typeface="Calibri"/>
              </a:rPr>
              <a:t>tr</a:t>
            </a:r>
            <a:r>
              <a:rPr sz="2800" u="heavy" dirty="0">
                <a:latin typeface="Calibri"/>
                <a:cs typeface="Calibri"/>
              </a:rPr>
              <a:t>i</a:t>
            </a:r>
            <a:r>
              <a:rPr sz="2800" u="heavy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in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th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ff</a:t>
            </a:r>
            <a:r>
              <a:rPr sz="2800" spc="-15" dirty="0">
                <a:latin typeface="Calibri"/>
                <a:cs typeface="Calibri"/>
              </a:rPr>
              <a:t>ec</a:t>
            </a:r>
            <a:r>
              <a:rPr sz="2800" dirty="0">
                <a:latin typeface="Calibri"/>
                <a:cs typeface="Calibri"/>
              </a:rPr>
              <a:t>ts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ntinu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us 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var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ate</a:t>
            </a:r>
            <a:r>
              <a:rPr sz="2800" dirty="0">
                <a:latin typeface="Calibri"/>
                <a:cs typeface="Calibri"/>
              </a:rPr>
              <a:t>s h</a:t>
            </a:r>
            <a:r>
              <a:rPr sz="2800" spc="-15" dirty="0">
                <a:latin typeface="Calibri"/>
                <a:cs typeface="Calibri"/>
              </a:rPr>
              <a:t>ave</a:t>
            </a:r>
            <a:r>
              <a:rPr sz="2800" dirty="0">
                <a:latin typeface="Calibri"/>
                <a:cs typeface="Calibri"/>
              </a:rPr>
              <a:t> b</a:t>
            </a:r>
            <a:r>
              <a:rPr sz="2800" spc="-15" dirty="0">
                <a:latin typeface="Calibri"/>
                <a:cs typeface="Calibri"/>
              </a:rPr>
              <a:t>ee</a:t>
            </a:r>
            <a:r>
              <a:rPr sz="2800" dirty="0">
                <a:latin typeface="Calibri"/>
                <a:cs typeface="Calibri"/>
              </a:rPr>
              <a:t>n model</a:t>
            </a:r>
            <a:r>
              <a:rPr sz="2800" spc="-15" dirty="0">
                <a:latin typeface="Calibri"/>
                <a:cs typeface="Calibri"/>
              </a:rPr>
              <a:t>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lin</a:t>
            </a:r>
            <a:r>
              <a:rPr sz="2800" u="heavy" spc="-15" dirty="0">
                <a:latin typeface="Calibri"/>
                <a:cs typeface="Calibri"/>
              </a:rPr>
              <a:t>ear</a:t>
            </a:r>
            <a:r>
              <a:rPr sz="2800" u="heavy" dirty="0">
                <a:latin typeface="Calibri"/>
                <a:cs typeface="Calibri"/>
              </a:rPr>
              <a:t>l</a:t>
            </a:r>
            <a:r>
              <a:rPr sz="2800" u="heavy" spc="-15" dirty="0">
                <a:latin typeface="Calibri"/>
                <a:cs typeface="Calibri"/>
              </a:rPr>
              <a:t>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 b</a:t>
            </a:r>
            <a:r>
              <a:rPr sz="2800" dirty="0">
                <a:latin typeface="Calibri"/>
                <a:cs typeface="Calibri"/>
              </a:rPr>
              <a:t>y</a:t>
            </a:r>
            <a:r>
              <a:rPr sz="2800" spc="-5" dirty="0">
                <a:latin typeface="Calibri"/>
                <a:cs typeface="Calibri"/>
              </a:rPr>
              <a:t> usin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p</a:t>
            </a:r>
            <a:r>
              <a:rPr sz="2800" u="heavy" spc="-15" dirty="0">
                <a:latin typeface="Calibri"/>
                <a:cs typeface="Calibri"/>
              </a:rPr>
              <a:t>ar</a:t>
            </a:r>
            <a:r>
              <a:rPr sz="2800" u="heavy" spc="-20" dirty="0">
                <a:latin typeface="Calibri"/>
                <a:cs typeface="Calibri"/>
              </a:rPr>
              <a:t>am</a:t>
            </a:r>
            <a:r>
              <a:rPr sz="2800" u="heavy" spc="-15" dirty="0">
                <a:latin typeface="Calibri"/>
                <a:cs typeface="Calibri"/>
              </a:rPr>
              <a:t>e</a:t>
            </a:r>
            <a:r>
              <a:rPr sz="2800" u="heavy" spc="-10" dirty="0">
                <a:latin typeface="Calibri"/>
                <a:cs typeface="Calibri"/>
              </a:rPr>
              <a:t>tr</a:t>
            </a:r>
            <a:r>
              <a:rPr sz="2800" u="heavy" dirty="0">
                <a:latin typeface="Calibri"/>
                <a:cs typeface="Calibri"/>
              </a:rPr>
              <a:t>i</a:t>
            </a:r>
            <a:r>
              <a:rPr sz="2800" u="heavy" spc="-15" dirty="0">
                <a:latin typeface="Calibri"/>
                <a:cs typeface="Calibri"/>
              </a:rPr>
              <a:t>c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u="heavy" dirty="0">
                <a:latin typeface="Calibri"/>
                <a:cs typeface="Calibri"/>
              </a:rPr>
              <a:t>n</a:t>
            </a:r>
            <a:r>
              <a:rPr sz="2800" u="heavy" spc="-5" dirty="0">
                <a:latin typeface="Calibri"/>
                <a:cs typeface="Calibri"/>
              </a:rPr>
              <a:t>o</a:t>
            </a:r>
            <a:r>
              <a:rPr sz="2800" u="heavy" dirty="0">
                <a:latin typeface="Calibri"/>
                <a:cs typeface="Calibri"/>
              </a:rPr>
              <a:t>nlin</a:t>
            </a:r>
            <a:r>
              <a:rPr sz="2800" u="heavy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 mod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</a:t>
            </a:r>
            <a:endParaRPr sz="2800">
              <a:latin typeface="Calibri"/>
              <a:cs typeface="Calibri"/>
            </a:endParaRPr>
          </a:p>
          <a:p>
            <a:pPr marL="355600" marR="727710" indent="-342900">
              <a:lnSpc>
                <a:spcPts val="3329"/>
              </a:lnSpc>
              <a:spcBef>
                <a:spcPts val="844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An al</a:t>
            </a:r>
            <a:r>
              <a:rPr sz="2800" spc="-15" dirty="0">
                <a:latin typeface="Calibri"/>
                <a:cs typeface="Calibri"/>
              </a:rPr>
              <a:t>ternative to 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nlin</a:t>
            </a:r>
            <a:r>
              <a:rPr sz="2800" spc="-15" dirty="0">
                <a:latin typeface="Calibri"/>
                <a:cs typeface="Calibri"/>
              </a:rPr>
              <a:t>ear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ix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is to in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rate</a:t>
            </a:r>
            <a:r>
              <a:rPr sz="2800" dirty="0">
                <a:latin typeface="Calibri"/>
                <a:cs typeface="Calibri"/>
              </a:rPr>
              <a:t> s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oo</a:t>
            </a:r>
            <a:r>
              <a:rPr sz="2800" dirty="0">
                <a:latin typeface="Calibri"/>
                <a:cs typeface="Calibri"/>
              </a:rPr>
              <a:t>thin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ds (</a:t>
            </a:r>
            <a:r>
              <a:rPr sz="2800" spc="-15" dirty="0">
                <a:latin typeface="Calibri"/>
                <a:cs typeface="Calibri"/>
              </a:rPr>
              <a:t>ak</a:t>
            </a:r>
            <a:r>
              <a:rPr sz="2800" dirty="0">
                <a:latin typeface="Calibri"/>
                <a:cs typeface="Calibri"/>
              </a:rPr>
              <a:t>a s</a:t>
            </a:r>
            <a:r>
              <a:rPr sz="2800" spc="-20" dirty="0">
                <a:latin typeface="Calibri"/>
                <a:cs typeface="Calibri"/>
              </a:rPr>
              <a:t>em</a:t>
            </a:r>
            <a:r>
              <a:rPr sz="2800" dirty="0">
                <a:latin typeface="Calibri"/>
                <a:cs typeface="Calibri"/>
              </a:rPr>
              <a:t>i-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5697922"/>
            <a:ext cx="382142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arametric </a:t>
            </a:r>
            <a:r>
              <a:rPr sz="2800" spc="-25" dirty="0">
                <a:latin typeface="Calibri"/>
                <a:cs typeface="Calibri"/>
              </a:rPr>
              <a:t>mix</a:t>
            </a:r>
            <a:r>
              <a:rPr sz="2800" spc="-15" dirty="0">
                <a:latin typeface="Calibri"/>
                <a:cs typeface="Calibri"/>
              </a:rPr>
              <a:t>ed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ls)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4130" y="5761144"/>
            <a:ext cx="2691765" cy="5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 marR="5080" indent="-349885">
              <a:lnSpc>
                <a:spcPts val="2100"/>
              </a:lnSpc>
            </a:pP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We’ll co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me b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ack to this after</a:t>
            </a:r>
            <a:r>
              <a:rPr sz="1800" spc="-5" dirty="0">
                <a:solidFill>
                  <a:srgbClr val="0000FF"/>
                </a:solidFill>
                <a:latin typeface="Calibri"/>
                <a:cs typeface="Calibri"/>
              </a:rPr>
              <a:t> l</a:t>
            </a:r>
            <a:r>
              <a:rPr sz="1800" spc="-10" dirty="0">
                <a:solidFill>
                  <a:srgbClr val="0000FF"/>
                </a:solidFill>
                <a:latin typeface="Calibri"/>
                <a:cs typeface="Calibri"/>
              </a:rPr>
              <a:t>earning about </a:t>
            </a:r>
            <a:r>
              <a:rPr sz="1800" spc="-15" dirty="0">
                <a:solidFill>
                  <a:srgbClr val="0000FF"/>
                </a:solidFill>
                <a:latin typeface="Calibri"/>
                <a:cs typeface="Calibri"/>
              </a:rPr>
              <a:t>GAMs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14898" y="5917679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>
                <a:moveTo>
                  <a:pt x="0" y="0"/>
                </a:moveTo>
                <a:lnTo>
                  <a:pt x="343192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24858" y="5832418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23130" y="0"/>
                </a:moveTo>
                <a:lnTo>
                  <a:pt x="11454" y="1065"/>
                </a:lnTo>
                <a:lnTo>
                  <a:pt x="2478" y="8988"/>
                </a:lnTo>
                <a:lnTo>
                  <a:pt x="346" y="14389"/>
                </a:lnTo>
                <a:lnTo>
                  <a:pt x="1411" y="26065"/>
                </a:lnTo>
                <a:lnTo>
                  <a:pt x="9334" y="35042"/>
                </a:lnTo>
                <a:lnTo>
                  <a:pt x="95425" y="85262"/>
                </a:lnTo>
                <a:lnTo>
                  <a:pt x="9334" y="135482"/>
                </a:lnTo>
                <a:lnTo>
                  <a:pt x="4820" y="139134"/>
                </a:lnTo>
                <a:lnTo>
                  <a:pt x="0" y="149821"/>
                </a:lnTo>
                <a:lnTo>
                  <a:pt x="2478" y="161535"/>
                </a:lnTo>
                <a:lnTo>
                  <a:pt x="6130" y="166050"/>
                </a:lnTo>
                <a:lnTo>
                  <a:pt x="16817" y="170870"/>
                </a:lnTo>
                <a:lnTo>
                  <a:pt x="28532" y="168392"/>
                </a:lnTo>
                <a:lnTo>
                  <a:pt x="171040" y="85262"/>
                </a:lnTo>
                <a:lnTo>
                  <a:pt x="28532" y="2132"/>
                </a:lnTo>
                <a:lnTo>
                  <a:pt x="2313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165" rIns="0" bIns="0" rtlCol="0">
            <a:spAutoFit/>
          </a:bodyPr>
          <a:lstStyle/>
          <a:p>
            <a:pPr marL="303530">
              <a:lnSpc>
                <a:spcPct val="100000"/>
              </a:lnSpc>
            </a:pPr>
            <a:r>
              <a:rPr sz="2400" dirty="0"/>
              <a:t>Multi-l</a:t>
            </a:r>
            <a:r>
              <a:rPr sz="2400" spc="-15" dirty="0"/>
              <a:t>evel / Mixed-effects M</a:t>
            </a:r>
            <a:r>
              <a:rPr sz="2400" spc="-5" dirty="0"/>
              <a:t>o</a:t>
            </a:r>
            <a:r>
              <a:rPr sz="2400" dirty="0"/>
              <a:t>d</a:t>
            </a:r>
            <a:r>
              <a:rPr sz="2400" spc="-15" dirty="0"/>
              <a:t>e</a:t>
            </a:r>
            <a:r>
              <a:rPr sz="2400" dirty="0"/>
              <a:t>lin</a:t>
            </a:r>
            <a:r>
              <a:rPr sz="2400" spc="-15" dirty="0"/>
              <a:t>g</a:t>
            </a:r>
            <a:r>
              <a:rPr sz="2400" dirty="0"/>
              <a:t> </a:t>
            </a:r>
            <a:r>
              <a:rPr sz="2400" spc="-5" dirty="0"/>
              <a:t>o</a:t>
            </a:r>
            <a:r>
              <a:rPr sz="2400" dirty="0"/>
              <a:t>f L</a:t>
            </a:r>
            <a:r>
              <a:rPr sz="2400" spc="-5" dirty="0"/>
              <a:t>o</a:t>
            </a:r>
            <a:r>
              <a:rPr sz="2400" dirty="0"/>
              <a:t>n</a:t>
            </a:r>
            <a:r>
              <a:rPr sz="2400" spc="-15" dirty="0"/>
              <a:t>g</a:t>
            </a:r>
            <a:r>
              <a:rPr sz="2400" dirty="0"/>
              <a:t>itudinal D</a:t>
            </a:r>
            <a:r>
              <a:rPr sz="2400" spc="-15" dirty="0"/>
              <a:t>ata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6</a:t>
            </a:fld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7</a:t>
            </a:fld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421" rIns="0" bIns="0" rtlCol="0">
            <a:spAutoFit/>
          </a:bodyPr>
          <a:lstStyle/>
          <a:p>
            <a:pPr marL="1607185">
              <a:lnSpc>
                <a:spcPct val="100000"/>
              </a:lnSpc>
            </a:pPr>
            <a:r>
              <a:rPr dirty="0"/>
              <a:t>Ex</a:t>
            </a:r>
            <a:r>
              <a:rPr spc="-20" dirty="0"/>
              <a:t>ampl</a:t>
            </a:r>
            <a:r>
              <a:rPr spc="-15" dirty="0"/>
              <a:t>e </a:t>
            </a:r>
            <a:r>
              <a:rPr spc="-20" dirty="0"/>
              <a:t>#1</a:t>
            </a:r>
            <a:r>
              <a:rPr spc="-10" dirty="0"/>
              <a:t>:</a:t>
            </a:r>
            <a:r>
              <a:rPr dirty="0"/>
              <a:t> T</a:t>
            </a:r>
            <a:r>
              <a:rPr spc="-5" dirty="0"/>
              <a:t>o</a:t>
            </a:r>
            <a:r>
              <a:rPr dirty="0"/>
              <a:t>l</a:t>
            </a:r>
            <a:r>
              <a:rPr spc="-15" dirty="0"/>
              <a:t>er</a:t>
            </a:r>
            <a:r>
              <a:rPr dirty="0"/>
              <a:t>an</a:t>
            </a:r>
            <a:r>
              <a:rPr spc="-15" dirty="0"/>
              <a:t>ce</a:t>
            </a:r>
            <a:r>
              <a:rPr dirty="0"/>
              <a:t> d</a:t>
            </a:r>
            <a:r>
              <a:rPr spc="-15" dirty="0"/>
              <a:t>ata</a:t>
            </a:r>
            <a:r>
              <a:rPr dirty="0"/>
              <a:t> s</a:t>
            </a:r>
            <a:r>
              <a:rPr spc="-15" dirty="0"/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490230"/>
            <a:ext cx="7809865" cy="192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National Youth Su</a:t>
            </a:r>
            <a:r>
              <a:rPr sz="2000" spc="-10" dirty="0">
                <a:latin typeface="Calibri"/>
                <a:cs typeface="Calibri"/>
              </a:rPr>
              <a:t>rvey (</a:t>
            </a:r>
            <a:r>
              <a:rPr sz="2000" spc="-15" dirty="0">
                <a:latin typeface="Calibri"/>
                <a:cs typeface="Calibri"/>
              </a:rPr>
              <a:t>NYS</a:t>
            </a:r>
            <a:r>
              <a:rPr sz="2000" spc="-10" dirty="0">
                <a:latin typeface="Calibri"/>
                <a:cs typeface="Calibri"/>
              </a:rPr>
              <a:t>;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Raud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nbush &amp; Chan </a:t>
            </a:r>
            <a:r>
              <a:rPr sz="2000" spc="-15" dirty="0">
                <a:latin typeface="Calibri"/>
                <a:cs typeface="Calibri"/>
              </a:rPr>
              <a:t>1992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32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Participants filled a survey at ages 11, 12, 13, 14, and </a:t>
            </a:r>
            <a:r>
              <a:rPr sz="2000" spc="-15" dirty="0">
                <a:latin typeface="Calibri"/>
                <a:cs typeface="Calibri"/>
              </a:rPr>
              <a:t>15 to p</a:t>
            </a:r>
            <a:r>
              <a:rPr sz="2000" spc="-10" dirty="0">
                <a:latin typeface="Calibri"/>
                <a:cs typeface="Calibri"/>
              </a:rPr>
              <a:t>rovide their</a:t>
            </a:r>
            <a:r>
              <a:rPr sz="2000" spc="-5" dirty="0">
                <a:latin typeface="Calibri"/>
                <a:cs typeface="Calibri"/>
              </a:rPr>
              <a:t> tol</a:t>
            </a:r>
            <a:r>
              <a:rPr sz="2000" spc="-10" dirty="0">
                <a:latin typeface="Calibri"/>
                <a:cs typeface="Calibri"/>
              </a:rPr>
              <a:t>erance of deviant behavior</a:t>
            </a:r>
            <a:endParaRPr sz="2000">
              <a:latin typeface="Calibri"/>
              <a:cs typeface="Calibri"/>
            </a:endParaRPr>
          </a:p>
          <a:p>
            <a:pPr marL="355600" marR="271145" indent="-342900" algn="just">
              <a:lnSpc>
                <a:spcPct val="100400"/>
              </a:lnSpc>
              <a:spcBef>
                <a:spcPts val="405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sin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-poin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s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e,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 = </a:t>
            </a:r>
            <a:r>
              <a:rPr sz="2000" spc="-10" dirty="0">
                <a:latin typeface="Calibri"/>
                <a:cs typeface="Calibri"/>
              </a:rPr>
              <a:t>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wr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 = </a:t>
            </a:r>
            <a:r>
              <a:rPr sz="2000" spc="-15" dirty="0">
                <a:latin typeface="Calibri"/>
                <a:cs typeface="Calibri"/>
              </a:rPr>
              <a:t>wr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g,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 = a littl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bi</a:t>
            </a:r>
            <a:r>
              <a:rPr sz="2000" spc="-10" dirty="0">
                <a:latin typeface="Calibri"/>
                <a:cs typeface="Calibri"/>
              </a:rPr>
              <a:t>t wr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g,</a:t>
            </a:r>
            <a:r>
              <a:rPr sz="2000" dirty="0">
                <a:latin typeface="Calibri"/>
                <a:cs typeface="Calibri"/>
              </a:rPr>
              <a:t> and </a:t>
            </a:r>
            <a:r>
              <a:rPr sz="2000" spc="-15" dirty="0">
                <a:latin typeface="Calibri"/>
                <a:cs typeface="Calibri"/>
              </a:rPr>
              <a:t>4</a:t>
            </a:r>
            <a:r>
              <a:rPr sz="2000" dirty="0">
                <a:latin typeface="Calibri"/>
                <a:cs typeface="Calibri"/>
              </a:rPr>
              <a:t> = no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wr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all</a:t>
            </a:r>
            <a:r>
              <a:rPr sz="2000" spc="-5" dirty="0">
                <a:latin typeface="Calibri"/>
                <a:cs typeface="Calibri"/>
              </a:rPr>
              <a:t>,</a:t>
            </a:r>
            <a:r>
              <a:rPr sz="2000" dirty="0">
                <a:latin typeface="Calibri"/>
                <a:cs typeface="Calibri"/>
              </a:rPr>
              <a:t> p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ipants indi</a:t>
            </a:r>
            <a:r>
              <a:rPr sz="2000" spc="-10" dirty="0">
                <a:latin typeface="Calibri"/>
                <a:cs typeface="Calibri"/>
              </a:rPr>
              <a:t>cate</a:t>
            </a:r>
            <a:r>
              <a:rPr sz="2000" dirty="0">
                <a:latin typeface="Calibri"/>
                <a:cs typeface="Calibri"/>
              </a:rPr>
              <a:t>d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0" dirty="0">
                <a:latin typeface="Calibri"/>
                <a:cs typeface="Calibri"/>
              </a:rPr>
              <a:t>er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sz="2000" spc="-1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15" dirty="0">
                <a:latin typeface="Calibri"/>
                <a:cs typeface="Calibri"/>
              </a:rPr>
              <a:t>wr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 fo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so</a:t>
            </a:r>
            <a:r>
              <a:rPr sz="2000" spc="-15" dirty="0">
                <a:latin typeface="Calibri"/>
                <a:cs typeface="Calibri"/>
              </a:rPr>
              <a:t>me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th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age</a:t>
            </a:r>
            <a:r>
              <a:rPr sz="2000" dirty="0">
                <a:latin typeface="Calibri"/>
                <a:cs typeface="Calibri"/>
              </a:rPr>
              <a:t> 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3478622"/>
            <a:ext cx="332105" cy="139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i.</a:t>
            </a:r>
            <a:endParaRPr sz="1600">
              <a:latin typeface="Calibri"/>
              <a:cs typeface="Calibri"/>
            </a:endParaRPr>
          </a:p>
          <a:p>
            <a:pPr marL="12700" marR="5080" algn="just">
              <a:lnSpc>
                <a:spcPct val="119800"/>
              </a:lnSpc>
            </a:pPr>
            <a:r>
              <a:rPr sz="1600" dirty="0">
                <a:latin typeface="Calibri"/>
                <a:cs typeface="Calibri"/>
              </a:rPr>
              <a:t>ii. iii. i</a:t>
            </a:r>
            <a:r>
              <a:rPr sz="1600" spc="-5" dirty="0">
                <a:latin typeface="Calibri"/>
                <a:cs typeface="Calibri"/>
              </a:rPr>
              <a:t>v</a:t>
            </a:r>
            <a:r>
              <a:rPr sz="1600" dirty="0">
                <a:latin typeface="Calibri"/>
                <a:cs typeface="Calibri"/>
              </a:rPr>
              <a:t>. </a:t>
            </a:r>
            <a:r>
              <a:rPr sz="1600" spc="-10" dirty="0">
                <a:latin typeface="Calibri"/>
                <a:cs typeface="Calibri"/>
              </a:rPr>
              <a:t>etc</a:t>
            </a:r>
            <a:r>
              <a:rPr sz="160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140" y="3478622"/>
            <a:ext cx="307657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Ch</a:t>
            </a:r>
            <a:r>
              <a:rPr sz="1600" spc="-10" dirty="0">
                <a:latin typeface="Calibri"/>
                <a:cs typeface="Calibri"/>
              </a:rPr>
              <a:t>eat on tests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19800"/>
              </a:lnSpc>
            </a:pPr>
            <a:r>
              <a:rPr sz="1600" spc="-10" dirty="0">
                <a:latin typeface="Calibri"/>
                <a:cs typeface="Calibri"/>
              </a:rPr>
              <a:t>Purposely destroy property of others </a:t>
            </a:r>
            <a:r>
              <a:rPr sz="1600" spc="-15" dirty="0">
                <a:latin typeface="Calibri"/>
                <a:cs typeface="Calibri"/>
              </a:rPr>
              <a:t>Us</a:t>
            </a:r>
            <a:r>
              <a:rPr sz="1600" spc="-10" dirty="0">
                <a:latin typeface="Calibri"/>
                <a:cs typeface="Calibri"/>
              </a:rPr>
              <a:t>e marijuana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Calibri"/>
                <a:cs typeface="Calibri"/>
              </a:rPr>
              <a:t>S</a:t>
            </a:r>
            <a:r>
              <a:rPr sz="1600" spc="-10" dirty="0">
                <a:latin typeface="Calibri"/>
                <a:cs typeface="Calibri"/>
              </a:rPr>
              <a:t>teal so</a:t>
            </a:r>
            <a:r>
              <a:rPr sz="1600" spc="-15" dirty="0">
                <a:latin typeface="Calibri"/>
                <a:cs typeface="Calibri"/>
              </a:rPr>
              <a:t>methin</a:t>
            </a:r>
            <a:r>
              <a:rPr sz="1600" spc="-10" dirty="0">
                <a:latin typeface="Calibri"/>
                <a:cs typeface="Calibri"/>
              </a:rPr>
              <a:t>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39" y="4954790"/>
            <a:ext cx="7676515" cy="159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Respons</a:t>
            </a:r>
            <a:r>
              <a:rPr sz="2000" spc="-10" dirty="0">
                <a:latin typeface="Calibri"/>
                <a:cs typeface="Calibri"/>
              </a:rPr>
              <a:t>e (i.e. tolerance) </a:t>
            </a:r>
            <a:r>
              <a:rPr sz="2000" spc="-15" dirty="0">
                <a:latin typeface="Calibri"/>
                <a:cs typeface="Calibri"/>
              </a:rPr>
              <a:t>was </a:t>
            </a:r>
            <a:r>
              <a:rPr sz="2000" spc="-10" dirty="0">
                <a:latin typeface="Calibri"/>
                <a:cs typeface="Calibri"/>
              </a:rPr>
              <a:t>co</a:t>
            </a:r>
            <a:r>
              <a:rPr sz="2000" spc="-20" dirty="0">
                <a:latin typeface="Calibri"/>
                <a:cs typeface="Calibri"/>
              </a:rPr>
              <a:t>mpu</a:t>
            </a:r>
            <a:r>
              <a:rPr sz="2000" spc="-10" dirty="0">
                <a:latin typeface="Calibri"/>
                <a:cs typeface="Calibri"/>
              </a:rPr>
              <a:t>ted as respondent’s average score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Additional </a:t>
            </a:r>
            <a:r>
              <a:rPr sz="2000" spc="-10" dirty="0">
                <a:latin typeface="Calibri"/>
                <a:cs typeface="Calibri"/>
              </a:rPr>
              <a:t>covariates</a:t>
            </a:r>
            <a:endParaRPr sz="2000">
              <a:latin typeface="Calibri"/>
              <a:cs typeface="Calibri"/>
            </a:endParaRPr>
          </a:p>
          <a:p>
            <a:pPr marL="749300" lvl="1" indent="-279400">
              <a:lnSpc>
                <a:spcPct val="100000"/>
              </a:lnSpc>
              <a:spcBef>
                <a:spcPts val="450"/>
              </a:spcBef>
              <a:buFont typeface="Arial"/>
              <a:buChar char="–"/>
              <a:tabLst>
                <a:tab pos="755650" algn="l"/>
              </a:tabLst>
            </a:pPr>
            <a:r>
              <a:rPr sz="1800" spc="-15" dirty="0">
                <a:latin typeface="Calibri"/>
                <a:cs typeface="Calibri"/>
              </a:rPr>
              <a:t>Gend</a:t>
            </a:r>
            <a:r>
              <a:rPr sz="1800" spc="-10" dirty="0">
                <a:latin typeface="Calibri"/>
                <a:cs typeface="Calibri"/>
              </a:rPr>
              <a:t>er (</a:t>
            </a:r>
            <a:r>
              <a:rPr sz="1800" spc="-15" dirty="0">
                <a:latin typeface="Calibri"/>
                <a:cs typeface="Calibri"/>
              </a:rPr>
              <a:t>1=mal</a:t>
            </a:r>
            <a:r>
              <a:rPr sz="1800" spc="-10" dirty="0">
                <a:latin typeface="Calibri"/>
                <a:cs typeface="Calibri"/>
              </a:rPr>
              <a:t>e and 0=f</a:t>
            </a:r>
            <a:r>
              <a:rPr sz="1800" spc="-15" dirty="0">
                <a:latin typeface="Calibri"/>
                <a:cs typeface="Calibri"/>
              </a:rPr>
              <a:t>emal</a:t>
            </a:r>
            <a:r>
              <a:rPr sz="1800" spc="-10" dirty="0">
                <a:latin typeface="Calibri"/>
                <a:cs typeface="Calibri"/>
              </a:rPr>
              <a:t>e)</a:t>
            </a:r>
            <a:endParaRPr sz="1800">
              <a:latin typeface="Calibri"/>
              <a:cs typeface="Calibri"/>
            </a:endParaRPr>
          </a:p>
          <a:p>
            <a:pPr marL="749300" marR="314960" lvl="1" indent="-27940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Exposu</a:t>
            </a:r>
            <a:r>
              <a:rPr sz="1800" spc="-10" dirty="0">
                <a:latin typeface="Calibri"/>
                <a:cs typeface="Calibri"/>
              </a:rPr>
              <a:t>re, representing respondent’s self-reported exposure to deviant</a:t>
            </a:r>
            <a:r>
              <a:rPr sz="1800" spc="-5" dirty="0">
                <a:latin typeface="Calibri"/>
                <a:cs typeface="Calibri"/>
              </a:rPr>
              <a:t> b</a:t>
            </a:r>
            <a:r>
              <a:rPr sz="1800" spc="-10" dirty="0">
                <a:latin typeface="Calibri"/>
                <a:cs typeface="Calibri"/>
              </a:rPr>
              <a:t>ehavior at age 11, also on a 0-4 scale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609215">
              <a:lnSpc>
                <a:spcPct val="100000"/>
              </a:lnSpc>
            </a:pPr>
            <a:r>
              <a:rPr dirty="0"/>
              <a:t>T</a:t>
            </a:r>
            <a:r>
              <a:rPr spc="-20" dirty="0"/>
              <a:t>y</a:t>
            </a:r>
            <a:r>
              <a:rPr dirty="0"/>
              <a:t>pi</a:t>
            </a:r>
            <a:r>
              <a:rPr spc="-15" dirty="0"/>
              <a:t>c</a:t>
            </a:r>
            <a:r>
              <a:rPr dirty="0"/>
              <a:t>al </a:t>
            </a:r>
            <a:r>
              <a:rPr spc="-30" dirty="0"/>
              <a:t>W</a:t>
            </a:r>
            <a:r>
              <a:rPr spc="-5" dirty="0"/>
              <a:t>o</a:t>
            </a:r>
            <a:r>
              <a:rPr spc="-15" dirty="0"/>
              <a:t>rk</a:t>
            </a:r>
            <a:r>
              <a:rPr dirty="0"/>
              <a:t>fl</a:t>
            </a:r>
            <a:r>
              <a:rPr spc="-5" dirty="0"/>
              <a:t>o</a:t>
            </a:r>
            <a:r>
              <a:rPr spc="-2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942226" y="1911636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226" y="1911637"/>
            <a:ext cx="2936240" cy="1200785"/>
          </a:xfrm>
          <a:custGeom>
            <a:avLst/>
            <a:gdLst/>
            <a:ahLst/>
            <a:cxnLst/>
            <a:rect l="l" t="t" r="r" b="b"/>
            <a:pathLst>
              <a:path w="2936240" h="1200785">
                <a:moveTo>
                  <a:pt x="0" y="0"/>
                </a:moveTo>
                <a:lnTo>
                  <a:pt x="2935911" y="0"/>
                </a:lnTo>
                <a:lnTo>
                  <a:pt x="2935911" y="1200327"/>
                </a:lnTo>
                <a:lnTo>
                  <a:pt x="0" y="120032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5"/>
                </a:lnTo>
                <a:lnTo>
                  <a:pt x="0" y="461665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85242" y="3136685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2" y="0"/>
                </a:lnTo>
                <a:lnTo>
                  <a:pt x="2935912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85242" y="4279954"/>
            <a:ext cx="2936240" cy="462280"/>
          </a:xfrm>
          <a:custGeom>
            <a:avLst/>
            <a:gdLst/>
            <a:ahLst/>
            <a:cxnLst/>
            <a:rect l="l" t="t" r="r" b="b"/>
            <a:pathLst>
              <a:path w="2936240" h="462279">
                <a:moveTo>
                  <a:pt x="0" y="0"/>
                </a:moveTo>
                <a:lnTo>
                  <a:pt x="2935911" y="0"/>
                </a:lnTo>
                <a:lnTo>
                  <a:pt x="2935911" y="461664"/>
                </a:lnTo>
                <a:lnTo>
                  <a:pt x="0" y="46166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solidFill>
            <a:srgbClr val="66A1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2226" y="5027072"/>
            <a:ext cx="2936240" cy="831215"/>
          </a:xfrm>
          <a:custGeom>
            <a:avLst/>
            <a:gdLst/>
            <a:ahLst/>
            <a:cxnLst/>
            <a:rect l="l" t="t" r="r" b="b"/>
            <a:pathLst>
              <a:path w="2936240" h="831214">
                <a:moveTo>
                  <a:pt x="0" y="0"/>
                </a:moveTo>
                <a:lnTo>
                  <a:pt x="2935911" y="0"/>
                </a:lnTo>
                <a:lnTo>
                  <a:pt x="2935911" y="830996"/>
                </a:lnTo>
                <a:lnTo>
                  <a:pt x="0" y="8309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56239" y="2011714"/>
            <a:ext cx="6595745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7820" marR="4611370" indent="-635" algn="ctr">
              <a:lnSpc>
                <a:spcPts val="2800"/>
              </a:lnSpc>
            </a:pPr>
            <a:r>
              <a:rPr sz="2400" spc="-15" dirty="0">
                <a:latin typeface="Calibri"/>
                <a:cs typeface="Calibri"/>
              </a:rPr>
              <a:t>Imp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rt</a:t>
            </a:r>
            <a:r>
              <a:rPr sz="2400" dirty="0">
                <a:latin typeface="Calibri"/>
                <a:cs typeface="Calibri"/>
              </a:rPr>
              <a:t> and (if n</a:t>
            </a:r>
            <a:r>
              <a:rPr sz="2400" spc="-15" dirty="0">
                <a:latin typeface="Calibri"/>
                <a:cs typeface="Calibri"/>
              </a:rPr>
              <a:t>ece</a:t>
            </a:r>
            <a:r>
              <a:rPr sz="2400" dirty="0">
                <a:latin typeface="Calibri"/>
                <a:cs typeface="Calibri"/>
              </a:rPr>
              <a:t>ss</a:t>
            </a:r>
            <a:r>
              <a:rPr sz="2400" spc="-15" dirty="0">
                <a:latin typeface="Calibri"/>
                <a:cs typeface="Calibri"/>
              </a:rPr>
              <a:t>ary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R="4273550" algn="ctr">
              <a:lnSpc>
                <a:spcPts val="2820"/>
              </a:lnSpc>
            </a:pPr>
            <a:r>
              <a:rPr sz="2400" spc="-15" dirty="0">
                <a:latin typeface="Calibri"/>
                <a:cs typeface="Calibri"/>
              </a:rPr>
              <a:t>res</a:t>
            </a:r>
            <a:r>
              <a:rPr sz="2400" spc="-10" dirty="0">
                <a:latin typeface="Calibri"/>
                <a:cs typeface="Calibri"/>
              </a:rPr>
              <a:t>tru</a:t>
            </a:r>
            <a:r>
              <a:rPr sz="2400" spc="-15" dirty="0">
                <a:latin typeface="Calibri"/>
                <a:cs typeface="Calibri"/>
              </a:rPr>
              <a:t>cture data</a:t>
            </a:r>
            <a:endParaRPr sz="2400">
              <a:latin typeface="Calibri"/>
              <a:cs typeface="Calibri"/>
            </a:endParaRPr>
          </a:p>
          <a:p>
            <a:pPr marL="4017010" indent="48260">
              <a:lnSpc>
                <a:spcPct val="100000"/>
              </a:lnSpc>
              <a:spcBef>
                <a:spcPts val="1065"/>
              </a:spcBef>
            </a:pPr>
            <a:r>
              <a:rPr sz="2400" dirty="0">
                <a:latin typeface="Calibri"/>
                <a:cs typeface="Calibri"/>
              </a:rPr>
              <a:t>Expl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ato</a:t>
            </a:r>
            <a:r>
              <a:rPr sz="2400" spc="-10" dirty="0">
                <a:latin typeface="Calibri"/>
                <a:cs typeface="Calibri"/>
              </a:rPr>
              <a:t>ry</a:t>
            </a:r>
            <a:r>
              <a:rPr sz="2400" dirty="0">
                <a:latin typeface="Calibri"/>
                <a:cs typeface="Calibri"/>
              </a:rPr>
              <a:t> anal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sis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"/>
              </a:spcBef>
            </a:pPr>
            <a:endParaRPr sz="2900">
              <a:latin typeface="Times New Roman"/>
              <a:cs typeface="Times New Roman"/>
            </a:endParaRPr>
          </a:p>
          <a:p>
            <a:pPr marL="401701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Multi-l</a:t>
            </a:r>
            <a:r>
              <a:rPr sz="2400" spc="-15" dirty="0">
                <a:latin typeface="Calibri"/>
                <a:cs typeface="Calibri"/>
              </a:rPr>
              <a:t>evel </a:t>
            </a:r>
            <a:r>
              <a:rPr sz="2400" spc="-20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lin</a:t>
            </a:r>
            <a:r>
              <a:rPr sz="2400" spc="-15" dirty="0"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750">
              <a:latin typeface="Times New Roman"/>
              <a:cs typeface="Times New Roman"/>
            </a:endParaRPr>
          </a:p>
          <a:p>
            <a:pPr marL="12065" marR="4286250" algn="ctr">
              <a:lnSpc>
                <a:spcPts val="2800"/>
              </a:lnSpc>
            </a:pPr>
            <a:r>
              <a:rPr sz="2400" spc="-2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th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sis </a:t>
            </a:r>
            <a:r>
              <a:rPr sz="2400" spc="-10" dirty="0">
                <a:latin typeface="Calibri"/>
                <a:cs typeface="Calibri"/>
              </a:rPr>
              <a:t>te</a:t>
            </a:r>
            <a:r>
              <a:rPr sz="2400" dirty="0">
                <a:latin typeface="Calibri"/>
                <a:cs typeface="Calibri"/>
              </a:rPr>
              <a:t>stin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inf</a:t>
            </a:r>
            <a:r>
              <a:rPr sz="2400" spc="-15" dirty="0">
                <a:latin typeface="Calibri"/>
                <a:cs typeface="Calibri"/>
              </a:rPr>
              <a:t>ere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32168" y="2452253"/>
            <a:ext cx="2768137" cy="145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78137" y="2498784"/>
            <a:ext cx="2675255" cy="13335"/>
          </a:xfrm>
          <a:custGeom>
            <a:avLst/>
            <a:gdLst/>
            <a:ahLst/>
            <a:cxnLst/>
            <a:rect l="l" t="t" r="r" b="b"/>
            <a:pathLst>
              <a:path w="2675254" h="13335">
                <a:moveTo>
                  <a:pt x="0" y="13017"/>
                </a:moveTo>
                <a:lnTo>
                  <a:pt x="2675060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44636" y="5249486"/>
            <a:ext cx="2755668" cy="3906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9806" y="5411916"/>
            <a:ext cx="2473960" cy="12700"/>
          </a:xfrm>
          <a:custGeom>
            <a:avLst/>
            <a:gdLst/>
            <a:ahLst/>
            <a:cxnLst/>
            <a:rect l="l" t="t" r="r" b="b"/>
            <a:pathLst>
              <a:path w="2473959" h="12700">
                <a:moveTo>
                  <a:pt x="0" y="12508"/>
                </a:moveTo>
                <a:lnTo>
                  <a:pt x="2473618" y="0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1999" y="5338607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147480" y="0"/>
                </a:moveTo>
                <a:lnTo>
                  <a:pt x="142086" y="2160"/>
                </a:lnTo>
                <a:lnTo>
                  <a:pt x="0" y="86009"/>
                </a:lnTo>
                <a:lnTo>
                  <a:pt x="142927" y="168418"/>
                </a:lnTo>
                <a:lnTo>
                  <a:pt x="154656" y="170836"/>
                </a:lnTo>
                <a:lnTo>
                  <a:pt x="165320" y="165958"/>
                </a:lnTo>
                <a:lnTo>
                  <a:pt x="168945" y="161429"/>
                </a:lnTo>
                <a:lnTo>
                  <a:pt x="171364" y="149700"/>
                </a:lnTo>
                <a:lnTo>
                  <a:pt x="166486" y="139036"/>
                </a:lnTo>
                <a:lnTo>
                  <a:pt x="161958" y="135411"/>
                </a:lnTo>
                <a:lnTo>
                  <a:pt x="75613" y="85627"/>
                </a:lnTo>
                <a:lnTo>
                  <a:pt x="161450" y="34971"/>
                </a:lnTo>
                <a:lnTo>
                  <a:pt x="169326" y="25957"/>
                </a:lnTo>
                <a:lnTo>
                  <a:pt x="170334" y="14278"/>
                </a:lnTo>
                <a:lnTo>
                  <a:pt x="168174" y="8884"/>
                </a:lnTo>
                <a:lnTo>
                  <a:pt x="159159" y="1007"/>
                </a:lnTo>
                <a:lnTo>
                  <a:pt x="147480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55079" y="2460566"/>
            <a:ext cx="394854" cy="7481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40182" y="2487915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19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3403" y="2817933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20608" y="3069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3"/>
                </a:lnTo>
                <a:lnTo>
                  <a:pt x="2774" y="32062"/>
                </a:lnTo>
                <a:lnTo>
                  <a:pt x="89478" y="172425"/>
                </a:lnTo>
                <a:lnTo>
                  <a:pt x="131050" y="96833"/>
                </a:lnTo>
                <a:lnTo>
                  <a:pt x="87568" y="96833"/>
                </a:lnTo>
                <a:lnTo>
                  <a:pt x="35189" y="12039"/>
                </a:lnTo>
                <a:lnTo>
                  <a:pt x="31409" y="7606"/>
                </a:lnTo>
                <a:lnTo>
                  <a:pt x="20608" y="3069"/>
                </a:lnTo>
                <a:close/>
              </a:path>
              <a:path w="171450" h="172719">
                <a:moveTo>
                  <a:pt x="156047" y="0"/>
                </a:moveTo>
                <a:lnTo>
                  <a:pt x="144385" y="1347"/>
                </a:lnTo>
                <a:lnTo>
                  <a:pt x="135596" y="9501"/>
                </a:lnTo>
                <a:lnTo>
                  <a:pt x="87568" y="96833"/>
                </a:lnTo>
                <a:lnTo>
                  <a:pt x="131050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6396" y="4921134"/>
            <a:ext cx="128847" cy="5694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61842" y="4946444"/>
            <a:ext cx="0" cy="479425"/>
          </a:xfrm>
          <a:custGeom>
            <a:avLst/>
            <a:gdLst/>
            <a:ahLst/>
            <a:cxnLst/>
            <a:rect l="l" t="t" r="r" b="b"/>
            <a:pathLst>
              <a:path h="479425">
                <a:moveTo>
                  <a:pt x="0" y="0"/>
                </a:moveTo>
                <a:lnTo>
                  <a:pt x="0" y="478809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1705" y="3665913"/>
            <a:ext cx="394854" cy="7439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55333" y="3691712"/>
            <a:ext cx="12065" cy="464820"/>
          </a:xfrm>
          <a:custGeom>
            <a:avLst/>
            <a:gdLst/>
            <a:ahLst/>
            <a:cxnLst/>
            <a:rect l="l" t="t" r="r" b="b"/>
            <a:pathLst>
              <a:path w="12065" h="464820">
                <a:moveTo>
                  <a:pt x="0" y="0"/>
                </a:moveTo>
                <a:lnTo>
                  <a:pt x="11745" y="464648"/>
                </a:lnTo>
              </a:path>
            </a:pathLst>
          </a:custGeom>
          <a:ln w="38099">
            <a:solidFill>
              <a:srgbClr val="7B1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78554" y="4021732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20">
                <a:moveTo>
                  <a:pt x="20608" y="3068"/>
                </a:moveTo>
                <a:lnTo>
                  <a:pt x="8969" y="5842"/>
                </a:lnTo>
                <a:lnTo>
                  <a:pt x="4536" y="9622"/>
                </a:lnTo>
                <a:lnTo>
                  <a:pt x="0" y="20422"/>
                </a:lnTo>
                <a:lnTo>
                  <a:pt x="2774" y="32062"/>
                </a:lnTo>
                <a:lnTo>
                  <a:pt x="89478" y="172423"/>
                </a:lnTo>
                <a:lnTo>
                  <a:pt x="131049" y="96833"/>
                </a:lnTo>
                <a:lnTo>
                  <a:pt x="87568" y="96833"/>
                </a:lnTo>
                <a:lnTo>
                  <a:pt x="35189" y="12037"/>
                </a:lnTo>
                <a:lnTo>
                  <a:pt x="31409" y="7604"/>
                </a:lnTo>
                <a:lnTo>
                  <a:pt x="20608" y="3068"/>
                </a:lnTo>
                <a:close/>
              </a:path>
              <a:path w="171450" h="172720">
                <a:moveTo>
                  <a:pt x="156047" y="0"/>
                </a:moveTo>
                <a:lnTo>
                  <a:pt x="144384" y="1346"/>
                </a:lnTo>
                <a:lnTo>
                  <a:pt x="135596" y="9500"/>
                </a:lnTo>
                <a:lnTo>
                  <a:pt x="87568" y="96833"/>
                </a:lnTo>
                <a:lnTo>
                  <a:pt x="131049" y="96833"/>
                </a:lnTo>
                <a:lnTo>
                  <a:pt x="168980" y="27860"/>
                </a:lnTo>
                <a:lnTo>
                  <a:pt x="170969" y="22439"/>
                </a:lnTo>
                <a:lnTo>
                  <a:pt x="169623" y="10776"/>
                </a:lnTo>
                <a:lnTo>
                  <a:pt x="161468" y="1988"/>
                </a:lnTo>
                <a:lnTo>
                  <a:pt x="156047" y="0"/>
                </a:lnTo>
                <a:close/>
              </a:path>
            </a:pathLst>
          </a:custGeom>
          <a:solidFill>
            <a:srgbClr val="7B19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8</a:t>
            </a:fld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1055" marR="5080" indent="-808990">
              <a:lnSpc>
                <a:spcPts val="3300"/>
              </a:lnSpc>
            </a:pPr>
            <a:r>
              <a:rPr dirty="0"/>
              <a:t>“Tid</a:t>
            </a:r>
            <a:r>
              <a:rPr spc="-15" dirty="0"/>
              <a:t>y datasets are all alike bu</a:t>
            </a:r>
            <a:r>
              <a:rPr spc="-10" dirty="0"/>
              <a:t>t </a:t>
            </a:r>
            <a:r>
              <a:rPr spc="-15" dirty="0"/>
              <a:t>every untidy dataset is untidy in its </a:t>
            </a:r>
            <a:r>
              <a:rPr spc="-5" dirty="0"/>
              <a:t>o</a:t>
            </a:r>
            <a:r>
              <a:rPr spc="-25" dirty="0"/>
              <a:t>w</a:t>
            </a:r>
            <a:r>
              <a:rPr dirty="0"/>
              <a:t>n </a:t>
            </a:r>
            <a:r>
              <a:rPr spc="-25" dirty="0"/>
              <a:t>w</a:t>
            </a:r>
            <a:r>
              <a:rPr spc="-15" dirty="0"/>
              <a:t>a</a:t>
            </a:r>
            <a:r>
              <a:rPr spc="-20" dirty="0"/>
              <a:t>y</a:t>
            </a:r>
            <a:r>
              <a:rPr spc="-5" dirty="0"/>
              <a:t>.</a:t>
            </a:r>
            <a:r>
              <a:rPr dirty="0"/>
              <a:t>” – </a:t>
            </a:r>
            <a:r>
              <a:rPr spc="-5" dirty="0"/>
              <a:t>Ha</a:t>
            </a:r>
            <a:r>
              <a:rPr dirty="0"/>
              <a:t>dl</a:t>
            </a:r>
            <a:r>
              <a:rPr spc="-15" dirty="0"/>
              <a:t>ey</a:t>
            </a:r>
            <a:r>
              <a:rPr dirty="0"/>
              <a:t> </a:t>
            </a:r>
            <a:r>
              <a:rPr spc="-30" dirty="0"/>
              <a:t>W</a:t>
            </a:r>
            <a:r>
              <a:rPr dirty="0"/>
              <a:t>i</a:t>
            </a:r>
            <a:r>
              <a:rPr spc="-15" dirty="0"/>
              <a:t>ck</a:t>
            </a:r>
            <a:r>
              <a:rPr dirty="0"/>
              <a:t>h</a:t>
            </a:r>
            <a:r>
              <a:rPr spc="-20" dirty="0"/>
              <a:t>am</a:t>
            </a:r>
          </a:p>
        </p:txBody>
      </p:sp>
      <p:sp>
        <p:nvSpPr>
          <p:cNvPr id="3" name="object 3"/>
          <p:cNvSpPr/>
          <p:nvPr/>
        </p:nvSpPr>
        <p:spPr>
          <a:xfrm>
            <a:off x="457198" y="1911623"/>
            <a:ext cx="3593745" cy="2743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8143" y="1911623"/>
            <a:ext cx="2850775" cy="27431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2418" y="3413623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392" y="0"/>
                </a:lnTo>
              </a:path>
            </a:pathLst>
          </a:custGeom>
          <a:ln w="380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3577" y="3328361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23131" y="0"/>
                </a:moveTo>
                <a:lnTo>
                  <a:pt x="11455" y="1064"/>
                </a:lnTo>
                <a:lnTo>
                  <a:pt x="2478" y="8987"/>
                </a:lnTo>
                <a:lnTo>
                  <a:pt x="346" y="14388"/>
                </a:lnTo>
                <a:lnTo>
                  <a:pt x="1410" y="26064"/>
                </a:lnTo>
                <a:lnTo>
                  <a:pt x="9333" y="35041"/>
                </a:lnTo>
                <a:lnTo>
                  <a:pt x="95425" y="85260"/>
                </a:lnTo>
                <a:lnTo>
                  <a:pt x="9333" y="135481"/>
                </a:lnTo>
                <a:lnTo>
                  <a:pt x="4820" y="139132"/>
                </a:lnTo>
                <a:lnTo>
                  <a:pt x="0" y="149820"/>
                </a:lnTo>
                <a:lnTo>
                  <a:pt x="2478" y="161534"/>
                </a:lnTo>
                <a:lnTo>
                  <a:pt x="6129" y="166048"/>
                </a:lnTo>
                <a:lnTo>
                  <a:pt x="16817" y="170869"/>
                </a:lnTo>
                <a:lnTo>
                  <a:pt x="28530" y="168391"/>
                </a:lnTo>
                <a:lnTo>
                  <a:pt x="171040" y="85260"/>
                </a:lnTo>
                <a:lnTo>
                  <a:pt x="28530" y="2131"/>
                </a:lnTo>
                <a:lnTo>
                  <a:pt x="23131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53754" y="2957911"/>
            <a:ext cx="97420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tid</a:t>
            </a:r>
            <a:r>
              <a:rPr sz="1800" spc="-10" dirty="0">
                <a:latin typeface="Calibri"/>
                <a:cs typeface="Calibri"/>
              </a:rPr>
              <a:t>y</a:t>
            </a:r>
            <a:r>
              <a:rPr lang="fr-CH" sz="1800" spc="-10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ng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3352" y="1489732"/>
            <a:ext cx="120586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Wid</a:t>
            </a:r>
            <a:r>
              <a:rPr sz="1800" spc="-10" dirty="0">
                <a:latin typeface="Calibri"/>
                <a:cs typeface="Calibri"/>
              </a:rPr>
              <a:t>e format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6834" y="1489732"/>
            <a:ext cx="11601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Lon</a:t>
            </a:r>
            <a:r>
              <a:rPr sz="1800" spc="-10" dirty="0">
                <a:latin typeface="Calibri"/>
                <a:cs typeface="Calibri"/>
              </a:rPr>
              <a:t>g format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5628" y="5224548"/>
            <a:ext cx="295101" cy="142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3061" y="5377793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4107" y="5352589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4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4107" y="6363011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4" y="0"/>
                </a:moveTo>
                <a:lnTo>
                  <a:pt x="2047" y="7068"/>
                </a:lnTo>
                <a:lnTo>
                  <a:pt x="0" y="14844"/>
                </a:lnTo>
                <a:lnTo>
                  <a:pt x="58954" y="115908"/>
                </a:lnTo>
                <a:lnTo>
                  <a:pt x="88359" y="65499"/>
                </a:lnTo>
                <a:lnTo>
                  <a:pt x="58954" y="65499"/>
                </a:lnTo>
                <a:lnTo>
                  <a:pt x="21940" y="2046"/>
                </a:lnTo>
                <a:lnTo>
                  <a:pt x="14164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8" y="2046"/>
                </a:lnTo>
                <a:lnTo>
                  <a:pt x="58954" y="65499"/>
                </a:lnTo>
                <a:lnTo>
                  <a:pt x="88359" y="65499"/>
                </a:lnTo>
                <a:lnTo>
                  <a:pt x="117908" y="14844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55916" y="5224548"/>
            <a:ext cx="295101" cy="142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03740" y="5377793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4786" y="5352589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8954" y="0"/>
                </a:moveTo>
                <a:lnTo>
                  <a:pt x="0" y="101064"/>
                </a:lnTo>
                <a:lnTo>
                  <a:pt x="2047" y="108840"/>
                </a:lnTo>
                <a:lnTo>
                  <a:pt x="14164" y="115909"/>
                </a:lnTo>
                <a:lnTo>
                  <a:pt x="21940" y="113863"/>
                </a:lnTo>
                <a:lnTo>
                  <a:pt x="58954" y="50410"/>
                </a:lnTo>
                <a:lnTo>
                  <a:pt x="88360" y="50410"/>
                </a:lnTo>
                <a:lnTo>
                  <a:pt x="58954" y="0"/>
                </a:lnTo>
                <a:close/>
              </a:path>
              <a:path w="118110" h="116204">
                <a:moveTo>
                  <a:pt x="88360" y="50410"/>
                </a:moveTo>
                <a:lnTo>
                  <a:pt x="58954" y="50410"/>
                </a:lnTo>
                <a:lnTo>
                  <a:pt x="95968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60" y="5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4786" y="6363011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4" y="0"/>
                </a:moveTo>
                <a:lnTo>
                  <a:pt x="2047" y="7068"/>
                </a:lnTo>
                <a:lnTo>
                  <a:pt x="0" y="14844"/>
                </a:lnTo>
                <a:lnTo>
                  <a:pt x="58954" y="115908"/>
                </a:lnTo>
                <a:lnTo>
                  <a:pt x="88359" y="65499"/>
                </a:lnTo>
                <a:lnTo>
                  <a:pt x="58954" y="65499"/>
                </a:lnTo>
                <a:lnTo>
                  <a:pt x="21940" y="2046"/>
                </a:lnTo>
                <a:lnTo>
                  <a:pt x="14164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8" y="2046"/>
                </a:lnTo>
                <a:lnTo>
                  <a:pt x="58954" y="65499"/>
                </a:lnTo>
                <a:lnTo>
                  <a:pt x="88359" y="65499"/>
                </a:lnTo>
                <a:lnTo>
                  <a:pt x="117908" y="14844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05297" y="5224548"/>
            <a:ext cx="295101" cy="1421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51726" y="5377793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2772" y="5352589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8110" h="116204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5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2772" y="6363011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8"/>
                </a:lnTo>
                <a:lnTo>
                  <a:pt x="0" y="14844"/>
                </a:lnTo>
                <a:lnTo>
                  <a:pt x="58953" y="115908"/>
                </a:lnTo>
                <a:lnTo>
                  <a:pt x="88359" y="65499"/>
                </a:lnTo>
                <a:lnTo>
                  <a:pt x="58953" y="65499"/>
                </a:lnTo>
                <a:lnTo>
                  <a:pt x="21939" y="2046"/>
                </a:lnTo>
                <a:lnTo>
                  <a:pt x="14163" y="0"/>
                </a:lnTo>
                <a:close/>
              </a:path>
              <a:path w="118110" h="116204">
                <a:moveTo>
                  <a:pt x="103745" y="0"/>
                </a:moveTo>
                <a:lnTo>
                  <a:pt x="95967" y="2046"/>
                </a:lnTo>
                <a:lnTo>
                  <a:pt x="58953" y="65499"/>
                </a:lnTo>
                <a:lnTo>
                  <a:pt x="88359" y="65499"/>
                </a:lnTo>
                <a:lnTo>
                  <a:pt x="117908" y="14844"/>
                </a:lnTo>
                <a:lnTo>
                  <a:pt x="115862" y="7068"/>
                </a:lnTo>
                <a:lnTo>
                  <a:pt x="1037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7148" y="5224548"/>
            <a:ext cx="290945" cy="14214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3370" y="5377793"/>
            <a:ext cx="0" cy="1076325"/>
          </a:xfrm>
          <a:custGeom>
            <a:avLst/>
            <a:gdLst/>
            <a:ahLst/>
            <a:cxnLst/>
            <a:rect l="l" t="t" r="r" b="b"/>
            <a:pathLst>
              <a:path h="1076325">
                <a:moveTo>
                  <a:pt x="0" y="0"/>
                </a:moveTo>
                <a:lnTo>
                  <a:pt x="0" y="107592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4416" y="5352589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58953" y="0"/>
                </a:moveTo>
                <a:lnTo>
                  <a:pt x="0" y="101064"/>
                </a:lnTo>
                <a:lnTo>
                  <a:pt x="2045" y="108840"/>
                </a:lnTo>
                <a:lnTo>
                  <a:pt x="14163" y="115909"/>
                </a:lnTo>
                <a:lnTo>
                  <a:pt x="21939" y="113863"/>
                </a:lnTo>
                <a:lnTo>
                  <a:pt x="58953" y="50410"/>
                </a:lnTo>
                <a:lnTo>
                  <a:pt x="88359" y="50410"/>
                </a:lnTo>
                <a:lnTo>
                  <a:pt x="58953" y="0"/>
                </a:lnTo>
                <a:close/>
              </a:path>
              <a:path w="118110" h="116204">
                <a:moveTo>
                  <a:pt x="88359" y="50410"/>
                </a:moveTo>
                <a:lnTo>
                  <a:pt x="58953" y="50410"/>
                </a:lnTo>
                <a:lnTo>
                  <a:pt x="95967" y="113863"/>
                </a:lnTo>
                <a:lnTo>
                  <a:pt x="103743" y="115909"/>
                </a:lnTo>
                <a:lnTo>
                  <a:pt x="115862" y="108840"/>
                </a:lnTo>
                <a:lnTo>
                  <a:pt x="117908" y="101064"/>
                </a:lnTo>
                <a:lnTo>
                  <a:pt x="88359" y="50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4416" y="6363011"/>
            <a:ext cx="118110" cy="116205"/>
          </a:xfrm>
          <a:custGeom>
            <a:avLst/>
            <a:gdLst/>
            <a:ahLst/>
            <a:cxnLst/>
            <a:rect l="l" t="t" r="r" b="b"/>
            <a:pathLst>
              <a:path w="118110" h="116204">
                <a:moveTo>
                  <a:pt x="14163" y="0"/>
                </a:moveTo>
                <a:lnTo>
                  <a:pt x="2045" y="7068"/>
                </a:lnTo>
                <a:lnTo>
                  <a:pt x="0" y="14844"/>
                </a:lnTo>
                <a:lnTo>
                  <a:pt x="58953" y="115908"/>
                </a:lnTo>
                <a:lnTo>
                  <a:pt x="88359" y="65499"/>
                </a:lnTo>
                <a:lnTo>
                  <a:pt x="58953" y="65499"/>
                </a:lnTo>
                <a:lnTo>
                  <a:pt x="21939" y="2046"/>
                </a:lnTo>
                <a:lnTo>
                  <a:pt x="14163" y="0"/>
                </a:lnTo>
                <a:close/>
              </a:path>
              <a:path w="118110" h="116204">
                <a:moveTo>
                  <a:pt x="103743" y="0"/>
                </a:moveTo>
                <a:lnTo>
                  <a:pt x="95967" y="2046"/>
                </a:lnTo>
                <a:lnTo>
                  <a:pt x="58953" y="65499"/>
                </a:lnTo>
                <a:lnTo>
                  <a:pt x="88359" y="65499"/>
                </a:lnTo>
                <a:lnTo>
                  <a:pt x="117908" y="14844"/>
                </a:lnTo>
                <a:lnTo>
                  <a:pt x="115862" y="7068"/>
                </a:lnTo>
                <a:lnTo>
                  <a:pt x="10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05629" y="4946389"/>
            <a:ext cx="85598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10643" y="5906192"/>
            <a:ext cx="1421476" cy="2909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84357" y="6031472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107624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69899" y="5972519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9152" y="5972519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5" y="0"/>
                </a:moveTo>
                <a:lnTo>
                  <a:pt x="0" y="58954"/>
                </a:lnTo>
                <a:lnTo>
                  <a:pt x="101065" y="117908"/>
                </a:lnTo>
                <a:lnTo>
                  <a:pt x="108841" y="115861"/>
                </a:lnTo>
                <a:lnTo>
                  <a:pt x="115909" y="103744"/>
                </a:lnTo>
                <a:lnTo>
                  <a:pt x="113863" y="95968"/>
                </a:lnTo>
                <a:lnTo>
                  <a:pt x="50410" y="58954"/>
                </a:lnTo>
                <a:lnTo>
                  <a:pt x="113863" y="21940"/>
                </a:lnTo>
                <a:lnTo>
                  <a:pt x="115909" y="14163"/>
                </a:lnTo>
                <a:lnTo>
                  <a:pt x="108841" y="2046"/>
                </a:lnTo>
                <a:lnTo>
                  <a:pt x="10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10643" y="5615246"/>
            <a:ext cx="1421476" cy="2909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84357" y="5739962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107624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69899" y="5681007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59152" y="5681008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5" y="0"/>
                </a:moveTo>
                <a:lnTo>
                  <a:pt x="0" y="58954"/>
                </a:lnTo>
                <a:lnTo>
                  <a:pt x="101065" y="117908"/>
                </a:lnTo>
                <a:lnTo>
                  <a:pt x="108841" y="115861"/>
                </a:lnTo>
                <a:lnTo>
                  <a:pt x="115909" y="103744"/>
                </a:lnTo>
                <a:lnTo>
                  <a:pt x="113863" y="95968"/>
                </a:lnTo>
                <a:lnTo>
                  <a:pt x="50410" y="58954"/>
                </a:lnTo>
                <a:lnTo>
                  <a:pt x="113863" y="21940"/>
                </a:lnTo>
                <a:lnTo>
                  <a:pt x="115909" y="14163"/>
                </a:lnTo>
                <a:lnTo>
                  <a:pt x="108841" y="2046"/>
                </a:lnTo>
                <a:lnTo>
                  <a:pt x="10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10643" y="6192981"/>
            <a:ext cx="1421476" cy="29094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84357" y="6318220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107624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69899" y="625926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7" y="2046"/>
                </a:lnTo>
                <a:lnTo>
                  <a:pt x="0" y="14163"/>
                </a:lnTo>
                <a:lnTo>
                  <a:pt x="2045" y="21940"/>
                </a:lnTo>
                <a:lnTo>
                  <a:pt x="65498" y="58954"/>
                </a:lnTo>
                <a:lnTo>
                  <a:pt x="2045" y="95968"/>
                </a:lnTo>
                <a:lnTo>
                  <a:pt x="0" y="103744"/>
                </a:lnTo>
                <a:lnTo>
                  <a:pt x="7068" y="115861"/>
                </a:lnTo>
                <a:lnTo>
                  <a:pt x="14845" y="117908"/>
                </a:lnTo>
                <a:lnTo>
                  <a:pt x="115909" y="58954"/>
                </a:lnTo>
                <a:lnTo>
                  <a:pt x="14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59152" y="6259266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5" y="0"/>
                </a:moveTo>
                <a:lnTo>
                  <a:pt x="0" y="58954"/>
                </a:lnTo>
                <a:lnTo>
                  <a:pt x="101065" y="117908"/>
                </a:lnTo>
                <a:lnTo>
                  <a:pt x="108841" y="115861"/>
                </a:lnTo>
                <a:lnTo>
                  <a:pt x="115909" y="103744"/>
                </a:lnTo>
                <a:lnTo>
                  <a:pt x="113863" y="95968"/>
                </a:lnTo>
                <a:lnTo>
                  <a:pt x="50410" y="58954"/>
                </a:lnTo>
                <a:lnTo>
                  <a:pt x="113863" y="21939"/>
                </a:lnTo>
                <a:lnTo>
                  <a:pt x="115909" y="14163"/>
                </a:lnTo>
                <a:lnTo>
                  <a:pt x="108841" y="2046"/>
                </a:lnTo>
                <a:lnTo>
                  <a:pt x="10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06486" y="5345083"/>
            <a:ext cx="1421476" cy="2951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78572" y="5471637"/>
            <a:ext cx="1076325" cy="0"/>
          </a:xfrm>
          <a:custGeom>
            <a:avLst/>
            <a:gdLst/>
            <a:ahLst/>
            <a:cxnLst/>
            <a:rect l="l" t="t" r="r" b="b"/>
            <a:pathLst>
              <a:path w="1076325">
                <a:moveTo>
                  <a:pt x="1076245" y="0"/>
                </a:moveTo>
                <a:lnTo>
                  <a:pt x="0" y="0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4114" y="5412683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4845" y="0"/>
                </a:moveTo>
                <a:lnTo>
                  <a:pt x="7067" y="2045"/>
                </a:lnTo>
                <a:lnTo>
                  <a:pt x="0" y="14163"/>
                </a:lnTo>
                <a:lnTo>
                  <a:pt x="2045" y="21939"/>
                </a:lnTo>
                <a:lnTo>
                  <a:pt x="65498" y="58953"/>
                </a:lnTo>
                <a:lnTo>
                  <a:pt x="2045" y="95968"/>
                </a:lnTo>
                <a:lnTo>
                  <a:pt x="0" y="103745"/>
                </a:lnTo>
                <a:lnTo>
                  <a:pt x="7068" y="115862"/>
                </a:lnTo>
                <a:lnTo>
                  <a:pt x="14845" y="117908"/>
                </a:lnTo>
                <a:lnTo>
                  <a:pt x="115909" y="58953"/>
                </a:lnTo>
                <a:lnTo>
                  <a:pt x="148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53367" y="5412685"/>
            <a:ext cx="116205" cy="118110"/>
          </a:xfrm>
          <a:custGeom>
            <a:avLst/>
            <a:gdLst/>
            <a:ahLst/>
            <a:cxnLst/>
            <a:rect l="l" t="t" r="r" b="b"/>
            <a:pathLst>
              <a:path w="116204" h="118110">
                <a:moveTo>
                  <a:pt x="101065" y="0"/>
                </a:moveTo>
                <a:lnTo>
                  <a:pt x="0" y="58953"/>
                </a:lnTo>
                <a:lnTo>
                  <a:pt x="101065" y="117908"/>
                </a:lnTo>
                <a:lnTo>
                  <a:pt x="108841" y="115860"/>
                </a:lnTo>
                <a:lnTo>
                  <a:pt x="115909" y="103743"/>
                </a:lnTo>
                <a:lnTo>
                  <a:pt x="113863" y="95967"/>
                </a:lnTo>
                <a:lnTo>
                  <a:pt x="50410" y="58953"/>
                </a:lnTo>
                <a:lnTo>
                  <a:pt x="113863" y="21939"/>
                </a:lnTo>
                <a:lnTo>
                  <a:pt x="115909" y="14163"/>
                </a:lnTo>
                <a:lnTo>
                  <a:pt x="108841" y="2045"/>
                </a:lnTo>
                <a:lnTo>
                  <a:pt x="101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222684" y="4943674"/>
            <a:ext cx="12211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obs</a:t>
            </a:r>
            <a:r>
              <a:rPr sz="1800" spc="-10" dirty="0">
                <a:latin typeface="Calibri"/>
                <a:cs typeface="Calibri"/>
              </a:rPr>
              <a:t>ervations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093228" y="5478086"/>
            <a:ext cx="286789" cy="28678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44930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7" y="0"/>
                </a:moveTo>
                <a:lnTo>
                  <a:pt x="47850" y="10999"/>
                </a:lnTo>
                <a:lnTo>
                  <a:pt x="17051" y="38213"/>
                </a:lnTo>
                <a:lnTo>
                  <a:pt x="1154" y="76827"/>
                </a:lnTo>
                <a:lnTo>
                  <a:pt x="0" y="91400"/>
                </a:lnTo>
                <a:lnTo>
                  <a:pt x="357" y="99529"/>
                </a:lnTo>
                <a:lnTo>
                  <a:pt x="13075" y="138107"/>
                </a:lnTo>
                <a:lnTo>
                  <a:pt x="41535" y="166904"/>
                </a:lnTo>
                <a:lnTo>
                  <a:pt x="82351" y="181589"/>
                </a:lnTo>
                <a:lnTo>
                  <a:pt x="98117" y="182599"/>
                </a:lnTo>
                <a:lnTo>
                  <a:pt x="112005" y="180505"/>
                </a:lnTo>
                <a:lnTo>
                  <a:pt x="148413" y="162538"/>
                </a:lnTo>
                <a:lnTo>
                  <a:pt x="169503" y="137100"/>
                </a:lnTo>
                <a:lnTo>
                  <a:pt x="90089" y="137100"/>
                </a:lnTo>
                <a:lnTo>
                  <a:pt x="76018" y="134453"/>
                </a:lnTo>
                <a:lnTo>
                  <a:pt x="63833" y="127847"/>
                </a:lnTo>
                <a:lnTo>
                  <a:pt x="54246" y="117993"/>
                </a:lnTo>
                <a:lnTo>
                  <a:pt x="47971" y="105607"/>
                </a:lnTo>
                <a:lnTo>
                  <a:pt x="45721" y="91400"/>
                </a:lnTo>
                <a:lnTo>
                  <a:pt x="45899" y="87337"/>
                </a:lnTo>
                <a:lnTo>
                  <a:pt x="66487" y="53648"/>
                </a:lnTo>
                <a:lnTo>
                  <a:pt x="94778" y="45800"/>
                </a:lnTo>
                <a:lnTo>
                  <a:pt x="170545" y="45800"/>
                </a:lnTo>
                <a:lnTo>
                  <a:pt x="163382" y="35211"/>
                </a:lnTo>
                <a:lnTo>
                  <a:pt x="131263" y="9553"/>
                </a:lnTo>
                <a:lnTo>
                  <a:pt x="103809" y="1110"/>
                </a:lnTo>
                <a:lnTo>
                  <a:pt x="88737" y="0"/>
                </a:lnTo>
                <a:close/>
              </a:path>
              <a:path w="182879" h="182879">
                <a:moveTo>
                  <a:pt x="170545" y="45800"/>
                </a:moveTo>
                <a:lnTo>
                  <a:pt x="94778" y="45800"/>
                </a:lnTo>
                <a:lnTo>
                  <a:pt x="108282" y="48914"/>
                </a:lnTo>
                <a:lnTo>
                  <a:pt x="119926" y="55831"/>
                </a:lnTo>
                <a:lnTo>
                  <a:pt x="129049" y="65994"/>
                </a:lnTo>
                <a:lnTo>
                  <a:pt x="134992" y="78851"/>
                </a:lnTo>
                <a:lnTo>
                  <a:pt x="137095" y="93846"/>
                </a:lnTo>
                <a:lnTo>
                  <a:pt x="134188" y="107606"/>
                </a:lnTo>
                <a:lnTo>
                  <a:pt x="127411" y="119494"/>
                </a:lnTo>
                <a:lnTo>
                  <a:pt x="117387" y="128828"/>
                </a:lnTo>
                <a:lnTo>
                  <a:pt x="104738" y="134924"/>
                </a:lnTo>
                <a:lnTo>
                  <a:pt x="90089" y="137100"/>
                </a:lnTo>
                <a:lnTo>
                  <a:pt x="169503" y="137100"/>
                </a:lnTo>
                <a:lnTo>
                  <a:pt x="173480" y="129957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7"/>
                </a:lnTo>
                <a:lnTo>
                  <a:pt x="171049" y="46546"/>
                </a:lnTo>
                <a:lnTo>
                  <a:pt x="170545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144930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4" y="18507"/>
                </a:lnTo>
                <a:lnTo>
                  <a:pt x="74283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6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59" y="142210"/>
                </a:lnTo>
                <a:lnTo>
                  <a:pt x="137317" y="170335"/>
                </a:lnTo>
                <a:lnTo>
                  <a:pt x="98118" y="182600"/>
                </a:lnTo>
                <a:lnTo>
                  <a:pt x="82351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90650" y="55530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7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1"/>
                </a:lnTo>
                <a:lnTo>
                  <a:pt x="83329" y="20194"/>
                </a:lnTo>
                <a:lnTo>
                  <a:pt x="74206" y="10031"/>
                </a:lnTo>
                <a:lnTo>
                  <a:pt x="62563" y="3114"/>
                </a:lnTo>
                <a:lnTo>
                  <a:pt x="49058" y="0"/>
                </a:lnTo>
                <a:lnTo>
                  <a:pt x="33790" y="2034"/>
                </a:lnTo>
                <a:lnTo>
                  <a:pt x="3459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458988" y="5478086"/>
            <a:ext cx="282632" cy="2867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07522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49" y="10999"/>
                </a:lnTo>
                <a:lnTo>
                  <a:pt x="17051" y="38213"/>
                </a:lnTo>
                <a:lnTo>
                  <a:pt x="1154" y="76827"/>
                </a:lnTo>
                <a:lnTo>
                  <a:pt x="0" y="91400"/>
                </a:lnTo>
                <a:lnTo>
                  <a:pt x="357" y="99529"/>
                </a:lnTo>
                <a:lnTo>
                  <a:pt x="13075" y="138107"/>
                </a:lnTo>
                <a:lnTo>
                  <a:pt x="41534" y="166904"/>
                </a:lnTo>
                <a:lnTo>
                  <a:pt x="82351" y="181589"/>
                </a:lnTo>
                <a:lnTo>
                  <a:pt x="98117" y="182599"/>
                </a:lnTo>
                <a:lnTo>
                  <a:pt x="112004" y="180505"/>
                </a:lnTo>
                <a:lnTo>
                  <a:pt x="148413" y="162537"/>
                </a:lnTo>
                <a:lnTo>
                  <a:pt x="169503" y="137100"/>
                </a:lnTo>
                <a:lnTo>
                  <a:pt x="90087" y="137100"/>
                </a:lnTo>
                <a:lnTo>
                  <a:pt x="76017" y="134453"/>
                </a:lnTo>
                <a:lnTo>
                  <a:pt x="63831" y="127846"/>
                </a:lnTo>
                <a:lnTo>
                  <a:pt x="54244" y="117993"/>
                </a:lnTo>
                <a:lnTo>
                  <a:pt x="47969" y="105606"/>
                </a:lnTo>
                <a:lnTo>
                  <a:pt x="45718" y="91400"/>
                </a:lnTo>
                <a:lnTo>
                  <a:pt x="45897" y="87335"/>
                </a:lnTo>
                <a:lnTo>
                  <a:pt x="66486" y="53648"/>
                </a:lnTo>
                <a:lnTo>
                  <a:pt x="94777" y="45800"/>
                </a:lnTo>
                <a:lnTo>
                  <a:pt x="170545" y="45800"/>
                </a:lnTo>
                <a:lnTo>
                  <a:pt x="163382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5" y="45800"/>
                </a:moveTo>
                <a:lnTo>
                  <a:pt x="94777" y="45800"/>
                </a:lnTo>
                <a:lnTo>
                  <a:pt x="108282" y="48915"/>
                </a:lnTo>
                <a:lnTo>
                  <a:pt x="119925" y="55831"/>
                </a:lnTo>
                <a:lnTo>
                  <a:pt x="129048" y="65995"/>
                </a:lnTo>
                <a:lnTo>
                  <a:pt x="134991" y="78852"/>
                </a:lnTo>
                <a:lnTo>
                  <a:pt x="137094" y="93847"/>
                </a:lnTo>
                <a:lnTo>
                  <a:pt x="134187" y="107607"/>
                </a:lnTo>
                <a:lnTo>
                  <a:pt x="127410" y="119494"/>
                </a:lnTo>
                <a:lnTo>
                  <a:pt x="117385" y="128828"/>
                </a:lnTo>
                <a:lnTo>
                  <a:pt x="104737" y="134924"/>
                </a:lnTo>
                <a:lnTo>
                  <a:pt x="90087" y="137100"/>
                </a:lnTo>
                <a:lnTo>
                  <a:pt x="169503" y="137100"/>
                </a:lnTo>
                <a:lnTo>
                  <a:pt x="173479" y="129956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6"/>
                </a:lnTo>
                <a:lnTo>
                  <a:pt x="171049" y="46545"/>
                </a:lnTo>
                <a:lnTo>
                  <a:pt x="170545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507522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553241" y="55530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8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24748" y="5478086"/>
            <a:ext cx="282632" cy="2867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73280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7" y="0"/>
                </a:moveTo>
                <a:lnTo>
                  <a:pt x="47850" y="10999"/>
                </a:lnTo>
                <a:lnTo>
                  <a:pt x="17051" y="38213"/>
                </a:lnTo>
                <a:lnTo>
                  <a:pt x="1154" y="76827"/>
                </a:lnTo>
                <a:lnTo>
                  <a:pt x="0" y="91400"/>
                </a:lnTo>
                <a:lnTo>
                  <a:pt x="357" y="99531"/>
                </a:lnTo>
                <a:lnTo>
                  <a:pt x="13076" y="138107"/>
                </a:lnTo>
                <a:lnTo>
                  <a:pt x="41536" y="166904"/>
                </a:lnTo>
                <a:lnTo>
                  <a:pt x="82353" y="181589"/>
                </a:lnTo>
                <a:lnTo>
                  <a:pt x="98119" y="182599"/>
                </a:lnTo>
                <a:lnTo>
                  <a:pt x="112006" y="180504"/>
                </a:lnTo>
                <a:lnTo>
                  <a:pt x="148414" y="162537"/>
                </a:lnTo>
                <a:lnTo>
                  <a:pt x="169504" y="137100"/>
                </a:lnTo>
                <a:lnTo>
                  <a:pt x="90088" y="137100"/>
                </a:lnTo>
                <a:lnTo>
                  <a:pt x="76017" y="134453"/>
                </a:lnTo>
                <a:lnTo>
                  <a:pt x="63832" y="127846"/>
                </a:lnTo>
                <a:lnTo>
                  <a:pt x="54245" y="117993"/>
                </a:lnTo>
                <a:lnTo>
                  <a:pt x="47970" y="105606"/>
                </a:lnTo>
                <a:lnTo>
                  <a:pt x="45719" y="91400"/>
                </a:lnTo>
                <a:lnTo>
                  <a:pt x="45898" y="87335"/>
                </a:lnTo>
                <a:lnTo>
                  <a:pt x="66487" y="53648"/>
                </a:lnTo>
                <a:lnTo>
                  <a:pt x="94778" y="45800"/>
                </a:lnTo>
                <a:lnTo>
                  <a:pt x="170546" y="45800"/>
                </a:lnTo>
                <a:lnTo>
                  <a:pt x="163383" y="35211"/>
                </a:lnTo>
                <a:lnTo>
                  <a:pt x="131263" y="9553"/>
                </a:lnTo>
                <a:lnTo>
                  <a:pt x="103808" y="1110"/>
                </a:lnTo>
                <a:lnTo>
                  <a:pt x="88737" y="0"/>
                </a:lnTo>
                <a:close/>
              </a:path>
              <a:path w="182879" h="182879">
                <a:moveTo>
                  <a:pt x="170546" y="45800"/>
                </a:moveTo>
                <a:lnTo>
                  <a:pt x="94778" y="45800"/>
                </a:lnTo>
                <a:lnTo>
                  <a:pt x="108283" y="48915"/>
                </a:lnTo>
                <a:lnTo>
                  <a:pt x="119926" y="55831"/>
                </a:lnTo>
                <a:lnTo>
                  <a:pt x="129049" y="65995"/>
                </a:lnTo>
                <a:lnTo>
                  <a:pt x="134992" y="78852"/>
                </a:lnTo>
                <a:lnTo>
                  <a:pt x="137095" y="93847"/>
                </a:lnTo>
                <a:lnTo>
                  <a:pt x="134188" y="107607"/>
                </a:lnTo>
                <a:lnTo>
                  <a:pt x="127411" y="119494"/>
                </a:lnTo>
                <a:lnTo>
                  <a:pt x="117387" y="128828"/>
                </a:lnTo>
                <a:lnTo>
                  <a:pt x="104738" y="134924"/>
                </a:lnTo>
                <a:lnTo>
                  <a:pt x="90088" y="137100"/>
                </a:lnTo>
                <a:lnTo>
                  <a:pt x="169504" y="137100"/>
                </a:lnTo>
                <a:lnTo>
                  <a:pt x="173481" y="129956"/>
                </a:lnTo>
                <a:lnTo>
                  <a:pt x="178546" y="116495"/>
                </a:lnTo>
                <a:lnTo>
                  <a:pt x="181691" y="101965"/>
                </a:lnTo>
                <a:lnTo>
                  <a:pt x="182752" y="86504"/>
                </a:lnTo>
                <a:lnTo>
                  <a:pt x="180890" y="72363"/>
                </a:lnTo>
                <a:lnTo>
                  <a:pt x="176938" y="58986"/>
                </a:lnTo>
                <a:lnTo>
                  <a:pt x="171050" y="46545"/>
                </a:lnTo>
                <a:lnTo>
                  <a:pt x="170546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3280" y="55072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19000" y="55530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8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93228" y="5802283"/>
            <a:ext cx="282632" cy="2826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44185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50" y="10999"/>
                </a:lnTo>
                <a:lnTo>
                  <a:pt x="17051" y="38213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0"/>
                </a:lnTo>
                <a:lnTo>
                  <a:pt x="13075" y="138107"/>
                </a:lnTo>
                <a:lnTo>
                  <a:pt x="41535" y="166905"/>
                </a:lnTo>
                <a:lnTo>
                  <a:pt x="82351" y="181590"/>
                </a:lnTo>
                <a:lnTo>
                  <a:pt x="98118" y="182600"/>
                </a:lnTo>
                <a:lnTo>
                  <a:pt x="112005" y="180505"/>
                </a:lnTo>
                <a:lnTo>
                  <a:pt x="148414" y="162537"/>
                </a:lnTo>
                <a:lnTo>
                  <a:pt x="169503" y="137101"/>
                </a:lnTo>
                <a:lnTo>
                  <a:pt x="90088" y="137101"/>
                </a:lnTo>
                <a:lnTo>
                  <a:pt x="76017" y="134454"/>
                </a:lnTo>
                <a:lnTo>
                  <a:pt x="63832" y="127847"/>
                </a:lnTo>
                <a:lnTo>
                  <a:pt x="54245" y="117994"/>
                </a:lnTo>
                <a:lnTo>
                  <a:pt x="47970" y="105607"/>
                </a:lnTo>
                <a:lnTo>
                  <a:pt x="45719" y="91400"/>
                </a:lnTo>
                <a:lnTo>
                  <a:pt x="45898" y="87335"/>
                </a:lnTo>
                <a:lnTo>
                  <a:pt x="66487" y="53648"/>
                </a:lnTo>
                <a:lnTo>
                  <a:pt x="94779" y="45801"/>
                </a:lnTo>
                <a:lnTo>
                  <a:pt x="170545" y="45801"/>
                </a:lnTo>
                <a:lnTo>
                  <a:pt x="163382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5" y="45801"/>
                </a:moveTo>
                <a:lnTo>
                  <a:pt x="94779" y="45801"/>
                </a:lnTo>
                <a:lnTo>
                  <a:pt x="108283" y="48915"/>
                </a:lnTo>
                <a:lnTo>
                  <a:pt x="119927" y="55832"/>
                </a:lnTo>
                <a:lnTo>
                  <a:pt x="129050" y="65996"/>
                </a:lnTo>
                <a:lnTo>
                  <a:pt x="134992" y="78853"/>
                </a:lnTo>
                <a:lnTo>
                  <a:pt x="137095" y="93848"/>
                </a:lnTo>
                <a:lnTo>
                  <a:pt x="134188" y="107607"/>
                </a:lnTo>
                <a:lnTo>
                  <a:pt x="127411" y="119495"/>
                </a:lnTo>
                <a:lnTo>
                  <a:pt x="117386" y="128828"/>
                </a:lnTo>
                <a:lnTo>
                  <a:pt x="104738" y="134924"/>
                </a:lnTo>
                <a:lnTo>
                  <a:pt x="90088" y="137101"/>
                </a:lnTo>
                <a:lnTo>
                  <a:pt x="169503" y="137101"/>
                </a:lnTo>
                <a:lnTo>
                  <a:pt x="173480" y="129957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6"/>
                </a:lnTo>
                <a:lnTo>
                  <a:pt x="171049" y="46546"/>
                </a:lnTo>
                <a:lnTo>
                  <a:pt x="170545" y="45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44185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4" y="18507"/>
                </a:lnTo>
                <a:lnTo>
                  <a:pt x="74283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6"/>
                </a:lnTo>
                <a:lnTo>
                  <a:pt x="182750" y="86505"/>
                </a:lnTo>
                <a:lnTo>
                  <a:pt x="181690" y="101966"/>
                </a:lnTo>
                <a:lnTo>
                  <a:pt x="166659" y="142210"/>
                </a:lnTo>
                <a:lnTo>
                  <a:pt x="137317" y="170335"/>
                </a:lnTo>
                <a:lnTo>
                  <a:pt x="98118" y="182600"/>
                </a:lnTo>
                <a:lnTo>
                  <a:pt x="82351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189905" y="58743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7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1"/>
                </a:lnTo>
                <a:lnTo>
                  <a:pt x="83329" y="20194"/>
                </a:lnTo>
                <a:lnTo>
                  <a:pt x="74206" y="10030"/>
                </a:lnTo>
                <a:lnTo>
                  <a:pt x="62563" y="3114"/>
                </a:lnTo>
                <a:lnTo>
                  <a:pt x="49058" y="0"/>
                </a:lnTo>
                <a:lnTo>
                  <a:pt x="33790" y="2034"/>
                </a:lnTo>
                <a:lnTo>
                  <a:pt x="3459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458988" y="5802283"/>
            <a:ext cx="282632" cy="282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07522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49" y="10999"/>
                </a:lnTo>
                <a:lnTo>
                  <a:pt x="17050" y="38213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0"/>
                </a:lnTo>
                <a:lnTo>
                  <a:pt x="13075" y="138107"/>
                </a:lnTo>
                <a:lnTo>
                  <a:pt x="41534" y="166905"/>
                </a:lnTo>
                <a:lnTo>
                  <a:pt x="82351" y="181590"/>
                </a:lnTo>
                <a:lnTo>
                  <a:pt x="98118" y="182600"/>
                </a:lnTo>
                <a:lnTo>
                  <a:pt x="112005" y="180505"/>
                </a:lnTo>
                <a:lnTo>
                  <a:pt x="148413" y="162537"/>
                </a:lnTo>
                <a:lnTo>
                  <a:pt x="169503" y="137101"/>
                </a:lnTo>
                <a:lnTo>
                  <a:pt x="90087" y="137101"/>
                </a:lnTo>
                <a:lnTo>
                  <a:pt x="76017" y="134454"/>
                </a:lnTo>
                <a:lnTo>
                  <a:pt x="63831" y="127847"/>
                </a:lnTo>
                <a:lnTo>
                  <a:pt x="54244" y="117993"/>
                </a:lnTo>
                <a:lnTo>
                  <a:pt x="47969" y="105607"/>
                </a:lnTo>
                <a:lnTo>
                  <a:pt x="45718" y="91400"/>
                </a:lnTo>
                <a:lnTo>
                  <a:pt x="45897" y="87335"/>
                </a:lnTo>
                <a:lnTo>
                  <a:pt x="66487" y="53648"/>
                </a:lnTo>
                <a:lnTo>
                  <a:pt x="94778" y="45801"/>
                </a:lnTo>
                <a:lnTo>
                  <a:pt x="170545" y="45801"/>
                </a:lnTo>
                <a:lnTo>
                  <a:pt x="163382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5" y="45801"/>
                </a:moveTo>
                <a:lnTo>
                  <a:pt x="94778" y="45801"/>
                </a:lnTo>
                <a:lnTo>
                  <a:pt x="108282" y="48915"/>
                </a:lnTo>
                <a:lnTo>
                  <a:pt x="119925" y="55831"/>
                </a:lnTo>
                <a:lnTo>
                  <a:pt x="129048" y="65995"/>
                </a:lnTo>
                <a:lnTo>
                  <a:pt x="134991" y="78852"/>
                </a:lnTo>
                <a:lnTo>
                  <a:pt x="137094" y="93848"/>
                </a:lnTo>
                <a:lnTo>
                  <a:pt x="134187" y="107607"/>
                </a:lnTo>
                <a:lnTo>
                  <a:pt x="127410" y="119495"/>
                </a:lnTo>
                <a:lnTo>
                  <a:pt x="117385" y="128828"/>
                </a:lnTo>
                <a:lnTo>
                  <a:pt x="104737" y="134924"/>
                </a:lnTo>
                <a:lnTo>
                  <a:pt x="90087" y="137101"/>
                </a:lnTo>
                <a:lnTo>
                  <a:pt x="169503" y="137101"/>
                </a:lnTo>
                <a:lnTo>
                  <a:pt x="173479" y="129956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6"/>
                </a:lnTo>
                <a:lnTo>
                  <a:pt x="171049" y="46545"/>
                </a:lnTo>
                <a:lnTo>
                  <a:pt x="170545" y="45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07522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53241" y="58743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8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24748" y="5802283"/>
            <a:ext cx="282632" cy="282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73280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50" y="10999"/>
                </a:lnTo>
                <a:lnTo>
                  <a:pt x="17051" y="38214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1"/>
                </a:lnTo>
                <a:lnTo>
                  <a:pt x="13076" y="138108"/>
                </a:lnTo>
                <a:lnTo>
                  <a:pt x="41536" y="166905"/>
                </a:lnTo>
                <a:lnTo>
                  <a:pt x="82353" y="181590"/>
                </a:lnTo>
                <a:lnTo>
                  <a:pt x="98120" y="182600"/>
                </a:lnTo>
                <a:lnTo>
                  <a:pt x="112006" y="180505"/>
                </a:lnTo>
                <a:lnTo>
                  <a:pt x="148415" y="162537"/>
                </a:lnTo>
                <a:lnTo>
                  <a:pt x="169504" y="137101"/>
                </a:lnTo>
                <a:lnTo>
                  <a:pt x="90088" y="137101"/>
                </a:lnTo>
                <a:lnTo>
                  <a:pt x="76017" y="134454"/>
                </a:lnTo>
                <a:lnTo>
                  <a:pt x="63832" y="127847"/>
                </a:lnTo>
                <a:lnTo>
                  <a:pt x="54245" y="117993"/>
                </a:lnTo>
                <a:lnTo>
                  <a:pt x="47970" y="105607"/>
                </a:lnTo>
                <a:lnTo>
                  <a:pt x="45719" y="91400"/>
                </a:lnTo>
                <a:lnTo>
                  <a:pt x="45898" y="87335"/>
                </a:lnTo>
                <a:lnTo>
                  <a:pt x="66487" y="53648"/>
                </a:lnTo>
                <a:lnTo>
                  <a:pt x="94779" y="45800"/>
                </a:lnTo>
                <a:lnTo>
                  <a:pt x="170546" y="45800"/>
                </a:lnTo>
                <a:lnTo>
                  <a:pt x="163383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6" y="45800"/>
                </a:moveTo>
                <a:lnTo>
                  <a:pt x="94779" y="45800"/>
                </a:lnTo>
                <a:lnTo>
                  <a:pt x="108283" y="48915"/>
                </a:lnTo>
                <a:lnTo>
                  <a:pt x="119927" y="55831"/>
                </a:lnTo>
                <a:lnTo>
                  <a:pt x="129050" y="65995"/>
                </a:lnTo>
                <a:lnTo>
                  <a:pt x="134992" y="78852"/>
                </a:lnTo>
                <a:lnTo>
                  <a:pt x="137095" y="93848"/>
                </a:lnTo>
                <a:lnTo>
                  <a:pt x="134188" y="107607"/>
                </a:lnTo>
                <a:lnTo>
                  <a:pt x="127411" y="119495"/>
                </a:lnTo>
                <a:lnTo>
                  <a:pt x="117387" y="128828"/>
                </a:lnTo>
                <a:lnTo>
                  <a:pt x="104738" y="134924"/>
                </a:lnTo>
                <a:lnTo>
                  <a:pt x="90088" y="137101"/>
                </a:lnTo>
                <a:lnTo>
                  <a:pt x="169504" y="137101"/>
                </a:lnTo>
                <a:lnTo>
                  <a:pt x="173481" y="129956"/>
                </a:lnTo>
                <a:lnTo>
                  <a:pt x="178546" y="116495"/>
                </a:lnTo>
                <a:lnTo>
                  <a:pt x="181691" y="101965"/>
                </a:lnTo>
                <a:lnTo>
                  <a:pt x="182752" y="86504"/>
                </a:lnTo>
                <a:lnTo>
                  <a:pt x="180890" y="72362"/>
                </a:lnTo>
                <a:lnTo>
                  <a:pt x="176938" y="58986"/>
                </a:lnTo>
                <a:lnTo>
                  <a:pt x="171050" y="46545"/>
                </a:lnTo>
                <a:lnTo>
                  <a:pt x="170546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73280" y="582853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919000" y="5874337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8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93228" y="6114010"/>
            <a:ext cx="286789" cy="282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144930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50" y="10999"/>
                </a:lnTo>
                <a:lnTo>
                  <a:pt x="17051" y="38214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0"/>
                </a:lnTo>
                <a:lnTo>
                  <a:pt x="13075" y="138107"/>
                </a:lnTo>
                <a:lnTo>
                  <a:pt x="41535" y="166905"/>
                </a:lnTo>
                <a:lnTo>
                  <a:pt x="82352" y="181590"/>
                </a:lnTo>
                <a:lnTo>
                  <a:pt x="98118" y="182600"/>
                </a:lnTo>
                <a:lnTo>
                  <a:pt x="112005" y="180505"/>
                </a:lnTo>
                <a:lnTo>
                  <a:pt x="148413" y="162538"/>
                </a:lnTo>
                <a:lnTo>
                  <a:pt x="169503" y="137101"/>
                </a:lnTo>
                <a:lnTo>
                  <a:pt x="90089" y="137101"/>
                </a:lnTo>
                <a:lnTo>
                  <a:pt x="76018" y="134454"/>
                </a:lnTo>
                <a:lnTo>
                  <a:pt x="63833" y="127847"/>
                </a:lnTo>
                <a:lnTo>
                  <a:pt x="54246" y="117994"/>
                </a:lnTo>
                <a:lnTo>
                  <a:pt x="47971" y="105607"/>
                </a:lnTo>
                <a:lnTo>
                  <a:pt x="45721" y="91400"/>
                </a:lnTo>
                <a:lnTo>
                  <a:pt x="45899" y="87337"/>
                </a:lnTo>
                <a:lnTo>
                  <a:pt x="66487" y="53648"/>
                </a:lnTo>
                <a:lnTo>
                  <a:pt x="94778" y="45800"/>
                </a:lnTo>
                <a:lnTo>
                  <a:pt x="170545" y="45800"/>
                </a:lnTo>
                <a:lnTo>
                  <a:pt x="163382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5" y="45800"/>
                </a:moveTo>
                <a:lnTo>
                  <a:pt x="94778" y="45800"/>
                </a:lnTo>
                <a:lnTo>
                  <a:pt x="108283" y="48915"/>
                </a:lnTo>
                <a:lnTo>
                  <a:pt x="119926" y="55831"/>
                </a:lnTo>
                <a:lnTo>
                  <a:pt x="129049" y="65995"/>
                </a:lnTo>
                <a:lnTo>
                  <a:pt x="134992" y="78852"/>
                </a:lnTo>
                <a:lnTo>
                  <a:pt x="137095" y="93847"/>
                </a:lnTo>
                <a:lnTo>
                  <a:pt x="134188" y="107607"/>
                </a:lnTo>
                <a:lnTo>
                  <a:pt x="127411" y="119495"/>
                </a:lnTo>
                <a:lnTo>
                  <a:pt x="117387" y="128828"/>
                </a:lnTo>
                <a:lnTo>
                  <a:pt x="104738" y="134924"/>
                </a:lnTo>
                <a:lnTo>
                  <a:pt x="90089" y="137101"/>
                </a:lnTo>
                <a:lnTo>
                  <a:pt x="169503" y="137101"/>
                </a:lnTo>
                <a:lnTo>
                  <a:pt x="173480" y="129957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7"/>
                </a:lnTo>
                <a:lnTo>
                  <a:pt x="171049" y="46546"/>
                </a:lnTo>
                <a:lnTo>
                  <a:pt x="170545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44930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4" y="18507"/>
                </a:lnTo>
                <a:lnTo>
                  <a:pt x="74283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6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59" y="142210"/>
                </a:lnTo>
                <a:lnTo>
                  <a:pt x="137317" y="170335"/>
                </a:lnTo>
                <a:lnTo>
                  <a:pt x="98118" y="182600"/>
                </a:lnTo>
                <a:lnTo>
                  <a:pt x="82351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190650" y="618655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7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1"/>
                </a:lnTo>
                <a:lnTo>
                  <a:pt x="83329" y="20194"/>
                </a:lnTo>
                <a:lnTo>
                  <a:pt x="74206" y="10030"/>
                </a:lnTo>
                <a:lnTo>
                  <a:pt x="62563" y="3114"/>
                </a:lnTo>
                <a:lnTo>
                  <a:pt x="49058" y="0"/>
                </a:lnTo>
                <a:lnTo>
                  <a:pt x="33790" y="2034"/>
                </a:lnTo>
                <a:lnTo>
                  <a:pt x="3459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58988" y="6114010"/>
            <a:ext cx="282632" cy="282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7522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49" y="10999"/>
                </a:lnTo>
                <a:lnTo>
                  <a:pt x="17050" y="38213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0"/>
                </a:lnTo>
                <a:lnTo>
                  <a:pt x="13075" y="138107"/>
                </a:lnTo>
                <a:lnTo>
                  <a:pt x="41535" y="166905"/>
                </a:lnTo>
                <a:lnTo>
                  <a:pt x="82351" y="181590"/>
                </a:lnTo>
                <a:lnTo>
                  <a:pt x="98118" y="182600"/>
                </a:lnTo>
                <a:lnTo>
                  <a:pt x="112005" y="180505"/>
                </a:lnTo>
                <a:lnTo>
                  <a:pt x="148413" y="162537"/>
                </a:lnTo>
                <a:lnTo>
                  <a:pt x="169503" y="137101"/>
                </a:lnTo>
                <a:lnTo>
                  <a:pt x="90087" y="137101"/>
                </a:lnTo>
                <a:lnTo>
                  <a:pt x="76017" y="134454"/>
                </a:lnTo>
                <a:lnTo>
                  <a:pt x="63831" y="127847"/>
                </a:lnTo>
                <a:lnTo>
                  <a:pt x="54244" y="117993"/>
                </a:lnTo>
                <a:lnTo>
                  <a:pt x="47969" y="105607"/>
                </a:lnTo>
                <a:lnTo>
                  <a:pt x="45718" y="91400"/>
                </a:lnTo>
                <a:lnTo>
                  <a:pt x="45897" y="87335"/>
                </a:lnTo>
                <a:lnTo>
                  <a:pt x="66487" y="53648"/>
                </a:lnTo>
                <a:lnTo>
                  <a:pt x="94778" y="45801"/>
                </a:lnTo>
                <a:lnTo>
                  <a:pt x="170545" y="45801"/>
                </a:lnTo>
                <a:lnTo>
                  <a:pt x="163382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5" y="45801"/>
                </a:moveTo>
                <a:lnTo>
                  <a:pt x="94778" y="45801"/>
                </a:lnTo>
                <a:lnTo>
                  <a:pt x="108282" y="48915"/>
                </a:lnTo>
                <a:lnTo>
                  <a:pt x="119925" y="55831"/>
                </a:lnTo>
                <a:lnTo>
                  <a:pt x="129048" y="65995"/>
                </a:lnTo>
                <a:lnTo>
                  <a:pt x="134991" y="78852"/>
                </a:lnTo>
                <a:lnTo>
                  <a:pt x="137094" y="93848"/>
                </a:lnTo>
                <a:lnTo>
                  <a:pt x="134187" y="107607"/>
                </a:lnTo>
                <a:lnTo>
                  <a:pt x="127410" y="119495"/>
                </a:lnTo>
                <a:lnTo>
                  <a:pt x="117385" y="128828"/>
                </a:lnTo>
                <a:lnTo>
                  <a:pt x="104737" y="134924"/>
                </a:lnTo>
                <a:lnTo>
                  <a:pt x="90087" y="137101"/>
                </a:lnTo>
                <a:lnTo>
                  <a:pt x="169503" y="137101"/>
                </a:lnTo>
                <a:lnTo>
                  <a:pt x="173479" y="129957"/>
                </a:lnTo>
                <a:lnTo>
                  <a:pt x="178545" y="116496"/>
                </a:lnTo>
                <a:lnTo>
                  <a:pt x="181690" y="101966"/>
                </a:lnTo>
                <a:lnTo>
                  <a:pt x="182751" y="86505"/>
                </a:lnTo>
                <a:lnTo>
                  <a:pt x="180889" y="72363"/>
                </a:lnTo>
                <a:lnTo>
                  <a:pt x="176937" y="58986"/>
                </a:lnTo>
                <a:lnTo>
                  <a:pt x="171049" y="46545"/>
                </a:lnTo>
                <a:lnTo>
                  <a:pt x="170545" y="45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7522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53241" y="618655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7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824748" y="6114010"/>
            <a:ext cx="282632" cy="282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873280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88736" y="0"/>
                </a:moveTo>
                <a:lnTo>
                  <a:pt x="47850" y="10999"/>
                </a:lnTo>
                <a:lnTo>
                  <a:pt x="17051" y="38214"/>
                </a:lnTo>
                <a:lnTo>
                  <a:pt x="1154" y="76828"/>
                </a:lnTo>
                <a:lnTo>
                  <a:pt x="0" y="91400"/>
                </a:lnTo>
                <a:lnTo>
                  <a:pt x="357" y="99532"/>
                </a:lnTo>
                <a:lnTo>
                  <a:pt x="13076" y="138108"/>
                </a:lnTo>
                <a:lnTo>
                  <a:pt x="41536" y="166905"/>
                </a:lnTo>
                <a:lnTo>
                  <a:pt x="82353" y="181590"/>
                </a:lnTo>
                <a:lnTo>
                  <a:pt x="98120" y="182600"/>
                </a:lnTo>
                <a:lnTo>
                  <a:pt x="112007" y="180505"/>
                </a:lnTo>
                <a:lnTo>
                  <a:pt x="148415" y="162537"/>
                </a:lnTo>
                <a:lnTo>
                  <a:pt x="169504" y="137101"/>
                </a:lnTo>
                <a:lnTo>
                  <a:pt x="90088" y="137101"/>
                </a:lnTo>
                <a:lnTo>
                  <a:pt x="76017" y="134454"/>
                </a:lnTo>
                <a:lnTo>
                  <a:pt x="63832" y="127847"/>
                </a:lnTo>
                <a:lnTo>
                  <a:pt x="54245" y="117993"/>
                </a:lnTo>
                <a:lnTo>
                  <a:pt x="47970" y="105607"/>
                </a:lnTo>
                <a:lnTo>
                  <a:pt x="45719" y="91400"/>
                </a:lnTo>
                <a:lnTo>
                  <a:pt x="45898" y="87335"/>
                </a:lnTo>
                <a:lnTo>
                  <a:pt x="66487" y="53648"/>
                </a:lnTo>
                <a:lnTo>
                  <a:pt x="94779" y="45800"/>
                </a:lnTo>
                <a:lnTo>
                  <a:pt x="170546" y="45800"/>
                </a:lnTo>
                <a:lnTo>
                  <a:pt x="163383" y="35211"/>
                </a:lnTo>
                <a:lnTo>
                  <a:pt x="131262" y="9553"/>
                </a:lnTo>
                <a:lnTo>
                  <a:pt x="103808" y="1110"/>
                </a:lnTo>
                <a:lnTo>
                  <a:pt x="88736" y="0"/>
                </a:lnTo>
                <a:close/>
              </a:path>
              <a:path w="182879" h="182879">
                <a:moveTo>
                  <a:pt x="170546" y="45800"/>
                </a:moveTo>
                <a:lnTo>
                  <a:pt x="94779" y="45800"/>
                </a:lnTo>
                <a:lnTo>
                  <a:pt x="108283" y="48915"/>
                </a:lnTo>
                <a:lnTo>
                  <a:pt x="119927" y="55831"/>
                </a:lnTo>
                <a:lnTo>
                  <a:pt x="129050" y="65995"/>
                </a:lnTo>
                <a:lnTo>
                  <a:pt x="134992" y="78852"/>
                </a:lnTo>
                <a:lnTo>
                  <a:pt x="137095" y="93848"/>
                </a:lnTo>
                <a:lnTo>
                  <a:pt x="134188" y="107607"/>
                </a:lnTo>
                <a:lnTo>
                  <a:pt x="127411" y="119495"/>
                </a:lnTo>
                <a:lnTo>
                  <a:pt x="117387" y="128828"/>
                </a:lnTo>
                <a:lnTo>
                  <a:pt x="104738" y="134924"/>
                </a:lnTo>
                <a:lnTo>
                  <a:pt x="90088" y="137101"/>
                </a:lnTo>
                <a:lnTo>
                  <a:pt x="169504" y="137101"/>
                </a:lnTo>
                <a:lnTo>
                  <a:pt x="173481" y="129956"/>
                </a:lnTo>
                <a:lnTo>
                  <a:pt x="178546" y="116495"/>
                </a:lnTo>
                <a:lnTo>
                  <a:pt x="181691" y="101965"/>
                </a:lnTo>
                <a:lnTo>
                  <a:pt x="182752" y="86504"/>
                </a:lnTo>
                <a:lnTo>
                  <a:pt x="180890" y="72362"/>
                </a:lnTo>
                <a:lnTo>
                  <a:pt x="176938" y="58986"/>
                </a:lnTo>
                <a:lnTo>
                  <a:pt x="171050" y="46545"/>
                </a:lnTo>
                <a:lnTo>
                  <a:pt x="170546" y="4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873280" y="6140752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91400"/>
                </a:moveTo>
                <a:lnTo>
                  <a:pt x="9858" y="50056"/>
                </a:lnTo>
                <a:lnTo>
                  <a:pt x="36225" y="18507"/>
                </a:lnTo>
                <a:lnTo>
                  <a:pt x="74284" y="1567"/>
                </a:lnTo>
                <a:lnTo>
                  <a:pt x="88736" y="0"/>
                </a:lnTo>
                <a:lnTo>
                  <a:pt x="103808" y="1110"/>
                </a:lnTo>
                <a:lnTo>
                  <a:pt x="143333" y="16544"/>
                </a:lnTo>
                <a:lnTo>
                  <a:pt x="171049" y="46545"/>
                </a:lnTo>
                <a:lnTo>
                  <a:pt x="182751" y="86505"/>
                </a:lnTo>
                <a:lnTo>
                  <a:pt x="181690" y="101966"/>
                </a:lnTo>
                <a:lnTo>
                  <a:pt x="166660" y="142209"/>
                </a:lnTo>
                <a:lnTo>
                  <a:pt x="137318" y="170335"/>
                </a:lnTo>
                <a:lnTo>
                  <a:pt x="98118" y="182600"/>
                </a:lnTo>
                <a:lnTo>
                  <a:pt x="82352" y="181590"/>
                </a:lnTo>
                <a:lnTo>
                  <a:pt x="41535" y="166905"/>
                </a:lnTo>
                <a:lnTo>
                  <a:pt x="13075" y="138107"/>
                </a:lnTo>
                <a:lnTo>
                  <a:pt x="357" y="99530"/>
                </a:lnTo>
                <a:lnTo>
                  <a:pt x="0" y="9140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19000" y="6186553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40" h="91439">
                <a:moveTo>
                  <a:pt x="0" y="45599"/>
                </a:moveTo>
                <a:lnTo>
                  <a:pt x="18112" y="82046"/>
                </a:lnTo>
                <a:lnTo>
                  <a:pt x="44368" y="91300"/>
                </a:lnTo>
                <a:lnTo>
                  <a:pt x="59017" y="89123"/>
                </a:lnTo>
                <a:lnTo>
                  <a:pt x="71666" y="83027"/>
                </a:lnTo>
                <a:lnTo>
                  <a:pt x="81691" y="73694"/>
                </a:lnTo>
                <a:lnTo>
                  <a:pt x="88468" y="61806"/>
                </a:lnTo>
                <a:lnTo>
                  <a:pt x="91375" y="48047"/>
                </a:lnTo>
                <a:lnTo>
                  <a:pt x="89272" y="33052"/>
                </a:lnTo>
                <a:lnTo>
                  <a:pt x="83330" y="20195"/>
                </a:lnTo>
                <a:lnTo>
                  <a:pt x="74207" y="10031"/>
                </a:lnTo>
                <a:lnTo>
                  <a:pt x="62563" y="3114"/>
                </a:lnTo>
                <a:lnTo>
                  <a:pt x="49059" y="0"/>
                </a:lnTo>
                <a:lnTo>
                  <a:pt x="33791" y="2034"/>
                </a:lnTo>
                <a:lnTo>
                  <a:pt x="3460" y="28239"/>
                </a:lnTo>
                <a:lnTo>
                  <a:pt x="0" y="4559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6300951" y="4946389"/>
            <a:ext cx="61404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values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>
              <a:lnSpc>
                <a:spcPct val="100000"/>
              </a:lnSpc>
            </a:pPr>
            <a:fld id="{81D60167-4931-47E6-BA6A-407CBD079E47}" type="slidenum">
              <a:rPr spc="-10" dirty="0"/>
              <a:t>9</a:t>
            </a:fld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11555</TotalTime>
  <Words>3172</Words>
  <Application>Microsoft Macintosh PowerPoint</Application>
  <PresentationFormat>Affichage à l'écran (4:3)</PresentationFormat>
  <Paragraphs>615</Paragraphs>
  <Slides>46</Slides>
  <Notes>40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Présentation PowerPoint</vt:lpstr>
      <vt:lpstr>Présentation PowerPoint</vt:lpstr>
      <vt:lpstr>Studying Change over Time</vt:lpstr>
      <vt:lpstr>Traditional Methods have Limitations</vt:lpstr>
      <vt:lpstr>Sphericity explained</vt:lpstr>
      <vt:lpstr>Multi-level / Mixed-effects Modeling of Longitudinal Data</vt:lpstr>
      <vt:lpstr>Example #1: Tolerance data set</vt:lpstr>
      <vt:lpstr>Typical Workflow</vt:lpstr>
      <vt:lpstr>“Tidy datasets are all alike but every untidy dataset is untidy in its own way.” – Hadley Wickham</vt:lpstr>
      <vt:lpstr>Typical Workflow</vt:lpstr>
      <vt:lpstr>A Framework for Analyzing Longitudinal Data</vt:lpstr>
      <vt:lpstr>A Framework for Analyzing Longitudinal Data</vt:lpstr>
      <vt:lpstr>Descriptive Analysis of Individual Change over Time</vt:lpstr>
      <vt:lpstr>Descriptive Analysis of Individual Change over Time</vt:lpstr>
      <vt:lpstr>Descriptive Analysis of Individual Change over Time</vt:lpstr>
      <vt:lpstr>Descriptive Analysis of Individual Change over Time</vt:lpstr>
      <vt:lpstr>Descriptive Analysis of Individual Change over Time</vt:lpstr>
      <vt:lpstr>Descriptive Analysis of Individual Change over Time</vt:lpstr>
      <vt:lpstr>A Framework for Analyzing Longitudinal Data</vt:lpstr>
      <vt:lpstr>Exploring Differences in Change across People</vt:lpstr>
      <vt:lpstr>Exploring Differences in Change across People</vt:lpstr>
      <vt:lpstr>Exploring Differences in Change across People</vt:lpstr>
      <vt:lpstr>Exploring Differences in Change across People</vt:lpstr>
      <vt:lpstr>Exploring Differences in Change across People</vt:lpstr>
      <vt:lpstr>LOESS</vt:lpstr>
      <vt:lpstr>Thin Plate splines</vt:lpstr>
      <vt:lpstr>Exploring Differences in Change across People</vt:lpstr>
      <vt:lpstr>Typical Workflow</vt:lpstr>
      <vt:lpstr>Exercises</vt:lpstr>
      <vt:lpstr>Mixed Models</vt:lpstr>
      <vt:lpstr>Mixed Models</vt:lpstr>
      <vt:lpstr>Mixed Modeling: ML vs. REML</vt:lpstr>
      <vt:lpstr>Mixed Modeling: Model Selection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Multi-level Modeling Approach to Longitudinal Data</vt:lpstr>
      <vt:lpstr>Summary of a Typical Workflow</vt:lpstr>
      <vt:lpstr>Multi-level Modeling Approach to Longitudinal Data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Rachel Marcone</cp:lastModifiedBy>
  <cp:revision>7</cp:revision>
  <dcterms:created xsi:type="dcterms:W3CDTF">2021-07-26T14:04:44Z</dcterms:created>
  <dcterms:modified xsi:type="dcterms:W3CDTF">2021-08-12T20:03:39Z</dcterms:modified>
</cp:coreProperties>
</file>