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0"/>
  </p:normalViewPr>
  <p:slideViewPr>
    <p:cSldViewPr>
      <p:cViewPr varScale="1">
        <p:scale>
          <a:sx n="91" d="100"/>
          <a:sy n="91" d="100"/>
        </p:scale>
        <p:origin x="170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38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‹N°›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‹N°›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‹N°›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‹N°›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‹N°›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837" y="423894"/>
            <a:ext cx="6984325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130" y="1713372"/>
            <a:ext cx="8079739" cy="2665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20555" y="6468300"/>
            <a:ext cx="2057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‹N°›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3998" cy="2895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91031" y="3850698"/>
            <a:ext cx="656780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>
                <a:latin typeface="Calibri"/>
                <a:cs typeface="Calibri"/>
              </a:rPr>
              <a:t>Gener</a:t>
            </a:r>
            <a:r>
              <a:rPr sz="4400" dirty="0">
                <a:latin typeface="Calibri"/>
                <a:cs typeface="Calibri"/>
              </a:rPr>
              <a:t>ali</a:t>
            </a:r>
            <a:r>
              <a:rPr sz="4400" spc="-20" dirty="0">
                <a:latin typeface="Calibri"/>
                <a:cs typeface="Calibri"/>
              </a:rPr>
              <a:t>ze</a:t>
            </a:r>
            <a:r>
              <a:rPr sz="4400" dirty="0">
                <a:latin typeface="Calibri"/>
                <a:cs typeface="Calibri"/>
              </a:rPr>
              <a:t>d </a:t>
            </a:r>
            <a:r>
              <a:rPr sz="4400" spc="-30" dirty="0">
                <a:latin typeface="Calibri"/>
                <a:cs typeface="Calibri"/>
              </a:rPr>
              <a:t>A</a:t>
            </a:r>
            <a:r>
              <a:rPr sz="4400" dirty="0">
                <a:latin typeface="Calibri"/>
                <a:cs typeface="Calibri"/>
              </a:rPr>
              <a:t>dditi</a:t>
            </a:r>
            <a:r>
              <a:rPr sz="4400" spc="-25" dirty="0">
                <a:latin typeface="Calibri"/>
                <a:cs typeface="Calibri"/>
              </a:rPr>
              <a:t>ve</a:t>
            </a:r>
            <a:r>
              <a:rPr sz="4400" dirty="0">
                <a:latin typeface="Calibri"/>
                <a:cs typeface="Calibri"/>
              </a:rPr>
              <a:t> M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d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dirty="0">
                <a:latin typeface="Calibri"/>
                <a:cs typeface="Calibri"/>
              </a:rPr>
              <a:t>ls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9454" y="5002029"/>
            <a:ext cx="6110605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CH" sz="2800" dirty="0">
                <a:solidFill>
                  <a:srgbClr val="898989"/>
                </a:solidFill>
                <a:cs typeface="Calibri"/>
              </a:rPr>
              <a:t>Rachel Jeitziner</a:t>
            </a:r>
          </a:p>
          <a:p>
            <a:pPr algn="ctr">
              <a:lnSpc>
                <a:spcPct val="100000"/>
              </a:lnSpc>
            </a:pPr>
            <a:r>
              <a:rPr sz="2000" spc="-15" dirty="0">
                <a:solidFill>
                  <a:srgbClr val="898989"/>
                </a:solidFill>
                <a:latin typeface="Calibri"/>
                <a:cs typeface="Calibri"/>
              </a:rPr>
              <a:t>Bioinformati</a:t>
            </a:r>
            <a:r>
              <a:rPr sz="2000" spc="-10" dirty="0">
                <a:solidFill>
                  <a:srgbClr val="898989"/>
                </a:solidFill>
                <a:latin typeface="Calibri"/>
                <a:cs typeface="Calibri"/>
              </a:rPr>
              <a:t>cs Scientists @ the </a:t>
            </a:r>
            <a:r>
              <a:rPr sz="2000" spc="-15" dirty="0">
                <a:solidFill>
                  <a:srgbClr val="898989"/>
                </a:solidFill>
                <a:latin typeface="Calibri"/>
                <a:cs typeface="Calibri"/>
              </a:rPr>
              <a:t>Bioinformati</a:t>
            </a:r>
            <a:r>
              <a:rPr sz="2000" spc="-10" dirty="0">
                <a:solidFill>
                  <a:srgbClr val="898989"/>
                </a:solidFill>
                <a:latin typeface="Calibri"/>
                <a:cs typeface="Calibri"/>
              </a:rPr>
              <a:t>cs Core Facility Aug </a:t>
            </a:r>
            <a:r>
              <a:rPr lang="fr-CH" sz="2000" spc="-10" dirty="0">
                <a:solidFill>
                  <a:srgbClr val="898989"/>
                </a:solidFill>
                <a:latin typeface="Calibri"/>
                <a:cs typeface="Calibri"/>
              </a:rPr>
              <a:t>19</a:t>
            </a:r>
            <a:r>
              <a:rPr sz="2000" spc="-10" dirty="0">
                <a:solidFill>
                  <a:srgbClr val="898989"/>
                </a:solidFill>
                <a:latin typeface="Calibri"/>
                <a:cs typeface="Calibri"/>
              </a:rPr>
              <a:t>, </a:t>
            </a:r>
            <a:r>
              <a:rPr sz="2000" spc="-15" dirty="0">
                <a:solidFill>
                  <a:srgbClr val="898989"/>
                </a:solidFill>
                <a:latin typeface="Calibri"/>
                <a:cs typeface="Calibri"/>
              </a:rPr>
              <a:t>202</a:t>
            </a:r>
            <a:r>
              <a:rPr lang="fr-CH" sz="2000" spc="-15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r>
              <a:rPr sz="2000" spc="-15" dirty="0">
                <a:solidFill>
                  <a:srgbClr val="898989"/>
                </a:solidFill>
                <a:latin typeface="Calibri"/>
                <a:cs typeface="Calibri"/>
              </a:rPr>
              <a:t> - Lausann</a:t>
            </a:r>
            <a:r>
              <a:rPr sz="2000" spc="-10" dirty="0">
                <a:solidFill>
                  <a:srgbClr val="898989"/>
                </a:solidFill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66856" y="2968722"/>
            <a:ext cx="1438654" cy="816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0445">
              <a:lnSpc>
                <a:spcPct val="100000"/>
              </a:lnSpc>
            </a:pPr>
            <a:r>
              <a:rPr dirty="0"/>
              <a:t>Fittin</a:t>
            </a:r>
            <a:r>
              <a:rPr spc="-20" dirty="0"/>
              <a:t>g </a:t>
            </a:r>
            <a:r>
              <a:rPr spc="-25" dirty="0"/>
              <a:t>GAMs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781" y="1158310"/>
            <a:ext cx="8131175" cy="318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68935" indent="-342900">
              <a:lnSpc>
                <a:spcPts val="26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GAMs allo</a:t>
            </a:r>
            <a:r>
              <a:rPr sz="2200" spc="-20" dirty="0">
                <a:latin typeface="Calibri"/>
                <a:cs typeface="Calibri"/>
              </a:rPr>
              <a:t>w us to fi</a:t>
            </a:r>
            <a:r>
              <a:rPr sz="2200" spc="-10" dirty="0">
                <a:latin typeface="Calibri"/>
                <a:cs typeface="Calibri"/>
              </a:rPr>
              <a:t>t a s</a:t>
            </a:r>
            <a:r>
              <a:rPr sz="2200" spc="-20" dirty="0">
                <a:latin typeface="Calibri"/>
                <a:cs typeface="Calibri"/>
              </a:rPr>
              <a:t>mooth </a:t>
            </a:r>
            <a:r>
              <a:rPr sz="2200" i="1" spc="-20" dirty="0">
                <a:latin typeface="Calibri"/>
                <a:cs typeface="Calibri"/>
              </a:rPr>
              <a:t>f</a:t>
            </a:r>
            <a:r>
              <a:rPr sz="2175" i="1" baseline="-21072" dirty="0">
                <a:latin typeface="Calibri"/>
                <a:cs typeface="Calibri"/>
              </a:rPr>
              <a:t>j </a:t>
            </a:r>
            <a:r>
              <a:rPr sz="2175" i="1" spc="-240" baseline="-21072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eac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X</a:t>
            </a:r>
            <a:r>
              <a:rPr sz="2175" i="1" baseline="-21072" dirty="0">
                <a:latin typeface="Calibri"/>
                <a:cs typeface="Calibri"/>
              </a:rPr>
              <a:t>j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dirty="0">
                <a:latin typeface="Calibri"/>
                <a:cs typeface="Calibri"/>
              </a:rPr>
              <a:t> so th</a:t>
            </a:r>
            <a:r>
              <a:rPr sz="2200" spc="-10" dirty="0">
                <a:latin typeface="Calibri"/>
                <a:cs typeface="Calibri"/>
              </a:rPr>
              <a:t>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an auto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ati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od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l non-lin</a:t>
            </a:r>
            <a:r>
              <a:rPr sz="2200" spc="-10" dirty="0">
                <a:latin typeface="Calibri"/>
                <a:cs typeface="Calibri"/>
              </a:rPr>
              <a:t>ear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</a:t>
            </a:r>
            <a:r>
              <a:rPr sz="2200" dirty="0">
                <a:latin typeface="Calibri"/>
                <a:cs typeface="Calibri"/>
              </a:rPr>
              <a:t>lationships th</a:t>
            </a:r>
            <a:r>
              <a:rPr sz="2200" spc="-10" dirty="0">
                <a:latin typeface="Calibri"/>
                <a:cs typeface="Calibri"/>
              </a:rPr>
              <a:t>at</a:t>
            </a:r>
            <a:r>
              <a:rPr sz="2200" dirty="0">
                <a:latin typeface="Calibri"/>
                <a:cs typeface="Calibri"/>
              </a:rPr>
              <a:t> stand</a:t>
            </a:r>
            <a:r>
              <a:rPr sz="2200" spc="-10" dirty="0">
                <a:latin typeface="Calibri"/>
                <a:cs typeface="Calibri"/>
              </a:rPr>
              <a:t>ar</a:t>
            </a:r>
            <a:r>
              <a:rPr sz="2200" dirty="0">
                <a:latin typeface="Calibri"/>
                <a:cs typeface="Calibri"/>
              </a:rPr>
              <a:t>d lin</a:t>
            </a:r>
            <a:r>
              <a:rPr sz="2200" spc="-10" dirty="0">
                <a:latin typeface="Calibri"/>
                <a:cs typeface="Calibri"/>
              </a:rPr>
              <a:t>ear regres</a:t>
            </a:r>
            <a:r>
              <a:rPr sz="2200" dirty="0">
                <a:latin typeface="Calibri"/>
                <a:cs typeface="Calibri"/>
              </a:rPr>
              <a:t>sion </a:t>
            </a:r>
            <a:r>
              <a:rPr sz="2200" spc="-5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ill </a:t>
            </a:r>
            <a:r>
              <a:rPr sz="2200" spc="-5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iss</a:t>
            </a:r>
          </a:p>
          <a:p>
            <a:pPr marL="749300" marR="1315085" indent="-279400">
              <a:lnSpc>
                <a:spcPct val="100800"/>
              </a:lnSpc>
              <a:spcBef>
                <a:spcPts val="440"/>
              </a:spcBef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–		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15" dirty="0">
                <a:latin typeface="Calibri"/>
                <a:cs typeface="Calibri"/>
              </a:rPr>
              <a:t>means we do no</a:t>
            </a:r>
            <a:r>
              <a:rPr sz="2000" spc="-10" dirty="0">
                <a:latin typeface="Calibri"/>
                <a:cs typeface="Calibri"/>
              </a:rPr>
              <a:t>t need to </a:t>
            </a:r>
            <a:r>
              <a:rPr sz="2000" spc="-20" dirty="0">
                <a:latin typeface="Calibri"/>
                <a:cs typeface="Calibri"/>
              </a:rPr>
              <a:t>manuall</a:t>
            </a:r>
            <a:r>
              <a:rPr sz="2000" spc="-10" dirty="0">
                <a:latin typeface="Calibri"/>
                <a:cs typeface="Calibri"/>
              </a:rPr>
              <a:t>y try </a:t>
            </a:r>
            <a:r>
              <a:rPr sz="2000" spc="-20" dirty="0">
                <a:latin typeface="Calibri"/>
                <a:cs typeface="Calibri"/>
              </a:rPr>
              <a:t>man</a:t>
            </a:r>
            <a:r>
              <a:rPr sz="2000" spc="-10" dirty="0">
                <a:latin typeface="Calibri"/>
                <a:cs typeface="Calibri"/>
              </a:rPr>
              <a:t>y different transfo</a:t>
            </a:r>
            <a:r>
              <a:rPr sz="2000" spc="-15" dirty="0">
                <a:latin typeface="Calibri"/>
                <a:cs typeface="Calibri"/>
              </a:rPr>
              <a:t>rmations on </a:t>
            </a:r>
            <a:r>
              <a:rPr sz="2000" spc="-10" dirty="0">
                <a:latin typeface="Calibri"/>
                <a:cs typeface="Calibri"/>
              </a:rPr>
              <a:t>each variable independently</a:t>
            </a:r>
            <a:endParaRPr sz="2000" dirty="0">
              <a:latin typeface="Calibri"/>
              <a:cs typeface="Calibri"/>
            </a:endParaRPr>
          </a:p>
          <a:p>
            <a:pPr marL="355600" marR="124460" indent="-342900">
              <a:lnSpc>
                <a:spcPts val="257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 s</a:t>
            </a:r>
            <a:r>
              <a:rPr sz="2200" spc="-20" dirty="0">
                <a:latin typeface="Calibri"/>
                <a:cs typeface="Calibri"/>
              </a:rPr>
              <a:t>mooth fits </a:t>
            </a:r>
            <a:r>
              <a:rPr sz="2200" spc="-10" dirty="0">
                <a:latin typeface="Calibri"/>
                <a:cs typeface="Calibri"/>
              </a:rPr>
              <a:t>can potentially </a:t>
            </a:r>
            <a:r>
              <a:rPr sz="2200" spc="-15" dirty="0">
                <a:latin typeface="Calibri"/>
                <a:cs typeface="Calibri"/>
              </a:rPr>
              <a:t>make </a:t>
            </a:r>
            <a:r>
              <a:rPr sz="2200" spc="-20" dirty="0">
                <a:latin typeface="Calibri"/>
                <a:cs typeface="Calibri"/>
              </a:rPr>
              <a:t>mo</a:t>
            </a:r>
            <a:r>
              <a:rPr sz="2200" spc="-10" dirty="0">
                <a:latin typeface="Calibri"/>
                <a:cs typeface="Calibri"/>
              </a:rPr>
              <a:t>re accurate predictions for</a:t>
            </a:r>
            <a:r>
              <a:rPr sz="2200" spc="-5" dirty="0">
                <a:latin typeface="Calibri"/>
                <a:cs typeface="Calibri"/>
              </a:rPr>
              <a:t> th</a:t>
            </a:r>
            <a:r>
              <a:rPr sz="2200" spc="-15" dirty="0">
                <a:latin typeface="Calibri"/>
                <a:cs typeface="Calibri"/>
              </a:rPr>
              <a:t>e </a:t>
            </a:r>
            <a:r>
              <a:rPr sz="2200" spc="-10" dirty="0">
                <a:latin typeface="Calibri"/>
                <a:cs typeface="Calibri"/>
              </a:rPr>
              <a:t>respons</a:t>
            </a:r>
            <a:r>
              <a:rPr sz="2200" spc="-15" dirty="0">
                <a:latin typeface="Calibri"/>
                <a:cs typeface="Calibri"/>
              </a:rPr>
              <a:t>e Y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570"/>
              </a:lnSpc>
              <a:spcBef>
                <a:spcPts val="65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Because the </a:t>
            </a:r>
            <a:r>
              <a:rPr sz="2200" spc="-20" dirty="0">
                <a:latin typeface="Calibri"/>
                <a:cs typeface="Calibri"/>
              </a:rPr>
              <a:t>mod</a:t>
            </a:r>
            <a:r>
              <a:rPr sz="2200" spc="-15" dirty="0">
                <a:latin typeface="Calibri"/>
                <a:cs typeface="Calibri"/>
              </a:rPr>
              <a:t>el is additi</a:t>
            </a:r>
            <a:r>
              <a:rPr sz="2200" spc="-10" dirty="0">
                <a:latin typeface="Calibri"/>
                <a:cs typeface="Calibri"/>
              </a:rPr>
              <a:t>ve, </a:t>
            </a:r>
            <a:r>
              <a:rPr sz="2200" spc="-15" dirty="0">
                <a:latin typeface="Calibri"/>
                <a:cs typeface="Calibri"/>
              </a:rPr>
              <a:t>we </a:t>
            </a:r>
            <a:r>
              <a:rPr sz="2200" spc="-10" dirty="0">
                <a:latin typeface="Calibri"/>
                <a:cs typeface="Calibri"/>
              </a:rPr>
              <a:t>can still </a:t>
            </a:r>
            <a:r>
              <a:rPr sz="2200" spc="-15" dirty="0">
                <a:latin typeface="Calibri"/>
                <a:cs typeface="Calibri"/>
              </a:rPr>
              <a:t>examine the eff</a:t>
            </a:r>
            <a:r>
              <a:rPr sz="2200" spc="-10" dirty="0">
                <a:latin typeface="Calibri"/>
                <a:cs typeface="Calibri"/>
              </a:rPr>
              <a:t>ect of </a:t>
            </a:r>
            <a:r>
              <a:rPr sz="2200" spc="-15" dirty="0">
                <a:latin typeface="Calibri"/>
                <a:cs typeface="Calibri"/>
              </a:rPr>
              <a:t>each Xj on Y indi</a:t>
            </a:r>
            <a:r>
              <a:rPr sz="2200" spc="-10" dirty="0">
                <a:latin typeface="Calibri"/>
                <a:cs typeface="Calibri"/>
              </a:rPr>
              <a:t>vidually </a:t>
            </a:r>
            <a:r>
              <a:rPr sz="2200" spc="-20" dirty="0">
                <a:latin typeface="Calibri"/>
                <a:cs typeface="Calibri"/>
              </a:rPr>
              <a:t>whil</a:t>
            </a:r>
            <a:r>
              <a:rPr sz="2200" spc="-15" dirty="0">
                <a:latin typeface="Calibri"/>
                <a:cs typeface="Calibri"/>
              </a:rPr>
              <a:t>e holding all of the oth</a:t>
            </a:r>
            <a:r>
              <a:rPr sz="2200" spc="-10" dirty="0">
                <a:latin typeface="Calibri"/>
                <a:cs typeface="Calibri"/>
              </a:rPr>
              <a:t>er variabl</a:t>
            </a:r>
            <a:r>
              <a:rPr sz="2200" spc="-15" dirty="0">
                <a:latin typeface="Calibri"/>
                <a:cs typeface="Calibri"/>
              </a:rPr>
              <a:t>es fixed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3255" y="6468300"/>
            <a:ext cx="1803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</a:t>
            </a:r>
            <a:r>
              <a:rPr spc="-35" dirty="0"/>
              <a:t>m</a:t>
            </a:r>
            <a:r>
              <a:rPr spc="-5" dirty="0"/>
              <a:t>oo</a:t>
            </a:r>
            <a:r>
              <a:rPr dirty="0"/>
              <a:t>thin</a:t>
            </a:r>
            <a:r>
              <a:rPr spc="-20" dirty="0"/>
              <a:t>g</a:t>
            </a:r>
            <a:r>
              <a:rPr dirty="0"/>
              <a:t> Ex</a:t>
            </a:r>
            <a:r>
              <a:rPr spc="-20" dirty="0"/>
              <a:t>erc</a:t>
            </a:r>
            <a:r>
              <a:rPr dirty="0"/>
              <a:t>is</a:t>
            </a:r>
            <a:r>
              <a:rPr spc="-15" dirty="0"/>
              <a:t>e:</a:t>
            </a:r>
            <a:r>
              <a:rPr dirty="0"/>
              <a:t> Th</a:t>
            </a:r>
            <a:r>
              <a:rPr spc="-20" dirty="0"/>
              <a:t>e</a:t>
            </a:r>
            <a:r>
              <a:rPr dirty="0"/>
              <a:t> “</a:t>
            </a:r>
            <a:r>
              <a:rPr spc="-35" dirty="0"/>
              <a:t>w</a:t>
            </a:r>
            <a:r>
              <a:rPr spc="-20" dirty="0"/>
              <a:t>age</a:t>
            </a:r>
            <a:r>
              <a:rPr dirty="0"/>
              <a:t>” d</a:t>
            </a:r>
            <a:r>
              <a:rPr spc="-20" dirty="0"/>
              <a:t>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172764"/>
            <a:ext cx="7693025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Mid-</a:t>
            </a:r>
            <a:r>
              <a:rPr sz="2800" spc="-20" dirty="0">
                <a:latin typeface="Calibri"/>
                <a:cs typeface="Calibri"/>
              </a:rPr>
              <a:t>Atlanti</a:t>
            </a:r>
            <a:r>
              <a:rPr sz="2800" spc="-15" dirty="0">
                <a:latin typeface="Calibri"/>
                <a:cs typeface="Calibri"/>
              </a:rPr>
              <a:t>c </a:t>
            </a:r>
            <a:r>
              <a:rPr sz="2800" spc="-3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age</a:t>
            </a:r>
            <a:r>
              <a:rPr sz="2800" dirty="0">
                <a:latin typeface="Calibri"/>
                <a:cs typeface="Calibri"/>
              </a:rPr>
              <a:t> D</a:t>
            </a:r>
            <a:r>
              <a:rPr sz="2800" spc="-15" dirty="0">
                <a:latin typeface="Calibri"/>
                <a:cs typeface="Calibri"/>
              </a:rPr>
              <a:t>ata</a:t>
            </a:r>
            <a:endParaRPr sz="2800">
              <a:latin typeface="Calibri"/>
              <a:cs typeface="Calibri"/>
            </a:endParaRPr>
          </a:p>
          <a:p>
            <a:pPr marL="749300" marR="5080" indent="-279400">
              <a:lnSpc>
                <a:spcPct val="101499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age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 d</a:t>
            </a:r>
            <a:r>
              <a:rPr sz="2400" spc="-15" dirty="0">
                <a:latin typeface="Calibri"/>
                <a:cs typeface="Calibri"/>
              </a:rPr>
              <a:t>ata</a:t>
            </a:r>
            <a:r>
              <a:rPr sz="2400" dirty="0">
                <a:latin typeface="Calibri"/>
                <a:cs typeface="Calibri"/>
              </a:rPr>
              <a:t> 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10" dirty="0">
                <a:latin typeface="Calibri"/>
                <a:cs typeface="Calibri"/>
              </a:rPr>
              <a:t>gr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up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5" dirty="0">
                <a:latin typeface="Calibri"/>
                <a:cs typeface="Calibri"/>
              </a:rPr>
              <a:t>3000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rker</a:t>
            </a:r>
            <a:r>
              <a:rPr sz="2400" dirty="0">
                <a:latin typeface="Calibri"/>
                <a:cs typeface="Calibri"/>
              </a:rPr>
              <a:t>s in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Mid-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tlanti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3297172" y="633794"/>
            <a:ext cx="255524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>
                <a:solidFill>
                  <a:srgbClr val="FF0000"/>
                </a:solidFill>
                <a:latin typeface="Calibri"/>
                <a:cs typeface="Calibri"/>
              </a:rPr>
              <a:t>Refere</a:t>
            </a:r>
            <a:r>
              <a:rPr sz="44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4400" spc="-25" dirty="0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sz="44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53365" indent="-342900">
              <a:lnSpc>
                <a:spcPts val="3300"/>
              </a:lnSpc>
              <a:buFont typeface="Arial"/>
              <a:buChar char="•"/>
              <a:tabLst>
                <a:tab pos="355600" algn="l"/>
              </a:tabLst>
            </a:pPr>
            <a:r>
              <a:rPr dirty="0"/>
              <a:t>S</a:t>
            </a:r>
            <a:r>
              <a:rPr spc="-20" dirty="0"/>
              <a:t>emip</a:t>
            </a:r>
            <a:r>
              <a:rPr spc="-15" dirty="0"/>
              <a:t>arametric Regressi</a:t>
            </a:r>
            <a:r>
              <a:rPr spc="-5" dirty="0"/>
              <a:t>o</a:t>
            </a:r>
            <a:r>
              <a:rPr dirty="0"/>
              <a:t>n</a:t>
            </a:r>
            <a:r>
              <a:rPr spc="-10" dirty="0"/>
              <a:t>;</a:t>
            </a:r>
            <a:r>
              <a:rPr dirty="0"/>
              <a:t> b</a:t>
            </a:r>
            <a:r>
              <a:rPr spc="-15" dirty="0"/>
              <a:t>y</a:t>
            </a:r>
            <a:r>
              <a:rPr dirty="0"/>
              <a:t> D</a:t>
            </a:r>
            <a:r>
              <a:rPr spc="-15" dirty="0"/>
              <a:t>av</a:t>
            </a:r>
            <a:r>
              <a:rPr dirty="0"/>
              <a:t>id Rupp</a:t>
            </a:r>
            <a:r>
              <a:rPr spc="-15" dirty="0"/>
              <a:t>ert</a:t>
            </a:r>
            <a:r>
              <a:rPr spc="-10" dirty="0"/>
              <a:t>,</a:t>
            </a:r>
            <a:r>
              <a:rPr dirty="0"/>
              <a:t> M</a:t>
            </a:r>
            <a:r>
              <a:rPr spc="-5" dirty="0"/>
              <a:t>.</a:t>
            </a:r>
            <a:r>
              <a:rPr spc="-15" dirty="0"/>
              <a:t>P</a:t>
            </a:r>
            <a:r>
              <a:rPr dirty="0"/>
              <a:t>. </a:t>
            </a:r>
            <a:r>
              <a:rPr spc="-30" dirty="0"/>
              <a:t>W</a:t>
            </a:r>
            <a:r>
              <a:rPr dirty="0"/>
              <a:t>and</a:t>
            </a:r>
            <a:r>
              <a:rPr spc="-10" dirty="0"/>
              <a:t>,</a:t>
            </a:r>
            <a:r>
              <a:rPr dirty="0"/>
              <a:t> and R</a:t>
            </a:r>
            <a:r>
              <a:rPr spc="-5" dirty="0"/>
              <a:t>.</a:t>
            </a:r>
            <a:r>
              <a:rPr spc="-15" dirty="0"/>
              <a:t>J</a:t>
            </a:r>
            <a:r>
              <a:rPr dirty="0"/>
              <a:t>. C</a:t>
            </a:r>
            <a:r>
              <a:rPr spc="-15" dirty="0"/>
              <a:t>arr</a:t>
            </a:r>
            <a:r>
              <a:rPr spc="-5" dirty="0"/>
              <a:t>o</a:t>
            </a:r>
            <a:r>
              <a:rPr dirty="0"/>
              <a:t>ll</a:t>
            </a:r>
            <a:r>
              <a:rPr spc="-10" dirty="0"/>
              <a:t>;</a:t>
            </a:r>
            <a:r>
              <a:rPr dirty="0"/>
              <a:t> C</a:t>
            </a:r>
            <a:r>
              <a:rPr spc="-20" dirty="0"/>
              <a:t>am</a:t>
            </a:r>
            <a:r>
              <a:rPr dirty="0"/>
              <a:t>b</a:t>
            </a:r>
            <a:r>
              <a:rPr spc="-10" dirty="0"/>
              <a:t>r</a:t>
            </a:r>
            <a:r>
              <a:rPr dirty="0"/>
              <a:t>id</a:t>
            </a:r>
            <a:r>
              <a:rPr spc="-15" dirty="0"/>
              <a:t>ge</a:t>
            </a:r>
            <a:r>
              <a:rPr dirty="0"/>
              <a:t> </a:t>
            </a:r>
            <a:r>
              <a:rPr spc="-20" dirty="0"/>
              <a:t>U</a:t>
            </a:r>
            <a:r>
              <a:rPr dirty="0"/>
              <a:t>ni</a:t>
            </a:r>
            <a:r>
              <a:rPr spc="-15" dirty="0"/>
              <a:t>ver</a:t>
            </a:r>
            <a:r>
              <a:rPr dirty="0"/>
              <a:t>si</a:t>
            </a:r>
            <a:r>
              <a:rPr spc="-15" dirty="0"/>
              <a:t>ty</a:t>
            </a:r>
            <a:r>
              <a:rPr dirty="0"/>
              <a:t> </a:t>
            </a:r>
            <a:r>
              <a:rPr spc="-15" dirty="0"/>
              <a:t>Pre</a:t>
            </a:r>
            <a:r>
              <a:rPr dirty="0"/>
              <a:t>ss</a:t>
            </a:r>
          </a:p>
          <a:p>
            <a:pPr marL="355600" marR="299720" indent="-342900">
              <a:lnSpc>
                <a:spcPts val="3329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</a:tabLst>
            </a:pPr>
            <a:r>
              <a:rPr spc="-20" dirty="0"/>
              <a:t>Gen</a:t>
            </a:r>
            <a:r>
              <a:rPr spc="-15" dirty="0"/>
              <a:t>eralized </a:t>
            </a:r>
            <a:r>
              <a:rPr spc="-20" dirty="0"/>
              <a:t>Additi</a:t>
            </a:r>
            <a:r>
              <a:rPr spc="-15" dirty="0"/>
              <a:t>ve M</a:t>
            </a:r>
            <a:r>
              <a:rPr spc="-5" dirty="0"/>
              <a:t>o</a:t>
            </a:r>
            <a:r>
              <a:rPr dirty="0"/>
              <a:t>d</a:t>
            </a:r>
            <a:r>
              <a:rPr spc="-15" dirty="0"/>
              <a:t>e</a:t>
            </a:r>
            <a:r>
              <a:rPr dirty="0"/>
              <a:t>ls</a:t>
            </a:r>
            <a:r>
              <a:rPr spc="-10" dirty="0"/>
              <a:t>;</a:t>
            </a:r>
            <a:r>
              <a:rPr dirty="0"/>
              <a:t> b</a:t>
            </a:r>
            <a:r>
              <a:rPr spc="-15" dirty="0"/>
              <a:t>y</a:t>
            </a:r>
            <a:r>
              <a:rPr dirty="0"/>
              <a:t> T</a:t>
            </a:r>
            <a:r>
              <a:rPr spc="-5" dirty="0"/>
              <a:t>.</a:t>
            </a:r>
            <a:r>
              <a:rPr spc="-15" dirty="0"/>
              <a:t>J</a:t>
            </a:r>
            <a:r>
              <a:rPr dirty="0"/>
              <a:t>. </a:t>
            </a:r>
            <a:r>
              <a:rPr spc="-5" dirty="0"/>
              <a:t>Ha</a:t>
            </a:r>
            <a:r>
              <a:rPr dirty="0"/>
              <a:t>sti</a:t>
            </a:r>
            <a:r>
              <a:rPr spc="-15" dirty="0"/>
              <a:t>e</a:t>
            </a:r>
            <a:r>
              <a:rPr dirty="0"/>
              <a:t> and R</a:t>
            </a:r>
            <a:r>
              <a:rPr spc="-5" dirty="0"/>
              <a:t>.</a:t>
            </a:r>
            <a:r>
              <a:rPr spc="-15" dirty="0"/>
              <a:t>J</a:t>
            </a:r>
            <a:r>
              <a:rPr dirty="0"/>
              <a:t>. Tibshi</a:t>
            </a:r>
            <a:r>
              <a:rPr spc="-10" dirty="0"/>
              <a:t>r</a:t>
            </a:r>
            <a:r>
              <a:rPr dirty="0"/>
              <a:t>ani</a:t>
            </a:r>
            <a:r>
              <a:rPr spc="-10" dirty="0"/>
              <a:t>;</a:t>
            </a:r>
            <a:r>
              <a:rPr dirty="0"/>
              <a:t> Chap</a:t>
            </a:r>
            <a:r>
              <a:rPr spc="-25" dirty="0"/>
              <a:t>m</a:t>
            </a:r>
            <a:r>
              <a:rPr dirty="0"/>
              <a:t>an &amp; </a:t>
            </a:r>
            <a:r>
              <a:rPr spc="-5" dirty="0"/>
              <a:t>Ha</a:t>
            </a:r>
            <a:r>
              <a:rPr dirty="0"/>
              <a:t>ll/CRC</a:t>
            </a:r>
          </a:p>
          <a:p>
            <a:pPr marL="355600" marR="5080" indent="-342900">
              <a:lnSpc>
                <a:spcPts val="3329"/>
              </a:lnSpc>
              <a:spcBef>
                <a:spcPts val="740"/>
              </a:spcBef>
              <a:buFont typeface="Arial"/>
              <a:buChar char="•"/>
              <a:tabLst>
                <a:tab pos="355600" algn="l"/>
              </a:tabLst>
            </a:pPr>
            <a:r>
              <a:rPr spc="-20" dirty="0"/>
              <a:t>Gen</a:t>
            </a:r>
            <a:r>
              <a:rPr spc="-15" dirty="0"/>
              <a:t>eralized </a:t>
            </a:r>
            <a:r>
              <a:rPr spc="-20" dirty="0"/>
              <a:t>Additi</a:t>
            </a:r>
            <a:r>
              <a:rPr spc="-15" dirty="0"/>
              <a:t>ve M</a:t>
            </a:r>
            <a:r>
              <a:rPr spc="-5" dirty="0"/>
              <a:t>o</a:t>
            </a:r>
            <a:r>
              <a:rPr dirty="0"/>
              <a:t>d</a:t>
            </a:r>
            <a:r>
              <a:rPr spc="-15" dirty="0"/>
              <a:t>e</a:t>
            </a:r>
            <a:r>
              <a:rPr dirty="0"/>
              <a:t>ls - </a:t>
            </a:r>
            <a:r>
              <a:rPr spc="-20" dirty="0"/>
              <a:t>A</a:t>
            </a:r>
            <a:r>
              <a:rPr dirty="0"/>
              <a:t>n In</a:t>
            </a:r>
            <a:r>
              <a:rPr spc="-10" dirty="0"/>
              <a:t>tr</a:t>
            </a:r>
            <a:r>
              <a:rPr spc="-5" dirty="0"/>
              <a:t>o</a:t>
            </a:r>
            <a:r>
              <a:rPr dirty="0"/>
              <a:t>du</a:t>
            </a:r>
            <a:r>
              <a:rPr spc="-15" dirty="0"/>
              <a:t>c</a:t>
            </a:r>
            <a:r>
              <a:rPr dirty="0"/>
              <a:t>ti</a:t>
            </a:r>
            <a:r>
              <a:rPr spc="-5" dirty="0"/>
              <a:t>o</a:t>
            </a:r>
            <a:r>
              <a:rPr dirty="0"/>
              <a:t>n </a:t>
            </a:r>
            <a:r>
              <a:rPr spc="-25" dirty="0"/>
              <a:t>w</a:t>
            </a:r>
            <a:r>
              <a:rPr dirty="0"/>
              <a:t>ith </a:t>
            </a:r>
            <a:r>
              <a:rPr spc="-20" dirty="0"/>
              <a:t>R</a:t>
            </a:r>
            <a:r>
              <a:rPr spc="-10" dirty="0"/>
              <a:t> </a:t>
            </a:r>
            <a:r>
              <a:rPr dirty="0"/>
              <a:t>(2</a:t>
            </a:r>
            <a:r>
              <a:rPr sz="2775" baseline="25525" dirty="0"/>
              <a:t>nd </a:t>
            </a:r>
            <a:r>
              <a:rPr sz="2775" spc="-307" baseline="25525" dirty="0"/>
              <a:t> </a:t>
            </a:r>
            <a:r>
              <a:rPr sz="2800" dirty="0"/>
              <a:t>Editi</a:t>
            </a:r>
            <a:r>
              <a:rPr sz="2800" spc="-5" dirty="0"/>
              <a:t>o</a:t>
            </a:r>
            <a:r>
              <a:rPr sz="2800" dirty="0"/>
              <a:t>n)</a:t>
            </a:r>
            <a:r>
              <a:rPr sz="2800" spc="-10" dirty="0"/>
              <a:t>;</a:t>
            </a:r>
            <a:r>
              <a:rPr sz="2800" dirty="0"/>
              <a:t> b</a:t>
            </a:r>
            <a:r>
              <a:rPr sz="2800" spc="-15" dirty="0"/>
              <a:t>y</a:t>
            </a:r>
            <a:r>
              <a:rPr sz="2800" dirty="0"/>
              <a:t> Si</a:t>
            </a:r>
            <a:r>
              <a:rPr sz="2800" spc="-25" dirty="0"/>
              <a:t>m</a:t>
            </a:r>
            <a:r>
              <a:rPr sz="2800" spc="-5" dirty="0"/>
              <a:t>o</a:t>
            </a:r>
            <a:r>
              <a:rPr sz="2800" dirty="0"/>
              <a:t>n </a:t>
            </a:r>
            <a:r>
              <a:rPr sz="2800" spc="-20" dirty="0"/>
              <a:t>N</a:t>
            </a:r>
            <a:r>
              <a:rPr sz="2800" dirty="0"/>
              <a:t>. </a:t>
            </a:r>
            <a:r>
              <a:rPr sz="2800" spc="-30" dirty="0"/>
              <a:t>W</a:t>
            </a:r>
            <a:r>
              <a:rPr sz="2800" spc="-5" dirty="0"/>
              <a:t>oo</a:t>
            </a:r>
            <a:r>
              <a:rPr sz="2800" dirty="0"/>
              <a:t>d</a:t>
            </a:r>
            <a:r>
              <a:rPr sz="2800" spc="-10" dirty="0"/>
              <a:t>;</a:t>
            </a:r>
            <a:r>
              <a:rPr sz="2800" dirty="0"/>
              <a:t> CRC </a:t>
            </a:r>
            <a:r>
              <a:rPr sz="2800" spc="-15" dirty="0"/>
              <a:t>Pre</a:t>
            </a:r>
            <a:r>
              <a:rPr sz="2800" dirty="0"/>
              <a:t>ss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2736599" y="3203955"/>
            <a:ext cx="367601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L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spc="-20" dirty="0">
                <a:latin typeface="Calibri"/>
                <a:cs typeface="Calibri"/>
              </a:rPr>
              <a:t>c</a:t>
            </a:r>
            <a:r>
              <a:rPr sz="4400" dirty="0">
                <a:latin typeface="Calibri"/>
                <a:cs typeface="Calibri"/>
              </a:rPr>
              <a:t>al </a:t>
            </a:r>
            <a:r>
              <a:rPr sz="4400" spc="-25" dirty="0">
                <a:latin typeface="Calibri"/>
                <a:cs typeface="Calibri"/>
              </a:rPr>
              <a:t>regre</a:t>
            </a:r>
            <a:r>
              <a:rPr sz="4400" dirty="0">
                <a:latin typeface="Calibri"/>
                <a:cs typeface="Calibri"/>
              </a:rPr>
              <a:t>ssi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n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6435">
              <a:lnSpc>
                <a:spcPct val="100000"/>
              </a:lnSpc>
            </a:pPr>
            <a:r>
              <a:rPr dirty="0"/>
              <a:t>L</a:t>
            </a:r>
            <a:r>
              <a:rPr spc="-5" dirty="0"/>
              <a:t>o</a:t>
            </a:r>
            <a:r>
              <a:rPr spc="-20" dirty="0"/>
              <a:t>c</a:t>
            </a:r>
            <a:r>
              <a:rPr dirty="0"/>
              <a:t>al </a:t>
            </a:r>
            <a:r>
              <a:rPr spc="-20" dirty="0"/>
              <a:t>Regre</a:t>
            </a:r>
            <a:r>
              <a:rPr dirty="0"/>
              <a:t>ssi</a:t>
            </a:r>
            <a:r>
              <a:rPr spc="-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186570"/>
            <a:ext cx="7749540" cy="163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9200"/>
              </a:lnSpc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al </a:t>
            </a:r>
            <a:r>
              <a:rPr sz="2800" spc="-15" dirty="0">
                <a:latin typeface="Calibri"/>
                <a:cs typeface="Calibri"/>
              </a:rPr>
              <a:t>regre</a:t>
            </a:r>
            <a:r>
              <a:rPr sz="2800" dirty="0">
                <a:latin typeface="Calibri"/>
                <a:cs typeface="Calibri"/>
              </a:rPr>
              <a:t>ssi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 is a diff</a:t>
            </a:r>
            <a:r>
              <a:rPr sz="2800" spc="-15" dirty="0">
                <a:latin typeface="Calibri"/>
                <a:cs typeface="Calibri"/>
              </a:rPr>
              <a:t>ere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app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ac</a:t>
            </a:r>
            <a:r>
              <a:rPr sz="2800" dirty="0">
                <a:latin typeface="Calibri"/>
                <a:cs typeface="Calibri"/>
              </a:rPr>
              <a:t>h f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fittin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xibl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n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nlin</a:t>
            </a:r>
            <a:r>
              <a:rPr sz="2800" spc="-15" dirty="0">
                <a:latin typeface="Calibri"/>
                <a:cs typeface="Calibri"/>
              </a:rPr>
              <a:t>ear</a:t>
            </a:r>
            <a:r>
              <a:rPr sz="2800" dirty="0">
                <a:latin typeface="Calibri"/>
                <a:cs typeface="Calibri"/>
              </a:rPr>
              <a:t> fun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hi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h in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ve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putin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fi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15" dirty="0">
                <a:latin typeface="Calibri"/>
                <a:cs typeface="Calibri"/>
              </a:rPr>
              <a:t>target</a:t>
            </a:r>
            <a:r>
              <a:rPr sz="2800" dirty="0">
                <a:latin typeface="Calibri"/>
                <a:cs typeface="Calibri"/>
              </a:rPr>
              <a:t> p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775" baseline="-21021" dirty="0">
                <a:latin typeface="Calibri"/>
                <a:cs typeface="Calibri"/>
              </a:rPr>
              <a:t>0 </a:t>
            </a:r>
            <a:r>
              <a:rPr sz="2775" spc="-307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ear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dirty="0">
                <a:latin typeface="Calibri"/>
                <a:cs typeface="Calibri"/>
              </a:rPr>
              <a:t>ainin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bs</a:t>
            </a:r>
            <a:r>
              <a:rPr sz="2800" spc="-15" dirty="0">
                <a:latin typeface="Calibri"/>
                <a:cs typeface="Calibri"/>
              </a:rPr>
              <a:t>erv</a:t>
            </a:r>
            <a:r>
              <a:rPr sz="2800" dirty="0">
                <a:latin typeface="Calibri"/>
                <a:cs typeface="Calibri"/>
              </a:rPr>
              <a:t>ati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0584" y="3297495"/>
            <a:ext cx="6962829" cy="3142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6435">
              <a:lnSpc>
                <a:spcPct val="100000"/>
              </a:lnSpc>
            </a:pPr>
            <a:r>
              <a:rPr dirty="0"/>
              <a:t>L</a:t>
            </a:r>
            <a:r>
              <a:rPr spc="-5" dirty="0"/>
              <a:t>o</a:t>
            </a:r>
            <a:r>
              <a:rPr spc="-20" dirty="0"/>
              <a:t>c</a:t>
            </a:r>
            <a:r>
              <a:rPr dirty="0"/>
              <a:t>al </a:t>
            </a:r>
            <a:r>
              <a:rPr spc="-20" dirty="0"/>
              <a:t>Regre</a:t>
            </a:r>
            <a:r>
              <a:rPr dirty="0"/>
              <a:t>ssi</a:t>
            </a:r>
            <a:r>
              <a:rPr spc="-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186570"/>
            <a:ext cx="8063865" cy="505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93750" indent="-342900">
              <a:lnSpc>
                <a:spcPts val="3300"/>
              </a:lnSpc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 to p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rm</a:t>
            </a:r>
            <a:r>
              <a:rPr sz="2800" dirty="0">
                <a:latin typeface="Calibri"/>
                <a:cs typeface="Calibri"/>
              </a:rPr>
              <a:t> l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al </a:t>
            </a:r>
            <a:r>
              <a:rPr sz="2800" spc="-15" dirty="0">
                <a:latin typeface="Calibri"/>
                <a:cs typeface="Calibri"/>
              </a:rPr>
              <a:t>regre</a:t>
            </a:r>
            <a:r>
              <a:rPr sz="2800" dirty="0">
                <a:latin typeface="Calibri"/>
                <a:cs typeface="Calibri"/>
              </a:rPr>
              <a:t>ssi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th</a:t>
            </a:r>
            <a:r>
              <a:rPr sz="2800" spc="-15" dirty="0">
                <a:latin typeface="Calibri"/>
                <a:cs typeface="Calibri"/>
              </a:rPr>
              <a:t>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a nu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ce</a:t>
            </a:r>
            <a:r>
              <a:rPr sz="2800" dirty="0">
                <a:latin typeface="Calibri"/>
                <a:cs typeface="Calibri"/>
              </a:rPr>
              <a:t>s to 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ad</a:t>
            </a:r>
            <a:r>
              <a:rPr sz="2800" spc="-15" dirty="0">
                <a:latin typeface="Calibri"/>
                <a:cs typeface="Calibri"/>
              </a:rPr>
              <a:t>e,</a:t>
            </a:r>
            <a:r>
              <a:rPr sz="2800" dirty="0">
                <a:latin typeface="Calibri"/>
                <a:cs typeface="Calibri"/>
              </a:rPr>
              <a:t> su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h as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749300" lvl="1" indent="-27940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 to 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fin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htin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 fun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 to fi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nstan</a:t>
            </a:r>
            <a:r>
              <a:rPr sz="2400" spc="-10" dirty="0">
                <a:latin typeface="Calibri"/>
                <a:cs typeface="Calibri"/>
              </a:rPr>
              <a:t>t,</a:t>
            </a:r>
            <a:r>
              <a:rPr sz="2400" dirty="0">
                <a:latin typeface="Calibri"/>
                <a:cs typeface="Calibri"/>
              </a:rPr>
              <a:t> lin</a:t>
            </a:r>
            <a:r>
              <a:rPr sz="2400" spc="-10" dirty="0">
                <a:latin typeface="Calibri"/>
                <a:cs typeface="Calibri"/>
              </a:rPr>
              <a:t>ear,</a:t>
            </a:r>
            <a:r>
              <a:rPr sz="2400" dirty="0">
                <a:latin typeface="Calibri"/>
                <a:cs typeface="Calibri"/>
              </a:rPr>
              <a:t> quad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ati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regre</a:t>
            </a:r>
            <a:r>
              <a:rPr sz="2400" dirty="0">
                <a:latin typeface="Calibri"/>
                <a:cs typeface="Calibri"/>
              </a:rPr>
              <a:t>ssi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749300" marR="127635" lvl="1" indent="-279400">
              <a:lnSpc>
                <a:spcPct val="99400"/>
              </a:lnSpc>
              <a:spcBef>
                <a:spcPts val="63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tan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 is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“span”.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span pl</a:t>
            </a:r>
            <a:r>
              <a:rPr sz="2400" spc="-15" dirty="0">
                <a:latin typeface="Calibri"/>
                <a:cs typeface="Calibri"/>
              </a:rPr>
              <a:t>ay</a:t>
            </a:r>
            <a:r>
              <a:rPr sz="2400" dirty="0">
                <a:latin typeface="Calibri"/>
                <a:cs typeface="Calibri"/>
              </a:rPr>
              <a:t>s a 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li</a:t>
            </a:r>
            <a:r>
              <a:rPr sz="2400" spc="-15" dirty="0">
                <a:latin typeface="Calibri"/>
                <a:cs typeface="Calibri"/>
              </a:rPr>
              <a:t>ke</a:t>
            </a:r>
            <a:r>
              <a:rPr sz="2400" dirty="0">
                <a:latin typeface="Calibri"/>
                <a:cs typeface="Calibri"/>
              </a:rPr>
              <a:t> th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tunin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 p</a:t>
            </a:r>
            <a:r>
              <a:rPr sz="2400" spc="-15" dirty="0">
                <a:latin typeface="Calibri"/>
                <a:cs typeface="Calibri"/>
              </a:rPr>
              <a:t>arameter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λ</a:t>
            </a:r>
            <a:r>
              <a:rPr sz="2400" dirty="0">
                <a:latin typeface="Calibri"/>
                <a:cs typeface="Calibri"/>
              </a:rPr>
              <a:t> in s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oo</a:t>
            </a:r>
            <a:r>
              <a:rPr sz="2400" dirty="0">
                <a:latin typeface="Calibri"/>
                <a:cs typeface="Calibri"/>
              </a:rPr>
              <a:t>thin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splin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 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ls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fl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xibili</a:t>
            </a:r>
            <a:r>
              <a:rPr sz="2400" spc="-10" dirty="0">
                <a:latin typeface="Calibri"/>
                <a:cs typeface="Calibri"/>
              </a:rPr>
              <a:t>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n-lin</a:t>
            </a:r>
            <a:r>
              <a:rPr sz="2400" spc="-15" dirty="0">
                <a:latin typeface="Calibri"/>
                <a:cs typeface="Calibri"/>
              </a:rPr>
              <a:t>ear</a:t>
            </a:r>
            <a:r>
              <a:rPr sz="2400" dirty="0">
                <a:latin typeface="Calibri"/>
                <a:cs typeface="Calibri"/>
              </a:rPr>
              <a:t> fi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1155700" marR="5080" lvl="2" indent="-228600">
              <a:lnSpc>
                <a:spcPct val="100400"/>
              </a:lnSpc>
              <a:spcBef>
                <a:spcPts val="49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Th</a:t>
            </a:r>
            <a:r>
              <a:rPr sz="2000" spc="-10" dirty="0">
                <a:latin typeface="Calibri"/>
                <a:cs typeface="Calibri"/>
              </a:rPr>
              <a:t>e s</a:t>
            </a:r>
            <a:r>
              <a:rPr sz="2000" spc="-20" dirty="0">
                <a:latin typeface="Calibri"/>
                <a:cs typeface="Calibri"/>
              </a:rPr>
              <a:t>mall</a:t>
            </a:r>
            <a:r>
              <a:rPr sz="2000" spc="-10" dirty="0">
                <a:latin typeface="Calibri"/>
                <a:cs typeface="Calibri"/>
              </a:rPr>
              <a:t>er the value of s</a:t>
            </a:r>
            <a:r>
              <a:rPr sz="2000" spc="-5" dirty="0">
                <a:latin typeface="Calibri"/>
                <a:cs typeface="Calibri"/>
              </a:rPr>
              <a:t>, th</a:t>
            </a:r>
            <a:r>
              <a:rPr sz="2000" spc="-10" dirty="0">
                <a:latin typeface="Calibri"/>
                <a:cs typeface="Calibri"/>
              </a:rPr>
              <a:t>e </a:t>
            </a:r>
            <a:r>
              <a:rPr sz="2000" spc="-20" dirty="0">
                <a:latin typeface="Calibri"/>
                <a:cs typeface="Calibri"/>
              </a:rPr>
              <a:t>mo</a:t>
            </a:r>
            <a:r>
              <a:rPr sz="2000" spc="-10" dirty="0">
                <a:latin typeface="Calibri"/>
                <a:cs typeface="Calibri"/>
              </a:rPr>
              <a:t>re local and </a:t>
            </a:r>
            <a:r>
              <a:rPr sz="2000" spc="-15" dirty="0">
                <a:latin typeface="Calibri"/>
                <a:cs typeface="Calibri"/>
              </a:rPr>
              <a:t>wi</a:t>
            </a:r>
            <a:r>
              <a:rPr sz="2000" spc="-10" dirty="0">
                <a:latin typeface="Calibri"/>
                <a:cs typeface="Calibri"/>
              </a:rPr>
              <a:t>ggly </a:t>
            </a:r>
            <a:r>
              <a:rPr sz="2000" spc="-15" dirty="0">
                <a:latin typeface="Calibri"/>
                <a:cs typeface="Calibri"/>
              </a:rPr>
              <a:t>will b</a:t>
            </a:r>
            <a:r>
              <a:rPr sz="2000" spc="-10" dirty="0">
                <a:latin typeface="Calibri"/>
                <a:cs typeface="Calibri"/>
              </a:rPr>
              <a:t>e our fit;</a:t>
            </a:r>
            <a:r>
              <a:rPr sz="2000" spc="-5" dirty="0">
                <a:latin typeface="Calibri"/>
                <a:cs typeface="Calibri"/>
              </a:rPr>
              <a:t> al</a:t>
            </a:r>
            <a:r>
              <a:rPr sz="2000" spc="-10" dirty="0">
                <a:latin typeface="Calibri"/>
                <a:cs typeface="Calibri"/>
              </a:rPr>
              <a:t>ternatively, a very large value of s </a:t>
            </a:r>
            <a:r>
              <a:rPr sz="2000" spc="-15" dirty="0">
                <a:latin typeface="Calibri"/>
                <a:cs typeface="Calibri"/>
              </a:rPr>
              <a:t>will l</a:t>
            </a:r>
            <a:r>
              <a:rPr sz="2000" spc="-10" dirty="0">
                <a:latin typeface="Calibri"/>
                <a:cs typeface="Calibri"/>
              </a:rPr>
              <a:t>ead to a global fit to the</a:t>
            </a:r>
            <a:r>
              <a:rPr sz="2000" spc="-5" dirty="0">
                <a:latin typeface="Calibri"/>
                <a:cs typeface="Calibri"/>
              </a:rPr>
              <a:t> d</a:t>
            </a:r>
            <a:r>
              <a:rPr sz="2000" spc="-10" dirty="0">
                <a:latin typeface="Calibri"/>
                <a:cs typeface="Calibri"/>
              </a:rPr>
              <a:t>ata using all of the training observations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In </a:t>
            </a:r>
            <a:r>
              <a:rPr sz="2800" spc="-20" dirty="0">
                <a:latin typeface="Calibri"/>
                <a:cs typeface="Calibri"/>
              </a:rPr>
              <a:t>R </a:t>
            </a:r>
            <a:r>
              <a:rPr sz="2800" spc="-15" dirty="0">
                <a:latin typeface="Calibri"/>
                <a:cs typeface="Calibri"/>
              </a:rPr>
              <a:t>via stat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::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ss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its an</a:t>
            </a:r>
            <a:r>
              <a:rPr sz="2800" spc="-15" dirty="0">
                <a:latin typeface="Calibri"/>
                <a:cs typeface="Calibri"/>
              </a:rPr>
              <a:t>ce</a:t>
            </a:r>
            <a:r>
              <a:rPr sz="2800" dirty="0">
                <a:latin typeface="Calibri"/>
                <a:cs typeface="Calibri"/>
              </a:rPr>
              <a:t>st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stat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15" dirty="0">
                <a:latin typeface="Calibri"/>
                <a:cs typeface="Calibri"/>
              </a:rPr>
              <a:t>:</a:t>
            </a:r>
            <a:r>
              <a:rPr sz="2800" dirty="0">
                <a:latin typeface="Calibri"/>
                <a:cs typeface="Calibri"/>
              </a:rPr>
              <a:t>lo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ss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45"/>
              </a:spcBef>
              <a:buSzPct val="120000"/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Multi</a:t>
            </a:r>
            <a:r>
              <a:rPr sz="2000" spc="-10" dirty="0">
                <a:latin typeface="Calibri"/>
                <a:cs typeface="Calibri"/>
              </a:rPr>
              <a:t>variate (up to </a:t>
            </a:r>
            <a:r>
              <a:rPr sz="2000" spc="-15" dirty="0">
                <a:latin typeface="Calibri"/>
                <a:cs typeface="Calibri"/>
              </a:rPr>
              <a:t>4 p</a:t>
            </a:r>
            <a:r>
              <a:rPr sz="2000" spc="-10" dirty="0">
                <a:latin typeface="Calibri"/>
                <a:cs typeface="Calibri"/>
              </a:rPr>
              <a:t>redictors)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SzPct val="120000"/>
              <a:buFont typeface="Arial"/>
              <a:buChar char="–"/>
              <a:tabLst>
                <a:tab pos="755650" algn="l"/>
              </a:tabLst>
            </a:pPr>
            <a:r>
              <a:rPr sz="2000" spc="-10" dirty="0">
                <a:latin typeface="Calibri"/>
                <a:cs typeface="Calibri"/>
              </a:rPr>
              <a:t>By default fits polyno</a:t>
            </a:r>
            <a:r>
              <a:rPr sz="2000" spc="-20" dirty="0">
                <a:latin typeface="Calibri"/>
                <a:cs typeface="Calibri"/>
              </a:rPr>
              <a:t>mial d</a:t>
            </a:r>
            <a:r>
              <a:rPr sz="2000" spc="-10" dirty="0">
                <a:latin typeface="Calibri"/>
                <a:cs typeface="Calibri"/>
              </a:rPr>
              <a:t>egree </a:t>
            </a:r>
            <a:r>
              <a:rPr sz="2000" spc="-15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6333657"/>
            <a:ext cx="278765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15" dirty="0">
                <a:latin typeface="Calibri"/>
                <a:cs typeface="Calibri"/>
              </a:rPr>
              <a:t>Usin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ubi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htin</a:t>
            </a:r>
            <a:r>
              <a:rPr sz="2000" spc="-10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0497" y="6468300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8111" y="6258093"/>
            <a:ext cx="2183776" cy="499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1134067" y="672402"/>
            <a:ext cx="688149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5" dirty="0">
                <a:solidFill>
                  <a:srgbClr val="FF0000"/>
                </a:solidFill>
                <a:latin typeface="Calibri"/>
                <a:cs typeface="Calibri"/>
              </a:rPr>
              <a:t>Gen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ali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ze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d </a:t>
            </a:r>
            <a:r>
              <a:rPr sz="36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dditi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ve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 M</a:t>
            </a:r>
            <a:r>
              <a:rPr sz="36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ls (</a:t>
            </a:r>
            <a:r>
              <a:rPr sz="3600" spc="-25" dirty="0">
                <a:solidFill>
                  <a:srgbClr val="FF0000"/>
                </a:solidFill>
                <a:latin typeface="Calibri"/>
                <a:cs typeface="Calibri"/>
              </a:rPr>
              <a:t>GA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Ms)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" y="1430908"/>
            <a:ext cx="7990840" cy="494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4775" indent="-342900">
              <a:lnSpc>
                <a:spcPts val="38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So f</a:t>
            </a:r>
            <a:r>
              <a:rPr sz="3200" spc="-20" dirty="0">
                <a:latin typeface="Calibri"/>
                <a:cs typeface="Calibri"/>
              </a:rPr>
              <a:t>ar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h</a:t>
            </a:r>
            <a:r>
              <a:rPr sz="3200" spc="-20" dirty="0">
                <a:latin typeface="Calibri"/>
                <a:cs typeface="Calibri"/>
              </a:rPr>
              <a:t>ave</a:t>
            </a:r>
            <a:r>
              <a:rPr sz="3200" dirty="0">
                <a:latin typeface="Calibri"/>
                <a:cs typeface="Calibri"/>
              </a:rPr>
              <a:t> s</a:t>
            </a:r>
            <a:r>
              <a:rPr sz="3200" spc="-20" dirty="0">
                <a:latin typeface="Calibri"/>
                <a:cs typeface="Calibri"/>
              </a:rPr>
              <a:t>ee</a:t>
            </a:r>
            <a:r>
              <a:rPr sz="3200" dirty="0">
                <a:latin typeface="Calibri"/>
                <a:cs typeface="Calibri"/>
              </a:rPr>
              <a:t>n a nu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app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ac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 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 fl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xibl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 p</a:t>
            </a:r>
            <a:r>
              <a:rPr sz="3200" spc="-20" dirty="0">
                <a:latin typeface="Calibri"/>
                <a:cs typeface="Calibri"/>
              </a:rPr>
              <a:t>re</a:t>
            </a:r>
            <a:r>
              <a:rPr sz="3200" dirty="0">
                <a:latin typeface="Calibri"/>
                <a:cs typeface="Calibri"/>
              </a:rPr>
              <a:t>di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tin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 a </a:t>
            </a:r>
            <a:r>
              <a:rPr sz="3200" spc="-20" dirty="0">
                <a:latin typeface="Calibri"/>
                <a:cs typeface="Calibri"/>
              </a:rPr>
              <a:t>re</a:t>
            </a:r>
            <a:r>
              <a:rPr sz="3200" dirty="0">
                <a:latin typeface="Calibri"/>
                <a:cs typeface="Calibri"/>
              </a:rPr>
              <a:t>sp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ns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Y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 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basis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a sin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p</a:t>
            </a:r>
            <a:r>
              <a:rPr sz="3200" spc="-20" dirty="0">
                <a:latin typeface="Calibri"/>
                <a:cs typeface="Calibri"/>
              </a:rPr>
              <a:t>re</a:t>
            </a:r>
            <a:r>
              <a:rPr sz="3200" dirty="0">
                <a:latin typeface="Calibri"/>
                <a:cs typeface="Calibri"/>
              </a:rPr>
              <a:t>di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 X</a:t>
            </a:r>
          </a:p>
          <a:p>
            <a:pPr marL="355600" marR="114935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xpl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re</a:t>
            </a:r>
            <a:r>
              <a:rPr sz="3200" dirty="0">
                <a:latin typeface="Calibri"/>
                <a:cs typeface="Calibri"/>
              </a:rPr>
              <a:t> 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p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bl</a:t>
            </a:r>
            <a:r>
              <a:rPr sz="3200" spc="-25" dirty="0">
                <a:latin typeface="Calibri"/>
                <a:cs typeface="Calibri"/>
              </a:rPr>
              <a:t>em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p</a:t>
            </a:r>
            <a:r>
              <a:rPr sz="3200" spc="-20" dirty="0">
                <a:latin typeface="Calibri"/>
                <a:cs typeface="Calibri"/>
              </a:rPr>
              <a:t>re</a:t>
            </a:r>
            <a:r>
              <a:rPr sz="3200" dirty="0">
                <a:latin typeface="Calibri"/>
                <a:cs typeface="Calibri"/>
              </a:rPr>
              <a:t>di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tin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 Y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 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basis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s</a:t>
            </a:r>
            <a:r>
              <a:rPr sz="3200" spc="-20" dirty="0">
                <a:latin typeface="Calibri"/>
                <a:cs typeface="Calibri"/>
              </a:rPr>
              <a:t>ever</a:t>
            </a:r>
            <a:r>
              <a:rPr sz="3200" dirty="0">
                <a:latin typeface="Calibri"/>
                <a:cs typeface="Calibri"/>
              </a:rPr>
              <a:t>al p</a:t>
            </a:r>
            <a:r>
              <a:rPr sz="3200" spc="-20" dirty="0">
                <a:latin typeface="Calibri"/>
                <a:cs typeface="Calibri"/>
              </a:rPr>
              <a:t>re</a:t>
            </a:r>
            <a:r>
              <a:rPr sz="3200" dirty="0">
                <a:latin typeface="Calibri"/>
                <a:cs typeface="Calibri"/>
              </a:rPr>
              <a:t>di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X1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X2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 …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5" dirty="0">
                <a:latin typeface="Calibri"/>
                <a:cs typeface="Calibri"/>
              </a:rPr>
              <a:t> Xp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99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GAMs pr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id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a </a:t>
            </a:r>
            <a:r>
              <a:rPr sz="3200" spc="-20" dirty="0">
                <a:latin typeface="Calibri"/>
                <a:cs typeface="Calibri"/>
              </a:rPr>
              <a:t>ge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er</a:t>
            </a:r>
            <a:r>
              <a:rPr sz="3200" dirty="0">
                <a:latin typeface="Calibri"/>
                <a:cs typeface="Calibri"/>
              </a:rPr>
              <a:t>al f</a:t>
            </a:r>
            <a:r>
              <a:rPr sz="3200" spc="-20" dirty="0">
                <a:latin typeface="Calibri"/>
                <a:cs typeface="Calibri"/>
              </a:rPr>
              <a:t>rame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 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 e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15" dirty="0">
                <a:latin typeface="Calibri"/>
                <a:cs typeface="Calibri"/>
              </a:rPr>
              <a:t>te</a:t>
            </a:r>
            <a:r>
              <a:rPr sz="3200" dirty="0">
                <a:latin typeface="Calibri"/>
                <a:cs typeface="Calibri"/>
              </a:rPr>
              <a:t>ndin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 a sta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ar</a:t>
            </a:r>
            <a:r>
              <a:rPr sz="3200" dirty="0">
                <a:latin typeface="Calibri"/>
                <a:cs typeface="Calibri"/>
              </a:rPr>
              <a:t>d lin</a:t>
            </a:r>
            <a:r>
              <a:rPr sz="3200" spc="-15" dirty="0">
                <a:latin typeface="Calibri"/>
                <a:cs typeface="Calibri"/>
              </a:rPr>
              <a:t>ear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l b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 all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oo</a:t>
            </a:r>
            <a:r>
              <a:rPr sz="3200" dirty="0">
                <a:latin typeface="Calibri"/>
                <a:cs typeface="Calibri"/>
              </a:rPr>
              <a:t>th fun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ti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ns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15" dirty="0">
                <a:latin typeface="Calibri"/>
                <a:cs typeface="Calibri"/>
              </a:rPr>
              <a:t>eac</a:t>
            </a:r>
            <a:r>
              <a:rPr sz="3200" dirty="0">
                <a:latin typeface="Calibri"/>
                <a:cs typeface="Calibri"/>
              </a:rPr>
              <a:t>h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iabl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,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hil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ainta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nin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 additi</a:t>
            </a:r>
            <a:r>
              <a:rPr sz="3200" spc="-1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sp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 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ith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 quantitati</a:t>
            </a:r>
            <a:r>
              <a:rPr sz="2400" spc="-15" dirty="0">
                <a:latin typeface="Calibri"/>
                <a:cs typeface="Calibri"/>
              </a:rPr>
              <a:t>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qualitati</a:t>
            </a:r>
            <a:r>
              <a:rPr sz="2400" spc="-15" dirty="0">
                <a:latin typeface="Calibri"/>
                <a:cs typeface="Calibri"/>
              </a:rPr>
              <a:t>ve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1134067" y="672402"/>
            <a:ext cx="688149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5" dirty="0">
                <a:solidFill>
                  <a:srgbClr val="FF0000"/>
                </a:solidFill>
                <a:latin typeface="Calibri"/>
                <a:cs typeface="Calibri"/>
              </a:rPr>
              <a:t>Gen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ali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ze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d </a:t>
            </a:r>
            <a:r>
              <a:rPr sz="36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dditi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ve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 M</a:t>
            </a:r>
            <a:r>
              <a:rPr sz="36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ls (</a:t>
            </a:r>
            <a:r>
              <a:rPr sz="3600" spc="-25" dirty="0">
                <a:solidFill>
                  <a:srgbClr val="FF0000"/>
                </a:solidFill>
                <a:latin typeface="Calibri"/>
                <a:cs typeface="Calibri"/>
              </a:rPr>
              <a:t>GA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Ms)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" y="1402000"/>
            <a:ext cx="7736840" cy="5101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A natu</a:t>
            </a:r>
            <a:r>
              <a:rPr sz="2000" spc="-10" dirty="0">
                <a:latin typeface="Calibri"/>
                <a:cs typeface="Calibri"/>
              </a:rPr>
              <a:t>ral </a:t>
            </a:r>
            <a:r>
              <a:rPr sz="2000" spc="-15" dirty="0">
                <a:latin typeface="Calibri"/>
                <a:cs typeface="Calibri"/>
              </a:rPr>
              <a:t>way to </a:t>
            </a:r>
            <a:r>
              <a:rPr sz="2000" spc="-10" dirty="0">
                <a:latin typeface="Calibri"/>
                <a:cs typeface="Calibri"/>
              </a:rPr>
              <a:t>extend the </a:t>
            </a:r>
            <a:r>
              <a:rPr sz="2000" spc="-20" dirty="0">
                <a:latin typeface="Calibri"/>
                <a:cs typeface="Calibri"/>
              </a:rPr>
              <a:t>multi</a:t>
            </a:r>
            <a:r>
              <a:rPr sz="2000" spc="-10" dirty="0">
                <a:latin typeface="Calibri"/>
                <a:cs typeface="Calibri"/>
              </a:rPr>
              <a:t>variable linear regression </a:t>
            </a:r>
            <a:r>
              <a:rPr sz="2000" spc="-20" dirty="0">
                <a:latin typeface="Calibri"/>
                <a:cs typeface="Calibri"/>
              </a:rPr>
              <a:t>mod</a:t>
            </a:r>
            <a:r>
              <a:rPr sz="2000" spc="-10" dirty="0">
                <a:latin typeface="Calibri"/>
                <a:cs typeface="Calibri"/>
              </a:rPr>
              <a:t>el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95910" algn="ctr">
              <a:lnSpc>
                <a:spcPct val="100000"/>
              </a:lnSpc>
            </a:pPr>
            <a:endParaRPr lang="fr-CH" sz="2000" spc="540" dirty="0">
              <a:latin typeface="Cambria Math"/>
              <a:cs typeface="Cambria Math"/>
            </a:endParaRPr>
          </a:p>
          <a:p>
            <a:pPr marL="12700" marR="236854">
              <a:lnSpc>
                <a:spcPct val="100800"/>
              </a:lnSpc>
              <a:spcBef>
                <a:spcPts val="1920"/>
              </a:spcBef>
            </a:pPr>
            <a:r>
              <a:rPr sz="2000" dirty="0">
                <a:latin typeface="Calibri"/>
                <a:cs typeface="Calibri"/>
              </a:rPr>
              <a:t>in o</a:t>
            </a:r>
            <a:r>
              <a:rPr sz="2000" spc="-10" dirty="0">
                <a:latin typeface="Calibri"/>
                <a:cs typeface="Calibri"/>
              </a:rPr>
              <a:t>rder to allo</a:t>
            </a:r>
            <a:r>
              <a:rPr sz="2000" spc="-15" dirty="0">
                <a:latin typeface="Calibri"/>
                <a:cs typeface="Calibri"/>
              </a:rPr>
              <a:t>w fo</a:t>
            </a:r>
            <a:r>
              <a:rPr sz="2000" spc="-10" dirty="0">
                <a:latin typeface="Calibri"/>
                <a:cs typeface="Calibri"/>
              </a:rPr>
              <a:t>r s</a:t>
            </a:r>
            <a:r>
              <a:rPr sz="2000" spc="-20" dirty="0">
                <a:latin typeface="Calibri"/>
                <a:cs typeface="Calibri"/>
              </a:rPr>
              <a:t>mooth </a:t>
            </a:r>
            <a:r>
              <a:rPr sz="2000" spc="-10" dirty="0">
                <a:latin typeface="Calibri"/>
                <a:cs typeface="Calibri"/>
              </a:rPr>
              <a:t>relationships b</a:t>
            </a:r>
            <a:r>
              <a:rPr sz="2000" spc="-15" dirty="0">
                <a:latin typeface="Calibri"/>
                <a:cs typeface="Calibri"/>
              </a:rPr>
              <a:t>etween </a:t>
            </a:r>
            <a:r>
              <a:rPr sz="2000" spc="-10" dirty="0">
                <a:latin typeface="Calibri"/>
                <a:cs typeface="Calibri"/>
              </a:rPr>
              <a:t>each feature and the response is to replace each linear co</a:t>
            </a:r>
            <a:r>
              <a:rPr sz="2000" spc="-20" dirty="0">
                <a:latin typeface="Calibri"/>
                <a:cs typeface="Calibri"/>
              </a:rPr>
              <a:t>mpon</a:t>
            </a:r>
            <a:r>
              <a:rPr sz="2000" spc="-10" dirty="0">
                <a:latin typeface="Calibri"/>
                <a:cs typeface="Calibri"/>
              </a:rPr>
              <a:t>ent </a:t>
            </a:r>
            <a:r>
              <a:rPr sz="2000" spc="-15" dirty="0">
                <a:latin typeface="Calibri"/>
                <a:cs typeface="Calibri"/>
              </a:rPr>
              <a:t>with a s</a:t>
            </a:r>
            <a:r>
              <a:rPr sz="2000" spc="-20" dirty="0">
                <a:latin typeface="Calibri"/>
                <a:cs typeface="Calibri"/>
              </a:rPr>
              <a:t>mooth fun</a:t>
            </a:r>
            <a:r>
              <a:rPr sz="2000" spc="-10" dirty="0">
                <a:latin typeface="Calibri"/>
                <a:cs typeface="Calibri"/>
              </a:rPr>
              <a:t>ction:</a:t>
            </a:r>
            <a:endParaRPr sz="2000" dirty="0">
              <a:latin typeface="Calibri"/>
              <a:cs typeface="Calibri"/>
            </a:endParaRPr>
          </a:p>
          <a:p>
            <a:pPr marL="295910" algn="ctr">
              <a:lnSpc>
                <a:spcPct val="100000"/>
              </a:lnSpc>
              <a:spcBef>
                <a:spcPts val="1495"/>
              </a:spcBef>
            </a:pPr>
            <a:endParaRPr lang="fr-CH" sz="2000" spc="54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This is an </a:t>
            </a:r>
            <a:r>
              <a:rPr sz="2000" spc="-10" dirty="0">
                <a:latin typeface="Calibri"/>
                <a:cs typeface="Calibri"/>
              </a:rPr>
              <a:t>ex</a:t>
            </a:r>
            <a:r>
              <a:rPr sz="2000" spc="-15" dirty="0">
                <a:latin typeface="Calibri"/>
                <a:cs typeface="Calibri"/>
              </a:rPr>
              <a:t>ampl</a:t>
            </a:r>
            <a:r>
              <a:rPr sz="2000" spc="-10" dirty="0">
                <a:latin typeface="Calibri"/>
                <a:cs typeface="Calibri"/>
              </a:rPr>
              <a:t>e of a </a:t>
            </a:r>
            <a:r>
              <a:rPr sz="2000" spc="-15" dirty="0">
                <a:latin typeface="Calibri"/>
                <a:cs typeface="Calibri"/>
              </a:rPr>
              <a:t>GAM</a:t>
            </a:r>
            <a:endParaRPr sz="2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8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It is called additive </a:t>
            </a:r>
            <a:r>
              <a:rPr sz="2000" spc="-20" dirty="0">
                <a:latin typeface="Calibri"/>
                <a:cs typeface="Calibri"/>
              </a:rPr>
              <a:t>mod</a:t>
            </a:r>
            <a:r>
              <a:rPr sz="2000" spc="-10" dirty="0">
                <a:latin typeface="Calibri"/>
                <a:cs typeface="Calibri"/>
              </a:rPr>
              <a:t>el because </a:t>
            </a:r>
            <a:r>
              <a:rPr sz="2000" spc="-15" dirty="0">
                <a:latin typeface="Calibri"/>
                <a:cs typeface="Calibri"/>
              </a:rPr>
              <a:t>we </a:t>
            </a:r>
            <a:r>
              <a:rPr sz="2000" spc="-10" dirty="0">
                <a:latin typeface="Calibri"/>
                <a:cs typeface="Calibri"/>
              </a:rPr>
              <a:t>calculate a separate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f</a:t>
            </a:r>
            <a:r>
              <a:rPr sz="1950" i="1" spc="7" baseline="-21367" dirty="0">
                <a:latin typeface="Calibri"/>
                <a:cs typeface="Calibri"/>
              </a:rPr>
              <a:t>j </a:t>
            </a:r>
            <a:r>
              <a:rPr sz="2000" dirty="0">
                <a:latin typeface="Calibri"/>
                <a:cs typeface="Calibri"/>
              </a:rPr>
              <a:t>fo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eac</a:t>
            </a:r>
            <a:r>
              <a:rPr sz="2000" dirty="0">
                <a:latin typeface="Calibri"/>
                <a:cs typeface="Calibri"/>
              </a:rPr>
              <a:t>h </a:t>
            </a:r>
            <a:r>
              <a:rPr sz="2000" i="1" dirty="0">
                <a:latin typeface="Calibri"/>
                <a:cs typeface="Calibri"/>
              </a:rPr>
              <a:t>X</a:t>
            </a:r>
            <a:r>
              <a:rPr sz="1950" i="1" spc="7" baseline="-21367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and th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 add to</a:t>
            </a:r>
            <a:r>
              <a:rPr sz="2000" spc="-10" dirty="0">
                <a:latin typeface="Calibri"/>
                <a:cs typeface="Calibri"/>
              </a:rPr>
              <a:t>ge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 all of th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tr</a:t>
            </a:r>
            <a:r>
              <a:rPr sz="2000" dirty="0">
                <a:latin typeface="Calibri"/>
                <a:cs typeface="Calibri"/>
              </a:rPr>
              <a:t>ibutions</a:t>
            </a:r>
          </a:p>
          <a:p>
            <a:pPr marL="355600" marR="152400" indent="-342900">
              <a:lnSpc>
                <a:spcPct val="1008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</a:t>
            </a:r>
            <a:r>
              <a:rPr sz="2000" spc="-10" dirty="0">
                <a:latin typeface="Calibri"/>
                <a:cs typeface="Calibri"/>
              </a:rPr>
              <a:t>e beauty of </a:t>
            </a:r>
            <a:r>
              <a:rPr sz="2000" spc="-15" dirty="0">
                <a:latin typeface="Calibri"/>
                <a:cs typeface="Calibri"/>
              </a:rPr>
              <a:t>GAMs is th</a:t>
            </a:r>
            <a:r>
              <a:rPr sz="2000" spc="-10" dirty="0">
                <a:latin typeface="Calibri"/>
                <a:cs typeface="Calibri"/>
              </a:rPr>
              <a:t>at </a:t>
            </a:r>
            <a:r>
              <a:rPr sz="2000" spc="-15" dirty="0">
                <a:latin typeface="Calibri"/>
                <a:cs typeface="Calibri"/>
              </a:rPr>
              <a:t>we </a:t>
            </a:r>
            <a:r>
              <a:rPr sz="2000" spc="-10" dirty="0">
                <a:latin typeface="Calibri"/>
                <a:cs typeface="Calibri"/>
              </a:rPr>
              <a:t>can use various s</a:t>
            </a:r>
            <a:r>
              <a:rPr sz="2000" spc="-20" dirty="0">
                <a:latin typeface="Calibri"/>
                <a:cs typeface="Calibri"/>
              </a:rPr>
              <a:t>moothin</a:t>
            </a:r>
            <a:r>
              <a:rPr sz="2000" spc="-10" dirty="0">
                <a:latin typeface="Calibri"/>
                <a:cs typeface="Calibri"/>
              </a:rPr>
              <a:t>g </a:t>
            </a:r>
            <a:r>
              <a:rPr sz="2000" spc="-15" dirty="0">
                <a:latin typeface="Calibri"/>
                <a:cs typeface="Calibri"/>
              </a:rPr>
              <a:t>methods as buildin</a:t>
            </a:r>
            <a:r>
              <a:rPr sz="2000" spc="-10" dirty="0">
                <a:latin typeface="Calibri"/>
                <a:cs typeface="Calibri"/>
              </a:rPr>
              <a:t>g blocks for fitting an additive </a:t>
            </a:r>
            <a:r>
              <a:rPr sz="2000" spc="-20" dirty="0">
                <a:latin typeface="Calibri"/>
                <a:cs typeface="Calibri"/>
              </a:rPr>
              <a:t>mod</a:t>
            </a:r>
            <a:r>
              <a:rPr sz="2000" spc="-10" dirty="0">
                <a:latin typeface="Calibri"/>
                <a:cs typeface="Calibri"/>
              </a:rPr>
              <a:t>el</a:t>
            </a:r>
            <a:endParaRPr sz="20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84"/>
              </a:spcBef>
              <a:buFont typeface="Arial"/>
              <a:buChar char="–"/>
              <a:tabLst>
                <a:tab pos="755650" algn="l"/>
              </a:tabLst>
            </a:pPr>
            <a:r>
              <a:rPr sz="1600" dirty="0">
                <a:latin typeface="Calibri"/>
                <a:cs typeface="Calibri"/>
              </a:rPr>
              <a:t>Spline 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gr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ssion</a:t>
            </a:r>
          </a:p>
          <a:p>
            <a:pPr marL="755650" lvl="1" indent="-28575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5650" algn="l"/>
              </a:tabLst>
            </a:pPr>
            <a:r>
              <a:rPr sz="1600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moothin</a:t>
            </a:r>
            <a:r>
              <a:rPr sz="1600" spc="-10" dirty="0">
                <a:latin typeface="Calibri"/>
                <a:cs typeface="Calibri"/>
              </a:rPr>
              <a:t>g splines</a:t>
            </a:r>
            <a:endParaRPr sz="16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5650" algn="l"/>
              </a:tabLst>
            </a:pPr>
            <a:r>
              <a:rPr sz="1600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cal regression (loess)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828800"/>
            <a:ext cx="521208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027" y="3200400"/>
            <a:ext cx="6676664" cy="6429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2590800"/>
            <a:ext cx="6196402" cy="2743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9042" y="3543720"/>
            <a:ext cx="101536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" marR="5080" indent="-176530">
              <a:lnSpc>
                <a:spcPts val="2100"/>
              </a:lnSpc>
            </a:pPr>
            <a:r>
              <a:rPr sz="180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moothin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 spline</a:t>
            </a:r>
            <a:r>
              <a:rPr sz="1800" dirty="0">
                <a:latin typeface="Calibri"/>
                <a:cs typeface="Calibri"/>
              </a:rPr>
              <a:t>s</a:t>
            </a:r>
          </a:p>
        </p:txBody>
      </p:sp>
      <p:sp>
        <p:nvSpPr>
          <p:cNvPr id="6" name="object 6"/>
          <p:cNvSpPr/>
          <p:nvPr/>
        </p:nvSpPr>
        <p:spPr>
          <a:xfrm>
            <a:off x="1771051" y="1524000"/>
            <a:ext cx="61595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0445">
              <a:lnSpc>
                <a:spcPct val="100000"/>
              </a:lnSpc>
            </a:pPr>
            <a:r>
              <a:rPr dirty="0"/>
              <a:t>Fittin</a:t>
            </a:r>
            <a:r>
              <a:rPr spc="-20" dirty="0"/>
              <a:t>g </a:t>
            </a:r>
            <a:r>
              <a:rPr spc="-25" dirty="0"/>
              <a:t>GAMs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2110659"/>
            <a:ext cx="723646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To fi</a:t>
            </a:r>
            <a:r>
              <a:rPr sz="2000" spc="-10" dirty="0">
                <a:latin typeface="Calibri"/>
                <a:cs typeface="Calibri"/>
              </a:rPr>
              <a:t>t a </a:t>
            </a:r>
            <a:r>
              <a:rPr sz="2000" spc="-15" dirty="0">
                <a:latin typeface="Calibri"/>
                <a:cs typeface="Calibri"/>
              </a:rPr>
              <a:t>GAM </a:t>
            </a:r>
            <a:r>
              <a:rPr sz="2000" spc="-10" dirty="0">
                <a:latin typeface="Calibri"/>
                <a:cs typeface="Calibri"/>
              </a:rPr>
              <a:t>using </a:t>
            </a:r>
            <a:r>
              <a:rPr lang="fr-CH" sz="2000" spc="-10" dirty="0" err="1">
                <a:latin typeface="Calibri"/>
                <a:cs typeface="Calibri"/>
              </a:rPr>
              <a:t>smoothing</a:t>
            </a:r>
            <a:r>
              <a:rPr sz="2000" spc="-10" dirty="0">
                <a:latin typeface="Calibri"/>
                <a:cs typeface="Calibri"/>
              </a:rPr>
              <a:t> splines</a:t>
            </a:r>
            <a:r>
              <a:rPr lang="fr-CH" sz="2000" spc="-10" dirty="0">
                <a:latin typeface="Calibri"/>
                <a:cs typeface="Calibri"/>
              </a:rPr>
              <a:t> and local </a:t>
            </a:r>
            <a:r>
              <a:rPr lang="fr-CH" sz="2000" spc="-10" dirty="0" err="1">
                <a:latin typeface="Calibri"/>
                <a:cs typeface="Calibri"/>
              </a:rPr>
              <a:t>regression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9" y="3215559"/>
            <a:ext cx="794130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cs typeface="Calibri"/>
              </a:rPr>
              <a:t>Co</a:t>
            </a:r>
            <a:r>
              <a:rPr sz="2000" spc="-10" dirty="0">
                <a:cs typeface="Calibri"/>
              </a:rPr>
              <a:t>efficients not that interesting; fitted functions are</a:t>
            </a:r>
            <a:endParaRPr lang="fr-CH" sz="2000" dirty="0"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lang="fr-CH" sz="2000" dirty="0"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2000" dirty="0">
                <a:cs typeface="Times New Roman"/>
              </a:rPr>
              <a:t>Can mix terms (linear or nonlinear) and use </a:t>
            </a:r>
            <a:r>
              <a:rPr lang="en-US" sz="2000" dirty="0" err="1">
                <a:cs typeface="Times New Roman"/>
              </a:rPr>
              <a:t>anova</a:t>
            </a:r>
            <a:r>
              <a:rPr lang="en-US" sz="2000" dirty="0">
                <a:cs typeface="Times New Roman"/>
              </a:rPr>
              <a:t>(…) to compare 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1492250" y="1309030"/>
            <a:ext cx="6159498" cy="457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0033" y="2593377"/>
            <a:ext cx="7883931" cy="4472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0445">
              <a:lnSpc>
                <a:spcPct val="100000"/>
              </a:lnSpc>
            </a:pPr>
            <a:r>
              <a:rPr dirty="0"/>
              <a:t>Fittin</a:t>
            </a:r>
            <a:r>
              <a:rPr spc="-20" dirty="0"/>
              <a:t>g </a:t>
            </a:r>
            <a:r>
              <a:rPr spc="-25" dirty="0"/>
              <a:t>GAMs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39" y="1389300"/>
            <a:ext cx="7961630" cy="3013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</a:t>
            </a:r>
            <a:r>
              <a:rPr sz="2000" spc="-10" dirty="0">
                <a:latin typeface="Calibri"/>
                <a:cs typeface="Calibri"/>
              </a:rPr>
              <a:t>e </a:t>
            </a:r>
            <a:r>
              <a:rPr sz="2000" spc="-15" dirty="0">
                <a:latin typeface="Calibri"/>
                <a:cs typeface="Calibri"/>
              </a:rPr>
              <a:t>gam p</a:t>
            </a:r>
            <a:r>
              <a:rPr sz="2000" spc="-10" dirty="0">
                <a:latin typeface="Calibri"/>
                <a:cs typeface="Calibri"/>
              </a:rPr>
              <a:t>ackage in </a:t>
            </a:r>
            <a:r>
              <a:rPr sz="2000" spc="-15" dirty="0">
                <a:latin typeface="Calibri"/>
                <a:cs typeface="Calibri"/>
              </a:rPr>
              <a:t>R us</a:t>
            </a:r>
            <a:r>
              <a:rPr sz="2000" spc="-10" dirty="0">
                <a:latin typeface="Calibri"/>
                <a:cs typeface="Calibri"/>
              </a:rPr>
              <a:t>es an approach kno</a:t>
            </a:r>
            <a:r>
              <a:rPr sz="2000" spc="-15" dirty="0">
                <a:latin typeface="Calibri"/>
                <a:cs typeface="Calibri"/>
              </a:rPr>
              <a:t>wn 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u="heavy" dirty="0">
                <a:latin typeface="Calibri"/>
                <a:cs typeface="Calibri"/>
              </a:rPr>
              <a:t>ba</a:t>
            </a:r>
            <a:r>
              <a:rPr sz="2000" i="1" u="heavy" spc="-10" dirty="0">
                <a:latin typeface="Calibri"/>
                <a:cs typeface="Calibri"/>
              </a:rPr>
              <a:t>ck</a:t>
            </a:r>
            <a:r>
              <a:rPr sz="2000" i="1" u="heavy" dirty="0">
                <a:latin typeface="Calibri"/>
                <a:cs typeface="Calibri"/>
              </a:rPr>
              <a:t>fitting</a:t>
            </a:r>
            <a:endParaRPr sz="2000" dirty="0">
              <a:latin typeface="Calibri"/>
              <a:cs typeface="Calibri"/>
            </a:endParaRPr>
          </a:p>
          <a:p>
            <a:pPr marL="749300" lvl="1" indent="-27940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5650" algn="l"/>
              </a:tabLst>
            </a:pPr>
            <a:r>
              <a:rPr sz="1600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volves repeated updating of the fit for each predictor </a:t>
            </a:r>
            <a:r>
              <a:rPr sz="1600" spc="-15" dirty="0">
                <a:latin typeface="Calibri"/>
                <a:cs typeface="Calibri"/>
              </a:rPr>
              <a:t>whil</a:t>
            </a:r>
            <a:r>
              <a:rPr sz="1600" spc="-10" dirty="0">
                <a:latin typeface="Calibri"/>
                <a:cs typeface="Calibri"/>
              </a:rPr>
              <a:t>e holding others fixed</a:t>
            </a:r>
            <a:endParaRPr sz="1600" dirty="0">
              <a:latin typeface="Calibri"/>
              <a:cs typeface="Calibri"/>
            </a:endParaRPr>
          </a:p>
          <a:p>
            <a:pPr marL="749300" marR="5080" lvl="1" indent="-27940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5650" algn="l"/>
              </a:tabLst>
            </a:pPr>
            <a:r>
              <a:rPr sz="160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ach ti</a:t>
            </a:r>
            <a:r>
              <a:rPr sz="1600" spc="-15" dirty="0">
                <a:latin typeface="Calibri"/>
                <a:cs typeface="Calibri"/>
              </a:rPr>
              <a:t>me </a:t>
            </a:r>
            <a:r>
              <a:rPr sz="1600" spc="-10" dirty="0">
                <a:latin typeface="Calibri"/>
                <a:cs typeface="Calibri"/>
              </a:rPr>
              <a:t>we update a function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spc="-10" dirty="0">
                <a:latin typeface="Calibri"/>
                <a:cs typeface="Calibri"/>
              </a:rPr>
              <a:t>we si</a:t>
            </a:r>
            <a:r>
              <a:rPr sz="1600" spc="-15" dirty="0">
                <a:latin typeface="Calibri"/>
                <a:cs typeface="Calibri"/>
              </a:rPr>
              <a:t>mpl</a:t>
            </a:r>
            <a:r>
              <a:rPr sz="1600" spc="-10" dirty="0">
                <a:latin typeface="Calibri"/>
                <a:cs typeface="Calibri"/>
              </a:rPr>
              <a:t>y apply the fitting </a:t>
            </a:r>
            <a:r>
              <a:rPr sz="1600" spc="-15" dirty="0">
                <a:latin typeface="Calibri"/>
                <a:cs typeface="Calibri"/>
              </a:rPr>
              <a:t>method fo</a:t>
            </a:r>
            <a:r>
              <a:rPr sz="1600" spc="-10" dirty="0">
                <a:latin typeface="Calibri"/>
                <a:cs typeface="Calibri"/>
              </a:rPr>
              <a:t>r that variable to a partial residual</a:t>
            </a:r>
            <a:endParaRPr lang="fr-CH" sz="1600" spc="-10" dirty="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spcBef>
                <a:spcPts val="380"/>
              </a:spcBef>
              <a:tabLst>
                <a:tab pos="755650" algn="l"/>
              </a:tabLst>
            </a:pPr>
            <a:endParaRPr lang="fr-CH" sz="1600" spc="-10" dirty="0">
              <a:latin typeface="Calibri"/>
              <a:cs typeface="Calibri"/>
            </a:endParaRPr>
          </a:p>
          <a:p>
            <a:pPr marL="298450" marR="5080" indent="-285750">
              <a:spcBef>
                <a:spcPts val="380"/>
              </a:spcBef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lang="fr-CH" sz="2000" dirty="0">
                <a:latin typeface="Calibri"/>
                <a:cs typeface="Calibri"/>
              </a:rPr>
              <a:t>A partial </a:t>
            </a:r>
            <a:r>
              <a:rPr lang="fr-CH" sz="2000" dirty="0" err="1">
                <a:latin typeface="Calibri"/>
                <a:cs typeface="Calibri"/>
              </a:rPr>
              <a:t>residual</a:t>
            </a:r>
            <a:r>
              <a:rPr lang="fr-CH" sz="2000" dirty="0">
                <a:latin typeface="Calibri"/>
                <a:cs typeface="Calibri"/>
              </a:rPr>
              <a:t> for X</a:t>
            </a:r>
            <a:r>
              <a:rPr lang="fr-CH" sz="2000" baseline="-25000" dirty="0">
                <a:latin typeface="Calibri"/>
                <a:cs typeface="Calibri"/>
              </a:rPr>
              <a:t>3</a:t>
            </a:r>
            <a:r>
              <a:rPr lang="fr-CH" sz="2000" dirty="0">
                <a:latin typeface="Calibri"/>
                <a:cs typeface="Calibri"/>
              </a:rPr>
              <a:t> for </a:t>
            </a:r>
            <a:r>
              <a:rPr lang="fr-CH" sz="2000" dirty="0" err="1">
                <a:latin typeface="Calibri"/>
                <a:cs typeface="Calibri"/>
              </a:rPr>
              <a:t>example</a:t>
            </a:r>
            <a:r>
              <a:rPr lang="fr-CH" sz="2000" dirty="0">
                <a:latin typeface="Calibri"/>
                <a:cs typeface="Calibri"/>
              </a:rPr>
              <a:t>, has the </a:t>
            </a:r>
            <a:r>
              <a:rPr lang="fr-CH" sz="2000" dirty="0" err="1">
                <a:latin typeface="Calibri"/>
                <a:cs typeface="Calibri"/>
              </a:rPr>
              <a:t>form</a:t>
            </a:r>
            <a:r>
              <a:rPr lang="fr-CH" sz="2000" dirty="0">
                <a:latin typeface="Calibri"/>
                <a:cs typeface="Calibri"/>
              </a:rPr>
              <a:t> r</a:t>
            </a:r>
            <a:r>
              <a:rPr lang="fr-CH" sz="2000" baseline="-25000" dirty="0">
                <a:latin typeface="Calibri"/>
                <a:cs typeface="Calibri"/>
              </a:rPr>
              <a:t>i</a:t>
            </a:r>
            <a:r>
              <a:rPr lang="fr-CH" sz="2000" dirty="0">
                <a:latin typeface="Calibri"/>
                <a:cs typeface="Calibri"/>
              </a:rPr>
              <a:t> = y</a:t>
            </a:r>
            <a:r>
              <a:rPr lang="fr-CH" sz="2000" baseline="-25000" dirty="0">
                <a:latin typeface="Calibri"/>
                <a:cs typeface="Calibri"/>
              </a:rPr>
              <a:t>i</a:t>
            </a:r>
            <a:r>
              <a:rPr lang="fr-CH" sz="2000" dirty="0">
                <a:latin typeface="Calibri"/>
                <a:cs typeface="Calibri"/>
              </a:rPr>
              <a:t>- f</a:t>
            </a:r>
            <a:r>
              <a:rPr lang="fr-CH" sz="2000" baseline="-25000" dirty="0">
                <a:latin typeface="Calibri"/>
                <a:cs typeface="Calibri"/>
              </a:rPr>
              <a:t>1</a:t>
            </a:r>
            <a:r>
              <a:rPr lang="fr-CH" sz="2000" dirty="0">
                <a:latin typeface="Calibri"/>
                <a:cs typeface="Calibri"/>
              </a:rPr>
              <a:t>(x</a:t>
            </a:r>
            <a:r>
              <a:rPr lang="fr-CH" sz="2000" baseline="-25000" dirty="0">
                <a:latin typeface="Calibri"/>
                <a:cs typeface="Calibri"/>
              </a:rPr>
              <a:t>i1</a:t>
            </a:r>
            <a:r>
              <a:rPr lang="fr-CH" sz="2000" dirty="0">
                <a:latin typeface="Calibri"/>
                <a:cs typeface="Calibri"/>
              </a:rPr>
              <a:t>) – f2(x</a:t>
            </a:r>
            <a:r>
              <a:rPr lang="fr-CH" sz="2000" baseline="-25000" dirty="0">
                <a:latin typeface="Calibri"/>
                <a:cs typeface="Calibri"/>
              </a:rPr>
              <a:t>i2</a:t>
            </a:r>
            <a:r>
              <a:rPr lang="fr-CH" sz="2000" dirty="0">
                <a:latin typeface="Calibri"/>
                <a:cs typeface="Calibri"/>
              </a:rPr>
              <a:t>) and </a:t>
            </a:r>
            <a:r>
              <a:rPr lang="fr-CH" sz="2000" dirty="0" err="1">
                <a:latin typeface="Calibri"/>
                <a:cs typeface="Calibri"/>
              </a:rPr>
              <a:t>therefore</a:t>
            </a:r>
            <a:r>
              <a:rPr lang="fr-CH" sz="2000" dirty="0">
                <a:latin typeface="Calibri"/>
                <a:cs typeface="Calibri"/>
              </a:rPr>
              <a:t> If </a:t>
            </a:r>
            <a:r>
              <a:rPr lang="fr-CH" sz="2000" dirty="0" err="1">
                <a:latin typeface="Calibri"/>
                <a:cs typeface="Calibri"/>
              </a:rPr>
              <a:t>we</a:t>
            </a:r>
            <a:r>
              <a:rPr lang="fr-CH" sz="2000" dirty="0">
                <a:latin typeface="Calibri"/>
                <a:cs typeface="Calibri"/>
              </a:rPr>
              <a:t> know f</a:t>
            </a:r>
            <a:r>
              <a:rPr lang="fr-CH" sz="2000" baseline="-25000" dirty="0">
                <a:latin typeface="Calibri"/>
                <a:cs typeface="Calibri"/>
              </a:rPr>
              <a:t>1</a:t>
            </a:r>
            <a:r>
              <a:rPr lang="fr-CH" sz="2000" dirty="0">
                <a:latin typeface="Calibri"/>
                <a:cs typeface="Calibri"/>
              </a:rPr>
              <a:t> and f</a:t>
            </a:r>
            <a:r>
              <a:rPr lang="fr-CH" sz="2000" baseline="-25000" dirty="0">
                <a:latin typeface="Calibri"/>
                <a:cs typeface="Calibri"/>
              </a:rPr>
              <a:t>2</a:t>
            </a:r>
            <a:r>
              <a:rPr lang="fr-CH" sz="2000" dirty="0">
                <a:latin typeface="Calibri"/>
                <a:cs typeface="Calibri"/>
              </a:rPr>
              <a:t> </a:t>
            </a:r>
            <a:r>
              <a:rPr lang="fr-CH" sz="2000" dirty="0" err="1">
                <a:latin typeface="Calibri"/>
                <a:cs typeface="Calibri"/>
              </a:rPr>
              <a:t>then</a:t>
            </a:r>
            <a:r>
              <a:rPr lang="fr-CH" sz="2000" dirty="0">
                <a:latin typeface="Calibri"/>
                <a:cs typeface="Calibri"/>
              </a:rPr>
              <a:t> </a:t>
            </a:r>
            <a:r>
              <a:rPr lang="fr-CH" sz="2000" dirty="0" err="1">
                <a:latin typeface="Calibri"/>
                <a:cs typeface="Calibri"/>
              </a:rPr>
              <a:t>we</a:t>
            </a:r>
            <a:r>
              <a:rPr lang="fr-CH" sz="2000" dirty="0">
                <a:latin typeface="Calibri"/>
                <a:cs typeface="Calibri"/>
              </a:rPr>
              <a:t> </a:t>
            </a:r>
            <a:r>
              <a:rPr lang="fr-CH" sz="2000" dirty="0" err="1">
                <a:latin typeface="Calibri"/>
                <a:cs typeface="Calibri"/>
              </a:rPr>
              <a:t>can</a:t>
            </a:r>
            <a:r>
              <a:rPr lang="fr-CH" sz="2000" dirty="0">
                <a:latin typeface="Calibri"/>
                <a:cs typeface="Calibri"/>
              </a:rPr>
              <a:t> fit f3 by </a:t>
            </a:r>
            <a:r>
              <a:rPr lang="fr-CH" sz="2000" dirty="0" err="1">
                <a:latin typeface="Calibri"/>
                <a:cs typeface="Calibri"/>
              </a:rPr>
              <a:t>treating</a:t>
            </a:r>
            <a:r>
              <a:rPr lang="fr-CH" sz="2000" dirty="0">
                <a:latin typeface="Calibri"/>
                <a:cs typeface="Calibri"/>
              </a:rPr>
              <a:t> </a:t>
            </a:r>
            <a:r>
              <a:rPr lang="fr-CH" sz="2000" dirty="0" err="1">
                <a:latin typeface="Calibri"/>
                <a:cs typeface="Calibri"/>
              </a:rPr>
              <a:t>this</a:t>
            </a:r>
            <a:r>
              <a:rPr lang="fr-CH" sz="2000" dirty="0">
                <a:latin typeface="Calibri"/>
                <a:cs typeface="Calibri"/>
              </a:rPr>
              <a:t> </a:t>
            </a:r>
            <a:r>
              <a:rPr lang="fr-CH" sz="2000" dirty="0" err="1">
                <a:latin typeface="Calibri"/>
                <a:cs typeface="Calibri"/>
              </a:rPr>
              <a:t>resudal</a:t>
            </a:r>
            <a:r>
              <a:rPr lang="fr-CH" sz="2000" dirty="0">
                <a:latin typeface="Calibri"/>
                <a:cs typeface="Calibri"/>
              </a:rPr>
              <a:t> as a </a:t>
            </a:r>
            <a:r>
              <a:rPr lang="fr-CH" sz="2000" dirty="0" err="1">
                <a:latin typeface="Calibri"/>
                <a:cs typeface="Calibri"/>
              </a:rPr>
              <a:t>response</a:t>
            </a:r>
            <a:r>
              <a:rPr lang="fr-CH" sz="2000" dirty="0">
                <a:latin typeface="Calibri"/>
                <a:cs typeface="Calibri"/>
              </a:rPr>
              <a:t> in a </a:t>
            </a:r>
            <a:r>
              <a:rPr lang="fr-CH" sz="2000" dirty="0" err="1">
                <a:latin typeface="Calibri"/>
                <a:cs typeface="Calibri"/>
              </a:rPr>
              <a:t>smooth</a:t>
            </a:r>
            <a:r>
              <a:rPr lang="fr-CH" sz="2000" dirty="0">
                <a:latin typeface="Calibri"/>
                <a:cs typeface="Calibri"/>
              </a:rPr>
              <a:t> </a:t>
            </a:r>
            <a:r>
              <a:rPr lang="fr-CH" sz="2000" dirty="0" err="1">
                <a:latin typeface="Calibri"/>
                <a:cs typeface="Calibri"/>
              </a:rPr>
              <a:t>regression</a:t>
            </a:r>
            <a:r>
              <a:rPr lang="fr-CH" sz="2000" dirty="0">
                <a:latin typeface="Calibri"/>
                <a:cs typeface="Calibri"/>
              </a:rPr>
              <a:t> on X</a:t>
            </a:r>
            <a:r>
              <a:rPr lang="fr-CH" sz="2000" baseline="-25000" dirty="0">
                <a:latin typeface="Calibri"/>
                <a:cs typeface="Calibri"/>
              </a:rPr>
              <a:t>3</a:t>
            </a:r>
            <a:endParaRPr lang="fr-CH" sz="12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mgcv p</a:t>
            </a:r>
            <a:r>
              <a:rPr sz="2000" spc="-10" dirty="0">
                <a:latin typeface="Calibri"/>
                <a:cs typeface="Calibri"/>
              </a:rPr>
              <a:t>ackage in </a:t>
            </a:r>
            <a:r>
              <a:rPr sz="2000" spc="-15" dirty="0">
                <a:latin typeface="Calibri"/>
                <a:cs typeface="Calibri"/>
              </a:rPr>
              <a:t>R us</a:t>
            </a:r>
            <a:r>
              <a:rPr sz="2000" spc="-10" dirty="0">
                <a:latin typeface="Calibri"/>
                <a:cs typeface="Calibri"/>
              </a:rPr>
              <a:t>es </a:t>
            </a:r>
            <a:r>
              <a:rPr sz="2000" spc="-20" dirty="0">
                <a:latin typeface="Calibri"/>
                <a:cs typeface="Calibri"/>
              </a:rPr>
              <a:t>mix</a:t>
            </a:r>
            <a:r>
              <a:rPr sz="2000" spc="-10" dirty="0">
                <a:latin typeface="Calibri"/>
                <a:cs typeface="Calibri"/>
              </a:rPr>
              <a:t>ed </a:t>
            </a:r>
            <a:r>
              <a:rPr sz="2000" spc="-20" dirty="0">
                <a:latin typeface="Calibri"/>
                <a:cs typeface="Calibri"/>
              </a:rPr>
              <a:t>mod</a:t>
            </a:r>
            <a:r>
              <a:rPr sz="2000" spc="-10" dirty="0">
                <a:latin typeface="Calibri"/>
                <a:cs typeface="Calibri"/>
              </a:rPr>
              <a:t>eling f</a:t>
            </a:r>
            <a:r>
              <a:rPr sz="2000" spc="-15" dirty="0">
                <a:latin typeface="Calibri"/>
                <a:cs typeface="Calibri"/>
              </a:rPr>
              <a:t>ramewo</a:t>
            </a:r>
            <a:r>
              <a:rPr sz="2000" spc="-10" dirty="0">
                <a:latin typeface="Calibri"/>
                <a:cs typeface="Calibri"/>
              </a:rPr>
              <a:t>rk for s</a:t>
            </a:r>
            <a:r>
              <a:rPr sz="2000" spc="-20" dirty="0">
                <a:latin typeface="Calibri"/>
                <a:cs typeface="Calibri"/>
              </a:rPr>
              <a:t>moothin</a:t>
            </a:r>
            <a:r>
              <a:rPr sz="2000" spc="-10" dirty="0">
                <a:latin typeface="Calibri"/>
                <a:cs typeface="Calibri"/>
              </a:rPr>
              <a:t>g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709</Words>
  <Application>Microsoft Macintosh PowerPoint</Application>
  <PresentationFormat>Affichage à l'écran (4:3)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Office Theme</vt:lpstr>
      <vt:lpstr>Présentation PowerPoint</vt:lpstr>
      <vt:lpstr>Présentation PowerPoint</vt:lpstr>
      <vt:lpstr>Local Regression</vt:lpstr>
      <vt:lpstr>Local Regression</vt:lpstr>
      <vt:lpstr>Présentation PowerPoint</vt:lpstr>
      <vt:lpstr>Présentation PowerPoint</vt:lpstr>
      <vt:lpstr>Présentation PowerPoint</vt:lpstr>
      <vt:lpstr>Fitting GAMs</vt:lpstr>
      <vt:lpstr>Fitting GAMs</vt:lpstr>
      <vt:lpstr>Fitting GAMs</vt:lpstr>
      <vt:lpstr>Smoothing Exercise: The “wage” data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Rachel Marcone</cp:lastModifiedBy>
  <cp:revision>5</cp:revision>
  <dcterms:created xsi:type="dcterms:W3CDTF">2021-07-26T14:47:34Z</dcterms:created>
  <dcterms:modified xsi:type="dcterms:W3CDTF">2021-08-19T06:37:33Z</dcterms:modified>
</cp:coreProperties>
</file>