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</p:sldMasterIdLst>
  <p:notesMasterIdLst>
    <p:notesMasterId r:id="rId63"/>
  </p:notesMasterIdLst>
  <p:sldIdLst>
    <p:sldId id="11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4" r:id="rId58"/>
    <p:sldId id="316" r:id="rId59"/>
    <p:sldId id="317" r:id="rId60"/>
    <p:sldId id="318" r:id="rId61"/>
    <p:sldId id="319" r:id="rId62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ED2F1-DFBE-2000-2D8C-A4A850B9DDEA}" v="5" dt="2023-10-17T07:28:2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5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4A336D8-C922-4397-8249-55D560BC098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%E2%80%93Q_plo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3CDFF-FD0B-401A-8365-69EE43F9A11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02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Data is normal , p value </a:t>
            </a:r>
            <a:r>
              <a:rPr lang="en-US" sz="2000" b="1" strike="noStrike" spc="-1">
                <a:latin typeface="Arial"/>
              </a:rPr>
              <a:t>above</a:t>
            </a:r>
            <a:r>
              <a:rPr lang="en-US" sz="2000" b="0" strike="noStrike" spc="-1">
                <a:latin typeface="Arial"/>
              </a:rPr>
              <a:t> 5%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October 2020: Hiding this slide from the course. In practice, statistics teachers do </a:t>
            </a:r>
            <a:r>
              <a:rPr lang="en-US" sz="2000" b="1" strike="noStrike" spc="-1">
                <a:latin typeface="Arial"/>
              </a:rPr>
              <a:t>not </a:t>
            </a:r>
            <a:r>
              <a:rPr lang="en-US" sz="2000" b="0" strike="noStrike" spc="-1">
                <a:latin typeface="Arial"/>
              </a:rPr>
              <a:t>recommend the Shapiro-Wilk normality test to check assumptions. QQ plot is better. 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Histogram is problematic as well, but at least students can easily see how it is quite un-informative for our own particular data sets, and most are not tempted much to draw their conclusions regarding normality based on the histograms. (Leonore)</a:t>
            </a: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Include this slide when teaching Shapiro-Wilk test.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this slide when leaving out Shapiro-Wilk test. (Leonore)</a:t>
            </a:r>
          </a:p>
        </p:txBody>
      </p:sp>
      <p:sp>
        <p:nvSpPr>
          <p:cNvPr id="57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test is one of the most widely used tests. However, it can be used only if the background assumptions are satisfied.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• The populations from which the samples have been drawn should be  normal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One needs to note that the normality assumption has to be tested individually and separately for the two samples.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The standard deviation of the populations should be equal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i.e.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σX2 = σY2 = σ2, where σ2 is unknown. This assumption can be tested by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Samples have to be randomly drawn independent of each other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There is however no requirement that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two samples should be of equal size - often times they would be unequal though the odd case of equal size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cannot be ruled out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Welch t-test (a slightly modified version of the t-test) takes into account different sample variances.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If the variances are actually the same, it provides the same results as the standard Student t-test.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Leonore, Oct 2020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Use interaction plot to draw a stripchart with connecting lines. This code does not require a for loop (which has not been covered in the course). 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https://www.zoology.ubc.ca/~schluter/R/Display.html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Single factor (or one-way) analysis of variance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Parametric ( ANOVA)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Non parametric (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kal-Wallis)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Wilcox: t-test for non normal distributions (using ranks instead of values) . Use the Wilcoxon signed-rank test when you'd like to use the paired </a:t>
            </a:r>
            <a:r>
              <a:rPr lang="en-US" sz="2000" b="0" i="1" strike="noStrike" spc="-1">
                <a:latin typeface="Arial"/>
              </a:rPr>
              <a:t>t</a:t>
            </a:r>
            <a:r>
              <a:rPr lang="en-US" sz="2000" b="0" strike="noStrike" spc="-1">
                <a:latin typeface="Arial"/>
              </a:rPr>
              <a:t>–test, but the differences are severely non-normally distributed.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Kolmogorov-smirnov test (x,y) : a two-sample test of the null hypothesis that x and y were drawn from the same </a:t>
            </a:r>
            <a:r>
              <a:rPr lang="en-US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continuous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distribution is performed.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does not distinguish between independent and dependent variables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Note, October 2020: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Hiding this slide – show fewer plots in next slide to not overwhelm beginners.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(TODO: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legend could be added, as in the original slide from women data set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Pearson correlation coefficient could be written into the plot using text)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 2020</a:t>
            </a: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Statistical analyses may </a:t>
            </a:r>
            <a:r>
              <a:rPr lang="en-US" sz="1200" b="0" strike="noStrike" spc="-1">
                <a:latin typeface="Arial"/>
              </a:rPr>
              <a:t>be unreliable if assumptions are violated, so check them!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 the next slides, we will see some examples of question and types of variables and translate some of them in 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 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-normality and homoscedasticity of the variables (otherwise log transforme the data or use ranks)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-linearity (data fit a straight line) and independence of  the observations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Linear model assumes normality of the residuals.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It does NOT assume normality of the data.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cannot be checked BEFORE we use lm. Check it afterwards.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slide.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October 2020</a:t>
            </a:r>
          </a:p>
        </p:txBody>
      </p:sp>
      <p:sp>
        <p:nvSpPr>
          <p:cNvPr id="63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 method makes that the  sum and mean of resiudals are 0. Can be seen with a boxplot. </a:t>
            </a:r>
            <a:r>
              <a:rPr lang="en-US" sz="2000" b="1" strike="noStrike" spc="-1">
                <a:latin typeface="Arial"/>
              </a:rPr>
              <a:t>We assume the residuals are normally distributed around 0 with equal variance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residual standard error is the standard deviation of the residuals (which we would usually like to be small).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The numbers of degrees of freedom indicates the  number of independent pieces of data that ara available to estimate the error (= # ob obsevations - # of parameters to estimate)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R2= r (correlation coeff) ^2 when it is a simple linear regression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Adj R2 takes into account the number of variable in the model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 the case of a simple regression, the F-test is eq to a t.test (same p-value)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Next steps: multiple regressions, analysis of variance between a continuous variable and one or more continuous or categorical variables.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Learning R is an ongoing process, there is always more to explore !</a:t>
            </a:r>
          </a:p>
        </p:txBody>
      </p:sp>
      <p:sp>
        <p:nvSpPr>
          <p:cNvPr id="70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Intro on this very vast subject </a:t>
            </a:r>
          </a:p>
        </p:txBody>
      </p:sp>
      <p:sp>
        <p:nvSpPr>
          <p:cNvPr id="55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There are many ways to « analyze data », depending on the type of experiment and the questions asked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questions are usually framed in the context of hypothesis testing, and often summarised by The question: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«Which test should I use ?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For those in the know, this is Frequentist statistics, inherited from (but kind of despite) Fisher.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P-value thresholds should be decided upon before running the test. Changing the threshold based on the test’s results is a mild form of p-hacking.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 , </a:t>
            </a:r>
            <a:r>
              <a:rPr lang="en-US" sz="1200" b="1" strike="noStrike" spc="-1">
                <a:solidFill>
                  <a:srgbClr val="C0504D"/>
                </a:solidFill>
                <a:latin typeface="+mn-lt"/>
                <a:ea typeface="+mn-ea"/>
              </a:rPr>
              <a:t>is a probability that is used to assess the significance of a 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The p-value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is the probability of getting a result that is as or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more extreme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than the observed result, </a:t>
            </a: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assuming that the null hypothesis is true.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Infer conclusions based on p-value: if the probability of observing such an extreme or more extreme test statistic assuming H0 is true is very low, infer that H0 wasn’t true to begin with.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Biological significance can be present in the absence of statistical significance - typically in underpowered studies.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Pvalue=x= Probabilité x de rejeter par erreur l'hypothèse nulle=there is a probability of x that you will mistakenly reject the null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Sleep data in datasets package. Datasets package not availabe in  R version 3.5.1 , use datasets.load package instead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Shapiro test :  si p value élevée, on ne rejette pas H0 donc data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Si p value basse, on rejette H0 donc data non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H0: normal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H1: non  normal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However, since the test is biased by sample size,the test may be statistically significant from a normal distribution in any large samples. Thus a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Q–Q plot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 is required for verification in addition to the test.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The Q-Q plot, or quantile-quantile plot, is a graphical tool to help us assess if a set of data plausibly came from some theoretical distribution such as a Normal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or exponential. For example, if we run a statistical analysis that assumes our dependent variable is Normally distributed, we can use a Normal Q-Q plot to check that assumption. A Q-Q plot is a scatterplot created by plotting two sets of quantiles (percentiles= points in your data below which a certain proportion of your data fall). against one another. If both sets of quantiles came from the same distribution, we should see the points forming a line that’s roughly straight. Here’s an example of a Normal Q-Q plot when both sets of quantiles truly come from Normal distributions. 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99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5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42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656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304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5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Espace réservé pour une image  17"/>
          <p:cNvPicPr/>
          <p:nvPr/>
        </p:nvPicPr>
        <p:blipFill>
          <a:blip r:embed="rId14"/>
          <a:srcRect l="1467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79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manuals.html" TargetMode="External"/><Relationship Id="rId7" Type="http://schemas.openxmlformats.org/officeDocument/2006/relationships/hyperlink" Target="http://www.rsee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tags/r/info" TargetMode="External"/><Relationship Id="rId5" Type="http://schemas.openxmlformats.org/officeDocument/2006/relationships/hyperlink" Target="http://www.sthda.com/english/" TargetMode="External"/><Relationship Id="rId4" Type="http://schemas.openxmlformats.org/officeDocument/2006/relationships/hyperlink" Target="https://www.datacamp.com/courses/free-introduction-to-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b.swiss/trainin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aining@sib.swis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790" y="4017688"/>
            <a:ext cx="8100000" cy="670846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steps with R in Life Sciences:</a:t>
            </a:r>
            <a:br>
              <a:rPr lang="en-GB" dirty="0"/>
            </a:br>
            <a:r>
              <a:rPr lang="en-GB" dirty="0"/>
              <a:t>Statistics</a:t>
            </a: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4" y="3423412"/>
            <a:ext cx="781031" cy="42305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ous-titre 4">
            <a:extLst>
              <a:ext uri="{FF2B5EF4-FFF2-40B4-BE49-F238E27FC236}">
                <a16:creationId xmlns:a16="http://schemas.microsoft.com/office/drawing/2014/main" id="{E4771ABD-7814-720B-7D87-917A5A0895CB}"/>
              </a:ext>
            </a:extLst>
          </p:cNvPr>
          <p:cNvSpPr txBox="1">
            <a:spLocks/>
          </p:cNvSpPr>
          <p:nvPr/>
        </p:nvSpPr>
        <p:spPr>
          <a:xfrm>
            <a:off x="504000" y="5297400"/>
            <a:ext cx="8100000" cy="866130"/>
          </a:xfrm>
          <a:prstGeom prst="rect">
            <a:avLst/>
          </a:prstGeom>
        </p:spPr>
        <p:txBody>
          <a:bodyPr vert="horz" lIns="0" tIns="0" rIns="0" bIns="0" rtlCol="0" anchor="t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2400"/>
              </a:spcBef>
              <a:buSzPct val="110000"/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Tx/>
              <a:buNone/>
              <a:defRPr lang="fr-FR"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buFontTx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rial"/>
              <a:cs typeface="Arial"/>
            </a:endParaRP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-- with slides from Wandrille Duchemin, Leonore Wigger, Diana Marek</a:t>
            </a:r>
            <a:endParaRPr lang="en-US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58480" y="90252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Student's sleep data: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shows the effect of two soporific drugs on 10 patients: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hours of sleep gained with the drug compared to control condition without drug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&gt;data(sleep)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&gt;head(sleep)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extra group ID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1   0.7     1  1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2  -1.6     1  2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3  -0.2     1  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4  -1.2     1  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5  -0.1     1  5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6   3.4     1  6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&gt;summary(sleep)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extra        group        ID 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Min.   :-1.600   1:10   1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1st Qu.:-0.025   2:10   2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Median : 0.950          3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Mean   : 1.540          4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3rd Qu.: 3.400          5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Max.   : 5.500          6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       (Other):8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Example data set: sleep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754880" y="2476080"/>
            <a:ext cx="417024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Cushny, A. R. and Peebles, A. R. (1905) The action of optical isomers: II hyoscines. The Journal of Physiology 32, 501–510.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Student (1908) The probable error of the mean. Biometrika, 6, 20.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93480" y="1010160"/>
            <a:ext cx="835488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&gt;data(sleep) </a:t>
            </a:r>
            <a:r>
              <a:rPr lang="en-US" sz="22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Data which shows the effect of two soporific drugs (increase in hours of sleep compared to control) on patients.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histograms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hist()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and QQ-Plots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qqnorm(), qqline()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),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visually assess the normality of the data.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8480" y="305640"/>
            <a:ext cx="89751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plots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38" name="Image 3"/>
          <p:cNvPicPr/>
          <p:nvPr/>
        </p:nvPicPr>
        <p:blipFill>
          <a:blip r:embed="rId3"/>
          <a:stretch/>
        </p:blipFill>
        <p:spPr>
          <a:xfrm>
            <a:off x="5136120" y="2722320"/>
            <a:ext cx="3814560" cy="381456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307440" y="2971800"/>
            <a:ext cx="4826520" cy="30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&gt;par(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mfrow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=c(2,2))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1",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1")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2",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2")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addition, we can run a statistical test to assess normality of the data: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Shapiro-Wilk test.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H0: Data is normally distributed. H1: Data deviates significantly from normality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&gt;shapiro.test(sleep$extra[sleep$group==1])</a:t>
            </a:r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1]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0.92581, p-value = 0.4079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&gt;shapiro.test(sleep$extra[sleep$group==2])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	</a:t>
            </a:r>
            <a:br/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2]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0.9193, p-value = 0.3511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a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Shapiro-Wilk normality test: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Better for smaller data sets.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Its usefulness 	is somewhat controversial, don't use it by itself to assess normality.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40840" y="43560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982400" y="5860080"/>
            <a:ext cx="3908520" cy="778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04640" y="1135080"/>
            <a:ext cx="85600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col=c("orange", "pink"), ylab="Extra sleep",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data = sleep, col="black",pch = 19)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0760" y="61308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Visualize group differences with boxplot()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0" name="Picture 3"/>
          <p:cNvPicPr/>
          <p:nvPr/>
        </p:nvPicPr>
        <p:blipFill>
          <a:blip r:embed="rId3"/>
          <a:srcRect t="7349"/>
          <a:stretch/>
        </p:blipFill>
        <p:spPr>
          <a:xfrm>
            <a:off x="434880" y="2173680"/>
            <a:ext cx="4224960" cy="43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50720" y="819720"/>
            <a:ext cx="8425800" cy="59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&gt;t.test(extra ~ group, data=sleep)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#equivalent to the above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Two-sided </a:t>
            </a:r>
            <a:r>
              <a:rPr lang="en-US" sz="1800" b="1" strike="noStrike" spc="-1">
                <a:solidFill>
                  <a:srgbClr val="4F6228"/>
                </a:solidFill>
                <a:latin typeface="Lucida Console"/>
                <a:ea typeface="Courier New"/>
              </a:rPr>
              <a:t>Welch two-sample t-test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(modified t-test, does not assume equal sample variances)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Welch Two Sample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extra by group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-1.8608, df = 17.776, p-value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-3.3654832  0.2054832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mean in group 1 mean in group 2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     0.75            2.33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t.test()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013000" y="4885920"/>
            <a:ext cx="3742920" cy="1197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No significant difference between group means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78080" y="732240"/>
            <a:ext cx="8262720" cy="56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t.test() and other tests return an R object that can be assigned to a variable. This object is a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list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 the names of the list’s slots using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names()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Access the elements of a list using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$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[[ ]]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operators.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 &lt;- t.test(sleep$extra[sleep$group==1],</a:t>
            </a:r>
            <a:br/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        sleep$extra[sleep$group==2])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names(test.res)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"statistic"   "parameter"   "p.value"     "conf.int"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[5] "estimate"    "null.value"  "alternative" "method"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[9] "data.name"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test.res[["statistic"]]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test.res$statistic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 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-1.860813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test.res[["p.value"]]  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test.res$p.value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</a:t>
            </a:r>
            <a:r>
              <a:rPr lang="en-US" sz="16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 object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Sleep data set has </a:t>
            </a:r>
            <a:r>
              <a:rPr lang="en-US" sz="28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two measurements per person (ID):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for each drug.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8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paired t-test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would be more appropriate than an unpaired t-test.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Normality assumption: </a:t>
            </a:r>
            <a:endParaRPr lang="en-US" sz="28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differences</a:t>
            </a:r>
            <a:r>
              <a:rPr lang="en-US" sz="24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 between pairs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are normally distributed.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3000" y="6240240"/>
            <a:ext cx="8482320" cy="433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Is the difference between the two treatments significant?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58480" y="732240"/>
            <a:ext cx="87526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&gt;interaction.plot(response=sleep$extra, x.factor=sleep$group,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trace.factor=sleep$ID, legend=FALSE, type="b", lty=1, pch=16,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xlab="Drug received", ylab="Extra sleep")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1" name="Picture 6"/>
          <p:cNvPicPr/>
          <p:nvPr/>
        </p:nvPicPr>
        <p:blipFill>
          <a:blip r:embed="rId3"/>
          <a:srcRect t="8806"/>
          <a:stretch/>
        </p:blipFill>
        <p:spPr>
          <a:xfrm>
            <a:off x="1919160" y="1843920"/>
            <a:ext cx="5045040" cy="420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52920" y="3474720"/>
            <a:ext cx="8097840" cy="5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Starting with statistics in 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281960" y="336672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9760" y="409680"/>
            <a:ext cx="8696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differences between pairs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86720" y="966960"/>
            <a:ext cx="8570880" cy="20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&gt;difference =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</a:t>
            </a:r>
            <a:r>
              <a:rPr lang="en-US" sz="1600" spc="-1" dirty="0">
                <a:solidFill>
                  <a:srgbClr val="4F81BD"/>
                </a:solidFill>
                <a:latin typeface="Lucida Console"/>
                <a:ea typeface="Courier New"/>
              </a:rPr>
              <a:t>2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]-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</a:t>
            </a:r>
            <a:r>
              <a:rPr lang="en-US" sz="1600" spc="-1" dirty="0">
                <a:solidFill>
                  <a:srgbClr val="4F81BD"/>
                </a:solidFill>
                <a:latin typeface="Lucida Console"/>
                <a:ea typeface="Courier New"/>
              </a:rPr>
              <a:t>1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&gt;hist(difference,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="Difference Drug 2 - Drug 1", main="Difference in extra sleep", col="white")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(difference)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(difference)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708600" y="3029040"/>
            <a:ext cx="2349000" cy="190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Most points are close to the qqline but there is an outlier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5" name="Picture 7"/>
          <p:cNvPicPr/>
          <p:nvPr/>
        </p:nvPicPr>
        <p:blipFill>
          <a:blip r:embed="rId3"/>
          <a:srcRect t="3340"/>
          <a:stretch/>
        </p:blipFill>
        <p:spPr>
          <a:xfrm>
            <a:off x="361800" y="3029040"/>
            <a:ext cx="6251400" cy="360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8480" y="344520"/>
            <a:ext cx="79272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27600" y="6130440"/>
            <a:ext cx="7584840" cy="363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8" name="Image 5"/>
          <p:cNvPicPr/>
          <p:nvPr/>
        </p:nvPicPr>
        <p:blipFill>
          <a:blip r:embed="rId3"/>
          <a:srcRect t="10319" b="3014"/>
          <a:stretch/>
        </p:blipFill>
        <p:spPr>
          <a:xfrm>
            <a:off x="1379520" y="947520"/>
            <a:ext cx="5481000" cy="474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93480" y="1010160"/>
            <a:ext cx="8636400" cy="56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ylab="Extra sleep",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 data=sleep, col="grey",pch=19)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adds on top of boxplot the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lines(extra ~ group, ID)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&gt;stripchart(extra ~ group, data = sleep, pch=19, col="grey", add = FALSE, vertical=TRUE, ylab="Extra sleep", xlab="Drug received")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 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lines(extra ~ group, ID)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 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58480" y="111600"/>
            <a:ext cx="792720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91960" y="1010160"/>
            <a:ext cx="8717760" cy="55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368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a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paired t-test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when the data contains two measures for the same subject/entity.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paired values must be at the same position in the two vectors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do not use formula notation (extra~sleep) for 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Paired t-test</a:t>
            </a:r>
            <a:endParaRPr lang="en-US" sz="2800" b="1" strike="noStrike" spc="-1" dirty="0">
              <a:solidFill>
                <a:srgbClr val="CE181E"/>
              </a:solidFill>
              <a:latin typeface="Calibri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91960" y="3107160"/>
            <a:ext cx="7048800" cy="36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t = -4.0621, df = 9, p-value = 0.002833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-2.4598858 -0.7001142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mean of the differences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-1.58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4651920" y="5385600"/>
            <a:ext cx="4166280" cy="147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93480" y="1238760"/>
            <a:ext cx="83548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When the data deviates strongly from normality, a non-parametric test can be used in place of a t-test. </a:t>
            </a: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Non-parametric tests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do not assume any particular distribution of the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26160" y="548640"/>
            <a:ext cx="83710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Non-parametric alternatives to the t-test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93480" y="2723400"/>
            <a:ext cx="8496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t-test (without pairing),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Mann-Whitney U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444600" y="4740120"/>
            <a:ext cx="7824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paired t-test,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Wilcoxon Signed Rank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4600" y="6093360"/>
            <a:ext cx="85600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These two tests have different names but are both implemented in the R function wilcox.test.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299880" y="4122000"/>
            <a:ext cx="6825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&gt;wilcox.test(extra~group, data=sleep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r>
              <a:rPr lang="en-US" sz="18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equivalent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502560" y="5202000"/>
            <a:ext cx="69001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paired=TRUE)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393480" y="3373920"/>
            <a:ext cx="8303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47760" y="1146240"/>
            <a:ext cx="8354880" cy="50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the sleep data, a paired test is appropriate.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34720" y="331560"/>
            <a:ext cx="87483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04920" y="1719000"/>
            <a:ext cx="75859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47760" y="2636640"/>
            <a:ext cx="86353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Wilcoxon signed rank test with continuity correction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V = 0, p-value =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0.009091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location shift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526280" y="4678920"/>
            <a:ext cx="4166280" cy="144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239040" y="4647240"/>
            <a:ext cx="4148280" cy="14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conclusion is the same as it was for the paired t-test.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p-value is a little higher wilcox.test: 0.009091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t.test: 0.002833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92760" y="4805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20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41200" y="190440"/>
            <a:ext cx="8748360" cy="14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37760" y="2044800"/>
            <a:ext cx="8354880" cy="19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2760" y="3293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18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41200" y="4196160"/>
            <a:ext cx="8794080" cy="17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Warning messages</a:t>
            </a:r>
            <a:r>
              <a:rPr lang="en-US" sz="16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1: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ties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2: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zeroes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241200" y="359280"/>
            <a:ext cx="8992440" cy="9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37760" y="1432800"/>
            <a:ext cx="835488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41200" y="5955840"/>
            <a:ext cx="8535240" cy="637200"/>
          </a:xfrm>
          <a:prstGeom prst="rect">
            <a:avLst/>
          </a:prstGeom>
          <a:noFill/>
          <a:ln w="19080">
            <a:solidFill>
              <a:srgbClr val="4E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warnings don't mean that there is an error in the result. An (approximated) p-value is still provided and can be reported.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4320" y="905040"/>
            <a:ext cx="8682120" cy="59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Considering WT mice weight and KO mice weight separately, check the assumption of normality graphically. 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Make an appropriate plot to visualize the mouse weights grouped by genotype.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Perform a test to see whether the mouse weight is different between the two genotypes.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Repeat step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- 9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93480" y="1010160"/>
            <a:ext cx="8458920" cy="53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can help you to make a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graphical representation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of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hypothesis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test it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using the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right model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based on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data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(check the assumptions).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a wide range of functions for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hypotheses testing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such as: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t.test():  Student's t-test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wilcox.test(): Whitney Mann U  and Wilcoxon Signed Rank tests (non-parametric)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Further examples not covered in this course: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var.test() : F test for equality of variances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fisher.test() : Fisher's exact test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chisq.test() : Chi-squared contingency tables tests and goodness-of-fit tests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ks.test() : Kolmogorov-Smirnov test (non parametric)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93480" y="1010160"/>
            <a:ext cx="8354880" cy="56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From the data you have collected, you will have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one or more question(s) (hypotheses to test).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informative pictures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to reveal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relationships between variables.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Decide on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statistical model.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Assess the assumptions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underlying your modelling before final decision (results might be unreliable if assumptions are violated).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Translate statistical model into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R language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run statistical test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Getting started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93480" y="1409040"/>
            <a:ext cx="8354880" cy="50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Goal: Quantify the strength of a linear correlation between two continuous variables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 correlation between two variables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Default: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method="pearson"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(linear correlation)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Other options: method="spearman",  method="kendall"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(rank-based correlations) 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cor.test()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correlation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performs a corresponding statistical test to obtain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p-value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(for Pearson correlation: p-value from linear regression, same as lm() 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7960" y="576360"/>
            <a:ext cx="84204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Bivariate linear correlation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71520" y="71172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plots and correlation strength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88320" y="5518800"/>
            <a:ext cx="264420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Strong linear  correlation: points are close to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561840" y="5518800"/>
            <a:ext cx="27212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Medium-strong linear correlation: points more or less follow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6512040" y="5529600"/>
            <a:ext cx="2416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correlation: Points have random pattern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7" name="Picture 406"/>
          <p:cNvPicPr/>
          <p:nvPr/>
        </p:nvPicPr>
        <p:blipFill>
          <a:blip r:embed="rId3"/>
          <a:stretch/>
        </p:blipFill>
        <p:spPr>
          <a:xfrm>
            <a:off x="7200" y="2276280"/>
            <a:ext cx="9143640" cy="30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"/>
          <p:cNvPicPr/>
          <p:nvPr/>
        </p:nvPicPr>
        <p:blipFill>
          <a:blip r:embed="rId3"/>
          <a:stretch/>
        </p:blipFill>
        <p:spPr>
          <a:xfrm>
            <a:off x="153000" y="127080"/>
            <a:ext cx="8785440" cy="4009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09" name="CustomShape 1"/>
          <p:cNvSpPr/>
          <p:nvPr/>
        </p:nvSpPr>
        <p:spPr>
          <a:xfrm>
            <a:off x="153000" y="4331520"/>
            <a:ext cx="8785440" cy="23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Several sets of 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points, with the Pearson correlation coefficient of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each set. Note that the correlation reflects the noisiness and direction of a linear relationship (top row), but not the slope of that relationship (middle), nor many aspects of nonlinear relationships (bottom).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credit: wikipedia user DenisBoigelot, under the CC0 1.0 license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8280" y="814680"/>
            <a:ext cx="877356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4" name="Picture 8"/>
          <p:cNvPicPr/>
          <p:nvPr/>
        </p:nvPicPr>
        <p:blipFill>
          <a:blip r:embed="rId3"/>
          <a:srcRect t="13451" r="4347" b="2975"/>
          <a:stretch/>
        </p:blipFill>
        <p:spPr>
          <a:xfrm>
            <a:off x="368280" y="2329560"/>
            <a:ext cx="5675400" cy="430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68280" y="814680"/>
            <a:ext cx="863892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</a:t>
            </a: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abline(lm(iris$Petal.Width~iris$Petal.Length),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col="black", lwd=2)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3"/>
          <a:srcRect t="13343" r="4553" b="2975"/>
          <a:stretch/>
        </p:blipFill>
        <p:spPr>
          <a:xfrm>
            <a:off x="368280" y="2329560"/>
            <a:ext cx="5599080" cy="4257720"/>
          </a:xfrm>
          <a:prstGeom prst="rect">
            <a:avLst/>
          </a:prstGeom>
          <a:ln>
            <a:noFill/>
          </a:ln>
        </p:spPr>
      </p:pic>
      <p:sp>
        <p:nvSpPr>
          <p:cNvPr id="420" name="CustomShape 5"/>
          <p:cNvSpPr/>
          <p:nvPr/>
        </p:nvSpPr>
        <p:spPr>
          <a:xfrm>
            <a:off x="6363360" y="511488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Visual assessment: Points are close to trend line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93480" y="1010160"/>
            <a:ext cx="851400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&gt;cor(iris$Petal.Length, iris$Petal.Width,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[1] 0.9628654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&gt;cor.test(iris$Petal.Length, iris$Petal.Width,  			  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Pearson's product-moment correlation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iris$Petal.Length and iris$Petal.Width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43.387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, df = 148, p-value &lt;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2.2e-16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correlation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Courier New"/>
              </a:rPr>
              <a:t>0.9490525 0.9729853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cor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0.9628654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160960" y="5170680"/>
            <a:ext cx="3390120" cy="1052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We can reject the null hypothesis that there is no association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39760" y="1169640"/>
            <a:ext cx="8865720" cy="56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Determine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extent to which there is a </a:t>
            </a:r>
            <a:r>
              <a:rPr lang="en-US" sz="22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linear relationship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between an </a:t>
            </a:r>
            <a:r>
              <a:rPr lang="en-US" sz="22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"outcome" variable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(dependent variable) and one  more </a:t>
            </a:r>
            <a:r>
              <a:rPr lang="en-US" sz="22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"explanatory" variables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(independent variables, predictor variables).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a significant part of the variability in the outcome be predicted/explained by the independent variables?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Outcome variable:  continuous (e.g. weight, heart rate, blood sugar)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Explanatory variables: continuous or (with adaptations) categorical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In R, the linear regression model is specified by </a:t>
            </a:r>
            <a:r>
              <a:rPr lang="en-US" sz="2200" b="0" strike="noStrike" spc="-1" dirty="0">
                <a:solidFill>
                  <a:srgbClr val="4472C4"/>
                </a:solidFill>
                <a:latin typeface="Calibri"/>
                <a:ea typeface="DejaVu Sans"/>
              </a:rPr>
              <a:t>a model formula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of the form: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i="1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outcome ~ explanatory variables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39760" y="340920"/>
            <a:ext cx="540324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76480" y="1059120"/>
            <a:ext cx="88657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 simple regression model (one explanatory variable) is specified by </a:t>
            </a:r>
            <a:endParaRPr lang="en-US" sz="2000" b="0" strike="noStrike" spc="-1" dirty="0">
              <a:latin typeface="Arial"/>
            </a:endParaRPr>
          </a:p>
          <a:p>
            <a:pPr marL="2160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y = a + b*x+ err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a: Intercept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b: coefficient of explanatory var., x: explanatory var.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err: error term (=residuals)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Assumptions :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Noto Sans CJK SC"/>
              </a:rPr>
              <a:t>Homoscedasticity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independence between residual variance and variables</a:t>
            </a:r>
            <a:endParaRPr lang="en-US" sz="18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Linearity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absence of linear relationship between predictor variables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independence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of  the observations. 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Residuals centered around predicted value (mean=0)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+ normality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residual’s mean </a:t>
            </a:r>
            <a:endParaRPr lang="en-US" sz="2000" b="0" strike="noStrike" spc="-1" dirty="0">
              <a:latin typeface="Arial"/>
            </a:endParaRPr>
          </a:p>
          <a:p>
            <a:pPr marL="648000" lvl="2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only used to assess parameters confidence interval</a:t>
            </a:r>
            <a:endParaRPr lang="en-US" sz="2000" b="0" strike="noStrike" spc="-1" dirty="0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Otherwise : try log-transform (for heteroskedasticity) or non-parametric methods if the assumptions are not met.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76120" y="-186840"/>
            <a:ext cx="8865720" cy="8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 3"/>
          <p:cNvPicPr/>
          <p:nvPr/>
        </p:nvPicPr>
        <p:blipFill>
          <a:blip r:embed="rId3"/>
          <a:srcRect b="16872"/>
          <a:stretch/>
        </p:blipFill>
        <p:spPr>
          <a:xfrm>
            <a:off x="419040" y="1810800"/>
            <a:ext cx="8075160" cy="347040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291960" y="540360"/>
            <a:ext cx="87102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Calibri"/>
                <a:ea typeface="DejaVu Sans"/>
              </a:rPr>
              <a:t>Some of the important symbols that can be used in the formula are 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8280" y="5587920"/>
            <a:ext cx="8303760" cy="108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FFFFFF"/>
                </a:solidFill>
                <a:latin typeface="Comic Sans MS"/>
                <a:ea typeface="DejaVu Sans"/>
              </a:rPr>
              <a:t>Note: by default, the intercept is always included in a model. To remove it, a -1 term should be added to the formula : y ~ -1 + x1 + x2.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93480" y="1010160"/>
            <a:ext cx="8632785" cy="53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</a:t>
            </a:r>
            <a:r>
              <a:rPr lang="en-US" sz="2400" b="0" strike="noStrike" spc="-1" err="1">
                <a:solidFill>
                  <a:srgbClr val="4F81BD"/>
                </a:solidFill>
                <a:latin typeface="Courier New"/>
                <a:ea typeface="Courier New"/>
              </a:rPr>
              <a:t>class_data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 &lt;- read.csv("class.csv")</a:t>
            </a:r>
            <a:r>
              <a:rPr lang="en-US" sz="2400" spc="-1" dirty="0">
                <a:solidFill>
                  <a:srgbClr val="4F6228"/>
                </a:solidFill>
                <a:latin typeface="Courier New"/>
                <a:ea typeface="Courier New"/>
              </a:rPr>
              <a:t> </a:t>
            </a:r>
            <a:endParaRPr lang="en-US" sz="2400" spc="-1" dirty="0">
              <a:solidFill>
                <a:srgbClr val="000000"/>
              </a:solidFill>
              <a:latin typeface="Arial"/>
              <a:ea typeface="Courier New"/>
            </a:endParaRPr>
          </a:p>
          <a:p>
            <a:pPr>
              <a:spcBef>
                <a:spcPts val="479"/>
              </a:spcBef>
            </a:pPr>
            <a:r>
              <a:rPr lang="en-US" sz="2400" spc="-1" dirty="0">
                <a:solidFill>
                  <a:srgbClr val="4F6228"/>
                </a:solidFill>
                <a:latin typeface="Courier New"/>
                <a:ea typeface="Courier New"/>
              </a:rPr>
              <a:t>&gt;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class_data$Gender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as.factor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class_data$Gender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) </a:t>
            </a:r>
            <a:endParaRPr lang="en-US" sz="2400" spc="-1" dirty="0">
              <a:solidFill>
                <a:srgbClr val="4F6228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6228"/>
                </a:solidFill>
                <a:latin typeface="Courier New"/>
                <a:ea typeface="Courier New"/>
              </a:rPr>
              <a:t>#dataset* of 19 students' measurements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&gt;summary(</a:t>
            </a:r>
            <a:r>
              <a:rPr lang="en-US" sz="2400" b="0" strike="noStrike" spc="-1" dirty="0" err="1">
                <a:solidFill>
                  <a:srgbClr val="4F81BD"/>
                </a:solidFill>
                <a:latin typeface="Courier New"/>
                <a:ea typeface="Courier New"/>
              </a:rPr>
              <a:t>class_data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Summary of the data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694800" y="3229701"/>
            <a:ext cx="80035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Gender      Age            Height          Weight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F: 9   Min.   :11.00   Min.   :130.3   Min.   :22.91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M:10   1st Qu.:12.00   1st Qu.:148.0   1st Qu.:38.22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Median :13.00   Median :159.5   Median :45.13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Mean   :13.32   Mean   :158.3   Mean   :45.37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3rd Qu.:14.50   3rd Qu.:167.4   3rd Qu.:50.92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Max.   :16.00   Max.   :182.9   Max.   :68.04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583920" y="6362280"/>
            <a:ext cx="83332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*CLASS dataset, from the program SAS (names removed and units have been modified from imperial to metric)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Covered in this lecture: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T-test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Correlation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Simple linear regression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&gt;pairs(class_data)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37" name="Image 3"/>
          <p:cNvPicPr/>
          <p:nvPr/>
        </p:nvPicPr>
        <p:blipFill>
          <a:blip r:embed="rId3"/>
          <a:stretch/>
        </p:blipFill>
        <p:spPr>
          <a:xfrm>
            <a:off x="1367280" y="1670040"/>
            <a:ext cx="6207120" cy="4956120"/>
          </a:xfrm>
          <a:prstGeom prst="rect">
            <a:avLst/>
          </a:prstGeom>
          <a:ln>
            <a:noFill/>
          </a:ln>
        </p:spPr>
      </p:pic>
      <p:sp>
        <p:nvSpPr>
          <p:cNvPr id="438" name="CustomShape 3"/>
          <p:cNvSpPr/>
          <p:nvPr/>
        </p:nvSpPr>
        <p:spPr>
          <a:xfrm>
            <a:off x="3168000" y="4160880"/>
            <a:ext cx="1267920" cy="961560"/>
          </a:xfrm>
          <a:prstGeom prst="ellipse">
            <a:avLst/>
          </a:prstGeom>
          <a:noFill/>
          <a:ln w="28440"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4754880" y="985320"/>
            <a:ext cx="43869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93480" y="1010160"/>
            <a:ext cx="8354880" cy="549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lm()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fitting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 linear model. 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Creates an R object which contains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regression result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can be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stored or printed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Just printing the result provides only the regression coefficients.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summary()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and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plot()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functions can be used to provide more information, including diagnostic plots.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Many other functions can be applied to the regression objects: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residuals()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a vector containing the residuals (error)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coef()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the regression coefficients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anova()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produces the corresponding ANOVA table (not covered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lm() Function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 &lt;- 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model_height_age&lt;-lm(Height~Age,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Courier New"/>
              </a:rPr>
              <a:t>Model: Height = 64.07 + 7.08 x 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663440" y="1705320"/>
            <a:ext cx="420444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lang="en-US" sz="2400" b="1" strike="noStrike" spc="-1">
                <a:solidFill>
                  <a:srgbClr val="4F81BD"/>
                </a:solidFill>
                <a:latin typeface="Calibri"/>
                <a:ea typeface="DejaVu Sans"/>
              </a:rPr>
              <a:t>Age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 rot="1273200">
            <a:off x="4156560" y="1460160"/>
            <a:ext cx="745200" cy="279720"/>
          </a:xfrm>
          <a:custGeom>
            <a:avLst/>
            <a:gdLst/>
            <a:ahLst/>
            <a:cxnLst/>
            <a:rect l="l" t="t" r="r" b="b"/>
            <a:pathLst>
              <a:path w="3051" h="766">
                <a:moveTo>
                  <a:pt x="0" y="384"/>
                </a:moveTo>
                <a:lnTo>
                  <a:pt x="566" y="3"/>
                </a:lnTo>
                <a:lnTo>
                  <a:pt x="566" y="383"/>
                </a:lnTo>
                <a:lnTo>
                  <a:pt x="2482" y="381"/>
                </a:lnTo>
                <a:lnTo>
                  <a:pt x="2482" y="0"/>
                </a:lnTo>
                <a:lnTo>
                  <a:pt x="3050" y="380"/>
                </a:lnTo>
                <a:lnTo>
                  <a:pt x="2483" y="763"/>
                </a:lnTo>
                <a:lnTo>
                  <a:pt x="2482" y="381"/>
                </a:lnTo>
                <a:lnTo>
                  <a:pt x="566" y="383"/>
                </a:lnTo>
                <a:lnTo>
                  <a:pt x="567" y="765"/>
                </a:lnTo>
                <a:lnTo>
                  <a:pt x="0" y="38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output of lm() already contains some diagnostic plots: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472C4"/>
                </a:solidFill>
                <a:latin typeface="Calibri"/>
                <a:ea typeface="DejaVu Sans"/>
              </a:rPr>
              <a:t>&gt; 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which=1)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which=2)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0" name="Picture 449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2468880" y="5303520"/>
            <a:ext cx="4204800" cy="1333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Some assumptions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can only be tested after the model is run.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&gt;plot</a:t>
            </a:r>
            <a:r>
              <a:rPr lang="en-US" sz="2000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Height</a:t>
            </a:r>
            <a:r>
              <a:rPr lang="en-US" sz="2000" spc="-1" dirty="0" err="1">
                <a:solidFill>
                  <a:srgbClr val="4F81BD"/>
                </a:solidFill>
                <a:latin typeface="Lucida Console"/>
                <a:ea typeface="Courier New"/>
              </a:rPr>
              <a:t>~Age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,data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class_data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abline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model_height_age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, col="red", 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lwd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fit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58480" y="363600"/>
            <a:ext cx="8307720" cy="99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(I):  coefficients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2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63" name="CustomShape 2"/>
          <p:cNvSpPr/>
          <p:nvPr/>
        </p:nvSpPr>
        <p:spPr>
          <a:xfrm>
            <a:off x="4230000" y="3398400"/>
            <a:ext cx="47293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#get the coefficients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&gt;coef(model_height_age)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4230000" y="1970640"/>
            <a:ext cx="433620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coefficients: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 and slope of the regression line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503600" y="4221000"/>
            <a:ext cx="46382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(Intercept)         Age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64.068667    7.079333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 flipV="1">
            <a:off x="495468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6"/>
          <p:cNvSpPr/>
          <p:nvPr/>
        </p:nvSpPr>
        <p:spPr>
          <a:xfrm flipV="1">
            <a:off x="676296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7"/>
          <p:cNvSpPr/>
          <p:nvPr/>
        </p:nvSpPr>
        <p:spPr>
          <a:xfrm>
            <a:off x="4423320" y="5680440"/>
            <a:ext cx="15184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6631560" y="5492520"/>
            <a:ext cx="3047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4230000" y="3009960"/>
            <a:ext cx="45183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 get the residuals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&gt;residuals(model_height_age)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239720" y="2012400"/>
            <a:ext cx="43362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residuals: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distances of data points from the regression 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311920" y="364608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3737880" y="2250720"/>
            <a:ext cx="36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5"/>
          <p:cNvSpPr/>
          <p:nvPr/>
        </p:nvSpPr>
        <p:spPr>
          <a:xfrm>
            <a:off x="4239720" y="3717720"/>
            <a:ext cx="4638240" cy="17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1              2             3            4             5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-11.6393   4.1087  -3.4787   2.8713   0.8393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6             7              8             9           10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-6.0187  15.5713 -12.5900   9.7620   2.6500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11           12            13           14           15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-3.6673  -1.8893  12.0807   0.1427 -11.5087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16           17           18          19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-1.3487  -0.0787  -1.3487   5.5420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258480" y="363600"/>
            <a:ext cx="8489880" cy="367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Functions to extract data from </a:t>
            </a:r>
            <a:r>
              <a:rPr lang="en-US" sz="2800" b="0" strike="noStrike" spc="-1" dirty="0" err="1">
                <a:solidFill>
                  <a:srgbClr val="4F81BD"/>
                </a:solidFill>
                <a:latin typeface="Calibri"/>
                <a:ea typeface="DejaVu Sans"/>
              </a:rPr>
              <a:t>lm</a:t>
            </a:r>
            <a:r>
              <a:rPr lang="en-US" sz="2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object (II): 2) residuals</a:t>
            </a:r>
            <a:endParaRPr lang="en-US" sz="2800" b="1" strike="noStrike" spc="-1" dirty="0">
              <a:solidFill>
                <a:srgbClr val="CE181E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" y="3040560"/>
            <a:ext cx="848052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Hypothesis testing and linear modelling in 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6280" y="192600"/>
            <a:ext cx="8553240" cy="64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&gt;summary(</a:t>
            </a:r>
            <a:r>
              <a:rPr lang="en-US" sz="2400" b="0" strike="noStrike" spc="-1" dirty="0" err="1">
                <a:solidFill>
                  <a:srgbClr val="4F81BD"/>
                </a:solidFill>
                <a:latin typeface="Courier New"/>
                <a:ea typeface="Courier New"/>
              </a:rPr>
              <a:t>model_height_age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lm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(formula = Height ~ Age, data =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class_data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     Min       1Q   Median       3Q      Max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-12.5900  -3.5730  -0.0787   3.4900  15.5713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            Estimate Std. Error t value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Pr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(&gt;|t|) 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(Intercept)   64.069     16.565   3.868  0.00124 **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Age            7.079      1.237   5.724 </a:t>
            </a:r>
            <a:r>
              <a:rPr lang="en-US" sz="18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2.48e-05 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***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Signif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. codes:  0 ‘***’ 0.001 ‘**’ 0.01 ‘*’ 0.05 ‘.’ 0.1 ‘ ’ 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Residual standard error: 7.832 on 17 degrees of freedom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Multiple R-squared:  0.6584,	Adjusted R-squared:  0.6383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F-statistic: 32.77 on 1 and 17 DF,  p-value: </a:t>
            </a:r>
            <a:r>
              <a:rPr lang="en-US" sz="18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2.48e-05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16640" y="1605960"/>
            <a:ext cx="6567120" cy="1078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7114680" y="1138680"/>
            <a:ext cx="1715040" cy="20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 (line)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16640" y="31413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7307280" y="3043080"/>
            <a:ext cx="194220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Age  different from 0? 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131400" y="6103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1800" b="0" strike="noStrike" spc="-1" baseline="30000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: Fraction of the variance explained by the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400460" y="6098732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the result significant compared to a model with just the intercept? 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29160" y="5519922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>
            <a:off x="29160" y="5851052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>
            <a:off x="4937760" y="248760"/>
            <a:ext cx="42966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different ways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model your hypotheses.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Choose one suited to your types of variables and your research question. Covered in this course: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Comparing two group means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 t.test()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Testing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continuous variables: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cor(), cor.test()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Building simple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models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a continuous variable and a continuous or categorical variable.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lm()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58480" y="1056240"/>
            <a:ext cx="8354880" cy="55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then collect your data.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csv format in a dedicated folder.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RStudio , create an R project, open a new script file and save it where you save your data. Don't forget to annotate it and save it regularly.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Check everything in your data. Make sure it is what you expect it to be. 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Explore your data, first with R's plotting functions. Make an hypothesis. Try to guess the answer that your statistical test should give you.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sure your files (data, scripts, figures, reports) are well organised in your folder.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8480" y="0"/>
            <a:ext cx="8756280" cy="7886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Summary - Overall analysis workflow 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93480" y="1010160"/>
            <a:ext cx="8073720" cy="57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 manuals: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http://cran.r-project.org/manuals.html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Datacamp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https://www.datacamp.com/courses/free-introduction-to-r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STHDA (Statistical Tools for High Throughput Data Analysis)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http://www.sthda.com/english/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Stackoverflow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documentation, resources and user forum: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http://stackoverflow.com/tags/r/info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Rseek - 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search engine on numerous online R resources: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http://www.rseek.org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More to explore… 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93480" y="1010160"/>
            <a:ext cx="8354880" cy="56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and slides developed by: </a:t>
            </a:r>
            <a:br/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Diana Marek, Geoffrey Fucile, Alex Smith, Linda Dib, Leonore Wigger, Wandrille Duchemin</a:t>
            </a:r>
            <a:endParaRPr lang="en-US" sz="1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inspired by material from: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Owen L. PETCHEY and “Getting started with R” book 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Daniel WEGMANN and Frédéric SCHÜTZ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Robert STOJNIĆ and Ian ROBERTS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Jenny DRNEVICH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262626"/>
                </a:solidFill>
                <a:latin typeface="Calibri"/>
                <a:ea typeface="DejaVu Sans"/>
              </a:rPr>
              <a:t>Thank you for your attention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http://www.sib.swiss/training</a:t>
            </a:r>
            <a:br/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Any questions? Contact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training@sib.swiss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8480" y="615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Credits and Acknowledgments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4320" y="926812"/>
            <a:ext cx="8513280" cy="48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Pima.tr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Pima.tr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using data(). Use ? to get an idea which variables it contains.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2) Hypothesis: Blood glucose level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glu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is associated with diastolic blood pressure (bp). Run a linear model to test the hypothesis.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25520" y="693360"/>
            <a:ext cx="8354880" cy="581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Two </a:t>
            </a:r>
            <a:r>
              <a:rPr lang="en-US" sz="22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hypotheses in competition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H0: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the NULL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most conservative – e.g., “no difference”)</a:t>
            </a:r>
            <a:endParaRPr lang="en-US" sz="18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H1: 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the alternative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one we are actually interested in)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u="sng" strike="noStrike" spc="-1" dirty="0">
                <a:solidFill>
                  <a:srgbClr val="262626"/>
                </a:solidFill>
                <a:uFillTx/>
                <a:latin typeface="Calibri"/>
                <a:ea typeface="DejaVu Sans"/>
              </a:rPr>
              <a:t>Example:</a:t>
            </a:r>
            <a:endParaRPr lang="en-US" sz="22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H0: « There is no difference in weight between two given strains of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H1: « The average weight in KO mice is different from that in WT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Statistical test: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test statistic,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associated p-value,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Check if p-value is small enough to reject H0,  according to pre-defined significance level.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25520" y="817200"/>
            <a:ext cx="8354880" cy="58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Test statistic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10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Variable calculated from sample data. Measures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degree of agreement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between the sample of data and the null hypothesis. Example: t statistic in the t-test.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p-value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Probability of observing a result (and test statistic)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at least as extreme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as the one obtained from the analyzed data,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assuming the null hypothesis is true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level (alpha level)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Decision threshold for the p-value below which we reject the null hypothesis (conventionally, 0.05 or 0.01).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 is also the probability of mistakenly rejecting the null hypothesis.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1.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2. The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absence of a statistically significant difference </a:t>
            </a:r>
            <a:br/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NOT imply a an </a:t>
            </a:r>
            <a:r>
              <a:rPr lang="en-US" sz="2000" b="0" i="1" strike="noStrike" spc="-1">
                <a:solidFill>
                  <a:srgbClr val="4F81BD"/>
                </a:solidFill>
                <a:latin typeface="Calibri"/>
                <a:ea typeface="DejaVu Sans"/>
              </a:rPr>
              <a:t>equivalence (i.e. that groups are the same)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Being careful with interpretations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Compare a continuous measure between two groups: Is the difference between the two group means statistically significant?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Assumptions: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Observations are independent</a:t>
            </a:r>
            <a:endParaRPr lang="en-US" sz="2000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spc="-1" dirty="0">
                <a:solidFill>
                  <a:srgbClr val="262626"/>
                </a:solidFill>
                <a:latin typeface="Calibri"/>
              </a:rPr>
              <a:t>The two groups follow a normal distribution</a:t>
            </a:r>
            <a:endParaRPr lang="en-US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sngStrike" spc="-1" dirty="0">
                <a:solidFill>
                  <a:srgbClr val="808080"/>
                </a:solidFill>
                <a:latin typeface="Calibri"/>
                <a:ea typeface="DejaVu Sans"/>
              </a:rPr>
              <a:t>(Same variance in each group)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0" i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R uses Welch's t-test, which does not assume equal variance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8480" y="122760"/>
            <a:ext cx="79272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6752</Words>
  <Application>Microsoft Office PowerPoint</Application>
  <PresentationFormat>On-screen Show (4:3)</PresentationFormat>
  <Paragraphs>650</Paragraphs>
  <Slides>55</Slides>
  <Notes>50</Notes>
  <HiddenSlides>7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Office Theme</vt:lpstr>
      <vt:lpstr>Office Theme</vt:lpstr>
      <vt:lpstr>Office Theme</vt:lpstr>
      <vt:lpstr>Office Theme</vt:lpstr>
      <vt:lpstr>Office Theme</vt:lpstr>
      <vt:lpstr>Office Theme</vt:lpstr>
      <vt:lpstr>SIB Template</vt:lpstr>
      <vt:lpstr>First steps with R in Life Sciences: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Daniela</dc:creator>
  <dc:description/>
  <cp:lastModifiedBy>Diana Marek</cp:lastModifiedBy>
  <cp:revision>3134</cp:revision>
  <cp:lastPrinted>2018-12-05T15:04:36Z</cp:lastPrinted>
  <dcterms:created xsi:type="dcterms:W3CDTF">2012-01-20T09:16:18Z</dcterms:created>
  <dcterms:modified xsi:type="dcterms:W3CDTF">2023-10-17T07:28:29Z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66</vt:i4>
  </property>
</Properties>
</file>