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13" r:id="rId5"/>
    <p:sldMasterId id="2147483726" r:id="rId6"/>
    <p:sldMasterId id="2147483739" r:id="rId7"/>
  </p:sldMasterIdLst>
  <p:notesMasterIdLst>
    <p:notesMasterId r:id="rId63"/>
  </p:notesMasterIdLst>
  <p:sldIdLst>
    <p:sldId id="116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14" r:id="rId58"/>
    <p:sldId id="316" r:id="rId59"/>
    <p:sldId id="317" r:id="rId60"/>
    <p:sldId id="318" r:id="rId61"/>
    <p:sldId id="319" r:id="rId62"/>
  </p:sldIdLst>
  <p:sldSz cx="9144000" cy="6858000" type="screen4x3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E3042-1A5C-0BE8-EF19-704EDB3A521E}" v="8" dt="2022-10-05T13:16:02.395"/>
    <p1510:client id="{AE90AF2D-C0CC-A921-5169-B612B9A11BBB}" v="56" dt="2022-10-06T08:39:35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7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presProps" Target="pres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tableStyles" Target="tableStyle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4A336D8-C922-4397-8249-55D560BC098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thandbook.com/hypothesistesting.html#nul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thandbook.com/hypothesistesting.html#nul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%E2%80%93Q_plo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0013" y="763588"/>
            <a:ext cx="5030787" cy="37719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3CDFF-FD0B-401A-8365-69EE43F9A11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02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Data is normal , p value </a:t>
            </a:r>
            <a:r>
              <a:rPr lang="en-US" sz="2000" b="1" strike="noStrike" spc="-1">
                <a:latin typeface="Arial"/>
              </a:rPr>
              <a:t>above</a:t>
            </a:r>
            <a:r>
              <a:rPr lang="en-US" sz="2000" b="0" strike="noStrike" spc="-1">
                <a:latin typeface="Arial"/>
              </a:rPr>
              <a:t> 5%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October 2020: Hiding this slide from the course. In practice, statistics teachers do </a:t>
            </a:r>
            <a:r>
              <a:rPr lang="en-US" sz="2000" b="1" strike="noStrike" spc="-1">
                <a:latin typeface="Arial"/>
              </a:rPr>
              <a:t>not </a:t>
            </a:r>
            <a:r>
              <a:rPr lang="en-US" sz="2000" b="0" strike="noStrike" spc="-1">
                <a:latin typeface="Arial"/>
              </a:rPr>
              <a:t>recommend the Shapiro-Wilk normality test to check assumptions. QQ plot is better. 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Histogram is problematic as well, but at least students can easily see how it is quite un-informative for our own particular data sets, and most are not tempted much to draw their conclusions regarding normality based on the histograms. (Leonore)</a:t>
            </a:r>
          </a:p>
        </p:txBody>
      </p:sp>
      <p:sp>
        <p:nvSpPr>
          <p:cNvPr id="57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Include this slide when teaching Shapiro-Wilk test.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Hide this slide when leaving out Shapiro-Wilk test. (Leonore)</a:t>
            </a:r>
          </a:p>
        </p:txBody>
      </p:sp>
      <p:sp>
        <p:nvSpPr>
          <p:cNvPr id="57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This test is one of the most widely used tests. However, it can be used only if the background assumptions are satisfied.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• The populations from which the samples have been drawn should be  normal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. One needs to note that the normality assumption has to be tested individually and separately for the two samples.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 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The standard deviation of the populations should be equal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i.e.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σX2 = σY2 = σ2, where σ2 is unknown. This assumption can be tested by the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F-test.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 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Samples have to be randomly drawn independent of each other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. There is however no requirement that the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two samples should be of equal size - often times they would be unequal though the odd case of equal size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cannot be ruled out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Welch t-test (a slightly modified version of the t-test) takes into account different sample variances.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If the variances are actually the same, it provides the same results as the standard Student t-test.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Leonore, Oct 2020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Use interaction plot to draw a stripchart with connecting lines. This code does not require a for loop (which has not been covered in the course). 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+mn-lt"/>
                <a:ea typeface="+mn-ea"/>
              </a:rPr>
              <a:t>https://www.zoology.ubc.ca/~schluter/R/Display.html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if true </a:t>
            </a:r>
            <a:r>
              <a:rPr lang="en-US" sz="1200" b="1" i="1" strike="noStrike" spc="-1">
                <a:solidFill>
                  <a:srgbClr val="000000"/>
                </a:solidFill>
                <a:latin typeface="+mn-lt"/>
                <a:ea typeface="+mn-ea"/>
              </a:rPr>
              <a:t>add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 the chart to the current plot.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if true </a:t>
            </a:r>
            <a:r>
              <a:rPr lang="en-US" sz="1200" b="1" i="1" strike="noStrike" spc="-1">
                <a:solidFill>
                  <a:srgbClr val="000000"/>
                </a:solidFill>
                <a:latin typeface="+mn-lt"/>
                <a:ea typeface="+mn-ea"/>
              </a:rPr>
              <a:t>add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 the chart to the current plot.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1338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Single factor (or one-way) analysis of variance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Parametric ( ANOVA)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Non parametric (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kal-Wallis)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Wilcox: t-test for non normal distributions (using ranks instead of values) . Use the Wilcoxon signed-rank test when you'd like to use the paired </a:t>
            </a:r>
            <a:r>
              <a:rPr lang="en-US" sz="2000" b="0" i="1" strike="noStrike" spc="-1">
                <a:latin typeface="Arial"/>
              </a:rPr>
              <a:t>t</a:t>
            </a:r>
            <a:r>
              <a:rPr lang="en-US" sz="2000" b="0" strike="noStrike" spc="-1">
                <a:latin typeface="Arial"/>
              </a:rPr>
              <a:t>–test, but the differences are severely non-normally distributed.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Kolmogorov-smirnov test (x,y) : a two-sample test of the null hypothesis that x and y were drawn from the same </a:t>
            </a:r>
            <a:r>
              <a:rPr lang="en-US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continuous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 distribution is performed.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does not distinguish between independent and dependent variables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closer  r is to –1 or 1, the more tightly the points on the scatterplot are clustered around a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•The sign of r(+ or -) is the same as the sign of the slope of the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•When r= 0, the points are not LINEARLY ASSOCIATED–this does NOT mean there is NO ASSOCIATION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Pearson's correlation only assess whether there is a linear correlation in the data.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Other types of correlation (robust methods) are available: most commonly, the Spearman and Kendall correlations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closer  r is to –1 or 1, the more tightly the points on the scatterplot are clustered around a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•The sign of r(+ or -) is the same as the sign of the slope of the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•When r= 0, the points are not LINEARLY ASSOCIATED–this does NOT mean there is NO ASSOCIATION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Pearson's correlation only assess whether there is a linear correlation in the data.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Other types of correlation (robust methods) are available: most commonly, the Spearman and Kendall correlations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Note, October 2020: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Hiding this slide – show fewer plots in next slide to not overwhelm beginners.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Null hypo: no correlation . Here we can reject the null hypo that there is no correlation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(TODO: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 legend could be added, as in the original slide from women data set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 Pearson correlation coefficient could be written into the plot using text)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Leonore Oct 2020</a:t>
            </a:r>
          </a:p>
        </p:txBody>
      </p:sp>
      <p:sp>
        <p:nvSpPr>
          <p:cNvPr id="62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Statistical analyses may </a:t>
            </a:r>
            <a:r>
              <a:rPr lang="en-US" sz="1200" b="0" strike="noStrike" spc="-1">
                <a:latin typeface="Arial"/>
              </a:rPr>
              <a:t>be unreliable if assumptions are violated, so check them!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 the next slides, we will see some examples of question and types of variables and translate some of them in R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Null hypo: no correlation . Here we can reject the null hypo that there is no correlation</a:t>
            </a:r>
          </a:p>
        </p:txBody>
      </p:sp>
      <p:sp>
        <p:nvSpPr>
          <p:cNvPr id="63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null hypothesis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of correlation/linear regression is that the slope of the best-fit line is equal to zero; in other words, as the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larger, the associated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Y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neither higher nor lower.</a:t>
            </a:r>
            <a:endParaRPr lang="en-US" sz="20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Also, how strongly related to the DV is the beta coefficient for each IV?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Assumptions: 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-normality and homoscedasticity of the variables (otherwise log transforme the data or use ranks)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-linearity (data fit a straight line) and independence of  the observations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Fortunately, numerous simulation studies have shown that regression and correlation are quite robust to deviations from normality;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33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null hypothesis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of correlation/linear regression is that the slope of the best-fit line is equal to zero; in other words, as the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larger, the associated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Y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neither higher nor lower.</a:t>
            </a:r>
            <a:endParaRPr lang="en-US" sz="20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Also, how strongly related to the DV is the beta coefficient for each IV?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Assumptions: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Linear model assumes normality of the residuals.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It does NOT assume normality of the data.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This cannot be checked BEFORE we use lm. Check it afterwards.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Fortunately, numerous simulation studies have shown that regression and correlation are quite robust to deviations from normality;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Hide slide. 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Leonore October 2020</a:t>
            </a:r>
          </a:p>
        </p:txBody>
      </p:sp>
      <p:sp>
        <p:nvSpPr>
          <p:cNvPr id="63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4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4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4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 st example continuous variable as a function of a continuous variable</a:t>
            </a:r>
          </a:p>
        </p:txBody>
      </p:sp>
      <p:sp>
        <p:nvSpPr>
          <p:cNvPr id="65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 st example continuous variable as a function of a continuous variable</a:t>
            </a:r>
          </a:p>
        </p:txBody>
      </p:sp>
      <p:sp>
        <p:nvSpPr>
          <p:cNvPr id="65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0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2925"/>
          </a:xfrm>
          <a:prstGeom prst="rect">
            <a:avLst/>
          </a:prstGeom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3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 method makes that the  sum and mean of resiudals are 0. Can be seen with a boxplot. </a:t>
            </a:r>
            <a:r>
              <a:rPr lang="en-US" sz="2000" b="1" strike="noStrike" spc="-1">
                <a:latin typeface="Arial"/>
              </a:rPr>
              <a:t>We assume the residuals are normally distributed around 0 with equal variance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residual standard error is the standard deviation of the residuals (which we would usually like to be small). 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The numbers of degrees of freedom indicates the  number of independent pieces of data that ara available to estimate the error (= # ob obsevations - # of parameters to estimate)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R2= r (correlation coeff) ^2 when it is a simple linear regression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Adj R2 takes into account the number of variable in the model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In the case of a simple regression, the F-test is eq to a t.test (same p-value)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Arial"/>
              </a:rPr>
              <a:t>Next steps: multiple regressions, analysis of variance between a continuous variable and one or more continuous or categorical variables.</a:t>
            </a: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-specify your question very clearly. 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Statistics to confirm your answer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-design your experiment  very well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-format your dataset nicely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Tidy step: checking some variables are of the correct type, manipulating the structure of the data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Explore in terms of graph, table, summary stats to get an idea of the answer or the answer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Stats will give you a reliable Answer to confirm the question, confirming that the graphs gave you a reliable answer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Communicate answer, data, graphs to colleages, boss: report, publication , summary – reproducible research and it is essential otherwise the previous steps were meaningless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Learning R is an ongoing process, there is always more to explore !</a:t>
            </a:r>
          </a:p>
        </p:txBody>
      </p:sp>
      <p:sp>
        <p:nvSpPr>
          <p:cNvPr id="70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Intro on this very vast subject </a:t>
            </a:r>
          </a:p>
        </p:txBody>
      </p:sp>
      <p:sp>
        <p:nvSpPr>
          <p:cNvPr id="55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1338"/>
          </a:xfrm>
          <a:prstGeom prst="rect">
            <a:avLst/>
          </a:prstGeom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There are many ways to « analyze data », depending on the type of experiment and the questions asked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questions are usually framed in the context of hypothesis testing, and often summarised by The question: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«Which test should I use ?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P-value = result of an hypothesis test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For those in the know, this is Frequentist statistics, inherited from (but kind of despite) Fisher.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P-value thresholds should be decided upon before running the test. Changing the threshold based on the test’s results is a mild form of p-hacking.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P-value = result of an hypothesis test , </a:t>
            </a:r>
            <a:r>
              <a:rPr lang="en-US" sz="1200" b="1" strike="noStrike" spc="-1">
                <a:solidFill>
                  <a:srgbClr val="C0504D"/>
                </a:solidFill>
                <a:latin typeface="+mn-lt"/>
                <a:ea typeface="+mn-ea"/>
              </a:rPr>
              <a:t>is a probability that is used to assess the significance of a test.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C0504D"/>
                </a:solidFill>
                <a:latin typeface="+mn-lt"/>
                <a:ea typeface="+mn-ea"/>
              </a:rPr>
              <a:t>The p-value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is the probability of getting a result that is as or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more extreme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than the observed result, </a:t>
            </a:r>
            <a:r>
              <a:rPr lang="en-US" sz="1200" b="0" strike="noStrike" spc="-1">
                <a:solidFill>
                  <a:srgbClr val="C0504D"/>
                </a:solidFill>
                <a:latin typeface="+mn-lt"/>
                <a:ea typeface="+mn-ea"/>
              </a:rPr>
              <a:t>assuming that the null hypothesis is true.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Infer conclusions based on p-value: if the probability of observing such an extreme or more extreme test statistic assuming H0 is true is very low, infer that H0 wasn’t true to begin with.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Biological significance can be present in the absence of statistical significance - typically in underpowered studies. 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Pvalue=x= Probabilité x de rejeter par erreur l'hypothèse nulle=there is a probability of x that you will mistakenly reject the null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Sleep data in datasets package. Datasets package not availabe in  R version 3.5.1 , use datasets.load package instead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Shapiro test :  si p value élevée, on ne rejette pas H0 donc data normale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Si p value basse, on rejette H0 donc data non normale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H0: normal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H1: non  normal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However, since the test is biased by sample size,the test may be statistically significant from a normal distribution in any large samples. Thus a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Q–Q plot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 is required for verification in addition to the test.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+mn-lt"/>
                <a:ea typeface="+mn-ea"/>
              </a:rPr>
              <a:t>The Q-Q plot, or quantile-quantile plot, is a graphical tool to help us assess if a set of data plausibly came from some theoretical distribution such as a Normal 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or exponential. For example, if we run a statistical analysis that assumes our dependent variable is Normally distributed, we can use a Normal Q-Q plot to check that assumption. A Q-Q plot is a scatterplot created by plotting two sets of quantiles (percentiles= points in your data below which a certain proportion of your data fall). against one another. If both sets of quantiles came from the same distribution, we should see the points forming a line that’s roughly straight. Here’s an example of a Normal Q-Q plot when both sets of quantiles truly come from Normal distributions. 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Sub-title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49"/>
          <a:stretch/>
        </p:blipFill>
        <p:spPr>
          <a:xfrm>
            <a:off x="1214414" y="6154025"/>
            <a:ext cx="6259851" cy="63466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Sub-title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5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628000" y="29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28000" y="38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2628000" y="4786322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8000" y="56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28000" y="20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999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000" y="2204864"/>
            <a:ext cx="8100000" cy="324036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GB" noProof="0" dirty="0"/>
              <a:t>Sub-section title</a:t>
            </a:r>
          </a:p>
        </p:txBody>
      </p:sp>
      <p:pic>
        <p:nvPicPr>
          <p:cNvPr id="3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cxnSp>
        <p:nvCxnSpPr>
          <p:cNvPr id="4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 baseline="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1"/>
            <a:r>
              <a:rPr lang="en-GB" noProof="0" dirty="0"/>
              <a:t>Text </a:t>
            </a:r>
          </a:p>
          <a:p>
            <a:pPr lvl="2"/>
            <a:r>
              <a:rPr lang="en-GB" noProof="0" dirty="0"/>
              <a:t>Text 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540000"/>
            <a:ext cx="8100000" cy="5760000"/>
          </a:xfrm>
        </p:spPr>
        <p:txBody>
          <a:bodyPr anchor="ctr" anchorCtr="0">
            <a:noAutofit/>
          </a:bodyPr>
          <a:lstStyle>
            <a:lvl1pPr algn="ctr">
              <a:defRPr sz="6000" cap="none" baseline="0">
                <a:effectLst>
                  <a:outerShdw blurRad="38100" dist="12700" dir="2700000" algn="tl">
                    <a:srgbClr val="000000">
                      <a:alpha val="50000"/>
                    </a:srgbClr>
                  </a:outerShdw>
                </a:effectLst>
              </a:defRPr>
            </a:lvl1pPr>
            <a:lvl5pPr>
              <a:defRPr/>
            </a:lvl5pPr>
          </a:lstStyle>
          <a:p>
            <a:r>
              <a:rPr lang="en-GB" noProof="0" dirty="0"/>
              <a:t>Add your key </a:t>
            </a:r>
            <a:br>
              <a:rPr lang="en-GB" noProof="0" dirty="0"/>
            </a:br>
            <a:r>
              <a:rPr lang="en-GB" noProof="0" dirty="0"/>
              <a:t>message here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0" y="536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>
            <a:off x="0" y="149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0"/>
            <a:r>
              <a:rPr lang="en-GB" noProof="0" dirty="0"/>
              <a:t>Add your figure/ table/ image/ plain text here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5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4228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6566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rgbClr val="2E2C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304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space réservé pour une image  10" descr="&#10;"/>
          <p:cNvSpPr>
            <a:spLocks noGrp="1"/>
          </p:cNvSpPr>
          <p:nvPr>
            <p:ph type="pic" sz="quarter" idx="10"/>
          </p:nvPr>
        </p:nvSpPr>
        <p:spPr>
          <a:xfrm>
            <a:off x="72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endParaRPr lang="en-GB" noProof="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2015999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 dirty="0"/>
              <a:t>Type your comment</a:t>
            </a:r>
          </a:p>
        </p:txBody>
      </p:sp>
      <p:sp>
        <p:nvSpPr>
          <p:cNvPr id="16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486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endParaRPr lang="en-GB" noProof="0" dirty="0"/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60000" y="2016000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/>
              <a:t>Type your comment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750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429132"/>
            <a:ext cx="8100000" cy="1546876"/>
          </a:xfrm>
        </p:spPr>
        <p:txBody>
          <a:bodyPr lIns="0" tIns="0" rIns="0" bIns="0">
            <a:normAutofit/>
          </a:bodyPr>
          <a:lstStyle>
            <a:lvl1pPr algn="ctr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Insert thank you text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49"/>
          <a:stretch/>
        </p:blipFill>
        <p:spPr>
          <a:xfrm>
            <a:off x="1214414" y="6154025"/>
            <a:ext cx="6259851" cy="63466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4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Espace réservé pour une image  17"/>
          <p:cNvPicPr/>
          <p:nvPr/>
        </p:nvPicPr>
        <p:blipFill>
          <a:blip r:embed="rId14"/>
          <a:srcRect l="1467" r="1467" b="78646"/>
          <a:stretch/>
        </p:blipFill>
        <p:spPr>
          <a:xfrm>
            <a:off x="0" y="975600"/>
            <a:ext cx="9141840" cy="837360"/>
          </a:xfrm>
          <a:prstGeom prst="rect">
            <a:avLst/>
          </a:prstGeom>
          <a:ln>
            <a:noFill/>
          </a:ln>
        </p:spPr>
      </p:pic>
      <p:sp>
        <p:nvSpPr>
          <p:cNvPr id="82" name="Line 2"/>
          <p:cNvSpPr/>
          <p:nvPr/>
        </p:nvSpPr>
        <p:spPr>
          <a:xfrm>
            <a:off x="0" y="9756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0" y="18180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 dirty="0" err="1"/>
              <a:t>Cliquez</a:t>
            </a:r>
            <a:r>
              <a:rPr lang="en-GB" noProof="0" dirty="0"/>
              <a:t>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00" y="1296000"/>
            <a:ext cx="8100000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Cliquez</a:t>
            </a:r>
            <a:r>
              <a:rPr lang="en-GB" noProof="0" dirty="0"/>
              <a:t> pour 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79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4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1pPr>
      <a:lvl2pPr marL="360000" indent="-360000" algn="l" defTabSz="914400" rtl="0" eaLnBrk="1" latinLnBrk="0" hangingPunct="1">
        <a:spcBef>
          <a:spcPts val="2400"/>
        </a:spcBef>
        <a:buSzPct val="110000"/>
        <a:buFontTx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2pPr>
      <a:lvl3pPr marL="360000" indent="0" algn="l" defTabSz="914400" rtl="0" eaLnBrk="1" latinLnBrk="0" hangingPunct="1">
        <a:spcBef>
          <a:spcPts val="0"/>
        </a:spcBef>
        <a:buFontTx/>
        <a:buNone/>
        <a:defRPr lang="fr-FR" sz="2400" kern="1200" dirty="0" smtClean="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3pPr>
      <a:lvl4pPr marL="360000" indent="0" algn="l" defTabSz="914400" rtl="0" eaLnBrk="1" latinLnBrk="0" hangingPunct="1">
        <a:spcBef>
          <a:spcPts val="0"/>
        </a:spcBef>
        <a:buFontTx/>
        <a:buNone/>
        <a:defRPr sz="2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60000" indent="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600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manuals.html" TargetMode="External"/><Relationship Id="rId7" Type="http://schemas.openxmlformats.org/officeDocument/2006/relationships/hyperlink" Target="http://www.rseek.or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tags/r/info" TargetMode="External"/><Relationship Id="rId5" Type="http://schemas.openxmlformats.org/officeDocument/2006/relationships/hyperlink" Target="http://www.sthda.com/english/" TargetMode="External"/><Relationship Id="rId4" Type="http://schemas.openxmlformats.org/officeDocument/2006/relationships/hyperlink" Target="https://www.datacamp.com/courses/free-introduction-to-r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b.swiss/training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raining@sib.swiss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4"/>
          <p:cNvSpPr txBox="1">
            <a:spLocks/>
          </p:cNvSpPr>
          <p:nvPr/>
        </p:nvSpPr>
        <p:spPr>
          <a:xfrm>
            <a:off x="522000" y="5217516"/>
            <a:ext cx="8100000" cy="866130"/>
          </a:xfrm>
          <a:prstGeom prst="rect">
            <a:avLst/>
          </a:prstGeom>
        </p:spPr>
        <p:txBody>
          <a:bodyPr vert="horz" lIns="0" tIns="0" rIns="0" bIns="0" rtlCol="0" anchor="t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2400"/>
              </a:spcBef>
              <a:buSzPct val="110000"/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buFontTx/>
              <a:buNone/>
              <a:defRPr lang="fr-FR" sz="2400" kern="1200">
                <a:solidFill>
                  <a:schemeClr val="tx1">
                    <a:tint val="75000"/>
                  </a:schemeClr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buFontTx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>
                <a:solidFill>
                  <a:srgbClr val="E30613"/>
                </a:solidFill>
                <a:latin typeface="Arial"/>
                <a:cs typeface="Arial"/>
              </a:rPr>
              <a:t>Wandrille Duchemin</a:t>
            </a:r>
            <a:endParaRPr lang="en-US" dirty="0">
              <a:latin typeface="Arial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E30613"/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-- with slides from Diana Marek, Leonore Wigger, Wandrille Duchemin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E30613"/>
              </a:solidFill>
              <a:effectLst>
                <a:outerShdw blurRad="38100" dist="12700" dir="2700000" algn="ctr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E30613"/>
              </a:solidFill>
              <a:effectLst>
                <a:outerShdw blurRad="38100" dist="12700" dir="2700000" algn="ctr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4790" y="4017688"/>
            <a:ext cx="8100000" cy="670846"/>
          </a:xfrm>
        </p:spPr>
        <p:txBody>
          <a:bodyPr>
            <a:normAutofit fontScale="90000"/>
          </a:bodyPr>
          <a:lstStyle/>
          <a:p>
            <a:r>
              <a:rPr lang="en-GB" dirty="0"/>
              <a:t>First steps with R in Life Sciences:</a:t>
            </a:r>
            <a:br>
              <a:rPr lang="en-GB" dirty="0"/>
            </a:br>
            <a:r>
              <a:rPr lang="en-GB" dirty="0"/>
              <a:t>Statistics</a:t>
            </a:r>
          </a:p>
        </p:txBody>
      </p:sp>
      <p:pic>
        <p:nvPicPr>
          <p:cNvPr id="9" name="Espace réservé pour une image  17" descr="profile-cover-2017.jpg"/>
          <p:cNvPicPr>
            <a:picLocks noChangeAspect="1"/>
          </p:cNvPicPr>
          <p:nvPr/>
        </p:nvPicPr>
        <p:blipFill>
          <a:blip r:embed="rId3"/>
          <a:srcRect l="1464" r="1464" b="12798"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pic>
        <p:nvPicPr>
          <p:cNvPr id="11" name="Picture 7" descr="sib_logo_trans_backgroun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54" y="3423412"/>
            <a:ext cx="781031" cy="42305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58480" y="90252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Student's sleep data: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shows the effect of two soporific drugs on 10 patients: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hours of sleep gained with the drug compared to control condition without drug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DejaVu Sans"/>
              </a:rPr>
              <a:t>&gt;data(sleep)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DejaVu Sans"/>
              </a:rPr>
              <a:t>&gt;head(sleep)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extra group ID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1   0.7     1  1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2  -1.6     1  2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3  -0.2     1  3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4  -1.2     1  4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5  -0.1     1  5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6   3.4     1  6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&gt;summary(sleep)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extra        group        ID 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Min.   :-1.600   1:10   1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1st Qu.:-0.025   2:10   2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Median : 0.950          3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Mean   : 1.540          4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3rd Qu.: 3.400          5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Max.   : 5.500          6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                        (Other):8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5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Example data set: sleep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4754880" y="2476080"/>
            <a:ext cx="4170240" cy="17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Cushny, A. R. and Peebles, A. R. (1905) The action of optical isomers: II hyoscines. The Journal of Physiology 32, 501–510. 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Student (1908) The probable error of the mean. Biometrika, 6, 20.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93480" y="1010160"/>
            <a:ext cx="8354880" cy="58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&gt;data(sleep) </a:t>
            </a:r>
            <a:r>
              <a:rPr lang="en-US" sz="2200" b="0" strike="noStrike" spc="-1">
                <a:solidFill>
                  <a:srgbClr val="4F6228"/>
                </a:solidFill>
                <a:latin typeface="Calibri"/>
                <a:ea typeface="DejaVu Sans"/>
              </a:rPr>
              <a:t># Data which shows the effect of two soporific drugs (increase in hours of sleep compared to control) on patients.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histograms (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hist()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and QQ-Plots (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qqnorm(), qqline()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),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can visually assess the normality of the data.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8480" y="305640"/>
            <a:ext cx="897516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normality of the data with plots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38" name="Image 3"/>
          <p:cNvPicPr/>
          <p:nvPr/>
        </p:nvPicPr>
        <p:blipFill>
          <a:blip r:embed="rId3"/>
          <a:stretch/>
        </p:blipFill>
        <p:spPr>
          <a:xfrm>
            <a:off x="5136120" y="2722320"/>
            <a:ext cx="3814560" cy="3814560"/>
          </a:xfrm>
          <a:prstGeom prst="rect">
            <a:avLst/>
          </a:prstGeom>
          <a:ln>
            <a:noFill/>
          </a:ln>
        </p:spPr>
      </p:pic>
      <p:sp>
        <p:nvSpPr>
          <p:cNvPr id="339" name="CustomShape 3"/>
          <p:cNvSpPr/>
          <p:nvPr/>
        </p:nvSpPr>
        <p:spPr>
          <a:xfrm>
            <a:off x="307440" y="2971800"/>
            <a:ext cx="4826520" cy="300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&gt;par(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mfrow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=c(2,2))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&gt;hist(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==1],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freq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=FALSE,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xlab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="Drug 1",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main=" Extra sleep on drug 1")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qqnorm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==1])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qqline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==1])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&gt;hist(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==2],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freq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=FALSE,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xlab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="Drug 2",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main=" Extra sleep on drug 2")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qqnorm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==2])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qqline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==2])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addition, we can run a statistical test to assess normality of the data: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Shapiro-Wilk test.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H0: Data is normally distributed. H1: Data deviates significantly from normality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&gt;shapiro.test(sleep$extra[sleep$group==1])</a:t>
            </a:r>
            <a:r>
              <a:rPr lang="en-US" sz="2600" b="0" strike="noStrike" spc="-1">
                <a:solidFill>
                  <a:srgbClr val="262626"/>
                </a:solidFill>
                <a:latin typeface="Calibri"/>
                <a:ea typeface="Courier New"/>
              </a:rPr>
              <a:t>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data normal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Shapiro-Wilk normality test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data:  sleep$extra[sleep$group == 1]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W = 0.92581, p-value = 0.4079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&gt;shapiro.test(sleep$extra[sleep$group==2])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data normal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	</a:t>
            </a:r>
            <a:br/>
            <a:r>
              <a:rPr lang="en-US" sz="2600" b="0" strike="noStrike" spc="-1">
                <a:solidFill>
                  <a:srgbClr val="262626"/>
                </a:solidFill>
                <a:latin typeface="Calibri"/>
                <a:ea typeface="Courier New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Shapiro-Wilk normality test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data:  sleep$extra[sleep$group == 2]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W = 0.9193, p-value = 0.3511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240840" y="546480"/>
            <a:ext cx="865980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normality of the data with a test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T-test is somewhat robust to non-normal data. No need to be too strict about normality requirement.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QQ-Plot: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you only do one type of assessment, use this!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Histograms: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Better for larger data sets.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Distributions hard to asses for 	small data sets.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240840" y="546480"/>
            <a:ext cx="865980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Recommendations for assessing normality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T-test is somewhat robust to non-normal data. No need to be too strict about normality requirement.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QQ-Plot: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you only do one type of assessment, use this!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Histograms: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Better for larger data sets.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Distributions hard to asses for 	small data sets.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Shapiro-Wilk normality test: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Better for smaller data sets.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Its usefulness 	is somewhat controversial, don't use it by itself to assess normality.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240840" y="435600"/>
            <a:ext cx="8659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Recommendations for assessing normality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982400" y="5860080"/>
            <a:ext cx="3908520" cy="778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Are the two means significantly different?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04640" y="1135080"/>
            <a:ext cx="856008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&gt;boxplot(extra ~ group, data=sleep, col=c("orange", "pink"), ylab="Extra sleep", xlab="Drug received")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&gt;points(extra ~ group, data = sleep, col="black",pch = 19)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230760" y="613080"/>
            <a:ext cx="8659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Visualize group differences with boxplot()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0" name="Picture 3"/>
          <p:cNvPicPr/>
          <p:nvPr/>
        </p:nvPicPr>
        <p:blipFill>
          <a:blip r:embed="rId3"/>
          <a:srcRect t="7349"/>
          <a:stretch/>
        </p:blipFill>
        <p:spPr>
          <a:xfrm>
            <a:off x="434880" y="2173680"/>
            <a:ext cx="4224960" cy="438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50720" y="819720"/>
            <a:ext cx="8425800" cy="59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&gt;t.test(sleep$extra[sleep$group==1],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&gt;t.test(extra ~ group, data=sleep) 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#equivalent to the above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Two-sided </a:t>
            </a:r>
            <a:r>
              <a:rPr lang="en-US" sz="1800" b="1" strike="noStrike" spc="-1">
                <a:solidFill>
                  <a:srgbClr val="4F6228"/>
                </a:solidFill>
                <a:latin typeface="Lucida Console"/>
                <a:ea typeface="Courier New"/>
              </a:rPr>
              <a:t>Welch two-sample t-test 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(modified t-test, does not assume equal sample variances)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Welch Two Sample t-test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data:  extra by group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t = -1.8608, df = 17.776, p-value = </a:t>
            </a: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0.07939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alternative hypothesis: true difference in means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95 percent confidence interval: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-3.3654832  0.2054832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sample estimates: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mean in group 1 mean in group 2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          0.75            2.33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t.test()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5013000" y="4885920"/>
            <a:ext cx="3742920" cy="1197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No significant difference between group means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at alpha level 0.05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78080" y="732240"/>
            <a:ext cx="8262720" cy="56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t.test() and other tests return an R object that can be assigned to a variable. This object is a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list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View the names of the list’s slots using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names()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Access the elements of a list using the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$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the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[[ ]]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operators.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test.res &lt;- t.test(sleep$extra[sleep$group==1],</a:t>
            </a:r>
            <a:br/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             sleep$extra[sleep$group==2])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names(test.res) 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[1] "statistic"   "parameter"   "p.value"     "conf.int"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[5] "estimate"    "null.value"  "alternative" "method" 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[9] "data.name"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test.res[["statistic"]]  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#or: test.res$statistic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 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-1.860813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test.res[["p.value"]]    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#or: test.res$p.value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[1] </a:t>
            </a:r>
            <a:r>
              <a:rPr lang="en-US" sz="16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0.07939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T-test object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Sleep data set has </a:t>
            </a:r>
            <a:r>
              <a:rPr lang="en-US" sz="2800" b="0" strike="noStrike" spc="-1">
                <a:solidFill>
                  <a:srgbClr val="4E81BD"/>
                </a:solidFill>
                <a:latin typeface="Calibri"/>
                <a:ea typeface="DejaVu Sans"/>
              </a:rPr>
              <a:t>two measurements per person (ID):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one for each drug.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800" b="0" strike="noStrike" spc="-1">
                <a:solidFill>
                  <a:srgbClr val="4E81BD"/>
                </a:solidFill>
                <a:latin typeface="Calibri"/>
                <a:ea typeface="DejaVu Sans"/>
              </a:rPr>
              <a:t>paired t-test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would be more appropriate than an unpaired t-test.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Normality assumption: </a:t>
            </a:r>
            <a:endParaRPr lang="en-US" sz="2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The mean of the </a:t>
            </a:r>
            <a:r>
              <a:rPr lang="en-US" sz="2400" b="1" strike="noStrike" spc="-1">
                <a:solidFill>
                  <a:srgbClr val="4E81BD"/>
                </a:solidFill>
                <a:latin typeface="Calibri"/>
                <a:ea typeface="DejaVu Sans"/>
              </a:rPr>
              <a:t>differences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 between pairs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normally distributed.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33000" y="6240240"/>
            <a:ext cx="8482320" cy="433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Is the difference between the two treatments significant?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58480" y="732240"/>
            <a:ext cx="875268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&gt;interaction.plot(response=sleep$extra, x.factor=sleep$group,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 trace.factor=sleep$ID, legend=FALSE, type="b", lty=1, pch=16,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 xlab="Drug received", ylab="Extra sleep")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1" name="Picture 6"/>
          <p:cNvPicPr/>
          <p:nvPr/>
        </p:nvPicPr>
        <p:blipFill>
          <a:blip r:embed="rId3"/>
          <a:srcRect t="8806"/>
          <a:stretch/>
        </p:blipFill>
        <p:spPr>
          <a:xfrm>
            <a:off x="1919160" y="1843920"/>
            <a:ext cx="5045040" cy="420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952920" y="3474720"/>
            <a:ext cx="8097840" cy="50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br/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Starting with statistics in 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281960" y="3366720"/>
            <a:ext cx="573840" cy="5738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07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239760" y="409680"/>
            <a:ext cx="869688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normality of the differences between pairs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486720" y="966960"/>
            <a:ext cx="8570880" cy="20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&gt;difference =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</a:t>
            </a:r>
            <a:r>
              <a:rPr lang="en-US" sz="1600" spc="-1" dirty="0">
                <a:solidFill>
                  <a:srgbClr val="4F81BD"/>
                </a:solidFill>
                <a:latin typeface="Lucida Console"/>
                <a:ea typeface="Courier New"/>
              </a:rPr>
              <a:t>2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]-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</a:t>
            </a:r>
            <a:r>
              <a:rPr lang="en-US" sz="1600" spc="-1" dirty="0">
                <a:solidFill>
                  <a:srgbClr val="4F81BD"/>
                </a:solidFill>
                <a:latin typeface="Lucida Console"/>
                <a:ea typeface="Courier New"/>
              </a:rPr>
              <a:t>1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]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&gt;hist(difference,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freq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=FALSE,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xlab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="Difference Drug 2 - Drug 1", main="Difference in extra sleep", col="white")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qqnorm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(difference,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xlim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=c(-5, 2),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ylim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=c(-5, 2))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qqline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(difference)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708600" y="3029040"/>
            <a:ext cx="2349000" cy="190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Most points are close to the qqline but there is an outlier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65" name="Picture 7"/>
          <p:cNvPicPr/>
          <p:nvPr/>
        </p:nvPicPr>
        <p:blipFill>
          <a:blip r:embed="rId3"/>
          <a:srcRect t="3340"/>
          <a:stretch/>
        </p:blipFill>
        <p:spPr>
          <a:xfrm>
            <a:off x="361800" y="3029040"/>
            <a:ext cx="6251400" cy="360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58480" y="344520"/>
            <a:ext cx="792720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27600" y="6130440"/>
            <a:ext cx="7584840" cy="363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Are the two means significantly different?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68" name="Image 5"/>
          <p:cNvPicPr/>
          <p:nvPr/>
        </p:nvPicPr>
        <p:blipFill>
          <a:blip r:embed="rId3"/>
          <a:srcRect t="10319" b="3014"/>
          <a:stretch/>
        </p:blipFill>
        <p:spPr>
          <a:xfrm>
            <a:off x="1379520" y="947520"/>
            <a:ext cx="5481000" cy="474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393480" y="1010160"/>
            <a:ext cx="8636400" cy="568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&gt;par(mfrow=c(1,2))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&gt;boxplot(extra ~ group, data=sleep, ylab="Extra sleep",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 xlab="Drug received")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&gt;points(extra ~ group,  data=sleep, col="grey",pch=19)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adds on top of boxplot the scatter plot of the data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&gt;for(ID in split(sleep, sleep$ID))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lines(extra ~ group, ID) 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for each patient id, connects the paired values by a line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&gt;stripchart(extra ~ group, data = sleep, pch=19, col="grey", add = FALSE, vertical=TRUE, ylab="Extra sleep", xlab="Drug received")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scatter plot of the data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&gt;for(ID in split(sleep, sleep$ID)) 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lines(extra ~ group, ID)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 # for each patient id, connects the paired values by a line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258480" y="111600"/>
            <a:ext cx="792720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291960" y="1010160"/>
            <a:ext cx="8717760" cy="551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368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a 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paired t-test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when the data contains two measures for the same subject/entity.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&gt;t.test(sleep$extra[sleep$group==1],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sleep$extra[sleep$group==2], </a:t>
            </a:r>
            <a:r>
              <a:rPr lang="en-US" sz="1800" b="1" strike="noStrike" spc="-1">
                <a:solidFill>
                  <a:srgbClr val="4F81BD"/>
                </a:solidFill>
                <a:latin typeface="Lucida Console"/>
                <a:ea typeface="Courier New"/>
              </a:rPr>
              <a:t>paired=TRUE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paired values must be at the same position in the two vectors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do not use formula notation (extra~sleep) for paired t-test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	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Paired t-test</a:t>
            </a:r>
            <a:endParaRPr lang="en-US" sz="2800" b="1" strike="noStrike" spc="-1" dirty="0">
              <a:solidFill>
                <a:srgbClr val="CE181E"/>
              </a:solidFill>
              <a:latin typeface="Calibri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91960" y="3107160"/>
            <a:ext cx="7048800" cy="365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Paired t-test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data:  sleep$extra[sleep$group == 1] and sleep$extra[sleep$group == 2]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t = -4.0621, df = 9, p-value = 0.002833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alternative hypothesis: true difference in means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95 percent confidence interval: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-2.4598858 -0.7001142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sample estimates: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mean of the differences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                 -1.58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4651920" y="5385600"/>
            <a:ext cx="4166280" cy="147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The  difference between the two treatments is significant at alpha level 0.05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93480" y="1238760"/>
            <a:ext cx="83548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When the data deviates strongly from normality, a non-parametric test can be used in place of a t-test. </a:t>
            </a:r>
            <a:endParaRPr lang="en-US" sz="20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Non-parametric tests 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do not assume any particular distribution of the data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326160" y="548640"/>
            <a:ext cx="83710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Non-parametric alternatives to the t-test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393480" y="2723400"/>
            <a:ext cx="8496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Instead of t-test (without pairing), use </a:t>
            </a:r>
            <a:r>
              <a:rPr lang="en-US" sz="1800" b="1" strike="noStrike" spc="-1">
                <a:solidFill>
                  <a:srgbClr val="4E81BD"/>
                </a:solidFill>
                <a:latin typeface="Calibri"/>
                <a:ea typeface="DejaVu Sans"/>
              </a:rPr>
              <a:t>Mann-Whitney U test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444600" y="4740120"/>
            <a:ext cx="7824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Instead of paired t-test, use </a:t>
            </a:r>
            <a:r>
              <a:rPr lang="en-US" sz="1800" b="1" strike="noStrike" spc="-1">
                <a:solidFill>
                  <a:srgbClr val="4E81BD"/>
                </a:solidFill>
                <a:latin typeface="Calibri"/>
                <a:ea typeface="DejaVu Sans"/>
              </a:rPr>
              <a:t>Wilcoxon Signed Rank test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444600" y="6093360"/>
            <a:ext cx="85600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00000"/>
                </a:solidFill>
                <a:latin typeface="Calibri"/>
                <a:ea typeface="DejaVu Sans"/>
              </a:rPr>
              <a:t>These two tests have different names but are both implemented in the R function wilcox.test.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CustomShape 6"/>
          <p:cNvSpPr/>
          <p:nvPr/>
        </p:nvSpPr>
        <p:spPr>
          <a:xfrm>
            <a:off x="299880" y="4122000"/>
            <a:ext cx="6825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&gt;wilcox.test(extra~group, data=sleep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 </a:t>
            </a:r>
            <a:r>
              <a:rPr lang="en-US" sz="1800" b="0" strike="noStrike" spc="-1">
                <a:solidFill>
                  <a:srgbClr val="4F6228"/>
                </a:solidFill>
                <a:latin typeface="Calibri"/>
                <a:ea typeface="DejaVu Sans"/>
              </a:rPr>
              <a:t># equivalent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1" name="CustomShape 7"/>
          <p:cNvSpPr/>
          <p:nvPr/>
        </p:nvSpPr>
        <p:spPr>
          <a:xfrm>
            <a:off x="502560" y="5202000"/>
            <a:ext cx="69001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wilcox.test(sleep$extra[sleep$group==1],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sleep$extra[sleep$group==2], paired=TRUE)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2" name="CustomShape 8"/>
          <p:cNvSpPr/>
          <p:nvPr/>
        </p:nvSpPr>
        <p:spPr>
          <a:xfrm>
            <a:off x="393480" y="3373920"/>
            <a:ext cx="83037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&gt;wilcox.test(sleep$extra[sleep$group==1],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sleep$extra[sleep$group==2])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ourier New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47760" y="1146240"/>
            <a:ext cx="8354880" cy="50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For the sleep data, a paired test is appropriate.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234720" y="331560"/>
            <a:ext cx="874836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wilcox.test()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04920" y="1719000"/>
            <a:ext cx="75859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wilcox.test(sleep$extra[sleep$group==1],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     sleep$extra[sleep$group==2], </a:t>
            </a:r>
            <a:r>
              <a:rPr lang="en-US" sz="1800" b="1" strike="noStrike" spc="-1">
                <a:solidFill>
                  <a:srgbClr val="4F81BD"/>
                </a:solidFill>
                <a:latin typeface="Lucida Console"/>
                <a:ea typeface="Courier New"/>
              </a:rPr>
              <a:t>paired=TRUE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347760" y="2636640"/>
            <a:ext cx="863532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Wilcoxon signed rank test with continuity correction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data:  sleep$extra[sleep$group == 1] and sleep$extra[sleep$group == 2]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V = 0, p-value = </a:t>
            </a:r>
            <a:r>
              <a:rPr lang="en-US" sz="1800" b="1" strike="noStrike" spc="-1">
                <a:solidFill>
                  <a:srgbClr val="000000"/>
                </a:solidFill>
                <a:latin typeface="Lucida Console"/>
                <a:ea typeface="DejaVu Sans"/>
              </a:rPr>
              <a:t>0.009091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alternative hypothesis: true location shift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4526280" y="4678920"/>
            <a:ext cx="4166280" cy="144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The  difference between the two treatments is significant at alpha level 0.05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239040" y="4647240"/>
            <a:ext cx="4148280" cy="14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conclusion is the same as it was for the paired t-test.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p-value is a little higher wilcox.test: 0.009091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t.test: 0.002833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92760" y="4805280"/>
            <a:ext cx="8354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If 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warning messages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saying "</a:t>
            </a:r>
            <a:r>
              <a:rPr lang="en-US" sz="2000" b="0" strike="noStrike" spc="-1">
                <a:solidFill>
                  <a:srgbClr val="C00000"/>
                </a:solidFill>
                <a:latin typeface="Calibri"/>
                <a:ea typeface="DejaVu Sans"/>
              </a:rPr>
              <a:t>cannot compute exact p-value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" are displayed, then computation of exact p-value failed and a normal approximation was performed.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241200" y="190440"/>
            <a:ext cx="8748360" cy="147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wilcox.test(): warning messages about p-value computation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37760" y="2044800"/>
            <a:ext cx="8354880" cy="19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wilcox.test() implements two ways to compute p-values: exact and by approximation</a:t>
            </a:r>
            <a:endParaRPr lang="en-US" sz="20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method can be selected with parameter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exact=TRUE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exact=FALSE</a:t>
            </a:r>
            <a:endParaRPr lang="en-US" sz="20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default is "exact" if sample size &lt; 50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there are no ties in the data. Otherwise it is by normal approximation.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92760" y="3293280"/>
            <a:ext cx="8354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If </a:t>
            </a:r>
            <a:r>
              <a:rPr lang="en-US" sz="1800" b="0" strike="noStrike" spc="-1">
                <a:solidFill>
                  <a:srgbClr val="4E81BD"/>
                </a:solidFill>
                <a:latin typeface="Calibri"/>
                <a:ea typeface="DejaVu Sans"/>
              </a:rPr>
              <a:t>warning messages </a:t>
            </a: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saying "</a:t>
            </a:r>
            <a:r>
              <a:rPr lang="en-US" sz="1800" b="0" strike="noStrike" spc="-1">
                <a:solidFill>
                  <a:srgbClr val="C00000"/>
                </a:solidFill>
                <a:latin typeface="Calibri"/>
                <a:ea typeface="DejaVu Sans"/>
              </a:rPr>
              <a:t>cannot compute exact p-value</a:t>
            </a: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" are displayed, then computation of exact p-value failed and a normal approximation was performed.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241200" y="4196160"/>
            <a:ext cx="8794080" cy="170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Warning messages</a:t>
            </a:r>
            <a:r>
              <a:rPr lang="en-US" sz="16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1: In wilcox.test.default(sleep$extra[sleep$group == 1], sleep$extra[sleep$group ==  :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  </a:t>
            </a:r>
            <a:r>
              <a:rPr lang="en-US" sz="1500" b="1" strike="noStrike" spc="-1">
                <a:solidFill>
                  <a:srgbClr val="C00000"/>
                </a:solidFill>
                <a:latin typeface="Lucida Console"/>
                <a:ea typeface="DejaVu Sans"/>
              </a:rPr>
              <a:t>cannot compute exact p-value </a:t>
            </a: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with ties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2: In wilcox.test.default(sleep$extra[sleep$group == 1], sleep$extra[sleep$group ==  :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  </a:t>
            </a:r>
            <a:r>
              <a:rPr lang="en-US" sz="1500" b="1" strike="noStrike" spc="-1">
                <a:solidFill>
                  <a:srgbClr val="C00000"/>
                </a:solidFill>
                <a:latin typeface="Lucida Console"/>
                <a:ea typeface="DejaVu Sans"/>
              </a:rPr>
              <a:t>cannot compute exact p-value </a:t>
            </a: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with zeroes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241200" y="359280"/>
            <a:ext cx="8992440" cy="9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wilcox.test(): warning messages about p-value computation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437760" y="1432800"/>
            <a:ext cx="835488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wilcox.test() implements two ways to compute p-values: exact and by approximation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method can be selected with parameter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exact=TRUE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exact=FALSE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default is "exact" if sample size &lt; 50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there are no ties in the data. Otherwise it is by normal approximation.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41200" y="5955840"/>
            <a:ext cx="8535240" cy="637200"/>
          </a:xfrm>
          <a:prstGeom prst="rect">
            <a:avLst/>
          </a:prstGeom>
          <a:noFill/>
          <a:ln w="19080">
            <a:solidFill>
              <a:srgbClr val="4E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These warnings don't mean that there is an error in the result. An (approximated) p-value is still provided and can be reported.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274320" y="905040"/>
            <a:ext cx="8682120" cy="599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349"/>
              </a:spcBef>
              <a:spcAft>
                <a:spcPts val="850"/>
              </a:spcAft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Come back to the mice data-set stored in the "mice_data" data frame.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262626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Considering WT mice weight and KO mice weight separately, check the assumption of normality graphically. 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Make an appropriate plot to visualize the mouse weights grouped by genotype.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Perform a test to see whether the mouse weight is different between the two genotypes.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Repeat step </a:t>
            </a:r>
            <a:r>
              <a:rPr lang="en-US" sz="2000" b="1" i="1" strike="noStrike" spc="-1">
                <a:solidFill>
                  <a:srgbClr val="262626"/>
                </a:solidFill>
                <a:latin typeface="Calibri"/>
                <a:ea typeface="DejaVu Sans"/>
              </a:rPr>
              <a:t>1</a:t>
            </a: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to </a:t>
            </a:r>
            <a:r>
              <a:rPr lang="en-US" sz="2000" b="1" i="1" strike="noStrike" spc="-1">
                <a:solidFill>
                  <a:srgbClr val="262626"/>
                </a:solidFill>
                <a:latin typeface="Calibri"/>
                <a:ea typeface="DejaVu Sans"/>
              </a:rPr>
              <a:t>3</a:t>
            </a: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for the diet variable.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0" y="122760"/>
            <a:ext cx="7938000" cy="6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4472C4"/>
                </a:solidFill>
                <a:latin typeface="Calibri Light"/>
                <a:ea typeface="DejaVu Sans"/>
              </a:rPr>
              <a:t>Let’s practice - 9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93480" y="1010160"/>
            <a:ext cx="8458920" cy="53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R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can help you to make a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graphical representation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of your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hypothesis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and to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test it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using the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right model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based on your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data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(check the assumptions). 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R offers a wide range of functions for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hypotheses testing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such as:</a:t>
            </a: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t.test():  Student's t-test</a:t>
            </a: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wilcox.test(): Whitney Mann U  and Wilcoxon Signed Rank tests (non-parametric)</a:t>
            </a: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Further examples not covered in this course:</a:t>
            </a: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var.test() : F test for equality of variances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fisher.test() : Fisher's exact test 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chisq.test() : Chi-squared contingency tables tests and goodness-of-fit tests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ks.test() : Kolmogorov-Smirnov test (non parametric)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 a nutshell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93480" y="1010160"/>
            <a:ext cx="8354880" cy="56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From the data you have collected, you will have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one or more question(s) (hypotheses to test).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Make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informative pictures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to reveal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relationships between variables.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Decide on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statistical model.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Assess the assumptions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underlying your modelling before final decision (results might be unreliable if assumptions are violated).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Translate statistical model into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R language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, run statistical test</a:t>
            </a: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Getting started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393480" y="1409040"/>
            <a:ext cx="8354880" cy="50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Goal: Quantify the strength of a linear correlation between two continuous variables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cor()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computes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a correlation between two variables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. </a:t>
            </a: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Default: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method="pearson"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(linear correlation)</a:t>
            </a:r>
            <a:endParaRPr lang="en-US" sz="20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Other options: method="spearman",  method="kendall"</a:t>
            </a:r>
            <a:endParaRPr lang="en-US" sz="20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		(rank-based correlations) </a:t>
            </a:r>
            <a:endParaRPr lang="en-US" sz="20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cor.test()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computes a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correlation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and performs a corresponding statistical test to obtain a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p-value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(for Pearson correlation: p-value from linear regression, same as lm() 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27960" y="576360"/>
            <a:ext cx="84204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Bivariate linear correlation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71520" y="71172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Scatter plots and correlation strength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688320" y="5518800"/>
            <a:ext cx="264420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Strong linear  correlation: points are close to a straight 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3561840" y="5518800"/>
            <a:ext cx="272124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Medium-strong linear correlation: points more or less follow a straight 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6512040" y="5529600"/>
            <a:ext cx="241668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correlation: Points have random pattern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7" name="Picture 406"/>
          <p:cNvPicPr/>
          <p:nvPr/>
        </p:nvPicPr>
        <p:blipFill>
          <a:blip r:embed="rId3"/>
          <a:stretch/>
        </p:blipFill>
        <p:spPr>
          <a:xfrm>
            <a:off x="7200" y="2276280"/>
            <a:ext cx="9143640" cy="30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4"/>
          <p:cNvPicPr/>
          <p:nvPr/>
        </p:nvPicPr>
        <p:blipFill>
          <a:blip r:embed="rId3"/>
          <a:stretch/>
        </p:blipFill>
        <p:spPr>
          <a:xfrm>
            <a:off x="153000" y="127080"/>
            <a:ext cx="8785440" cy="4009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09" name="CustomShape 1"/>
          <p:cNvSpPr/>
          <p:nvPr/>
        </p:nvSpPr>
        <p:spPr>
          <a:xfrm>
            <a:off x="153000" y="4331520"/>
            <a:ext cx="8785440" cy="23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Several sets of 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 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points, with the Pearson correlation coefficient of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each set. Note that the correlation reflects the noisiness and direction of a linear relationship (top row), but not the slope of that relationship (middle), nor many aspects of nonlinear relationships (bottom).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credit: wikipedia user DenisBoigelot, under the CC0 1.0 license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363360" y="347472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Does a significant linear correlation exist between sepal length and width?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68280" y="814680"/>
            <a:ext cx="8773560" cy="10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plot(iris$Petal.Length, iris$Petal.Width,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col="red", pch=20,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xlab="Petal Length", ylab="Petal Width")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4"/>
          <p:cNvSpPr/>
          <p:nvPr/>
        </p:nvSpPr>
        <p:spPr>
          <a:xfrm>
            <a:off x="368280" y="31608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Scatter plot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14" name="Picture 8"/>
          <p:cNvPicPr/>
          <p:nvPr/>
        </p:nvPicPr>
        <p:blipFill>
          <a:blip r:embed="rId3"/>
          <a:srcRect t="13451" r="4347" b="2975"/>
          <a:stretch/>
        </p:blipFill>
        <p:spPr>
          <a:xfrm>
            <a:off x="368280" y="2329560"/>
            <a:ext cx="5675400" cy="430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6363360" y="347472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Does a significant linear correlation exist between sepal length and width?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368280" y="814680"/>
            <a:ext cx="8638920" cy="161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plot(iris$Petal.Length, iris$Petal.Width,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col="red", pch=20,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xlab="Petal Length", ylab="Petal Width")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</a:t>
            </a:r>
            <a:r>
              <a:rPr lang="en-US" sz="2000" b="1" strike="noStrike" spc="-1">
                <a:solidFill>
                  <a:srgbClr val="4F81BD"/>
                </a:solidFill>
                <a:latin typeface="Courier New"/>
                <a:ea typeface="Courier New"/>
              </a:rPr>
              <a:t>abline(lm(iris$Petal.Width~iris$Petal.Length),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col="black", lwd=2)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4"/>
          <p:cNvSpPr/>
          <p:nvPr/>
        </p:nvSpPr>
        <p:spPr>
          <a:xfrm>
            <a:off x="368280" y="31608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Scatter plot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19" name="Picture 3"/>
          <p:cNvPicPr/>
          <p:nvPr/>
        </p:nvPicPr>
        <p:blipFill>
          <a:blip r:embed="rId3"/>
          <a:srcRect t="13343" r="4553" b="2975"/>
          <a:stretch/>
        </p:blipFill>
        <p:spPr>
          <a:xfrm>
            <a:off x="368280" y="2329560"/>
            <a:ext cx="5599080" cy="4257720"/>
          </a:xfrm>
          <a:prstGeom prst="rect">
            <a:avLst/>
          </a:prstGeom>
          <a:ln>
            <a:noFill/>
          </a:ln>
        </p:spPr>
      </p:pic>
      <p:sp>
        <p:nvSpPr>
          <p:cNvPr id="420" name="CustomShape 5"/>
          <p:cNvSpPr/>
          <p:nvPr/>
        </p:nvSpPr>
        <p:spPr>
          <a:xfrm>
            <a:off x="6363360" y="511488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Visual assessment: Points are close to trend line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93480" y="1010160"/>
            <a:ext cx="8514000" cy="58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&gt;cor(iris$Petal.Length, iris$Petal.Width, method="pearson")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[1] 0.9628654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&gt;cor.test(iris$Petal.Length, iris$Petal.Width,  			   method="pearson")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	Pearson's product-moment correlation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data:  iris$Petal.Length and iris$Petal.Width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t = </a:t>
            </a: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43.387</a:t>
            </a: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, df = 148, p-value &lt; </a:t>
            </a: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2.2e-16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alternative hypothesis: true correlation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95 percent confidence interval: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Lucida Console"/>
                <a:ea typeface="Courier New"/>
              </a:rPr>
              <a:t>0.9490525 0.9729853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sample estimates: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     cor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0.9628654</a:t>
            </a: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correlation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5160960" y="5170680"/>
            <a:ext cx="3390120" cy="1052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We can reject the null hypothesis that there is no association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239760" y="1169640"/>
            <a:ext cx="8865720" cy="56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>
                <a:solidFill>
                  <a:srgbClr val="262626"/>
                </a:solidFill>
                <a:latin typeface="Calibri"/>
                <a:ea typeface="DejaVu Sans"/>
              </a:rPr>
              <a:t>Goal: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Determine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extent to which there is a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linear relationship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between an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"outcome" variable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(dependent variable) and one  more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"explanatory" variables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(independent variables, predictor variables).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a significant part of the variability in the outcome be predicted/explained by the independent variables?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Outcome variable:  continuous (e.g. weight, heart rate, blood sugar)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Explanatory variables: continuous OR categorical (e.g. gender)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In R, the linear regression model is specified by </a:t>
            </a:r>
            <a:r>
              <a:rPr lang="en-US" sz="2200" b="0" strike="noStrike" spc="-1">
                <a:solidFill>
                  <a:srgbClr val="4472C4"/>
                </a:solidFill>
                <a:latin typeface="Calibri"/>
                <a:ea typeface="DejaVu Sans"/>
              </a:rPr>
              <a:t>a model formula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of the form: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200" b="0" i="1" strike="noStrike" spc="-1">
                <a:solidFill>
                  <a:srgbClr val="4F81BD"/>
                </a:solidFill>
                <a:latin typeface="Calibri"/>
                <a:ea typeface="DejaVu Sans"/>
              </a:rPr>
              <a:t>outcome ~ explanatory variables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239760" y="340920"/>
            <a:ext cx="540324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regression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276480" y="1059120"/>
            <a:ext cx="8865720" cy="518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A simple regression model (one explanatory variable) is specified by </a:t>
            </a:r>
            <a:endParaRPr lang="en-US" sz="2000" b="0" strike="noStrike" spc="-1">
              <a:latin typeface="Arial"/>
            </a:endParaRPr>
          </a:p>
          <a:p>
            <a:pPr marL="2160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y = a + b*x+ err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a: Intercept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	b: coefficient of explanatory var., x: explanatory var.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	err: error term (=residuals)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Assumptions :</a:t>
            </a:r>
            <a:endParaRPr lang="en-US" sz="2000" b="0" strike="noStrike" spc="-1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Noto Sans CJK SC"/>
              </a:rPr>
              <a:t>Homoscedasticity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independence between residual variance and variables</a:t>
            </a:r>
            <a:endParaRPr lang="en-US" sz="1800" b="0" strike="noStrike" spc="-1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Linearity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+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absence of linear relationship between variables</a:t>
            </a:r>
            <a:endParaRPr lang="en-US" sz="2000" b="0" strike="noStrike" spc="-1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independence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 the observations. </a:t>
            </a:r>
            <a:endParaRPr lang="en-US" sz="2000" b="0" strike="noStrike" spc="-1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Residuals centered around predicted value (mean=0)</a:t>
            </a:r>
            <a:endParaRPr lang="en-US" sz="2000" b="0" strike="noStrike" spc="-1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+ normality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of the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residual’s mean </a:t>
            </a:r>
            <a:endParaRPr lang="en-US" sz="2000" b="0" strike="noStrike" spc="-1">
              <a:latin typeface="Arial"/>
            </a:endParaRPr>
          </a:p>
          <a:p>
            <a:pPr marL="648000" lvl="2" indent="-214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only used to assess parameters confidence interval</a:t>
            </a:r>
            <a:endParaRPr lang="en-US" sz="2000" b="0" strike="noStrike" spc="-1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Otherwise : try log-transform (for heteroskedasticity) or non-parametric methods if the assumptions are not met.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276120" y="-186840"/>
            <a:ext cx="8865720" cy="88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Image 3"/>
          <p:cNvPicPr/>
          <p:nvPr/>
        </p:nvPicPr>
        <p:blipFill>
          <a:blip r:embed="rId3"/>
          <a:srcRect b="16872"/>
          <a:stretch/>
        </p:blipFill>
        <p:spPr>
          <a:xfrm>
            <a:off x="419040" y="1810800"/>
            <a:ext cx="8075160" cy="3470400"/>
          </a:xfrm>
          <a:prstGeom prst="rect">
            <a:avLst/>
          </a:prstGeom>
          <a:ln>
            <a:noFill/>
          </a:ln>
        </p:spPr>
      </p:pic>
      <p:sp>
        <p:nvSpPr>
          <p:cNvPr id="429" name="CustomShape 1"/>
          <p:cNvSpPr/>
          <p:nvPr/>
        </p:nvSpPr>
        <p:spPr>
          <a:xfrm>
            <a:off x="291960" y="540360"/>
            <a:ext cx="871020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Calibri"/>
                <a:ea typeface="DejaVu Sans"/>
              </a:rPr>
              <a:t>Some of the important symbols that can be used in the formula are :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368280" y="5587920"/>
            <a:ext cx="8303760" cy="108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FFFFFF"/>
                </a:solidFill>
                <a:latin typeface="Comic Sans MS"/>
                <a:ea typeface="DejaVu Sans"/>
              </a:rPr>
              <a:t>Note: by default, the intercept is always included in a model. To remove it, a -1 term should be added to the formula : y ~ -1 + x1 + x2.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93480" y="1010160"/>
            <a:ext cx="8632785" cy="53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&gt;</a:t>
            </a:r>
            <a:r>
              <a:rPr lang="en-US" sz="2400" b="0" strike="noStrike" spc="-1" err="1">
                <a:solidFill>
                  <a:srgbClr val="4F81BD"/>
                </a:solidFill>
                <a:latin typeface="Courier New"/>
                <a:ea typeface="Courier New"/>
              </a:rPr>
              <a:t>class_data</a:t>
            </a: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 &lt;- read.csv("class.csv")</a:t>
            </a:r>
            <a:r>
              <a:rPr lang="en-US" sz="2400" spc="-1" dirty="0">
                <a:solidFill>
                  <a:srgbClr val="4F6228"/>
                </a:solidFill>
                <a:latin typeface="Courier New"/>
                <a:ea typeface="Courier New"/>
              </a:rPr>
              <a:t> </a:t>
            </a:r>
            <a:endParaRPr lang="en-US" sz="2400" spc="-1" dirty="0">
              <a:solidFill>
                <a:srgbClr val="000000"/>
              </a:solidFill>
              <a:latin typeface="Arial"/>
              <a:ea typeface="Courier New"/>
            </a:endParaRPr>
          </a:p>
          <a:p>
            <a:pPr>
              <a:spcBef>
                <a:spcPts val="479"/>
              </a:spcBef>
            </a:pPr>
            <a:r>
              <a:rPr lang="en-US" sz="2400" spc="-1" dirty="0">
                <a:solidFill>
                  <a:srgbClr val="4F6228"/>
                </a:solidFill>
                <a:latin typeface="Courier New"/>
                <a:ea typeface="Courier New"/>
              </a:rPr>
              <a:t>&gt;</a:t>
            </a:r>
            <a:r>
              <a:rPr lang="en-US" sz="2400" spc="-1" dirty="0" err="1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class_data$Gender</a:t>
            </a:r>
            <a:r>
              <a:rPr lang="en-US" sz="2400" spc="-1" dirty="0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=</a:t>
            </a:r>
            <a:r>
              <a:rPr lang="en-US" sz="2400" spc="-1" dirty="0" err="1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as.factor</a:t>
            </a:r>
            <a:r>
              <a:rPr lang="en-US" sz="2400" spc="-1" dirty="0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(</a:t>
            </a:r>
            <a:r>
              <a:rPr lang="en-US" sz="2400" spc="-1" dirty="0" err="1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class_data$Gender</a:t>
            </a:r>
            <a:r>
              <a:rPr lang="en-US" sz="2400" spc="-1" dirty="0">
                <a:solidFill>
                  <a:srgbClr val="4F81BD"/>
                </a:solidFill>
                <a:latin typeface="Courier New"/>
                <a:ea typeface="Courier New"/>
                <a:cs typeface="Courier New"/>
              </a:rPr>
              <a:t>) </a:t>
            </a:r>
            <a:endParaRPr lang="en-US" sz="2400" spc="-1" dirty="0">
              <a:solidFill>
                <a:srgbClr val="4F6228"/>
              </a:solidFill>
              <a:latin typeface="Courier New"/>
              <a:ea typeface="Courier New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4F6228"/>
                </a:solidFill>
                <a:latin typeface="Courier New"/>
                <a:ea typeface="Courier New"/>
              </a:rPr>
              <a:t>#dataset* of 19 students' measurements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&gt;summary(</a:t>
            </a:r>
            <a:r>
              <a:rPr lang="en-US" sz="2400" b="0" strike="noStrike" spc="-1" dirty="0" err="1">
                <a:solidFill>
                  <a:srgbClr val="4F81BD"/>
                </a:solidFill>
                <a:latin typeface="Courier New"/>
                <a:ea typeface="Courier New"/>
              </a:rPr>
              <a:t>class_data</a:t>
            </a:r>
            <a:r>
              <a:rPr lang="en-US" sz="2400" b="0" strike="noStrike" spc="-1" dirty="0">
                <a:solidFill>
                  <a:srgbClr val="4F81BD"/>
                </a:solidFill>
                <a:latin typeface="Courier New"/>
                <a:ea typeface="Courier New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Summary of the data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694800" y="3229701"/>
            <a:ext cx="800352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Gender      Age            Height          Weight 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F: 9   Min.   :11.00   Min.   :130.3   Min.   :22.91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M:10   1st Qu.:12.00   1st Qu.:148.0   1st Qu.:38.22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Median :13.00   Median :159.5   Median :45.13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Mean   :13.32   Mean   :158.3   Mean   :45.37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3rd Qu.:14.50   3rd Qu.:167.4   3rd Qu.:50.92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Max.   :16.00   Max.   :182.9   Max.   :68.04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583920" y="6362280"/>
            <a:ext cx="83332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*CLASS dataset, from the program SAS (names removed and units have been modified from imperial to metric)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Covered in this lecture: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T-test</a:t>
            </a: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Correlation</a:t>
            </a: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Simple linear regression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&gt;pairs(class_data)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Representation of the data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37" name="Image 3"/>
          <p:cNvPicPr/>
          <p:nvPr/>
        </p:nvPicPr>
        <p:blipFill>
          <a:blip r:embed="rId3"/>
          <a:stretch/>
        </p:blipFill>
        <p:spPr>
          <a:xfrm>
            <a:off x="1367280" y="1670040"/>
            <a:ext cx="6207120" cy="4956120"/>
          </a:xfrm>
          <a:prstGeom prst="rect">
            <a:avLst/>
          </a:prstGeom>
          <a:ln>
            <a:noFill/>
          </a:ln>
        </p:spPr>
      </p:pic>
      <p:sp>
        <p:nvSpPr>
          <p:cNvPr id="438" name="CustomShape 3"/>
          <p:cNvSpPr/>
          <p:nvPr/>
        </p:nvSpPr>
        <p:spPr>
          <a:xfrm>
            <a:off x="3168000" y="4160880"/>
            <a:ext cx="1267920" cy="961560"/>
          </a:xfrm>
          <a:prstGeom prst="ellipse">
            <a:avLst/>
          </a:prstGeom>
          <a:noFill/>
          <a:ln w="28440"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9" name="CustomShape 4"/>
          <p:cNvSpPr/>
          <p:nvPr/>
        </p:nvSpPr>
        <p:spPr>
          <a:xfrm>
            <a:off x="4754880" y="985320"/>
            <a:ext cx="43869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Height~a+b1*Age+ err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393480" y="1010160"/>
            <a:ext cx="8354880" cy="549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lm()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fitting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 linear model. </a:t>
            </a:r>
            <a:endParaRPr lang="en-US" sz="2200" b="0" strike="noStrike" spc="-1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Creates an R object which contains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the regression result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can be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stored or printed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. Just printing the result provides only the regression coefficients.</a:t>
            </a:r>
            <a:endParaRPr lang="en-US" sz="2200" b="0" strike="noStrike" spc="-1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The </a:t>
            </a: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summary()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and </a:t>
            </a: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plot()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functions can be used to provide more information, including diagnostic plots.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Many other functions can be applied to the regression objects:</a:t>
            </a:r>
            <a:endParaRPr lang="en-US" sz="2200" b="0" strike="noStrike" spc="-1">
              <a:latin typeface="Arial"/>
            </a:endParaRPr>
          </a:p>
          <a:p>
            <a:pPr marL="449280" lvl="1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residuals()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extracts a vector containing the residuals (error)</a:t>
            </a:r>
            <a:endParaRPr lang="en-US" sz="2200" b="0" strike="noStrike" spc="-1">
              <a:latin typeface="Arial"/>
            </a:endParaRPr>
          </a:p>
          <a:p>
            <a:pPr marL="449280" lvl="1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coef()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extracts the regression coefficients</a:t>
            </a:r>
            <a:endParaRPr lang="en-US" sz="2200" b="0" strike="noStrike" spc="-1">
              <a:latin typeface="Arial"/>
            </a:endParaRPr>
          </a:p>
          <a:p>
            <a:pPr marL="449280" lvl="1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anova()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produces the corresponding ANOVA table (not covered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The lm() Function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93480" y="1010160"/>
            <a:ext cx="8354880" cy="56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 &lt;- lm(Height~Age, data=class_data)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lm(formula = Height ~ Age, data = 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(Intercept)          Age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64.069        7.079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258480" y="233640"/>
            <a:ext cx="8489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393480" y="1010160"/>
            <a:ext cx="8354880" cy="56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model_height_age&lt;-lm(Height~Age, data=class_data)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lm(formula = Height ~ Age, data = 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(Intercept)          Age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64.069        7.079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262626"/>
                </a:solidFill>
                <a:latin typeface="Calibri"/>
                <a:ea typeface="Courier New"/>
              </a:rPr>
              <a:t>Model: Height = 64.07 + 7.08 x Age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258480" y="233640"/>
            <a:ext cx="8489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4663440" y="1705320"/>
            <a:ext cx="420444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</a:t>
            </a:r>
            <a:r>
              <a:rPr lang="en-US" sz="2400" b="1" strike="noStrike" spc="-1">
                <a:solidFill>
                  <a:srgbClr val="4F81BD"/>
                </a:solidFill>
                <a:latin typeface="Calibri"/>
                <a:ea typeface="DejaVu Sans"/>
              </a:rPr>
              <a:t>Age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+ err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 rot="1273200">
            <a:off x="4156560" y="1460160"/>
            <a:ext cx="745200" cy="279720"/>
          </a:xfrm>
          <a:custGeom>
            <a:avLst/>
            <a:gdLst/>
            <a:ahLst/>
            <a:cxnLst/>
            <a:rect l="l" t="t" r="r" b="b"/>
            <a:pathLst>
              <a:path w="3051" h="766">
                <a:moveTo>
                  <a:pt x="0" y="384"/>
                </a:moveTo>
                <a:lnTo>
                  <a:pt x="566" y="3"/>
                </a:lnTo>
                <a:lnTo>
                  <a:pt x="566" y="383"/>
                </a:lnTo>
                <a:lnTo>
                  <a:pt x="2482" y="381"/>
                </a:lnTo>
                <a:lnTo>
                  <a:pt x="2482" y="0"/>
                </a:lnTo>
                <a:lnTo>
                  <a:pt x="3050" y="380"/>
                </a:lnTo>
                <a:lnTo>
                  <a:pt x="2483" y="763"/>
                </a:lnTo>
                <a:lnTo>
                  <a:pt x="2482" y="381"/>
                </a:lnTo>
                <a:lnTo>
                  <a:pt x="566" y="383"/>
                </a:lnTo>
                <a:lnTo>
                  <a:pt x="567" y="765"/>
                </a:lnTo>
                <a:lnTo>
                  <a:pt x="0" y="38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The output of lm() already contains some diagnostic plots: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4472C4"/>
                </a:solidFill>
                <a:latin typeface="Calibri"/>
                <a:ea typeface="DejaVu Sans"/>
              </a:rPr>
              <a:t>&gt; par(mfrow=c(1,2))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plot(model_height_age, which=1)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plot(model_height_age, which=2)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50" name="Picture 449"/>
          <p:cNvPicPr/>
          <p:nvPr/>
        </p:nvPicPr>
        <p:blipFill>
          <a:blip r:embed="rId3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Left plot :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homoscedasticity (variance or residual equal along axis)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		+ mean of residuals at 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Right plot :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normality of residuals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53" name="Picture 452"/>
          <p:cNvPicPr/>
          <p:nvPr/>
        </p:nvPicPr>
        <p:blipFill>
          <a:blip r:embed="rId3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Left plot :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homoscedasticity (variance or residual equal along axis)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		+ mean of residuals at 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Right plot :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normality of residuals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56" name="Picture 455"/>
          <p:cNvPicPr/>
          <p:nvPr/>
        </p:nvPicPr>
        <p:blipFill>
          <a:blip r:embed="rId3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  <p:sp>
        <p:nvSpPr>
          <p:cNvPr id="457" name="CustomShape 3"/>
          <p:cNvSpPr/>
          <p:nvPr/>
        </p:nvSpPr>
        <p:spPr>
          <a:xfrm>
            <a:off x="2468880" y="5303520"/>
            <a:ext cx="4204800" cy="1333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Some assumptions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can only be tested after the model is run.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&gt;plot</a:t>
            </a:r>
            <a:r>
              <a:rPr lang="en-US" sz="2000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Height</a:t>
            </a:r>
            <a:r>
              <a:rPr lang="en-US" sz="2000" spc="-1" dirty="0" err="1">
                <a:solidFill>
                  <a:srgbClr val="4F81BD"/>
                </a:solidFill>
                <a:latin typeface="Lucida Console"/>
                <a:ea typeface="Courier New"/>
              </a:rPr>
              <a:t>~Age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,data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class_data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abline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model_height_age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, col="red", </a:t>
            </a:r>
            <a:r>
              <a:rPr lang="en-US" sz="20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lwd</a:t>
            </a:r>
            <a:r>
              <a:rPr lang="en-US" sz="20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=2)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Representation of the fit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60" name="Image 3"/>
          <p:cNvPicPr/>
          <p:nvPr/>
        </p:nvPicPr>
        <p:blipFill>
          <a:blip r:embed="rId3"/>
          <a:srcRect t="11084" r="5636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258480" y="363600"/>
            <a:ext cx="8307720" cy="99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Functions to extract data from lm object (I):  coefficients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62" name="Image 3"/>
          <p:cNvPicPr/>
          <p:nvPr/>
        </p:nvPicPr>
        <p:blipFill>
          <a:blip r:embed="rId3"/>
          <a:srcRect t="11084" r="5636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  <p:sp>
        <p:nvSpPr>
          <p:cNvPr id="463" name="CustomShape 2"/>
          <p:cNvSpPr/>
          <p:nvPr/>
        </p:nvSpPr>
        <p:spPr>
          <a:xfrm>
            <a:off x="4230000" y="3398400"/>
            <a:ext cx="47293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DejaVu Sans"/>
              </a:rPr>
              <a:t>#get the coefficients as vector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&gt;coef(model_height_age)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4230000" y="1970640"/>
            <a:ext cx="4336200" cy="69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coefficients: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y-intercept and slope of the regression line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4503600" y="4221000"/>
            <a:ext cx="46382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(Intercept)         Age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64.068667    7.079333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6" name="CustomShape 5"/>
          <p:cNvSpPr/>
          <p:nvPr/>
        </p:nvSpPr>
        <p:spPr>
          <a:xfrm flipV="1">
            <a:off x="4954680" y="5004000"/>
            <a:ext cx="360" cy="58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6"/>
          <p:cNvSpPr/>
          <p:nvPr/>
        </p:nvSpPr>
        <p:spPr>
          <a:xfrm flipV="1">
            <a:off x="6762960" y="5004000"/>
            <a:ext cx="360" cy="58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7"/>
          <p:cNvSpPr/>
          <p:nvPr/>
        </p:nvSpPr>
        <p:spPr>
          <a:xfrm>
            <a:off x="4423320" y="5680440"/>
            <a:ext cx="15184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y-intercept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the 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9" name="CustomShape 8"/>
          <p:cNvSpPr/>
          <p:nvPr/>
        </p:nvSpPr>
        <p:spPr>
          <a:xfrm>
            <a:off x="6631560" y="5492520"/>
            <a:ext cx="30477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the line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Image 3"/>
          <p:cNvPicPr/>
          <p:nvPr/>
        </p:nvPicPr>
        <p:blipFill>
          <a:blip r:embed="rId3"/>
          <a:srcRect t="11084" r="5636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  <p:sp>
        <p:nvSpPr>
          <p:cNvPr id="471" name="CustomShape 1"/>
          <p:cNvSpPr/>
          <p:nvPr/>
        </p:nvSpPr>
        <p:spPr>
          <a:xfrm>
            <a:off x="4230000" y="3009960"/>
            <a:ext cx="45183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DejaVu Sans"/>
              </a:rPr>
              <a:t># get the residuals as vector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&gt;residuals(model_height_age)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4239720" y="2012400"/>
            <a:ext cx="4336200" cy="100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residuals: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vertical distances of data points from the regression line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2311920" y="3646080"/>
            <a:ext cx="360" cy="60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"/>
          <p:cNvSpPr/>
          <p:nvPr/>
        </p:nvSpPr>
        <p:spPr>
          <a:xfrm>
            <a:off x="3737880" y="2250720"/>
            <a:ext cx="360" cy="22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5"/>
          <p:cNvSpPr/>
          <p:nvPr/>
        </p:nvSpPr>
        <p:spPr>
          <a:xfrm>
            <a:off x="4239720" y="3717720"/>
            <a:ext cx="4638240" cy="17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1              2             3            4             5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-11.6393   4.1087  -3.4787   2.8713   0.8393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6             7              8             9           10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-6.0187  15.5713 -12.5900   9.7620   2.6500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11           12            13           14           15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-3.6673  -1.8893  12.0807   0.1427 -11.5087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16           17           18          19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-1.3487  -0.0787  -1.3487   5.5420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6" name="CustomShape 6"/>
          <p:cNvSpPr/>
          <p:nvPr/>
        </p:nvSpPr>
        <p:spPr>
          <a:xfrm>
            <a:off x="258480" y="363600"/>
            <a:ext cx="8489880" cy="367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Functions to extract data from </a:t>
            </a:r>
            <a:r>
              <a:rPr lang="en-US" sz="2800" b="0" strike="noStrike" spc="-1" dirty="0" err="1">
                <a:solidFill>
                  <a:srgbClr val="4F81BD"/>
                </a:solidFill>
                <a:latin typeface="Calibri"/>
                <a:ea typeface="DejaVu Sans"/>
              </a:rPr>
              <a:t>lm</a:t>
            </a:r>
            <a:r>
              <a:rPr lang="en-US" sz="2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 object (II): 2) residuals</a:t>
            </a:r>
            <a:endParaRPr lang="en-US" sz="2800" b="1" strike="noStrike" spc="-1" dirty="0">
              <a:solidFill>
                <a:srgbClr val="CE181E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71880" y="3040560"/>
            <a:ext cx="8480520" cy="11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Hypothesis testing and linear modelling in R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16280" y="192600"/>
            <a:ext cx="8553240" cy="64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&gt;summary(model_height_age)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lm(formula = Height ~ Age, data = class_data)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Residuals: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Min       1Q   Median       3Q      Max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-12.5900  -3.5730  -0.0787   3.4900  15.5713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       Estimate Std. Error t value Pr(&gt;|t|)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(Intercept)   64.069     16.565   3.868  0.00124 **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Age            7.079      1.237   5.724 </a:t>
            </a:r>
            <a:r>
              <a:rPr lang="en-US" sz="18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2.48e-05 </a:t>
            </a: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***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Signif. codes:  0 ‘***’ 0.001 ‘**’ 0.01 ‘*’ 0.05 ‘.’ 0.1 ‘ ’ 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Residual standard error: 7.832 on 17 degrees of freedom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Multiple R-squared:  0.6584,	Adjusted R-squared:  0.6383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F-statistic: 32.77 on 1 and 17 DF,  p-value: </a:t>
            </a:r>
            <a:r>
              <a:rPr lang="en-US" sz="18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2.48e-05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116640" y="1605960"/>
            <a:ext cx="6567120" cy="107820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9" name="CustomShape 3"/>
          <p:cNvSpPr/>
          <p:nvPr/>
        </p:nvSpPr>
        <p:spPr>
          <a:xfrm>
            <a:off x="7114680" y="1138680"/>
            <a:ext cx="1715040" cy="20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Error: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Difference between the observed and the fitted points (line)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116640" y="3141360"/>
            <a:ext cx="7151040" cy="1699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1" name="CustomShape 5"/>
          <p:cNvSpPr/>
          <p:nvPr/>
        </p:nvSpPr>
        <p:spPr>
          <a:xfrm>
            <a:off x="7307280" y="3043080"/>
            <a:ext cx="1942200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Significance of the parameters 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Age  different from 0? 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2" name="CustomShape 6"/>
          <p:cNvSpPr/>
          <p:nvPr/>
        </p:nvSpPr>
        <p:spPr>
          <a:xfrm>
            <a:off x="131400" y="6103800"/>
            <a:ext cx="40006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R</a:t>
            </a:r>
            <a:r>
              <a:rPr lang="en-US" sz="1800" b="0" strike="noStrike" spc="-1" baseline="30000">
                <a:solidFill>
                  <a:srgbClr val="4F81BD"/>
                </a:solidFill>
                <a:latin typeface="Calibri"/>
                <a:ea typeface="DejaVu Sans"/>
              </a:rPr>
              <a:t>2</a:t>
            </a: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: Fraction of the variance explained by the 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3" name="CustomShape 7"/>
          <p:cNvSpPr/>
          <p:nvPr/>
        </p:nvSpPr>
        <p:spPr>
          <a:xfrm>
            <a:off x="4400640" y="5959800"/>
            <a:ext cx="400068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F-test: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 model significant compared to a model with just the intercept? 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4" name="CustomShape 8"/>
          <p:cNvSpPr/>
          <p:nvPr/>
        </p:nvSpPr>
        <p:spPr>
          <a:xfrm>
            <a:off x="29160" y="5519922"/>
            <a:ext cx="4093560" cy="2397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5" name="CustomShape 9"/>
          <p:cNvSpPr/>
          <p:nvPr/>
        </p:nvSpPr>
        <p:spPr>
          <a:xfrm>
            <a:off x="29160" y="5851052"/>
            <a:ext cx="7443000" cy="24768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6" name="CustomShape 10"/>
          <p:cNvSpPr/>
          <p:nvPr/>
        </p:nvSpPr>
        <p:spPr>
          <a:xfrm>
            <a:off x="4937760" y="248760"/>
            <a:ext cx="429660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Height~a+b1*Age+ err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R offers different ways to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model your hypotheses.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Choose one suited to your types of variables and your research question. Covered in this course: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Comparing two group means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 t.test()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Testing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correlation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between continuous variables: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cor(), cor.test()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Building simple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models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between a continuous variable and a continuous or categorical variable.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lm()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 a nutshell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258480" y="1056240"/>
            <a:ext cx="8354880" cy="559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Specify your biological question and your experimental design very clearly, then collect your data.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Save your data into a csv format in a dedicated folder.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Start up RStudio , create an R project, open a new script file and save it where you save your data. Don't forget to annotate it and save it regularly.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Import your data into R. Check everything in your data. Make sure it is what you expect it to be. 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Explore your data, first with R's plotting functions. Make an hypothesis. Try to guess the answer that your statistical test should give you.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Perform your test to confirm your answer.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Communicate your findings.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Make sure your files (data, scripts, figures, reports) are well organised in your folder.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258480" y="-90720"/>
            <a:ext cx="8756280" cy="121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4F81BD"/>
                </a:solidFill>
                <a:latin typeface="Calibri"/>
                <a:ea typeface="DejaVu Sans"/>
              </a:rPr>
              <a:t>Summary - Overall analysis workflow  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393480" y="1010160"/>
            <a:ext cx="8073720" cy="57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R manuals: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http://cran.r-project.org/manuals.html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Datacamp free tutorials: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https://www.datacamp.com/courses/free-introduction-to-r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STHDA (Statistical Tools for High Throughput Data Analysis) free tutorials: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http://www.sthda.com/english/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Stackoverflow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documentation, resources and user forum: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http://stackoverflow.com/tags/r/info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Rseek - 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search engine on numerous online R resources: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http://www.rseek.org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More to explore… 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93480" y="1010160"/>
            <a:ext cx="8354880" cy="56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Content and slides developed by: </a:t>
            </a:r>
            <a:br/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Diana Marek, Geoffrey Fucile, Alex Smith, Linda Dib, Leonore Wigger, Wandrille Duchemin</a:t>
            </a:r>
            <a:endParaRPr lang="en-US" sz="1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Content inspired by material from: 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Owen L. PETCHEY and “Getting started with R” book </a:t>
            </a:r>
            <a:endParaRPr lang="en-US" sz="1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Daniel WEGMANN and Frédéric SCHÜTZ</a:t>
            </a:r>
            <a:endParaRPr lang="en-US" sz="1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Robert STOJNIĆ and Ian ROBERTS</a:t>
            </a:r>
            <a:endParaRPr lang="en-US" sz="1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Jenny DRNEVICH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262626"/>
                </a:solidFill>
                <a:latin typeface="Calibri"/>
                <a:ea typeface="DejaVu Sans"/>
              </a:rPr>
              <a:t>Thank you for your attention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http://www.sib.swiss/training</a:t>
            </a:r>
            <a:br/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Any questions? Contact 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training@sib.swiss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258480" y="615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Credits and Acknowledgments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274320" y="905040"/>
            <a:ext cx="8513280" cy="485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 set "Pima" comes from a study on diabetes in women of Pima Indian heritage. We are using a subset (Pima.tr).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1) Load the package MASS using library(). (You may need to install it first). Load the dataset Pima.tr using data(). Use ? to get an idea which variables it contains.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2) Hypothesis: Blood glucose level (glu) is associated with diastolic blood pressure (bp). Run a linear model to test the hypothesis.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3) Visualize the fit with a scatter plot and a trend line.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4) Check assumptions of the model (homoscedasticity, mean of residual at 0, normality of the residuals) graphically.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0" y="122760"/>
            <a:ext cx="7938000" cy="6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4472C4"/>
                </a:solidFill>
                <a:latin typeface="Calibri Light"/>
                <a:ea typeface="DejaVu Sans"/>
              </a:rPr>
              <a:t>Let’s practice - 10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25520" y="693360"/>
            <a:ext cx="8354880" cy="581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Two </a:t>
            </a:r>
            <a:r>
              <a:rPr lang="en-US" sz="22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hypotheses in competition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:</a:t>
            </a:r>
            <a:endParaRPr lang="en-US" sz="2200" b="0" strike="noStrike" spc="-1" dirty="0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H0:</a:t>
            </a:r>
            <a:r>
              <a:rPr lang="en-US" sz="1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 the NULL hypothesis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(usually the most conservative – e.g., “no difference”)</a:t>
            </a:r>
            <a:endParaRPr lang="en-US" sz="1800" b="0" strike="noStrike" spc="-1" dirty="0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H1: </a:t>
            </a:r>
            <a:r>
              <a:rPr lang="en-US" sz="1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the alternative hypothesis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(usually the one we are actually interested in)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200" b="0" u="sng" strike="noStrike" spc="-1" dirty="0">
                <a:solidFill>
                  <a:srgbClr val="262626"/>
                </a:solidFill>
                <a:uFillTx/>
                <a:latin typeface="Calibri"/>
                <a:ea typeface="DejaVu Sans"/>
              </a:rPr>
              <a:t>Example:</a:t>
            </a:r>
            <a:endParaRPr lang="en-US" sz="22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H0: « There is no difference in weight between two given strains of mice »</a:t>
            </a: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H1: « The average weight in KO mice is different from that in WT mice »</a:t>
            </a: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Statistical test:</a:t>
            </a:r>
            <a:endParaRPr lang="en-US" sz="1800" b="0" strike="noStrike" spc="-1" dirty="0">
              <a:latin typeface="Arial"/>
            </a:endParaRPr>
          </a:p>
          <a:p>
            <a:pPr marL="525600" lvl="1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Calculate test statistic, </a:t>
            </a:r>
            <a:endParaRPr lang="en-US" sz="1800" b="0" strike="noStrike" spc="-1" dirty="0">
              <a:latin typeface="Arial"/>
            </a:endParaRPr>
          </a:p>
          <a:p>
            <a:pPr marL="525600" lvl="1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Calculate associated p-value, </a:t>
            </a:r>
            <a:endParaRPr lang="en-US" sz="1800" b="0" strike="noStrike" spc="-1" dirty="0">
              <a:latin typeface="Arial"/>
            </a:endParaRPr>
          </a:p>
          <a:p>
            <a:pPr marL="525600" lvl="1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Check if p-value is small enough to reject H0,  according to pre-defined significance level.</a:t>
            </a: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hypothesis testing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25520" y="817200"/>
            <a:ext cx="8354880" cy="58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Test statistic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542160">
              <a:lnSpc>
                <a:spcPct val="100000"/>
              </a:lnSpc>
              <a:spcBef>
                <a:spcPts val="1134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Variable calculated from sample data. Measures the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degree of agreement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between the sample of data and the null hypothesis. Example: t statistic in the t-test.</a:t>
            </a:r>
            <a:endParaRPr lang="en-US" sz="2200" b="0" strike="noStrike" spc="-1">
              <a:latin typeface="Arial"/>
            </a:endParaRPr>
          </a:p>
          <a:p>
            <a:pPr marL="542160"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p-value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441360"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Probability of observing a result (and test statistic)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at least as extreme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as the one obtained from the analyzed data,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assuming the null hypothesis is true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 marL="441360"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significance level (alpha level)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542160">
              <a:lnSpc>
                <a:spcPct val="90000"/>
              </a:lnSpc>
              <a:spcBef>
                <a:spcPts val="1134"/>
              </a:spcBef>
            </a:pP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Decision threshold for the p-value below which we reject the null hypothesis (conventionally, 0.05 or 0.01).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It is also the probability of mistakenly rejecting the null hypothesis.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hypothesis testing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1.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does NOT imply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biological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biological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does NOT imply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2. The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absence of a statistically significant difference </a:t>
            </a:r>
            <a:br/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does NOT imply a an </a:t>
            </a:r>
            <a:r>
              <a:rPr lang="en-US" sz="2000" b="0" i="1" strike="noStrike" spc="-1">
                <a:solidFill>
                  <a:srgbClr val="4F81BD"/>
                </a:solidFill>
                <a:latin typeface="Calibri"/>
                <a:ea typeface="DejaVu Sans"/>
              </a:rPr>
              <a:t>equivalence (i.e. that groups are the same)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Being careful with interpretations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Goal: </a:t>
            </a:r>
            <a:endParaRPr lang="en-US" sz="2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Compare a continuous measure between two groups: Is the difference between the two group means statistically significant?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Assumptions:</a:t>
            </a:r>
            <a:endParaRPr lang="en-US" sz="2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Observations are independent</a:t>
            </a:r>
            <a:endParaRPr lang="en-US" sz="2000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spc="-1" dirty="0">
                <a:solidFill>
                  <a:srgbClr val="262626"/>
                </a:solidFill>
                <a:latin typeface="Calibri"/>
              </a:rPr>
              <a:t>The means of the two groups follow a normal distribution</a:t>
            </a:r>
            <a:endParaRPr lang="en-US" sz="20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sngStrike" spc="-1" dirty="0">
                <a:solidFill>
                  <a:srgbClr val="808080"/>
                </a:solidFill>
                <a:latin typeface="Calibri"/>
                <a:ea typeface="DejaVu Sans"/>
              </a:rPr>
              <a:t>(Same variance in each group)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lang="en-US" sz="2000" b="0" i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R uses Welch's t-test, which does not assume equal variance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58480" y="122760"/>
            <a:ext cx="792720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T-test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B Template">
  <a:themeElements>
    <a:clrScheme name="SIB Colours">
      <a:dk1>
        <a:srgbClr val="323232"/>
      </a:dk1>
      <a:lt1>
        <a:srgbClr val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SIB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 defTabSz="457200">
          <a:defRPr sz="2400" b="1" dirty="0" smtClean="0">
            <a:solidFill>
              <a:schemeClr val="bg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 w="19050">
          <a:solidFill>
            <a:srgbClr val="E30613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effectLst>
              <a:outerShdw blurRad="38100" dist="12700" dir="2700000" algn="ctr" rotWithShape="0">
                <a:srgbClr val="000000">
                  <a:alpha val="50000"/>
                </a:srgbClr>
              </a:outerShdw>
            </a:effectLst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365188</TotalTime>
  <Words>7829</Words>
  <Application>Microsoft Office PowerPoint</Application>
  <PresentationFormat>On-screen Show (4:3)</PresentationFormat>
  <Paragraphs>751</Paragraphs>
  <Slides>55</Slides>
  <Notes>50</Notes>
  <HiddenSlides>7</HiddenSlides>
  <MMClips>0</MMClips>
  <ScaleCrop>false</ScaleCrop>
  <HeadingPairs>
    <vt:vector size="4" baseType="variant">
      <vt:variant>
        <vt:lpstr>Theme</vt:lpstr>
      </vt:variant>
      <vt:variant>
        <vt:i4>7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Office Theme</vt:lpstr>
      <vt:lpstr>Office Theme</vt:lpstr>
      <vt:lpstr>Office Theme</vt:lpstr>
      <vt:lpstr>Office Theme</vt:lpstr>
      <vt:lpstr>Office Theme</vt:lpstr>
      <vt:lpstr>Office Theme</vt:lpstr>
      <vt:lpstr>SIB Template</vt:lpstr>
      <vt:lpstr>First steps with R in Life Sciences: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Daniela</dc:creator>
  <dc:description/>
  <cp:lastModifiedBy>Leonore Wigger</cp:lastModifiedBy>
  <cp:revision>3121</cp:revision>
  <cp:lastPrinted>2018-12-05T15:04:36Z</cp:lastPrinted>
  <dcterms:created xsi:type="dcterms:W3CDTF">2012-01-20T09:16:18Z</dcterms:created>
  <dcterms:modified xsi:type="dcterms:W3CDTF">2022-10-06T08:39:53Z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14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66</vt:i4>
  </property>
</Properties>
</file>